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354" r:id="rId2"/>
    <p:sldId id="353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7737" autoAdjust="0"/>
  </p:normalViewPr>
  <p:slideViewPr>
    <p:cSldViewPr snapToGrid="0">
      <p:cViewPr>
        <p:scale>
          <a:sx n="200" d="100"/>
          <a:sy n="200" d="100"/>
        </p:scale>
        <p:origin x="144" y="-3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CDC92-3D2C-43E9-AF7B-3FEB04C99C45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17E0E-A872-430D-8221-FF137CE5A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0862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8A3F82B-35EB-42B4-9041-71109C1B9260}" type="datetime1">
              <a:rPr lang="fr-FR" smtClean="0"/>
              <a:t>16/02/2023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/>
              <a:t>Initiation ordinateur - 2/5 prise en main du bureau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86A329-8A6A-4E04-B1BA-E701A88F7E2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8198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8A3F82B-35EB-42B4-9041-71109C1B9260}" type="datetime1">
              <a:rPr lang="fr-FR" smtClean="0"/>
              <a:t>16/02/2023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/>
              <a:t>Initiation ordinateur - 2/5 prise en main du bureau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86A329-8A6A-4E04-B1BA-E701A88F7E2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9658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A1F0-20BC-4825-8661-477310C2A0BB}" type="datetime1">
              <a:rPr lang="fr-FR" smtClean="0"/>
              <a:t>16/02/2023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Manipulons 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8131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98A4-64B3-447A-8632-F5954915BE73}" type="datetime1">
              <a:rPr lang="fr-FR" smtClean="0"/>
              <a:t>16/02/2023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Manipulons 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1677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7ECB-534E-402D-906A-BD3F33049832}" type="datetime1">
              <a:rPr lang="fr-FR" smtClean="0"/>
              <a:t>16/02/2023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Manipulons 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5144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1C09-342E-4D4D-B137-4E8AFF11C691}" type="datetime1">
              <a:rPr lang="fr-FR" smtClean="0"/>
              <a:t>16/02/2023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Manipulons 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950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0070E-EFFA-4627-AFA2-F2C066FD1E35}" type="datetime1">
              <a:rPr lang="fr-FR" smtClean="0"/>
              <a:t>16/02/2023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Manipulons 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0605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036C-BDA6-4B12-8A7E-E672C45DE89A}" type="datetime1">
              <a:rPr lang="fr-FR" smtClean="0"/>
              <a:t>16/02/2023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Manipulons 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3545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5C4C-862F-46D4-8642-8AFDBE02CF77}" type="datetime1">
              <a:rPr lang="fr-FR" smtClean="0"/>
              <a:t>16/02/2023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Manipulons !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22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72821-E467-4E7A-9AA7-CE4DF00C0A3A}" type="datetime1">
              <a:rPr lang="fr-FR" smtClean="0"/>
              <a:t>16/02/2023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Manipulons 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638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8272-2EE3-41C1-9810-8142503E70C5}" type="datetime1">
              <a:rPr lang="fr-FR" smtClean="0"/>
              <a:t>16/02/2023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Manipulons 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8987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D201-E3D9-42D3-BAE0-692196C4D124}" type="datetime1">
              <a:rPr lang="fr-FR" smtClean="0"/>
              <a:t>16/02/2023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Manipulons 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241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B3BD-764C-453E-AD75-56DF161C1298}" type="datetime1">
              <a:rPr lang="fr-FR" smtClean="0"/>
              <a:t>16/02/2023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Manipulons 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9609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8342B-753C-42F1-B236-4D13DF752E5E}" type="datetime1">
              <a:rPr lang="fr-FR" smtClean="0"/>
              <a:t>16/02/2023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Smartphone - Manipulons 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8491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age 41">
            <a:extLst>
              <a:ext uri="{FF2B5EF4-FFF2-40B4-BE49-F238E27FC236}">
                <a16:creationId xmlns:a16="http://schemas.microsoft.com/office/drawing/2014/main" id="{E48A9B51-9372-42FD-C743-D3988EAE91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10" y="1880053"/>
            <a:ext cx="1588215" cy="1588215"/>
          </a:xfrm>
          <a:prstGeom prst="rect">
            <a:avLst/>
          </a:prstGeom>
        </p:spPr>
      </p:pic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28E54F3-C3B7-38A9-EC6A-FC0FF1611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625" y="9432978"/>
            <a:ext cx="2314575" cy="252779"/>
          </a:xfrm>
        </p:spPr>
        <p:txBody>
          <a:bodyPr/>
          <a:lstStyle/>
          <a:p>
            <a:r>
              <a:rPr lang="fr-FR" sz="1100" dirty="0"/>
              <a:t>Smartphone - Manipulons !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BFFB71B-8F70-4E1A-8071-7450FA14F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22210" y="9432977"/>
            <a:ext cx="1543050" cy="252779"/>
          </a:xfrm>
        </p:spPr>
        <p:txBody>
          <a:bodyPr/>
          <a:lstStyle/>
          <a:p>
            <a:fld id="{214B496C-A674-488F-82D3-A6592634C02D}" type="slidenum">
              <a:rPr lang="fr-FR" sz="1100" smtClean="0"/>
              <a:t>1</a:t>
            </a:fld>
            <a:endParaRPr lang="fr-FR" sz="1100" dirty="0"/>
          </a:p>
        </p:txBody>
      </p:sp>
      <p:sp>
        <p:nvSpPr>
          <p:cNvPr id="34" name="Titre 1">
            <a:extLst>
              <a:ext uri="{FF2B5EF4-FFF2-40B4-BE49-F238E27FC236}">
                <a16:creationId xmlns:a16="http://schemas.microsoft.com/office/drawing/2014/main" id="{B00C5E34-8BC7-42BB-8035-1619F2594DDC}"/>
              </a:ext>
            </a:extLst>
          </p:cNvPr>
          <p:cNvSpPr txBox="1">
            <a:spLocks/>
          </p:cNvSpPr>
          <p:nvPr/>
        </p:nvSpPr>
        <p:spPr>
          <a:xfrm>
            <a:off x="455298" y="0"/>
            <a:ext cx="5915025" cy="745629"/>
          </a:xfrm>
          <a:prstGeom prst="rect">
            <a:avLst/>
          </a:prstGeom>
        </p:spPr>
        <p:txBody>
          <a:bodyPr vert="horz" lIns="51435" tIns="25718" rIns="51435" bIns="2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b="1" dirty="0"/>
              <a:t>Manipulons !</a:t>
            </a:r>
          </a:p>
        </p:txBody>
      </p: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507152EB-B69E-4BBA-B426-4430D3C3F721}"/>
              </a:ext>
            </a:extLst>
          </p:cNvPr>
          <p:cNvCxnSpPr/>
          <p:nvPr/>
        </p:nvCxnSpPr>
        <p:spPr>
          <a:xfrm>
            <a:off x="455298" y="720750"/>
            <a:ext cx="5915025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3B5530DC-B5E2-D5C5-16E7-C3BB36C745E7}"/>
              </a:ext>
            </a:extLst>
          </p:cNvPr>
          <p:cNvSpPr txBox="1"/>
          <p:nvPr/>
        </p:nvSpPr>
        <p:spPr>
          <a:xfrm>
            <a:off x="9560" y="815177"/>
            <a:ext cx="68484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/>
              <a:t>Bienvenue dans cette séance de gymnastique du smartphone. Vous allez devoir valider les étapes en faisant les manipulations que nous avons découvertes ensemble !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BA4BD3B1-2B95-1F92-3FB0-D4B685F7FE57}"/>
              </a:ext>
            </a:extLst>
          </p:cNvPr>
          <p:cNvSpPr/>
          <p:nvPr/>
        </p:nvSpPr>
        <p:spPr>
          <a:xfrm>
            <a:off x="1623571" y="2135694"/>
            <a:ext cx="330273" cy="335308"/>
          </a:xfrm>
          <a:prstGeom prst="roundRect">
            <a:avLst/>
          </a:prstGeom>
          <a:solidFill>
            <a:srgbClr val="000048"/>
          </a:solidFill>
          <a:ln>
            <a:solidFill>
              <a:srgbClr val="0000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1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4C4B99CE-A836-4A4C-E0A0-6FE1A805FA82}"/>
              </a:ext>
            </a:extLst>
          </p:cNvPr>
          <p:cNvGrpSpPr/>
          <p:nvPr/>
        </p:nvGrpSpPr>
        <p:grpSpPr>
          <a:xfrm>
            <a:off x="267213" y="3461199"/>
            <a:ext cx="6323398" cy="4020976"/>
            <a:chOff x="9561" y="3400035"/>
            <a:chExt cx="6323398" cy="4020976"/>
          </a:xfrm>
        </p:grpSpPr>
        <p:grpSp>
          <p:nvGrpSpPr>
            <p:cNvPr id="11" name="Groupe 10">
              <a:extLst>
                <a:ext uri="{FF2B5EF4-FFF2-40B4-BE49-F238E27FC236}">
                  <a16:creationId xmlns:a16="http://schemas.microsoft.com/office/drawing/2014/main" id="{76264F8F-E35F-88B8-C23F-B972F11B8D9A}"/>
                </a:ext>
              </a:extLst>
            </p:cNvPr>
            <p:cNvGrpSpPr/>
            <p:nvPr/>
          </p:nvGrpSpPr>
          <p:grpSpPr>
            <a:xfrm>
              <a:off x="52175" y="3400035"/>
              <a:ext cx="6086640" cy="754178"/>
              <a:chOff x="1486312" y="2523996"/>
              <a:chExt cx="6086640" cy="754178"/>
            </a:xfrm>
          </p:grpSpPr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2A17DF07-3ED1-0042-F3CA-BC4235C4AF75}"/>
                  </a:ext>
                </a:extLst>
              </p:cNvPr>
              <p:cNvSpPr txBox="1"/>
              <p:nvPr/>
            </p:nvSpPr>
            <p:spPr>
              <a:xfrm>
                <a:off x="1486312" y="2523996"/>
                <a:ext cx="591502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/>
                  <a:t>Quelle est la capitale des îles Fidji .</a:t>
                </a:r>
              </a:p>
            </p:txBody>
          </p:sp>
          <p:grpSp>
            <p:nvGrpSpPr>
              <p:cNvPr id="14" name="Groupe 13">
                <a:extLst>
                  <a:ext uri="{FF2B5EF4-FFF2-40B4-BE49-F238E27FC236}">
                    <a16:creationId xmlns:a16="http://schemas.microsoft.com/office/drawing/2014/main" id="{0E71968D-420C-B580-58B3-9413A90D8469}"/>
                  </a:ext>
                </a:extLst>
              </p:cNvPr>
              <p:cNvGrpSpPr/>
              <p:nvPr/>
            </p:nvGrpSpPr>
            <p:grpSpPr>
              <a:xfrm>
                <a:off x="1657928" y="2878064"/>
                <a:ext cx="5915024" cy="400110"/>
                <a:chOff x="1392424" y="1688491"/>
                <a:chExt cx="5915024" cy="400110"/>
              </a:xfrm>
            </p:grpSpPr>
            <p:sp>
              <p:nvSpPr>
                <p:cNvPr id="10" name="ZoneTexte 9">
                  <a:extLst>
                    <a:ext uri="{FF2B5EF4-FFF2-40B4-BE49-F238E27FC236}">
                      <a16:creationId xmlns:a16="http://schemas.microsoft.com/office/drawing/2014/main" id="{AF8BB5FB-2929-905B-5973-7007F08EB5C5}"/>
                    </a:ext>
                  </a:extLst>
                </p:cNvPr>
                <p:cNvSpPr txBox="1"/>
                <p:nvPr/>
              </p:nvSpPr>
              <p:spPr>
                <a:xfrm>
                  <a:off x="1392424" y="1688491"/>
                  <a:ext cx="591502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2000" b="1" dirty="0"/>
                    <a:t>Inscrivez votre réponse : </a:t>
                  </a:r>
                </a:p>
              </p:txBody>
            </p:sp>
            <p:sp>
              <p:nvSpPr>
                <p:cNvPr id="12" name="Forme libre : forme 11">
                  <a:extLst>
                    <a:ext uri="{FF2B5EF4-FFF2-40B4-BE49-F238E27FC236}">
                      <a16:creationId xmlns:a16="http://schemas.microsoft.com/office/drawing/2014/main" id="{C9A82297-C5C7-AB69-2E37-50EC192F18F5}"/>
                    </a:ext>
                  </a:extLst>
                </p:cNvPr>
                <p:cNvSpPr/>
                <p:nvPr/>
              </p:nvSpPr>
              <p:spPr>
                <a:xfrm>
                  <a:off x="4098259" y="1970346"/>
                  <a:ext cx="2460395" cy="53357"/>
                </a:xfrm>
                <a:custGeom>
                  <a:avLst/>
                  <a:gdLst>
                    <a:gd name="connsiteX0" fmla="*/ 0 w 2506980"/>
                    <a:gd name="connsiteY0" fmla="*/ 7637 h 46505"/>
                    <a:gd name="connsiteX1" fmla="*/ 495300 w 2506980"/>
                    <a:gd name="connsiteY1" fmla="*/ 30497 h 46505"/>
                    <a:gd name="connsiteX2" fmla="*/ 1546860 w 2506980"/>
                    <a:gd name="connsiteY2" fmla="*/ 22877 h 46505"/>
                    <a:gd name="connsiteX3" fmla="*/ 2072640 w 2506980"/>
                    <a:gd name="connsiteY3" fmla="*/ 7637 h 46505"/>
                    <a:gd name="connsiteX4" fmla="*/ 2506980 w 2506980"/>
                    <a:gd name="connsiteY4" fmla="*/ 17 h 465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506980" h="46505">
                      <a:moveTo>
                        <a:pt x="0" y="7637"/>
                      </a:moveTo>
                      <a:cubicBezTo>
                        <a:pt x="177859" y="78781"/>
                        <a:pt x="44043" y="30497"/>
                        <a:pt x="495300" y="30497"/>
                      </a:cubicBezTo>
                      <a:lnTo>
                        <a:pt x="1546860" y="22877"/>
                      </a:lnTo>
                      <a:lnTo>
                        <a:pt x="2072640" y="7637"/>
                      </a:lnTo>
                      <a:cubicBezTo>
                        <a:pt x="2387920" y="-733"/>
                        <a:pt x="2311790" y="17"/>
                        <a:pt x="2506980" y="17"/>
                      </a:cubicBezTo>
                    </a:path>
                  </a:pathLst>
                </a:custGeom>
                <a:noFill/>
                <a:ln>
                  <a:solidFill>
                    <a:srgbClr val="00004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2800"/>
                </a:p>
              </p:txBody>
            </p:sp>
          </p:grpSp>
        </p:grpSp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FE6CDAC2-5B07-3A8E-8B17-6945329063AA}"/>
                </a:ext>
              </a:extLst>
            </p:cNvPr>
            <p:cNvGrpSpPr/>
            <p:nvPr/>
          </p:nvGrpSpPr>
          <p:grpSpPr>
            <a:xfrm>
              <a:off x="9561" y="4153619"/>
              <a:ext cx="6196087" cy="1040866"/>
              <a:chOff x="1475421" y="2928253"/>
              <a:chExt cx="6196087" cy="1040866"/>
            </a:xfrm>
          </p:grpSpPr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9289D00A-7DCC-3F79-C375-9898C5226F82}"/>
                  </a:ext>
                </a:extLst>
              </p:cNvPr>
              <p:cNvSpPr txBox="1"/>
              <p:nvPr/>
            </p:nvSpPr>
            <p:spPr>
              <a:xfrm>
                <a:off x="1475421" y="2928253"/>
                <a:ext cx="591502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/>
                  <a:t>Allez chercher sur internet la date de naissance de Cyril Lignac.</a:t>
                </a:r>
              </a:p>
            </p:txBody>
          </p:sp>
          <p:grpSp>
            <p:nvGrpSpPr>
              <p:cNvPr id="17" name="Groupe 16">
                <a:extLst>
                  <a:ext uri="{FF2B5EF4-FFF2-40B4-BE49-F238E27FC236}">
                    <a16:creationId xmlns:a16="http://schemas.microsoft.com/office/drawing/2014/main" id="{91D1D62F-D7A8-FE61-74D9-8E612C0E68FC}"/>
                  </a:ext>
                </a:extLst>
              </p:cNvPr>
              <p:cNvGrpSpPr/>
              <p:nvPr/>
            </p:nvGrpSpPr>
            <p:grpSpPr>
              <a:xfrm>
                <a:off x="1756484" y="3569009"/>
                <a:ext cx="5915024" cy="400110"/>
                <a:chOff x="2246630" y="1302019"/>
                <a:chExt cx="5915024" cy="400110"/>
              </a:xfrm>
            </p:grpSpPr>
            <p:sp>
              <p:nvSpPr>
                <p:cNvPr id="18" name="ZoneTexte 17">
                  <a:extLst>
                    <a:ext uri="{FF2B5EF4-FFF2-40B4-BE49-F238E27FC236}">
                      <a16:creationId xmlns:a16="http://schemas.microsoft.com/office/drawing/2014/main" id="{2E8BBA0D-E679-9B33-48AD-6650F67FC1B7}"/>
                    </a:ext>
                  </a:extLst>
                </p:cNvPr>
                <p:cNvSpPr txBox="1"/>
                <p:nvPr/>
              </p:nvSpPr>
              <p:spPr>
                <a:xfrm>
                  <a:off x="2246630" y="1302019"/>
                  <a:ext cx="591502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2000" b="1" dirty="0"/>
                    <a:t>Inscrivez votre réponse : </a:t>
                  </a:r>
                </a:p>
              </p:txBody>
            </p:sp>
            <p:sp>
              <p:nvSpPr>
                <p:cNvPr id="20" name="Forme libre : forme 19">
                  <a:extLst>
                    <a:ext uri="{FF2B5EF4-FFF2-40B4-BE49-F238E27FC236}">
                      <a16:creationId xmlns:a16="http://schemas.microsoft.com/office/drawing/2014/main" id="{22CCF7F9-F9BF-4A91-8E2D-270106DF84DF}"/>
                    </a:ext>
                  </a:extLst>
                </p:cNvPr>
                <p:cNvSpPr/>
                <p:nvPr/>
              </p:nvSpPr>
              <p:spPr>
                <a:xfrm>
                  <a:off x="5001279" y="1589267"/>
                  <a:ext cx="2460395" cy="53357"/>
                </a:xfrm>
                <a:custGeom>
                  <a:avLst/>
                  <a:gdLst>
                    <a:gd name="connsiteX0" fmla="*/ 0 w 2506980"/>
                    <a:gd name="connsiteY0" fmla="*/ 7637 h 46505"/>
                    <a:gd name="connsiteX1" fmla="*/ 495300 w 2506980"/>
                    <a:gd name="connsiteY1" fmla="*/ 30497 h 46505"/>
                    <a:gd name="connsiteX2" fmla="*/ 1546860 w 2506980"/>
                    <a:gd name="connsiteY2" fmla="*/ 22877 h 46505"/>
                    <a:gd name="connsiteX3" fmla="*/ 2072640 w 2506980"/>
                    <a:gd name="connsiteY3" fmla="*/ 7637 h 46505"/>
                    <a:gd name="connsiteX4" fmla="*/ 2506980 w 2506980"/>
                    <a:gd name="connsiteY4" fmla="*/ 17 h 465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506980" h="46505">
                      <a:moveTo>
                        <a:pt x="0" y="7637"/>
                      </a:moveTo>
                      <a:cubicBezTo>
                        <a:pt x="177859" y="78781"/>
                        <a:pt x="44043" y="30497"/>
                        <a:pt x="495300" y="30497"/>
                      </a:cubicBezTo>
                      <a:lnTo>
                        <a:pt x="1546860" y="22877"/>
                      </a:lnTo>
                      <a:lnTo>
                        <a:pt x="2072640" y="7637"/>
                      </a:lnTo>
                      <a:cubicBezTo>
                        <a:pt x="2387920" y="-733"/>
                        <a:pt x="2311790" y="17"/>
                        <a:pt x="2506980" y="17"/>
                      </a:cubicBezTo>
                    </a:path>
                  </a:pathLst>
                </a:custGeom>
                <a:noFill/>
                <a:ln>
                  <a:solidFill>
                    <a:srgbClr val="00004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2800"/>
                </a:p>
              </p:txBody>
            </p:sp>
          </p:grpSp>
        </p:grpSp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9617EC97-B48B-63A7-7B80-2CB39BA7CE0A}"/>
                </a:ext>
              </a:extLst>
            </p:cNvPr>
            <p:cNvGrpSpPr/>
            <p:nvPr/>
          </p:nvGrpSpPr>
          <p:grpSpPr>
            <a:xfrm>
              <a:off x="52175" y="5287729"/>
              <a:ext cx="6229530" cy="1000177"/>
              <a:chOff x="455298" y="3862086"/>
              <a:chExt cx="6229530" cy="1000177"/>
            </a:xfrm>
          </p:grpSpPr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5519B23F-ECC3-6745-BDAF-876A5B68BABE}"/>
                  </a:ext>
                </a:extLst>
              </p:cNvPr>
              <p:cNvSpPr txBox="1"/>
              <p:nvPr/>
            </p:nvSpPr>
            <p:spPr>
              <a:xfrm>
                <a:off x="455298" y="3862086"/>
                <a:ext cx="591502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/>
                  <a:t>Allez chercher sur internet le nom de famille de l’animateur de télé Nagui.</a:t>
                </a:r>
              </a:p>
            </p:txBody>
          </p:sp>
          <p:grpSp>
            <p:nvGrpSpPr>
              <p:cNvPr id="28" name="Groupe 27">
                <a:extLst>
                  <a:ext uri="{FF2B5EF4-FFF2-40B4-BE49-F238E27FC236}">
                    <a16:creationId xmlns:a16="http://schemas.microsoft.com/office/drawing/2014/main" id="{664DE66F-3FD9-7057-6240-C139B2DA6D17}"/>
                  </a:ext>
                </a:extLst>
              </p:cNvPr>
              <p:cNvGrpSpPr/>
              <p:nvPr/>
            </p:nvGrpSpPr>
            <p:grpSpPr>
              <a:xfrm>
                <a:off x="769804" y="4462153"/>
                <a:ext cx="5915024" cy="400110"/>
                <a:chOff x="655740" y="1364543"/>
                <a:chExt cx="5915024" cy="400110"/>
              </a:xfrm>
            </p:grpSpPr>
            <p:sp>
              <p:nvSpPr>
                <p:cNvPr id="30" name="ZoneTexte 29">
                  <a:extLst>
                    <a:ext uri="{FF2B5EF4-FFF2-40B4-BE49-F238E27FC236}">
                      <a16:creationId xmlns:a16="http://schemas.microsoft.com/office/drawing/2014/main" id="{5EC5C098-86B3-A683-93F3-997D8AC8441A}"/>
                    </a:ext>
                  </a:extLst>
                </p:cNvPr>
                <p:cNvSpPr txBox="1"/>
                <p:nvPr/>
              </p:nvSpPr>
              <p:spPr>
                <a:xfrm>
                  <a:off x="655740" y="1364543"/>
                  <a:ext cx="591502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2000" b="1" dirty="0"/>
                    <a:t>Inscrivez votre réponse : </a:t>
                  </a:r>
                </a:p>
              </p:txBody>
            </p:sp>
            <p:sp>
              <p:nvSpPr>
                <p:cNvPr id="38" name="Forme libre : forme 37">
                  <a:extLst>
                    <a:ext uri="{FF2B5EF4-FFF2-40B4-BE49-F238E27FC236}">
                      <a16:creationId xmlns:a16="http://schemas.microsoft.com/office/drawing/2014/main" id="{22BD38B3-3544-88BD-732A-D6DE83D6694C}"/>
                    </a:ext>
                  </a:extLst>
                </p:cNvPr>
                <p:cNvSpPr/>
                <p:nvPr/>
              </p:nvSpPr>
              <p:spPr>
                <a:xfrm>
                  <a:off x="3323493" y="1658851"/>
                  <a:ext cx="2460395" cy="53357"/>
                </a:xfrm>
                <a:custGeom>
                  <a:avLst/>
                  <a:gdLst>
                    <a:gd name="connsiteX0" fmla="*/ 0 w 2506980"/>
                    <a:gd name="connsiteY0" fmla="*/ 7637 h 46505"/>
                    <a:gd name="connsiteX1" fmla="*/ 495300 w 2506980"/>
                    <a:gd name="connsiteY1" fmla="*/ 30497 h 46505"/>
                    <a:gd name="connsiteX2" fmla="*/ 1546860 w 2506980"/>
                    <a:gd name="connsiteY2" fmla="*/ 22877 h 46505"/>
                    <a:gd name="connsiteX3" fmla="*/ 2072640 w 2506980"/>
                    <a:gd name="connsiteY3" fmla="*/ 7637 h 46505"/>
                    <a:gd name="connsiteX4" fmla="*/ 2506980 w 2506980"/>
                    <a:gd name="connsiteY4" fmla="*/ 17 h 465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506980" h="46505">
                      <a:moveTo>
                        <a:pt x="0" y="7637"/>
                      </a:moveTo>
                      <a:cubicBezTo>
                        <a:pt x="177859" y="78781"/>
                        <a:pt x="44043" y="30497"/>
                        <a:pt x="495300" y="30497"/>
                      </a:cubicBezTo>
                      <a:lnTo>
                        <a:pt x="1546860" y="22877"/>
                      </a:lnTo>
                      <a:lnTo>
                        <a:pt x="2072640" y="7637"/>
                      </a:lnTo>
                      <a:cubicBezTo>
                        <a:pt x="2387920" y="-733"/>
                        <a:pt x="2311790" y="17"/>
                        <a:pt x="2506980" y="17"/>
                      </a:cubicBezTo>
                    </a:path>
                  </a:pathLst>
                </a:custGeom>
                <a:noFill/>
                <a:ln>
                  <a:solidFill>
                    <a:srgbClr val="00004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2800"/>
                </a:p>
              </p:txBody>
            </p:sp>
          </p:grpSp>
        </p:grpSp>
        <p:grpSp>
          <p:nvGrpSpPr>
            <p:cNvPr id="2" name="Groupe 1">
              <a:extLst>
                <a:ext uri="{FF2B5EF4-FFF2-40B4-BE49-F238E27FC236}">
                  <a16:creationId xmlns:a16="http://schemas.microsoft.com/office/drawing/2014/main" id="{3A73EBBF-BE38-D012-3F25-9669AD9D9594}"/>
                </a:ext>
              </a:extLst>
            </p:cNvPr>
            <p:cNvGrpSpPr/>
            <p:nvPr/>
          </p:nvGrpSpPr>
          <p:grpSpPr>
            <a:xfrm>
              <a:off x="52175" y="6392304"/>
              <a:ext cx="6280784" cy="1028707"/>
              <a:chOff x="530856" y="4587755"/>
              <a:chExt cx="6280784" cy="1028707"/>
            </a:xfrm>
          </p:grpSpPr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00007721-DB6B-9136-F122-C57A82099C9C}"/>
                  </a:ext>
                </a:extLst>
              </p:cNvPr>
              <p:cNvSpPr txBox="1"/>
              <p:nvPr/>
            </p:nvSpPr>
            <p:spPr>
              <a:xfrm>
                <a:off x="530856" y="4587755"/>
                <a:ext cx="628078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/>
                  <a:t>Allez chercher sur internet en quelle année a eu lieu la première fête de la musique.</a:t>
                </a:r>
              </a:p>
            </p:txBody>
          </p:sp>
          <p:sp>
            <p:nvSpPr>
              <p:cNvPr id="48" name="ZoneTexte 47">
                <a:extLst>
                  <a:ext uri="{FF2B5EF4-FFF2-40B4-BE49-F238E27FC236}">
                    <a16:creationId xmlns:a16="http://schemas.microsoft.com/office/drawing/2014/main" id="{F364CC90-12E6-373E-59FC-E47E86AB0DC2}"/>
                  </a:ext>
                </a:extLst>
              </p:cNvPr>
              <p:cNvSpPr txBox="1"/>
              <p:nvPr/>
            </p:nvSpPr>
            <p:spPr>
              <a:xfrm>
                <a:off x="845362" y="5203557"/>
                <a:ext cx="591502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b="1" dirty="0"/>
                  <a:t>Inscrivez votre réponse : </a:t>
                </a:r>
              </a:p>
            </p:txBody>
          </p:sp>
          <p:sp>
            <p:nvSpPr>
              <p:cNvPr id="49" name="Forme libre : forme 48">
                <a:extLst>
                  <a:ext uri="{FF2B5EF4-FFF2-40B4-BE49-F238E27FC236}">
                    <a16:creationId xmlns:a16="http://schemas.microsoft.com/office/drawing/2014/main" id="{DF84F407-F69D-FA00-76C6-27411FB590DD}"/>
                  </a:ext>
                </a:extLst>
              </p:cNvPr>
              <p:cNvSpPr/>
              <p:nvPr/>
            </p:nvSpPr>
            <p:spPr>
              <a:xfrm>
                <a:off x="3513116" y="5563105"/>
                <a:ext cx="2460395" cy="53357"/>
              </a:xfrm>
              <a:custGeom>
                <a:avLst/>
                <a:gdLst>
                  <a:gd name="connsiteX0" fmla="*/ 0 w 2506980"/>
                  <a:gd name="connsiteY0" fmla="*/ 7637 h 46505"/>
                  <a:gd name="connsiteX1" fmla="*/ 495300 w 2506980"/>
                  <a:gd name="connsiteY1" fmla="*/ 30497 h 46505"/>
                  <a:gd name="connsiteX2" fmla="*/ 1546860 w 2506980"/>
                  <a:gd name="connsiteY2" fmla="*/ 22877 h 46505"/>
                  <a:gd name="connsiteX3" fmla="*/ 2072640 w 2506980"/>
                  <a:gd name="connsiteY3" fmla="*/ 7637 h 46505"/>
                  <a:gd name="connsiteX4" fmla="*/ 2506980 w 2506980"/>
                  <a:gd name="connsiteY4" fmla="*/ 17 h 465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06980" h="46505">
                    <a:moveTo>
                      <a:pt x="0" y="7637"/>
                    </a:moveTo>
                    <a:cubicBezTo>
                      <a:pt x="177859" y="78781"/>
                      <a:pt x="44043" y="30497"/>
                      <a:pt x="495300" y="30497"/>
                    </a:cubicBezTo>
                    <a:lnTo>
                      <a:pt x="1546860" y="22877"/>
                    </a:lnTo>
                    <a:lnTo>
                      <a:pt x="2072640" y="7637"/>
                    </a:lnTo>
                    <a:cubicBezTo>
                      <a:pt x="2387920" y="-733"/>
                      <a:pt x="2311790" y="17"/>
                      <a:pt x="2506980" y="17"/>
                    </a:cubicBezTo>
                  </a:path>
                </a:pathLst>
              </a:custGeom>
              <a:noFill/>
              <a:ln>
                <a:solidFill>
                  <a:srgbClr val="00004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2800"/>
              </a:p>
            </p:txBody>
          </p:sp>
        </p:grpSp>
      </p:grpSp>
      <p:sp>
        <p:nvSpPr>
          <p:cNvPr id="15" name="ZoneTexte 14">
            <a:extLst>
              <a:ext uri="{FF2B5EF4-FFF2-40B4-BE49-F238E27FC236}">
                <a16:creationId xmlns:a16="http://schemas.microsoft.com/office/drawing/2014/main" id="{9B20E272-FC2D-DEA2-EDDD-D3422BD16FFD}"/>
              </a:ext>
            </a:extLst>
          </p:cNvPr>
          <p:cNvSpPr txBox="1"/>
          <p:nvPr/>
        </p:nvSpPr>
        <p:spPr>
          <a:xfrm>
            <a:off x="1971588" y="2037249"/>
            <a:ext cx="5915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0048"/>
                </a:solidFill>
              </a:rPr>
              <a:t>Menons l’enquête </a:t>
            </a:r>
            <a:r>
              <a:rPr lang="fr-FR" sz="2000" b="1" dirty="0"/>
              <a:t>: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05F8CB2A-41DF-A925-1AAA-2FD03977ABBA}"/>
              </a:ext>
            </a:extLst>
          </p:cNvPr>
          <p:cNvSpPr txBox="1"/>
          <p:nvPr/>
        </p:nvSpPr>
        <p:spPr>
          <a:xfrm>
            <a:off x="1597098" y="2566323"/>
            <a:ext cx="50222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Grâce à une recherche sur internet, répondez aux questions suivantes :</a:t>
            </a:r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152B0461-ED5D-5510-D239-C79D25CF94B4}"/>
              </a:ext>
            </a:extLst>
          </p:cNvPr>
          <p:cNvSpPr/>
          <p:nvPr/>
        </p:nvSpPr>
        <p:spPr>
          <a:xfrm>
            <a:off x="951115" y="7907362"/>
            <a:ext cx="330273" cy="335308"/>
          </a:xfrm>
          <a:prstGeom prst="roundRect">
            <a:avLst/>
          </a:prstGeom>
          <a:solidFill>
            <a:srgbClr val="000048"/>
          </a:solidFill>
          <a:ln>
            <a:solidFill>
              <a:srgbClr val="0000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2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7B2F9DE4-AD86-DD8A-0CD1-60B13D5BC6D8}"/>
              </a:ext>
            </a:extLst>
          </p:cNvPr>
          <p:cNvSpPr txBox="1"/>
          <p:nvPr/>
        </p:nvSpPr>
        <p:spPr>
          <a:xfrm>
            <a:off x="1299132" y="7808917"/>
            <a:ext cx="5915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0048"/>
                </a:solidFill>
              </a:rPr>
              <a:t>Flashons !</a:t>
            </a:r>
            <a:endParaRPr lang="fr-FR" sz="2000" b="1" dirty="0"/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25DED499-243E-C7AA-F5EA-B92ECF2B82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3250" y="8226963"/>
            <a:ext cx="1281388" cy="1281388"/>
          </a:xfrm>
          <a:prstGeom prst="rect">
            <a:avLst/>
          </a:prstGeom>
        </p:spPr>
      </p:pic>
      <p:sp>
        <p:nvSpPr>
          <p:cNvPr id="26" name="ZoneTexte 25">
            <a:extLst>
              <a:ext uri="{FF2B5EF4-FFF2-40B4-BE49-F238E27FC236}">
                <a16:creationId xmlns:a16="http://schemas.microsoft.com/office/drawing/2014/main" id="{DCA72184-20A7-7D0C-EB62-C96DCC66CBB8}"/>
              </a:ext>
            </a:extLst>
          </p:cNvPr>
          <p:cNvSpPr txBox="1"/>
          <p:nvPr/>
        </p:nvSpPr>
        <p:spPr>
          <a:xfrm>
            <a:off x="890717" y="8434908"/>
            <a:ext cx="3170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Flashez ce QR code pour continuer l’aventure 👉</a:t>
            </a:r>
          </a:p>
        </p:txBody>
      </p:sp>
    </p:spTree>
    <p:extLst>
      <p:ext uri="{BB962C8B-B14F-4D97-AF65-F5344CB8AC3E}">
        <p14:creationId xmlns:p14="http://schemas.microsoft.com/office/powerpoint/2010/main" val="3161394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28E54F3-C3B7-38A9-EC6A-FC0FF1611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625" y="9432978"/>
            <a:ext cx="2314575" cy="252779"/>
          </a:xfrm>
        </p:spPr>
        <p:txBody>
          <a:bodyPr/>
          <a:lstStyle/>
          <a:p>
            <a:r>
              <a:rPr lang="fr-FR" sz="1100" dirty="0"/>
              <a:t>Smartphone - Manipulons !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BFFB71B-8F70-4E1A-8071-7450FA14F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22210" y="9432977"/>
            <a:ext cx="1543050" cy="252779"/>
          </a:xfrm>
        </p:spPr>
        <p:txBody>
          <a:bodyPr/>
          <a:lstStyle/>
          <a:p>
            <a:fld id="{214B496C-A674-488F-82D3-A6592634C02D}" type="slidenum">
              <a:rPr lang="fr-FR" sz="1100" smtClean="0"/>
              <a:t>2</a:t>
            </a:fld>
            <a:endParaRPr lang="fr-FR" sz="1100" dirty="0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BA4BD3B1-2B95-1F92-3FB0-D4B685F7FE57}"/>
              </a:ext>
            </a:extLst>
          </p:cNvPr>
          <p:cNvSpPr/>
          <p:nvPr/>
        </p:nvSpPr>
        <p:spPr>
          <a:xfrm>
            <a:off x="595414" y="222021"/>
            <a:ext cx="330273" cy="335308"/>
          </a:xfrm>
          <a:prstGeom prst="roundRect">
            <a:avLst/>
          </a:prstGeom>
          <a:solidFill>
            <a:srgbClr val="000048"/>
          </a:solidFill>
          <a:ln>
            <a:solidFill>
              <a:srgbClr val="0000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3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4C4B99CE-A836-4A4C-E0A0-6FE1A805FA82}"/>
              </a:ext>
            </a:extLst>
          </p:cNvPr>
          <p:cNvGrpSpPr/>
          <p:nvPr/>
        </p:nvGrpSpPr>
        <p:grpSpPr>
          <a:xfrm>
            <a:off x="130387" y="5659889"/>
            <a:ext cx="6323398" cy="4933786"/>
            <a:chOff x="9561" y="2487225"/>
            <a:chExt cx="6323398" cy="4933786"/>
          </a:xfrm>
        </p:grpSpPr>
        <p:grpSp>
          <p:nvGrpSpPr>
            <p:cNvPr id="11" name="Groupe 10">
              <a:extLst>
                <a:ext uri="{FF2B5EF4-FFF2-40B4-BE49-F238E27FC236}">
                  <a16:creationId xmlns:a16="http://schemas.microsoft.com/office/drawing/2014/main" id="{76264F8F-E35F-88B8-C23F-B972F11B8D9A}"/>
                </a:ext>
              </a:extLst>
            </p:cNvPr>
            <p:cNvGrpSpPr/>
            <p:nvPr/>
          </p:nvGrpSpPr>
          <p:grpSpPr>
            <a:xfrm>
              <a:off x="213748" y="2487225"/>
              <a:ext cx="5925067" cy="1666988"/>
              <a:chOff x="1647885" y="1611186"/>
              <a:chExt cx="5925067" cy="1666988"/>
            </a:xfrm>
          </p:grpSpPr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2A17DF07-3ED1-0042-F3CA-BC4235C4AF75}"/>
                  </a:ext>
                </a:extLst>
              </p:cNvPr>
              <p:cNvSpPr txBox="1"/>
              <p:nvPr/>
            </p:nvSpPr>
            <p:spPr>
              <a:xfrm>
                <a:off x="1647885" y="1611186"/>
                <a:ext cx="591502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/>
                  <a:t>Suivez les instructions sur le site </a:t>
                </a:r>
              </a:p>
            </p:txBody>
          </p:sp>
          <p:grpSp>
            <p:nvGrpSpPr>
              <p:cNvPr id="14" name="Groupe 13">
                <a:extLst>
                  <a:ext uri="{FF2B5EF4-FFF2-40B4-BE49-F238E27FC236}">
                    <a16:creationId xmlns:a16="http://schemas.microsoft.com/office/drawing/2014/main" id="{0E71968D-420C-B580-58B3-9413A90D8469}"/>
                  </a:ext>
                </a:extLst>
              </p:cNvPr>
              <p:cNvGrpSpPr/>
              <p:nvPr/>
            </p:nvGrpSpPr>
            <p:grpSpPr>
              <a:xfrm>
                <a:off x="1657928" y="2878064"/>
                <a:ext cx="5915024" cy="400110"/>
                <a:chOff x="1392424" y="1688491"/>
                <a:chExt cx="5915024" cy="400110"/>
              </a:xfrm>
            </p:grpSpPr>
            <p:sp>
              <p:nvSpPr>
                <p:cNvPr id="10" name="ZoneTexte 9">
                  <a:extLst>
                    <a:ext uri="{FF2B5EF4-FFF2-40B4-BE49-F238E27FC236}">
                      <a16:creationId xmlns:a16="http://schemas.microsoft.com/office/drawing/2014/main" id="{AF8BB5FB-2929-905B-5973-7007F08EB5C5}"/>
                    </a:ext>
                  </a:extLst>
                </p:cNvPr>
                <p:cNvSpPr txBox="1"/>
                <p:nvPr/>
              </p:nvSpPr>
              <p:spPr>
                <a:xfrm>
                  <a:off x="1392424" y="1688491"/>
                  <a:ext cx="591502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2000" b="1" dirty="0"/>
                    <a:t>Inscrivez votre réponse : </a:t>
                  </a:r>
                </a:p>
              </p:txBody>
            </p:sp>
            <p:sp>
              <p:nvSpPr>
                <p:cNvPr id="12" name="Forme libre : forme 11">
                  <a:extLst>
                    <a:ext uri="{FF2B5EF4-FFF2-40B4-BE49-F238E27FC236}">
                      <a16:creationId xmlns:a16="http://schemas.microsoft.com/office/drawing/2014/main" id="{C9A82297-C5C7-AB69-2E37-50EC192F18F5}"/>
                    </a:ext>
                  </a:extLst>
                </p:cNvPr>
                <p:cNvSpPr/>
                <p:nvPr/>
              </p:nvSpPr>
              <p:spPr>
                <a:xfrm>
                  <a:off x="4098259" y="1970346"/>
                  <a:ext cx="2460395" cy="53357"/>
                </a:xfrm>
                <a:custGeom>
                  <a:avLst/>
                  <a:gdLst>
                    <a:gd name="connsiteX0" fmla="*/ 0 w 2506980"/>
                    <a:gd name="connsiteY0" fmla="*/ 7637 h 46505"/>
                    <a:gd name="connsiteX1" fmla="*/ 495300 w 2506980"/>
                    <a:gd name="connsiteY1" fmla="*/ 30497 h 46505"/>
                    <a:gd name="connsiteX2" fmla="*/ 1546860 w 2506980"/>
                    <a:gd name="connsiteY2" fmla="*/ 22877 h 46505"/>
                    <a:gd name="connsiteX3" fmla="*/ 2072640 w 2506980"/>
                    <a:gd name="connsiteY3" fmla="*/ 7637 h 46505"/>
                    <a:gd name="connsiteX4" fmla="*/ 2506980 w 2506980"/>
                    <a:gd name="connsiteY4" fmla="*/ 17 h 465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506980" h="46505">
                      <a:moveTo>
                        <a:pt x="0" y="7637"/>
                      </a:moveTo>
                      <a:cubicBezTo>
                        <a:pt x="177859" y="78781"/>
                        <a:pt x="44043" y="30497"/>
                        <a:pt x="495300" y="30497"/>
                      </a:cubicBezTo>
                      <a:lnTo>
                        <a:pt x="1546860" y="22877"/>
                      </a:lnTo>
                      <a:lnTo>
                        <a:pt x="2072640" y="7637"/>
                      </a:lnTo>
                      <a:cubicBezTo>
                        <a:pt x="2387920" y="-733"/>
                        <a:pt x="2311790" y="17"/>
                        <a:pt x="2506980" y="17"/>
                      </a:cubicBezTo>
                    </a:path>
                  </a:pathLst>
                </a:custGeom>
                <a:noFill/>
                <a:ln>
                  <a:solidFill>
                    <a:srgbClr val="00004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2800"/>
                </a:p>
              </p:txBody>
            </p:sp>
          </p:grpSp>
        </p:grpSp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FE6CDAC2-5B07-3A8E-8B17-6945329063AA}"/>
                </a:ext>
              </a:extLst>
            </p:cNvPr>
            <p:cNvGrpSpPr/>
            <p:nvPr/>
          </p:nvGrpSpPr>
          <p:grpSpPr>
            <a:xfrm>
              <a:off x="9561" y="4153619"/>
              <a:ext cx="6196087" cy="1040866"/>
              <a:chOff x="1475421" y="2928253"/>
              <a:chExt cx="6196087" cy="1040866"/>
            </a:xfrm>
          </p:grpSpPr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9289D00A-7DCC-3F79-C375-9898C5226F82}"/>
                  </a:ext>
                </a:extLst>
              </p:cNvPr>
              <p:cNvSpPr txBox="1"/>
              <p:nvPr/>
            </p:nvSpPr>
            <p:spPr>
              <a:xfrm>
                <a:off x="1475421" y="2928253"/>
                <a:ext cx="591502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/>
                  <a:t>Allez chercher sur internet la date de naissance de Cyril Lignac.</a:t>
                </a:r>
              </a:p>
            </p:txBody>
          </p:sp>
          <p:grpSp>
            <p:nvGrpSpPr>
              <p:cNvPr id="17" name="Groupe 16">
                <a:extLst>
                  <a:ext uri="{FF2B5EF4-FFF2-40B4-BE49-F238E27FC236}">
                    <a16:creationId xmlns:a16="http://schemas.microsoft.com/office/drawing/2014/main" id="{91D1D62F-D7A8-FE61-74D9-8E612C0E68FC}"/>
                  </a:ext>
                </a:extLst>
              </p:cNvPr>
              <p:cNvGrpSpPr/>
              <p:nvPr/>
            </p:nvGrpSpPr>
            <p:grpSpPr>
              <a:xfrm>
                <a:off x="1756484" y="3569009"/>
                <a:ext cx="5915024" cy="400110"/>
                <a:chOff x="2246630" y="1302019"/>
                <a:chExt cx="5915024" cy="400110"/>
              </a:xfrm>
            </p:grpSpPr>
            <p:sp>
              <p:nvSpPr>
                <p:cNvPr id="18" name="ZoneTexte 17">
                  <a:extLst>
                    <a:ext uri="{FF2B5EF4-FFF2-40B4-BE49-F238E27FC236}">
                      <a16:creationId xmlns:a16="http://schemas.microsoft.com/office/drawing/2014/main" id="{2E8BBA0D-E679-9B33-48AD-6650F67FC1B7}"/>
                    </a:ext>
                  </a:extLst>
                </p:cNvPr>
                <p:cNvSpPr txBox="1"/>
                <p:nvPr/>
              </p:nvSpPr>
              <p:spPr>
                <a:xfrm>
                  <a:off x="2246630" y="1302019"/>
                  <a:ext cx="591502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2000" b="1" dirty="0"/>
                    <a:t>Inscrivez votre réponse : </a:t>
                  </a:r>
                </a:p>
              </p:txBody>
            </p:sp>
            <p:sp>
              <p:nvSpPr>
                <p:cNvPr id="20" name="Forme libre : forme 19">
                  <a:extLst>
                    <a:ext uri="{FF2B5EF4-FFF2-40B4-BE49-F238E27FC236}">
                      <a16:creationId xmlns:a16="http://schemas.microsoft.com/office/drawing/2014/main" id="{22CCF7F9-F9BF-4A91-8E2D-270106DF84DF}"/>
                    </a:ext>
                  </a:extLst>
                </p:cNvPr>
                <p:cNvSpPr/>
                <p:nvPr/>
              </p:nvSpPr>
              <p:spPr>
                <a:xfrm>
                  <a:off x="5001279" y="1589267"/>
                  <a:ext cx="2460395" cy="53357"/>
                </a:xfrm>
                <a:custGeom>
                  <a:avLst/>
                  <a:gdLst>
                    <a:gd name="connsiteX0" fmla="*/ 0 w 2506980"/>
                    <a:gd name="connsiteY0" fmla="*/ 7637 h 46505"/>
                    <a:gd name="connsiteX1" fmla="*/ 495300 w 2506980"/>
                    <a:gd name="connsiteY1" fmla="*/ 30497 h 46505"/>
                    <a:gd name="connsiteX2" fmla="*/ 1546860 w 2506980"/>
                    <a:gd name="connsiteY2" fmla="*/ 22877 h 46505"/>
                    <a:gd name="connsiteX3" fmla="*/ 2072640 w 2506980"/>
                    <a:gd name="connsiteY3" fmla="*/ 7637 h 46505"/>
                    <a:gd name="connsiteX4" fmla="*/ 2506980 w 2506980"/>
                    <a:gd name="connsiteY4" fmla="*/ 17 h 465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506980" h="46505">
                      <a:moveTo>
                        <a:pt x="0" y="7637"/>
                      </a:moveTo>
                      <a:cubicBezTo>
                        <a:pt x="177859" y="78781"/>
                        <a:pt x="44043" y="30497"/>
                        <a:pt x="495300" y="30497"/>
                      </a:cubicBezTo>
                      <a:lnTo>
                        <a:pt x="1546860" y="22877"/>
                      </a:lnTo>
                      <a:lnTo>
                        <a:pt x="2072640" y="7637"/>
                      </a:lnTo>
                      <a:cubicBezTo>
                        <a:pt x="2387920" y="-733"/>
                        <a:pt x="2311790" y="17"/>
                        <a:pt x="2506980" y="17"/>
                      </a:cubicBezTo>
                    </a:path>
                  </a:pathLst>
                </a:custGeom>
                <a:noFill/>
                <a:ln>
                  <a:solidFill>
                    <a:srgbClr val="00004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2800"/>
                </a:p>
              </p:txBody>
            </p:sp>
          </p:grpSp>
        </p:grpSp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9617EC97-B48B-63A7-7B80-2CB39BA7CE0A}"/>
                </a:ext>
              </a:extLst>
            </p:cNvPr>
            <p:cNvGrpSpPr/>
            <p:nvPr/>
          </p:nvGrpSpPr>
          <p:grpSpPr>
            <a:xfrm>
              <a:off x="52175" y="5287729"/>
              <a:ext cx="6229530" cy="1000177"/>
              <a:chOff x="455298" y="3862086"/>
              <a:chExt cx="6229530" cy="1000177"/>
            </a:xfrm>
          </p:grpSpPr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5519B23F-ECC3-6745-BDAF-876A5B68BABE}"/>
                  </a:ext>
                </a:extLst>
              </p:cNvPr>
              <p:cNvSpPr txBox="1"/>
              <p:nvPr/>
            </p:nvSpPr>
            <p:spPr>
              <a:xfrm>
                <a:off x="455298" y="3862086"/>
                <a:ext cx="591502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/>
                  <a:t>Allez chercher sur internet le nom de famille de l’animateur de télé Nagui.</a:t>
                </a:r>
              </a:p>
            </p:txBody>
          </p:sp>
          <p:grpSp>
            <p:nvGrpSpPr>
              <p:cNvPr id="28" name="Groupe 27">
                <a:extLst>
                  <a:ext uri="{FF2B5EF4-FFF2-40B4-BE49-F238E27FC236}">
                    <a16:creationId xmlns:a16="http://schemas.microsoft.com/office/drawing/2014/main" id="{664DE66F-3FD9-7057-6240-C139B2DA6D17}"/>
                  </a:ext>
                </a:extLst>
              </p:cNvPr>
              <p:cNvGrpSpPr/>
              <p:nvPr/>
            </p:nvGrpSpPr>
            <p:grpSpPr>
              <a:xfrm>
                <a:off x="769804" y="4462153"/>
                <a:ext cx="5915024" cy="400110"/>
                <a:chOff x="655740" y="1364543"/>
                <a:chExt cx="5915024" cy="400110"/>
              </a:xfrm>
            </p:grpSpPr>
            <p:sp>
              <p:nvSpPr>
                <p:cNvPr id="30" name="ZoneTexte 29">
                  <a:extLst>
                    <a:ext uri="{FF2B5EF4-FFF2-40B4-BE49-F238E27FC236}">
                      <a16:creationId xmlns:a16="http://schemas.microsoft.com/office/drawing/2014/main" id="{5EC5C098-86B3-A683-93F3-997D8AC8441A}"/>
                    </a:ext>
                  </a:extLst>
                </p:cNvPr>
                <p:cNvSpPr txBox="1"/>
                <p:nvPr/>
              </p:nvSpPr>
              <p:spPr>
                <a:xfrm>
                  <a:off x="655740" y="1364543"/>
                  <a:ext cx="591502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2000" b="1" dirty="0"/>
                    <a:t>Inscrivez votre réponse : </a:t>
                  </a:r>
                </a:p>
              </p:txBody>
            </p:sp>
            <p:sp>
              <p:nvSpPr>
                <p:cNvPr id="38" name="Forme libre : forme 37">
                  <a:extLst>
                    <a:ext uri="{FF2B5EF4-FFF2-40B4-BE49-F238E27FC236}">
                      <a16:creationId xmlns:a16="http://schemas.microsoft.com/office/drawing/2014/main" id="{22BD38B3-3544-88BD-732A-D6DE83D6694C}"/>
                    </a:ext>
                  </a:extLst>
                </p:cNvPr>
                <p:cNvSpPr/>
                <p:nvPr/>
              </p:nvSpPr>
              <p:spPr>
                <a:xfrm>
                  <a:off x="3323493" y="1658851"/>
                  <a:ext cx="2460395" cy="53357"/>
                </a:xfrm>
                <a:custGeom>
                  <a:avLst/>
                  <a:gdLst>
                    <a:gd name="connsiteX0" fmla="*/ 0 w 2506980"/>
                    <a:gd name="connsiteY0" fmla="*/ 7637 h 46505"/>
                    <a:gd name="connsiteX1" fmla="*/ 495300 w 2506980"/>
                    <a:gd name="connsiteY1" fmla="*/ 30497 h 46505"/>
                    <a:gd name="connsiteX2" fmla="*/ 1546860 w 2506980"/>
                    <a:gd name="connsiteY2" fmla="*/ 22877 h 46505"/>
                    <a:gd name="connsiteX3" fmla="*/ 2072640 w 2506980"/>
                    <a:gd name="connsiteY3" fmla="*/ 7637 h 46505"/>
                    <a:gd name="connsiteX4" fmla="*/ 2506980 w 2506980"/>
                    <a:gd name="connsiteY4" fmla="*/ 17 h 465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506980" h="46505">
                      <a:moveTo>
                        <a:pt x="0" y="7637"/>
                      </a:moveTo>
                      <a:cubicBezTo>
                        <a:pt x="177859" y="78781"/>
                        <a:pt x="44043" y="30497"/>
                        <a:pt x="495300" y="30497"/>
                      </a:cubicBezTo>
                      <a:lnTo>
                        <a:pt x="1546860" y="22877"/>
                      </a:lnTo>
                      <a:lnTo>
                        <a:pt x="2072640" y="7637"/>
                      </a:lnTo>
                      <a:cubicBezTo>
                        <a:pt x="2387920" y="-733"/>
                        <a:pt x="2311790" y="17"/>
                        <a:pt x="2506980" y="17"/>
                      </a:cubicBezTo>
                    </a:path>
                  </a:pathLst>
                </a:custGeom>
                <a:noFill/>
                <a:ln>
                  <a:solidFill>
                    <a:srgbClr val="00004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2800"/>
                </a:p>
              </p:txBody>
            </p:sp>
          </p:grpSp>
        </p:grpSp>
        <p:grpSp>
          <p:nvGrpSpPr>
            <p:cNvPr id="2" name="Groupe 1">
              <a:extLst>
                <a:ext uri="{FF2B5EF4-FFF2-40B4-BE49-F238E27FC236}">
                  <a16:creationId xmlns:a16="http://schemas.microsoft.com/office/drawing/2014/main" id="{3A73EBBF-BE38-D012-3F25-9669AD9D9594}"/>
                </a:ext>
              </a:extLst>
            </p:cNvPr>
            <p:cNvGrpSpPr/>
            <p:nvPr/>
          </p:nvGrpSpPr>
          <p:grpSpPr>
            <a:xfrm>
              <a:off x="52175" y="6392304"/>
              <a:ext cx="6280784" cy="1028707"/>
              <a:chOff x="530856" y="4587755"/>
              <a:chExt cx="6280784" cy="1028707"/>
            </a:xfrm>
          </p:grpSpPr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00007721-DB6B-9136-F122-C57A82099C9C}"/>
                  </a:ext>
                </a:extLst>
              </p:cNvPr>
              <p:cNvSpPr txBox="1"/>
              <p:nvPr/>
            </p:nvSpPr>
            <p:spPr>
              <a:xfrm>
                <a:off x="530856" y="4587755"/>
                <a:ext cx="628078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/>
                  <a:t>Allez chercher sur internet en quelle année a eu lieu la première fête de la musique.</a:t>
                </a:r>
              </a:p>
            </p:txBody>
          </p:sp>
          <p:sp>
            <p:nvSpPr>
              <p:cNvPr id="48" name="ZoneTexte 47">
                <a:extLst>
                  <a:ext uri="{FF2B5EF4-FFF2-40B4-BE49-F238E27FC236}">
                    <a16:creationId xmlns:a16="http://schemas.microsoft.com/office/drawing/2014/main" id="{F364CC90-12E6-373E-59FC-E47E86AB0DC2}"/>
                  </a:ext>
                </a:extLst>
              </p:cNvPr>
              <p:cNvSpPr txBox="1"/>
              <p:nvPr/>
            </p:nvSpPr>
            <p:spPr>
              <a:xfrm>
                <a:off x="845362" y="5203557"/>
                <a:ext cx="591502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b="1" dirty="0"/>
                  <a:t>Inscrivez votre réponse : </a:t>
                </a:r>
              </a:p>
            </p:txBody>
          </p:sp>
          <p:sp>
            <p:nvSpPr>
              <p:cNvPr id="49" name="Forme libre : forme 48">
                <a:extLst>
                  <a:ext uri="{FF2B5EF4-FFF2-40B4-BE49-F238E27FC236}">
                    <a16:creationId xmlns:a16="http://schemas.microsoft.com/office/drawing/2014/main" id="{DF84F407-F69D-FA00-76C6-27411FB590DD}"/>
                  </a:ext>
                </a:extLst>
              </p:cNvPr>
              <p:cNvSpPr/>
              <p:nvPr/>
            </p:nvSpPr>
            <p:spPr>
              <a:xfrm>
                <a:off x="3513116" y="5563105"/>
                <a:ext cx="2460395" cy="53357"/>
              </a:xfrm>
              <a:custGeom>
                <a:avLst/>
                <a:gdLst>
                  <a:gd name="connsiteX0" fmla="*/ 0 w 2506980"/>
                  <a:gd name="connsiteY0" fmla="*/ 7637 h 46505"/>
                  <a:gd name="connsiteX1" fmla="*/ 495300 w 2506980"/>
                  <a:gd name="connsiteY1" fmla="*/ 30497 h 46505"/>
                  <a:gd name="connsiteX2" fmla="*/ 1546860 w 2506980"/>
                  <a:gd name="connsiteY2" fmla="*/ 22877 h 46505"/>
                  <a:gd name="connsiteX3" fmla="*/ 2072640 w 2506980"/>
                  <a:gd name="connsiteY3" fmla="*/ 7637 h 46505"/>
                  <a:gd name="connsiteX4" fmla="*/ 2506980 w 2506980"/>
                  <a:gd name="connsiteY4" fmla="*/ 17 h 465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06980" h="46505">
                    <a:moveTo>
                      <a:pt x="0" y="7637"/>
                    </a:moveTo>
                    <a:cubicBezTo>
                      <a:pt x="177859" y="78781"/>
                      <a:pt x="44043" y="30497"/>
                      <a:pt x="495300" y="30497"/>
                    </a:cubicBezTo>
                    <a:lnTo>
                      <a:pt x="1546860" y="22877"/>
                    </a:lnTo>
                    <a:lnTo>
                      <a:pt x="2072640" y="7637"/>
                    </a:lnTo>
                    <a:cubicBezTo>
                      <a:pt x="2387920" y="-733"/>
                      <a:pt x="2311790" y="17"/>
                      <a:pt x="2506980" y="17"/>
                    </a:cubicBezTo>
                  </a:path>
                </a:pathLst>
              </a:custGeom>
              <a:noFill/>
              <a:ln>
                <a:solidFill>
                  <a:srgbClr val="00004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2800"/>
              </a:p>
            </p:txBody>
          </p:sp>
        </p:grpSp>
      </p:grpSp>
      <p:sp>
        <p:nvSpPr>
          <p:cNvPr id="15" name="ZoneTexte 14">
            <a:extLst>
              <a:ext uri="{FF2B5EF4-FFF2-40B4-BE49-F238E27FC236}">
                <a16:creationId xmlns:a16="http://schemas.microsoft.com/office/drawing/2014/main" id="{9B20E272-FC2D-DEA2-EDDD-D3422BD16FFD}"/>
              </a:ext>
            </a:extLst>
          </p:cNvPr>
          <p:cNvSpPr txBox="1"/>
          <p:nvPr/>
        </p:nvSpPr>
        <p:spPr>
          <a:xfrm>
            <a:off x="942976" y="136039"/>
            <a:ext cx="5915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0048"/>
                </a:solidFill>
              </a:rPr>
              <a:t>Menons l’enquête </a:t>
            </a:r>
            <a:r>
              <a:rPr lang="fr-FR" sz="2000" b="1" dirty="0"/>
              <a:t>: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05F8CB2A-41DF-A925-1AAA-2FD03977ABBA}"/>
              </a:ext>
            </a:extLst>
          </p:cNvPr>
          <p:cNvSpPr txBox="1"/>
          <p:nvPr/>
        </p:nvSpPr>
        <p:spPr>
          <a:xfrm>
            <a:off x="222359" y="609793"/>
            <a:ext cx="636825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Grâce à l’application que vous venez de télécharger : </a:t>
            </a:r>
          </a:p>
          <a:p>
            <a:r>
              <a:rPr lang="fr-FR" sz="2000" dirty="0"/>
              <a:t>1/ sélectionnez la ville de Peyruis</a:t>
            </a:r>
          </a:p>
          <a:p>
            <a:r>
              <a:rPr lang="fr-FR" sz="2000" dirty="0"/>
              <a:t>2/ faites défiler les informations jusqu’à la page « infos pratiques de Peyruis »</a:t>
            </a:r>
          </a:p>
          <a:p>
            <a:r>
              <a:rPr lang="fr-FR" sz="2000" dirty="0"/>
              <a:t>3/ les 4 derniers chiffres du numéro d’urgences des services techniques seront le code secret pour la prochaine étape.</a:t>
            </a:r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152B0461-ED5D-5510-D239-C79D25CF94B4}"/>
              </a:ext>
            </a:extLst>
          </p:cNvPr>
          <p:cNvSpPr/>
          <p:nvPr/>
        </p:nvSpPr>
        <p:spPr>
          <a:xfrm>
            <a:off x="951115" y="7907362"/>
            <a:ext cx="330273" cy="335308"/>
          </a:xfrm>
          <a:prstGeom prst="roundRect">
            <a:avLst/>
          </a:prstGeom>
          <a:solidFill>
            <a:srgbClr val="000048"/>
          </a:solidFill>
          <a:ln>
            <a:solidFill>
              <a:srgbClr val="0000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2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7B2F9DE4-AD86-DD8A-0CD1-60B13D5BC6D8}"/>
              </a:ext>
            </a:extLst>
          </p:cNvPr>
          <p:cNvSpPr txBox="1"/>
          <p:nvPr/>
        </p:nvSpPr>
        <p:spPr>
          <a:xfrm>
            <a:off x="1299132" y="7808917"/>
            <a:ext cx="5915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0048"/>
                </a:solidFill>
              </a:rPr>
              <a:t>Flashons !</a:t>
            </a:r>
            <a:endParaRPr lang="fr-FR" sz="2000" b="1" dirty="0"/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25DED499-243E-C7AA-F5EA-B92ECF2B8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3250" y="8226963"/>
            <a:ext cx="1281388" cy="1281388"/>
          </a:xfrm>
          <a:prstGeom prst="rect">
            <a:avLst/>
          </a:prstGeom>
        </p:spPr>
      </p:pic>
      <p:sp>
        <p:nvSpPr>
          <p:cNvPr id="26" name="ZoneTexte 25">
            <a:extLst>
              <a:ext uri="{FF2B5EF4-FFF2-40B4-BE49-F238E27FC236}">
                <a16:creationId xmlns:a16="http://schemas.microsoft.com/office/drawing/2014/main" id="{DCA72184-20A7-7D0C-EB62-C96DCC66CBB8}"/>
              </a:ext>
            </a:extLst>
          </p:cNvPr>
          <p:cNvSpPr txBox="1"/>
          <p:nvPr/>
        </p:nvSpPr>
        <p:spPr>
          <a:xfrm>
            <a:off x="890717" y="8434908"/>
            <a:ext cx="3170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Flashez ce QR code pour continuer l’aventure 👉</a:t>
            </a:r>
          </a:p>
        </p:txBody>
      </p:sp>
      <p:pic>
        <p:nvPicPr>
          <p:cNvPr id="31" name="Image 30">
            <a:extLst>
              <a:ext uri="{FF2B5EF4-FFF2-40B4-BE49-F238E27FC236}">
                <a16:creationId xmlns:a16="http://schemas.microsoft.com/office/drawing/2014/main" id="{EAF98917-A931-AC2C-FBBA-AB43473E185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55" t="41587" r="30013" b="50352"/>
          <a:stretch/>
        </p:blipFill>
        <p:spPr>
          <a:xfrm>
            <a:off x="5904972" y="171811"/>
            <a:ext cx="819333" cy="798501"/>
          </a:xfrm>
          <a:prstGeom prst="rect">
            <a:avLst/>
          </a:prstGeom>
        </p:spPr>
      </p:pic>
      <p:sp>
        <p:nvSpPr>
          <p:cNvPr id="32" name="Forme libre : forme 31">
            <a:extLst>
              <a:ext uri="{FF2B5EF4-FFF2-40B4-BE49-F238E27FC236}">
                <a16:creationId xmlns:a16="http://schemas.microsoft.com/office/drawing/2014/main" id="{B3DDB0DA-C242-3575-9E55-6BEC7A6DEF27}"/>
              </a:ext>
            </a:extLst>
          </p:cNvPr>
          <p:cNvSpPr/>
          <p:nvPr/>
        </p:nvSpPr>
        <p:spPr>
          <a:xfrm>
            <a:off x="3292086" y="2902259"/>
            <a:ext cx="1356184" cy="45719"/>
          </a:xfrm>
          <a:custGeom>
            <a:avLst/>
            <a:gdLst>
              <a:gd name="connsiteX0" fmla="*/ 0 w 2506980"/>
              <a:gd name="connsiteY0" fmla="*/ 7637 h 46505"/>
              <a:gd name="connsiteX1" fmla="*/ 495300 w 2506980"/>
              <a:gd name="connsiteY1" fmla="*/ 30497 h 46505"/>
              <a:gd name="connsiteX2" fmla="*/ 1546860 w 2506980"/>
              <a:gd name="connsiteY2" fmla="*/ 22877 h 46505"/>
              <a:gd name="connsiteX3" fmla="*/ 2072640 w 2506980"/>
              <a:gd name="connsiteY3" fmla="*/ 7637 h 46505"/>
              <a:gd name="connsiteX4" fmla="*/ 2506980 w 2506980"/>
              <a:gd name="connsiteY4" fmla="*/ 17 h 46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6980" h="46505">
                <a:moveTo>
                  <a:pt x="0" y="7637"/>
                </a:moveTo>
                <a:cubicBezTo>
                  <a:pt x="177859" y="78781"/>
                  <a:pt x="44043" y="30497"/>
                  <a:pt x="495300" y="30497"/>
                </a:cubicBezTo>
                <a:lnTo>
                  <a:pt x="1546860" y="22877"/>
                </a:lnTo>
                <a:lnTo>
                  <a:pt x="2072640" y="7637"/>
                </a:lnTo>
                <a:cubicBezTo>
                  <a:pt x="2387920" y="-733"/>
                  <a:pt x="2311790" y="17"/>
                  <a:pt x="2506980" y="17"/>
                </a:cubicBezTo>
              </a:path>
            </a:pathLst>
          </a:custGeom>
          <a:noFill/>
          <a:ln>
            <a:solidFill>
              <a:srgbClr val="0000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F401FA99-111A-11B3-25C4-90C8461CB661}"/>
              </a:ext>
            </a:extLst>
          </p:cNvPr>
          <p:cNvSpPr txBox="1"/>
          <p:nvPr/>
        </p:nvSpPr>
        <p:spPr>
          <a:xfrm>
            <a:off x="1788747" y="2604424"/>
            <a:ext cx="5915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👉 04 92 68</a:t>
            </a:r>
          </a:p>
        </p:txBody>
      </p:sp>
      <p:pic>
        <p:nvPicPr>
          <p:cNvPr id="37" name="Image 36">
            <a:extLst>
              <a:ext uri="{FF2B5EF4-FFF2-40B4-BE49-F238E27FC236}">
                <a16:creationId xmlns:a16="http://schemas.microsoft.com/office/drawing/2014/main" id="{B74CA756-996B-5ADB-38AD-83B6794451D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322" y="3270614"/>
            <a:ext cx="1973528" cy="1973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6629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398</TotalTime>
  <Words>289</Words>
  <Application>Microsoft Office PowerPoint</Application>
  <PresentationFormat>Format A4 (210 x 297 mm)</PresentationFormat>
  <Paragraphs>44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Conseiller Numérique - Mairie Peyruis</dc:creator>
  <cp:lastModifiedBy>Conseiller Numérique - Mairie Peyruis</cp:lastModifiedBy>
  <cp:revision>13</cp:revision>
  <dcterms:created xsi:type="dcterms:W3CDTF">2022-02-09T15:40:36Z</dcterms:created>
  <dcterms:modified xsi:type="dcterms:W3CDTF">2023-02-16T10:25:29Z</dcterms:modified>
</cp:coreProperties>
</file>