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4" r:id="rId4"/>
    <p:sldId id="272" r:id="rId5"/>
    <p:sldId id="279" r:id="rId6"/>
    <p:sldId id="26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5" r:id="rId16"/>
    <p:sldId id="270" r:id="rId17"/>
    <p:sldId id="301" r:id="rId18"/>
    <p:sldId id="309" r:id="rId19"/>
    <p:sldId id="307" r:id="rId20"/>
    <p:sldId id="308" r:id="rId21"/>
    <p:sldId id="300" r:id="rId22"/>
    <p:sldId id="306" r:id="rId23"/>
    <p:sldId id="310" r:id="rId24"/>
    <p:sldId id="303" r:id="rId25"/>
    <p:sldId id="313" r:id="rId26"/>
    <p:sldId id="320" r:id="rId27"/>
    <p:sldId id="321" r:id="rId28"/>
    <p:sldId id="314" r:id="rId29"/>
    <p:sldId id="318" r:id="rId30"/>
    <p:sldId id="315" r:id="rId31"/>
    <p:sldId id="316" r:id="rId32"/>
    <p:sldId id="317" r:id="rId33"/>
    <p:sldId id="319" r:id="rId34"/>
    <p:sldId id="311" r:id="rId35"/>
    <p:sldId id="312" r:id="rId36"/>
    <p:sldId id="304" r:id="rId37"/>
    <p:sldId id="278" r:id="rId3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D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40" autoAdjust="0"/>
    <p:restoredTop sz="89591" autoAdjust="0"/>
  </p:normalViewPr>
  <p:slideViewPr>
    <p:cSldViewPr snapToGrid="0">
      <p:cViewPr varScale="1">
        <p:scale>
          <a:sx n="64" d="100"/>
          <a:sy n="64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97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97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00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64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92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900" dirty="0">
              <a:solidFill>
                <a:srgbClr val="40404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540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900" dirty="0">
              <a:solidFill>
                <a:srgbClr val="40404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Avez-vous des questions par rapport au clavier ?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751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Comme un objet dans une valise une application prend de la place dans votre smartphone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011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Avez-vous déjà oublié votre liste de courses ? 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Qui parmi vous a déjà attendu des heures à l’arrêt de bus ? » « Avez-vous déjà oublié votre liste de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courses ? » « Avez-vous déjà raté les soldes dans un magasin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94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Avez-vous déjà oublié votre liste de courses ? 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Qui parmi vous a déjà attendu des heures à l’arrêt de bus ? » « Avez-vous déjà oublié votre liste de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21"/>
              </a:rPr>
              <a:t>courses ? » « Avez-vous déjà raté les soldes dans un magasin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543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Comme un objet dans une valise une application prend de la place dans votre smartphone. On parle de son poids ou de sa taille.</a:t>
            </a:r>
          </a:p>
        </p:txBody>
      </p:sp>
    </p:spTree>
    <p:extLst>
      <p:ext uri="{BB962C8B-B14F-4D97-AF65-F5344CB8AC3E}">
        <p14:creationId xmlns:p14="http://schemas.microsoft.com/office/powerpoint/2010/main" val="3869843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Les avez-vous déjà utilisés ?</a:t>
            </a:r>
          </a:p>
          <a:p>
            <a:pPr defTabSz="947958">
              <a:defRPr/>
            </a:pPr>
            <a:r>
              <a:rPr lang="fr-FR" dirty="0"/>
              <a:t>Qu’est ce qu’on y trouve ?</a:t>
            </a:r>
          </a:p>
          <a:p>
            <a:pPr defTabSz="947958">
              <a:defRPr/>
            </a:pPr>
            <a:endParaRPr lang="fr-FR" dirty="0"/>
          </a:p>
          <a:p>
            <a:pPr defTabSz="947958">
              <a:defRPr/>
            </a:pPr>
            <a:r>
              <a:rPr lang="fr-FR" b="1" dirty="0"/>
              <a:t>En anglais, "store" signifie "magasin". C'est donc sur le Play Store ou l'Apple Store que vous allez installer de nouvelles applications</a:t>
            </a:r>
          </a:p>
          <a:p>
            <a:pPr defTabSz="947958">
              <a:defRPr/>
            </a:pPr>
            <a:endParaRPr lang="fr-FR" b="1" dirty="0"/>
          </a:p>
          <a:p>
            <a:r>
              <a:rPr lang="fr-FR" dirty="0"/>
              <a:t>Android et IOS sont des systèmes d'exploitation.  Le </a:t>
            </a:r>
            <a:r>
              <a:rPr lang="fr-FR" b="1" dirty="0"/>
              <a:t>système d’exploitation</a:t>
            </a:r>
            <a:r>
              <a:rPr lang="fr-FR" dirty="0"/>
              <a:t> traduit pour l’homme, le langage d'une machine (ordinateur, PC, tablette...) en utilisant, par exemple, des icônes. Sur les appareils mobiles, il existe </a:t>
            </a:r>
            <a:r>
              <a:rPr lang="fr-FR" b="1" dirty="0"/>
              <a:t>deux systèmes d'exploitation</a:t>
            </a:r>
            <a:r>
              <a:rPr lang="fr-FR" dirty="0"/>
              <a:t> créés par deux entreprises différentes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Android qui appartient à l'entreprise </a:t>
            </a:r>
            <a:r>
              <a:rPr lang="fr-FR" b="1" dirty="0"/>
              <a:t>Google 👽 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IOS qui appartient à l'entreprise </a:t>
            </a:r>
            <a:r>
              <a:rPr lang="fr-FR" b="1" dirty="0"/>
              <a:t>Apple </a:t>
            </a:r>
            <a:r>
              <a:rPr lang="fr-FR" dirty="0"/>
              <a:t>🍎 </a:t>
            </a:r>
          </a:p>
          <a:p>
            <a:pPr defTabSz="947958">
              <a:defRPr/>
            </a:pPr>
            <a:endParaRPr lang="fr-FR" b="1" dirty="0"/>
          </a:p>
          <a:p>
            <a:pPr defTabSz="947958">
              <a:defRPr/>
            </a:pPr>
            <a:endParaRPr lang="fr-FR" b="1" dirty="0"/>
          </a:p>
          <a:p>
            <a:pPr defTabSz="947958">
              <a:defRPr/>
            </a:pPr>
            <a:r>
              <a:rPr lang="fr-FR" b="1" dirty="0"/>
              <a:t>Il existe d’autres magasins, quand vous serez plus à l’aise vous pourrez vous renseigner pour découvrir les différences qu’il y a entre eux</a:t>
            </a:r>
          </a:p>
          <a:p>
            <a:pPr defTabSz="947958">
              <a:defRPr/>
            </a:pPr>
            <a:endParaRPr lang="fr-FR" b="1" dirty="0"/>
          </a:p>
          <a:p>
            <a:pPr defTabSz="947958">
              <a:defRPr/>
            </a:pPr>
            <a:endParaRPr lang="fr-FR" b="1" dirty="0"/>
          </a:p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368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643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Le Store affiche : </a:t>
            </a:r>
          </a:p>
          <a:p>
            <a:pPr defTabSz="947958">
              <a:defRPr/>
            </a:pPr>
            <a:r>
              <a:rPr lang="fr-FR" dirty="0"/>
              <a:t>la place que va prendre l'application sur votre téléphone, </a:t>
            </a:r>
          </a:p>
          <a:p>
            <a:pPr defTabSz="947958">
              <a:defRPr/>
            </a:pPr>
            <a:r>
              <a:rPr lang="fr-FR" dirty="0"/>
              <a:t>les avis des autres utilisateurs, </a:t>
            </a:r>
          </a:p>
          <a:p>
            <a:pPr defTabSz="947958">
              <a:defRPr/>
            </a:pPr>
            <a:r>
              <a:rPr lang="fr-FR" dirty="0"/>
              <a:t>le nombre de personne qui l'utilise et </a:t>
            </a:r>
          </a:p>
          <a:p>
            <a:pPr defTabSz="947958">
              <a:defRPr/>
            </a:pPr>
            <a:r>
              <a:rPr lang="fr-FR" dirty="0"/>
              <a:t>si l’application est payante.</a:t>
            </a:r>
          </a:p>
        </p:txBody>
      </p:sp>
    </p:spTree>
    <p:extLst>
      <p:ext uri="{BB962C8B-B14F-4D97-AF65-F5344CB8AC3E}">
        <p14:creationId xmlns:p14="http://schemas.microsoft.com/office/powerpoint/2010/main" val="203309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357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32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56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505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81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427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723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981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900" dirty="0">
              <a:solidFill>
                <a:srgbClr val="40404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22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effectLst/>
              </a:rPr>
              <a:t>La chaîne météo</a:t>
            </a:r>
            <a:br>
              <a:rPr lang="fr-FR" dirty="0">
                <a:effectLst/>
              </a:rPr>
            </a:br>
            <a:r>
              <a:rPr lang="fr-FR" b="1" dirty="0">
                <a:solidFill>
                  <a:srgbClr val="FFFFFF"/>
                </a:solidFill>
                <a:effectLst/>
              </a:rPr>
              <a:t>⭐</a:t>
            </a:r>
            <a:r>
              <a:rPr lang="fr-FR" dirty="0">
                <a:effectLst/>
              </a:rPr>
              <a:t>4,1 </a:t>
            </a:r>
            <a:r>
              <a:rPr lang="fr-FR" dirty="0"/>
              <a:t>🦜 </a:t>
            </a:r>
            <a:r>
              <a:rPr lang="fr-FR" dirty="0">
                <a:effectLst/>
              </a:rPr>
              <a:t>29,68 Mo     </a:t>
            </a:r>
            <a:r>
              <a:rPr lang="fr-FR" dirty="0"/>
              <a:t>🗓</a:t>
            </a:r>
            <a:r>
              <a:rPr lang="fr-FR" dirty="0">
                <a:effectLst/>
              </a:rPr>
              <a:t>2020</a:t>
            </a:r>
            <a:br>
              <a:rPr lang="fr-FR" dirty="0">
                <a:effectLst/>
              </a:rPr>
            </a:br>
            <a:r>
              <a:rPr lang="fr-FR" b="1" dirty="0">
                <a:effectLst/>
              </a:rPr>
              <a:t>Météo Agricole</a:t>
            </a:r>
            <a:br>
              <a:rPr lang="fr-FR" dirty="0">
                <a:effectLst/>
              </a:rPr>
            </a:br>
            <a:r>
              <a:rPr lang="fr-FR" b="1" dirty="0">
                <a:solidFill>
                  <a:srgbClr val="FFFFFF"/>
                </a:solidFill>
                <a:effectLst/>
              </a:rPr>
              <a:t>⭐</a:t>
            </a:r>
            <a:r>
              <a:rPr lang="fr-FR" dirty="0">
                <a:effectLst/>
              </a:rPr>
              <a:t>4,2 </a:t>
            </a:r>
            <a:r>
              <a:rPr lang="fr-FR" dirty="0"/>
              <a:t>🦜</a:t>
            </a:r>
            <a:r>
              <a:rPr lang="fr-FR" dirty="0">
                <a:effectLst/>
              </a:rPr>
              <a:t> 10,4 Mo      </a:t>
            </a:r>
            <a:r>
              <a:rPr lang="fr-FR" dirty="0"/>
              <a:t>🗓</a:t>
            </a:r>
            <a:r>
              <a:rPr lang="fr-FR" dirty="0">
                <a:effectLst/>
              </a:rPr>
              <a:t>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704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L’application scrabble est gratuite « achats via l’application » signifie que si vous le voulez, vous pouvez ajouter des options payantes mais ce n’est pas obligatoire</a:t>
            </a:r>
          </a:p>
        </p:txBody>
      </p:sp>
    </p:spTree>
    <p:extLst>
      <p:ext uri="{BB962C8B-B14F-4D97-AF65-F5344CB8AC3E}">
        <p14:creationId xmlns:p14="http://schemas.microsoft.com/office/powerpoint/2010/main" val="1649136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659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/>
              <a:t>Tutoiements ?</a:t>
            </a:r>
          </a:p>
          <a:p>
            <a:pPr marL="177742" indent="-177742">
              <a:buFontTx/>
              <a:buChar char="-"/>
            </a:pPr>
            <a:r>
              <a:rPr lang="fr-FR" dirty="0"/>
              <a:t>On s’écoute</a:t>
            </a:r>
          </a:p>
          <a:p>
            <a:pPr marL="177742" indent="-177742">
              <a:buFontTx/>
              <a:buChar char="-"/>
            </a:pPr>
            <a:r>
              <a:rPr lang="fr-FR" dirty="0"/>
              <a:t>Pas de jugement</a:t>
            </a:r>
          </a:p>
          <a:p>
            <a:pPr marL="177742" indent="-177742">
              <a:buFontTx/>
              <a:buChar char="-"/>
            </a:pPr>
            <a:r>
              <a:rPr lang="fr-FR" dirty="0"/>
              <a:t>Respect, tolérance</a:t>
            </a:r>
          </a:p>
          <a:p>
            <a:pPr marL="177742" indent="-177742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quoi sert un smartphone ? Que peut-on faire avec ?	Démarches, recherches, achats, jouer, musique, film, photos, mails, messages…		</a:t>
            </a:r>
          </a:p>
          <a:p>
            <a:r>
              <a:rPr lang="fr-FR" dirty="0"/>
              <a:t>Quels éléments le composent ? Bouton marche arrêt/volume/haut parleur/prise jack/micro/port de charge/objectif app photo</a:t>
            </a:r>
          </a:p>
          <a:p>
            <a:r>
              <a:rPr lang="fr-FR" dirty="0"/>
              <a:t>Qu’est ce que le bureau ? On y </a:t>
            </a:r>
            <a:r>
              <a:rPr lang="fr-FR" dirty="0" err="1"/>
              <a:t>touve</a:t>
            </a:r>
            <a:r>
              <a:rPr lang="fr-FR" dirty="0"/>
              <a:t> quoi ? Notif/paramètre/bouton navigation/app</a:t>
            </a:r>
          </a:p>
          <a:p>
            <a:r>
              <a:rPr lang="fr-FR" dirty="0"/>
              <a:t>Cliquer / Scroll (ascenseur)/ zoom / swipe (glisser à droite ou gauche)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Qu’avez-vous déduit de vos utilisations ?</a:t>
            </a:r>
          </a:p>
          <a:p>
            <a:pPr defTabSz="947958">
              <a:defRPr/>
            </a:pPr>
            <a:r>
              <a:rPr lang="fr-FR" dirty="0"/>
              <a:t>Y a-t-il des points qui posent problèmes ?</a:t>
            </a:r>
          </a:p>
        </p:txBody>
      </p:sp>
    </p:spTree>
    <p:extLst>
      <p:ext uri="{BB962C8B-B14F-4D97-AF65-F5344CB8AC3E}">
        <p14:creationId xmlns:p14="http://schemas.microsoft.com/office/powerpoint/2010/main" val="413130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09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10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82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06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91EDD-B0D9-4DC3-BBAE-20B35B27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6989DB-0E71-42F2-BD16-35CC9984F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39EFB-B399-496F-9F50-5FD0A06A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A2D4-F972-47DB-84CC-694FE665A93C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B1502-E921-411B-A615-C1484F38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848D9-BB2B-4C53-87E6-2131E50B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D408F-774D-4DC2-976B-327FFE30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A379C-5A6C-42A7-B344-370EAA918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5B484-AAC1-41E0-A709-9D7012C6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B7A1-DC39-49EC-A8E4-D6500348B787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E9AE7-E539-45E1-94F6-1D7DCA36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BB599-14AC-4A27-889E-E6E2FA86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5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5FFF09-B187-4D55-8B7D-8B8291BB8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5B8E0F-E10A-4443-BFFC-9248F589E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38F47-A133-4FE8-A731-433AF619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CA33-0AC2-4FDB-98C7-F61D3F4ECCF4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B66DD-895E-48E2-B907-AA6ED377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17AB8-E62E-492D-832D-F54BE11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8DFA-4411-4616-AB8E-AD8F9C8B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900B6-49B1-4639-BDC6-7DAC7972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9F04A-6C30-4F7A-A211-3E972328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021-F302-4735-A3FE-63BD254DEB72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6FDF6-9C04-49EE-958E-D2671D7A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94EB5-2897-4A5F-85A5-D03011AF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8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60CF4-A005-4F45-94F5-48F7AFC5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56C41-02EA-4146-8F59-5864E831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71A0D-86DB-413C-99D9-CAE6137A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C450-5226-4F13-9E9A-5B459DA8A9D7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037B4-C3B7-412D-A381-ECB20040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E1159C-E776-44D3-A9E4-72F29656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5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8B785-2DB4-4650-B11B-DAF9CF5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972D2-6179-4191-808E-3F61B522A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C0495D-D3B9-4E20-893E-6D2A2ABAF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0791B9-19C7-4E9D-9F20-C7AE56C6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F632-7025-4EA2-8C3E-86C42C9ED2F3}" type="datetime1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8B914-0989-4AC3-ADA9-25825CBB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0657AA-0280-4B8F-9C2C-9A7C37EC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4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D8D3A-3381-4846-8737-76E822AA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B6C60-9C83-46C3-A3B1-46D91096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8F5FA9-DD70-4947-8F87-E3938136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C1ECF0-7D6D-4EBB-B399-47B05F6D3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7C323F-5FAA-4434-9363-490E37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3DCBAA-342B-4171-8A1D-379C8A66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CD-B830-4967-9602-06781548DD29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6CF428-7AB8-49A7-88EE-44B21903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85A5AC-26B4-4870-A3A6-A0E9385E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43A58-4E30-4303-B19A-256004C5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0E751B-6883-4F36-BE84-0BA622F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6C45-CE95-4499-B78C-7E58ACF03B10}" type="datetime1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D3962A-BD4A-42A5-872A-239FE452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30724E-FB2F-4FF1-B323-04FCF6C5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58B1B-0325-4E0A-A8EF-826D5C2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B84-4F86-47E8-8515-ADD5356EB5E0}" type="datetime1">
              <a:rPr lang="fr-FR" smtClean="0"/>
              <a:t>16/05/2023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22CCE7-3A6F-4E58-9E5F-545E0266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F23B85-5A84-4F9F-B8D4-DAA15DA1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5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D0983-9EFF-45BC-9830-3A558DDF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5F57E-559F-484A-B3A9-68A45E20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FA4F3E-0118-462A-900D-27189FC67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1393B3-9B3F-4F07-9F7D-E88A341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4F14-2B88-447A-8B54-D85944AA2A31}" type="datetime1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F7097E-5E7C-4215-9F77-2ECF9956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D8F6FB-76E4-4483-9E70-6CA63C4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2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5DB55-F4B0-4FC2-9623-4EFDD3F6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C3D158-08FF-4AB9-9C61-6EFC0F584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C87298-534C-4CF2-9365-C098FA25E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35947-D339-4DC7-A7D1-01BB17A8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32B-70C4-420C-A267-B508942A25A1}" type="datetime1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12F52-E59A-4BC0-B2AD-D42E47B4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A0F361-8985-4C58-85B5-58E54D0E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A6243-CBB1-4F56-B125-D3E3DF5A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B43CA7-4E45-4478-B797-2454A25D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908BF-0123-4EC3-9594-EDF9B0BE3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EB45-5A69-46EC-B1FC-A77DA1F0D471}" type="datetime1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7840F-5558-4EB4-8B86-403AD74D6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smartphone - 2/5 Clavier/applications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AA6EB-1380-4792-8DCE-A7F1DDD9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prise en main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 familiariser avec le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922559" y="1451804"/>
            <a:ext cx="2346882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La barre d’espace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7059316" y="3633778"/>
            <a:ext cx="4294484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Cette touche permet de créer un espace blanc entre deux mots.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812D95-73E3-4F16-95C7-B88521C8B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6"/>
          <a:stretch/>
        </p:blipFill>
        <p:spPr>
          <a:xfrm>
            <a:off x="582285" y="2182842"/>
            <a:ext cx="6220693" cy="3548205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AD2ADD9B-3C7C-4C3E-A853-D1866F2B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08B8-5A1A-4F44-9834-C4DAB53D5BF0}" type="datetime1">
              <a:rPr lang="fr-FR" smtClean="0"/>
              <a:t>16/05/2023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BB9EEB61-E406-4B71-93B8-59C6DC05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72CD10D-3055-4009-87C6-E93CF5C4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6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881725" y="1472979"/>
            <a:ext cx="2428549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Le bouton Effacer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7059316" y="3633778"/>
            <a:ext cx="4294484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Ce bouton permet d'effacer le texte qui vient d'être écrit, caractère par caractère.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C84FFF-85C0-4A0D-8307-5D7A7F2E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1632"/>
            <a:ext cx="6039693" cy="3400900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979C6180-39C1-4EF1-B409-B24582AB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E1F2-33C1-49EF-8415-D079A0963B0E}" type="datetime1">
              <a:rPr lang="fr-FR" smtClean="0"/>
              <a:t>16/05/2023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178EF32-694C-45BC-9484-8EDF15B1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E7612CC-C3E0-4C8D-BBC0-FC696E5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431489" y="1430629"/>
            <a:ext cx="3329021" cy="64633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Le bouton de validation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7163774" y="2941280"/>
            <a:ext cx="4294484" cy="203132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Ce bouton me permet d'indiquer que j'ai fini d'écrire. Quand j'appuie dessus, le message sera donc écrit et le clavier disparaîtra.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On peut également cliquer hors du clavier pour obtenir le même effet.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9728FE-549D-43BD-8309-C1B44D79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42" y="2246967"/>
            <a:ext cx="6011114" cy="34199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E2C0060-35C7-4BAD-A035-3E601957608D}"/>
              </a:ext>
            </a:extLst>
          </p:cNvPr>
          <p:cNvSpPr/>
          <p:nvPr/>
        </p:nvSpPr>
        <p:spPr>
          <a:xfrm>
            <a:off x="6053557" y="3650571"/>
            <a:ext cx="691299" cy="61274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B4BEF379-C3D3-4AEE-8574-D649E8F6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460-FFA2-444C-912E-4F1B9315593E}" type="datetime1">
              <a:rPr lang="fr-FR" smtClean="0"/>
              <a:t>16/05/2023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0E77A909-D5E8-4A01-8F86-9F124B7E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425E12EB-5546-4221-BB94-AF9C6662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45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501397" y="1441641"/>
            <a:ext cx="3189206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Les caractères spéciaux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365307" y="4804063"/>
            <a:ext cx="4294484" cy="147732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Ces boutons me permettent d'accéder à un clavier secondaire : j'y trouverai d'autres signes de ponctuation ainsi que les chiffres. Passez à l'image suivante pour voir ce 2nd clavier.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B875F8-7CAD-4EA0-9F02-E046AC862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29" y="2004813"/>
            <a:ext cx="6096851" cy="28483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1E76DA-9BAB-4AA8-9EE9-2762D409EE0C}"/>
              </a:ext>
            </a:extLst>
          </p:cNvPr>
          <p:cNvSpPr/>
          <p:nvPr/>
        </p:nvSpPr>
        <p:spPr>
          <a:xfrm>
            <a:off x="5750351" y="4176074"/>
            <a:ext cx="593888" cy="160256"/>
          </a:xfrm>
          <a:prstGeom prst="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98174-5D52-4CBE-AEF1-B23043E3C6D8}"/>
              </a:ext>
            </a:extLst>
          </p:cNvPr>
          <p:cNvSpPr/>
          <p:nvPr/>
        </p:nvSpPr>
        <p:spPr>
          <a:xfrm>
            <a:off x="5750351" y="4545370"/>
            <a:ext cx="593888" cy="197196"/>
          </a:xfrm>
          <a:prstGeom prst="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BC7CB3-BF36-4261-890D-CC3558C89294}"/>
              </a:ext>
            </a:extLst>
          </p:cNvPr>
          <p:cNvSpPr/>
          <p:nvPr/>
        </p:nvSpPr>
        <p:spPr>
          <a:xfrm>
            <a:off x="6223262" y="4230411"/>
            <a:ext cx="120977" cy="420879"/>
          </a:xfrm>
          <a:prstGeom prst="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AE9D9E-49E4-4F5D-988B-F6E88B685D15}"/>
              </a:ext>
            </a:extLst>
          </p:cNvPr>
          <p:cNvSpPr/>
          <p:nvPr/>
        </p:nvSpPr>
        <p:spPr>
          <a:xfrm>
            <a:off x="5750351" y="4203543"/>
            <a:ext cx="120977" cy="420879"/>
          </a:xfrm>
          <a:prstGeom prst="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71E054-1B1A-43B5-90CD-A0FB5A7983C5}"/>
              </a:ext>
            </a:extLst>
          </p:cNvPr>
          <p:cNvSpPr/>
          <p:nvPr/>
        </p:nvSpPr>
        <p:spPr>
          <a:xfrm>
            <a:off x="5801596" y="4264086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0D0709-C4C2-479D-85C0-3378E7828F17}"/>
              </a:ext>
            </a:extLst>
          </p:cNvPr>
          <p:cNvSpPr txBox="1"/>
          <p:nvPr/>
        </p:nvSpPr>
        <p:spPr>
          <a:xfrm>
            <a:off x="6556512" y="4953265"/>
            <a:ext cx="4294484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Ce clavier propose des caractères qui ne tenaient pas sur le clavier initial. Pour revenir au 1er clavier, il me suffit d'appuyer sur le bouton entouré en vert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F49C65C-B9AF-4119-94A7-7D3A07E3A8EE}"/>
              </a:ext>
            </a:extLst>
          </p:cNvPr>
          <p:cNvGrpSpPr/>
          <p:nvPr/>
        </p:nvGrpSpPr>
        <p:grpSpPr>
          <a:xfrm>
            <a:off x="146399" y="2054645"/>
            <a:ext cx="4294484" cy="2363781"/>
            <a:chOff x="439819" y="2227073"/>
            <a:chExt cx="6335009" cy="34485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3B5628A-6833-4F7B-B0BE-14FD89072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819" y="2227073"/>
              <a:ext cx="6335009" cy="3448531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FD62EAE-518E-4BCA-859A-FD7B3F230907}"/>
                </a:ext>
              </a:extLst>
            </p:cNvPr>
            <p:cNvSpPr/>
            <p:nvPr/>
          </p:nvSpPr>
          <p:spPr>
            <a:xfrm>
              <a:off x="673474" y="4892511"/>
              <a:ext cx="691299" cy="612742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03D9808-9226-4D6A-B896-D7B4D98CC110}"/>
                </a:ext>
              </a:extLst>
            </p:cNvPr>
            <p:cNvSpPr/>
            <p:nvPr/>
          </p:nvSpPr>
          <p:spPr>
            <a:xfrm>
              <a:off x="5895925" y="4955160"/>
              <a:ext cx="691300" cy="612741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4244BD0-613C-47EB-B0FA-DE88C1E7AFAA}"/>
              </a:ext>
            </a:extLst>
          </p:cNvPr>
          <p:cNvCxnSpPr>
            <a:cxnSpLocks/>
          </p:cNvCxnSpPr>
          <p:nvPr/>
        </p:nvCxnSpPr>
        <p:spPr>
          <a:xfrm flipV="1">
            <a:off x="4313707" y="3519922"/>
            <a:ext cx="1341622" cy="40467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CDC0920-DF59-4ACD-B91A-AE8EA2DD6B4D}"/>
              </a:ext>
            </a:extLst>
          </p:cNvPr>
          <p:cNvCxnSpPr>
            <a:cxnSpLocks/>
          </p:cNvCxnSpPr>
          <p:nvPr/>
        </p:nvCxnSpPr>
        <p:spPr>
          <a:xfrm flipH="1" flipV="1">
            <a:off x="695739" y="4344602"/>
            <a:ext cx="1018233" cy="42103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3C4B36E-B7DD-4C63-8689-FA450678EFE3}"/>
              </a:ext>
            </a:extLst>
          </p:cNvPr>
          <p:cNvCxnSpPr>
            <a:cxnSpLocks/>
          </p:cNvCxnSpPr>
          <p:nvPr/>
        </p:nvCxnSpPr>
        <p:spPr>
          <a:xfrm flipV="1">
            <a:off x="2853277" y="4344602"/>
            <a:ext cx="991800" cy="45946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e la date 39">
            <a:extLst>
              <a:ext uri="{FF2B5EF4-FFF2-40B4-BE49-F238E27FC236}">
                <a16:creationId xmlns:a16="http://schemas.microsoft.com/office/drawing/2014/main" id="{6AE60007-AF4A-4CE3-9C22-8B96E23D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0EB-F0F6-46B6-BE15-C791F3B82201}" type="datetime1">
              <a:rPr lang="fr-FR" smtClean="0"/>
              <a:t>16/05/2023</a:t>
            </a:fld>
            <a:endParaRPr lang="fr-FR"/>
          </a:p>
        </p:txBody>
      </p:sp>
      <p:sp>
        <p:nvSpPr>
          <p:cNvPr id="41" name="Espace réservé du pied de page 40">
            <a:extLst>
              <a:ext uri="{FF2B5EF4-FFF2-40B4-BE49-F238E27FC236}">
                <a16:creationId xmlns:a16="http://schemas.microsoft.com/office/drawing/2014/main" id="{B4CD63BC-9A50-4AE5-8C63-D2716868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42" name="Espace réservé du numéro de diapositive 41">
            <a:extLst>
              <a:ext uri="{FF2B5EF4-FFF2-40B4-BE49-F238E27FC236}">
                <a16:creationId xmlns:a16="http://schemas.microsoft.com/office/drawing/2014/main" id="{B540DB49-D582-416D-B506-421FDE10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2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3955223" y="1366989"/>
            <a:ext cx="3400212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🧠 L’écriture intelligente</a:t>
            </a: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92D05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0D0709-C4C2-479D-85C0-3378E7828F17}"/>
              </a:ext>
            </a:extLst>
          </p:cNvPr>
          <p:cNvSpPr txBox="1"/>
          <p:nvPr/>
        </p:nvSpPr>
        <p:spPr>
          <a:xfrm>
            <a:off x="629284" y="2050392"/>
            <a:ext cx="2650630" cy="397031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💡 Pendant que vous écrivez, certains mots s'affichent au dessus du clavier. Il s'agit de l'</a:t>
            </a:r>
            <a:r>
              <a:rPr lang="fr-FR" b="1" dirty="0">
                <a:solidFill>
                  <a:srgbClr val="92D050"/>
                </a:solidFill>
                <a:effectLst/>
              </a:rPr>
              <a:t>écriture intelligente</a:t>
            </a:r>
            <a:r>
              <a:rPr lang="fr-FR" dirty="0"/>
              <a:t>.                        Votre appareil tente de deviner les mots que vous êtes en train d'écrire pour vous faire gagner du temps. Quand le mot correspond à ce que vous écrivez, il vous suffit de cliquer dessus pour qu'il s'ajoute à votre texte.</a:t>
            </a:r>
          </a:p>
        </p:txBody>
      </p:sp>
      <p:pic>
        <p:nvPicPr>
          <p:cNvPr id="3" name="tBlRHr9PjHLQG_-q_transcoded-cmA5Xr8VLSlE6Fou-ecriture-20-intelligente-20-vdef">
            <a:hlinkClick r:id="" action="ppaction://media"/>
            <a:extLst>
              <a:ext uri="{FF2B5EF4-FFF2-40B4-BE49-F238E27FC236}">
                <a16:creationId xmlns:a16="http://schemas.microsoft.com/office/drawing/2014/main" id="{652E09CC-87BA-48B6-9EC7-24C88EF0EA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013212"/>
            <a:ext cx="6858000" cy="4286250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4216B09-D65C-4FC8-8F79-8AF4FF2E7FEA}"/>
              </a:ext>
            </a:extLst>
          </p:cNvPr>
          <p:cNvCxnSpPr>
            <a:cxnSpLocks/>
          </p:cNvCxnSpPr>
          <p:nvPr/>
        </p:nvCxnSpPr>
        <p:spPr>
          <a:xfrm>
            <a:off x="3279914" y="3319670"/>
            <a:ext cx="987286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0DAAF35C-09C0-4FA2-90EF-E330E4D8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B543-A15F-46AC-B698-BDB026B1F6EC}" type="datetime1">
              <a:rPr lang="fr-FR" smtClean="0"/>
              <a:t>16/05/2023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D015A843-C89B-4E92-B0C6-9C53CF7E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B2CB68B6-9D30-4136-8591-4B48D4E5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>
            <a:extLst>
              <a:ext uri="{FF2B5EF4-FFF2-40B4-BE49-F238E27FC236}">
                <a16:creationId xmlns:a16="http://schemas.microsoft.com/office/drawing/2014/main" id="{60303525-D30B-4360-A67F-75173E032303}"/>
              </a:ext>
            </a:extLst>
          </p:cNvPr>
          <p:cNvGrpSpPr/>
          <p:nvPr/>
        </p:nvGrpSpPr>
        <p:grpSpPr>
          <a:xfrm>
            <a:off x="1283692" y="2807686"/>
            <a:ext cx="2375452" cy="828482"/>
            <a:chOff x="735496" y="254883"/>
            <a:chExt cx="3766930" cy="1282257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C4C2695F-3379-45F3-B3BD-D7EB3596E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57" t="11953" r="5636" b="21843"/>
            <a:stretch/>
          </p:blipFill>
          <p:spPr>
            <a:xfrm rot="21267703">
              <a:off x="967099" y="498682"/>
              <a:ext cx="3300974" cy="794659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E9EF0B-2DDF-4D1F-8E96-CC7EA429A85B}"/>
                </a:ext>
              </a:extLst>
            </p:cNvPr>
            <p:cNvSpPr/>
            <p:nvPr/>
          </p:nvSpPr>
          <p:spPr>
            <a:xfrm>
              <a:off x="936456" y="254883"/>
              <a:ext cx="3565970" cy="357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595F7C-82F5-4709-9704-C28D1DD74EC8}"/>
                </a:ext>
              </a:extLst>
            </p:cNvPr>
            <p:cNvSpPr/>
            <p:nvPr/>
          </p:nvSpPr>
          <p:spPr>
            <a:xfrm>
              <a:off x="735496" y="1051426"/>
              <a:ext cx="3670859" cy="485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9832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5E22C02-31B7-4CEF-AB3F-C9B1E77C4DBC}"/>
              </a:ext>
            </a:extLst>
          </p:cNvPr>
          <p:cNvSpPr txBox="1"/>
          <p:nvPr/>
        </p:nvSpPr>
        <p:spPr>
          <a:xfrm>
            <a:off x="7941366" y="4920649"/>
            <a:ext cx="4017962" cy="160043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💡 Pendant que vous écrivez, certains mots s'affichent au dessus du clavier. Il s'agit de l'</a:t>
            </a:r>
            <a:r>
              <a:rPr lang="fr-FR" sz="1400" b="1" dirty="0">
                <a:solidFill>
                  <a:srgbClr val="92D050"/>
                </a:solidFill>
                <a:effectLst/>
              </a:rPr>
              <a:t>écriture intelligente</a:t>
            </a:r>
            <a:r>
              <a:rPr lang="fr-FR" sz="1400" dirty="0"/>
              <a:t>. Votre appareil tente de deviner les mots que vous êtes en train d'écrire pour vous faire gagner du temps. Quand le mot correspond à ce que vous écrivez, il vous suffit de cliquer dessus pour qu'il s'ajoute à votre texte.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8F70CB-4222-4D59-9143-26A87C542DD2}"/>
              </a:ext>
            </a:extLst>
          </p:cNvPr>
          <p:cNvSpPr txBox="1"/>
          <p:nvPr/>
        </p:nvSpPr>
        <p:spPr>
          <a:xfrm>
            <a:off x="239274" y="5566417"/>
            <a:ext cx="3901675" cy="95410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💡 Ces boutons me permettent d'accéder à un clavier secondaire : j'y trouverai d'autres signes de ponctuation ainsi que les chiffres. Passez à l'image suivante pour voir ce 2nd clavier.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F77D0D-DE43-4DF5-9955-8752D8F9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810" y="2030512"/>
            <a:ext cx="5145998" cy="2713053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80FD580-705C-439E-A868-1FF0B08DAD2C}"/>
              </a:ext>
            </a:extLst>
          </p:cNvPr>
          <p:cNvSpPr/>
          <p:nvPr/>
        </p:nvSpPr>
        <p:spPr>
          <a:xfrm>
            <a:off x="3893694" y="4302269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E98EF3-D110-4E1A-B98A-A5CBCEDDA209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3767663" y="4722270"/>
            <a:ext cx="360346" cy="84414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44E22F3-7DF6-4038-A97E-A39EB31DABE0}"/>
              </a:ext>
            </a:extLst>
          </p:cNvPr>
          <p:cNvSpPr txBox="1"/>
          <p:nvPr/>
        </p:nvSpPr>
        <p:spPr>
          <a:xfrm>
            <a:off x="9343579" y="2328452"/>
            <a:ext cx="2615749" cy="203132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Ce bouton me permet d'indiquer que j'ai fini d'écrire. Quand j'appuie dessus, le message sera donc écrit et le clavier disparaîtra. </a:t>
            </a:r>
            <a:br>
              <a:rPr lang="fr-FR" sz="1400" dirty="0"/>
            </a:br>
            <a:br>
              <a:rPr lang="fr-FR" sz="1400" dirty="0"/>
            </a:br>
            <a:r>
              <a:rPr lang="fr-FR" sz="1400" dirty="0"/>
              <a:t>On peut également cliquer hors du clavier pour obtenir le même effet.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2586A50-3323-4CB5-9F57-6AD0E6A00121}"/>
              </a:ext>
            </a:extLst>
          </p:cNvPr>
          <p:cNvSpPr/>
          <p:nvPr/>
        </p:nvSpPr>
        <p:spPr>
          <a:xfrm>
            <a:off x="8226469" y="3139847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26A61B6-30C1-469B-ADA8-D21FC2743FCF}"/>
              </a:ext>
            </a:extLst>
          </p:cNvPr>
          <p:cNvCxnSpPr>
            <a:cxnSpLocks/>
            <a:stCxn id="13" idx="1"/>
            <a:endCxn id="14" idx="6"/>
          </p:cNvCxnSpPr>
          <p:nvPr/>
        </p:nvCxnSpPr>
        <p:spPr>
          <a:xfrm flipH="1">
            <a:off x="8695099" y="3344115"/>
            <a:ext cx="648480" cy="573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A141909-5057-4D2A-A0FD-77812C345066}"/>
              </a:ext>
            </a:extLst>
          </p:cNvPr>
          <p:cNvSpPr txBox="1"/>
          <p:nvPr/>
        </p:nvSpPr>
        <p:spPr>
          <a:xfrm>
            <a:off x="4473012" y="5136904"/>
            <a:ext cx="2791817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Cette touche permet de créer un espace blanc entre deux mots.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7EAC46E-987A-42E8-BC4D-90118C471D1C}"/>
              </a:ext>
            </a:extLst>
          </p:cNvPr>
          <p:cNvSpPr/>
          <p:nvPr/>
        </p:nvSpPr>
        <p:spPr>
          <a:xfrm>
            <a:off x="4675779" y="4284394"/>
            <a:ext cx="2719204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4336A5F-1996-4FB4-B5DC-618E89721A2A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5868921" y="4704395"/>
            <a:ext cx="166460" cy="43250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10E9BA0-B905-4545-8B18-CEEDF3CDAE8A}"/>
              </a:ext>
            </a:extLst>
          </p:cNvPr>
          <p:cNvSpPr txBox="1"/>
          <p:nvPr/>
        </p:nvSpPr>
        <p:spPr>
          <a:xfrm>
            <a:off x="4900900" y="5997304"/>
            <a:ext cx="2791817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Cette touche permet d’accéder aux </a:t>
            </a:r>
            <a:r>
              <a:rPr lang="fr-FR" sz="1400" b="1" dirty="0">
                <a:solidFill>
                  <a:srgbClr val="92D050"/>
                </a:solidFill>
              </a:rPr>
              <a:t>smileys 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F90EEC2-1917-4635-8C0A-7C5C8CD40A94}"/>
              </a:ext>
            </a:extLst>
          </p:cNvPr>
          <p:cNvSpPr/>
          <p:nvPr/>
        </p:nvSpPr>
        <p:spPr>
          <a:xfrm>
            <a:off x="7394983" y="4284393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B0DEECA-DB73-496A-ABC2-0409738680A4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7486204" y="4704394"/>
            <a:ext cx="143094" cy="133907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53F8B5DC-7D72-4754-93B8-9554346037F1}"/>
              </a:ext>
            </a:extLst>
          </p:cNvPr>
          <p:cNvSpPr txBox="1"/>
          <p:nvPr/>
        </p:nvSpPr>
        <p:spPr>
          <a:xfrm>
            <a:off x="9343579" y="1013061"/>
            <a:ext cx="2615749" cy="73866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Ce bouton permet d'effacer le texte qui vient d'être écrit, caractère par caractère.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32317FD-8DAF-4174-AD64-EA007763E07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8645652" y="1740886"/>
            <a:ext cx="915791" cy="92412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EDAB8A6-51AC-47B3-BA66-3158787DEA81}"/>
              </a:ext>
            </a:extLst>
          </p:cNvPr>
          <p:cNvSpPr/>
          <p:nvPr/>
        </p:nvSpPr>
        <p:spPr>
          <a:xfrm>
            <a:off x="8245651" y="2603506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AABC332-0349-45CD-A1A0-ED66C35AD4C2}"/>
              </a:ext>
            </a:extLst>
          </p:cNvPr>
          <p:cNvSpPr txBox="1"/>
          <p:nvPr/>
        </p:nvSpPr>
        <p:spPr>
          <a:xfrm>
            <a:off x="258520" y="3647095"/>
            <a:ext cx="3340965" cy="160043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💡 Par défaut, le clavier écrit la 1ère lettre en majuscule et les lettres suivantes en minuscule. </a:t>
            </a:r>
          </a:p>
          <a:p>
            <a:pPr algn="just"/>
            <a:r>
              <a:rPr lang="fr-FR" sz="1400" dirty="0"/>
              <a:t>Si je veux changer de format en cours d'écriture, j’appuie sur la flèche pour passer de minuscule à majuscule ou de majuscule à minuscule.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D49201BC-F8D3-4F2E-9D2F-0979519D269B}"/>
              </a:ext>
            </a:extLst>
          </p:cNvPr>
          <p:cNvSpPr/>
          <p:nvPr/>
        </p:nvSpPr>
        <p:spPr>
          <a:xfrm>
            <a:off x="3893694" y="3731842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98D4D79-E3AA-4E35-A26B-27F0BA57F91B}"/>
              </a:ext>
            </a:extLst>
          </p:cNvPr>
          <p:cNvCxnSpPr>
            <a:cxnSpLocks/>
            <a:stCxn id="56" idx="3"/>
            <a:endCxn id="57" idx="2"/>
          </p:cNvCxnSpPr>
          <p:nvPr/>
        </p:nvCxnSpPr>
        <p:spPr>
          <a:xfrm flipV="1">
            <a:off x="3599485" y="3941843"/>
            <a:ext cx="294209" cy="5054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92B38D74-4992-4DEF-8B9D-3A11909459F5}"/>
              </a:ext>
            </a:extLst>
          </p:cNvPr>
          <p:cNvSpPr txBox="1"/>
          <p:nvPr/>
        </p:nvSpPr>
        <p:spPr>
          <a:xfrm>
            <a:off x="262290" y="1951515"/>
            <a:ext cx="3295092" cy="13849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Pour écrire une lettre avec un accent ou une cédille, je dois maintenir mon doigt sur la lettre que je veux modifier, puis glisser vers le caractère souhaité : par exemple pour le lettre e :</a:t>
            </a:r>
          </a:p>
          <a:p>
            <a:endParaRPr lang="fr-FR" sz="1400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AC3414A-5536-4026-8D28-316B4B8CF11A}"/>
              </a:ext>
            </a:extLst>
          </p:cNvPr>
          <p:cNvSpPr/>
          <p:nvPr/>
        </p:nvSpPr>
        <p:spPr>
          <a:xfrm>
            <a:off x="4759515" y="2610654"/>
            <a:ext cx="468630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8242B5E-8F15-483D-88E6-6F05B1F909CD}"/>
              </a:ext>
            </a:extLst>
          </p:cNvPr>
          <p:cNvCxnSpPr>
            <a:cxnSpLocks/>
          </p:cNvCxnSpPr>
          <p:nvPr/>
        </p:nvCxnSpPr>
        <p:spPr>
          <a:xfrm>
            <a:off x="3557382" y="2328452"/>
            <a:ext cx="1343518" cy="31556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E33A2AC7-EE3D-446D-A622-963F6FC78550}"/>
              </a:ext>
            </a:extLst>
          </p:cNvPr>
          <p:cNvSpPr txBox="1"/>
          <p:nvPr/>
        </p:nvSpPr>
        <p:spPr>
          <a:xfrm>
            <a:off x="239274" y="1002222"/>
            <a:ext cx="4294484" cy="73866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Lorsqu'on clique sur une </a:t>
            </a:r>
            <a:r>
              <a:rPr lang="fr-FR" sz="1400" b="1" dirty="0">
                <a:solidFill>
                  <a:srgbClr val="92D050"/>
                </a:solidFill>
                <a:effectLst/>
              </a:rPr>
              <a:t>zone de texte</a:t>
            </a:r>
            <a:r>
              <a:rPr lang="fr-FR" sz="1400" dirty="0"/>
              <a:t>, le </a:t>
            </a:r>
            <a:r>
              <a:rPr lang="fr-FR" sz="1400" b="1" dirty="0">
                <a:solidFill>
                  <a:srgbClr val="92D050"/>
                </a:solidFill>
                <a:effectLst/>
              </a:rPr>
              <a:t>clavier</a:t>
            </a:r>
            <a:r>
              <a:rPr lang="fr-FR" sz="1400" dirty="0"/>
              <a:t> s'affiche en bas de l'écran. C’est lui qui permettra d'écrire avec l'appareil.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EC85A6D-177B-4D17-895D-C472D51BA510}"/>
              </a:ext>
            </a:extLst>
          </p:cNvPr>
          <p:cNvSpPr txBox="1"/>
          <p:nvPr/>
        </p:nvSpPr>
        <p:spPr>
          <a:xfrm>
            <a:off x="4743030" y="1014850"/>
            <a:ext cx="4294484" cy="73866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La majeure partie du clavier est occupée par les lettres et la ponctuation. On appuie sur chacun de ces caractères un à un pour écrire.</a:t>
            </a:r>
          </a:p>
        </p:txBody>
      </p:sp>
      <p:sp>
        <p:nvSpPr>
          <p:cNvPr id="103" name="Espace réservé de la date 102">
            <a:extLst>
              <a:ext uri="{FF2B5EF4-FFF2-40B4-BE49-F238E27FC236}">
                <a16:creationId xmlns:a16="http://schemas.microsoft.com/office/drawing/2014/main" id="{8E777122-3970-48EE-8997-353CA0A0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78D-3A77-4155-A66D-389551BAA623}" type="datetime1">
              <a:rPr lang="fr-FR" smtClean="0"/>
              <a:t>16/05/2023</a:t>
            </a:fld>
            <a:endParaRPr lang="fr-FR"/>
          </a:p>
        </p:txBody>
      </p:sp>
      <p:sp>
        <p:nvSpPr>
          <p:cNvPr id="104" name="Espace réservé du pied de page 103">
            <a:extLst>
              <a:ext uri="{FF2B5EF4-FFF2-40B4-BE49-F238E27FC236}">
                <a16:creationId xmlns:a16="http://schemas.microsoft.com/office/drawing/2014/main" id="{CCD06F0E-9A10-4237-A9B0-0660B4FD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05" name="Espace réservé du numéro de diapositive 104">
            <a:extLst>
              <a:ext uri="{FF2B5EF4-FFF2-40B4-BE49-F238E27FC236}">
                <a16:creationId xmlns:a16="http://schemas.microsoft.com/office/drawing/2014/main" id="{D721EB08-7855-4BFA-8A93-020A9820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04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🤔 Avez-vous des questions sur le clavier ?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218D76-8FA3-47A7-ADA8-0C2C8401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C06-8A46-4238-8142-B3FCB73B3A1C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CC79D0-442E-4459-93F5-EA04B10C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82DEC8-6F18-40C9-B81E-DACB9195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Place à la manipulation !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906279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👉 Entraînez-vous à taper sur le clavier.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✔ Envoyez moi un message au </a:t>
            </a:r>
            <a:r>
              <a:rPr lang="fr-FR" sz="2000" b="1" dirty="0"/>
              <a:t>06 74 86 64 70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« Je suis Allée @ la plage 2 fois !? Ça m’a plu »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Masquez le clavier de l’écran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Effacez cette phrase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166B87-8B90-48D5-A23C-70825603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8A73-5D0C-4DBC-A6E9-8022A5E82195}" type="datetime1">
              <a:rPr lang="fr-FR" smtClean="0"/>
              <a:t>16/05/2023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B30574-5B80-4C1E-B5CB-1D056EA6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8FF5F69-A75F-4924-823D-231F9612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6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4E28E5E-4CF2-422C-BE26-5F37C248E257}"/>
              </a:ext>
            </a:extLst>
          </p:cNvPr>
          <p:cNvSpPr txBox="1"/>
          <p:nvPr/>
        </p:nvSpPr>
        <p:spPr>
          <a:xfrm>
            <a:off x="4310332" y="4116191"/>
            <a:ext cx="499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ou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0A0881-995E-4DEE-B4FF-6B10EF3CD7C8}"/>
              </a:ext>
            </a:extLst>
          </p:cNvPr>
          <p:cNvSpPr txBox="1"/>
          <p:nvPr/>
        </p:nvSpPr>
        <p:spPr>
          <a:xfrm>
            <a:off x="1554646" y="1599033"/>
            <a:ext cx="9082708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6000" b="0" i="0" u="none" strike="noStrike" baseline="0" dirty="0">
                <a:solidFill>
                  <a:schemeClr val="bg1"/>
                </a:solidFill>
                <a:latin typeface="21"/>
              </a:rPr>
              <a:t>Les applications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859A52-8101-4B99-8BE8-2B4640252C50}"/>
              </a:ext>
            </a:extLst>
          </p:cNvPr>
          <p:cNvSpPr txBox="1"/>
          <p:nvPr/>
        </p:nvSpPr>
        <p:spPr>
          <a:xfrm>
            <a:off x="2853772" y="3596974"/>
            <a:ext cx="64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Comme un objet dans une valise une application prend de la place dans votre smartphone. On parle de son poids ou de sa taille.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84FF0-7945-40EB-8BF5-0552A6C4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5F8A-18AC-4968-9E23-9E73C05764A9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8F5E74-B04C-4A58-8B3C-4FC8C0F8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CEBC22-5870-430A-8678-C439C72F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8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4E28E5E-4CF2-422C-BE26-5F37C248E257}"/>
              </a:ext>
            </a:extLst>
          </p:cNvPr>
          <p:cNvSpPr txBox="1"/>
          <p:nvPr/>
        </p:nvSpPr>
        <p:spPr>
          <a:xfrm>
            <a:off x="4310332" y="4116191"/>
            <a:ext cx="499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ou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FEF2AA-DDD0-46DF-8FC1-B695DF86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9" t="3274" r="8146" b="1423"/>
          <a:stretch/>
        </p:blipFill>
        <p:spPr>
          <a:xfrm>
            <a:off x="2567608" y="1896391"/>
            <a:ext cx="7056783" cy="44395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E12D4C-C771-4C1A-A8EC-22DD62F6515B}"/>
              </a:ext>
            </a:extLst>
          </p:cNvPr>
          <p:cNvSpPr txBox="1"/>
          <p:nvPr/>
        </p:nvSpPr>
        <p:spPr>
          <a:xfrm>
            <a:off x="2709893" y="1379161"/>
            <a:ext cx="67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21"/>
              </a:rPr>
              <a:t>🤔 A votre avis, laquelle de ces images est un site internet ?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6D5C51E-BF7E-4508-9994-B0F14430AC7A}"/>
              </a:ext>
            </a:extLst>
          </p:cNvPr>
          <p:cNvSpPr/>
          <p:nvPr/>
        </p:nvSpPr>
        <p:spPr>
          <a:xfrm rot="20764484">
            <a:off x="2475137" y="1969698"/>
            <a:ext cx="1583795" cy="4533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 1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3FFCC59-0873-4952-9681-2A219849257B}"/>
              </a:ext>
            </a:extLst>
          </p:cNvPr>
          <p:cNvSpPr/>
          <p:nvPr/>
        </p:nvSpPr>
        <p:spPr>
          <a:xfrm rot="20764484">
            <a:off x="6374589" y="1854404"/>
            <a:ext cx="1583795" cy="4533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 2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E5BC6B-6C43-4F79-809A-C2086112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2F74-E5FF-45DB-9CC2-3B8D57FE6C15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F9F72F-D867-484D-9A55-6E027DD0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07EAC-CF4E-4CFC-928C-0F520DD3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6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694277" y="170062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Découverte et prise en main du matériel</a:t>
            </a:r>
          </a:p>
          <a:p>
            <a:r>
              <a:rPr lang="fr-FR" sz="2800" dirty="0"/>
              <a:t>2/ Le clavier et les applications</a:t>
            </a:r>
          </a:p>
          <a:p>
            <a:r>
              <a:rPr lang="fr-FR" sz="2800" dirty="0"/>
              <a:t>3/ Paramètres, messages, photos</a:t>
            </a:r>
          </a:p>
          <a:p>
            <a:r>
              <a:rPr lang="fr-FR" sz="2800" dirty="0"/>
              <a:t>4/ Naviguer sur internet , </a:t>
            </a:r>
            <a:r>
              <a:rPr lang="fr-FR" sz="2800"/>
              <a:t>QRcode</a:t>
            </a:r>
            <a:endParaRPr lang="fr-FR" sz="2800" dirty="0"/>
          </a:p>
          <a:p>
            <a:r>
              <a:rPr lang="fr-FR" sz="2800" dirty="0"/>
              <a:t>5/ Les mails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1050303" y="2993283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1D6034-FEC2-413D-AAAA-3BA36BA2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8D1-E81B-4135-9008-031F2F8CBCED}" type="datetime1">
              <a:rPr lang="fr-FR" smtClean="0"/>
              <a:t>16/05/2023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36294C0-CA1E-4CD8-A1BC-7FD145AA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7E90A-B279-48CD-9940-C17C94A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4E28E5E-4CF2-422C-BE26-5F37C248E257}"/>
              </a:ext>
            </a:extLst>
          </p:cNvPr>
          <p:cNvSpPr txBox="1"/>
          <p:nvPr/>
        </p:nvSpPr>
        <p:spPr>
          <a:xfrm>
            <a:off x="4310332" y="4116191"/>
            <a:ext cx="499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ou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FEF2AA-DDD0-46DF-8FC1-B695DF86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9" t="3274" r="8146" b="1423"/>
          <a:stretch/>
        </p:blipFill>
        <p:spPr>
          <a:xfrm>
            <a:off x="2567608" y="1896391"/>
            <a:ext cx="7056783" cy="44395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E12D4C-C771-4C1A-A8EC-22DD62F6515B}"/>
              </a:ext>
            </a:extLst>
          </p:cNvPr>
          <p:cNvSpPr txBox="1"/>
          <p:nvPr/>
        </p:nvSpPr>
        <p:spPr>
          <a:xfrm>
            <a:off x="2709893" y="1379161"/>
            <a:ext cx="67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21"/>
              </a:rPr>
              <a:t>🤔 A votre avis, laquelle de ces images est un site internet ?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6D5C51E-BF7E-4508-9994-B0F14430AC7A}"/>
              </a:ext>
            </a:extLst>
          </p:cNvPr>
          <p:cNvSpPr/>
          <p:nvPr/>
        </p:nvSpPr>
        <p:spPr>
          <a:xfrm rot="20764484">
            <a:off x="2492208" y="1956641"/>
            <a:ext cx="1673640" cy="60615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 1 :</a:t>
            </a:r>
          </a:p>
          <a:p>
            <a:pPr algn="ctr"/>
            <a:r>
              <a:rPr lang="fr-FR" dirty="0"/>
              <a:t>L’application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3FFCC59-0873-4952-9681-2A219849257B}"/>
              </a:ext>
            </a:extLst>
          </p:cNvPr>
          <p:cNvSpPr/>
          <p:nvPr/>
        </p:nvSpPr>
        <p:spPr>
          <a:xfrm rot="20764484">
            <a:off x="6386902" y="1857355"/>
            <a:ext cx="1547323" cy="55118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 2 : </a:t>
            </a:r>
          </a:p>
          <a:p>
            <a:pPr algn="ctr"/>
            <a:r>
              <a:rPr lang="fr-FR" dirty="0"/>
              <a:t>Le site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ABBF7C6-7EEC-4D75-97E5-4C2A5E76BBEF}"/>
              </a:ext>
            </a:extLst>
          </p:cNvPr>
          <p:cNvSpPr/>
          <p:nvPr/>
        </p:nvSpPr>
        <p:spPr>
          <a:xfrm>
            <a:off x="9725007" y="2599021"/>
            <a:ext cx="2200961" cy="178393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site est reconnaissable grâce à l’adresse « leboncoin.fr »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C6F0DB-43D1-48BC-A368-F70462034E00}"/>
              </a:ext>
            </a:extLst>
          </p:cNvPr>
          <p:cNvSpPr/>
          <p:nvPr/>
        </p:nvSpPr>
        <p:spPr>
          <a:xfrm>
            <a:off x="7298133" y="2349464"/>
            <a:ext cx="803422" cy="4200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F79991-EBB0-494F-ACC9-690F10006E2E}"/>
              </a:ext>
            </a:extLst>
          </p:cNvPr>
          <p:cNvCxnSpPr>
            <a:cxnSpLocks/>
          </p:cNvCxnSpPr>
          <p:nvPr/>
        </p:nvCxnSpPr>
        <p:spPr>
          <a:xfrm flipH="1" flipV="1">
            <a:off x="8113641" y="2586628"/>
            <a:ext cx="1634495" cy="24864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C2580FA4-39A4-4FD1-AC59-2F990232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A20A-08EF-4DCA-8713-C9995B4B2B6F}" type="datetime1">
              <a:rPr lang="fr-FR" smtClean="0"/>
              <a:t>16/05/2023</a:t>
            </a:fld>
            <a:endParaRPr lang="fr-FR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0F0B32E3-A0F3-40FE-8761-4E1F5FBB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CE8D6376-BFED-45FA-9A1B-955E8B53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4E28E5E-4CF2-422C-BE26-5F37C248E257}"/>
              </a:ext>
            </a:extLst>
          </p:cNvPr>
          <p:cNvSpPr txBox="1"/>
          <p:nvPr/>
        </p:nvSpPr>
        <p:spPr>
          <a:xfrm>
            <a:off x="4310332" y="4116191"/>
            <a:ext cx="499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ou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901B66-7C4D-4663-B653-712C358475EF}"/>
              </a:ext>
            </a:extLst>
          </p:cNvPr>
          <p:cNvSpPr txBox="1"/>
          <p:nvPr/>
        </p:nvSpPr>
        <p:spPr>
          <a:xfrm>
            <a:off x="2678697" y="1900200"/>
            <a:ext cx="68346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💡 </a:t>
            </a:r>
            <a:r>
              <a:rPr lang="fr-FR" dirty="0">
                <a:latin typeface="21"/>
              </a:rPr>
              <a:t>Certaines sont installées automatiquement sur votre smartphone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💡 Il existe des applications pour tout... ou presque !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💡 Certains sites ont leur propre application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💡 Les applications ont une taille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0A0881-995E-4DEE-B4FF-6B10EF3CD7C8}"/>
              </a:ext>
            </a:extLst>
          </p:cNvPr>
          <p:cNvSpPr txBox="1"/>
          <p:nvPr/>
        </p:nvSpPr>
        <p:spPr>
          <a:xfrm>
            <a:off x="1847021" y="4283820"/>
            <a:ext cx="849795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0" i="0" u="none" strike="noStrike" baseline="0" dirty="0">
                <a:solidFill>
                  <a:schemeClr val="bg1"/>
                </a:solidFill>
                <a:latin typeface="21"/>
              </a:rPr>
              <a:t>Vous allez apprendre à choisir, télécharger et paramétrer des applications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9100439C-3500-49CA-ACCA-3F8D2CBC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D6DC-6F87-4278-A1BB-727F0649FF28}" type="datetime1">
              <a:rPr lang="fr-FR" smtClean="0"/>
              <a:t>16/05/2023</a:t>
            </a:fld>
            <a:endParaRPr lang="fr-FR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4D5D849-B6C7-4609-AE3E-5EA1DD11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582C52BE-AE30-499B-AA99-F4CA0D08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2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67895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F72DAFE-0266-4894-96B0-07CCAF7F503F}"/>
              </a:ext>
            </a:extLst>
          </p:cNvPr>
          <p:cNvGrpSpPr/>
          <p:nvPr/>
        </p:nvGrpSpPr>
        <p:grpSpPr>
          <a:xfrm>
            <a:off x="3502438" y="3673486"/>
            <a:ext cx="2593562" cy="782102"/>
            <a:chOff x="2440736" y="3682622"/>
            <a:chExt cx="3252422" cy="117489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A197BD7-D2CD-4F90-8B92-8E983C25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0736" y="3682622"/>
              <a:ext cx="1093426" cy="1174899"/>
            </a:xfrm>
            <a:prstGeom prst="rect">
              <a:avLst/>
            </a:prstGeom>
          </p:spPr>
        </p:pic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3F57BEFF-CAF5-4B2E-A7CD-7559B3AF3123}"/>
                </a:ext>
              </a:extLst>
            </p:cNvPr>
            <p:cNvSpPr/>
            <p:nvPr/>
          </p:nvSpPr>
          <p:spPr>
            <a:xfrm>
              <a:off x="3609732" y="3822977"/>
              <a:ext cx="2083426" cy="92523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Système : Android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Entreprise : Google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A395C58-D5DB-4CD1-903A-53DF83AA4DEE}"/>
              </a:ext>
            </a:extLst>
          </p:cNvPr>
          <p:cNvGrpSpPr/>
          <p:nvPr/>
        </p:nvGrpSpPr>
        <p:grpSpPr>
          <a:xfrm>
            <a:off x="6334883" y="3701914"/>
            <a:ext cx="2540759" cy="782102"/>
            <a:chOff x="6493910" y="3700384"/>
            <a:chExt cx="3257352" cy="1122749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584F48-1E70-4402-BC53-6A1E95B0E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910" y="3700384"/>
              <a:ext cx="1114169" cy="1122749"/>
            </a:xfrm>
            <a:prstGeom prst="rect">
              <a:avLst/>
            </a:prstGeom>
          </p:spPr>
        </p:pic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788F319D-B2DB-497C-8E92-B11A36FB3224}"/>
                </a:ext>
              </a:extLst>
            </p:cNvPr>
            <p:cNvSpPr/>
            <p:nvPr/>
          </p:nvSpPr>
          <p:spPr>
            <a:xfrm>
              <a:off x="7741856" y="3793083"/>
              <a:ext cx="2009406" cy="92523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Système : IOS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Entreprise : Apple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864F054-C36E-4991-A69E-07C5BDA9CDD8}"/>
              </a:ext>
            </a:extLst>
          </p:cNvPr>
          <p:cNvGrpSpPr/>
          <p:nvPr/>
        </p:nvGrpSpPr>
        <p:grpSpPr>
          <a:xfrm>
            <a:off x="2862213" y="1052820"/>
            <a:ext cx="6669413" cy="2493941"/>
            <a:chOff x="2862214" y="1223844"/>
            <a:chExt cx="6467573" cy="249299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4797C82-DE68-4485-9C13-9B2E69FCF37F}"/>
                </a:ext>
              </a:extLst>
            </p:cNvPr>
            <p:cNvSpPr txBox="1"/>
            <p:nvPr/>
          </p:nvSpPr>
          <p:spPr>
            <a:xfrm>
              <a:off x="2862214" y="1223844"/>
              <a:ext cx="6467573" cy="249299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br>
                <a:rPr lang="fr-FR" dirty="0">
                  <a:solidFill>
                    <a:schemeClr val="bg1"/>
                  </a:solidFill>
                </a:rPr>
              </a:br>
              <a:r>
                <a:rPr lang="fr-FR" sz="2800" b="1" dirty="0">
                  <a:solidFill>
                    <a:schemeClr val="bg1"/>
                  </a:solidFill>
                </a:rPr>
                <a:t>Connaissez-vous</a:t>
              </a:r>
            </a:p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       « Playstore »</a:t>
              </a:r>
            </a:p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     l’  « Appstore » ? </a:t>
              </a:r>
              <a:endParaRPr lang="fr-FR" b="1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8706078-0E0A-4321-86F0-F40FDA86A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5" t="8333" r="23379" b="6666"/>
            <a:stretch/>
          </p:blipFill>
          <p:spPr>
            <a:xfrm>
              <a:off x="4929044" y="2666612"/>
              <a:ext cx="445772" cy="45468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4E28E5E-4CF2-422C-BE26-5F37C248E257}"/>
                </a:ext>
              </a:extLst>
            </p:cNvPr>
            <p:cNvSpPr txBox="1"/>
            <p:nvPr/>
          </p:nvSpPr>
          <p:spPr>
            <a:xfrm>
              <a:off x="4429602" y="2484867"/>
              <a:ext cx="4994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chemeClr val="bg1"/>
                  </a:solidFill>
                </a:rPr>
                <a:t>ou</a:t>
              </a:r>
              <a:endParaRPr lang="fr-FR" dirty="0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C9F4A28E-96FD-462B-97F0-C0599F5B5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4873" y="2316357"/>
              <a:ext cx="354113" cy="367548"/>
            </a:xfrm>
            <a:prstGeom prst="rect">
              <a:avLst/>
            </a:prstGeom>
          </p:spPr>
        </p:pic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59A203A9-1D16-4B89-A5B8-86C6C261D946}"/>
              </a:ext>
            </a:extLst>
          </p:cNvPr>
          <p:cNvSpPr txBox="1"/>
          <p:nvPr/>
        </p:nvSpPr>
        <p:spPr>
          <a:xfrm>
            <a:off x="2578098" y="4799608"/>
            <a:ext cx="7513570" cy="13849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💡 </a:t>
            </a:r>
            <a:r>
              <a:rPr lang="fr-FR" sz="1400" b="1" dirty="0"/>
              <a:t>Bon à savoir </a:t>
            </a:r>
          </a:p>
          <a:p>
            <a:pPr algn="just"/>
            <a:r>
              <a:rPr lang="fr-FR" sz="1400" dirty="0"/>
              <a:t>Android et IOS sont des systèmes d'exploitation.  Le </a:t>
            </a:r>
            <a:r>
              <a:rPr lang="fr-FR" sz="1400" b="1" dirty="0"/>
              <a:t>système d’exploitation</a:t>
            </a:r>
            <a:r>
              <a:rPr lang="fr-FR" sz="1400" dirty="0"/>
              <a:t> traduit pour l’homme le langage d'une machine (ordinateur, PC, tablette...) en utilisant, par exemple, des icônes. Sur les appareils mobiles, il existe </a:t>
            </a:r>
            <a:r>
              <a:rPr lang="fr-FR" sz="1400" b="1" dirty="0"/>
              <a:t>deux systèmes d'exploitation</a:t>
            </a:r>
            <a:r>
              <a:rPr lang="fr-FR" sz="1400" dirty="0"/>
              <a:t> créés par deux entreprises différentes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Android qui appartient à l'entreprise </a:t>
            </a:r>
            <a:r>
              <a:rPr lang="fr-FR" sz="1400" b="1" dirty="0"/>
              <a:t>Google  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IOS qui appartient à l'entreprise </a:t>
            </a:r>
            <a:r>
              <a:rPr lang="fr-FR" sz="1400" b="1" dirty="0"/>
              <a:t>Apple </a:t>
            </a:r>
            <a:endParaRPr lang="fr-FR" sz="1400" dirty="0"/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912C3A2E-13FD-409F-AF48-B2F0C422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AABF-546A-4B82-BF00-93DA8A222A3A}" type="datetime1">
              <a:rPr lang="fr-FR" smtClean="0"/>
              <a:t>16/05/2023</a:t>
            </a:fld>
            <a:endParaRPr lang="fr-FR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909718E2-FA0A-4D3F-AC7D-52DF8877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DD43D3F8-B8ED-4FEB-82E4-9AD0A670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50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6F8B3A3-5F12-484A-A2E1-8435BA14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15" y="1995226"/>
            <a:ext cx="7659169" cy="3705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16527-A51D-44B8-85B5-87819D66A8EA}"/>
              </a:ext>
            </a:extLst>
          </p:cNvPr>
          <p:cNvSpPr/>
          <p:nvPr/>
        </p:nvSpPr>
        <p:spPr>
          <a:xfrm>
            <a:off x="5578286" y="2039174"/>
            <a:ext cx="831576" cy="370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B62F3-4712-4C41-9E91-8AA46207E65C}"/>
              </a:ext>
            </a:extLst>
          </p:cNvPr>
          <p:cNvSpPr/>
          <p:nvPr/>
        </p:nvSpPr>
        <p:spPr>
          <a:xfrm>
            <a:off x="5264424" y="5423738"/>
            <a:ext cx="831576" cy="36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320305" y="1395062"/>
            <a:ext cx="7777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Comment choisissez-vous entre deux produits similaires dans un magasin ?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4142D56-565D-4004-8219-B8D6A47D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C54-C29C-4F28-BAA3-706C99897CD8}" type="datetime1">
              <a:rPr lang="fr-FR" smtClean="0"/>
              <a:t>16/05/2023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C529516-0435-46CB-9025-2045855B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28891DF-F895-4145-B5A5-E54106F3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12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4932" y="1845301"/>
            <a:ext cx="7777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Comment choisissez-vous entre deux produits similaires dans un magasin ?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dirty="0">
                <a:latin typeface="21"/>
              </a:rPr>
              <a:t>👉 Prix</a:t>
            </a:r>
          </a:p>
          <a:p>
            <a:pPr algn="ctr"/>
            <a:r>
              <a:rPr lang="fr-FR" dirty="0">
                <a:latin typeface="21"/>
              </a:rPr>
              <a:t>👉 Qualité</a:t>
            </a:r>
          </a:p>
          <a:p>
            <a:pPr algn="ctr"/>
            <a:r>
              <a:rPr lang="fr-FR" dirty="0">
                <a:latin typeface="21"/>
              </a:rPr>
              <a:t>👉 Provenance</a:t>
            </a:r>
          </a:p>
          <a:p>
            <a:pPr algn="ctr"/>
            <a:r>
              <a:rPr lang="fr-FR" dirty="0">
                <a:latin typeface="21"/>
              </a:rPr>
              <a:t>👉 Taille et poids</a:t>
            </a:r>
          </a:p>
          <a:p>
            <a:pPr algn="ctr"/>
            <a:r>
              <a:rPr lang="fr-FR" dirty="0">
                <a:latin typeface="21"/>
              </a:rPr>
              <a:t>👉 Esthétique</a:t>
            </a:r>
          </a:p>
          <a:p>
            <a:pPr algn="ctr"/>
            <a:r>
              <a:rPr lang="fr-FR" dirty="0">
                <a:latin typeface="21"/>
              </a:rPr>
              <a:t>👉Avis des autres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251B93-D965-45CA-8265-54E5AD0D320D}"/>
              </a:ext>
            </a:extLst>
          </p:cNvPr>
          <p:cNvSpPr txBox="1"/>
          <p:nvPr/>
        </p:nvSpPr>
        <p:spPr>
          <a:xfrm>
            <a:off x="2915530" y="4977988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Pour les applications c’est pareil !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B4F72153-36BE-46EC-89C6-7B81129A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8527-FD57-4138-9B3D-18F0A75C570A}" type="datetime1">
              <a:rPr lang="fr-FR" smtClean="0"/>
              <a:t>16/05/2023</a:t>
            </a:fld>
            <a:endParaRPr lang="fr-FR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F5E48521-E88A-447D-A9B7-E3D01C96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DDA50AB-E80F-422A-BAF4-1D3FB1AF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7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9800" y="1430629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Comment télécharger et installer d’une application ?</a:t>
            </a:r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83DD34-DD9A-4879-A4D8-4094F24B194B}"/>
              </a:ext>
            </a:extLst>
          </p:cNvPr>
          <p:cNvSpPr txBox="1"/>
          <p:nvPr/>
        </p:nvSpPr>
        <p:spPr>
          <a:xfrm>
            <a:off x="190265" y="4877942"/>
            <a:ext cx="2455844" cy="14773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👉 Faire une recherche dans le « store »</a:t>
            </a:r>
          </a:p>
          <a:p>
            <a:pPr algn="ctr"/>
            <a:endParaRPr lang="fr-FR" dirty="0">
              <a:solidFill>
                <a:schemeClr val="bg1"/>
              </a:solidFill>
              <a:latin typeface="21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👉 Choisir l’application qui nous intéresse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066185-D44F-4D55-93A1-D3CA36A78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-1" r="-79" b="55508"/>
          <a:stretch/>
        </p:blipFill>
        <p:spPr>
          <a:xfrm>
            <a:off x="325372" y="1768039"/>
            <a:ext cx="3086100" cy="30513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4BDF450-C015-47AF-8FC6-AF56AEC899FE}"/>
              </a:ext>
            </a:extLst>
          </p:cNvPr>
          <p:cNvSpPr/>
          <p:nvPr/>
        </p:nvSpPr>
        <p:spPr>
          <a:xfrm>
            <a:off x="501690" y="2037109"/>
            <a:ext cx="2743200" cy="47314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5DBD694-2BF2-417E-8241-043CFF989646}"/>
              </a:ext>
            </a:extLst>
          </p:cNvPr>
          <p:cNvCxnSpPr>
            <a:cxnSpLocks/>
          </p:cNvCxnSpPr>
          <p:nvPr/>
        </p:nvCxnSpPr>
        <p:spPr>
          <a:xfrm flipV="1">
            <a:off x="501690" y="2414370"/>
            <a:ext cx="215449" cy="24615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space réservé de la date 80">
            <a:extLst>
              <a:ext uri="{FF2B5EF4-FFF2-40B4-BE49-F238E27FC236}">
                <a16:creationId xmlns:a16="http://schemas.microsoft.com/office/drawing/2014/main" id="{6600EE3A-294A-42E8-B3BD-C4ECF72C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BA58-00B0-44F3-92C2-D2A5BE38557C}" type="datetime1">
              <a:rPr lang="fr-FR" smtClean="0"/>
              <a:t>16/05/2023</a:t>
            </a:fld>
            <a:endParaRPr lang="fr-FR"/>
          </a:p>
        </p:txBody>
      </p:sp>
      <p:sp>
        <p:nvSpPr>
          <p:cNvPr id="82" name="Espace réservé du pied de page 81">
            <a:extLst>
              <a:ext uri="{FF2B5EF4-FFF2-40B4-BE49-F238E27FC236}">
                <a16:creationId xmlns:a16="http://schemas.microsoft.com/office/drawing/2014/main" id="{2BAB76B7-3598-4604-88C5-6E7C878C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3" name="Espace réservé du numéro de diapositive 82">
            <a:extLst>
              <a:ext uri="{FF2B5EF4-FFF2-40B4-BE49-F238E27FC236}">
                <a16:creationId xmlns:a16="http://schemas.microsoft.com/office/drawing/2014/main" id="{7FB553AA-77E1-474D-A0E8-90289AEC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038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2AB82B61-2CB5-46FA-99FC-996643B5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" b="44209"/>
          <a:stretch/>
        </p:blipFill>
        <p:spPr>
          <a:xfrm>
            <a:off x="4038600" y="2076960"/>
            <a:ext cx="2853867" cy="32388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9800" y="1430629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Comment télécharger et installer d’une application ?</a:t>
            </a:r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81" name="Espace réservé de la date 80">
            <a:extLst>
              <a:ext uri="{FF2B5EF4-FFF2-40B4-BE49-F238E27FC236}">
                <a16:creationId xmlns:a16="http://schemas.microsoft.com/office/drawing/2014/main" id="{6600EE3A-294A-42E8-B3BD-C4ECF72C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BA58-00B0-44F3-92C2-D2A5BE38557C}" type="datetime1">
              <a:rPr lang="fr-FR" smtClean="0"/>
              <a:t>16/05/2023</a:t>
            </a:fld>
            <a:endParaRPr lang="fr-FR"/>
          </a:p>
        </p:txBody>
      </p:sp>
      <p:sp>
        <p:nvSpPr>
          <p:cNvPr id="82" name="Espace réservé du pied de page 81">
            <a:extLst>
              <a:ext uri="{FF2B5EF4-FFF2-40B4-BE49-F238E27FC236}">
                <a16:creationId xmlns:a16="http://schemas.microsoft.com/office/drawing/2014/main" id="{2BAB76B7-3598-4604-88C5-6E7C878C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3" name="Espace réservé du numéro de diapositive 82">
            <a:extLst>
              <a:ext uri="{FF2B5EF4-FFF2-40B4-BE49-F238E27FC236}">
                <a16:creationId xmlns:a16="http://schemas.microsoft.com/office/drawing/2014/main" id="{7FB553AA-77E1-474D-A0E8-90289AEC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17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813FFBAE-2E0A-4CD8-8C68-34863EB95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35291"/>
          <a:stretch/>
        </p:blipFill>
        <p:spPr>
          <a:xfrm>
            <a:off x="8496818" y="1938569"/>
            <a:ext cx="3086100" cy="409975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AB82B61-2CB5-46FA-99FC-996643B5E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" b="44209"/>
          <a:stretch/>
        </p:blipFill>
        <p:spPr>
          <a:xfrm>
            <a:off x="5217138" y="1950882"/>
            <a:ext cx="2853867" cy="32388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9800" y="1430629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Comment télécharger et installer d’une application ?</a:t>
            </a:r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83DD34-DD9A-4879-A4D8-4094F24B194B}"/>
              </a:ext>
            </a:extLst>
          </p:cNvPr>
          <p:cNvSpPr txBox="1"/>
          <p:nvPr/>
        </p:nvSpPr>
        <p:spPr>
          <a:xfrm>
            <a:off x="190265" y="4877942"/>
            <a:ext cx="2455844" cy="14773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👉 Faire une recherche dans le « store »</a:t>
            </a:r>
          </a:p>
          <a:p>
            <a:pPr algn="ctr"/>
            <a:endParaRPr lang="fr-FR" dirty="0">
              <a:solidFill>
                <a:schemeClr val="bg1"/>
              </a:solidFill>
              <a:latin typeface="21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👉 Choisir l’application qui nous intéresse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066185-D44F-4D55-93A1-D3CA36A786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-1" r="-79" b="55508"/>
          <a:stretch/>
        </p:blipFill>
        <p:spPr>
          <a:xfrm>
            <a:off x="325372" y="1768039"/>
            <a:ext cx="3086100" cy="30513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4BDF450-C015-47AF-8FC6-AF56AEC899FE}"/>
              </a:ext>
            </a:extLst>
          </p:cNvPr>
          <p:cNvSpPr/>
          <p:nvPr/>
        </p:nvSpPr>
        <p:spPr>
          <a:xfrm>
            <a:off x="501690" y="2037109"/>
            <a:ext cx="2743200" cy="47314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5DBD694-2BF2-417E-8241-043CFF989646}"/>
              </a:ext>
            </a:extLst>
          </p:cNvPr>
          <p:cNvCxnSpPr>
            <a:cxnSpLocks/>
          </p:cNvCxnSpPr>
          <p:nvPr/>
        </p:nvCxnSpPr>
        <p:spPr>
          <a:xfrm flipV="1">
            <a:off x="501690" y="2414370"/>
            <a:ext cx="215449" cy="24615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F514BE6F-1D4C-42CB-ACD9-C072EEC38EB5}"/>
              </a:ext>
            </a:extLst>
          </p:cNvPr>
          <p:cNvSpPr txBox="1"/>
          <p:nvPr/>
        </p:nvSpPr>
        <p:spPr>
          <a:xfrm>
            <a:off x="3767872" y="3827183"/>
            <a:ext cx="1602256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21"/>
              </a:rPr>
              <a:t>👉 Note de l’application donnée par les utilisateurs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A686DB1-5CD3-4230-AC2D-A474C27D8FC7}"/>
              </a:ext>
            </a:extLst>
          </p:cNvPr>
          <p:cNvSpPr txBox="1"/>
          <p:nvPr/>
        </p:nvSpPr>
        <p:spPr>
          <a:xfrm>
            <a:off x="3767872" y="5152766"/>
            <a:ext cx="1602256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21"/>
              </a:rPr>
              <a:t>👉 Âge minimum pour pouvoir utiliser l’application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970BE6-AA33-4DC6-BDB9-4EE94F02CC30}"/>
              </a:ext>
            </a:extLst>
          </p:cNvPr>
          <p:cNvCxnSpPr>
            <a:cxnSpLocks/>
          </p:cNvCxnSpPr>
          <p:nvPr/>
        </p:nvCxnSpPr>
        <p:spPr>
          <a:xfrm flipV="1">
            <a:off x="3570903" y="2019475"/>
            <a:ext cx="11808" cy="437471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>
            <a:extLst>
              <a:ext uri="{FF2B5EF4-FFF2-40B4-BE49-F238E27FC236}">
                <a16:creationId xmlns:a16="http://schemas.microsoft.com/office/drawing/2014/main" id="{BB4D4BE5-D992-44B8-A9AC-5F6BE1833A62}"/>
              </a:ext>
            </a:extLst>
          </p:cNvPr>
          <p:cNvSpPr/>
          <p:nvPr/>
        </p:nvSpPr>
        <p:spPr>
          <a:xfrm>
            <a:off x="3892825" y="2124066"/>
            <a:ext cx="1477303" cy="1104715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💡 Infos utiles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6649118C-61B6-4569-BB85-AB50999CA978}"/>
              </a:ext>
            </a:extLst>
          </p:cNvPr>
          <p:cNvGrpSpPr/>
          <p:nvPr/>
        </p:nvGrpSpPr>
        <p:grpSpPr>
          <a:xfrm>
            <a:off x="5342513" y="2332655"/>
            <a:ext cx="6622023" cy="4067817"/>
            <a:chOff x="5217138" y="2353151"/>
            <a:chExt cx="6622023" cy="4067817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9F9474E-AB90-46C3-BD5B-1BC0A1D8A6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3009" y="4263887"/>
              <a:ext cx="109330" cy="124337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E3AB32E-6478-420A-A81E-66119D0CD87E}"/>
                </a:ext>
              </a:extLst>
            </p:cNvPr>
            <p:cNvSpPr/>
            <p:nvPr/>
          </p:nvSpPr>
          <p:spPr>
            <a:xfrm>
              <a:off x="5370128" y="3465355"/>
              <a:ext cx="639291" cy="473147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8DE716AD-17B4-4FE8-886F-D4A559E7315C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flipV="1">
              <a:off x="8208152" y="4102014"/>
              <a:ext cx="2096065" cy="14149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2435304F-B685-40EE-81F7-02A63A5D2491}"/>
                </a:ext>
              </a:extLst>
            </p:cNvPr>
            <p:cNvSpPr/>
            <p:nvPr/>
          </p:nvSpPr>
          <p:spPr>
            <a:xfrm>
              <a:off x="5908588" y="2353151"/>
              <a:ext cx="2032462" cy="608722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6554A02D-11E5-45D2-A17C-5AD18542380C}"/>
                </a:ext>
              </a:extLst>
            </p:cNvPr>
            <p:cNvSpPr/>
            <p:nvPr/>
          </p:nvSpPr>
          <p:spPr>
            <a:xfrm>
              <a:off x="10307906" y="2657512"/>
              <a:ext cx="1340446" cy="473147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Payante</a:t>
              </a:r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2CB49304-717A-4E71-8766-9235D13E27A5}"/>
                </a:ext>
              </a:extLst>
            </p:cNvPr>
            <p:cNvCxnSpPr>
              <a:cxnSpLocks/>
              <a:stCxn id="50" idx="7"/>
              <a:endCxn id="44" idx="4"/>
            </p:cNvCxnSpPr>
            <p:nvPr/>
          </p:nvCxnSpPr>
          <p:spPr>
            <a:xfrm flipV="1">
              <a:off x="10756264" y="3130659"/>
              <a:ext cx="221865" cy="63679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92ACFAC-EEF8-4BFC-A521-8A2AD4952605}"/>
                </a:ext>
              </a:extLst>
            </p:cNvPr>
            <p:cNvSpPr/>
            <p:nvPr/>
          </p:nvSpPr>
          <p:spPr>
            <a:xfrm>
              <a:off x="10210595" y="3698158"/>
              <a:ext cx="639291" cy="473147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0D4DCC2C-6A98-4A29-98BE-3FD72BF397F9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V="1">
              <a:off x="5217138" y="3701929"/>
              <a:ext cx="152990" cy="27703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08EF645-A63A-42F5-9C79-788AB51B0533}"/>
                </a:ext>
              </a:extLst>
            </p:cNvPr>
            <p:cNvSpPr/>
            <p:nvPr/>
          </p:nvSpPr>
          <p:spPr>
            <a:xfrm>
              <a:off x="7285001" y="3461585"/>
              <a:ext cx="639291" cy="473147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32FA581B-00C6-4EC4-A494-1C11639D5154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 flipV="1">
              <a:off x="5390018" y="3865441"/>
              <a:ext cx="1988605" cy="156089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A2E8EA1-EF7F-4937-B962-9B3620818AFA}"/>
                </a:ext>
              </a:extLst>
            </p:cNvPr>
            <p:cNvSpPr txBox="1"/>
            <p:nvPr/>
          </p:nvSpPr>
          <p:spPr>
            <a:xfrm>
              <a:off x="5726357" y="5492435"/>
              <a:ext cx="2570922" cy="9233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21"/>
                </a:rPr>
                <a:t>👉 Cliquer sur installer, le smartphone fait le reste du travail tout seul !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4209356-5486-48D3-8D48-2C4F3AC30C89}"/>
                </a:ext>
              </a:extLst>
            </p:cNvPr>
            <p:cNvSpPr txBox="1"/>
            <p:nvPr/>
          </p:nvSpPr>
          <p:spPr>
            <a:xfrm>
              <a:off x="9268239" y="5774637"/>
              <a:ext cx="2570922" cy="64633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21"/>
                </a:rPr>
                <a:t>💡 Elle apparaît sur votre bureau !</a:t>
              </a:r>
            </a:p>
          </p:txBody>
        </p:sp>
      </p:grpSp>
      <p:sp>
        <p:nvSpPr>
          <p:cNvPr id="77" name="Ellipse 76">
            <a:extLst>
              <a:ext uri="{FF2B5EF4-FFF2-40B4-BE49-F238E27FC236}">
                <a16:creationId xmlns:a16="http://schemas.microsoft.com/office/drawing/2014/main" id="{BCD87F9A-CE17-415F-9344-82B86F606DF1}"/>
              </a:ext>
            </a:extLst>
          </p:cNvPr>
          <p:cNvSpPr/>
          <p:nvPr/>
        </p:nvSpPr>
        <p:spPr>
          <a:xfrm>
            <a:off x="8613633" y="2480816"/>
            <a:ext cx="639291" cy="47314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02132BB5-7BE1-4C10-A8CE-F874E8AC6CDB}"/>
              </a:ext>
            </a:extLst>
          </p:cNvPr>
          <p:cNvSpPr txBox="1"/>
          <p:nvPr/>
        </p:nvSpPr>
        <p:spPr>
          <a:xfrm>
            <a:off x="8939372" y="1407110"/>
            <a:ext cx="220185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21"/>
              </a:rPr>
              <a:t>👉 Icône de l’application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06A0FB20-19CA-4542-BC46-63474BDB3B4F}"/>
              </a:ext>
            </a:extLst>
          </p:cNvPr>
          <p:cNvCxnSpPr>
            <a:cxnSpLocks/>
          </p:cNvCxnSpPr>
          <p:nvPr/>
        </p:nvCxnSpPr>
        <p:spPr>
          <a:xfrm flipV="1">
            <a:off x="9154821" y="2076960"/>
            <a:ext cx="283204" cy="4645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space réservé de la date 80">
            <a:extLst>
              <a:ext uri="{FF2B5EF4-FFF2-40B4-BE49-F238E27FC236}">
                <a16:creationId xmlns:a16="http://schemas.microsoft.com/office/drawing/2014/main" id="{6600EE3A-294A-42E8-B3BD-C4ECF72C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BA58-00B0-44F3-92C2-D2A5BE38557C}" type="datetime1">
              <a:rPr lang="fr-FR" smtClean="0"/>
              <a:t>16/05/2023</a:t>
            </a:fld>
            <a:endParaRPr lang="fr-FR"/>
          </a:p>
        </p:txBody>
      </p:sp>
      <p:sp>
        <p:nvSpPr>
          <p:cNvPr id="82" name="Espace réservé du pied de page 81">
            <a:extLst>
              <a:ext uri="{FF2B5EF4-FFF2-40B4-BE49-F238E27FC236}">
                <a16:creationId xmlns:a16="http://schemas.microsoft.com/office/drawing/2014/main" id="{2BAB76B7-3598-4604-88C5-6E7C878C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3" name="Espace réservé du numéro de diapositive 82">
            <a:extLst>
              <a:ext uri="{FF2B5EF4-FFF2-40B4-BE49-F238E27FC236}">
                <a16:creationId xmlns:a16="http://schemas.microsoft.com/office/drawing/2014/main" id="{7FB553AA-77E1-474D-A0E8-90289AEC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014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C225F72D-F49D-4BC7-B92E-E6F30E05BDB8}"/>
              </a:ext>
            </a:extLst>
          </p:cNvPr>
          <p:cNvGrpSpPr/>
          <p:nvPr/>
        </p:nvGrpSpPr>
        <p:grpSpPr>
          <a:xfrm>
            <a:off x="2915478" y="2156791"/>
            <a:ext cx="6361044" cy="2951199"/>
            <a:chOff x="2915478" y="2156791"/>
            <a:chExt cx="6361044" cy="295119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18D6976-48F8-4584-9D7F-E099BE5652A0}"/>
                </a:ext>
              </a:extLst>
            </p:cNvPr>
            <p:cNvSpPr txBox="1"/>
            <p:nvPr/>
          </p:nvSpPr>
          <p:spPr>
            <a:xfrm>
              <a:off x="2915478" y="2168466"/>
              <a:ext cx="6361044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i="0" u="none" strike="noStrike" baseline="0" dirty="0">
                  <a:solidFill>
                    <a:schemeClr val="bg1"/>
                  </a:solidFill>
                  <a:latin typeface="21"/>
                </a:rPr>
                <a:t>Déplacer une application sur le bureau</a:t>
              </a:r>
              <a:endParaRPr lang="fr-FR" b="1" dirty="0">
                <a:solidFill>
                  <a:schemeClr val="bg1"/>
                </a:solidFill>
                <a:latin typeface="21"/>
              </a:endParaRPr>
            </a:p>
            <a:p>
              <a:pPr algn="ctr"/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3BB4131-D012-4CD2-BEB1-6C0AB65EDFE7}"/>
                </a:ext>
              </a:extLst>
            </p:cNvPr>
            <p:cNvSpPr txBox="1"/>
            <p:nvPr/>
          </p:nvSpPr>
          <p:spPr>
            <a:xfrm>
              <a:off x="3266661" y="3076665"/>
              <a:ext cx="566530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i="0" u="none" strike="noStrike" baseline="0" dirty="0">
                  <a:latin typeface="21"/>
                </a:rPr>
                <a:t>👉 Appuyer longuement sur l’application</a:t>
              </a:r>
            </a:p>
            <a:p>
              <a:r>
                <a:rPr lang="fr-FR" sz="1800" b="1" i="0" u="none" strike="noStrike" baseline="0" dirty="0">
                  <a:latin typeface="21"/>
                </a:rPr>
                <a:t>👉 Déplacer l’application où vous souhaitez la ranger</a:t>
              </a:r>
            </a:p>
            <a:p>
              <a:r>
                <a:rPr lang="fr-FR" sz="1800" b="1" i="0" u="none" strike="noStrike" baseline="0" dirty="0">
                  <a:latin typeface="21"/>
                </a:rPr>
                <a:t>👉 Lâcher l’icône quand son emplacement vous convient</a:t>
              </a:r>
            </a:p>
            <a:p>
              <a:endParaRPr lang="fr-FR" b="1" dirty="0">
                <a:latin typeface="21"/>
              </a:endParaRPr>
            </a:p>
            <a:p>
              <a:endParaRPr lang="fr-FR" sz="1800" b="1" i="0" u="none" strike="noStrike" baseline="0" dirty="0">
                <a:latin typeface="21"/>
              </a:endParaRPr>
            </a:p>
            <a:p>
              <a:r>
                <a:rPr lang="fr-FR" sz="1800" b="1" i="0" u="none" strike="noStrike" baseline="0" dirty="0">
                  <a:latin typeface="21"/>
                </a:rPr>
                <a:t>💡</a:t>
              </a:r>
              <a:r>
                <a:rPr lang="fr-FR" b="1" dirty="0">
                  <a:latin typeface="21"/>
                </a:rPr>
                <a:t> Vous pouvez la mettre sur la page suivante également</a:t>
              </a:r>
            </a:p>
            <a:p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879B07-7AB4-4C34-A87C-F9951A4E6075}"/>
                </a:ext>
              </a:extLst>
            </p:cNvPr>
            <p:cNvSpPr/>
            <p:nvPr/>
          </p:nvSpPr>
          <p:spPr>
            <a:xfrm>
              <a:off x="2915478" y="2156791"/>
              <a:ext cx="6361044" cy="29221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741553B-3051-48E1-A128-371FC335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6FF5-2917-488B-93D7-AA67B8E3353F}" type="datetime1">
              <a:rPr lang="fr-FR" smtClean="0"/>
              <a:t>16/05/2023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F86A81CD-F1A4-4867-9C06-F48B3A35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0342A5C-EACA-49C3-A10B-CA2B4853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773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4932" y="3224075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</a:t>
            </a:r>
            <a:r>
              <a:rPr lang="fr-FR" b="1" dirty="0"/>
              <a:t>« L’espace disponible sur l’appareil est insuffisant »</a:t>
            </a:r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251B93-D965-45CA-8265-54E5AD0D320D}"/>
              </a:ext>
            </a:extLst>
          </p:cNvPr>
          <p:cNvSpPr txBox="1"/>
          <p:nvPr/>
        </p:nvSpPr>
        <p:spPr>
          <a:xfrm>
            <a:off x="3047172" y="3870406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Que faire si vous voyez ce message 👆</a:t>
            </a:r>
          </a:p>
          <a:p>
            <a:pPr algn="ctr"/>
            <a:r>
              <a:rPr lang="fr-FR" dirty="0"/>
              <a:t> au moment de télécharger une application ?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8486A8-2DB4-4EB2-A8C6-D2353E98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497B-B9F2-46F9-8777-3BC944A12EE5}" type="datetime1">
              <a:rPr lang="fr-FR" smtClean="0"/>
              <a:t>16/05/2023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E1ACF77-A68E-4538-8FB1-107AC75C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F6A3708-D928-48F4-9699-EEC19CDA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7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35318" y="1901694"/>
            <a:ext cx="5721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🧐 Retour en arrière</a:t>
            </a:r>
          </a:p>
          <a:p>
            <a:endParaRPr lang="fr-FR" sz="2800" b="1" dirty="0"/>
          </a:p>
          <a:p>
            <a:r>
              <a:rPr lang="fr-FR" sz="2800" b="1" dirty="0"/>
              <a:t>⌨ Zoom sur le clavier</a:t>
            </a:r>
          </a:p>
          <a:p>
            <a:endParaRPr lang="fr-FR" sz="2800" b="1" dirty="0"/>
          </a:p>
          <a:p>
            <a:r>
              <a:rPr lang="fr-FR" sz="2800" b="1" dirty="0"/>
              <a:t>📲 Zoom sur les applications</a:t>
            </a:r>
          </a:p>
          <a:p>
            <a:r>
              <a:rPr lang="fr-FR" sz="2800" b="1" dirty="0"/>
              <a:t>	👉 </a:t>
            </a:r>
            <a:r>
              <a:rPr lang="fr-FR" sz="2800" dirty="0"/>
              <a:t>Comment les choisir ?</a:t>
            </a:r>
          </a:p>
          <a:p>
            <a:r>
              <a:rPr lang="fr-FR" sz="2800" b="1" dirty="0"/>
              <a:t>	👉 </a:t>
            </a:r>
            <a:r>
              <a:rPr lang="fr-FR" sz="2800" dirty="0"/>
              <a:t>Comment les télécharger ? </a:t>
            </a:r>
          </a:p>
          <a:p>
            <a:r>
              <a:rPr lang="fr-FR" sz="2800" b="1" dirty="0"/>
              <a:t>	👉 </a:t>
            </a:r>
            <a:r>
              <a:rPr lang="fr-FR" sz="2800" dirty="0"/>
              <a:t>Comment les organiser ?</a:t>
            </a:r>
          </a:p>
          <a:p>
            <a:r>
              <a:rPr lang="fr-FR" sz="2800" b="1" dirty="0"/>
              <a:t>	</a:t>
            </a:r>
            <a:r>
              <a:rPr lang="fr-FR" sz="2800" dirty="0"/>
              <a:t>	</a:t>
            </a:r>
          </a:p>
          <a:p>
            <a:r>
              <a:rPr lang="fr-FR" sz="2800" dirty="0"/>
              <a:t>		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EA675D2-1D39-48E0-85B4-0E3B932C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F8A-DFB4-4AFE-946C-B918BC323916}" type="datetime1">
              <a:rPr lang="fr-FR" smtClean="0"/>
              <a:t>16/05/2023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E18A3B0-EAF8-4B61-8B9C-2ED59FD5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18CAB-5217-4892-AB31-56FA00B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4932" y="1845301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</a:t>
            </a:r>
            <a:r>
              <a:rPr lang="fr-FR" b="1" dirty="0"/>
              <a:t>« L’espace disponible sur l’appareil est insuffisant »</a:t>
            </a:r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251B93-D965-45CA-8265-54E5AD0D320D}"/>
              </a:ext>
            </a:extLst>
          </p:cNvPr>
          <p:cNvSpPr txBox="1"/>
          <p:nvPr/>
        </p:nvSpPr>
        <p:spPr>
          <a:xfrm>
            <a:off x="3044738" y="216846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Que faire si vous voyez ce message ? 👆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4B9CA7-287C-49BB-92B7-5A64A81D3CD7}"/>
              </a:ext>
            </a:extLst>
          </p:cNvPr>
          <p:cNvSpPr txBox="1"/>
          <p:nvPr/>
        </p:nvSpPr>
        <p:spPr>
          <a:xfrm>
            <a:off x="2207366" y="3356908"/>
            <a:ext cx="7777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</a:rPr>
              <a:t>💡 Ce message signifie que votre téléphone n'a plus assez d'espace (ou de mémoire) pour accueillir une nouvelle application. 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>
                <a:effectLst/>
              </a:rPr>
              <a:t>Pour libérer de l'espace de stockage, vous pouvez :</a:t>
            </a:r>
            <a:endParaRPr lang="fr-FR" dirty="0">
              <a:effectLst/>
            </a:endParaRPr>
          </a:p>
          <a:p>
            <a:pPr algn="ctr"/>
            <a:r>
              <a:rPr lang="fr-FR" dirty="0">
                <a:effectLst/>
              </a:rPr>
              <a:t>Supprimer des applications à partir de votre écran d'accueil 📱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F81C1B3-D594-4FAF-ADBA-4545B8D0ABD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96000" y="2688184"/>
            <a:ext cx="0" cy="6687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C9B171DA-B3F5-4893-9791-9928FB61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EC5F-3AF7-417E-913A-688761B2597C}" type="datetime1">
              <a:rPr lang="fr-FR" smtClean="0"/>
              <a:t>16/05/2023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1E8E56D1-B8A2-417B-8868-CEA4A24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765A9F8-FEB8-4D6D-B724-52F7B0E5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512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-307234" y="1580742"/>
            <a:ext cx="777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latin typeface="21"/>
              </a:rPr>
              <a:t>Suppression d’application 👉</a:t>
            </a:r>
            <a:endParaRPr lang="fr-FR" b="1" dirty="0">
              <a:latin typeface="21"/>
            </a:endParaRPr>
          </a:p>
          <a:p>
            <a:pPr algn="ctr"/>
            <a:endParaRPr lang="fr-FR" dirty="0"/>
          </a:p>
        </p:txBody>
      </p:sp>
      <p:pic>
        <p:nvPicPr>
          <p:cNvPr id="5" name="supprimer application">
            <a:hlinkClick r:id="" action="ppaction://media"/>
            <a:extLst>
              <a:ext uri="{FF2B5EF4-FFF2-40B4-BE49-F238E27FC236}">
                <a16:creationId xmlns:a16="http://schemas.microsoft.com/office/drawing/2014/main" id="{F5ABEA31-A2E7-4A72-9841-7A7A4BC1AA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4095" y="1408911"/>
            <a:ext cx="2743201" cy="4876801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13E3C0A-7258-42B1-B2E0-DA431491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EAA4-5C74-43B5-93A2-C07FEF8FD403}" type="datetime1">
              <a:rPr lang="fr-FR" smtClean="0"/>
              <a:t>16/05/2023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5D165B43-24BF-460F-A213-E5FDD8FD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D5FBAAC5-60C7-46CE-BCC1-5694CA6A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🔍 Zoom sur les </a:t>
            </a:r>
            <a:r>
              <a:rPr lang="fr-FR" sz="3200" b="1" dirty="0">
                <a:solidFill>
                  <a:srgbClr val="92D050"/>
                </a:solidFill>
              </a:rPr>
              <a:t>applications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915478" y="2227073"/>
            <a:ext cx="6361044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chemeClr val="bg1"/>
                </a:solidFill>
                <a:latin typeface="21"/>
              </a:rPr>
              <a:t>💡 Suppression d’application </a:t>
            </a:r>
          </a:p>
          <a:p>
            <a:pPr algn="ctr"/>
            <a:endParaRPr lang="fr-FR" sz="1800" b="1" i="0" u="none" strike="noStrike" baseline="0" dirty="0">
              <a:solidFill>
                <a:schemeClr val="bg1"/>
              </a:solidFill>
              <a:latin typeface="21"/>
            </a:endParaRPr>
          </a:p>
          <a:p>
            <a:pPr algn="ctr"/>
            <a:r>
              <a:rPr lang="fr-FR" sz="1800" b="1" i="0" u="none" strike="noStrike" baseline="0" dirty="0">
                <a:solidFill>
                  <a:schemeClr val="bg1"/>
                </a:solidFill>
                <a:latin typeface="21"/>
              </a:rPr>
              <a:t>👇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06E9CB-A2A1-4810-AC01-5E0623B77944}"/>
              </a:ext>
            </a:extLst>
          </p:cNvPr>
          <p:cNvSpPr txBox="1"/>
          <p:nvPr/>
        </p:nvSpPr>
        <p:spPr>
          <a:xfrm>
            <a:off x="3723861" y="3397874"/>
            <a:ext cx="4737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21"/>
              </a:rPr>
              <a:t>👉 Appuyer longuement sur l’application</a:t>
            </a:r>
          </a:p>
          <a:p>
            <a:r>
              <a:rPr lang="fr-FR" sz="1800" b="1" i="0" u="none" strike="noStrike" baseline="0" dirty="0">
                <a:latin typeface="21"/>
              </a:rPr>
              <a:t>👉 Déplacer l’application vers le haut de l’écran</a:t>
            </a:r>
          </a:p>
          <a:p>
            <a:r>
              <a:rPr lang="fr-FR" sz="1800" b="1" i="0" u="none" strike="noStrike" baseline="0" dirty="0">
                <a:latin typeface="21"/>
              </a:rPr>
              <a:t>👉</a:t>
            </a:r>
            <a:r>
              <a:rPr lang="fr-FR" b="1" dirty="0">
                <a:latin typeface="21"/>
              </a:rPr>
              <a:t> Choisir « </a:t>
            </a:r>
            <a:r>
              <a:rPr lang="fr-FR" b="1" dirty="0">
                <a:solidFill>
                  <a:srgbClr val="92D050"/>
                </a:solidFill>
                <a:latin typeface="21"/>
              </a:rPr>
              <a:t>désinstaller</a:t>
            </a:r>
            <a:r>
              <a:rPr lang="fr-FR" b="1" dirty="0">
                <a:latin typeface="21"/>
              </a:rPr>
              <a:t> »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3783B-D91B-4E30-87C8-23F0616EA621}"/>
              </a:ext>
            </a:extLst>
          </p:cNvPr>
          <p:cNvSpPr/>
          <p:nvPr/>
        </p:nvSpPr>
        <p:spPr>
          <a:xfrm>
            <a:off x="2908852" y="2209643"/>
            <a:ext cx="6361044" cy="292210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B1026B3-CD46-4E80-951D-3BED84B5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AEA4-12A0-4437-AD52-A7E3B22F5AFF}" type="datetime1">
              <a:rPr lang="fr-FR" smtClean="0"/>
              <a:t>16/05/2023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0CA9B24E-1F22-4F01-9B05-AAF23D6D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9A96C6A-192E-4D81-99E1-2CE7651D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99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🤔 Avez-vous des questions sur les applications ?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CA6D58-F482-4095-9043-3128858A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2EFD-1A95-49F8-8A18-D8DCDC5537EA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D39CBE-DE18-4D20-85C8-83642263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22230B-F01E-4633-8D61-38D82B3F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232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Manipulations !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204931" y="1845301"/>
            <a:ext cx="8161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🧐 </a:t>
            </a:r>
            <a:r>
              <a:rPr lang="fr-FR" dirty="0"/>
              <a:t>Alice veut organiser un barbecue avec ses amis ce weekend. Pour connaître le temps qu'il fera, elle veut télécharger une application mais elle hésite entre deux : </a:t>
            </a:r>
          </a:p>
          <a:p>
            <a:pPr algn="ctr"/>
            <a:r>
              <a:rPr lang="fr-FR" b="1" dirty="0"/>
              <a:t>1/ La chaîne météo</a:t>
            </a:r>
            <a:endParaRPr lang="fr-FR" dirty="0"/>
          </a:p>
          <a:p>
            <a:pPr algn="ctr"/>
            <a:r>
              <a:rPr lang="fr-FR" b="1" dirty="0"/>
              <a:t>2/ La météo agricole.</a:t>
            </a:r>
            <a:endParaRPr lang="fr-FR" dirty="0">
              <a:latin typeface="21"/>
            </a:endParaRP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251B93-D965-45CA-8265-54E5AD0D320D}"/>
              </a:ext>
            </a:extLst>
          </p:cNvPr>
          <p:cNvSpPr txBox="1"/>
          <p:nvPr/>
        </p:nvSpPr>
        <p:spPr>
          <a:xfrm>
            <a:off x="3047172" y="3212206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Alice cherche l’application :</a:t>
            </a:r>
          </a:p>
          <a:p>
            <a:pPr algn="ctr"/>
            <a:r>
              <a:rPr lang="fr-FR" dirty="0"/>
              <a:t>⭐la mieux notée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E7DE50-D317-4172-A410-71F5F9B68ACC}"/>
              </a:ext>
            </a:extLst>
          </p:cNvPr>
          <p:cNvSpPr txBox="1"/>
          <p:nvPr/>
        </p:nvSpPr>
        <p:spPr>
          <a:xfrm>
            <a:off x="3047172" y="4614463"/>
            <a:ext cx="6363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👉 </a:t>
            </a:r>
            <a:r>
              <a:rPr lang="fr-FR" dirty="0"/>
              <a:t>A l’aide de votre smartphone recherchez ces deux applications et trouvez laquelle est la mieux notée.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F2A671-B97C-45F5-AEA7-29312130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4C64-2475-4FAE-8B6E-2489945F993B}" type="datetime1">
              <a:rPr lang="fr-FR" smtClean="0"/>
              <a:t>16/05/2023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4692E59-B395-4E00-94DB-539BA9E1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3C5CDAF-8B5A-4DFE-B155-1A5D5B34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57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Manipulations !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8D6976-48F8-4584-9D7F-E099BE5652A0}"/>
              </a:ext>
            </a:extLst>
          </p:cNvPr>
          <p:cNvSpPr txBox="1"/>
          <p:nvPr/>
        </p:nvSpPr>
        <p:spPr>
          <a:xfrm>
            <a:off x="2015209" y="2491632"/>
            <a:ext cx="8161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latin typeface="21"/>
              </a:rPr>
              <a:t>❓ </a:t>
            </a:r>
            <a:r>
              <a:rPr lang="fr-FR" dirty="0"/>
              <a:t>L’application </a:t>
            </a:r>
            <a:r>
              <a:rPr lang="fr-FR" b="1" dirty="0"/>
              <a:t>Monopoly </a:t>
            </a:r>
            <a:r>
              <a:rPr lang="fr-FR" dirty="0"/>
              <a:t> est-elle payante ?</a:t>
            </a:r>
            <a:endParaRPr lang="fr-FR" dirty="0">
              <a:latin typeface="21"/>
            </a:endParaRP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❓ </a:t>
            </a:r>
            <a:r>
              <a:rPr lang="fr-FR" dirty="0"/>
              <a:t>L’application </a:t>
            </a:r>
            <a:r>
              <a:rPr lang="fr-FR" b="1" dirty="0"/>
              <a:t>Scrabble GO </a:t>
            </a:r>
            <a:r>
              <a:rPr lang="fr-FR" dirty="0"/>
              <a:t> est-elle payante ?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❓ </a:t>
            </a:r>
            <a:r>
              <a:rPr lang="fr-FR" dirty="0">
                <a:effectLst/>
              </a:rPr>
              <a:t>Recherchez, puis téléchargez l'application </a:t>
            </a:r>
            <a:r>
              <a:rPr lang="fr-FR" b="1" dirty="0">
                <a:effectLst/>
              </a:rPr>
              <a:t>"Bloc-Notes Rapide". </a:t>
            </a:r>
          </a:p>
          <a:p>
            <a:pPr algn="ctr"/>
            <a:endParaRPr lang="fr-FR" b="1" dirty="0"/>
          </a:p>
          <a:p>
            <a:pPr algn="ctr"/>
            <a:r>
              <a:rPr lang="fr-FR" sz="1800" b="0" i="0" u="none" strike="noStrike" baseline="0" dirty="0">
                <a:latin typeface="21"/>
              </a:rPr>
              <a:t>❓ </a:t>
            </a:r>
            <a:r>
              <a:rPr lang="fr-FR" dirty="0">
                <a:effectLst/>
              </a:rPr>
              <a:t>Une fois téléchargée, déplacez là!</a:t>
            </a:r>
          </a:p>
          <a:p>
            <a:pPr algn="ctr"/>
            <a:endParaRPr lang="fr-FR" dirty="0">
              <a:latin typeface="21"/>
            </a:endParaRPr>
          </a:p>
          <a:p>
            <a:pPr algn="ctr"/>
            <a:r>
              <a:rPr lang="fr-FR" sz="1800" b="0" i="0" u="none" strike="noStrike" baseline="0" dirty="0">
                <a:latin typeface="21"/>
              </a:rPr>
              <a:t>❓ </a:t>
            </a:r>
            <a:r>
              <a:rPr lang="fr-FR" dirty="0">
                <a:effectLst/>
              </a:rPr>
              <a:t>Une fois téléchargée, supprimez là de votre téléphone !</a:t>
            </a:r>
          </a:p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39F05F-2E00-4987-B193-5DEEEC46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88E-241F-480B-A70B-9C1D844DEFA4}" type="datetime1">
              <a:rPr lang="fr-FR" smtClean="0"/>
              <a:t>16/05/2023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FD73E25-67D0-4E5A-87C0-5D3E6C94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080618C-CAAA-4FEB-AAE3-74E3DF5A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9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💡 Avez-vous des questions ?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0A7B2B-407B-4C1C-8D03-0CE9C85D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53D8-1E1B-4A2A-B7CD-E7249633398F}" type="datetime1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E54B2E-1346-42FF-8D52-70347648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D37210-9226-4743-BA55-65E1966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87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7EC452-B891-46B0-8624-7688CFA87777}"/>
              </a:ext>
            </a:extLst>
          </p:cNvPr>
          <p:cNvGrpSpPr/>
          <p:nvPr/>
        </p:nvGrpSpPr>
        <p:grpSpPr>
          <a:xfrm>
            <a:off x="2860249" y="6111180"/>
            <a:ext cx="10299569" cy="453361"/>
            <a:chOff x="2927155" y="5806913"/>
            <a:chExt cx="10515600" cy="62336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00926AA-D64F-4F18-BC00-050B431CEB99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1BD9AFF-0A25-4DB5-92CB-319790DE4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D2CAEE3-B4D7-4512-9C42-BF4B5B2F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25D4-07C7-4CC8-B6EF-7A50ED806F43}" type="datetime1">
              <a:rPr lang="fr-FR" smtClean="0"/>
              <a:t>16/05/2023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3BE07CF1-CDB3-4EEA-B564-E3D2F002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CCCEF5-18C3-4385-B48F-4BD98971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Repartons du début !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BAA1FCB-D333-4A35-AF2D-C38B3588C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72845" y="2024407"/>
            <a:ext cx="2446309" cy="4351338"/>
          </a:xfr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🤔 Qu’avez-vous retenu du dernier atelier 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1471D97-BA38-4F22-B30D-A4CB4814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0668-19D3-400D-881B-9AE4F1304DC0}" type="datetime1">
              <a:rPr lang="fr-FR" smtClean="0"/>
              <a:t>16/05/2023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604F0DE-7E7C-43AD-9089-05FAB9F5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7E41029-4C99-4600-8FC2-FC88FDC9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le </a:t>
            </a:r>
            <a:r>
              <a:rPr lang="fr-FR" sz="3200" b="1" dirty="0">
                <a:solidFill>
                  <a:srgbClr val="92D050"/>
                </a:solidFill>
              </a:rPr>
              <a:t>clavier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2862213" y="2690336"/>
            <a:ext cx="6467573" cy="16312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br>
              <a:rPr lang="fr-FR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Que pouvez-vous me dire ?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ADDAFD-6AFC-43EC-B425-B5E7561D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C7F1-D946-488C-9AAB-A946F7DC2667}" type="datetime1">
              <a:rPr lang="fr-FR" smtClean="0"/>
              <a:t>16/05/2023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A6DFC34-B80F-4920-BCA8-80303B5D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83EA79F-314B-454E-8CCD-7D035F85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2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926683" y="1496619"/>
            <a:ext cx="2338633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Le</a:t>
            </a:r>
            <a:r>
              <a:rPr lang="fr-FR" sz="2400" b="1" dirty="0">
                <a:solidFill>
                  <a:srgbClr val="92D050"/>
                </a:solidFill>
              </a:rPr>
              <a:t> Clavier virtuel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5E4291-F776-4BE6-AAC7-BBB63A13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64" y="2311066"/>
            <a:ext cx="6125430" cy="32294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7469958" y="3407790"/>
            <a:ext cx="4294484" cy="92333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Lorsqu'on clique sur une </a:t>
            </a:r>
            <a:r>
              <a:rPr lang="fr-FR" b="1" dirty="0">
                <a:solidFill>
                  <a:srgbClr val="92D050"/>
                </a:solidFill>
                <a:effectLst/>
              </a:rPr>
              <a:t>zone de texte</a:t>
            </a:r>
            <a:r>
              <a:rPr lang="fr-FR" dirty="0"/>
              <a:t>, le </a:t>
            </a:r>
            <a:r>
              <a:rPr lang="fr-FR" b="1" dirty="0">
                <a:solidFill>
                  <a:srgbClr val="92D050"/>
                </a:solidFill>
                <a:effectLst/>
              </a:rPr>
              <a:t>clavier</a:t>
            </a:r>
            <a:r>
              <a:rPr lang="fr-FR" dirty="0"/>
              <a:t> s'affiche en bas de l'écran. C’est lui qui permettra d'écrire avec l'appareil.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EA65E65E-7ADD-4CFD-8D31-9B2B10C6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66D-2919-45EA-A58C-E72888C377F5}" type="datetime1">
              <a:rPr lang="fr-FR" smtClean="0"/>
              <a:t>16/05/2023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AB620BB-0C68-4E7C-8411-79CF5F66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B18BB06-DCFF-4F72-B105-07988B10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0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5373081" y="1430629"/>
            <a:ext cx="1445837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Les </a:t>
            </a:r>
            <a:r>
              <a:rPr lang="fr-FR" sz="2400" b="1" dirty="0">
                <a:solidFill>
                  <a:srgbClr val="92D050"/>
                </a:solidFill>
              </a:rPr>
              <a:t>lettres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7469958" y="3407790"/>
            <a:ext cx="4294484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La majeure partie du clavier est occupée par les lettres et la ponctuation. On appuie sur chacun de ces caractères un à un pour écrire.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2526DD-F6FA-4FED-A1AE-2D044594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49952"/>
            <a:ext cx="6087325" cy="3439005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8C73E98-6ABA-47CC-9793-9683ED30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566-0688-4CB2-B12A-5F8DE0D6AC2D}" type="datetime1">
              <a:rPr lang="fr-FR" smtClean="0"/>
              <a:t>16/05/2023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6D41B31-E02B-4817-9F69-A13832B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37E741F-F806-47F1-9088-E0049A50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6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374429" y="1440089"/>
            <a:ext cx="4807278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Les lettres accentuées : </a:t>
            </a:r>
            <a:r>
              <a:rPr lang="fr-FR" sz="2400" b="1" dirty="0">
                <a:solidFill>
                  <a:srgbClr val="92D050"/>
                </a:solidFill>
              </a:rPr>
              <a:t>ç</a:t>
            </a:r>
            <a:r>
              <a:rPr lang="fr-FR" sz="2400" b="1" dirty="0"/>
              <a:t>, </a:t>
            </a:r>
            <a:r>
              <a:rPr lang="fr-FR" sz="2400" b="1" dirty="0">
                <a:solidFill>
                  <a:srgbClr val="92D050"/>
                </a:solidFill>
              </a:rPr>
              <a:t>é</a:t>
            </a:r>
            <a:r>
              <a:rPr lang="fr-FR" sz="2400" b="1" dirty="0"/>
              <a:t>, </a:t>
            </a:r>
            <a:r>
              <a:rPr lang="fr-FR" sz="2400" b="1" dirty="0">
                <a:solidFill>
                  <a:srgbClr val="92D050"/>
                </a:solidFill>
              </a:rPr>
              <a:t>ï</a:t>
            </a:r>
            <a:r>
              <a:rPr lang="fr-FR" sz="2400" b="1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6906672" y="3372263"/>
            <a:ext cx="4294484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Pour écrire une lettre avec un accent ou une cédille, je dois maintenir mon doigt sur la lettre que je veux modifier, puis glisser vers le caractère souhaité.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D9D91F-0617-4FFE-A02D-9124733C3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28" y="2857762"/>
            <a:ext cx="4613177" cy="2253301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8A6F4B3A-0AB6-4BA4-A6D0-ACB705B9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22BC-F2C9-4B0A-9995-500E55A038EC}" type="datetime1">
              <a:rPr lang="fr-FR" smtClean="0"/>
              <a:t>16/05/2023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7139828-0FC9-48E8-A5AD-BDF7A6C4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77B1A90-DA9F-475B-B283-5CE6234F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59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374429" y="1440089"/>
            <a:ext cx="3095529" cy="44530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Majuscule</a:t>
            </a:r>
            <a:r>
              <a:rPr lang="fr-FR" sz="2400" b="1" dirty="0"/>
              <a:t> / </a:t>
            </a:r>
            <a:r>
              <a:rPr lang="fr-FR" sz="2400" b="1" dirty="0">
                <a:solidFill>
                  <a:srgbClr val="92D050"/>
                </a:solidFill>
              </a:rPr>
              <a:t>minuscule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EB60FD-5612-45ED-9576-954E465A05CB}"/>
              </a:ext>
            </a:extLst>
          </p:cNvPr>
          <p:cNvSpPr txBox="1"/>
          <p:nvPr/>
        </p:nvSpPr>
        <p:spPr>
          <a:xfrm>
            <a:off x="6982087" y="2941283"/>
            <a:ext cx="4294484" cy="203132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Par défaut, le clavier écrit la 1ère lettre en majuscule et les lettres suivantes en minuscule. </a:t>
            </a:r>
          </a:p>
          <a:p>
            <a:r>
              <a:rPr lang="fr-FR" dirty="0"/>
              <a:t>Si je veux changer de format en cours d'écriture, j’appuie sur la flèche pour passer de minuscule à majuscule ou de majuscule à minuscule.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2FE995-F809-43D4-93D1-01F8B539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55" y="2076744"/>
            <a:ext cx="6144482" cy="351521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0212D71-5D42-4EDB-8A03-7AC9A8FD644B}"/>
              </a:ext>
            </a:extLst>
          </p:cNvPr>
          <p:cNvSpPr/>
          <p:nvPr/>
        </p:nvSpPr>
        <p:spPr>
          <a:xfrm>
            <a:off x="5837438" y="4166647"/>
            <a:ext cx="691299" cy="61274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8E01DB-DA3A-4D97-B025-D594ACFBAC07}"/>
              </a:ext>
            </a:extLst>
          </p:cNvPr>
          <p:cNvSpPr/>
          <p:nvPr/>
        </p:nvSpPr>
        <p:spPr>
          <a:xfrm>
            <a:off x="569779" y="4166647"/>
            <a:ext cx="691299" cy="61274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D3B0FE07-5956-4F30-920E-AEAA36C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2CFC-5867-43AD-B075-3F641A6D9FE0}" type="datetime1">
              <a:rPr lang="fr-FR" smtClean="0"/>
              <a:t>16/05/2023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D97717A9-7D15-4D37-9A0F-1B90990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- 2/5 Clavier/applications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297FAE8-923D-4E57-9DCF-3E580A39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</TotalTime>
  <Words>2454</Words>
  <Application>Microsoft Office PowerPoint</Application>
  <PresentationFormat>Grand écran</PresentationFormat>
  <Paragraphs>398</Paragraphs>
  <Slides>37</Slides>
  <Notes>37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21</vt:lpstr>
      <vt:lpstr>Arial</vt:lpstr>
      <vt:lpstr>Calibri</vt:lpstr>
      <vt:lpstr>Calibri Light</vt:lpstr>
      <vt:lpstr>Quicksand</vt:lpstr>
      <vt:lpstr>Thème Office</vt:lpstr>
      <vt:lpstr>Bienvenue aux ateliers de prise en main</vt:lpstr>
      <vt:lpstr>Tout un programme !</vt:lpstr>
      <vt:lpstr>Tout un programme !</vt:lpstr>
      <vt:lpstr>Repartons du début !</vt:lpstr>
      <vt:lpstr>Zoom sur le clavier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Synthèse</vt:lpstr>
      <vt:lpstr>Synthèse</vt:lpstr>
      <vt:lpstr>Place à la manipulation !</vt:lpstr>
      <vt:lpstr>Présentation PowerPoint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🔍 Zoom sur les applications</vt:lpstr>
      <vt:lpstr>Synthèse</vt:lpstr>
      <vt:lpstr>📲 Manipulations !</vt:lpstr>
      <vt:lpstr>📲 Manipulations !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Claire BERGE-LALLEMANT</cp:lastModifiedBy>
  <cp:revision>24</cp:revision>
  <cp:lastPrinted>2022-01-12T20:09:21Z</cp:lastPrinted>
  <dcterms:created xsi:type="dcterms:W3CDTF">2021-12-15T13:49:53Z</dcterms:created>
  <dcterms:modified xsi:type="dcterms:W3CDTF">2023-05-16T09:12:05Z</dcterms:modified>
</cp:coreProperties>
</file>