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6" r:id="rId2"/>
    <p:sldId id="342" r:id="rId3"/>
    <p:sldId id="361" r:id="rId4"/>
    <p:sldId id="365" r:id="rId5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59"/>
    <a:srgbClr val="D35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74770" autoAdjust="0"/>
  </p:normalViewPr>
  <p:slideViewPr>
    <p:cSldViewPr snapToGrid="0">
      <p:cViewPr varScale="1">
        <p:scale>
          <a:sx n="54" d="100"/>
          <a:sy n="54" d="100"/>
        </p:scale>
        <p:origin x="10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4126CB1-007B-465E-91E9-F50579789F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47D8AD-99C2-4874-8B58-009172227B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3CF2A5B8-FA6C-47CE-9F44-31D5C0060A54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930DCB-E90A-4CF6-A74E-945B93E74A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56564D-CE8F-4DA4-83C8-52FE0EC93C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6DD50D53-B0F8-4D96-B0BB-12136E80D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6791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76BB83A4-485A-41FC-AE00-1E9A6B0A7514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2C86A329-8A6A-4E04-B1BA-E701A88F7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590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7682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5598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939">
              <a:defRPr/>
            </a:pPr>
            <a:r>
              <a:rPr lang="fr-FR" dirty="0"/>
              <a:t>On ne vous demandera jamais aucune mot de passe, informations bancaires par mail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948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560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A41715-FC3D-4671-BAEC-57DCFC90C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7DC13F-5FBD-4A4B-9430-559ADC827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53F524-8A80-4272-9FE6-76E42C119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FEDB-58EF-4ED3-A47E-A59A7FE73ABB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98691F-67A6-4CA2-8305-203F947E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E4A983-7727-44C1-90F2-9AD7530D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32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010C59-AB96-404A-AA78-4714EEBBC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812B26-EE07-460F-8DE3-4D8B0E44B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1471DB-209D-4B8A-B526-531D14ADC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6541-C592-462D-9DBA-7261BE7BF28E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481518-A513-42A5-96BF-B8766312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92A857-C212-4FB1-8380-7F018735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97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35EEE92-E4F3-43ED-B8DF-0C2A371473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A9C978-F5D1-437C-9E44-CB28DEA04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ABB16C-C02B-40FD-A93C-0A8D3F9B6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BC2C-9714-44F7-9783-1F5D5C72CFE6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3C1333-BC94-45CA-BE15-A3202EE1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D9744-E96A-4B1C-ADD3-172684D5D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42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AF61A2-8720-41EF-A8EF-90D417F8A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C2B85E-84A0-4435-A22E-A266C600B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4D0538-F1D9-4666-8926-AA2A98D1E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7559-7DAC-4B14-B4F4-086BAA5801BD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C7277C-2023-4410-920E-9C9054489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A3715-3193-43C1-81D6-81D5CE52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71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EC453-C857-4515-95B6-2BAB34D27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9959F7-35E1-4392-8C64-1FAF56597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568170-A16B-45FA-9016-3FF4060B6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B6-7C86-46BE-8A60-BC4CFE3154A7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896811-65BE-426D-A893-1ABCE0BAF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9007EB-D77A-4B24-ADB2-B7075DF3C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0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72257B-9671-4AD3-A486-A3419DAD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0EF54C-F160-4A73-A648-D40D7F970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F59DF2-EB78-4597-A973-681B1A4B1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34EE08-FCE9-4669-BCE1-F080BD1AA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50D1-F7C3-492A-BD77-78766B0128B9}" type="datetime1">
              <a:rPr lang="fr-FR" smtClean="0"/>
              <a:t>21/03/2023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43D61B-9664-4525-AE2B-BEF5122E9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253403-F0E0-438B-B70A-C04C15313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24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28B552-6964-4563-AC0C-F11B49178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A37426-D7B2-4525-8D69-52F5A12A0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DAB521-9097-45CF-A242-A788E8B93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D8593F-3F4E-4AD5-8F59-62BDC26F5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96D536-B59E-4F03-A7C2-A9A850153F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62D512A-70DD-4FCA-8A20-1CC007EF6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3A86-4CEB-4698-9FFC-ECE334216BA7}" type="datetime1">
              <a:rPr lang="fr-FR" smtClean="0"/>
              <a:t>21/03/2023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511FBA1-F13B-44A1-A30B-62FB7766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67DCE9-FFC0-4848-981A-DCB200E3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71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309C68-2DD2-41F2-841C-A88108296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29718F1-CA6B-401D-B089-C28C4061F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4EF1-1008-44B6-85C5-0B044767572F}" type="datetime1">
              <a:rPr lang="fr-FR" smtClean="0"/>
              <a:t>21/03/2023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0549A0-C85B-4235-B283-D240FA75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6A96EA-368E-4A54-B8C1-5D8D6F9C8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9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5DB916E-D4F0-4F40-94B2-5E74AFF8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1D98-8D6A-4F67-A42E-248201AE3E47}" type="datetime1">
              <a:rPr lang="fr-FR" smtClean="0"/>
              <a:t>21/03/2023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97213C-1EF5-40B7-882D-71313D72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E958273-140D-4A72-B9BD-1EF2312D8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9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9E72A8-339B-45C1-B42D-06D4679BB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8DB65F-2077-40B2-8F22-DB403426A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8FAB4E-909A-4872-949B-F68C33004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84095A-975C-4853-A9AD-DA2CBC40F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C53B-74B3-484E-93EC-82C892EDFE1C}" type="datetime1">
              <a:rPr lang="fr-FR" smtClean="0"/>
              <a:t>21/03/2023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C5C26B-2CD0-42B8-B8D8-8B1CF6A3F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9E0D98-0672-4E42-BC73-E1D2B3E4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245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2AAAA-4C20-4734-89DD-68354319D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07E271-412C-46A4-B78C-0AC1A56C2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87B7C0-05B9-458B-A7AE-9AD017717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774560-9E34-4050-9F37-DF3FD8A08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79D4-C82F-4EDA-B4D1-D52C0EFADBE7}" type="datetime1">
              <a:rPr lang="fr-FR" smtClean="0"/>
              <a:t>21/03/2023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23A836-D85D-446C-A73F-9E9B4403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Sécurité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7A2078-B79F-498C-BBD6-4BF60E6D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78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78FEC4D-828F-4037-A661-52639E98B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7B87C7-FC2A-4993-971E-F258D3FD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ECCF2A-4776-43FF-B138-41998B6E32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1F2C1-F376-431C-9915-B536D7B2A5A8}" type="datetime1">
              <a:rPr lang="fr-FR" smtClean="0"/>
              <a:t>21/03/2023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31261E-FD75-4B80-ABF4-77FCEE0B8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Sécurité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4F258F-4BA8-49BC-9F91-AA61E9297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1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780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/>
              <a:t>Le</a:t>
            </a:r>
            <a:r>
              <a:rPr lang="fr-FR" sz="4000" b="1" dirty="0">
                <a:solidFill>
                  <a:srgbClr val="00B0F0"/>
                </a:solidFill>
              </a:rPr>
              <a:t> </a:t>
            </a:r>
            <a:r>
              <a:rPr lang="fr-FR" sz="4000" b="1" dirty="0">
                <a:solidFill>
                  <a:srgbClr val="92D050"/>
                </a:solidFill>
              </a:rPr>
              <a:t>piratage informatique</a:t>
            </a:r>
            <a:r>
              <a:rPr lang="fr-FR" sz="4000" dirty="0"/>
              <a:t>, c’est quoi ?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838200" y="531313"/>
            <a:ext cx="105156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contenu 11">
            <a:extLst>
              <a:ext uri="{FF2B5EF4-FFF2-40B4-BE49-F238E27FC236}">
                <a16:creationId xmlns:a16="http://schemas.microsoft.com/office/drawing/2014/main" id="{C07B01EC-ABF4-40B6-95AE-5054E4E7F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9002"/>
            <a:ext cx="10152529" cy="22557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dirty="0"/>
              <a:t>  🧐 Quels sont les objectifs des pirates informatiques ?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/>
              <a:t>👉 Récupérer des données personnelles (bancaires, identité…)</a:t>
            </a:r>
          </a:p>
          <a:p>
            <a:pPr marL="0" indent="0" algn="ctr">
              <a:buNone/>
            </a:pPr>
            <a:r>
              <a:rPr lang="fr-FR" sz="1600" dirty="0"/>
              <a:t>👉 Espionner (industriel ou étatique)</a:t>
            </a:r>
          </a:p>
          <a:p>
            <a:pPr marL="0" indent="0" algn="ctr">
              <a:buNone/>
            </a:pPr>
            <a:r>
              <a:rPr lang="fr-FR" sz="1600" dirty="0"/>
              <a:t>👉 S’enrichir</a:t>
            </a:r>
          </a:p>
          <a:p>
            <a:pPr marL="0" indent="0" algn="ctr">
              <a:buNone/>
            </a:pPr>
            <a:r>
              <a:rPr lang="fr-FR" sz="1600" dirty="0"/>
              <a:t>👉 Démontrer une faille dans le système informatique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79C109-EE6D-4944-BE4D-7493C42AB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z="1400" smtClean="0"/>
              <a:t>1</a:t>
            </a:fld>
            <a:endParaRPr lang="fr-FR" sz="140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27DFA7A-D90D-44C1-BBC6-1DAC1C199D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469"/>
          <a:stretch/>
        </p:blipFill>
        <p:spPr>
          <a:xfrm>
            <a:off x="5936113" y="3619770"/>
            <a:ext cx="5319071" cy="310170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1D49325-37D8-4528-8CB7-B89150E6DF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9469"/>
          <a:stretch/>
        </p:blipFill>
        <p:spPr>
          <a:xfrm>
            <a:off x="838200" y="3619770"/>
            <a:ext cx="4885763" cy="2849032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A93B6F0D-5B17-485F-99FA-4ECC7BB8F038}"/>
              </a:ext>
            </a:extLst>
          </p:cNvPr>
          <p:cNvSpPr txBox="1">
            <a:spLocks/>
          </p:cNvSpPr>
          <p:nvPr/>
        </p:nvSpPr>
        <p:spPr>
          <a:xfrm>
            <a:off x="3471582" y="2873376"/>
            <a:ext cx="4885763" cy="86046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/>
              <a:t>Quels moyens les pirates utilisent-ils 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67740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890366" y="675374"/>
            <a:ext cx="105156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43E6FF88-4F4C-43DE-AE01-82BEE8DADE97}"/>
              </a:ext>
            </a:extLst>
          </p:cNvPr>
          <p:cNvSpPr txBox="1">
            <a:spLocks/>
          </p:cNvSpPr>
          <p:nvPr/>
        </p:nvSpPr>
        <p:spPr>
          <a:xfrm>
            <a:off x="947015" y="-3743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dirty="0"/>
              <a:t>🔒 La </a:t>
            </a:r>
            <a:r>
              <a:rPr lang="fr-FR" sz="4000" b="1" dirty="0">
                <a:solidFill>
                  <a:srgbClr val="92D050"/>
                </a:solidFill>
              </a:rPr>
              <a:t>sécurité</a:t>
            </a:r>
            <a:r>
              <a:rPr lang="fr-FR" sz="4000" b="1" dirty="0"/>
              <a:t>, on fait comment ?</a:t>
            </a:r>
            <a:endParaRPr lang="fr-FR" sz="40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6716C0C-F660-4C0B-92FF-50BAB574BA3C}"/>
              </a:ext>
            </a:extLst>
          </p:cNvPr>
          <p:cNvSpPr txBox="1"/>
          <p:nvPr/>
        </p:nvSpPr>
        <p:spPr>
          <a:xfrm>
            <a:off x="-1651539" y="736544"/>
            <a:ext cx="104112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💡 Installer un </a:t>
            </a:r>
            <a:r>
              <a:rPr lang="fr-FR" sz="2000" b="1" dirty="0">
                <a:solidFill>
                  <a:srgbClr val="92D050"/>
                </a:solidFill>
              </a:rPr>
              <a:t>antivirus</a:t>
            </a:r>
            <a:r>
              <a:rPr lang="fr-FR" sz="2000" dirty="0">
                <a:solidFill>
                  <a:srgbClr val="C00000"/>
                </a:solidFill>
              </a:rPr>
              <a:t> </a:t>
            </a:r>
            <a:r>
              <a:rPr lang="fr-FR" sz="2000" dirty="0"/>
              <a:t>(sur ordinateur)</a:t>
            </a:r>
            <a:endParaRPr lang="fr-FR" sz="2000" dirty="0">
              <a:solidFill>
                <a:srgbClr val="C0000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1573831-C5C6-4A4D-A066-A2DBB4F43C0B}"/>
              </a:ext>
            </a:extLst>
          </p:cNvPr>
          <p:cNvSpPr txBox="1"/>
          <p:nvPr/>
        </p:nvSpPr>
        <p:spPr>
          <a:xfrm rot="21029783">
            <a:off x="14779" y="216822"/>
            <a:ext cx="2659658" cy="40010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👍 Les bons réflexes !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A27395-DA0C-41E3-BB3C-18B5C52C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2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AA648EB-F2AE-40EC-AF03-210CA37D76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307" b="10803"/>
          <a:stretch/>
        </p:blipFill>
        <p:spPr>
          <a:xfrm>
            <a:off x="586807" y="1368794"/>
            <a:ext cx="5422086" cy="1407459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0E5AEECB-DEDA-4334-83FB-D4AA52076852}"/>
              </a:ext>
            </a:extLst>
          </p:cNvPr>
          <p:cNvSpPr txBox="1"/>
          <p:nvPr/>
        </p:nvSpPr>
        <p:spPr>
          <a:xfrm>
            <a:off x="586808" y="2811425"/>
            <a:ext cx="267634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Windows 10 propose un </a:t>
            </a:r>
          </a:p>
          <a:p>
            <a:pPr algn="ctr"/>
            <a:r>
              <a:rPr lang="fr-FR" sz="1400" dirty="0"/>
              <a:t>antivirus </a:t>
            </a:r>
            <a:r>
              <a:rPr lang="fr-FR" sz="1400" b="1" dirty="0"/>
              <a:t>gratuit </a:t>
            </a:r>
            <a:r>
              <a:rPr lang="fr-FR" sz="1400" dirty="0"/>
              <a:t>qui s'appelle </a:t>
            </a:r>
            <a:r>
              <a:rPr lang="fr-FR" sz="1400" b="1" dirty="0">
                <a:solidFill>
                  <a:srgbClr val="92D050"/>
                </a:solidFill>
              </a:rPr>
              <a:t>Windows Defender</a:t>
            </a:r>
            <a:r>
              <a:rPr lang="fr-FR" sz="1400" dirty="0"/>
              <a:t>. </a:t>
            </a:r>
          </a:p>
          <a:p>
            <a:pPr algn="ctr"/>
            <a:r>
              <a:rPr lang="fr-FR" sz="1400" dirty="0"/>
              <a:t>Il est automatiquement intégré dans les ordinateurs Windows 10 (et téléchargeable sur Windows 8)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CF3AA50-81A4-446C-BDEA-D59896321F68}"/>
              </a:ext>
            </a:extLst>
          </p:cNvPr>
          <p:cNvSpPr txBox="1"/>
          <p:nvPr/>
        </p:nvSpPr>
        <p:spPr>
          <a:xfrm>
            <a:off x="3585688" y="3024253"/>
            <a:ext cx="24232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rgbClr val="92D050"/>
                </a:solidFill>
              </a:rPr>
              <a:t>Avast</a:t>
            </a:r>
            <a:r>
              <a:rPr lang="fr-FR" sz="1400" dirty="0"/>
              <a:t> est un antivirus </a:t>
            </a:r>
            <a:r>
              <a:rPr lang="fr-FR" sz="1400" b="1" dirty="0"/>
              <a:t>gratuit </a:t>
            </a:r>
            <a:r>
              <a:rPr lang="fr-FR" sz="1400" dirty="0"/>
              <a:t>et fiable. 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974F043-BDF1-4E9D-B763-453A3C9E13D9}"/>
              </a:ext>
            </a:extLst>
          </p:cNvPr>
          <p:cNvSpPr txBox="1"/>
          <p:nvPr/>
        </p:nvSpPr>
        <p:spPr>
          <a:xfrm>
            <a:off x="418289" y="4444420"/>
            <a:ext cx="5677712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/>
            <a:endParaRPr lang="fr-FR" sz="1400" dirty="0">
              <a:effectLst/>
            </a:endParaRPr>
          </a:p>
          <a:p>
            <a:pPr algn="just"/>
            <a:endParaRPr lang="fr-FR" sz="1400" dirty="0"/>
          </a:p>
          <a:p>
            <a:pPr algn="just"/>
            <a:r>
              <a:rPr lang="fr-FR" sz="1400" dirty="0">
                <a:effectLst/>
              </a:rPr>
              <a:t>💡 Dès que vos logiciels vous recommandent une mise à jour, faites-la (à partir du site officiel du logiciel) : ces mises à jour ont pour objectif de corriger les failles de sécurité. Si tous vos programmes sont à jour, les pirates auront plus de difficulté à vous attaquer. Certains logiciels se mettent à jour automatiquement. C'est le cas de l'antivirus gratuit </a:t>
            </a:r>
            <a:r>
              <a:rPr lang="fr-FR" sz="1400" b="1" dirty="0">
                <a:effectLst/>
              </a:rPr>
              <a:t>Windows Defender</a:t>
            </a:r>
            <a:r>
              <a:rPr lang="fr-FR" sz="1400" dirty="0">
                <a:effectLst/>
              </a:rPr>
              <a:t>. </a:t>
            </a:r>
          </a:p>
          <a:p>
            <a:pPr algn="just"/>
            <a:br>
              <a:rPr lang="fr-FR" sz="1400" b="1" dirty="0">
                <a:effectLst/>
              </a:rPr>
            </a:br>
            <a:endParaRPr lang="fr-FR" sz="1400" dirty="0">
              <a:effectLst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1170228-D5CD-42B1-B344-7D8C6B43BCF5}"/>
              </a:ext>
            </a:extLst>
          </p:cNvPr>
          <p:cNvSpPr txBox="1"/>
          <p:nvPr/>
        </p:nvSpPr>
        <p:spPr>
          <a:xfrm>
            <a:off x="6666498" y="664272"/>
            <a:ext cx="56864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💡 Naviguer sur des </a:t>
            </a:r>
            <a:r>
              <a:rPr lang="fr-FR" sz="2000" dirty="0">
                <a:solidFill>
                  <a:srgbClr val="92D050"/>
                </a:solidFill>
              </a:rPr>
              <a:t>sites fiables </a:t>
            </a:r>
          </a:p>
          <a:p>
            <a:pPr algn="ctr"/>
            <a:r>
              <a:rPr lang="fr-FR" sz="2000" dirty="0"/>
              <a:t>et privilégier les </a:t>
            </a:r>
            <a:r>
              <a:rPr lang="fr-FR" sz="2000" dirty="0">
                <a:solidFill>
                  <a:srgbClr val="92D050"/>
                </a:solidFill>
              </a:rPr>
              <a:t>réseaux wifi sécurisés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C1A6D003-77A2-4BA8-98A5-11C316F911C7}"/>
              </a:ext>
            </a:extLst>
          </p:cNvPr>
          <p:cNvGrpSpPr/>
          <p:nvPr/>
        </p:nvGrpSpPr>
        <p:grpSpPr>
          <a:xfrm>
            <a:off x="6254121" y="1411364"/>
            <a:ext cx="7224307" cy="1149153"/>
            <a:chOff x="171302" y="2523542"/>
            <a:chExt cx="7224307" cy="1275775"/>
          </a:xfrm>
        </p:grpSpPr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2AF2B753-808F-47A7-B3BB-51C2EDA3A550}"/>
                </a:ext>
              </a:extLst>
            </p:cNvPr>
            <p:cNvGrpSpPr/>
            <p:nvPr/>
          </p:nvGrpSpPr>
          <p:grpSpPr>
            <a:xfrm>
              <a:off x="171302" y="2944763"/>
              <a:ext cx="7224307" cy="844707"/>
              <a:chOff x="184002" y="3673676"/>
              <a:chExt cx="7224307" cy="844707"/>
            </a:xfrm>
          </p:grpSpPr>
          <p:pic>
            <p:nvPicPr>
              <p:cNvPr id="34" name="Image 33">
                <a:extLst>
                  <a:ext uri="{FF2B5EF4-FFF2-40B4-BE49-F238E27FC236}">
                    <a16:creationId xmlns:a16="http://schemas.microsoft.com/office/drawing/2014/main" id="{71435830-720B-4827-9C6E-B162D0F4FD3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t="1" r="73933" b="28633"/>
              <a:stretch/>
            </p:blipFill>
            <p:spPr>
              <a:xfrm>
                <a:off x="184002" y="3754452"/>
                <a:ext cx="6000441" cy="76393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FB612539-A300-43F1-AFB6-4EB8AD60E43F}"/>
                  </a:ext>
                </a:extLst>
              </p:cNvPr>
              <p:cNvSpPr/>
              <p:nvPr/>
            </p:nvSpPr>
            <p:spPr>
              <a:xfrm>
                <a:off x="1991791" y="4088668"/>
                <a:ext cx="471989" cy="398527"/>
              </a:xfrm>
              <a:prstGeom prst="ellipse">
                <a:avLst/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92D050"/>
                  </a:solidFill>
                </a:endParaRPr>
              </a:p>
            </p:txBody>
          </p:sp>
          <p:cxnSp>
            <p:nvCxnSpPr>
              <p:cNvPr id="28" name="Connecteur droit avec flèche 27">
                <a:extLst>
                  <a:ext uri="{FF2B5EF4-FFF2-40B4-BE49-F238E27FC236}">
                    <a16:creationId xmlns:a16="http://schemas.microsoft.com/office/drawing/2014/main" id="{6739307C-BE64-4094-890C-DB3C842B95A2}"/>
                  </a:ext>
                </a:extLst>
              </p:cNvPr>
              <p:cNvCxnSpPr>
                <a:cxnSpLocks/>
                <a:endCxn id="21" idx="2"/>
              </p:cNvCxnSpPr>
              <p:nvPr/>
            </p:nvCxnSpPr>
            <p:spPr>
              <a:xfrm flipH="1" flipV="1">
                <a:off x="1832920" y="3673676"/>
                <a:ext cx="389580" cy="405012"/>
              </a:xfrm>
              <a:prstGeom prst="straightConnector1">
                <a:avLst/>
              </a:prstGeom>
              <a:ln w="12700"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558D9E5-7661-4062-B26D-3430D6F43853}"/>
                  </a:ext>
                </a:extLst>
              </p:cNvPr>
              <p:cNvSpPr txBox="1"/>
              <p:nvPr/>
            </p:nvSpPr>
            <p:spPr>
              <a:xfrm>
                <a:off x="2000337" y="4123783"/>
                <a:ext cx="540797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🔒    https://ants.gouv.fr</a:t>
                </a:r>
              </a:p>
            </p:txBody>
          </p:sp>
        </p:grp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E9EC225-012B-47CC-8CEF-03087B590E4C}"/>
                </a:ext>
              </a:extLst>
            </p:cNvPr>
            <p:cNvSpPr/>
            <p:nvPr/>
          </p:nvSpPr>
          <p:spPr>
            <a:xfrm>
              <a:off x="2459626" y="3400790"/>
              <a:ext cx="712471" cy="398527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92D050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87B42B09-5ABD-462C-9032-B8373815EBC2}"/>
                </a:ext>
              </a:extLst>
            </p:cNvPr>
            <p:cNvSpPr/>
            <p:nvPr/>
          </p:nvSpPr>
          <p:spPr>
            <a:xfrm>
              <a:off x="3682364" y="3394870"/>
              <a:ext cx="712471" cy="398527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92D050"/>
                </a:solidFill>
              </a:endParaRP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1FAC5C72-8ADC-49C4-BA77-F62AF369C313}"/>
                </a:ext>
              </a:extLst>
            </p:cNvPr>
            <p:cNvSpPr txBox="1"/>
            <p:nvPr/>
          </p:nvSpPr>
          <p:spPr>
            <a:xfrm>
              <a:off x="1139374" y="2534735"/>
              <a:ext cx="1361692" cy="410028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92D050"/>
                  </a:solidFill>
                </a:rPr>
                <a:t>Le </a:t>
              </a:r>
              <a:r>
                <a:rPr lang="fr-FR" b="1" dirty="0">
                  <a:solidFill>
                    <a:srgbClr val="92D050"/>
                  </a:solidFill>
                </a:rPr>
                <a:t>cadenas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A2A1520F-FC30-4DAD-B37D-EB62A4E030BA}"/>
                </a:ext>
              </a:extLst>
            </p:cNvPr>
            <p:cNvSpPr txBox="1"/>
            <p:nvPr/>
          </p:nvSpPr>
          <p:spPr>
            <a:xfrm>
              <a:off x="2676907" y="2528149"/>
              <a:ext cx="1584696" cy="410028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92D050"/>
                  </a:solidFill>
                </a:rPr>
                <a:t>Le « </a:t>
              </a:r>
              <a:r>
                <a:rPr lang="fr-FR" b="1" dirty="0">
                  <a:solidFill>
                    <a:srgbClr val="92D050"/>
                  </a:solidFill>
                </a:rPr>
                <a:t>https:// </a:t>
              </a:r>
              <a:r>
                <a:rPr lang="fr-FR" dirty="0">
                  <a:solidFill>
                    <a:srgbClr val="92D050"/>
                  </a:solidFill>
                </a:rPr>
                <a:t>»</a:t>
              </a:r>
            </a:p>
          </p:txBody>
        </p: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3E23EEF9-E57D-48B6-A994-80D0B94F95CF}"/>
                </a:ext>
              </a:extLst>
            </p:cNvPr>
            <p:cNvCxnSpPr>
              <a:cxnSpLocks/>
              <a:stCxn id="19" idx="7"/>
              <a:endCxn id="22" idx="2"/>
            </p:cNvCxnSpPr>
            <p:nvPr/>
          </p:nvCxnSpPr>
          <p:spPr>
            <a:xfrm flipV="1">
              <a:off x="3067758" y="2938177"/>
              <a:ext cx="401497" cy="520975"/>
            </a:xfrm>
            <a:prstGeom prst="straightConnector1">
              <a:avLst/>
            </a:prstGeom>
            <a:ln w="127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231228CF-3FD3-437D-BE34-7FE530C14C2B}"/>
                </a:ext>
              </a:extLst>
            </p:cNvPr>
            <p:cNvSpPr txBox="1"/>
            <p:nvPr/>
          </p:nvSpPr>
          <p:spPr>
            <a:xfrm>
              <a:off x="4511304" y="2523542"/>
              <a:ext cx="1584696" cy="410028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92D050"/>
                  </a:solidFill>
                </a:rPr>
                <a:t>Le « </a:t>
              </a:r>
              <a:r>
                <a:rPr lang="fr-FR" b="1" dirty="0">
                  <a:solidFill>
                    <a:srgbClr val="92D050"/>
                  </a:solidFill>
                </a:rPr>
                <a:t>.gouv.fr </a:t>
              </a:r>
              <a:r>
                <a:rPr lang="fr-FR" dirty="0">
                  <a:solidFill>
                    <a:srgbClr val="92D050"/>
                  </a:solidFill>
                </a:rPr>
                <a:t>»</a:t>
              </a:r>
            </a:p>
          </p:txBody>
        </p: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69729198-5389-4A2D-AA08-246CA58052B5}"/>
                </a:ext>
              </a:extLst>
            </p:cNvPr>
            <p:cNvCxnSpPr>
              <a:cxnSpLocks/>
              <a:stCxn id="20" idx="7"/>
              <a:endCxn id="24" idx="2"/>
            </p:cNvCxnSpPr>
            <p:nvPr/>
          </p:nvCxnSpPr>
          <p:spPr>
            <a:xfrm flipV="1">
              <a:off x="4290496" y="2933570"/>
              <a:ext cx="1013156" cy="519663"/>
            </a:xfrm>
            <a:prstGeom prst="straightConnector1">
              <a:avLst/>
            </a:prstGeom>
            <a:ln w="127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ZoneTexte 35">
            <a:extLst>
              <a:ext uri="{FF2B5EF4-FFF2-40B4-BE49-F238E27FC236}">
                <a16:creationId xmlns:a16="http://schemas.microsoft.com/office/drawing/2014/main" id="{4B09F715-EF25-437E-9EDD-CAC82DB61B8B}"/>
              </a:ext>
            </a:extLst>
          </p:cNvPr>
          <p:cNvSpPr txBox="1"/>
          <p:nvPr/>
        </p:nvSpPr>
        <p:spPr>
          <a:xfrm>
            <a:off x="6812747" y="2683282"/>
            <a:ext cx="4935071" cy="5232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/>
              <a:t>💡 N'utilisez pas de réseau wifi public pour réaliser des transactions bancaires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CED17B1-90E3-4E13-90DF-DDBBB02D1C32}"/>
              </a:ext>
            </a:extLst>
          </p:cNvPr>
          <p:cNvSpPr txBox="1"/>
          <p:nvPr/>
        </p:nvSpPr>
        <p:spPr>
          <a:xfrm>
            <a:off x="6418535" y="3451444"/>
            <a:ext cx="58733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💡 Ne pas répondre </a:t>
            </a:r>
            <a:r>
              <a:rPr lang="fr-FR" sz="2000" dirty="0">
                <a:solidFill>
                  <a:srgbClr val="92D050"/>
                </a:solidFill>
              </a:rPr>
              <a:t>aux mails suspicieux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04534DD5-E546-444C-82AB-3F263DAC30E9}"/>
              </a:ext>
            </a:extLst>
          </p:cNvPr>
          <p:cNvSpPr txBox="1"/>
          <p:nvPr/>
        </p:nvSpPr>
        <p:spPr>
          <a:xfrm>
            <a:off x="6418535" y="3803825"/>
            <a:ext cx="547341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👉 Regardez l'adresse mail de l'expéditeur : est-elle fiable ? Si une entreprise ou une organisation vous envoie un mail finissant par </a:t>
            </a:r>
            <a:r>
              <a:rPr lang="fr-FR" sz="1400" dirty="0" err="1"/>
              <a:t>gmail</a:t>
            </a:r>
            <a:r>
              <a:rPr lang="fr-FR" sz="1400" dirty="0"/>
              <a:t>, </a:t>
            </a:r>
            <a:r>
              <a:rPr lang="fr-FR" sz="1400" dirty="0" err="1"/>
              <a:t>outlook</a:t>
            </a:r>
            <a:r>
              <a:rPr lang="fr-FR" sz="1400" dirty="0"/>
              <a:t>, </a:t>
            </a:r>
            <a:r>
              <a:rPr lang="fr-FR" sz="1400" dirty="0" err="1"/>
              <a:t>laposte</a:t>
            </a:r>
            <a:r>
              <a:rPr lang="fr-FR" sz="1400" dirty="0"/>
              <a:t>, </a:t>
            </a:r>
            <a:r>
              <a:rPr lang="fr-FR" sz="1400" dirty="0" err="1"/>
              <a:t>etc</a:t>
            </a:r>
            <a:r>
              <a:rPr lang="fr-FR" sz="1400" dirty="0"/>
              <a:t>, </a:t>
            </a:r>
            <a:r>
              <a:rPr lang="fr-FR" sz="1400" b="1" dirty="0"/>
              <a:t>alors ce mail est suspect</a:t>
            </a:r>
            <a:r>
              <a:rPr lang="fr-FR" sz="1400" dirty="0"/>
              <a:t>. </a:t>
            </a:r>
          </a:p>
          <a:p>
            <a:pPr algn="ctr"/>
            <a:endParaRPr lang="fr-FR" sz="1400" dirty="0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502E9516-AD39-4681-8962-87242AAC7565}"/>
              </a:ext>
            </a:extLst>
          </p:cNvPr>
          <p:cNvCxnSpPr>
            <a:cxnSpLocks/>
          </p:cNvCxnSpPr>
          <p:nvPr/>
        </p:nvCxnSpPr>
        <p:spPr>
          <a:xfrm flipH="1" flipV="1">
            <a:off x="6256223" y="1136098"/>
            <a:ext cx="15619" cy="5555091"/>
          </a:xfrm>
          <a:prstGeom prst="line">
            <a:avLst/>
          </a:prstGeom>
          <a:ln w="3810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01FC82A5-F5A8-4043-B8C9-CD6C964A751A}"/>
              </a:ext>
            </a:extLst>
          </p:cNvPr>
          <p:cNvSpPr txBox="1"/>
          <p:nvPr/>
        </p:nvSpPr>
        <p:spPr>
          <a:xfrm>
            <a:off x="6446429" y="4645812"/>
            <a:ext cx="547341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💡 Quand vous recevez un mail malveillant, vous pouvez le signaler comme "</a:t>
            </a:r>
            <a:r>
              <a:rPr lang="fr-FR" sz="1400" b="1" dirty="0">
                <a:solidFill>
                  <a:srgbClr val="92D050"/>
                </a:solidFill>
              </a:rPr>
              <a:t>SPAM</a:t>
            </a:r>
            <a:r>
              <a:rPr lang="fr-FR" sz="1400" dirty="0"/>
              <a:t>" 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✔ La catégorie SPAM correspond aux mails indésirables. Vous pouvez porter plainte ou recenser un comportement malveillant en allant sur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les sites</a:t>
            </a:r>
            <a:r>
              <a:rPr lang="fr-FR" sz="1400" b="1" dirty="0"/>
              <a:t> </a:t>
            </a:r>
            <a:r>
              <a:rPr lang="fr-FR" sz="1400" b="1" dirty="0">
                <a:solidFill>
                  <a:srgbClr val="92D050"/>
                </a:solidFill>
              </a:rPr>
              <a:t>www.cybermalveillance.gouv.fr</a:t>
            </a:r>
          </a:p>
          <a:p>
            <a:pPr algn="ctr"/>
            <a:r>
              <a:rPr lang="fr-FR" sz="1400" b="1" dirty="0">
                <a:solidFill>
                  <a:srgbClr val="92D050"/>
                </a:solidFill>
              </a:rPr>
              <a:t>www.internet-signalement.gouv.fr</a:t>
            </a:r>
            <a:r>
              <a:rPr lang="fr-FR" sz="1400" dirty="0">
                <a:solidFill>
                  <a:srgbClr val="92D050"/>
                </a:solidFill>
              </a:rPr>
              <a:t> </a:t>
            </a:r>
          </a:p>
          <a:p>
            <a:pPr algn="ctr"/>
            <a:r>
              <a:rPr lang="fr-FR" sz="1400" dirty="0"/>
              <a:t>ou sur  </a:t>
            </a:r>
            <a:r>
              <a:rPr lang="fr-FR" sz="1400" b="1" dirty="0">
                <a:solidFill>
                  <a:srgbClr val="92D050"/>
                </a:solidFill>
              </a:rPr>
              <a:t>www.33700.fr </a:t>
            </a:r>
            <a:r>
              <a:rPr lang="fr-FR" sz="1400" dirty="0"/>
              <a:t>(stop aux spams)</a:t>
            </a:r>
          </a:p>
        </p:txBody>
      </p:sp>
    </p:spTree>
    <p:extLst>
      <p:ext uri="{BB962C8B-B14F-4D97-AF65-F5344CB8AC3E}">
        <p14:creationId xmlns:p14="http://schemas.microsoft.com/office/powerpoint/2010/main" val="229725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942533" y="833754"/>
            <a:ext cx="105156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43E6FF88-4F4C-43DE-AE01-82BEE8DADE97}"/>
              </a:ext>
            </a:extLst>
          </p:cNvPr>
          <p:cNvSpPr txBox="1">
            <a:spLocks/>
          </p:cNvSpPr>
          <p:nvPr/>
        </p:nvSpPr>
        <p:spPr>
          <a:xfrm>
            <a:off x="890366" y="-1280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dirty="0"/>
              <a:t>🔒 La </a:t>
            </a:r>
            <a:r>
              <a:rPr lang="fr-FR" sz="4000" b="1" dirty="0">
                <a:solidFill>
                  <a:srgbClr val="92D050"/>
                </a:solidFill>
              </a:rPr>
              <a:t>sécurité</a:t>
            </a:r>
            <a:r>
              <a:rPr lang="fr-FR" sz="4000" b="1" dirty="0"/>
              <a:t>, on fait comment ?</a:t>
            </a:r>
            <a:endParaRPr lang="fr-FR" sz="40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6716C0C-F660-4C0B-92FF-50BAB574BA3C}"/>
              </a:ext>
            </a:extLst>
          </p:cNvPr>
          <p:cNvSpPr txBox="1"/>
          <p:nvPr/>
        </p:nvSpPr>
        <p:spPr>
          <a:xfrm>
            <a:off x="786034" y="1119041"/>
            <a:ext cx="5101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💡 </a:t>
            </a:r>
            <a:r>
              <a:rPr lang="fr-FR" sz="2000" dirty="0">
                <a:solidFill>
                  <a:srgbClr val="92D050"/>
                </a:solidFill>
              </a:rPr>
              <a:t>Protéger ses données personnelles </a:t>
            </a:r>
            <a:r>
              <a:rPr lang="fr-FR" sz="2000" dirty="0"/>
              <a:t>en ne les partageant pas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D74286-099D-4624-8251-31ED8C547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7672" y="6431270"/>
            <a:ext cx="2743200" cy="365125"/>
          </a:xfrm>
        </p:spPr>
        <p:txBody>
          <a:bodyPr/>
          <a:lstStyle/>
          <a:p>
            <a:fld id="{214B496C-A674-488F-82D3-A6592634C02D}" type="slidenum">
              <a:rPr lang="fr-FR" smtClean="0"/>
              <a:t>3</a:t>
            </a:fld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AC5D1D8-4D54-4A54-A61D-AD284970697D}"/>
              </a:ext>
            </a:extLst>
          </p:cNvPr>
          <p:cNvSpPr txBox="1"/>
          <p:nvPr/>
        </p:nvSpPr>
        <p:spPr>
          <a:xfrm rot="21029783">
            <a:off x="14779" y="216822"/>
            <a:ext cx="2659658" cy="40010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👍 Les bons réflexes !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17670418-C254-443B-8D16-5020DDB7BA23}"/>
              </a:ext>
            </a:extLst>
          </p:cNvPr>
          <p:cNvCxnSpPr>
            <a:cxnSpLocks/>
          </p:cNvCxnSpPr>
          <p:nvPr/>
        </p:nvCxnSpPr>
        <p:spPr>
          <a:xfrm flipH="1" flipV="1">
            <a:off x="6256223" y="1136098"/>
            <a:ext cx="15619" cy="5555091"/>
          </a:xfrm>
          <a:prstGeom prst="line">
            <a:avLst/>
          </a:prstGeom>
          <a:ln w="3810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20FB49A-985E-42BB-8396-72D5C8E58DA2}"/>
              </a:ext>
            </a:extLst>
          </p:cNvPr>
          <p:cNvSpPr txBox="1"/>
          <p:nvPr/>
        </p:nvSpPr>
        <p:spPr>
          <a:xfrm>
            <a:off x="661530" y="2031283"/>
            <a:ext cx="522580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💡</a:t>
            </a:r>
            <a:r>
              <a:rPr lang="fr-FR" sz="2000" dirty="0">
                <a:solidFill>
                  <a:srgbClr val="C00000"/>
                </a:solidFill>
              </a:rPr>
              <a:t> </a:t>
            </a:r>
            <a:r>
              <a:rPr lang="fr-FR" sz="2000" dirty="0"/>
              <a:t>Faire</a:t>
            </a:r>
            <a:r>
              <a:rPr lang="fr-FR" sz="2000" dirty="0">
                <a:solidFill>
                  <a:srgbClr val="C00000"/>
                </a:solidFill>
              </a:rPr>
              <a:t> </a:t>
            </a:r>
            <a:r>
              <a:rPr lang="fr-FR" sz="2000" dirty="0">
                <a:solidFill>
                  <a:srgbClr val="92D050"/>
                </a:solidFill>
              </a:rPr>
              <a:t>des sauvegardes régulières </a:t>
            </a:r>
            <a:r>
              <a:rPr lang="fr-FR" sz="2000" dirty="0"/>
              <a:t>de vos fichiers personnels, par exemple sur un disque dur externe ou un service de stockage en ligne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7FAF0E4-B685-4830-9ABB-BBCAD0CC7692}"/>
              </a:ext>
            </a:extLst>
          </p:cNvPr>
          <p:cNvSpPr txBox="1"/>
          <p:nvPr/>
        </p:nvSpPr>
        <p:spPr>
          <a:xfrm>
            <a:off x="236761" y="3429000"/>
            <a:ext cx="5859239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4510" algn="ctr"/>
            <a:r>
              <a:rPr lang="fr-FR" sz="2000" b="1" i="0" u="none" strike="noStrike" baseline="0" dirty="0">
                <a:solidFill>
                  <a:srgbClr val="FFC000"/>
                </a:solidFill>
                <a:latin typeface="Segoe UI" panose="020B0502040204020203" pitchFamily="34" charset="0"/>
              </a:rPr>
              <a:t>💡</a:t>
            </a:r>
            <a:r>
              <a:rPr lang="fr-FR" sz="1400" b="1" i="0" u="none" strike="noStrike" baseline="0" dirty="0">
                <a:solidFill>
                  <a:srgbClr val="FFC000"/>
                </a:solidFill>
                <a:latin typeface="Segoe UI" panose="020B0502040204020203" pitchFamily="34" charset="0"/>
              </a:rPr>
              <a:t> </a:t>
            </a:r>
            <a:r>
              <a:rPr lang="fr-FR" sz="2000" b="1" i="0" u="none" strike="noStrike" baseline="0" dirty="0">
                <a:solidFill>
                  <a:srgbClr val="92D050"/>
                </a:solidFill>
                <a:latin typeface="Segoe UI" panose="020B0502040204020203" pitchFamily="34" charset="0"/>
              </a:rPr>
              <a:t>Avoir un mot de passe sécurisé</a:t>
            </a:r>
          </a:p>
          <a:p>
            <a:pPr marR="24510" algn="ctr"/>
            <a:endParaRPr lang="fr-FR" sz="2000" b="1" i="0" u="none" strike="noStrike" baseline="0" dirty="0">
              <a:solidFill>
                <a:srgbClr val="C00000"/>
              </a:solidFill>
              <a:latin typeface="Segoe UI" panose="020B0502040204020203" pitchFamily="34" charset="0"/>
            </a:endParaRPr>
          </a:p>
          <a:p>
            <a:pPr marR="24510" algn="ctr"/>
            <a:r>
              <a:rPr lang="fr-FR" sz="1400" b="1" i="0" u="none" strike="noStrike" baseline="0" dirty="0">
                <a:latin typeface="Segoe UI" panose="020B0502040204020203" pitchFamily="34" charset="0"/>
              </a:rPr>
              <a:t>👉 </a:t>
            </a:r>
            <a:r>
              <a:rPr lang="fr-FR" sz="1400" i="0" u="none" strike="noStrike" baseline="0" dirty="0">
                <a:latin typeface="Segoe UI" panose="020B0502040204020203" pitchFamily="34" charset="0"/>
              </a:rPr>
              <a:t>Il est long : au moins 8 caractères</a:t>
            </a:r>
          </a:p>
          <a:p>
            <a:pPr marR="24510" algn="ctr"/>
            <a:endParaRPr lang="fr-FR" sz="1400" i="0" u="none" strike="noStrike" baseline="0" dirty="0">
              <a:latin typeface="Segoe UI" panose="020B0502040204020203" pitchFamily="34" charset="0"/>
            </a:endParaRPr>
          </a:p>
          <a:p>
            <a:pPr marR="24510" algn="ctr"/>
            <a:r>
              <a:rPr lang="fr-FR" sz="1400" i="0" u="none" strike="noStrike" baseline="0" dirty="0">
                <a:latin typeface="Segoe UI" panose="020B0502040204020203" pitchFamily="34" charset="0"/>
              </a:rPr>
              <a:t>👉  Il ne présente pas de lien avec ma vie personnelle (date de naissance, famille...)</a:t>
            </a:r>
          </a:p>
          <a:p>
            <a:pPr marR="24510" algn="ctr"/>
            <a:endParaRPr lang="fr-FR" sz="1400" i="0" u="none" strike="noStrike" baseline="0" dirty="0">
              <a:latin typeface="Segoe UI" panose="020B0502040204020203" pitchFamily="34" charset="0"/>
            </a:endParaRPr>
          </a:p>
          <a:p>
            <a:pPr marR="24510" algn="ctr"/>
            <a:r>
              <a:rPr lang="fr-FR" sz="1400" i="0" u="none" strike="noStrike" baseline="0" dirty="0">
                <a:latin typeface="Segoe UI" panose="020B0502040204020203" pitchFamily="34" charset="0"/>
              </a:rPr>
              <a:t>👉  Il est composé de chiffres, lettres et caractères spéciaux</a:t>
            </a:r>
          </a:p>
          <a:p>
            <a:pPr marR="24510" algn="ctr"/>
            <a:endParaRPr lang="fr-FR" sz="1400" i="0" u="none" strike="noStrike" baseline="0" dirty="0">
              <a:latin typeface="Segoe UI" panose="020B0502040204020203" pitchFamily="34" charset="0"/>
            </a:endParaRPr>
          </a:p>
          <a:p>
            <a:pPr marR="24510" algn="ctr"/>
            <a:r>
              <a:rPr lang="fr-FR" sz="1400" i="0" u="none" strike="noStrike" baseline="0" dirty="0">
                <a:latin typeface="Segoe UI" panose="020B0502040204020203" pitchFamily="34" charset="0"/>
              </a:rPr>
              <a:t>👉  Il est unique : je ne l'utilise que pour un seul site internet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E37F7C5-4D8F-4D36-BFCF-5DF8072132F4}"/>
              </a:ext>
            </a:extLst>
          </p:cNvPr>
          <p:cNvSpPr txBox="1"/>
          <p:nvPr/>
        </p:nvSpPr>
        <p:spPr>
          <a:xfrm>
            <a:off x="77327" y="603460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👉 Pour tester votre mot de passe : </a:t>
            </a:r>
          </a:p>
          <a:p>
            <a:pPr algn="ctr"/>
            <a:r>
              <a:rPr lang="fr-FR" sz="1400" dirty="0"/>
              <a:t>https://www.security.org/how-secure-is-my-password/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8A3149D-3A35-4820-9D7B-A82FE99945B4}"/>
              </a:ext>
            </a:extLst>
          </p:cNvPr>
          <p:cNvSpPr txBox="1"/>
          <p:nvPr/>
        </p:nvSpPr>
        <p:spPr>
          <a:xfrm>
            <a:off x="6428978" y="867869"/>
            <a:ext cx="558754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92D050"/>
                </a:solidFill>
              </a:rPr>
              <a:t>TECHNIQUE 1 : Les mots au hasard</a:t>
            </a:r>
          </a:p>
          <a:p>
            <a:endParaRPr lang="fr-FR" sz="1400" dirty="0"/>
          </a:p>
          <a:p>
            <a:r>
              <a:rPr lang="fr-FR" sz="1400" dirty="0"/>
              <a:t>    👉 Assembler deux ou trois mots sans rapport les uns avec les autres</a:t>
            </a:r>
          </a:p>
          <a:p>
            <a:r>
              <a:rPr lang="fr-FR" sz="1400" dirty="0"/>
              <a:t>    👉 Mettre la première lettre de chaque mot en majuscule</a:t>
            </a:r>
          </a:p>
          <a:p>
            <a:r>
              <a:rPr lang="fr-FR" sz="1400" dirty="0"/>
              <a:t>    👉 Séparer les mots d'un caractère spécial</a:t>
            </a:r>
          </a:p>
          <a:p>
            <a:r>
              <a:rPr lang="fr-FR" sz="1400" dirty="0"/>
              <a:t>    👉 Ajouter un chiffre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602E139-3559-42D5-8B2F-CA09B9E09B30}"/>
              </a:ext>
            </a:extLst>
          </p:cNvPr>
          <p:cNvGrpSpPr/>
          <p:nvPr/>
        </p:nvGrpSpPr>
        <p:grpSpPr>
          <a:xfrm>
            <a:off x="5938827" y="1830158"/>
            <a:ext cx="7264080" cy="1371600"/>
            <a:chOff x="5873762" y="3272857"/>
            <a:chExt cx="7264080" cy="1371600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90B179CF-D534-4D1F-8707-475A77362C15}"/>
                </a:ext>
              </a:extLst>
            </p:cNvPr>
            <p:cNvSpPr/>
            <p:nvPr/>
          </p:nvSpPr>
          <p:spPr>
            <a:xfrm>
              <a:off x="5873762" y="3281821"/>
              <a:ext cx="2337909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rgbClr val="92D050"/>
                  </a:solidFill>
                </a:rPr>
                <a:t>bicyclette lionceau</a:t>
              </a:r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789D4B22-51F6-4B3D-95FB-F974185BB734}"/>
                </a:ext>
              </a:extLst>
            </p:cNvPr>
            <p:cNvCxnSpPr>
              <a:cxnSpLocks/>
            </p:cNvCxnSpPr>
            <p:nvPr/>
          </p:nvCxnSpPr>
          <p:spPr>
            <a:xfrm>
              <a:off x="7964950" y="3792070"/>
              <a:ext cx="488703" cy="0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0E448A26-FE6F-4AD5-86E2-B4EEACC3AC7C}"/>
                </a:ext>
              </a:extLst>
            </p:cNvPr>
            <p:cNvSpPr/>
            <p:nvPr/>
          </p:nvSpPr>
          <p:spPr>
            <a:xfrm>
              <a:off x="7501311" y="3281821"/>
              <a:ext cx="3518773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rgbClr val="92D050"/>
                  </a:solidFill>
                </a:rPr>
                <a:t>B</a:t>
              </a:r>
              <a:r>
                <a:rPr lang="fr-FR" sz="1400" b="1" dirty="0">
                  <a:solidFill>
                    <a:schemeClr val="tx1"/>
                  </a:solidFill>
                </a:rPr>
                <a:t>icyclette</a:t>
              </a:r>
              <a:r>
                <a:rPr lang="fr-FR" sz="1400" b="1" dirty="0">
                  <a:solidFill>
                    <a:srgbClr val="C00000"/>
                  </a:solidFill>
                </a:rPr>
                <a:t> </a:t>
              </a:r>
              <a:r>
                <a:rPr lang="fr-FR" sz="1400" b="1" dirty="0">
                  <a:solidFill>
                    <a:schemeClr val="tx1"/>
                  </a:solidFill>
                </a:rPr>
                <a:t>lionceau</a:t>
              </a:r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62A55CC5-3210-4A73-95A5-6A781B8F5B70}"/>
                </a:ext>
              </a:extLst>
            </p:cNvPr>
            <p:cNvSpPr/>
            <p:nvPr/>
          </p:nvSpPr>
          <p:spPr>
            <a:xfrm>
              <a:off x="9569758" y="3272857"/>
              <a:ext cx="3568084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err="1">
                  <a:solidFill>
                    <a:schemeClr val="tx1"/>
                  </a:solidFill>
                </a:rPr>
                <a:t>Bicyclette</a:t>
              </a:r>
              <a:r>
                <a:rPr lang="fr-FR" sz="1400" b="1" dirty="0" err="1">
                  <a:solidFill>
                    <a:srgbClr val="92D050"/>
                  </a:solidFill>
                </a:rPr>
                <a:t>?</a:t>
              </a:r>
              <a:r>
                <a:rPr lang="fr-FR" sz="1400" b="1" dirty="0" err="1">
                  <a:solidFill>
                    <a:schemeClr val="tx1"/>
                  </a:solidFill>
                </a:rPr>
                <a:t>lionceau</a:t>
              </a:r>
              <a:endParaRPr lang="fr-F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3EEC2E47-90E8-42D5-8939-721B4EB51D2B}"/>
                </a:ext>
              </a:extLst>
            </p:cNvPr>
            <p:cNvSpPr/>
            <p:nvPr/>
          </p:nvSpPr>
          <p:spPr>
            <a:xfrm>
              <a:off x="7397544" y="3730057"/>
              <a:ext cx="3568084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chemeClr val="tx1"/>
                  </a:solidFill>
                </a:rPr>
                <a:t>Bicyclette?lionceau</a:t>
              </a:r>
              <a:r>
                <a:rPr lang="fr-FR" sz="1400" b="1" dirty="0">
                  <a:solidFill>
                    <a:srgbClr val="92D050"/>
                  </a:solidFill>
                </a:rPr>
                <a:t>4</a:t>
              </a:r>
            </a:p>
          </p:txBody>
        </p: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EE90DDB9-27E3-4BA9-8034-D0BE47A35AF0}"/>
                </a:ext>
              </a:extLst>
            </p:cNvPr>
            <p:cNvCxnSpPr>
              <a:cxnSpLocks/>
            </p:cNvCxnSpPr>
            <p:nvPr/>
          </p:nvCxnSpPr>
          <p:spPr>
            <a:xfrm>
              <a:off x="9982200" y="3739021"/>
              <a:ext cx="488703" cy="0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>
              <a:extLst>
                <a:ext uri="{FF2B5EF4-FFF2-40B4-BE49-F238E27FC236}">
                  <a16:creationId xmlns:a16="http://schemas.microsoft.com/office/drawing/2014/main" id="{910981BE-F44D-4A82-8250-ED751D5B64EB}"/>
                </a:ext>
              </a:extLst>
            </p:cNvPr>
            <p:cNvCxnSpPr>
              <a:cxnSpLocks/>
            </p:cNvCxnSpPr>
            <p:nvPr/>
          </p:nvCxnSpPr>
          <p:spPr>
            <a:xfrm>
              <a:off x="7720598" y="4187257"/>
              <a:ext cx="488703" cy="0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C7278595-6BA4-48CB-BB33-AE67B1676264}"/>
              </a:ext>
            </a:extLst>
          </p:cNvPr>
          <p:cNvSpPr txBox="1"/>
          <p:nvPr/>
        </p:nvSpPr>
        <p:spPr>
          <a:xfrm>
            <a:off x="6273792" y="2977974"/>
            <a:ext cx="56833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92D050"/>
                </a:solidFill>
              </a:rPr>
              <a:t>TECHNIQUE 2 : La phrase</a:t>
            </a:r>
          </a:p>
          <a:p>
            <a:endParaRPr lang="fr-FR" sz="1400" dirty="0"/>
          </a:p>
          <a:p>
            <a:r>
              <a:rPr lang="fr-FR" sz="1400" dirty="0"/>
              <a:t>    </a:t>
            </a:r>
            <a:r>
              <a:rPr lang="fr-FR" sz="1400" b="1" dirty="0"/>
              <a:t>Utilisez une phrase, paroles de chanson, vers de poème… dans lequel vous introduirez des chiffres et caractères spéciaux.</a:t>
            </a:r>
          </a:p>
          <a:p>
            <a:endParaRPr lang="fr-FR" sz="1400" b="1" dirty="0"/>
          </a:p>
          <a:p>
            <a:r>
              <a:rPr lang="fr-FR" sz="1400" i="1" dirty="0"/>
              <a:t>(Vous pouvez également ne conserver que la première lettre de chaque mot)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5F148A89-33F4-4CFD-8869-ACABBEFEF612}"/>
              </a:ext>
            </a:extLst>
          </p:cNvPr>
          <p:cNvGrpSpPr/>
          <p:nvPr/>
        </p:nvGrpSpPr>
        <p:grpSpPr>
          <a:xfrm>
            <a:off x="6038979" y="3956232"/>
            <a:ext cx="6153021" cy="1154344"/>
            <a:chOff x="6070355" y="4753264"/>
            <a:chExt cx="6153021" cy="1154344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2D6B4D2-38C5-45E3-AFC5-07DB3E5A912E}"/>
                </a:ext>
              </a:extLst>
            </p:cNvPr>
            <p:cNvSpPr/>
            <p:nvPr/>
          </p:nvSpPr>
          <p:spPr>
            <a:xfrm>
              <a:off x="6070355" y="4993208"/>
              <a:ext cx="3317003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rgbClr val="92D050"/>
                  </a:solidFill>
                </a:rPr>
                <a:t>J’ai deux fleurs préférées : les Roses et les Marguerites</a:t>
              </a: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BD8850B4-7F4B-47FD-89EA-D780350E17E2}"/>
                </a:ext>
              </a:extLst>
            </p:cNvPr>
            <p:cNvSpPr/>
            <p:nvPr/>
          </p:nvSpPr>
          <p:spPr>
            <a:xfrm>
              <a:off x="8704603" y="4753264"/>
              <a:ext cx="3518773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chemeClr val="tx1"/>
                  </a:solidFill>
                </a:rPr>
                <a:t>Ja2fp:lRelM</a:t>
              </a:r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3C6D3F1B-1D00-4B02-8C60-85100A3C17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13540" y="5210464"/>
              <a:ext cx="852106" cy="180358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1B80DC07-BB6D-4E4A-BCFE-F0D78386B22B}"/>
              </a:ext>
            </a:extLst>
          </p:cNvPr>
          <p:cNvSpPr txBox="1"/>
          <p:nvPr/>
        </p:nvSpPr>
        <p:spPr>
          <a:xfrm>
            <a:off x="6392410" y="4975831"/>
            <a:ext cx="55628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400" b="1" dirty="0">
                <a:solidFill>
                  <a:srgbClr val="C00000"/>
                </a:solidFill>
              </a:rPr>
              <a:t>💡 </a:t>
            </a:r>
            <a:r>
              <a:rPr lang="fr-FR" sz="1400" b="1" dirty="0">
                <a:solidFill>
                  <a:srgbClr val="92D050"/>
                </a:solidFill>
              </a:rPr>
              <a:t>Pour créer plusieurs mots de passe sécurisés et faciles à retenir :</a:t>
            </a:r>
          </a:p>
          <a:p>
            <a:pPr algn="just"/>
            <a:endParaRPr lang="fr-FR" sz="1400" b="1" dirty="0"/>
          </a:p>
          <a:p>
            <a:pPr algn="just"/>
            <a:r>
              <a:rPr lang="fr-FR" sz="1400" dirty="0"/>
              <a:t>👉 Gardez le même mot de passe, composé de chiffres, lettres et caractères spéciaux</a:t>
            </a:r>
          </a:p>
          <a:p>
            <a:pPr algn="just"/>
            <a:endParaRPr lang="fr-FR" sz="1400" dirty="0"/>
          </a:p>
          <a:p>
            <a:pPr algn="just"/>
            <a:r>
              <a:rPr lang="fr-FR" sz="1400" dirty="0"/>
              <a:t>👉 Ajoutez les premières lettres du service sur lequel vous vous trouvez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8BF22C06-5640-4E9F-B6CD-A60E8E52E1F4}"/>
              </a:ext>
            </a:extLst>
          </p:cNvPr>
          <p:cNvCxnSpPr>
            <a:cxnSpLocks/>
          </p:cNvCxnSpPr>
          <p:nvPr/>
        </p:nvCxnSpPr>
        <p:spPr>
          <a:xfrm>
            <a:off x="6271842" y="2907948"/>
            <a:ext cx="5457112" cy="0"/>
          </a:xfrm>
          <a:prstGeom prst="line">
            <a:avLst/>
          </a:prstGeom>
          <a:ln w="3810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938B5DFB-13F0-492F-AFE3-56EE31C7726B}"/>
              </a:ext>
            </a:extLst>
          </p:cNvPr>
          <p:cNvCxnSpPr>
            <a:cxnSpLocks/>
          </p:cNvCxnSpPr>
          <p:nvPr/>
        </p:nvCxnSpPr>
        <p:spPr>
          <a:xfrm>
            <a:off x="6392410" y="4905386"/>
            <a:ext cx="5540008" cy="0"/>
          </a:xfrm>
          <a:prstGeom prst="line">
            <a:avLst/>
          </a:prstGeom>
          <a:ln w="3810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366B5EAB-4D30-4EAF-87BA-4E825EE7546A}"/>
              </a:ext>
            </a:extLst>
          </p:cNvPr>
          <p:cNvSpPr/>
          <p:nvPr/>
        </p:nvSpPr>
        <p:spPr>
          <a:xfrm>
            <a:off x="6038979" y="6107109"/>
            <a:ext cx="3895291" cy="914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Sur le bon coin </a:t>
            </a:r>
            <a:r>
              <a:rPr lang="fr-FR" sz="1400" b="1" dirty="0">
                <a:solidFill>
                  <a:schemeClr val="tx1"/>
                </a:solidFill>
              </a:rPr>
              <a:t>👉 Ja2fp:lRelM</a:t>
            </a:r>
            <a:r>
              <a:rPr lang="fr-FR" sz="1400" b="1" dirty="0">
                <a:solidFill>
                  <a:srgbClr val="92D050"/>
                </a:solidFill>
              </a:rPr>
              <a:t>lbc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2BBEF35-9707-4790-8708-B264BC75DF1B}"/>
              </a:ext>
            </a:extLst>
          </p:cNvPr>
          <p:cNvSpPr/>
          <p:nvPr/>
        </p:nvSpPr>
        <p:spPr>
          <a:xfrm>
            <a:off x="8910361" y="6100629"/>
            <a:ext cx="3334870" cy="914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Sur Gmail 👉 </a:t>
            </a:r>
            <a:r>
              <a:rPr lang="fr-FR" sz="1400" b="1" dirty="0">
                <a:solidFill>
                  <a:schemeClr val="tx1"/>
                </a:solidFill>
              </a:rPr>
              <a:t>Ja2fp:lRelM</a:t>
            </a:r>
            <a:r>
              <a:rPr lang="fr-FR" sz="1400" b="1" dirty="0">
                <a:solidFill>
                  <a:srgbClr val="92D050"/>
                </a:solidFill>
              </a:rPr>
              <a:t>gm</a:t>
            </a: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7F871BB7-F2C5-EA94-D752-721087866976}"/>
              </a:ext>
            </a:extLst>
          </p:cNvPr>
          <p:cNvCxnSpPr>
            <a:cxnSpLocks/>
          </p:cNvCxnSpPr>
          <p:nvPr/>
        </p:nvCxnSpPr>
        <p:spPr>
          <a:xfrm>
            <a:off x="9115490" y="4612928"/>
            <a:ext cx="818780" cy="66631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CCF65F89-510F-0B5B-31F8-035253C5664B}"/>
              </a:ext>
            </a:extLst>
          </p:cNvPr>
          <p:cNvSpPr/>
          <p:nvPr/>
        </p:nvSpPr>
        <p:spPr>
          <a:xfrm>
            <a:off x="9438878" y="4308084"/>
            <a:ext cx="2859004" cy="7429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J’ai2fleurspréférées!</a:t>
            </a:r>
          </a:p>
        </p:txBody>
      </p:sp>
    </p:spTree>
    <p:extLst>
      <p:ext uri="{BB962C8B-B14F-4D97-AF65-F5344CB8AC3E}">
        <p14:creationId xmlns:p14="http://schemas.microsoft.com/office/powerpoint/2010/main" val="266734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AAD6C7F-0611-4066-8F05-496F1F134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6341" y="1143596"/>
            <a:ext cx="1810003" cy="75258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8417"/>
            <a:ext cx="10515600" cy="531078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R="24510" algn="ctr"/>
            <a:r>
              <a:rPr lang="fr-FR" sz="4000" dirty="0"/>
              <a:t> </a:t>
            </a:r>
            <a:r>
              <a:rPr lang="fr-FR" sz="4000" b="1" dirty="0">
                <a:solidFill>
                  <a:srgbClr val="000000"/>
                </a:solidFill>
              </a:rPr>
              <a:t>👍 </a:t>
            </a:r>
            <a:r>
              <a:rPr lang="fr-FR" sz="4000" dirty="0">
                <a:solidFill>
                  <a:srgbClr val="000000"/>
                </a:solidFill>
              </a:rPr>
              <a:t>Créer des </a:t>
            </a:r>
            <a:r>
              <a:rPr lang="fr-FR" sz="4000" b="1" dirty="0">
                <a:solidFill>
                  <a:srgbClr val="92D050"/>
                </a:solidFill>
              </a:rPr>
              <a:t>mots de passe sécurisés</a:t>
            </a:r>
            <a:br>
              <a:rPr lang="fr-FR" sz="4000" b="1" dirty="0">
                <a:solidFill>
                  <a:srgbClr val="C00000"/>
                </a:solidFill>
              </a:rPr>
            </a:br>
            <a:br>
              <a:rPr lang="fr-FR" sz="4000" b="1" dirty="0"/>
            </a:br>
            <a:endParaRPr lang="fr-FR" sz="4000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838200" y="792461"/>
            <a:ext cx="105156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F497284E-9C08-485E-BC8B-5096C996D8D0}"/>
              </a:ext>
            </a:extLst>
          </p:cNvPr>
          <p:cNvSpPr txBox="1"/>
          <p:nvPr/>
        </p:nvSpPr>
        <p:spPr>
          <a:xfrm>
            <a:off x="254690" y="1528635"/>
            <a:ext cx="5679945" cy="181588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R="24510" algn="ctr"/>
            <a:r>
              <a:rPr lang="fr-FR" sz="1400" dirty="0">
                <a:latin typeface="+mj-lt"/>
              </a:rPr>
              <a:t>✔ Vos </a:t>
            </a:r>
            <a:r>
              <a:rPr lang="fr-FR" sz="1400" b="1" dirty="0">
                <a:solidFill>
                  <a:srgbClr val="92D050"/>
                </a:solidFill>
                <a:latin typeface="+mj-lt"/>
              </a:rPr>
              <a:t>mots de passe sont confidentiels </a:t>
            </a:r>
            <a:r>
              <a:rPr lang="fr-FR" sz="1400" dirty="0">
                <a:latin typeface="+mj-lt"/>
              </a:rPr>
              <a:t>ne les donnez à personne</a:t>
            </a:r>
          </a:p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r>
              <a:rPr lang="fr-FR" sz="1400" b="1" dirty="0">
                <a:solidFill>
                  <a:srgbClr val="C00000"/>
                </a:solidFill>
                <a:latin typeface="+mj-lt"/>
              </a:rPr>
              <a:t>✔ </a:t>
            </a:r>
            <a:r>
              <a:rPr lang="fr-FR" sz="1400" b="1" dirty="0">
                <a:solidFill>
                  <a:srgbClr val="92D050"/>
                </a:solidFill>
                <a:latin typeface="+mj-lt"/>
              </a:rPr>
              <a:t>Evitez d’écrire</a:t>
            </a:r>
            <a:r>
              <a:rPr lang="fr-FR" sz="1400" dirty="0">
                <a:solidFill>
                  <a:srgbClr val="92D050"/>
                </a:solidFill>
                <a:latin typeface="+mj-lt"/>
              </a:rPr>
              <a:t> </a:t>
            </a:r>
            <a:r>
              <a:rPr lang="fr-FR" sz="1400" dirty="0">
                <a:latin typeface="+mj-lt"/>
              </a:rPr>
              <a:t>vos mots de passe sur papier</a:t>
            </a:r>
          </a:p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r>
              <a:rPr lang="fr-FR" sz="1400" dirty="0">
                <a:latin typeface="+mj-lt"/>
              </a:rPr>
              <a:t>✔ Quand vous créez une adresse mail, </a:t>
            </a:r>
          </a:p>
          <a:p>
            <a:pPr marR="24510" algn="ctr"/>
            <a:r>
              <a:rPr lang="fr-FR" sz="1400" dirty="0">
                <a:latin typeface="+mj-lt"/>
              </a:rPr>
              <a:t>pensez aussi à </a:t>
            </a:r>
            <a:r>
              <a:rPr lang="fr-FR" sz="1400" b="1" dirty="0">
                <a:solidFill>
                  <a:srgbClr val="92D050"/>
                </a:solidFill>
                <a:latin typeface="+mj-lt"/>
              </a:rPr>
              <a:t>renseigner votre numéro de téléphone</a:t>
            </a:r>
            <a:r>
              <a:rPr lang="fr-FR" sz="1400" dirty="0">
                <a:solidFill>
                  <a:srgbClr val="92D050"/>
                </a:solidFill>
                <a:latin typeface="+mj-lt"/>
              </a:rPr>
              <a:t> </a:t>
            </a:r>
          </a:p>
          <a:p>
            <a:pPr marR="24510" algn="ctr"/>
            <a:r>
              <a:rPr lang="fr-FR" sz="1400" dirty="0">
                <a:latin typeface="+mj-lt"/>
              </a:rPr>
              <a:t>cela vous permettra de récupérer votre mot de passe si vous l’oubliez</a:t>
            </a:r>
          </a:p>
          <a:p>
            <a:pPr marR="24510" algn="ctr"/>
            <a:endParaRPr lang="fr-FR" sz="1400" dirty="0">
              <a:latin typeface="+mj-lt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F80B65D-4C5D-4DFE-B8D7-098E27D65C49}"/>
              </a:ext>
            </a:extLst>
          </p:cNvPr>
          <p:cNvSpPr txBox="1"/>
          <p:nvPr/>
        </p:nvSpPr>
        <p:spPr>
          <a:xfrm rot="21138773">
            <a:off x="339199" y="885230"/>
            <a:ext cx="2539253" cy="40011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👍 Les bons réflexes !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605575-D639-4589-AB8D-0FEF35702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4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11F0309-5300-4B14-9BEB-DDDDD3320D9C}"/>
              </a:ext>
            </a:extLst>
          </p:cNvPr>
          <p:cNvSpPr txBox="1"/>
          <p:nvPr/>
        </p:nvSpPr>
        <p:spPr>
          <a:xfrm>
            <a:off x="254690" y="3536198"/>
            <a:ext cx="5679945" cy="181588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r>
              <a:rPr lang="fr-FR" sz="1400" dirty="0">
                <a:latin typeface="+mj-lt"/>
              </a:rPr>
              <a:t>💡 Vous pouvez modifier vos mots de passe à tout moment.</a:t>
            </a:r>
          </a:p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r>
              <a:rPr lang="fr-FR" sz="1400" dirty="0">
                <a:latin typeface="+mj-lt"/>
              </a:rPr>
              <a:t>👉 Rendez-vous dans les paramètres de votre compte</a:t>
            </a:r>
          </a:p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r>
              <a:rPr lang="fr-FR" sz="1400" dirty="0">
                <a:latin typeface="+mj-lt"/>
              </a:rPr>
              <a:t>👉 Trouvez la partie sur la sécurité</a:t>
            </a:r>
          </a:p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endParaRPr lang="fr-FR" sz="1400" dirty="0">
              <a:latin typeface="+mj-l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199CD9F-607C-4668-837F-309AB78A0F4A}"/>
              </a:ext>
            </a:extLst>
          </p:cNvPr>
          <p:cNvSpPr txBox="1"/>
          <p:nvPr/>
        </p:nvSpPr>
        <p:spPr>
          <a:xfrm>
            <a:off x="6096000" y="1539678"/>
            <a:ext cx="573068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r>
              <a:rPr lang="fr-FR" sz="1400" dirty="0">
                <a:latin typeface="+mj-lt"/>
              </a:rPr>
              <a:t>Si vous avez oublié votre mot de passe, vous pouvez cliquer sur </a:t>
            </a:r>
            <a:r>
              <a:rPr lang="fr-FR" sz="1400" b="1" dirty="0">
                <a:solidFill>
                  <a:srgbClr val="92D050"/>
                </a:solidFill>
                <a:latin typeface="+mj-lt"/>
              </a:rPr>
              <a:t>Mot de passe oublié. </a:t>
            </a:r>
            <a:endParaRPr lang="fr-FR" sz="1400" dirty="0">
              <a:solidFill>
                <a:srgbClr val="92D050"/>
              </a:solidFill>
              <a:latin typeface="+mj-lt"/>
            </a:endParaRPr>
          </a:p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r>
              <a:rPr lang="fr-FR" sz="1400" dirty="0">
                <a:latin typeface="+mj-lt"/>
              </a:rPr>
              <a:t>Vous pourrez suivre la procédure de </a:t>
            </a:r>
            <a:r>
              <a:rPr lang="fr-FR" sz="1400" b="1" dirty="0">
                <a:solidFill>
                  <a:srgbClr val="92D050"/>
                </a:solidFill>
                <a:latin typeface="+mj-lt"/>
              </a:rPr>
              <a:t>Récupération de votre mot de passe</a:t>
            </a:r>
            <a:r>
              <a:rPr lang="fr-FR" sz="1400" dirty="0">
                <a:solidFill>
                  <a:srgbClr val="92D050"/>
                </a:solidFill>
                <a:latin typeface="+mj-lt"/>
              </a:rPr>
              <a:t> </a:t>
            </a:r>
            <a:r>
              <a:rPr lang="fr-FR" sz="1400" dirty="0">
                <a:latin typeface="+mj-lt"/>
              </a:rPr>
              <a:t>(en général via votre adresse mail ou votre téléphone)</a:t>
            </a:r>
          </a:p>
          <a:p>
            <a:pPr marR="24510" algn="ctr"/>
            <a:endParaRPr lang="fr-FR" sz="1400" dirty="0">
              <a:latin typeface="+mj-lt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7158E2F-C37F-4972-AE6C-208330DD9203}"/>
              </a:ext>
            </a:extLst>
          </p:cNvPr>
          <p:cNvSpPr txBox="1"/>
          <p:nvPr/>
        </p:nvSpPr>
        <p:spPr>
          <a:xfrm>
            <a:off x="5973856" y="2797534"/>
            <a:ext cx="585283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4510" algn="ctr"/>
            <a:endParaRPr lang="fr-FR" sz="1400" dirty="0">
              <a:latin typeface="+mj-lt"/>
            </a:endParaRPr>
          </a:p>
          <a:p>
            <a:pPr marR="24510" algn="ctr"/>
            <a:r>
              <a:rPr lang="fr-FR" sz="1400" dirty="0">
                <a:latin typeface="+mj-lt"/>
              </a:rPr>
              <a:t>❗ Si vous changez le mot de passe, vous devrez le modifier de tous les appareils où il avait été enregistré (et se remplissait automatiquement)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FD027D1-FC43-4254-B46B-637D45E856E7}"/>
              </a:ext>
            </a:extLst>
          </p:cNvPr>
          <p:cNvSpPr txBox="1"/>
          <p:nvPr/>
        </p:nvSpPr>
        <p:spPr>
          <a:xfrm>
            <a:off x="6257367" y="3813196"/>
            <a:ext cx="5569319" cy="5232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R="24510" algn="ctr"/>
            <a:r>
              <a:rPr lang="fr-FR" sz="1400" b="1" dirty="0">
                <a:latin typeface="+mj-lt"/>
              </a:rPr>
              <a:t>💡 </a:t>
            </a:r>
            <a:r>
              <a:rPr lang="fr-FR" sz="1400" dirty="0">
                <a:latin typeface="+mj-lt"/>
              </a:rPr>
              <a:t> Il existe des </a:t>
            </a:r>
            <a:r>
              <a:rPr lang="fr-FR" sz="1400" b="1" dirty="0">
                <a:solidFill>
                  <a:srgbClr val="92D050"/>
                </a:solidFill>
                <a:latin typeface="+mj-lt"/>
              </a:rPr>
              <a:t>coffres forts numériques </a:t>
            </a:r>
            <a:r>
              <a:rPr lang="fr-FR" sz="1400" dirty="0">
                <a:latin typeface="+mj-lt"/>
              </a:rPr>
              <a:t>(en ligne) qui peuvent vous permettre de stocker vos différents mots de passe de </a:t>
            </a:r>
            <a:r>
              <a:rPr lang="fr-FR" sz="1400" b="1" dirty="0">
                <a:solidFill>
                  <a:srgbClr val="92D050"/>
                </a:solidFill>
                <a:latin typeface="+mj-lt"/>
              </a:rPr>
              <a:t>manière sécurisée.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12769BD-9B23-4E70-951F-ADB78400DF70}"/>
              </a:ext>
            </a:extLst>
          </p:cNvPr>
          <p:cNvSpPr txBox="1"/>
          <p:nvPr/>
        </p:nvSpPr>
        <p:spPr>
          <a:xfrm>
            <a:off x="6816696" y="4336416"/>
            <a:ext cx="41671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4510" algn="ctr"/>
            <a:r>
              <a:rPr lang="fr-FR" sz="1400" b="1" dirty="0">
                <a:latin typeface="+mj-lt"/>
              </a:rPr>
              <a:t>✔ </a:t>
            </a:r>
            <a:r>
              <a:rPr lang="fr-FR" sz="1400" b="1" dirty="0" err="1">
                <a:latin typeface="+mj-lt"/>
              </a:rPr>
              <a:t>Keepass</a:t>
            </a:r>
            <a:r>
              <a:rPr lang="fr-FR" sz="1400" b="1" dirty="0">
                <a:latin typeface="+mj-lt"/>
              </a:rPr>
              <a:t> ✔ </a:t>
            </a:r>
            <a:r>
              <a:rPr lang="fr-FR" sz="1400" b="1" dirty="0" err="1">
                <a:latin typeface="+mj-lt"/>
              </a:rPr>
              <a:t>Dashlane</a:t>
            </a:r>
            <a:endParaRPr lang="fr-FR" sz="1400" b="1" dirty="0">
              <a:latin typeface="+mj-lt"/>
            </a:endParaRPr>
          </a:p>
          <a:p>
            <a:pPr marR="24510" algn="ctr"/>
            <a:endParaRPr lang="fr-FR" sz="1400" b="1" dirty="0">
              <a:latin typeface="+mj-lt"/>
            </a:endParaRPr>
          </a:p>
          <a:p>
            <a:pPr marR="24510" algn="ctr"/>
            <a:r>
              <a:rPr lang="fr-FR" sz="1400" b="1" dirty="0">
                <a:latin typeface="+mj-lt"/>
              </a:rPr>
              <a:t>✔</a:t>
            </a:r>
            <a:r>
              <a:rPr lang="fr-FR" sz="14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fr-FR" sz="1400" b="1" dirty="0" err="1">
                <a:latin typeface="+mj-lt"/>
              </a:rPr>
              <a:t>Bitwarden</a:t>
            </a:r>
            <a:r>
              <a:rPr lang="fr-FR" sz="1400" b="1" dirty="0">
                <a:latin typeface="+mj-lt"/>
              </a:rPr>
              <a:t> ✔</a:t>
            </a:r>
            <a:r>
              <a:rPr lang="fr-FR" sz="14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fr-FR" sz="1400" b="1" dirty="0">
                <a:latin typeface="+mj-lt"/>
              </a:rPr>
              <a:t>1Password</a:t>
            </a:r>
          </a:p>
          <a:p>
            <a:pPr marR="24510" algn="ctr"/>
            <a:endParaRPr lang="fr-FR" sz="1400" b="1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A1D943-949F-4524-89E4-2C2BCFB10A10}"/>
              </a:ext>
            </a:extLst>
          </p:cNvPr>
          <p:cNvSpPr/>
          <p:nvPr/>
        </p:nvSpPr>
        <p:spPr>
          <a:xfrm>
            <a:off x="6257367" y="3673030"/>
            <a:ext cx="5569319" cy="14198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0B16C22-29D1-4728-B689-A125E221F5A1}"/>
              </a:ext>
            </a:extLst>
          </p:cNvPr>
          <p:cNvSpPr txBox="1"/>
          <p:nvPr/>
        </p:nvSpPr>
        <p:spPr>
          <a:xfrm>
            <a:off x="781168" y="5720975"/>
            <a:ext cx="5314832" cy="70946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💡 Se déconnecter de ses comptes en ligne si on utilise un ordinateur public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00972D8-B796-3F28-9F64-E7D49CFF930E}"/>
              </a:ext>
            </a:extLst>
          </p:cNvPr>
          <p:cNvSpPr txBox="1"/>
          <p:nvPr/>
        </p:nvSpPr>
        <p:spPr>
          <a:xfrm>
            <a:off x="7121486" y="5813743"/>
            <a:ext cx="4540624" cy="40860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secnumacademie.gouv.fr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6E303C9-53E3-D887-72A6-712FF0864029}"/>
              </a:ext>
            </a:extLst>
          </p:cNvPr>
          <p:cNvSpPr txBox="1"/>
          <p:nvPr/>
        </p:nvSpPr>
        <p:spPr>
          <a:xfrm>
            <a:off x="7121486" y="5402586"/>
            <a:ext cx="4540624" cy="40011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Un site pour vous accompagner :</a:t>
            </a:r>
          </a:p>
        </p:txBody>
      </p:sp>
    </p:spTree>
    <p:extLst>
      <p:ext uri="{BB962C8B-B14F-4D97-AF65-F5344CB8AC3E}">
        <p14:creationId xmlns:p14="http://schemas.microsoft.com/office/powerpoint/2010/main" val="5500162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3443</TotalTime>
  <Words>861</Words>
  <Application>Microsoft Office PowerPoint</Application>
  <PresentationFormat>Grand écran</PresentationFormat>
  <Paragraphs>108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Thème Office</vt:lpstr>
      <vt:lpstr>Le piratage informatique, c’est quoi ?</vt:lpstr>
      <vt:lpstr>Présentation PowerPoint</vt:lpstr>
      <vt:lpstr>Présentation PowerPoint</vt:lpstr>
      <vt:lpstr> 👍 Créer des mots de passe sécurisés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de prise en main</dc:title>
  <dc:creator>Conseiller Numérique - Mairie Peyruis</dc:creator>
  <cp:lastModifiedBy>Conseiller Numérique - Mairie Peyruis</cp:lastModifiedBy>
  <cp:revision>34</cp:revision>
  <cp:lastPrinted>2022-03-02T10:25:12Z</cp:lastPrinted>
  <dcterms:created xsi:type="dcterms:W3CDTF">2021-12-15T13:49:53Z</dcterms:created>
  <dcterms:modified xsi:type="dcterms:W3CDTF">2023-03-21T07:44:26Z</dcterms:modified>
</cp:coreProperties>
</file>