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57" r:id="rId3"/>
    <p:sldId id="274" r:id="rId4"/>
    <p:sldId id="275" r:id="rId5"/>
    <p:sldId id="277" r:id="rId6"/>
    <p:sldId id="276" r:id="rId7"/>
    <p:sldId id="272" r:id="rId8"/>
    <p:sldId id="258" r:id="rId9"/>
    <p:sldId id="259" r:id="rId10"/>
    <p:sldId id="261" r:id="rId11"/>
    <p:sldId id="260" r:id="rId12"/>
    <p:sldId id="280" r:id="rId13"/>
    <p:sldId id="262" r:id="rId14"/>
    <p:sldId id="263" r:id="rId15"/>
    <p:sldId id="265" r:id="rId16"/>
    <p:sldId id="264" r:id="rId17"/>
    <p:sldId id="279" r:id="rId18"/>
    <p:sldId id="268" r:id="rId19"/>
    <p:sldId id="281" r:id="rId20"/>
    <p:sldId id="282" r:id="rId21"/>
    <p:sldId id="270" r:id="rId22"/>
    <p:sldId id="27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D59"/>
    <a:srgbClr val="D3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4" autoAdjust="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4126CB1-007B-465E-91E9-F50579789F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Prise en main de l'ordinateur</a:t>
            </a:r>
          </a:p>
        </p:txBody>
      </p:sp>
      <p:sp>
        <p:nvSpPr>
          <p:cNvPr id="3" name="Espace réservé de la date 2">
            <a:extLst>
              <a:ext uri="{FF2B5EF4-FFF2-40B4-BE49-F238E27FC236}">
                <a16:creationId xmlns:a16="http://schemas.microsoft.com/office/drawing/2014/main" id="{AB47D8AD-99C2-4874-8B58-009172227B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F2A5B8-FA6C-47CE-9F44-31D5C0060A54}" type="datetimeFigureOut">
              <a:rPr lang="fr-FR" smtClean="0"/>
              <a:t>18/01/2023</a:t>
            </a:fld>
            <a:endParaRPr lang="fr-FR"/>
          </a:p>
        </p:txBody>
      </p:sp>
      <p:sp>
        <p:nvSpPr>
          <p:cNvPr id="4" name="Espace réservé du pied de page 3">
            <a:extLst>
              <a:ext uri="{FF2B5EF4-FFF2-40B4-BE49-F238E27FC236}">
                <a16:creationId xmlns:a16="http://schemas.microsoft.com/office/drawing/2014/main" id="{5D930DCB-E90A-4CF6-A74E-945B93E74A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056564D-CE8F-4DA4-83C8-52FE0EC93C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D50D53-B0F8-4D96-B0BB-12136E80D9B6}" type="slidenum">
              <a:rPr lang="fr-FR" smtClean="0"/>
              <a:t>‹N°›</a:t>
            </a:fld>
            <a:endParaRPr lang="fr-FR"/>
          </a:p>
        </p:txBody>
      </p:sp>
    </p:spTree>
    <p:extLst>
      <p:ext uri="{BB962C8B-B14F-4D97-AF65-F5344CB8AC3E}">
        <p14:creationId xmlns:p14="http://schemas.microsoft.com/office/powerpoint/2010/main" val="988679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Prise en main de l'ordinateur</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B83A4-485A-41FC-AE00-1E9A6B0A7514}" type="datetimeFigureOut">
              <a:rPr lang="fr-FR" smtClean="0"/>
              <a:t>18/01/2023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6A329-8A6A-4E04-B1BA-E701A88F7E2A}" type="slidenum">
              <a:rPr lang="fr-FR" smtClean="0"/>
              <a:t>‹N°›</a:t>
            </a:fld>
            <a:endParaRPr lang="fr-FR"/>
          </a:p>
        </p:txBody>
      </p:sp>
    </p:spTree>
    <p:extLst>
      <p:ext uri="{BB962C8B-B14F-4D97-AF65-F5344CB8AC3E}">
        <p14:creationId xmlns:p14="http://schemas.microsoft.com/office/powerpoint/2010/main" val="20626590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56516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L’écran affiche ce que vous tapez au clavier ou le curseur de la souris</a:t>
            </a:r>
          </a:p>
          <a:p>
            <a:r>
              <a:rPr lang="fr-FR" dirty="0"/>
              <a:t>La souris : permet de déplacer le curseur et de cliquer</a:t>
            </a:r>
          </a:p>
          <a:p>
            <a:r>
              <a:rPr lang="fr-FR" dirty="0"/>
              <a:t>Clavier </a:t>
            </a:r>
          </a:p>
          <a:p>
            <a:r>
              <a:rPr lang="fr-FR" dirty="0"/>
              <a:t>Bouton pour allumer </a:t>
            </a:r>
          </a:p>
          <a:p>
            <a:r>
              <a:rPr lang="fr-FR" dirty="0"/>
              <a:t>Le </a:t>
            </a:r>
            <a:r>
              <a:rPr lang="fr-FR" dirty="0" err="1"/>
              <a:t>cable</a:t>
            </a:r>
            <a:r>
              <a:rPr lang="fr-FR" dirty="0"/>
              <a:t> : permet de charger la batterie de l’ordinateur</a:t>
            </a:r>
          </a:p>
          <a:p>
            <a:endParaRPr lang="fr-FR" dirty="0"/>
          </a:p>
        </p:txBody>
      </p:sp>
    </p:spTree>
    <p:extLst>
      <p:ext uri="{BB962C8B-B14F-4D97-AF65-F5344CB8AC3E}">
        <p14:creationId xmlns:p14="http://schemas.microsoft.com/office/powerpoint/2010/main" val="29127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L’écran : </a:t>
            </a:r>
            <a:r>
              <a:rPr lang="fr-FR" sz="1200" b="0" dirty="0"/>
              <a:t>permet d’afficher ce que vous tapez avec le clavier ainsi que le curseur de la souris lorsque vous la déplacez</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Souris</a:t>
            </a:r>
            <a:r>
              <a:rPr lang="fr-FR" sz="1200" dirty="0"/>
              <a:t> : </a:t>
            </a:r>
            <a:r>
              <a:rPr lang="fr-FR" sz="1200" dirty="0">
                <a:effectLst/>
              </a:rPr>
              <a:t>C’est grâce à elle que vous pouvez </a:t>
            </a:r>
            <a:r>
              <a:rPr lang="fr-FR" sz="1200" dirty="0"/>
              <a:t>« cliquer » en appuyant sur les boutons.	</a:t>
            </a:r>
          </a:p>
          <a:p>
            <a:r>
              <a:rPr lang="fr-FR" sz="1200" dirty="0"/>
              <a:t>Elle </a:t>
            </a:r>
            <a:r>
              <a:rPr lang="fr-FR" sz="1200" dirty="0">
                <a:effectLst/>
              </a:rPr>
              <a:t>permet de toucher, déplacer ou encore prendre des choses. </a:t>
            </a:r>
          </a:p>
          <a:p>
            <a:endParaRPr lang="fr-FR" sz="1200" dirty="0">
              <a:effectLst/>
            </a:endParaRPr>
          </a:p>
          <a:p>
            <a:r>
              <a:rPr lang="fr-FR" sz="1200" b="1" dirty="0"/>
              <a:t>La flèche </a:t>
            </a:r>
            <a:r>
              <a:rPr lang="fr-FR" sz="1200" dirty="0"/>
              <a:t>vous permet de voir où vous allez pouvoir interagir.</a:t>
            </a:r>
            <a:endParaRPr lang="fr-FR" sz="1200" dirty="0">
              <a:effectLst/>
            </a:endParaRPr>
          </a:p>
          <a:p>
            <a:endParaRPr lang="fr-FR"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C’est grâce au clavier et à la souris que vous pouvez envoyer des informations à l’ordinateur. Il pourra ensuite exécuter les instructions que vous lui communiquez.</a:t>
            </a:r>
            <a:endParaRPr lang="fr-FR" sz="1200" dirty="0">
              <a:solidFill>
                <a:srgbClr val="FFBD59"/>
              </a:solidFill>
            </a:endParaRPr>
          </a:p>
          <a:p>
            <a:endParaRPr lang="fr-FR" dirty="0"/>
          </a:p>
        </p:txBody>
      </p:sp>
    </p:spTree>
    <p:extLst>
      <p:ext uri="{BB962C8B-B14F-4D97-AF65-F5344CB8AC3E}">
        <p14:creationId xmlns:p14="http://schemas.microsoft.com/office/powerpoint/2010/main" val="260966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L’écran : </a:t>
            </a:r>
            <a:r>
              <a:rPr lang="fr-FR" sz="1200" b="0" dirty="0"/>
              <a:t>permet d’afficher ce que vous tapez avec le clavier ainsi que le curseur de la souris lorsque vous la déplacez</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Souris</a:t>
            </a:r>
            <a:r>
              <a:rPr lang="fr-FR" sz="1200" dirty="0"/>
              <a:t> : </a:t>
            </a:r>
            <a:r>
              <a:rPr lang="fr-FR" sz="1200" dirty="0">
                <a:effectLst/>
              </a:rPr>
              <a:t>C’est grâce à elle que vous pouvez </a:t>
            </a:r>
            <a:r>
              <a:rPr lang="fr-FR" sz="1200" dirty="0"/>
              <a:t>« cliquer » en appuyant sur les boutons.	</a:t>
            </a:r>
          </a:p>
          <a:p>
            <a:r>
              <a:rPr lang="fr-FR" sz="1200" dirty="0"/>
              <a:t>Elle </a:t>
            </a:r>
            <a:r>
              <a:rPr lang="fr-FR" sz="1200" dirty="0">
                <a:effectLst/>
              </a:rPr>
              <a:t>permet de toucher, déplacer ou encore prendre des choses. </a:t>
            </a:r>
          </a:p>
          <a:p>
            <a:endParaRPr lang="fr-FR" sz="1200" dirty="0">
              <a:effectLst/>
            </a:endParaRPr>
          </a:p>
          <a:p>
            <a:r>
              <a:rPr lang="fr-FR" sz="1200" b="1" dirty="0"/>
              <a:t>La flèche </a:t>
            </a:r>
            <a:r>
              <a:rPr lang="fr-FR" sz="1200" dirty="0"/>
              <a:t>vous permet de voir où vous allez pouvoir interagir.</a:t>
            </a:r>
            <a:endParaRPr lang="fr-FR" sz="1200" dirty="0">
              <a:effectLst/>
            </a:endParaRPr>
          </a:p>
          <a:p>
            <a:endParaRPr lang="fr-FR"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C’est grâce au clavier et à la souris que vous pouvez envoyer des informations à l’ordinateur. Il pourra ensuite exécuter les instructions que vous lui communiquez.</a:t>
            </a:r>
            <a:endParaRPr lang="fr-FR" sz="1200" dirty="0">
              <a:solidFill>
                <a:srgbClr val="FFBD59"/>
              </a:solidFill>
            </a:endParaRPr>
          </a:p>
          <a:p>
            <a:endParaRPr lang="fr-FR" dirty="0"/>
          </a:p>
        </p:txBody>
      </p:sp>
    </p:spTree>
    <p:extLst>
      <p:ext uri="{BB962C8B-B14F-4D97-AF65-F5344CB8AC3E}">
        <p14:creationId xmlns:p14="http://schemas.microsoft.com/office/powerpoint/2010/main" val="260966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dirty="0"/>
              <a:t>Le clic qu’on utilise le plus : </a:t>
            </a:r>
            <a:r>
              <a:rPr lang="fr-FR" sz="1200" i="0" dirty="0"/>
              <a:t>clic gauche	</a:t>
            </a:r>
            <a:endParaRPr lang="fr-FR" sz="1400" i="0" dirty="0"/>
          </a:p>
          <a:p>
            <a:endParaRPr lang="fr-FR" dirty="0"/>
          </a:p>
        </p:txBody>
      </p:sp>
    </p:spTree>
    <p:extLst>
      <p:ext uri="{BB962C8B-B14F-4D97-AF65-F5344CB8AC3E}">
        <p14:creationId xmlns:p14="http://schemas.microsoft.com/office/powerpoint/2010/main" val="375309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**Montrer comment positionner sa main sur la souris**</a:t>
            </a:r>
          </a:p>
          <a:p>
            <a:r>
              <a:rPr lang="fr-FR" dirty="0"/>
              <a:t>Les faire poser leur main</a:t>
            </a:r>
          </a:p>
          <a:p>
            <a:endParaRPr lang="fr-FR" dirty="0"/>
          </a:p>
          <a:p>
            <a:pPr algn="l"/>
            <a:endParaRPr lang="fr-FR" sz="1800" b="0" i="0" u="none" strike="noStrike" baseline="0" dirty="0">
              <a:solidFill>
                <a:srgbClr val="000000"/>
              </a:solidFill>
              <a:latin typeface="Quicksand"/>
            </a:endParaRPr>
          </a:p>
          <a:p>
            <a:r>
              <a:rPr lang="fr-FR" sz="1800" b="0" i="0" u="none" strike="noStrike" baseline="0" dirty="0">
                <a:solidFill>
                  <a:srgbClr val="404040"/>
                </a:solidFill>
                <a:latin typeface="Quicksand"/>
              </a:rPr>
              <a:t>En atelier collectif, créez des binômes et demandez aux deux personnes qui le composent de s’entraider et de se donner des conseils pour positionner leur main. L’observation est un très bon moyen d’apprentissage ! </a:t>
            </a:r>
          </a:p>
          <a:p>
            <a:endParaRPr lang="fr-FR" dirty="0"/>
          </a:p>
          <a:p>
            <a:endParaRPr lang="fr-FR" dirty="0"/>
          </a:p>
          <a:p>
            <a:r>
              <a:rPr lang="fr-FR" dirty="0"/>
              <a:t>Site : </a:t>
            </a:r>
            <a:r>
              <a:rPr lang="fr-FR" b="1" dirty="0"/>
              <a:t>https://www.clic-formation.net/exercice-1-souris.html</a:t>
            </a:r>
          </a:p>
          <a:p>
            <a:endParaRPr lang="fr-FR" dirty="0"/>
          </a:p>
          <a:p>
            <a:r>
              <a:rPr lang="fr-FR" dirty="0"/>
              <a:t>Ex 1 : clic G/D/2x</a:t>
            </a:r>
          </a:p>
          <a:p>
            <a:r>
              <a:rPr lang="fr-FR" dirty="0"/>
              <a:t>Ex 2 : pointer dans le texte comme demander + roulette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Ex 7 : Combien de clics en 20 secondes ?</a:t>
            </a:r>
          </a:p>
          <a:p>
            <a:r>
              <a:rPr lang="fr-FR" dirty="0"/>
              <a:t>Ex 8 : point et clic : en 20 sec, 10 clics</a:t>
            </a:r>
          </a:p>
          <a:p>
            <a:r>
              <a:rPr lang="fr-FR" dirty="0"/>
              <a:t>Ex 9  : reconstituer image</a:t>
            </a:r>
          </a:p>
          <a:p>
            <a:endParaRPr lang="fr-FR" dirty="0"/>
          </a:p>
          <a:p>
            <a:r>
              <a:rPr lang="fr-FR" b="1" dirty="0"/>
              <a:t>Bonus :</a:t>
            </a:r>
          </a:p>
          <a:p>
            <a:r>
              <a:rPr lang="fr-FR" dirty="0"/>
              <a:t>Ex 3 :  Glisser image dans cadre</a:t>
            </a:r>
          </a:p>
          <a:p>
            <a:r>
              <a:rPr lang="fr-FR" dirty="0"/>
              <a:t>Ex 4 : glisser déposer : capitales pays</a:t>
            </a:r>
          </a:p>
          <a:p>
            <a:r>
              <a:rPr lang="fr-FR" dirty="0"/>
              <a:t>Ex 5 : glisser déposer avec calculs</a:t>
            </a:r>
          </a:p>
          <a:p>
            <a:r>
              <a:rPr lang="fr-FR" dirty="0"/>
              <a:t>Ex 6 : glisser déposer 3 trucs par pays</a:t>
            </a:r>
          </a:p>
          <a:p>
            <a:endParaRPr lang="fr-FR" dirty="0"/>
          </a:p>
          <a:p>
            <a:endParaRPr lang="fr-FR" dirty="0"/>
          </a:p>
          <a:p>
            <a:endParaRPr lang="fr-FR" dirty="0"/>
          </a:p>
        </p:txBody>
      </p:sp>
    </p:spTree>
    <p:extLst>
      <p:ext uri="{BB962C8B-B14F-4D97-AF65-F5344CB8AC3E}">
        <p14:creationId xmlns:p14="http://schemas.microsoft.com/office/powerpoint/2010/main" val="310685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zone, en bleu, regroupe toutes les lettres de l’alphabet, disposées en « AZERTY ».</a:t>
            </a:r>
            <a:br>
              <a:rPr lang="fr-FR" dirty="0"/>
            </a:br>
            <a:r>
              <a:rPr lang="fr-FR" dirty="0"/>
              <a:t>La zone, en rouge, regroupe les caractères spéciaux : accents, apostrophes, parenthèses, retour à la ligne (entrée), suppression (</a:t>
            </a:r>
            <a:r>
              <a:rPr lang="fr-FR" dirty="0" err="1"/>
              <a:t>del</a:t>
            </a:r>
            <a:r>
              <a:rPr lang="fr-FR" dirty="0"/>
              <a:t> =&gt; flèche vers la gauche)…</a:t>
            </a:r>
            <a:br>
              <a:rPr lang="fr-FR" dirty="0"/>
            </a:br>
            <a:r>
              <a:rPr lang="fr-FR" dirty="0"/>
              <a:t>La zone jaune, regroupe les chiffres et les opérations de base (+ – * / ) = n’apparait pas sur tous les claviers : cela fait gagner de la place, notamment si l’ordinateur portable est de petite taille.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t>La zone verte  : barre d’espace (permet d’insérer un espace entre deux mots)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t>Shift = Maj</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t>Enter = entrée (pour passer à la ligne)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t>&lt;- = </a:t>
            </a:r>
            <a:r>
              <a:rPr lang="fr-FR" sz="1200" i="0" dirty="0" err="1"/>
              <a:t>del</a:t>
            </a:r>
            <a:r>
              <a:rPr lang="fr-FR" sz="1200" i="0" dirty="0"/>
              <a:t> : pour effacer	</a:t>
            </a:r>
            <a:endParaRPr lang="fr-FR" sz="1400" i="0" dirty="0"/>
          </a:p>
          <a:p>
            <a:endParaRPr lang="fr-FR" dirty="0"/>
          </a:p>
        </p:txBody>
      </p:sp>
    </p:spTree>
    <p:extLst>
      <p:ext uri="{BB962C8B-B14F-4D97-AF65-F5344CB8AC3E}">
        <p14:creationId xmlns:p14="http://schemas.microsoft.com/office/powerpoint/2010/main" val="2933485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Majuscules :</a:t>
            </a:r>
          </a:p>
          <a:p>
            <a:r>
              <a:rPr lang="fr-FR" b="0" dirty="0"/>
              <a:t>= maintenir votre doigt sur la touche majuscule et appuyer sur la lettre que vous souhaitez mettre en majuscule</a:t>
            </a:r>
          </a:p>
          <a:p>
            <a:endParaRPr lang="fr-FR" b="0" dirty="0"/>
          </a:p>
          <a:p>
            <a:r>
              <a:rPr lang="fr-FR" b="1" dirty="0"/>
              <a:t>Chiffres</a:t>
            </a:r>
          </a:p>
          <a:p>
            <a:r>
              <a:rPr lang="fr-FR" dirty="0"/>
              <a:t>= comme pour une majuscule</a:t>
            </a:r>
          </a:p>
          <a:p>
            <a:endParaRPr lang="fr-FR" dirty="0"/>
          </a:p>
          <a:p>
            <a:r>
              <a:rPr lang="fr-FR" b="1" dirty="0"/>
              <a:t>Caractères spéciaux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0000"/>
                </a:solidFill>
                <a:latin typeface="Quicksand"/>
              </a:rPr>
              <a:t>En haut d’une touche : comme majuscule (donnez moi une ponctuation accessible avec la touche majuscule) =&gt; </a:t>
            </a:r>
            <a:r>
              <a:rPr lang="fr-FR" sz="1200" b="1" i="0" u="none" strike="noStrike" baseline="0" dirty="0">
                <a:solidFill>
                  <a:srgbClr val="000000"/>
                </a:solidFill>
                <a:latin typeface="Quicksand"/>
              </a:rPr>
              <a:t>. / ?</a:t>
            </a:r>
          </a:p>
          <a:p>
            <a:r>
              <a:rPr lang="fr-FR" sz="1200" b="0" i="0" u="none" strike="noStrike" baseline="0" dirty="0">
                <a:solidFill>
                  <a:srgbClr val="000000"/>
                </a:solidFill>
                <a:latin typeface="Quicksand"/>
              </a:rPr>
              <a:t>Les caractères en bas à droite d’une touche, comme le @, sont accessibles avec la touche AltGr =&gt; </a:t>
            </a:r>
            <a:r>
              <a:rPr lang="fr-FR" sz="1200" b="1" i="0" u="none" strike="noStrike" baseline="0" dirty="0">
                <a:solidFill>
                  <a:srgbClr val="000000"/>
                </a:solidFill>
                <a:latin typeface="Quicksand"/>
              </a:rPr>
              <a:t>#</a:t>
            </a:r>
            <a:r>
              <a:rPr lang="fr-FR" sz="1200" b="0" i="0" u="none" strike="noStrike" baseline="0" dirty="0">
                <a:solidFill>
                  <a:srgbClr val="000000"/>
                </a:solidFill>
                <a:latin typeface="Quicksand"/>
              </a:rPr>
              <a:t> / </a:t>
            </a:r>
            <a:r>
              <a:rPr lang="fr-FR" sz="1200" b="1" i="0" u="none" strike="noStrike" baseline="0" dirty="0">
                <a:solidFill>
                  <a:srgbClr val="000000"/>
                </a:solidFill>
                <a:latin typeface="Quicksand"/>
              </a:rPr>
              <a:t>@</a:t>
            </a:r>
            <a:r>
              <a:rPr lang="fr-FR" sz="1200" b="0" i="0" u="none" strike="noStrike" baseline="0" dirty="0">
                <a:solidFill>
                  <a:srgbClr val="000000"/>
                </a:solidFill>
                <a:latin typeface="Quicksand"/>
              </a:rPr>
              <a:t> </a:t>
            </a:r>
          </a:p>
          <a:p>
            <a:endParaRPr lang="fr-FR" dirty="0"/>
          </a:p>
        </p:txBody>
      </p:sp>
    </p:spTree>
    <p:extLst>
      <p:ext uri="{BB962C8B-B14F-4D97-AF65-F5344CB8AC3E}">
        <p14:creationId xmlns:p14="http://schemas.microsoft.com/office/powerpoint/2010/main" val="2141123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Faire ouvrir Bloc-Notes sur leurs ordinateurs</a:t>
            </a:r>
          </a:p>
          <a:p>
            <a:r>
              <a:rPr lang="fr-FR" dirty="0"/>
              <a:t>Leur donner les claviers papier</a:t>
            </a:r>
          </a:p>
          <a:p>
            <a:r>
              <a:rPr lang="fr-FR" dirty="0"/>
              <a:t>Leur demander de faire les manipulations demandées.</a:t>
            </a:r>
          </a:p>
          <a:p>
            <a:endParaRPr lang="fr-FR" dirty="0"/>
          </a:p>
          <a:p>
            <a:endParaRPr lang="fr-FR" dirty="0"/>
          </a:p>
        </p:txBody>
      </p:sp>
    </p:spTree>
    <p:extLst>
      <p:ext uri="{BB962C8B-B14F-4D97-AF65-F5344CB8AC3E}">
        <p14:creationId xmlns:p14="http://schemas.microsoft.com/office/powerpoint/2010/main" val="3913246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Faire ouvrir Bloc-Notes sur leurs ordinateurs</a:t>
            </a:r>
          </a:p>
          <a:p>
            <a:r>
              <a:rPr lang="fr-FR" dirty="0"/>
              <a:t>Leur donner les claviers papier</a:t>
            </a:r>
          </a:p>
          <a:p>
            <a:r>
              <a:rPr lang="fr-FR" dirty="0"/>
              <a:t>Leur demander de faire les manipulations demandées.</a:t>
            </a:r>
          </a:p>
          <a:p>
            <a:endParaRPr lang="fr-FR" dirty="0"/>
          </a:p>
          <a:p>
            <a:endParaRPr lang="fr-FR" dirty="0"/>
          </a:p>
        </p:txBody>
      </p:sp>
    </p:spTree>
    <p:extLst>
      <p:ext uri="{BB962C8B-B14F-4D97-AF65-F5344CB8AC3E}">
        <p14:creationId xmlns:p14="http://schemas.microsoft.com/office/powerpoint/2010/main" val="79568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algn="l"/>
            <a:endParaRPr lang="fr-FR" sz="1800" b="0" i="0" u="none" strike="noStrike" baseline="0" dirty="0">
              <a:solidFill>
                <a:srgbClr val="000000"/>
              </a:solidFill>
              <a:latin typeface="Quicksand"/>
            </a:endParaRPr>
          </a:p>
          <a:p>
            <a:r>
              <a:rPr lang="fr-FR" sz="1800" b="0" i="0" u="none" strike="noStrike" baseline="0" dirty="0">
                <a:solidFill>
                  <a:srgbClr val="404040"/>
                </a:solidFill>
                <a:latin typeface="Quicksand"/>
              </a:rPr>
              <a:t>Qu’avez-vous appris ? </a:t>
            </a:r>
          </a:p>
          <a:p>
            <a:r>
              <a:rPr lang="fr-FR" sz="1800" b="0" i="0" u="none" strike="noStrike" baseline="0" dirty="0">
                <a:solidFill>
                  <a:srgbClr val="404040"/>
                </a:solidFill>
                <a:latin typeface="Quicksand"/>
              </a:rPr>
              <a:t>Répondre aux questions</a:t>
            </a:r>
          </a:p>
          <a:p>
            <a:endParaRPr lang="fr-FR" sz="1800" b="0" i="0" u="none" strike="noStrike" baseline="0" dirty="0">
              <a:solidFill>
                <a:srgbClr val="404040"/>
              </a:solidFill>
              <a:latin typeface="Quicksand"/>
            </a:endParaRPr>
          </a:p>
          <a:p>
            <a:r>
              <a:rPr lang="fr-FR" sz="1800" b="0" i="0" u="none" strike="noStrike" baseline="0" dirty="0">
                <a:solidFill>
                  <a:srgbClr val="404040"/>
                </a:solidFill>
                <a:latin typeface="Quicksand"/>
              </a:rPr>
              <a:t>Donner la fiche résumé ! </a:t>
            </a:r>
            <a:endParaRPr lang="fr-FR" dirty="0"/>
          </a:p>
          <a:p>
            <a:endParaRPr lang="fr-FR" dirty="0"/>
          </a:p>
        </p:txBody>
      </p:sp>
    </p:spTree>
    <p:extLst>
      <p:ext uri="{BB962C8B-B14F-4D97-AF65-F5344CB8AC3E}">
        <p14:creationId xmlns:p14="http://schemas.microsoft.com/office/powerpoint/2010/main" val="162265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66911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Tutoiements ?</a:t>
            </a:r>
          </a:p>
          <a:p>
            <a:pPr marL="171450" indent="-171450">
              <a:buFontTx/>
              <a:buChar char="-"/>
            </a:pPr>
            <a:r>
              <a:rPr lang="fr-FR" dirty="0"/>
              <a:t>On s’écoute</a:t>
            </a:r>
          </a:p>
          <a:p>
            <a:pPr marL="171450" indent="-171450">
              <a:buFontTx/>
              <a:buChar char="-"/>
            </a:pPr>
            <a:r>
              <a:rPr lang="fr-FR" dirty="0"/>
              <a:t>Pas de jugement</a:t>
            </a:r>
          </a:p>
          <a:p>
            <a:pPr marL="171450" indent="-171450">
              <a:buFontTx/>
              <a:buChar char="-"/>
            </a:pPr>
            <a:r>
              <a:rPr lang="fr-FR" dirty="0"/>
              <a:t>Respect, tolérance</a:t>
            </a:r>
          </a:p>
          <a:p>
            <a:pPr marL="171450" indent="-171450">
              <a:buFontTx/>
              <a:buChar char="-"/>
            </a:pPr>
            <a:r>
              <a:rPr lang="fr-FR" dirty="0"/>
              <a:t>IL N’Y A PAS DE QUESTIONS BÊTES : n’hésitez pas à me poser des questions</a:t>
            </a:r>
          </a:p>
          <a:p>
            <a:endParaRPr lang="fr-FR" dirty="0"/>
          </a:p>
          <a:p>
            <a:endParaRPr lang="fr-FR" dirty="0"/>
          </a:p>
        </p:txBody>
      </p:sp>
    </p:spTree>
    <p:extLst>
      <p:ext uri="{BB962C8B-B14F-4D97-AF65-F5344CB8AC3E}">
        <p14:creationId xmlns:p14="http://schemas.microsoft.com/office/powerpoint/2010/main" val="329613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Faisons connaissance</a:t>
            </a:r>
          </a:p>
          <a:p>
            <a:r>
              <a:rPr lang="fr-FR" dirty="0"/>
              <a:t>Présentation moi</a:t>
            </a:r>
          </a:p>
          <a:p>
            <a:r>
              <a:rPr lang="fr-FR" dirty="0"/>
              <a:t>Présentation usagers : 3 questions à chacun</a:t>
            </a:r>
          </a:p>
          <a:p>
            <a:r>
              <a:rPr lang="fr-FR" dirty="0"/>
              <a:t>Règles du groupe</a:t>
            </a:r>
          </a:p>
          <a:p>
            <a:endParaRPr lang="fr-FR" dirty="0"/>
          </a:p>
          <a:p>
            <a:endParaRPr lang="fr-FR" dirty="0"/>
          </a:p>
        </p:txBody>
      </p:sp>
    </p:spTree>
    <p:extLst>
      <p:ext uri="{BB962C8B-B14F-4D97-AF65-F5344CB8AC3E}">
        <p14:creationId xmlns:p14="http://schemas.microsoft.com/office/powerpoint/2010/main" val="167647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 Toujours intéressée par les outils numériques, je suis là pour vous apprendre à être autonomes face à eux !</a:t>
            </a:r>
          </a:p>
          <a:p>
            <a:endParaRPr lang="fr-FR" b="0" dirty="0"/>
          </a:p>
          <a:p>
            <a:r>
              <a:rPr lang="fr-FR" dirty="0"/>
              <a:t>J’interviens à Peyruis et à Château Arnoux, et je propose des ateliers variés pour répondre aux besoins des administrés</a:t>
            </a:r>
          </a:p>
          <a:p>
            <a:endParaRPr lang="fr-FR" dirty="0"/>
          </a:p>
          <a:p>
            <a:endParaRPr lang="fr-FR" dirty="0"/>
          </a:p>
        </p:txBody>
      </p:sp>
    </p:spTree>
    <p:extLst>
      <p:ext uri="{BB962C8B-B14F-4D97-AF65-F5344CB8AC3E}">
        <p14:creationId xmlns:p14="http://schemas.microsoft.com/office/powerpoint/2010/main" val="3857955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Jeux des 3 questions</a:t>
            </a:r>
            <a:endParaRPr lang="fr-FR" dirty="0"/>
          </a:p>
          <a:p>
            <a:endParaRPr lang="fr-F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1 question originale que vous souhaiteriez poser aux membres du groupe (autre que votre nom)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effectLst/>
                <a:latin typeface="Calibri" panose="020F0502020204030204" pitchFamily="34" charset="0"/>
                <a:ea typeface="Calibri" panose="020F0502020204030204" pitchFamily="34" charset="0"/>
                <a:cs typeface="Times New Roman" panose="02020603050405020304" pitchFamily="18" charset="0"/>
              </a:rPr>
              <a:t>Retour en groupe : chaque personne se lève et donne son nom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a:effectLst/>
                <a:latin typeface="Calibri" panose="020F0502020204030204" pitchFamily="34" charset="0"/>
                <a:cs typeface="Times New Roman" panose="02020603050405020304" pitchFamily="18" charset="0"/>
              </a:rPr>
              <a:t>donner les réponses aux questions de la personne debout</a:t>
            </a:r>
            <a:endParaRPr lang="fr-FR" dirty="0"/>
          </a:p>
        </p:txBody>
      </p:sp>
    </p:spTree>
    <p:extLst>
      <p:ext uri="{BB962C8B-B14F-4D97-AF65-F5344CB8AC3E}">
        <p14:creationId xmlns:p14="http://schemas.microsoft.com/office/powerpoint/2010/main" val="357915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Tutoiements ?</a:t>
            </a:r>
          </a:p>
          <a:p>
            <a:pPr marL="171450" indent="-171450">
              <a:buFontTx/>
              <a:buChar char="-"/>
            </a:pPr>
            <a:r>
              <a:rPr lang="fr-FR" dirty="0"/>
              <a:t>On s’écoute</a:t>
            </a:r>
          </a:p>
          <a:p>
            <a:pPr marL="171450" indent="-171450">
              <a:buFontTx/>
              <a:buChar char="-"/>
            </a:pPr>
            <a:r>
              <a:rPr lang="fr-FR" dirty="0"/>
              <a:t>Pas de jugement</a:t>
            </a:r>
          </a:p>
          <a:p>
            <a:pPr marL="171450" indent="-171450">
              <a:buFontTx/>
              <a:buChar char="-"/>
            </a:pPr>
            <a:r>
              <a:rPr lang="fr-FR" dirty="0"/>
              <a:t>Respect, tolérance</a:t>
            </a:r>
          </a:p>
          <a:p>
            <a:pPr marL="171450" indent="-171450">
              <a:buFontTx/>
              <a:buChar char="-"/>
            </a:pPr>
            <a:r>
              <a:rPr lang="fr-FR" dirty="0"/>
              <a:t>IL N’Y A PAS DE QUESTIONS BÊTES : n’hésitez pas à me poser des questions</a:t>
            </a:r>
          </a:p>
          <a:p>
            <a:endParaRPr lang="fr-FR" dirty="0"/>
          </a:p>
          <a:p>
            <a:endParaRPr lang="fr-FR" dirty="0"/>
          </a:p>
        </p:txBody>
      </p:sp>
    </p:spTree>
    <p:extLst>
      <p:ext uri="{BB962C8B-B14F-4D97-AF65-F5344CB8AC3E}">
        <p14:creationId xmlns:p14="http://schemas.microsoft.com/office/powerpoint/2010/main" val="171044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Faites moi la liste</a:t>
            </a:r>
          </a:p>
          <a:p>
            <a:pPr marL="0" indent="0">
              <a:buNone/>
            </a:pPr>
            <a:r>
              <a:rPr lang="fr-FR" dirty="0"/>
              <a:t>👉 Faire des démarches administratives</a:t>
            </a:r>
          </a:p>
          <a:p>
            <a:pPr marL="0" indent="0">
              <a:buNone/>
            </a:pPr>
            <a:r>
              <a:rPr lang="fr-FR" dirty="0"/>
              <a:t>👉 Faire des recherches sur internet</a:t>
            </a:r>
          </a:p>
          <a:p>
            <a:pPr marL="0" indent="0">
              <a:buNone/>
            </a:pPr>
            <a:r>
              <a:rPr lang="fr-FR" dirty="0"/>
              <a:t>👉 Faire des achats en ligne</a:t>
            </a:r>
          </a:p>
          <a:p>
            <a:pPr marL="0" indent="0">
              <a:buNone/>
            </a:pPr>
            <a:r>
              <a:rPr lang="fr-FR" dirty="0"/>
              <a:t>👉 Écrire des documents</a:t>
            </a:r>
          </a:p>
          <a:p>
            <a:pPr marL="0" indent="0">
              <a:buNone/>
            </a:pPr>
            <a:r>
              <a:rPr lang="fr-FR" dirty="0"/>
              <a:t>👉 Sauvegarder des photos et des documents</a:t>
            </a:r>
          </a:p>
          <a:p>
            <a:pPr marL="0" indent="0">
              <a:buNone/>
            </a:pPr>
            <a:r>
              <a:rPr lang="fr-FR" dirty="0"/>
              <a:t>👉 Jouer, écouter de la musique, regarder des films…</a:t>
            </a:r>
          </a:p>
          <a:p>
            <a:endParaRPr lang="fr-FR" dirty="0"/>
          </a:p>
        </p:txBody>
      </p:sp>
    </p:spTree>
    <p:extLst>
      <p:ext uri="{BB962C8B-B14F-4D97-AF65-F5344CB8AC3E}">
        <p14:creationId xmlns:p14="http://schemas.microsoft.com/office/powerpoint/2010/main" val="1589500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Prenez votre temps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Quels éléments extérieurs le composent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Tree>
    <p:extLst>
      <p:ext uri="{BB962C8B-B14F-4D97-AF65-F5344CB8AC3E}">
        <p14:creationId xmlns:p14="http://schemas.microsoft.com/office/powerpoint/2010/main" val="3411848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L’écran affiche ce que vous tapez au clavier ou le curseur de la souris</a:t>
            </a:r>
          </a:p>
          <a:p>
            <a:r>
              <a:rPr lang="fr-FR" dirty="0"/>
              <a:t>La souris : permet de déplacer le curseur et de cliquer</a:t>
            </a:r>
          </a:p>
          <a:p>
            <a:r>
              <a:rPr lang="fr-FR" dirty="0"/>
              <a:t>Clavier </a:t>
            </a:r>
          </a:p>
          <a:p>
            <a:r>
              <a:rPr lang="fr-FR" dirty="0"/>
              <a:t>Bouton pour allumer </a:t>
            </a:r>
          </a:p>
          <a:p>
            <a:r>
              <a:rPr lang="fr-FR" dirty="0"/>
              <a:t>Unité centrale = la tour</a:t>
            </a:r>
          </a:p>
        </p:txBody>
      </p:sp>
    </p:spTree>
    <p:extLst>
      <p:ext uri="{BB962C8B-B14F-4D97-AF65-F5344CB8AC3E}">
        <p14:creationId xmlns:p14="http://schemas.microsoft.com/office/powerpoint/2010/main" val="247539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41715-FC3D-4671-BAEC-57DCFC90CCF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17DC13F-5FBD-4A4B-9430-559ADC827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353F524-8A80-4272-9FE6-76E42C1190AE}"/>
              </a:ext>
            </a:extLst>
          </p:cNvPr>
          <p:cNvSpPr>
            <a:spLocks noGrp="1"/>
          </p:cNvSpPr>
          <p:nvPr>
            <p:ph type="dt" sz="half" idx="10"/>
          </p:nvPr>
        </p:nvSpPr>
        <p:spPr/>
        <p:txBody>
          <a:bodyPr/>
          <a:lstStyle/>
          <a:p>
            <a:fld id="{621C0914-9642-4396-BDCC-574C82FC0A50}" type="datetime1">
              <a:rPr lang="fr-FR" smtClean="0"/>
              <a:t>18/01/2023</a:t>
            </a:fld>
            <a:endParaRPr lang="fr-FR"/>
          </a:p>
        </p:txBody>
      </p:sp>
      <p:sp>
        <p:nvSpPr>
          <p:cNvPr id="5" name="Espace réservé du pied de page 4">
            <a:extLst>
              <a:ext uri="{FF2B5EF4-FFF2-40B4-BE49-F238E27FC236}">
                <a16:creationId xmlns:a16="http://schemas.microsoft.com/office/drawing/2014/main" id="{7F98691F-67A6-4CA2-8305-203F947EFE22}"/>
              </a:ext>
            </a:extLst>
          </p:cNvPr>
          <p:cNvSpPr>
            <a:spLocks noGrp="1"/>
          </p:cNvSpPr>
          <p:nvPr>
            <p:ph type="ftr" sz="quarter" idx="11"/>
          </p:nvPr>
        </p:nvSpPr>
        <p:spPr/>
        <p:txBody>
          <a:bodyPr/>
          <a:lstStyle/>
          <a:p>
            <a:r>
              <a:rPr lang="fr-FR"/>
              <a:t>Initiation ordinateur - 1/5 prise en main du matériel</a:t>
            </a:r>
          </a:p>
        </p:txBody>
      </p:sp>
      <p:sp>
        <p:nvSpPr>
          <p:cNvPr id="6" name="Espace réservé du numéro de diapositive 5">
            <a:extLst>
              <a:ext uri="{FF2B5EF4-FFF2-40B4-BE49-F238E27FC236}">
                <a16:creationId xmlns:a16="http://schemas.microsoft.com/office/drawing/2014/main" id="{BEE4A983-7727-44C1-90F2-9AD7530D1B98}"/>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412732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010C59-AB96-404A-AA78-4714EEBBC0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5812B26-EE07-460F-8DE3-4D8B0E44B49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1471DB-209D-4B8A-B526-531D14ADC7E5}"/>
              </a:ext>
            </a:extLst>
          </p:cNvPr>
          <p:cNvSpPr>
            <a:spLocks noGrp="1"/>
          </p:cNvSpPr>
          <p:nvPr>
            <p:ph type="dt" sz="half" idx="10"/>
          </p:nvPr>
        </p:nvSpPr>
        <p:spPr/>
        <p:txBody>
          <a:bodyPr/>
          <a:lstStyle/>
          <a:p>
            <a:fld id="{2CD5742C-8015-422F-9525-C9F9DFAB44EC}" type="datetime1">
              <a:rPr lang="fr-FR" smtClean="0"/>
              <a:t>18/01/2023</a:t>
            </a:fld>
            <a:endParaRPr lang="fr-FR"/>
          </a:p>
        </p:txBody>
      </p:sp>
      <p:sp>
        <p:nvSpPr>
          <p:cNvPr id="5" name="Espace réservé du pied de page 4">
            <a:extLst>
              <a:ext uri="{FF2B5EF4-FFF2-40B4-BE49-F238E27FC236}">
                <a16:creationId xmlns:a16="http://schemas.microsoft.com/office/drawing/2014/main" id="{D2481518-A513-42A5-96BF-B87663129C9E}"/>
              </a:ext>
            </a:extLst>
          </p:cNvPr>
          <p:cNvSpPr>
            <a:spLocks noGrp="1"/>
          </p:cNvSpPr>
          <p:nvPr>
            <p:ph type="ftr" sz="quarter" idx="11"/>
          </p:nvPr>
        </p:nvSpPr>
        <p:spPr/>
        <p:txBody>
          <a:bodyPr/>
          <a:lstStyle/>
          <a:p>
            <a:r>
              <a:rPr lang="fr-FR"/>
              <a:t>Initiation ordinateur - 1/5 prise en main du matériel</a:t>
            </a:r>
          </a:p>
        </p:txBody>
      </p:sp>
      <p:sp>
        <p:nvSpPr>
          <p:cNvPr id="6" name="Espace réservé du numéro de diapositive 5">
            <a:extLst>
              <a:ext uri="{FF2B5EF4-FFF2-40B4-BE49-F238E27FC236}">
                <a16:creationId xmlns:a16="http://schemas.microsoft.com/office/drawing/2014/main" id="{8F92A857-C212-4FB1-8380-7F018735756E}"/>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97097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35EEE92-E4F3-43ED-B8DF-0C2A371473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9A9C978-F5D1-437C-9E44-CB28DEA0453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ABB16C-C02B-40FD-A93C-0A8D3F9B6830}"/>
              </a:ext>
            </a:extLst>
          </p:cNvPr>
          <p:cNvSpPr>
            <a:spLocks noGrp="1"/>
          </p:cNvSpPr>
          <p:nvPr>
            <p:ph type="dt" sz="half" idx="10"/>
          </p:nvPr>
        </p:nvSpPr>
        <p:spPr/>
        <p:txBody>
          <a:bodyPr/>
          <a:lstStyle/>
          <a:p>
            <a:fld id="{2891805B-0C14-4F04-9C9A-EBD14428DA32}" type="datetime1">
              <a:rPr lang="fr-FR" smtClean="0"/>
              <a:t>18/01/2023</a:t>
            </a:fld>
            <a:endParaRPr lang="fr-FR"/>
          </a:p>
        </p:txBody>
      </p:sp>
      <p:sp>
        <p:nvSpPr>
          <p:cNvPr id="5" name="Espace réservé du pied de page 4">
            <a:extLst>
              <a:ext uri="{FF2B5EF4-FFF2-40B4-BE49-F238E27FC236}">
                <a16:creationId xmlns:a16="http://schemas.microsoft.com/office/drawing/2014/main" id="{C33C1333-BC94-45CA-BE15-A3202EE14D45}"/>
              </a:ext>
            </a:extLst>
          </p:cNvPr>
          <p:cNvSpPr>
            <a:spLocks noGrp="1"/>
          </p:cNvSpPr>
          <p:nvPr>
            <p:ph type="ftr" sz="quarter" idx="11"/>
          </p:nvPr>
        </p:nvSpPr>
        <p:spPr/>
        <p:txBody>
          <a:bodyPr/>
          <a:lstStyle/>
          <a:p>
            <a:r>
              <a:rPr lang="fr-FR"/>
              <a:t>Initiation ordinateur - 1/5 prise en main du matériel</a:t>
            </a:r>
          </a:p>
        </p:txBody>
      </p:sp>
      <p:sp>
        <p:nvSpPr>
          <p:cNvPr id="6" name="Espace réservé du numéro de diapositive 5">
            <a:extLst>
              <a:ext uri="{FF2B5EF4-FFF2-40B4-BE49-F238E27FC236}">
                <a16:creationId xmlns:a16="http://schemas.microsoft.com/office/drawing/2014/main" id="{012D9744-E96A-4B1C-ADD3-172684D5D2ED}"/>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89942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AF61A2-8720-41EF-A8EF-90D417F8A0D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C2B85E-84A0-4435-A22E-A266C600B4B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4D0538-F1D9-4666-8926-AA2A98D1EDF3}"/>
              </a:ext>
            </a:extLst>
          </p:cNvPr>
          <p:cNvSpPr>
            <a:spLocks noGrp="1"/>
          </p:cNvSpPr>
          <p:nvPr>
            <p:ph type="dt" sz="half" idx="10"/>
          </p:nvPr>
        </p:nvSpPr>
        <p:spPr/>
        <p:txBody>
          <a:bodyPr/>
          <a:lstStyle/>
          <a:p>
            <a:fld id="{2C2544C4-7E56-4DC8-84FE-B8874CE009E1}" type="datetime1">
              <a:rPr lang="fr-FR" smtClean="0"/>
              <a:t>18/01/2023</a:t>
            </a:fld>
            <a:endParaRPr lang="fr-FR"/>
          </a:p>
        </p:txBody>
      </p:sp>
      <p:sp>
        <p:nvSpPr>
          <p:cNvPr id="5" name="Espace réservé du pied de page 4">
            <a:extLst>
              <a:ext uri="{FF2B5EF4-FFF2-40B4-BE49-F238E27FC236}">
                <a16:creationId xmlns:a16="http://schemas.microsoft.com/office/drawing/2014/main" id="{1DC7277C-2023-4410-920E-9C9054489A9A}"/>
              </a:ext>
            </a:extLst>
          </p:cNvPr>
          <p:cNvSpPr>
            <a:spLocks noGrp="1"/>
          </p:cNvSpPr>
          <p:nvPr>
            <p:ph type="ftr" sz="quarter" idx="11"/>
          </p:nvPr>
        </p:nvSpPr>
        <p:spPr/>
        <p:txBody>
          <a:bodyPr/>
          <a:lstStyle/>
          <a:p>
            <a:r>
              <a:rPr lang="fr-FR"/>
              <a:t>Initiation ordinateur - 1/5 prise en main du matériel</a:t>
            </a:r>
          </a:p>
        </p:txBody>
      </p:sp>
      <p:sp>
        <p:nvSpPr>
          <p:cNvPr id="6" name="Espace réservé du numéro de diapositive 5">
            <a:extLst>
              <a:ext uri="{FF2B5EF4-FFF2-40B4-BE49-F238E27FC236}">
                <a16:creationId xmlns:a16="http://schemas.microsoft.com/office/drawing/2014/main" id="{A56A3715-3193-43C1-81D6-81D5CE5224BE}"/>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97771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EC453-C857-4515-95B6-2BAB34D27B6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E9959F7-35E1-4392-8C64-1FAF56597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3568170-A16B-45FA-9016-3FF4060B682D}"/>
              </a:ext>
            </a:extLst>
          </p:cNvPr>
          <p:cNvSpPr>
            <a:spLocks noGrp="1"/>
          </p:cNvSpPr>
          <p:nvPr>
            <p:ph type="dt" sz="half" idx="10"/>
          </p:nvPr>
        </p:nvSpPr>
        <p:spPr/>
        <p:txBody>
          <a:bodyPr/>
          <a:lstStyle/>
          <a:p>
            <a:fld id="{8A29924E-C879-4795-83F9-D48E94C1205C}" type="datetime1">
              <a:rPr lang="fr-FR" smtClean="0"/>
              <a:t>18/01/2023</a:t>
            </a:fld>
            <a:endParaRPr lang="fr-FR"/>
          </a:p>
        </p:txBody>
      </p:sp>
      <p:sp>
        <p:nvSpPr>
          <p:cNvPr id="5" name="Espace réservé du pied de page 4">
            <a:extLst>
              <a:ext uri="{FF2B5EF4-FFF2-40B4-BE49-F238E27FC236}">
                <a16:creationId xmlns:a16="http://schemas.microsoft.com/office/drawing/2014/main" id="{82896811-65BE-426D-A893-1ABCE0BAF999}"/>
              </a:ext>
            </a:extLst>
          </p:cNvPr>
          <p:cNvSpPr>
            <a:spLocks noGrp="1"/>
          </p:cNvSpPr>
          <p:nvPr>
            <p:ph type="ftr" sz="quarter" idx="11"/>
          </p:nvPr>
        </p:nvSpPr>
        <p:spPr/>
        <p:txBody>
          <a:bodyPr/>
          <a:lstStyle/>
          <a:p>
            <a:r>
              <a:rPr lang="fr-FR"/>
              <a:t>Initiation ordinateur - 1/5 prise en main du matériel</a:t>
            </a:r>
          </a:p>
        </p:txBody>
      </p:sp>
      <p:sp>
        <p:nvSpPr>
          <p:cNvPr id="6" name="Espace réservé du numéro de diapositive 5">
            <a:extLst>
              <a:ext uri="{FF2B5EF4-FFF2-40B4-BE49-F238E27FC236}">
                <a16:creationId xmlns:a16="http://schemas.microsoft.com/office/drawing/2014/main" id="{F89007EB-D77A-4B24-ADB2-B7075DF3CD20}"/>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8750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72257B-9671-4AD3-A486-A3419DAD969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0EF54C-F160-4A73-A648-D40D7F9706D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6F59DF2-EB78-4597-A973-681B1A4B111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A34EE08-FCE9-4669-BCE1-F080BD1AA3DB}"/>
              </a:ext>
            </a:extLst>
          </p:cNvPr>
          <p:cNvSpPr>
            <a:spLocks noGrp="1"/>
          </p:cNvSpPr>
          <p:nvPr>
            <p:ph type="dt" sz="half" idx="10"/>
          </p:nvPr>
        </p:nvSpPr>
        <p:spPr/>
        <p:txBody>
          <a:bodyPr/>
          <a:lstStyle/>
          <a:p>
            <a:fld id="{8CED027B-A16B-48C9-9136-C6A34B1EBD69}" type="datetime1">
              <a:rPr lang="fr-FR" smtClean="0"/>
              <a:t>18/01/2023</a:t>
            </a:fld>
            <a:endParaRPr lang="fr-FR"/>
          </a:p>
        </p:txBody>
      </p:sp>
      <p:sp>
        <p:nvSpPr>
          <p:cNvPr id="6" name="Espace réservé du pied de page 5">
            <a:extLst>
              <a:ext uri="{FF2B5EF4-FFF2-40B4-BE49-F238E27FC236}">
                <a16:creationId xmlns:a16="http://schemas.microsoft.com/office/drawing/2014/main" id="{CA43D61B-9664-4525-AE2B-BEF5122E9393}"/>
              </a:ext>
            </a:extLst>
          </p:cNvPr>
          <p:cNvSpPr>
            <a:spLocks noGrp="1"/>
          </p:cNvSpPr>
          <p:nvPr>
            <p:ph type="ftr" sz="quarter" idx="11"/>
          </p:nvPr>
        </p:nvSpPr>
        <p:spPr/>
        <p:txBody>
          <a:bodyPr/>
          <a:lstStyle/>
          <a:p>
            <a:r>
              <a:rPr lang="fr-FR"/>
              <a:t>Initiation ordinateur - 1/5 prise en main du matériel</a:t>
            </a:r>
          </a:p>
        </p:txBody>
      </p:sp>
      <p:sp>
        <p:nvSpPr>
          <p:cNvPr id="7" name="Espace réservé du numéro de diapositive 6">
            <a:extLst>
              <a:ext uri="{FF2B5EF4-FFF2-40B4-BE49-F238E27FC236}">
                <a16:creationId xmlns:a16="http://schemas.microsoft.com/office/drawing/2014/main" id="{D6253403-F0E0-438B-B70A-C04C15313E9D}"/>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429224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8B552-6964-4563-AC0C-F11B4917805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0A37426-D7B2-4525-8D69-52F5A12A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DAB521-9097-45CF-A242-A788E8B93CE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8D8593F-3F4E-4AD5-8F59-62BDC26F51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96D536-B59E-4F03-A7C2-A9A850153F2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62D512A-70DD-4FCA-8A20-1CC007EF613C}"/>
              </a:ext>
            </a:extLst>
          </p:cNvPr>
          <p:cNvSpPr>
            <a:spLocks noGrp="1"/>
          </p:cNvSpPr>
          <p:nvPr>
            <p:ph type="dt" sz="half" idx="10"/>
          </p:nvPr>
        </p:nvSpPr>
        <p:spPr/>
        <p:txBody>
          <a:bodyPr/>
          <a:lstStyle/>
          <a:p>
            <a:fld id="{32413DF3-DD07-485C-923C-255B6B97909E}" type="datetime1">
              <a:rPr lang="fr-FR" smtClean="0"/>
              <a:t>18/01/2023</a:t>
            </a:fld>
            <a:endParaRPr lang="fr-FR"/>
          </a:p>
        </p:txBody>
      </p:sp>
      <p:sp>
        <p:nvSpPr>
          <p:cNvPr id="8" name="Espace réservé du pied de page 7">
            <a:extLst>
              <a:ext uri="{FF2B5EF4-FFF2-40B4-BE49-F238E27FC236}">
                <a16:creationId xmlns:a16="http://schemas.microsoft.com/office/drawing/2014/main" id="{0511FBA1-F13B-44A1-A30B-62FB7766202B}"/>
              </a:ext>
            </a:extLst>
          </p:cNvPr>
          <p:cNvSpPr>
            <a:spLocks noGrp="1"/>
          </p:cNvSpPr>
          <p:nvPr>
            <p:ph type="ftr" sz="quarter" idx="11"/>
          </p:nvPr>
        </p:nvSpPr>
        <p:spPr/>
        <p:txBody>
          <a:bodyPr/>
          <a:lstStyle/>
          <a:p>
            <a:r>
              <a:rPr lang="fr-FR"/>
              <a:t>Initiation ordinateur - 1/5 prise en main du matériel</a:t>
            </a:r>
          </a:p>
        </p:txBody>
      </p:sp>
      <p:sp>
        <p:nvSpPr>
          <p:cNvPr id="9" name="Espace réservé du numéro de diapositive 8">
            <a:extLst>
              <a:ext uri="{FF2B5EF4-FFF2-40B4-BE49-F238E27FC236}">
                <a16:creationId xmlns:a16="http://schemas.microsoft.com/office/drawing/2014/main" id="{5967DCE9-FFC0-4848-981A-DCB200E3DACC}"/>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198971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309C68-2DD2-41F2-841C-A881082963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29718F1-CA6B-401D-B089-C28C4061F044}"/>
              </a:ext>
            </a:extLst>
          </p:cNvPr>
          <p:cNvSpPr>
            <a:spLocks noGrp="1"/>
          </p:cNvSpPr>
          <p:nvPr>
            <p:ph type="dt" sz="half" idx="10"/>
          </p:nvPr>
        </p:nvSpPr>
        <p:spPr/>
        <p:txBody>
          <a:bodyPr/>
          <a:lstStyle/>
          <a:p>
            <a:fld id="{6CF9BE91-725E-40F5-8CDE-614639BE1D53}" type="datetime1">
              <a:rPr lang="fr-FR" smtClean="0"/>
              <a:t>18/01/2023</a:t>
            </a:fld>
            <a:endParaRPr lang="fr-FR"/>
          </a:p>
        </p:txBody>
      </p:sp>
      <p:sp>
        <p:nvSpPr>
          <p:cNvPr id="4" name="Espace réservé du pied de page 3">
            <a:extLst>
              <a:ext uri="{FF2B5EF4-FFF2-40B4-BE49-F238E27FC236}">
                <a16:creationId xmlns:a16="http://schemas.microsoft.com/office/drawing/2014/main" id="{990549A0-C85B-4235-B283-D240FA75DE43}"/>
              </a:ext>
            </a:extLst>
          </p:cNvPr>
          <p:cNvSpPr>
            <a:spLocks noGrp="1"/>
          </p:cNvSpPr>
          <p:nvPr>
            <p:ph type="ftr" sz="quarter" idx="11"/>
          </p:nvPr>
        </p:nvSpPr>
        <p:spPr/>
        <p:txBody>
          <a:bodyPr/>
          <a:lstStyle/>
          <a:p>
            <a:r>
              <a:rPr lang="fr-FR"/>
              <a:t>Initiation ordinateur - 1/5 prise en main du matériel</a:t>
            </a:r>
          </a:p>
        </p:txBody>
      </p:sp>
      <p:sp>
        <p:nvSpPr>
          <p:cNvPr id="5" name="Espace réservé du numéro de diapositive 4">
            <a:extLst>
              <a:ext uri="{FF2B5EF4-FFF2-40B4-BE49-F238E27FC236}">
                <a16:creationId xmlns:a16="http://schemas.microsoft.com/office/drawing/2014/main" id="{CB6A96EA-368E-4A54-B8C1-5D8D6F9C812E}"/>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8999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DB916E-D4F0-4F40-94B2-5E74AFF89144}"/>
              </a:ext>
            </a:extLst>
          </p:cNvPr>
          <p:cNvSpPr>
            <a:spLocks noGrp="1"/>
          </p:cNvSpPr>
          <p:nvPr>
            <p:ph type="dt" sz="half" idx="10"/>
          </p:nvPr>
        </p:nvSpPr>
        <p:spPr/>
        <p:txBody>
          <a:bodyPr/>
          <a:lstStyle/>
          <a:p>
            <a:fld id="{A321B5A8-AA7A-4D28-AE74-8E64A6371194}" type="datetime1">
              <a:rPr lang="fr-FR" smtClean="0"/>
              <a:t>18/01/2023</a:t>
            </a:fld>
            <a:endParaRPr lang="fr-FR"/>
          </a:p>
        </p:txBody>
      </p:sp>
      <p:sp>
        <p:nvSpPr>
          <p:cNvPr id="3" name="Espace réservé du pied de page 2">
            <a:extLst>
              <a:ext uri="{FF2B5EF4-FFF2-40B4-BE49-F238E27FC236}">
                <a16:creationId xmlns:a16="http://schemas.microsoft.com/office/drawing/2014/main" id="{4C97213C-1EF5-40B7-882D-71313D725DFE}"/>
              </a:ext>
            </a:extLst>
          </p:cNvPr>
          <p:cNvSpPr>
            <a:spLocks noGrp="1"/>
          </p:cNvSpPr>
          <p:nvPr>
            <p:ph type="ftr" sz="quarter" idx="11"/>
          </p:nvPr>
        </p:nvSpPr>
        <p:spPr/>
        <p:txBody>
          <a:bodyPr/>
          <a:lstStyle/>
          <a:p>
            <a:r>
              <a:rPr lang="fr-FR"/>
              <a:t>Initiation ordinateur - 1/5 prise en main du matériel</a:t>
            </a:r>
          </a:p>
        </p:txBody>
      </p:sp>
      <p:sp>
        <p:nvSpPr>
          <p:cNvPr id="4" name="Espace réservé du numéro de diapositive 3">
            <a:extLst>
              <a:ext uri="{FF2B5EF4-FFF2-40B4-BE49-F238E27FC236}">
                <a16:creationId xmlns:a16="http://schemas.microsoft.com/office/drawing/2014/main" id="{2E958273-140D-4A72-B9BD-1EF2312D8E70}"/>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344259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9E72A8-339B-45C1-B42D-06D4679BBB9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18DB65F-2077-40B2-8F22-DB403426AB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78FAB4E-909A-4872-949B-F68C33004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84095A-975C-4853-A9AD-DA2CBC40F4B6}"/>
              </a:ext>
            </a:extLst>
          </p:cNvPr>
          <p:cNvSpPr>
            <a:spLocks noGrp="1"/>
          </p:cNvSpPr>
          <p:nvPr>
            <p:ph type="dt" sz="half" idx="10"/>
          </p:nvPr>
        </p:nvSpPr>
        <p:spPr/>
        <p:txBody>
          <a:bodyPr/>
          <a:lstStyle/>
          <a:p>
            <a:fld id="{C5577077-8670-4E9B-A1A2-58C54FCF6EE2}" type="datetime1">
              <a:rPr lang="fr-FR" smtClean="0"/>
              <a:t>18/01/2023</a:t>
            </a:fld>
            <a:endParaRPr lang="fr-FR"/>
          </a:p>
        </p:txBody>
      </p:sp>
      <p:sp>
        <p:nvSpPr>
          <p:cNvPr id="6" name="Espace réservé du pied de page 5">
            <a:extLst>
              <a:ext uri="{FF2B5EF4-FFF2-40B4-BE49-F238E27FC236}">
                <a16:creationId xmlns:a16="http://schemas.microsoft.com/office/drawing/2014/main" id="{55C5C26B-2CD0-42B8-B8D8-8B1CF6A3F5FE}"/>
              </a:ext>
            </a:extLst>
          </p:cNvPr>
          <p:cNvSpPr>
            <a:spLocks noGrp="1"/>
          </p:cNvSpPr>
          <p:nvPr>
            <p:ph type="ftr" sz="quarter" idx="11"/>
          </p:nvPr>
        </p:nvSpPr>
        <p:spPr/>
        <p:txBody>
          <a:bodyPr/>
          <a:lstStyle/>
          <a:p>
            <a:r>
              <a:rPr lang="fr-FR"/>
              <a:t>Initiation ordinateur - 1/5 prise en main du matériel</a:t>
            </a:r>
          </a:p>
        </p:txBody>
      </p:sp>
      <p:sp>
        <p:nvSpPr>
          <p:cNvPr id="7" name="Espace réservé du numéro de diapositive 6">
            <a:extLst>
              <a:ext uri="{FF2B5EF4-FFF2-40B4-BE49-F238E27FC236}">
                <a16:creationId xmlns:a16="http://schemas.microsoft.com/office/drawing/2014/main" id="{139E0D98-0672-4E42-BC73-E1D2B3E446F9}"/>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27592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2AAAA-4C20-4734-89DD-68354319DB8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307E271-412C-46A4-B78C-0AC1A56C2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887B7C0-05B9-458B-A7AE-9AD017717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0774560-9E34-4050-9F37-DF3FD8A08B8D}"/>
              </a:ext>
            </a:extLst>
          </p:cNvPr>
          <p:cNvSpPr>
            <a:spLocks noGrp="1"/>
          </p:cNvSpPr>
          <p:nvPr>
            <p:ph type="dt" sz="half" idx="10"/>
          </p:nvPr>
        </p:nvSpPr>
        <p:spPr/>
        <p:txBody>
          <a:bodyPr/>
          <a:lstStyle/>
          <a:p>
            <a:fld id="{2CB5A783-6C12-44DC-BA9C-876E44DD989E}" type="datetime1">
              <a:rPr lang="fr-FR" smtClean="0"/>
              <a:t>18/01/2023</a:t>
            </a:fld>
            <a:endParaRPr lang="fr-FR"/>
          </a:p>
        </p:txBody>
      </p:sp>
      <p:sp>
        <p:nvSpPr>
          <p:cNvPr id="6" name="Espace réservé du pied de page 5">
            <a:extLst>
              <a:ext uri="{FF2B5EF4-FFF2-40B4-BE49-F238E27FC236}">
                <a16:creationId xmlns:a16="http://schemas.microsoft.com/office/drawing/2014/main" id="{9223A836-D85D-446C-A73F-9E9B4403C922}"/>
              </a:ext>
            </a:extLst>
          </p:cNvPr>
          <p:cNvSpPr>
            <a:spLocks noGrp="1"/>
          </p:cNvSpPr>
          <p:nvPr>
            <p:ph type="ftr" sz="quarter" idx="11"/>
          </p:nvPr>
        </p:nvSpPr>
        <p:spPr/>
        <p:txBody>
          <a:bodyPr/>
          <a:lstStyle/>
          <a:p>
            <a:r>
              <a:rPr lang="fr-FR"/>
              <a:t>Initiation ordinateur - 1/5 prise en main du matériel</a:t>
            </a:r>
          </a:p>
        </p:txBody>
      </p:sp>
      <p:sp>
        <p:nvSpPr>
          <p:cNvPr id="7" name="Espace réservé du numéro de diapositive 6">
            <a:extLst>
              <a:ext uri="{FF2B5EF4-FFF2-40B4-BE49-F238E27FC236}">
                <a16:creationId xmlns:a16="http://schemas.microsoft.com/office/drawing/2014/main" id="{C77A2078-B79F-498C-BBD6-4BF60E6D926C}"/>
              </a:ext>
            </a:extLst>
          </p:cNvPr>
          <p:cNvSpPr>
            <a:spLocks noGrp="1"/>
          </p:cNvSpPr>
          <p:nvPr>
            <p:ph type="sldNum" sz="quarter" idx="12"/>
          </p:nvPr>
        </p:nvSpPr>
        <p:spPr/>
        <p:txBody>
          <a:bodyPr/>
          <a:lstStyle/>
          <a:p>
            <a:fld id="{214B496C-A674-488F-82D3-A6592634C02D}" type="slidenum">
              <a:rPr lang="fr-FR" smtClean="0"/>
              <a:t>‹N°›</a:t>
            </a:fld>
            <a:endParaRPr lang="fr-FR"/>
          </a:p>
        </p:txBody>
      </p:sp>
    </p:spTree>
    <p:extLst>
      <p:ext uri="{BB962C8B-B14F-4D97-AF65-F5344CB8AC3E}">
        <p14:creationId xmlns:p14="http://schemas.microsoft.com/office/powerpoint/2010/main" val="604787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78FEC4D-828F-4037-A661-52639E98B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37B87C7-FC2A-4993-971E-F258D3FD6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ECCF2A-4776-43FF-B138-41998B6E32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63EE0-A87F-465E-A669-3266F8E7A437}" type="datetime1">
              <a:rPr lang="fr-FR" smtClean="0"/>
              <a:t>18/01/2023</a:t>
            </a:fld>
            <a:endParaRPr lang="fr-FR"/>
          </a:p>
        </p:txBody>
      </p:sp>
      <p:sp>
        <p:nvSpPr>
          <p:cNvPr id="5" name="Espace réservé du pied de page 4">
            <a:extLst>
              <a:ext uri="{FF2B5EF4-FFF2-40B4-BE49-F238E27FC236}">
                <a16:creationId xmlns:a16="http://schemas.microsoft.com/office/drawing/2014/main" id="{D431261E-FD75-4B80-ABF4-77FCEE0B8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Initiation ordinateur - 1/5 prise en main du matériel</a:t>
            </a:r>
          </a:p>
        </p:txBody>
      </p:sp>
      <p:sp>
        <p:nvSpPr>
          <p:cNvPr id="6" name="Espace réservé du numéro de diapositive 5">
            <a:extLst>
              <a:ext uri="{FF2B5EF4-FFF2-40B4-BE49-F238E27FC236}">
                <a16:creationId xmlns:a16="http://schemas.microsoft.com/office/drawing/2014/main" id="{8E4F258F-4BA8-49BC-9F91-AA61E92975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B496C-A674-488F-82D3-A6592634C02D}" type="slidenum">
              <a:rPr lang="fr-FR" smtClean="0"/>
              <a:t>‹N°›</a:t>
            </a:fld>
            <a:endParaRPr lang="fr-FR"/>
          </a:p>
        </p:txBody>
      </p:sp>
    </p:spTree>
    <p:extLst>
      <p:ext uri="{BB962C8B-B14F-4D97-AF65-F5344CB8AC3E}">
        <p14:creationId xmlns:p14="http://schemas.microsoft.com/office/powerpoint/2010/main" val="17571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5059C4-780F-4D21-9161-0852A15280CC}"/>
              </a:ext>
            </a:extLst>
          </p:cNvPr>
          <p:cNvSpPr/>
          <p:nvPr/>
        </p:nvSpPr>
        <p:spPr>
          <a:xfrm>
            <a:off x="427839" y="385894"/>
            <a:ext cx="11308359" cy="602329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71FA5E5-CBB9-48CD-86BD-C304011F9941}"/>
              </a:ext>
            </a:extLst>
          </p:cNvPr>
          <p:cNvSpPr>
            <a:spLocks noGrp="1"/>
          </p:cNvSpPr>
          <p:nvPr>
            <p:ph type="ctrTitle"/>
          </p:nvPr>
        </p:nvSpPr>
        <p:spPr>
          <a:xfrm>
            <a:off x="1524000" y="1695414"/>
            <a:ext cx="9144000" cy="1655762"/>
          </a:xfrm>
        </p:spPr>
        <p:txBody>
          <a:bodyPr>
            <a:normAutofit fontScale="90000"/>
          </a:bodyPr>
          <a:lstStyle/>
          <a:p>
            <a:r>
              <a:rPr lang="fr-FR" b="1" dirty="0">
                <a:solidFill>
                  <a:schemeClr val="bg1"/>
                </a:solidFill>
              </a:rPr>
              <a:t>Bienvenue</a:t>
            </a:r>
            <a:br>
              <a:rPr lang="fr-FR" b="1" dirty="0">
                <a:solidFill>
                  <a:schemeClr val="bg1"/>
                </a:solidFill>
              </a:rPr>
            </a:br>
            <a:r>
              <a:rPr lang="fr-FR" b="1" dirty="0">
                <a:solidFill>
                  <a:schemeClr val="bg1"/>
                </a:solidFill>
              </a:rPr>
              <a:t>aux ateliers de prise en main</a:t>
            </a:r>
          </a:p>
        </p:txBody>
      </p:sp>
      <p:sp>
        <p:nvSpPr>
          <p:cNvPr id="3" name="Sous-titre 2">
            <a:extLst>
              <a:ext uri="{FF2B5EF4-FFF2-40B4-BE49-F238E27FC236}">
                <a16:creationId xmlns:a16="http://schemas.microsoft.com/office/drawing/2014/main" id="{B237D401-9BEA-4B36-8A7D-0D05DC249CC9}"/>
              </a:ext>
            </a:extLst>
          </p:cNvPr>
          <p:cNvSpPr>
            <a:spLocks noGrp="1"/>
          </p:cNvSpPr>
          <p:nvPr>
            <p:ph type="subTitle" idx="1"/>
          </p:nvPr>
        </p:nvSpPr>
        <p:spPr>
          <a:xfrm>
            <a:off x="1524000" y="3397541"/>
            <a:ext cx="9144000" cy="760956"/>
          </a:xfrm>
        </p:spPr>
        <p:txBody>
          <a:bodyPr>
            <a:normAutofit/>
          </a:bodyPr>
          <a:lstStyle/>
          <a:p>
            <a:r>
              <a:rPr lang="fr-FR" sz="3200" dirty="0">
                <a:solidFill>
                  <a:schemeClr val="bg1"/>
                </a:solidFill>
              </a:rPr>
              <a:t>Se familiariser avec l’ordinateur</a:t>
            </a:r>
          </a:p>
        </p:txBody>
      </p:sp>
      <p:pic>
        <p:nvPicPr>
          <p:cNvPr id="9" name="Image 8">
            <a:extLst>
              <a:ext uri="{FF2B5EF4-FFF2-40B4-BE49-F238E27FC236}">
                <a16:creationId xmlns:a16="http://schemas.microsoft.com/office/drawing/2014/main" id="{AF648D56-6D1B-4EBA-B38B-3B91D6FD9E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301" y="5651747"/>
            <a:ext cx="2741433" cy="632433"/>
          </a:xfrm>
          <a:prstGeom prst="rect">
            <a:avLst/>
          </a:prstGeom>
        </p:spPr>
      </p:pic>
    </p:spTree>
    <p:extLst>
      <p:ext uri="{BB962C8B-B14F-4D97-AF65-F5344CB8AC3E}">
        <p14:creationId xmlns:p14="http://schemas.microsoft.com/office/powerpoint/2010/main" val="317226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1B2F91D9-B589-436A-95DD-FCED4E8C7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69513" y="2307710"/>
            <a:ext cx="5838927" cy="4004190"/>
          </a:xfrm>
          <a:prstGeom prst="rect">
            <a:avLst/>
          </a:prstGeom>
        </p:spPr>
      </p:pic>
      <p:sp>
        <p:nvSpPr>
          <p:cNvPr id="24" name="Bulle narrative : rectangle 23">
            <a:extLst>
              <a:ext uri="{FF2B5EF4-FFF2-40B4-BE49-F238E27FC236}">
                <a16:creationId xmlns:a16="http://schemas.microsoft.com/office/drawing/2014/main" id="{E0B4B3F0-7171-4A42-8377-21E1E313A48F}"/>
              </a:ext>
            </a:extLst>
          </p:cNvPr>
          <p:cNvSpPr/>
          <p:nvPr/>
        </p:nvSpPr>
        <p:spPr>
          <a:xfrm>
            <a:off x="8678257" y="2233319"/>
            <a:ext cx="879447" cy="451528"/>
          </a:xfrm>
          <a:prstGeom prst="wedgeRectCallout">
            <a:avLst>
              <a:gd name="adj1" fmla="val -73945"/>
              <a:gd name="adj2" fmla="val 28519"/>
            </a:avLst>
          </a:prstGeom>
          <a:solidFill>
            <a:schemeClr val="bg1"/>
          </a:solidFill>
          <a:ln>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Bulle narrative : rectangle 21">
            <a:extLst>
              <a:ext uri="{FF2B5EF4-FFF2-40B4-BE49-F238E27FC236}">
                <a16:creationId xmlns:a16="http://schemas.microsoft.com/office/drawing/2014/main" id="{24FDF285-6219-4AC7-B07C-94E7D137CA77}"/>
              </a:ext>
            </a:extLst>
          </p:cNvPr>
          <p:cNvSpPr/>
          <p:nvPr/>
        </p:nvSpPr>
        <p:spPr>
          <a:xfrm>
            <a:off x="2445201" y="2815724"/>
            <a:ext cx="797146" cy="307777"/>
          </a:xfrm>
          <a:prstGeom prst="wedgeRectCallout">
            <a:avLst>
              <a:gd name="adj1" fmla="val 76365"/>
              <a:gd name="adj2" fmla="val -20399"/>
            </a:avLst>
          </a:prstGeom>
          <a:solidFill>
            <a:schemeClr val="bg1"/>
          </a:solidFill>
          <a:ln>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ulle narrative : rectangle 20">
            <a:extLst>
              <a:ext uri="{FF2B5EF4-FFF2-40B4-BE49-F238E27FC236}">
                <a16:creationId xmlns:a16="http://schemas.microsoft.com/office/drawing/2014/main" id="{C905D87C-E5B8-4EF9-A08E-60D8A2756367}"/>
              </a:ext>
            </a:extLst>
          </p:cNvPr>
          <p:cNvSpPr/>
          <p:nvPr/>
        </p:nvSpPr>
        <p:spPr>
          <a:xfrm>
            <a:off x="1937104" y="5152949"/>
            <a:ext cx="1083500" cy="425870"/>
          </a:xfrm>
          <a:prstGeom prst="wedgeRectCallout">
            <a:avLst>
              <a:gd name="adj1" fmla="val 72959"/>
              <a:gd name="adj2" fmla="val 23259"/>
            </a:avLst>
          </a:prstGeom>
          <a:solidFill>
            <a:schemeClr val="bg1"/>
          </a:solidFill>
          <a:ln>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Bulle narrative : rectangle 19">
            <a:extLst>
              <a:ext uri="{FF2B5EF4-FFF2-40B4-BE49-F238E27FC236}">
                <a16:creationId xmlns:a16="http://schemas.microsoft.com/office/drawing/2014/main" id="{88737B7B-0F34-4390-87FC-BD902EAA256F}"/>
              </a:ext>
            </a:extLst>
          </p:cNvPr>
          <p:cNvSpPr/>
          <p:nvPr/>
        </p:nvSpPr>
        <p:spPr>
          <a:xfrm>
            <a:off x="6995098" y="5278894"/>
            <a:ext cx="1083500" cy="425870"/>
          </a:xfrm>
          <a:prstGeom prst="wedgeRectCallout">
            <a:avLst>
              <a:gd name="adj1" fmla="val -60211"/>
              <a:gd name="adj2" fmla="val 19319"/>
            </a:avLst>
          </a:prstGeom>
          <a:solidFill>
            <a:schemeClr val="bg1"/>
          </a:solidFill>
          <a:ln>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Bulle narrative : rectangle 17">
            <a:extLst>
              <a:ext uri="{FF2B5EF4-FFF2-40B4-BE49-F238E27FC236}">
                <a16:creationId xmlns:a16="http://schemas.microsoft.com/office/drawing/2014/main" id="{A7F5E29E-A21A-4658-B4CE-6EA1C26AE8AD}"/>
              </a:ext>
            </a:extLst>
          </p:cNvPr>
          <p:cNvSpPr/>
          <p:nvPr/>
        </p:nvSpPr>
        <p:spPr>
          <a:xfrm>
            <a:off x="8349650" y="4021815"/>
            <a:ext cx="1619076" cy="543965"/>
          </a:xfrm>
          <a:prstGeom prst="wedgeRectCallout">
            <a:avLst>
              <a:gd name="adj1" fmla="val -69537"/>
              <a:gd name="adj2" fmla="val 31657"/>
            </a:avLst>
          </a:prstGeom>
          <a:solidFill>
            <a:schemeClr val="bg1"/>
          </a:solidFill>
          <a:ln>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p:txBody>
          <a:bodyPr>
            <a:normAutofit/>
          </a:bodyPr>
          <a:lstStyle/>
          <a:p>
            <a:pPr algn="ctr"/>
            <a:r>
              <a:rPr lang="fr-FR" sz="4000" dirty="0"/>
              <a:t>De quoi se compose un ordinateur « fixe » ?</a:t>
            </a:r>
          </a:p>
        </p:txBody>
      </p:sp>
      <p:sp>
        <p:nvSpPr>
          <p:cNvPr id="3" name="Espace réservé du contenu 2">
            <a:extLst>
              <a:ext uri="{FF2B5EF4-FFF2-40B4-BE49-F238E27FC236}">
                <a16:creationId xmlns:a16="http://schemas.microsoft.com/office/drawing/2014/main" id="{0CC23544-9BD8-4131-A2B4-A7048FA8D1A1}"/>
              </a:ext>
            </a:extLst>
          </p:cNvPr>
          <p:cNvSpPr>
            <a:spLocks noGrp="1"/>
          </p:cNvSpPr>
          <p:nvPr>
            <p:ph idx="1"/>
          </p:nvPr>
        </p:nvSpPr>
        <p:spPr>
          <a:xfrm>
            <a:off x="838200" y="1825625"/>
            <a:ext cx="9571665" cy="4351338"/>
          </a:xfrm>
        </p:spPr>
        <p:txBody>
          <a:bodyPr/>
          <a:lstStyle/>
          <a:p>
            <a:pPr marL="0" indent="0">
              <a:buNone/>
            </a:pPr>
            <a:r>
              <a:rPr lang="fr-FR" dirty="0"/>
              <a:t>👉 Les éléments à connaître </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426128"/>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67E4DC72-3926-460A-8629-DB547A989109}"/>
              </a:ext>
            </a:extLst>
          </p:cNvPr>
          <p:cNvSpPr txBox="1"/>
          <p:nvPr/>
        </p:nvSpPr>
        <p:spPr>
          <a:xfrm>
            <a:off x="2478854" y="2787617"/>
            <a:ext cx="729841" cy="307777"/>
          </a:xfrm>
          <a:prstGeom prst="rect">
            <a:avLst/>
          </a:prstGeom>
          <a:noFill/>
        </p:spPr>
        <p:txBody>
          <a:bodyPr wrap="square" rtlCol="0">
            <a:spAutoFit/>
          </a:bodyPr>
          <a:lstStyle/>
          <a:p>
            <a:r>
              <a:rPr lang="fr-FR" sz="1400" dirty="0"/>
              <a:t>L’écran</a:t>
            </a:r>
            <a:endParaRPr lang="fr-FR" dirty="0"/>
          </a:p>
        </p:txBody>
      </p:sp>
      <p:sp>
        <p:nvSpPr>
          <p:cNvPr id="13" name="ZoneTexte 12">
            <a:extLst>
              <a:ext uri="{FF2B5EF4-FFF2-40B4-BE49-F238E27FC236}">
                <a16:creationId xmlns:a16="http://schemas.microsoft.com/office/drawing/2014/main" id="{0AEC48C6-0C7F-4FAF-9374-C7C9D2EF240C}"/>
              </a:ext>
            </a:extLst>
          </p:cNvPr>
          <p:cNvSpPr txBox="1"/>
          <p:nvPr/>
        </p:nvSpPr>
        <p:spPr>
          <a:xfrm>
            <a:off x="8678257" y="2197473"/>
            <a:ext cx="851603" cy="523220"/>
          </a:xfrm>
          <a:prstGeom prst="rect">
            <a:avLst/>
          </a:prstGeom>
          <a:noFill/>
        </p:spPr>
        <p:txBody>
          <a:bodyPr wrap="square" rtlCol="0">
            <a:spAutoFit/>
          </a:bodyPr>
          <a:lstStyle/>
          <a:p>
            <a:pPr algn="ctr"/>
            <a:r>
              <a:rPr lang="fr-FR" sz="1400" dirty="0"/>
              <a:t>L’unité centrale</a:t>
            </a:r>
          </a:p>
        </p:txBody>
      </p:sp>
      <p:sp>
        <p:nvSpPr>
          <p:cNvPr id="14" name="ZoneTexte 13">
            <a:extLst>
              <a:ext uri="{FF2B5EF4-FFF2-40B4-BE49-F238E27FC236}">
                <a16:creationId xmlns:a16="http://schemas.microsoft.com/office/drawing/2014/main" id="{5F0B14FE-48B2-4856-940B-7F9DC4469A64}"/>
              </a:ext>
            </a:extLst>
          </p:cNvPr>
          <p:cNvSpPr txBox="1"/>
          <p:nvPr/>
        </p:nvSpPr>
        <p:spPr>
          <a:xfrm>
            <a:off x="7121963" y="5337940"/>
            <a:ext cx="829770" cy="307777"/>
          </a:xfrm>
          <a:prstGeom prst="rect">
            <a:avLst/>
          </a:prstGeom>
          <a:noFill/>
        </p:spPr>
        <p:txBody>
          <a:bodyPr wrap="square" rtlCol="0">
            <a:spAutoFit/>
          </a:bodyPr>
          <a:lstStyle/>
          <a:p>
            <a:r>
              <a:rPr lang="fr-FR" sz="1400" dirty="0"/>
              <a:t>La souris</a:t>
            </a:r>
          </a:p>
        </p:txBody>
      </p:sp>
      <p:sp>
        <p:nvSpPr>
          <p:cNvPr id="15" name="ZoneTexte 14">
            <a:extLst>
              <a:ext uri="{FF2B5EF4-FFF2-40B4-BE49-F238E27FC236}">
                <a16:creationId xmlns:a16="http://schemas.microsoft.com/office/drawing/2014/main" id="{2AE42B74-2E79-4CAF-B813-94376070D62F}"/>
              </a:ext>
            </a:extLst>
          </p:cNvPr>
          <p:cNvSpPr txBox="1"/>
          <p:nvPr/>
        </p:nvSpPr>
        <p:spPr>
          <a:xfrm>
            <a:off x="2041832" y="5193083"/>
            <a:ext cx="927681" cy="307777"/>
          </a:xfrm>
          <a:prstGeom prst="rect">
            <a:avLst/>
          </a:prstGeom>
          <a:noFill/>
        </p:spPr>
        <p:txBody>
          <a:bodyPr wrap="square" rtlCol="0">
            <a:spAutoFit/>
          </a:bodyPr>
          <a:lstStyle/>
          <a:p>
            <a:r>
              <a:rPr lang="fr-FR" sz="1400" dirty="0"/>
              <a:t>Le clavier</a:t>
            </a:r>
          </a:p>
        </p:txBody>
      </p:sp>
      <p:sp>
        <p:nvSpPr>
          <p:cNvPr id="16" name="ZoneTexte 15">
            <a:extLst>
              <a:ext uri="{FF2B5EF4-FFF2-40B4-BE49-F238E27FC236}">
                <a16:creationId xmlns:a16="http://schemas.microsoft.com/office/drawing/2014/main" id="{FEFE1F18-B86E-4C27-ACD1-A5CB7FC6B39E}"/>
              </a:ext>
            </a:extLst>
          </p:cNvPr>
          <p:cNvSpPr txBox="1"/>
          <p:nvPr/>
        </p:nvSpPr>
        <p:spPr>
          <a:xfrm>
            <a:off x="8388451" y="3999607"/>
            <a:ext cx="1625365" cy="523220"/>
          </a:xfrm>
          <a:prstGeom prst="rect">
            <a:avLst/>
          </a:prstGeom>
          <a:noFill/>
        </p:spPr>
        <p:txBody>
          <a:bodyPr wrap="square" rtlCol="0">
            <a:spAutoFit/>
          </a:bodyPr>
          <a:lstStyle/>
          <a:p>
            <a:r>
              <a:rPr lang="fr-FR" sz="1400" dirty="0"/>
              <a:t>Le bouton pour allumer l’ordinateur</a:t>
            </a:r>
          </a:p>
        </p:txBody>
      </p:sp>
      <p:sp>
        <p:nvSpPr>
          <p:cNvPr id="25" name="Espace réservé du numéro de diapositive 24">
            <a:extLst>
              <a:ext uri="{FF2B5EF4-FFF2-40B4-BE49-F238E27FC236}">
                <a16:creationId xmlns:a16="http://schemas.microsoft.com/office/drawing/2014/main" id="{9D34BA0F-1B5D-438E-968B-2AED0843B431}"/>
              </a:ext>
            </a:extLst>
          </p:cNvPr>
          <p:cNvSpPr>
            <a:spLocks noGrp="1"/>
          </p:cNvSpPr>
          <p:nvPr>
            <p:ph type="sldNum" sz="quarter" idx="12"/>
          </p:nvPr>
        </p:nvSpPr>
        <p:spPr/>
        <p:txBody>
          <a:bodyPr/>
          <a:lstStyle/>
          <a:p>
            <a:fld id="{214B496C-A674-488F-82D3-A6592634C02D}" type="slidenum">
              <a:rPr lang="fr-FR" smtClean="0"/>
              <a:t>10</a:t>
            </a:fld>
            <a:endParaRPr lang="fr-FR"/>
          </a:p>
        </p:txBody>
      </p:sp>
      <p:sp>
        <p:nvSpPr>
          <p:cNvPr id="26" name="Espace réservé de la date 25">
            <a:extLst>
              <a:ext uri="{FF2B5EF4-FFF2-40B4-BE49-F238E27FC236}">
                <a16:creationId xmlns:a16="http://schemas.microsoft.com/office/drawing/2014/main" id="{39EED26F-977D-4D16-8445-A5416F23AED8}"/>
              </a:ext>
            </a:extLst>
          </p:cNvPr>
          <p:cNvSpPr>
            <a:spLocks noGrp="1"/>
          </p:cNvSpPr>
          <p:nvPr>
            <p:ph type="dt" sz="half" idx="10"/>
          </p:nvPr>
        </p:nvSpPr>
        <p:spPr/>
        <p:txBody>
          <a:bodyPr/>
          <a:lstStyle/>
          <a:p>
            <a:fld id="{6221D013-FDB8-4E3C-9ABA-F90787E1C6D3}" type="datetime1">
              <a:rPr lang="fr-FR" smtClean="0"/>
              <a:t>18/01/2023</a:t>
            </a:fld>
            <a:endParaRPr lang="fr-FR"/>
          </a:p>
        </p:txBody>
      </p:sp>
      <p:sp>
        <p:nvSpPr>
          <p:cNvPr id="27" name="Espace réservé du pied de page 26">
            <a:extLst>
              <a:ext uri="{FF2B5EF4-FFF2-40B4-BE49-F238E27FC236}">
                <a16:creationId xmlns:a16="http://schemas.microsoft.com/office/drawing/2014/main" id="{3926A3E2-27E3-49FE-91D5-02B82476EFF1}"/>
              </a:ext>
            </a:extLst>
          </p:cNvPr>
          <p:cNvSpPr>
            <a:spLocks noGrp="1"/>
          </p:cNvSpPr>
          <p:nvPr>
            <p:ph type="ftr" sz="quarter" idx="11"/>
          </p:nvPr>
        </p:nvSpPr>
        <p:spPr/>
        <p:txBody>
          <a:bodyPr/>
          <a:lstStyle/>
          <a:p>
            <a:r>
              <a:rPr lang="fr-FR"/>
              <a:t>Initiation ordinateur - 1/5 prise en main du matériel</a:t>
            </a:r>
          </a:p>
        </p:txBody>
      </p:sp>
    </p:spTree>
    <p:extLst>
      <p:ext uri="{BB962C8B-B14F-4D97-AF65-F5344CB8AC3E}">
        <p14:creationId xmlns:p14="http://schemas.microsoft.com/office/powerpoint/2010/main" val="154646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p:txBody>
          <a:bodyPr>
            <a:normAutofit/>
          </a:bodyPr>
          <a:lstStyle/>
          <a:p>
            <a:pPr algn="ctr"/>
            <a:r>
              <a:rPr lang="fr-FR" sz="4000" dirty="0"/>
              <a:t>De quoi se compose un ordinateur « portable » ?</a:t>
            </a:r>
          </a:p>
        </p:txBody>
      </p:sp>
      <p:sp>
        <p:nvSpPr>
          <p:cNvPr id="3" name="Espace réservé du contenu 2">
            <a:extLst>
              <a:ext uri="{FF2B5EF4-FFF2-40B4-BE49-F238E27FC236}">
                <a16:creationId xmlns:a16="http://schemas.microsoft.com/office/drawing/2014/main" id="{0CC23544-9BD8-4131-A2B4-A7048FA8D1A1}"/>
              </a:ext>
            </a:extLst>
          </p:cNvPr>
          <p:cNvSpPr>
            <a:spLocks noGrp="1"/>
          </p:cNvSpPr>
          <p:nvPr>
            <p:ph idx="1"/>
          </p:nvPr>
        </p:nvSpPr>
        <p:spPr/>
        <p:txBody>
          <a:bodyPr/>
          <a:lstStyle/>
          <a:p>
            <a:pPr marL="0" indent="0">
              <a:buNone/>
            </a:pPr>
            <a:r>
              <a:rPr lang="fr-FR" dirty="0"/>
              <a:t>👉 Les éléments à connaître </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426128"/>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6A6BBC5B-A254-43D9-94CF-B94DAEF76CBC}"/>
              </a:ext>
            </a:extLst>
          </p:cNvPr>
          <p:cNvPicPr>
            <a:picLocks noChangeAspect="1"/>
          </p:cNvPicPr>
          <p:nvPr/>
        </p:nvPicPr>
        <p:blipFill rotWithShape="1">
          <a:blip r:embed="rId3">
            <a:extLst>
              <a:ext uri="{28A0092B-C50C-407E-A947-70E740481C1C}">
                <a14:useLocalDpi xmlns:a14="http://schemas.microsoft.com/office/drawing/2010/main" val="0"/>
              </a:ext>
            </a:extLst>
          </a:blip>
          <a:srcRect l="5949" t="6675" r="3553"/>
          <a:stretch/>
        </p:blipFill>
        <p:spPr>
          <a:xfrm>
            <a:off x="2315361" y="2324651"/>
            <a:ext cx="7197754" cy="4168224"/>
          </a:xfrm>
          <a:prstGeom prst="rect">
            <a:avLst/>
          </a:prstGeom>
        </p:spPr>
      </p:pic>
      <p:sp>
        <p:nvSpPr>
          <p:cNvPr id="7" name="Rectangle 6">
            <a:extLst>
              <a:ext uri="{FF2B5EF4-FFF2-40B4-BE49-F238E27FC236}">
                <a16:creationId xmlns:a16="http://schemas.microsoft.com/office/drawing/2014/main" id="{27DFB59A-F2D1-409E-9436-46214CC413DD}"/>
              </a:ext>
            </a:extLst>
          </p:cNvPr>
          <p:cNvSpPr/>
          <p:nvPr/>
        </p:nvSpPr>
        <p:spPr>
          <a:xfrm>
            <a:off x="3607267" y="2933592"/>
            <a:ext cx="729842" cy="226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61C237F-DCDE-46ED-90B3-CFD61C6E3B82}"/>
              </a:ext>
            </a:extLst>
          </p:cNvPr>
          <p:cNvSpPr/>
          <p:nvPr/>
        </p:nvSpPr>
        <p:spPr>
          <a:xfrm>
            <a:off x="2618765" y="4190854"/>
            <a:ext cx="988502" cy="314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965D1353-878B-4216-BD4A-7FB60F3507BB}"/>
              </a:ext>
            </a:extLst>
          </p:cNvPr>
          <p:cNvSpPr/>
          <p:nvPr/>
        </p:nvSpPr>
        <p:spPr>
          <a:xfrm>
            <a:off x="7980729" y="3521133"/>
            <a:ext cx="988502" cy="314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196C1608-A733-492F-9617-C94B133412F8}"/>
              </a:ext>
            </a:extLst>
          </p:cNvPr>
          <p:cNvSpPr/>
          <p:nvPr/>
        </p:nvSpPr>
        <p:spPr>
          <a:xfrm>
            <a:off x="5322816" y="4251746"/>
            <a:ext cx="1396765" cy="314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779F5C1-FEE0-4248-94AD-5DC52DBAA93D}"/>
              </a:ext>
            </a:extLst>
          </p:cNvPr>
          <p:cNvSpPr/>
          <p:nvPr/>
        </p:nvSpPr>
        <p:spPr>
          <a:xfrm>
            <a:off x="5397618" y="5862929"/>
            <a:ext cx="1129018" cy="314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67E4DC72-3926-460A-8629-DB547A989109}"/>
              </a:ext>
            </a:extLst>
          </p:cNvPr>
          <p:cNvSpPr txBox="1"/>
          <p:nvPr/>
        </p:nvSpPr>
        <p:spPr>
          <a:xfrm>
            <a:off x="3607267" y="2874928"/>
            <a:ext cx="729841" cy="307777"/>
          </a:xfrm>
          <a:prstGeom prst="rect">
            <a:avLst/>
          </a:prstGeom>
          <a:noFill/>
        </p:spPr>
        <p:txBody>
          <a:bodyPr wrap="square" rtlCol="0">
            <a:spAutoFit/>
          </a:bodyPr>
          <a:lstStyle/>
          <a:p>
            <a:r>
              <a:rPr lang="fr-FR" sz="1400" dirty="0"/>
              <a:t>L’écran</a:t>
            </a:r>
            <a:endParaRPr lang="fr-FR" dirty="0"/>
          </a:p>
        </p:txBody>
      </p:sp>
      <p:sp>
        <p:nvSpPr>
          <p:cNvPr id="13" name="ZoneTexte 12">
            <a:extLst>
              <a:ext uri="{FF2B5EF4-FFF2-40B4-BE49-F238E27FC236}">
                <a16:creationId xmlns:a16="http://schemas.microsoft.com/office/drawing/2014/main" id="{0AEC48C6-0C7F-4FAF-9374-C7C9D2EF240C}"/>
              </a:ext>
            </a:extLst>
          </p:cNvPr>
          <p:cNvSpPr txBox="1"/>
          <p:nvPr/>
        </p:nvSpPr>
        <p:spPr>
          <a:xfrm>
            <a:off x="2618765" y="4141887"/>
            <a:ext cx="1046527" cy="307777"/>
          </a:xfrm>
          <a:prstGeom prst="rect">
            <a:avLst/>
          </a:prstGeom>
          <a:noFill/>
        </p:spPr>
        <p:txBody>
          <a:bodyPr wrap="square" rtlCol="0">
            <a:spAutoFit/>
          </a:bodyPr>
          <a:lstStyle/>
          <a:p>
            <a:r>
              <a:rPr lang="fr-FR" sz="1400" dirty="0"/>
              <a:t>Le chargeur</a:t>
            </a:r>
          </a:p>
        </p:txBody>
      </p:sp>
      <p:sp>
        <p:nvSpPr>
          <p:cNvPr id="14" name="ZoneTexte 13">
            <a:extLst>
              <a:ext uri="{FF2B5EF4-FFF2-40B4-BE49-F238E27FC236}">
                <a16:creationId xmlns:a16="http://schemas.microsoft.com/office/drawing/2014/main" id="{5F0B14FE-48B2-4856-940B-7F9DC4469A64}"/>
              </a:ext>
            </a:extLst>
          </p:cNvPr>
          <p:cNvSpPr txBox="1"/>
          <p:nvPr/>
        </p:nvSpPr>
        <p:spPr>
          <a:xfrm>
            <a:off x="8057631" y="3562344"/>
            <a:ext cx="911600" cy="307777"/>
          </a:xfrm>
          <a:prstGeom prst="rect">
            <a:avLst/>
          </a:prstGeom>
          <a:noFill/>
        </p:spPr>
        <p:txBody>
          <a:bodyPr wrap="square" rtlCol="0">
            <a:spAutoFit/>
          </a:bodyPr>
          <a:lstStyle/>
          <a:p>
            <a:r>
              <a:rPr lang="fr-FR" sz="1400" dirty="0"/>
              <a:t>La souris</a:t>
            </a:r>
          </a:p>
        </p:txBody>
      </p:sp>
      <p:sp>
        <p:nvSpPr>
          <p:cNvPr id="15" name="ZoneTexte 14">
            <a:extLst>
              <a:ext uri="{FF2B5EF4-FFF2-40B4-BE49-F238E27FC236}">
                <a16:creationId xmlns:a16="http://schemas.microsoft.com/office/drawing/2014/main" id="{2AE42B74-2E79-4CAF-B813-94376070D62F}"/>
              </a:ext>
            </a:extLst>
          </p:cNvPr>
          <p:cNvSpPr txBox="1"/>
          <p:nvPr/>
        </p:nvSpPr>
        <p:spPr>
          <a:xfrm>
            <a:off x="5498286" y="5804608"/>
            <a:ext cx="927681" cy="307777"/>
          </a:xfrm>
          <a:prstGeom prst="rect">
            <a:avLst/>
          </a:prstGeom>
          <a:noFill/>
        </p:spPr>
        <p:txBody>
          <a:bodyPr wrap="square" rtlCol="0">
            <a:spAutoFit/>
          </a:bodyPr>
          <a:lstStyle/>
          <a:p>
            <a:r>
              <a:rPr lang="fr-FR" sz="1400" dirty="0"/>
              <a:t>Le clavier</a:t>
            </a:r>
          </a:p>
        </p:txBody>
      </p:sp>
      <p:sp>
        <p:nvSpPr>
          <p:cNvPr id="16" name="ZoneTexte 15">
            <a:extLst>
              <a:ext uri="{FF2B5EF4-FFF2-40B4-BE49-F238E27FC236}">
                <a16:creationId xmlns:a16="http://schemas.microsoft.com/office/drawing/2014/main" id="{FEFE1F18-B86E-4C27-ACD1-A5CB7FC6B39E}"/>
              </a:ext>
            </a:extLst>
          </p:cNvPr>
          <p:cNvSpPr txBox="1"/>
          <p:nvPr/>
        </p:nvSpPr>
        <p:spPr>
          <a:xfrm>
            <a:off x="5283317" y="4141887"/>
            <a:ext cx="1625365" cy="523220"/>
          </a:xfrm>
          <a:prstGeom prst="rect">
            <a:avLst/>
          </a:prstGeom>
          <a:noFill/>
        </p:spPr>
        <p:txBody>
          <a:bodyPr wrap="square" rtlCol="0">
            <a:spAutoFit/>
          </a:bodyPr>
          <a:lstStyle/>
          <a:p>
            <a:r>
              <a:rPr lang="fr-FR" sz="1400" dirty="0"/>
              <a:t>Le bouton pour allumer l’ordinateur</a:t>
            </a:r>
          </a:p>
        </p:txBody>
      </p:sp>
      <p:sp>
        <p:nvSpPr>
          <p:cNvPr id="5" name="Espace réservé du numéro de diapositive 4">
            <a:extLst>
              <a:ext uri="{FF2B5EF4-FFF2-40B4-BE49-F238E27FC236}">
                <a16:creationId xmlns:a16="http://schemas.microsoft.com/office/drawing/2014/main" id="{1CD9B04B-C60D-4553-9103-95F68240A49A}"/>
              </a:ext>
            </a:extLst>
          </p:cNvPr>
          <p:cNvSpPr>
            <a:spLocks noGrp="1"/>
          </p:cNvSpPr>
          <p:nvPr>
            <p:ph type="sldNum" sz="quarter" idx="12"/>
          </p:nvPr>
        </p:nvSpPr>
        <p:spPr/>
        <p:txBody>
          <a:bodyPr/>
          <a:lstStyle/>
          <a:p>
            <a:fld id="{214B496C-A674-488F-82D3-A6592634C02D}" type="slidenum">
              <a:rPr lang="fr-FR" smtClean="0"/>
              <a:t>11</a:t>
            </a:fld>
            <a:endParaRPr lang="fr-FR"/>
          </a:p>
        </p:txBody>
      </p:sp>
      <p:sp>
        <p:nvSpPr>
          <p:cNvPr id="17" name="Espace réservé de la date 16">
            <a:extLst>
              <a:ext uri="{FF2B5EF4-FFF2-40B4-BE49-F238E27FC236}">
                <a16:creationId xmlns:a16="http://schemas.microsoft.com/office/drawing/2014/main" id="{071D462D-3254-47DA-8A75-A54C3E111635}"/>
              </a:ext>
            </a:extLst>
          </p:cNvPr>
          <p:cNvSpPr>
            <a:spLocks noGrp="1"/>
          </p:cNvSpPr>
          <p:nvPr>
            <p:ph type="dt" sz="half" idx="10"/>
          </p:nvPr>
        </p:nvSpPr>
        <p:spPr/>
        <p:txBody>
          <a:bodyPr/>
          <a:lstStyle/>
          <a:p>
            <a:fld id="{04633F43-40E0-47E0-A63F-7B497559ED1C}" type="datetime1">
              <a:rPr lang="fr-FR" smtClean="0"/>
              <a:t>18/01/2023</a:t>
            </a:fld>
            <a:endParaRPr lang="fr-FR"/>
          </a:p>
        </p:txBody>
      </p:sp>
      <p:sp>
        <p:nvSpPr>
          <p:cNvPr id="18" name="Espace réservé du pied de page 17">
            <a:extLst>
              <a:ext uri="{FF2B5EF4-FFF2-40B4-BE49-F238E27FC236}">
                <a16:creationId xmlns:a16="http://schemas.microsoft.com/office/drawing/2014/main" id="{F0A474A6-2E53-44DD-A612-BF0BCB082565}"/>
              </a:ext>
            </a:extLst>
          </p:cNvPr>
          <p:cNvSpPr>
            <a:spLocks noGrp="1"/>
          </p:cNvSpPr>
          <p:nvPr>
            <p:ph type="ftr" sz="quarter" idx="11"/>
          </p:nvPr>
        </p:nvSpPr>
        <p:spPr/>
        <p:txBody>
          <a:bodyPr/>
          <a:lstStyle/>
          <a:p>
            <a:r>
              <a:rPr lang="fr-FR"/>
              <a:t>Initiation ordinateur - 1/5 prise en main du matériel</a:t>
            </a:r>
          </a:p>
        </p:txBody>
      </p:sp>
    </p:spTree>
    <p:extLst>
      <p:ext uri="{BB962C8B-B14F-4D97-AF65-F5344CB8AC3E}">
        <p14:creationId xmlns:p14="http://schemas.microsoft.com/office/powerpoint/2010/main" val="25192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a:t>
            </a:r>
            <a:r>
              <a:rPr lang="fr-FR" sz="4000" dirty="0"/>
              <a:t>D’accord, mais ça sert à quoi ?!</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6">
            <a:extLst>
              <a:ext uri="{FF2B5EF4-FFF2-40B4-BE49-F238E27FC236}">
                <a16:creationId xmlns:a16="http://schemas.microsoft.com/office/drawing/2014/main" id="{C7A0E8FE-33A1-490E-B4EB-913F7357DDF6}"/>
              </a:ext>
            </a:extLst>
          </p:cNvPr>
          <p:cNvSpPr>
            <a:spLocks noGrp="1"/>
          </p:cNvSpPr>
          <p:nvPr>
            <p:ph idx="1"/>
          </p:nvPr>
        </p:nvSpPr>
        <p:spPr>
          <a:xfrm>
            <a:off x="2378528" y="2222574"/>
            <a:ext cx="1295850" cy="520625"/>
          </a:xfrm>
          <a:ln w="19050">
            <a:solidFill>
              <a:srgbClr val="FFC000"/>
            </a:solidFill>
          </a:ln>
        </p:spPr>
        <p:txBody>
          <a:bodyPr>
            <a:normAutofit lnSpcReduction="10000"/>
          </a:bodyPr>
          <a:lstStyle/>
          <a:p>
            <a:pPr marL="0" indent="0" algn="just">
              <a:buNone/>
            </a:pPr>
            <a:r>
              <a:rPr lang="fr-FR" b="1" dirty="0">
                <a:solidFill>
                  <a:srgbClr val="FFC000"/>
                </a:solidFill>
              </a:rPr>
              <a:t>L’écran</a:t>
            </a:r>
            <a:r>
              <a:rPr lang="fr-FR" sz="3200" dirty="0">
                <a:solidFill>
                  <a:srgbClr val="FFC000"/>
                </a:solidFill>
              </a:rPr>
              <a:t> </a:t>
            </a:r>
          </a:p>
        </p:txBody>
      </p:sp>
      <p:sp>
        <p:nvSpPr>
          <p:cNvPr id="18" name="Espace réservé du contenu 16">
            <a:extLst>
              <a:ext uri="{FF2B5EF4-FFF2-40B4-BE49-F238E27FC236}">
                <a16:creationId xmlns:a16="http://schemas.microsoft.com/office/drawing/2014/main" id="{D019CE63-2473-4F62-9041-48EBCBF31991}"/>
              </a:ext>
            </a:extLst>
          </p:cNvPr>
          <p:cNvSpPr txBox="1">
            <a:spLocks/>
          </p:cNvSpPr>
          <p:nvPr/>
        </p:nvSpPr>
        <p:spPr>
          <a:xfrm>
            <a:off x="5354360" y="3267040"/>
            <a:ext cx="1483279" cy="488531"/>
          </a:xfrm>
          <a:prstGeom prst="rect">
            <a:avLst/>
          </a:prstGeom>
          <a:ln w="19050">
            <a:solidFill>
              <a:srgbClr val="FFC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rgbClr val="FFC000"/>
                </a:solidFill>
              </a:rPr>
              <a:t>La souris</a:t>
            </a:r>
            <a:endParaRPr lang="fr-FR" sz="2200" dirty="0">
              <a:solidFill>
                <a:srgbClr val="FFC000"/>
              </a:solidFill>
            </a:endParaRPr>
          </a:p>
        </p:txBody>
      </p:sp>
      <p:sp>
        <p:nvSpPr>
          <p:cNvPr id="23" name="Espace réservé du contenu 16">
            <a:extLst>
              <a:ext uri="{FF2B5EF4-FFF2-40B4-BE49-F238E27FC236}">
                <a16:creationId xmlns:a16="http://schemas.microsoft.com/office/drawing/2014/main" id="{FC7A8FBE-86AE-4D22-A337-A0249937BA2D}"/>
              </a:ext>
            </a:extLst>
          </p:cNvPr>
          <p:cNvSpPr txBox="1">
            <a:spLocks/>
          </p:cNvSpPr>
          <p:nvPr/>
        </p:nvSpPr>
        <p:spPr>
          <a:xfrm>
            <a:off x="8360228" y="4462743"/>
            <a:ext cx="1664616" cy="461595"/>
          </a:xfrm>
          <a:prstGeom prst="rect">
            <a:avLst/>
          </a:prstGeom>
          <a:ln w="19050">
            <a:solidFill>
              <a:srgbClr val="FFC00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b="1" dirty="0">
                <a:solidFill>
                  <a:srgbClr val="FFC000"/>
                </a:solidFill>
              </a:rPr>
              <a:t>Le clavier</a:t>
            </a:r>
            <a:endParaRPr lang="fr-FR" dirty="0">
              <a:solidFill>
                <a:srgbClr val="FFC000"/>
              </a:solidFill>
            </a:endParaRPr>
          </a:p>
        </p:txBody>
      </p:sp>
      <p:sp>
        <p:nvSpPr>
          <p:cNvPr id="24" name="Espace réservé du numéro de diapositive 23">
            <a:extLst>
              <a:ext uri="{FF2B5EF4-FFF2-40B4-BE49-F238E27FC236}">
                <a16:creationId xmlns:a16="http://schemas.microsoft.com/office/drawing/2014/main" id="{61AAADB0-7940-4881-B870-1A80BB3A1DC7}"/>
              </a:ext>
            </a:extLst>
          </p:cNvPr>
          <p:cNvSpPr>
            <a:spLocks noGrp="1"/>
          </p:cNvSpPr>
          <p:nvPr>
            <p:ph type="sldNum" sz="quarter" idx="12"/>
          </p:nvPr>
        </p:nvSpPr>
        <p:spPr/>
        <p:txBody>
          <a:bodyPr/>
          <a:lstStyle/>
          <a:p>
            <a:fld id="{214B496C-A674-488F-82D3-A6592634C02D}" type="slidenum">
              <a:rPr lang="fr-FR" smtClean="0"/>
              <a:t>12</a:t>
            </a:fld>
            <a:endParaRPr lang="fr-FR"/>
          </a:p>
        </p:txBody>
      </p:sp>
      <p:sp>
        <p:nvSpPr>
          <p:cNvPr id="25" name="Espace réservé de la date 24">
            <a:extLst>
              <a:ext uri="{FF2B5EF4-FFF2-40B4-BE49-F238E27FC236}">
                <a16:creationId xmlns:a16="http://schemas.microsoft.com/office/drawing/2014/main" id="{1226790C-89BB-478F-8DCA-232AE5F8576E}"/>
              </a:ext>
            </a:extLst>
          </p:cNvPr>
          <p:cNvSpPr>
            <a:spLocks noGrp="1"/>
          </p:cNvSpPr>
          <p:nvPr>
            <p:ph type="dt" sz="half" idx="10"/>
          </p:nvPr>
        </p:nvSpPr>
        <p:spPr/>
        <p:txBody>
          <a:bodyPr/>
          <a:lstStyle/>
          <a:p>
            <a:fld id="{829CE12E-FD6B-4D6A-9CF3-406E5104FAC9}" type="datetime1">
              <a:rPr lang="fr-FR" smtClean="0"/>
              <a:t>18/01/2023</a:t>
            </a:fld>
            <a:endParaRPr lang="fr-FR"/>
          </a:p>
        </p:txBody>
      </p:sp>
      <p:sp>
        <p:nvSpPr>
          <p:cNvPr id="26" name="Espace réservé du pied de page 25">
            <a:extLst>
              <a:ext uri="{FF2B5EF4-FFF2-40B4-BE49-F238E27FC236}">
                <a16:creationId xmlns:a16="http://schemas.microsoft.com/office/drawing/2014/main" id="{3B1C2E53-9355-47CC-B23D-C8FF77620971}"/>
              </a:ext>
            </a:extLst>
          </p:cNvPr>
          <p:cNvSpPr>
            <a:spLocks noGrp="1"/>
          </p:cNvSpPr>
          <p:nvPr>
            <p:ph type="ftr" sz="quarter" idx="11"/>
          </p:nvPr>
        </p:nvSpPr>
        <p:spPr/>
        <p:txBody>
          <a:bodyPr/>
          <a:lstStyle/>
          <a:p>
            <a:r>
              <a:rPr lang="fr-FR"/>
              <a:t>Initiation ordinateur - 1/5 prise en main du matériel</a:t>
            </a:r>
          </a:p>
        </p:txBody>
      </p:sp>
    </p:spTree>
    <p:extLst>
      <p:ext uri="{BB962C8B-B14F-4D97-AF65-F5344CB8AC3E}">
        <p14:creationId xmlns:p14="http://schemas.microsoft.com/office/powerpoint/2010/main" val="334430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a:t>
            </a:r>
            <a:r>
              <a:rPr lang="fr-FR" sz="4000" dirty="0"/>
              <a:t>D’accord, mais ça sert à quoi ?!</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779F5C1-FEE0-4248-94AD-5DC52DBAA93D}"/>
              </a:ext>
            </a:extLst>
          </p:cNvPr>
          <p:cNvSpPr/>
          <p:nvPr/>
        </p:nvSpPr>
        <p:spPr>
          <a:xfrm>
            <a:off x="5397618" y="5602870"/>
            <a:ext cx="1129018" cy="314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contenu 16">
            <a:extLst>
              <a:ext uri="{FF2B5EF4-FFF2-40B4-BE49-F238E27FC236}">
                <a16:creationId xmlns:a16="http://schemas.microsoft.com/office/drawing/2014/main" id="{C7A0E8FE-33A1-490E-B4EB-913F7357DDF6}"/>
              </a:ext>
            </a:extLst>
          </p:cNvPr>
          <p:cNvSpPr>
            <a:spLocks noGrp="1"/>
          </p:cNvSpPr>
          <p:nvPr>
            <p:ph idx="1"/>
          </p:nvPr>
        </p:nvSpPr>
        <p:spPr>
          <a:xfrm>
            <a:off x="838200" y="1654381"/>
            <a:ext cx="6846116" cy="1068652"/>
          </a:xfrm>
          <a:ln w="19050">
            <a:solidFill>
              <a:srgbClr val="FFC000"/>
            </a:solidFill>
          </a:ln>
        </p:spPr>
        <p:txBody>
          <a:bodyPr>
            <a:normAutofit lnSpcReduction="10000"/>
          </a:bodyPr>
          <a:lstStyle/>
          <a:p>
            <a:pPr marL="0" indent="0" algn="just">
              <a:buNone/>
            </a:pPr>
            <a:r>
              <a:rPr lang="fr-FR" sz="2400" b="1" dirty="0">
                <a:solidFill>
                  <a:srgbClr val="FFC000"/>
                </a:solidFill>
              </a:rPr>
              <a:t>L’écran</a:t>
            </a:r>
            <a:r>
              <a:rPr lang="fr-FR" dirty="0">
                <a:solidFill>
                  <a:srgbClr val="FFC000"/>
                </a:solidFill>
              </a:rPr>
              <a:t> :</a:t>
            </a:r>
            <a:r>
              <a:rPr lang="fr-FR" dirty="0">
                <a:solidFill>
                  <a:srgbClr val="FFBD59"/>
                </a:solidFill>
              </a:rPr>
              <a:t> </a:t>
            </a:r>
            <a:r>
              <a:rPr lang="fr-FR" sz="2200" dirty="0"/>
              <a:t>C’est sur l’écran de l’ordinateur que vous allez voir apparaître le </a:t>
            </a:r>
            <a:r>
              <a:rPr lang="fr-FR" sz="2200" dirty="0">
                <a:solidFill>
                  <a:srgbClr val="FFC000"/>
                </a:solidFill>
              </a:rPr>
              <a:t>texte</a:t>
            </a:r>
            <a:r>
              <a:rPr lang="fr-FR" sz="2200" dirty="0"/>
              <a:t> que vous tapez ou encore le </a:t>
            </a:r>
            <a:r>
              <a:rPr lang="fr-FR" sz="2200" dirty="0">
                <a:solidFill>
                  <a:srgbClr val="FFC000"/>
                </a:solidFill>
              </a:rPr>
              <a:t>curseur</a:t>
            </a:r>
            <a:r>
              <a:rPr lang="fr-FR" sz="2200" dirty="0"/>
              <a:t> de la souris.</a:t>
            </a:r>
            <a:endParaRPr lang="fr-FR" dirty="0">
              <a:solidFill>
                <a:srgbClr val="FFBD59"/>
              </a:solidFill>
            </a:endParaRPr>
          </a:p>
        </p:txBody>
      </p:sp>
      <p:sp>
        <p:nvSpPr>
          <p:cNvPr id="18" name="Espace réservé du contenu 16">
            <a:extLst>
              <a:ext uri="{FF2B5EF4-FFF2-40B4-BE49-F238E27FC236}">
                <a16:creationId xmlns:a16="http://schemas.microsoft.com/office/drawing/2014/main" id="{D019CE63-2473-4F62-9041-48EBCBF31991}"/>
              </a:ext>
            </a:extLst>
          </p:cNvPr>
          <p:cNvSpPr txBox="1">
            <a:spLocks/>
          </p:cNvSpPr>
          <p:nvPr/>
        </p:nvSpPr>
        <p:spPr>
          <a:xfrm>
            <a:off x="3447950" y="3169069"/>
            <a:ext cx="5296098" cy="1451961"/>
          </a:xfrm>
          <a:prstGeom prst="rect">
            <a:avLst/>
          </a:prstGeom>
          <a:ln w="19050">
            <a:solidFill>
              <a:srgbClr val="FFC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rgbClr val="FFC000"/>
                </a:solidFill>
              </a:rPr>
              <a:t>La souris</a:t>
            </a:r>
            <a:r>
              <a:rPr lang="fr-FR" dirty="0">
                <a:solidFill>
                  <a:srgbClr val="FFC000"/>
                </a:solidFill>
              </a:rPr>
              <a:t>: </a:t>
            </a:r>
            <a:r>
              <a:rPr lang="fr-FR" sz="2200" dirty="0"/>
              <a:t>C’est comme une </a:t>
            </a:r>
            <a:r>
              <a:rPr lang="fr-FR" sz="2200" dirty="0">
                <a:solidFill>
                  <a:srgbClr val="FFC000"/>
                </a:solidFill>
              </a:rPr>
              <a:t>vraie main</a:t>
            </a:r>
            <a:r>
              <a:rPr lang="fr-FR" sz="2200" dirty="0"/>
              <a:t>. </a:t>
            </a:r>
          </a:p>
          <a:p>
            <a:pPr marL="0" indent="0">
              <a:buFont typeface="Arial" panose="020B0604020202020204" pitchFamily="34" charset="0"/>
              <a:buNone/>
            </a:pPr>
            <a:endParaRPr lang="fr-FR" sz="2200" dirty="0"/>
          </a:p>
          <a:p>
            <a:pPr marL="0" indent="0">
              <a:buFont typeface="Arial" panose="020B0604020202020204" pitchFamily="34" charset="0"/>
              <a:buNone/>
            </a:pPr>
            <a:r>
              <a:rPr lang="fr-FR" sz="2200" dirty="0"/>
              <a:t>La flèche sur l’écran joue le rôle de pointeur.</a:t>
            </a:r>
            <a:endParaRPr lang="fr-FR" sz="2200" dirty="0">
              <a:solidFill>
                <a:srgbClr val="FFBD59"/>
              </a:solidFill>
            </a:endParaRPr>
          </a:p>
        </p:txBody>
      </p:sp>
      <p:pic>
        <p:nvPicPr>
          <p:cNvPr id="20" name="Image 19">
            <a:extLst>
              <a:ext uri="{FF2B5EF4-FFF2-40B4-BE49-F238E27FC236}">
                <a16:creationId xmlns:a16="http://schemas.microsoft.com/office/drawing/2014/main" id="{5432C5FF-1A46-490B-88E2-B6B69C409234}"/>
              </a:ext>
            </a:extLst>
          </p:cNvPr>
          <p:cNvPicPr>
            <a:picLocks noChangeAspect="1"/>
          </p:cNvPicPr>
          <p:nvPr/>
        </p:nvPicPr>
        <p:blipFill rotWithShape="1">
          <a:blip r:embed="rId3"/>
          <a:srcRect r="5888" b="16408"/>
          <a:stretch/>
        </p:blipFill>
        <p:spPr>
          <a:xfrm>
            <a:off x="5450560" y="3582322"/>
            <a:ext cx="1290879" cy="462777"/>
          </a:xfrm>
          <a:prstGeom prst="rect">
            <a:avLst/>
          </a:prstGeom>
        </p:spPr>
      </p:pic>
      <p:sp>
        <p:nvSpPr>
          <p:cNvPr id="23" name="Espace réservé du contenu 16">
            <a:extLst>
              <a:ext uri="{FF2B5EF4-FFF2-40B4-BE49-F238E27FC236}">
                <a16:creationId xmlns:a16="http://schemas.microsoft.com/office/drawing/2014/main" id="{FC7A8FBE-86AE-4D22-A337-A0249937BA2D}"/>
              </a:ext>
            </a:extLst>
          </p:cNvPr>
          <p:cNvSpPr txBox="1">
            <a:spLocks/>
          </p:cNvSpPr>
          <p:nvPr/>
        </p:nvSpPr>
        <p:spPr>
          <a:xfrm>
            <a:off x="4429387" y="5067066"/>
            <a:ext cx="6924413" cy="852331"/>
          </a:xfrm>
          <a:prstGeom prst="rect">
            <a:avLst/>
          </a:prstGeom>
          <a:ln w="19050">
            <a:solidFill>
              <a:srgbClr val="FFC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400" b="1" dirty="0">
                <a:solidFill>
                  <a:srgbClr val="FFC000"/>
                </a:solidFill>
              </a:rPr>
              <a:t>Le clavier : </a:t>
            </a:r>
            <a:r>
              <a:rPr lang="fr-FR" sz="2400" dirty="0"/>
              <a:t>Il permet d’écrire, en appuyant sur les touches.</a:t>
            </a:r>
          </a:p>
        </p:txBody>
      </p:sp>
      <p:sp>
        <p:nvSpPr>
          <p:cNvPr id="24" name="Espace réservé du numéro de diapositive 23">
            <a:extLst>
              <a:ext uri="{FF2B5EF4-FFF2-40B4-BE49-F238E27FC236}">
                <a16:creationId xmlns:a16="http://schemas.microsoft.com/office/drawing/2014/main" id="{61AAADB0-7940-4881-B870-1A80BB3A1DC7}"/>
              </a:ext>
            </a:extLst>
          </p:cNvPr>
          <p:cNvSpPr>
            <a:spLocks noGrp="1"/>
          </p:cNvSpPr>
          <p:nvPr>
            <p:ph type="sldNum" sz="quarter" idx="12"/>
          </p:nvPr>
        </p:nvSpPr>
        <p:spPr/>
        <p:txBody>
          <a:bodyPr/>
          <a:lstStyle/>
          <a:p>
            <a:fld id="{214B496C-A674-488F-82D3-A6592634C02D}" type="slidenum">
              <a:rPr lang="fr-FR" smtClean="0"/>
              <a:t>13</a:t>
            </a:fld>
            <a:endParaRPr lang="fr-FR"/>
          </a:p>
        </p:txBody>
      </p:sp>
      <p:sp>
        <p:nvSpPr>
          <p:cNvPr id="25" name="Espace réservé de la date 24">
            <a:extLst>
              <a:ext uri="{FF2B5EF4-FFF2-40B4-BE49-F238E27FC236}">
                <a16:creationId xmlns:a16="http://schemas.microsoft.com/office/drawing/2014/main" id="{1226790C-89BB-478F-8DCA-232AE5F8576E}"/>
              </a:ext>
            </a:extLst>
          </p:cNvPr>
          <p:cNvSpPr>
            <a:spLocks noGrp="1"/>
          </p:cNvSpPr>
          <p:nvPr>
            <p:ph type="dt" sz="half" idx="10"/>
          </p:nvPr>
        </p:nvSpPr>
        <p:spPr/>
        <p:txBody>
          <a:bodyPr/>
          <a:lstStyle/>
          <a:p>
            <a:fld id="{829CE12E-FD6B-4D6A-9CF3-406E5104FAC9}" type="datetime1">
              <a:rPr lang="fr-FR" smtClean="0"/>
              <a:t>18/01/2023</a:t>
            </a:fld>
            <a:endParaRPr lang="fr-FR"/>
          </a:p>
        </p:txBody>
      </p:sp>
      <p:sp>
        <p:nvSpPr>
          <p:cNvPr id="26" name="Espace réservé du pied de page 25">
            <a:extLst>
              <a:ext uri="{FF2B5EF4-FFF2-40B4-BE49-F238E27FC236}">
                <a16:creationId xmlns:a16="http://schemas.microsoft.com/office/drawing/2014/main" id="{3B1C2E53-9355-47CC-B23D-C8FF77620971}"/>
              </a:ext>
            </a:extLst>
          </p:cNvPr>
          <p:cNvSpPr>
            <a:spLocks noGrp="1"/>
          </p:cNvSpPr>
          <p:nvPr>
            <p:ph type="ftr" sz="quarter" idx="11"/>
          </p:nvPr>
        </p:nvSpPr>
        <p:spPr/>
        <p:txBody>
          <a:bodyPr/>
          <a:lstStyle/>
          <a:p>
            <a:r>
              <a:rPr lang="fr-FR"/>
              <a:t>Initiation ordinateur - 1/5 prise en main du matériel</a:t>
            </a:r>
          </a:p>
        </p:txBody>
      </p:sp>
    </p:spTree>
    <p:extLst>
      <p:ext uri="{BB962C8B-B14F-4D97-AF65-F5344CB8AC3E}">
        <p14:creationId xmlns:p14="http://schemas.microsoft.com/office/powerpoint/2010/main" val="19921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a:t>
            </a:r>
            <a:r>
              <a:rPr lang="fr-FR" sz="4000" dirty="0"/>
              <a:t>Et on l’utilise comment ?</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Espace réservé du contenu 16">
            <a:extLst>
              <a:ext uri="{FF2B5EF4-FFF2-40B4-BE49-F238E27FC236}">
                <a16:creationId xmlns:a16="http://schemas.microsoft.com/office/drawing/2014/main" id="{D019CE63-2473-4F62-9041-48EBCBF31991}"/>
              </a:ext>
            </a:extLst>
          </p:cNvPr>
          <p:cNvSpPr txBox="1">
            <a:spLocks/>
          </p:cNvSpPr>
          <p:nvPr/>
        </p:nvSpPr>
        <p:spPr>
          <a:xfrm>
            <a:off x="838200" y="1430630"/>
            <a:ext cx="10515600" cy="1388071"/>
          </a:xfrm>
          <a:prstGeom prst="rect">
            <a:avLst/>
          </a:prstGeom>
          <a:ln w="1905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rgbClr val="FFC000"/>
                </a:solidFill>
              </a:rPr>
              <a:t>La souris (ou le pavé tactile) :</a:t>
            </a:r>
          </a:p>
          <a:p>
            <a:pPr marL="0" indent="0">
              <a:buFont typeface="Arial" panose="020B0604020202020204" pitchFamily="34" charset="0"/>
              <a:buNone/>
            </a:pPr>
            <a:r>
              <a:rPr lang="fr-FR" sz="2200" dirty="0"/>
              <a:t>Lorsque vous déplacer la souris avec </a:t>
            </a:r>
            <a:r>
              <a:rPr lang="fr-FR" sz="2200" dirty="0">
                <a:solidFill>
                  <a:srgbClr val="FFC000"/>
                </a:solidFill>
              </a:rPr>
              <a:t>votre main </a:t>
            </a:r>
            <a:r>
              <a:rPr lang="fr-FR" sz="2200" dirty="0"/>
              <a:t>ou le pavé tactile avec </a:t>
            </a:r>
            <a:r>
              <a:rPr lang="fr-FR" sz="2200" dirty="0">
                <a:solidFill>
                  <a:srgbClr val="FFC000"/>
                </a:solidFill>
              </a:rPr>
              <a:t>votre doigt</a:t>
            </a:r>
            <a:r>
              <a:rPr lang="fr-FR" sz="2200" dirty="0"/>
              <a:t>, vous voyez </a:t>
            </a:r>
            <a:r>
              <a:rPr lang="fr-FR" sz="2200" dirty="0">
                <a:solidFill>
                  <a:srgbClr val="FFC000"/>
                </a:solidFill>
              </a:rPr>
              <a:t>le curseur </a:t>
            </a:r>
            <a:r>
              <a:rPr lang="fr-FR" sz="2200" dirty="0"/>
              <a:t>(flèche blanche) se déplacer en même temps à l’écran.</a:t>
            </a:r>
            <a:r>
              <a:rPr lang="fr-FR" sz="2200" dirty="0">
                <a:solidFill>
                  <a:srgbClr val="FFBD59"/>
                </a:solidFill>
              </a:rPr>
              <a:t> </a:t>
            </a:r>
          </a:p>
          <a:p>
            <a:pPr marL="0" indent="0">
              <a:buFont typeface="Arial" panose="020B0604020202020204" pitchFamily="34" charset="0"/>
              <a:buNone/>
            </a:pPr>
            <a:endParaRPr lang="fr-FR" sz="2200" dirty="0">
              <a:solidFill>
                <a:srgbClr val="FFBD59"/>
              </a:solidFill>
            </a:endParaRPr>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p:txBody>
      </p:sp>
      <p:pic>
        <p:nvPicPr>
          <p:cNvPr id="7" name="Image 6">
            <a:extLst>
              <a:ext uri="{FF2B5EF4-FFF2-40B4-BE49-F238E27FC236}">
                <a16:creationId xmlns:a16="http://schemas.microsoft.com/office/drawing/2014/main" id="{496972E5-C089-4762-AAD7-4CE5AB9B896E}"/>
              </a:ext>
            </a:extLst>
          </p:cNvPr>
          <p:cNvPicPr>
            <a:picLocks noChangeAspect="1"/>
          </p:cNvPicPr>
          <p:nvPr/>
        </p:nvPicPr>
        <p:blipFill rotWithShape="1">
          <a:blip r:embed="rId3"/>
          <a:srcRect t="5863" b="7694"/>
          <a:stretch/>
        </p:blipFill>
        <p:spPr>
          <a:xfrm>
            <a:off x="705394" y="3190271"/>
            <a:ext cx="2220685" cy="2280860"/>
          </a:xfrm>
          <a:prstGeom prst="rect">
            <a:avLst/>
          </a:prstGeom>
        </p:spPr>
      </p:pic>
      <p:sp>
        <p:nvSpPr>
          <p:cNvPr id="8" name="ZoneTexte 7">
            <a:extLst>
              <a:ext uri="{FF2B5EF4-FFF2-40B4-BE49-F238E27FC236}">
                <a16:creationId xmlns:a16="http://schemas.microsoft.com/office/drawing/2014/main" id="{64797C82-DE68-4485-9C13-9B2E69FCF37F}"/>
              </a:ext>
            </a:extLst>
          </p:cNvPr>
          <p:cNvSpPr txBox="1"/>
          <p:nvPr/>
        </p:nvSpPr>
        <p:spPr>
          <a:xfrm>
            <a:off x="3006454" y="3189636"/>
            <a:ext cx="7114098" cy="1107996"/>
          </a:xfrm>
          <a:prstGeom prst="rect">
            <a:avLst/>
          </a:prstGeom>
          <a:noFill/>
        </p:spPr>
        <p:txBody>
          <a:bodyPr wrap="square" rtlCol="0">
            <a:spAutoFit/>
          </a:bodyPr>
          <a:lstStyle/>
          <a:p>
            <a:pPr algn="just"/>
            <a:r>
              <a:rPr lang="fr-FR" sz="2200" dirty="0"/>
              <a:t>💡 On peut </a:t>
            </a:r>
            <a:r>
              <a:rPr lang="fr-FR" sz="2200" dirty="0">
                <a:solidFill>
                  <a:srgbClr val="FFC000"/>
                </a:solidFill>
              </a:rPr>
              <a:t>cliquer</a:t>
            </a:r>
            <a:r>
              <a:rPr lang="fr-FR" sz="2200" dirty="0">
                <a:solidFill>
                  <a:srgbClr val="FFBD59"/>
                </a:solidFill>
              </a:rPr>
              <a:t> </a:t>
            </a:r>
            <a:r>
              <a:rPr lang="fr-FR" sz="2200" dirty="0"/>
              <a:t>en appuyant sur le </a:t>
            </a:r>
            <a:r>
              <a:rPr lang="fr-FR" sz="2200" dirty="0">
                <a:solidFill>
                  <a:srgbClr val="FFC000"/>
                </a:solidFill>
              </a:rPr>
              <a:t>bouton</a:t>
            </a:r>
            <a:r>
              <a:rPr lang="fr-FR" sz="2200" dirty="0">
                <a:solidFill>
                  <a:srgbClr val="FFBD59"/>
                </a:solidFill>
              </a:rPr>
              <a:t> </a:t>
            </a:r>
            <a:r>
              <a:rPr lang="fr-FR" sz="2200" dirty="0"/>
              <a:t>gauche ou droit de la souris : on appelle ça </a:t>
            </a:r>
            <a:r>
              <a:rPr lang="fr-FR" sz="2200" b="1" dirty="0">
                <a:solidFill>
                  <a:srgbClr val="FFC000"/>
                </a:solidFill>
              </a:rPr>
              <a:t>un clic gauche </a:t>
            </a:r>
            <a:r>
              <a:rPr lang="fr-FR" sz="2200" dirty="0"/>
              <a:t>ou </a:t>
            </a:r>
            <a:r>
              <a:rPr lang="fr-FR" sz="2200" b="1" dirty="0">
                <a:solidFill>
                  <a:srgbClr val="FFC000"/>
                </a:solidFill>
              </a:rPr>
              <a:t>un clic droit</a:t>
            </a:r>
            <a:r>
              <a:rPr lang="fr-FR" sz="2200" dirty="0">
                <a:solidFill>
                  <a:srgbClr val="FFC000"/>
                </a:solidFill>
              </a:rPr>
              <a:t>. </a:t>
            </a:r>
            <a:endParaRPr lang="fr-FR" dirty="0">
              <a:solidFill>
                <a:srgbClr val="FFC000"/>
              </a:solidFill>
            </a:endParaRPr>
          </a:p>
        </p:txBody>
      </p:sp>
      <p:sp>
        <p:nvSpPr>
          <p:cNvPr id="24" name="ZoneTexte 23">
            <a:extLst>
              <a:ext uri="{FF2B5EF4-FFF2-40B4-BE49-F238E27FC236}">
                <a16:creationId xmlns:a16="http://schemas.microsoft.com/office/drawing/2014/main" id="{D2ACE853-4BFC-4A1A-B518-21135393C986}"/>
              </a:ext>
            </a:extLst>
          </p:cNvPr>
          <p:cNvSpPr txBox="1"/>
          <p:nvPr/>
        </p:nvSpPr>
        <p:spPr>
          <a:xfrm>
            <a:off x="3006454" y="4757429"/>
            <a:ext cx="7114098" cy="769441"/>
          </a:xfrm>
          <a:prstGeom prst="rect">
            <a:avLst/>
          </a:prstGeom>
          <a:noFill/>
        </p:spPr>
        <p:txBody>
          <a:bodyPr wrap="square" rtlCol="0">
            <a:spAutoFit/>
          </a:bodyPr>
          <a:lstStyle/>
          <a:p>
            <a:pPr algn="just"/>
            <a:r>
              <a:rPr lang="fr-FR" sz="2200" dirty="0"/>
              <a:t>💡 Lorsque l’on appuie deux fois rapidement sur le bouton gauche de la souris, on fait un </a:t>
            </a:r>
            <a:r>
              <a:rPr lang="fr-FR" sz="2200" b="1" dirty="0">
                <a:solidFill>
                  <a:srgbClr val="FFC000"/>
                </a:solidFill>
              </a:rPr>
              <a:t>double clic</a:t>
            </a:r>
            <a:r>
              <a:rPr lang="fr-FR" sz="2200" dirty="0">
                <a:solidFill>
                  <a:srgbClr val="FFC000"/>
                </a:solidFill>
              </a:rPr>
              <a:t>.</a:t>
            </a:r>
            <a:endParaRPr lang="fr-FR" dirty="0">
              <a:solidFill>
                <a:srgbClr val="FFC000"/>
              </a:solidFill>
            </a:endParaRPr>
          </a:p>
        </p:txBody>
      </p:sp>
      <p:sp>
        <p:nvSpPr>
          <p:cNvPr id="22" name="Espace réservé du numéro de diapositive 21">
            <a:extLst>
              <a:ext uri="{FF2B5EF4-FFF2-40B4-BE49-F238E27FC236}">
                <a16:creationId xmlns:a16="http://schemas.microsoft.com/office/drawing/2014/main" id="{B7564F03-2539-4D85-8A1D-5B9FAB952FF0}"/>
              </a:ext>
            </a:extLst>
          </p:cNvPr>
          <p:cNvSpPr>
            <a:spLocks noGrp="1"/>
          </p:cNvSpPr>
          <p:nvPr>
            <p:ph type="sldNum" sz="quarter" idx="12"/>
          </p:nvPr>
        </p:nvSpPr>
        <p:spPr/>
        <p:txBody>
          <a:bodyPr/>
          <a:lstStyle/>
          <a:p>
            <a:fld id="{214B496C-A674-488F-82D3-A6592634C02D}" type="slidenum">
              <a:rPr lang="fr-FR" smtClean="0"/>
              <a:t>14</a:t>
            </a:fld>
            <a:endParaRPr lang="fr-FR"/>
          </a:p>
        </p:txBody>
      </p:sp>
      <p:sp>
        <p:nvSpPr>
          <p:cNvPr id="26" name="Espace réservé de la date 25">
            <a:extLst>
              <a:ext uri="{FF2B5EF4-FFF2-40B4-BE49-F238E27FC236}">
                <a16:creationId xmlns:a16="http://schemas.microsoft.com/office/drawing/2014/main" id="{E2ABAA13-C0DF-4E42-BAC2-E242C1DA2C35}"/>
              </a:ext>
            </a:extLst>
          </p:cNvPr>
          <p:cNvSpPr>
            <a:spLocks noGrp="1"/>
          </p:cNvSpPr>
          <p:nvPr>
            <p:ph type="dt" sz="half" idx="10"/>
          </p:nvPr>
        </p:nvSpPr>
        <p:spPr/>
        <p:txBody>
          <a:bodyPr/>
          <a:lstStyle/>
          <a:p>
            <a:fld id="{A38BA9CC-7B02-4583-B296-817263192A48}" type="datetime1">
              <a:rPr lang="fr-FR" smtClean="0"/>
              <a:t>18/01/2023</a:t>
            </a:fld>
            <a:endParaRPr lang="fr-FR"/>
          </a:p>
        </p:txBody>
      </p:sp>
      <p:sp>
        <p:nvSpPr>
          <p:cNvPr id="27" name="Espace réservé du pied de page 26">
            <a:extLst>
              <a:ext uri="{FF2B5EF4-FFF2-40B4-BE49-F238E27FC236}">
                <a16:creationId xmlns:a16="http://schemas.microsoft.com/office/drawing/2014/main" id="{A525BD49-6E16-40B0-9C41-59C25F02CB86}"/>
              </a:ext>
            </a:extLst>
          </p:cNvPr>
          <p:cNvSpPr>
            <a:spLocks noGrp="1"/>
          </p:cNvSpPr>
          <p:nvPr>
            <p:ph type="ftr" sz="quarter" idx="11"/>
          </p:nvPr>
        </p:nvSpPr>
        <p:spPr/>
        <p:txBody>
          <a:bodyPr/>
          <a:lstStyle/>
          <a:p>
            <a:r>
              <a:rPr lang="fr-FR"/>
              <a:t>Initiation ordinateur - 1/5 prise en main du matériel</a:t>
            </a:r>
          </a:p>
        </p:txBody>
      </p:sp>
    </p:spTree>
    <p:extLst>
      <p:ext uri="{BB962C8B-B14F-4D97-AF65-F5344CB8AC3E}">
        <p14:creationId xmlns:p14="http://schemas.microsoft.com/office/powerpoint/2010/main" val="2698205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a:t>
            </a:r>
            <a:r>
              <a:rPr lang="fr-FR" sz="4000" dirty="0"/>
              <a:t>Et on l’utilise comment ?</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FFBD59"/>
            </a:solidFill>
          </a:ln>
        </p:spPr>
        <p:style>
          <a:lnRef idx="1">
            <a:schemeClr val="accent1"/>
          </a:lnRef>
          <a:fillRef idx="0">
            <a:schemeClr val="accent1"/>
          </a:fillRef>
          <a:effectRef idx="0">
            <a:schemeClr val="accent1"/>
          </a:effectRef>
          <a:fontRef idx="minor">
            <a:schemeClr val="tx1"/>
          </a:fontRef>
        </p:style>
      </p:cxnSp>
      <p:sp>
        <p:nvSpPr>
          <p:cNvPr id="18" name="Espace réservé du contenu 16">
            <a:extLst>
              <a:ext uri="{FF2B5EF4-FFF2-40B4-BE49-F238E27FC236}">
                <a16:creationId xmlns:a16="http://schemas.microsoft.com/office/drawing/2014/main" id="{D019CE63-2473-4F62-9041-48EBCBF31991}"/>
              </a:ext>
            </a:extLst>
          </p:cNvPr>
          <p:cNvSpPr txBox="1">
            <a:spLocks/>
          </p:cNvSpPr>
          <p:nvPr/>
        </p:nvSpPr>
        <p:spPr>
          <a:xfrm>
            <a:off x="838200" y="1283432"/>
            <a:ext cx="10515600" cy="1388071"/>
          </a:xfrm>
          <a:prstGeom prst="rect">
            <a:avLst/>
          </a:prstGeom>
          <a:ln w="1905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rgbClr val="FFC000"/>
                </a:solidFill>
              </a:rPr>
              <a:t>La souris (ou le pavé tactile) :</a:t>
            </a:r>
          </a:p>
          <a:p>
            <a:pPr marL="0" indent="0">
              <a:buFont typeface="Arial" panose="020B0604020202020204" pitchFamily="34" charset="0"/>
              <a:buNone/>
            </a:pPr>
            <a:r>
              <a:rPr lang="fr-FR" sz="2200" dirty="0"/>
              <a:t>					</a:t>
            </a:r>
            <a:r>
              <a:rPr lang="fr-FR" sz="2200" b="1" dirty="0"/>
              <a:t>Bon à savoir </a:t>
            </a:r>
            <a:r>
              <a:rPr lang="fr-FR" sz="2200" dirty="0"/>
              <a:t>:</a:t>
            </a:r>
            <a:endParaRPr lang="fr-FR" sz="2200" dirty="0">
              <a:solidFill>
                <a:srgbClr val="FFBD59"/>
              </a:solidFill>
            </a:endParaRPr>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p:txBody>
      </p:sp>
      <p:sp>
        <p:nvSpPr>
          <p:cNvPr id="9" name="ZoneTexte 8">
            <a:extLst>
              <a:ext uri="{FF2B5EF4-FFF2-40B4-BE49-F238E27FC236}">
                <a16:creationId xmlns:a16="http://schemas.microsoft.com/office/drawing/2014/main" id="{01995583-624F-4EFF-BAD1-61AE389A676F}"/>
              </a:ext>
            </a:extLst>
          </p:cNvPr>
          <p:cNvSpPr txBox="1"/>
          <p:nvPr/>
        </p:nvSpPr>
        <p:spPr>
          <a:xfrm>
            <a:off x="2876193" y="2472225"/>
            <a:ext cx="4610822" cy="1107996"/>
          </a:xfrm>
          <a:prstGeom prst="rect">
            <a:avLst/>
          </a:prstGeom>
          <a:noFill/>
        </p:spPr>
        <p:txBody>
          <a:bodyPr wrap="square" rtlCol="0">
            <a:spAutoFit/>
          </a:bodyPr>
          <a:lstStyle/>
          <a:p>
            <a:pPr algn="just"/>
            <a:r>
              <a:rPr lang="fr-FR" sz="2200" dirty="0"/>
              <a:t>💡 Comme un ascenseur, la </a:t>
            </a:r>
            <a:r>
              <a:rPr lang="fr-FR" sz="2200" b="1" dirty="0">
                <a:solidFill>
                  <a:srgbClr val="FFC000"/>
                </a:solidFill>
              </a:rPr>
              <a:t>molette</a:t>
            </a:r>
            <a:r>
              <a:rPr lang="fr-FR" sz="2200" dirty="0"/>
              <a:t> permet de faire monter et descendre la barre de défilement.</a:t>
            </a:r>
            <a:endParaRPr lang="fr-FR" dirty="0"/>
          </a:p>
        </p:txBody>
      </p:sp>
      <p:pic>
        <p:nvPicPr>
          <p:cNvPr id="10" name="Image 9">
            <a:extLst>
              <a:ext uri="{FF2B5EF4-FFF2-40B4-BE49-F238E27FC236}">
                <a16:creationId xmlns:a16="http://schemas.microsoft.com/office/drawing/2014/main" id="{39A651B7-430E-4904-8DD9-28071CCC1532}"/>
              </a:ext>
            </a:extLst>
          </p:cNvPr>
          <p:cNvPicPr>
            <a:picLocks noChangeAspect="1"/>
          </p:cNvPicPr>
          <p:nvPr/>
        </p:nvPicPr>
        <p:blipFill rotWithShape="1">
          <a:blip r:embed="rId2">
            <a:extLst>
              <a:ext uri="{28A0092B-C50C-407E-A947-70E740481C1C}">
                <a14:useLocalDpi xmlns:a14="http://schemas.microsoft.com/office/drawing/2010/main" val="0"/>
              </a:ext>
            </a:extLst>
          </a:blip>
          <a:srcRect l="17231" t="11710" r="11932" b="31408"/>
          <a:stretch/>
        </p:blipFill>
        <p:spPr>
          <a:xfrm>
            <a:off x="1224033" y="2250810"/>
            <a:ext cx="1504351" cy="1568128"/>
          </a:xfrm>
          <a:prstGeom prst="rect">
            <a:avLst/>
          </a:prstGeom>
        </p:spPr>
      </p:pic>
      <p:sp>
        <p:nvSpPr>
          <p:cNvPr id="11" name="Rectangle 10">
            <a:extLst>
              <a:ext uri="{FF2B5EF4-FFF2-40B4-BE49-F238E27FC236}">
                <a16:creationId xmlns:a16="http://schemas.microsoft.com/office/drawing/2014/main" id="{0508C8AF-1527-4B34-8603-FF73DB8A9D5C}"/>
              </a:ext>
            </a:extLst>
          </p:cNvPr>
          <p:cNvSpPr/>
          <p:nvPr/>
        </p:nvSpPr>
        <p:spPr>
          <a:xfrm rot="5400000">
            <a:off x="2138380" y="2825564"/>
            <a:ext cx="702981" cy="98148"/>
          </a:xfrm>
          <a:prstGeom prst="rect">
            <a:avLst/>
          </a:prstGeom>
          <a:solidFill>
            <a:srgbClr val="FFBD59"/>
          </a:solidFill>
          <a:ln>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07035F0-07D1-46A3-BC57-8BB773C5875A}"/>
              </a:ext>
            </a:extLst>
          </p:cNvPr>
          <p:cNvSpPr/>
          <p:nvPr/>
        </p:nvSpPr>
        <p:spPr>
          <a:xfrm rot="5400000">
            <a:off x="1652740" y="2888604"/>
            <a:ext cx="1115737" cy="164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0CD21BEE-72AC-4186-AD28-1546B325036A}"/>
              </a:ext>
            </a:extLst>
          </p:cNvPr>
          <p:cNvCxnSpPr>
            <a:cxnSpLocks/>
          </p:cNvCxnSpPr>
          <p:nvPr/>
        </p:nvCxnSpPr>
        <p:spPr>
          <a:xfrm>
            <a:off x="2243560" y="2523145"/>
            <a:ext cx="0" cy="928340"/>
          </a:xfrm>
          <a:prstGeom prst="straightConnector1">
            <a:avLst/>
          </a:prstGeom>
          <a:ln>
            <a:solidFill>
              <a:srgbClr val="FFBD5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Organigramme : Alternative 13">
            <a:extLst>
              <a:ext uri="{FF2B5EF4-FFF2-40B4-BE49-F238E27FC236}">
                <a16:creationId xmlns:a16="http://schemas.microsoft.com/office/drawing/2014/main" id="{4A26DF7B-730A-4041-8575-795CC1B6046D}"/>
              </a:ext>
            </a:extLst>
          </p:cNvPr>
          <p:cNvSpPr/>
          <p:nvPr/>
        </p:nvSpPr>
        <p:spPr>
          <a:xfrm>
            <a:off x="1618821" y="2650889"/>
            <a:ext cx="45719" cy="225908"/>
          </a:xfrm>
          <a:prstGeom prst="flowChartAlternateProcess">
            <a:avLst/>
          </a:prstGeom>
          <a:solidFill>
            <a:srgbClr val="FFBD59"/>
          </a:solidFill>
          <a:ln>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6D411870-725F-4150-B10B-7D3AFDC74AAA}"/>
              </a:ext>
            </a:extLst>
          </p:cNvPr>
          <p:cNvPicPr>
            <a:picLocks noChangeAspect="1"/>
          </p:cNvPicPr>
          <p:nvPr/>
        </p:nvPicPr>
        <p:blipFill rotWithShape="1">
          <a:blip r:embed="rId3">
            <a:extLst>
              <a:ext uri="{28A0092B-C50C-407E-A947-70E740481C1C}">
                <a14:useLocalDpi xmlns:a14="http://schemas.microsoft.com/office/drawing/2010/main" val="0"/>
              </a:ext>
            </a:extLst>
          </a:blip>
          <a:srcRect t="17388"/>
          <a:stretch/>
        </p:blipFill>
        <p:spPr>
          <a:xfrm>
            <a:off x="6702361" y="4289678"/>
            <a:ext cx="3928978" cy="2515682"/>
          </a:xfrm>
          <a:prstGeom prst="rect">
            <a:avLst/>
          </a:prstGeom>
        </p:spPr>
      </p:pic>
      <p:sp>
        <p:nvSpPr>
          <p:cNvPr id="17" name="ZoneTexte 16">
            <a:extLst>
              <a:ext uri="{FF2B5EF4-FFF2-40B4-BE49-F238E27FC236}">
                <a16:creationId xmlns:a16="http://schemas.microsoft.com/office/drawing/2014/main" id="{D11811F0-9308-4FB9-AD9E-F20C89DC2453}"/>
              </a:ext>
            </a:extLst>
          </p:cNvPr>
          <p:cNvSpPr txBox="1"/>
          <p:nvPr/>
        </p:nvSpPr>
        <p:spPr>
          <a:xfrm>
            <a:off x="1976209" y="4763603"/>
            <a:ext cx="4610822" cy="1107996"/>
          </a:xfrm>
          <a:prstGeom prst="rect">
            <a:avLst/>
          </a:prstGeom>
          <a:noFill/>
        </p:spPr>
        <p:txBody>
          <a:bodyPr wrap="square" rtlCol="0">
            <a:spAutoFit/>
          </a:bodyPr>
          <a:lstStyle/>
          <a:p>
            <a:pPr algn="just"/>
            <a:r>
              <a:rPr lang="fr-FR" sz="2200" dirty="0"/>
              <a:t>💡 Ne soyez pas surpris ! Lorsque vous déplacez votre souris, la </a:t>
            </a:r>
            <a:r>
              <a:rPr lang="fr-FR" sz="2200" dirty="0">
                <a:solidFill>
                  <a:srgbClr val="FFC000"/>
                </a:solidFill>
              </a:rPr>
              <a:t>flèche </a:t>
            </a:r>
            <a:r>
              <a:rPr lang="fr-FR" sz="2200" dirty="0"/>
              <a:t>peut </a:t>
            </a:r>
            <a:r>
              <a:rPr lang="fr-FR" sz="2200" dirty="0">
                <a:solidFill>
                  <a:srgbClr val="FFC000"/>
                </a:solidFill>
              </a:rPr>
              <a:t>changer d’apparence </a:t>
            </a:r>
            <a:r>
              <a:rPr lang="fr-FR" sz="2200" dirty="0"/>
              <a:t>! </a:t>
            </a:r>
            <a:endParaRPr lang="fr-FR" dirty="0"/>
          </a:p>
        </p:txBody>
      </p:sp>
      <p:cxnSp>
        <p:nvCxnSpPr>
          <p:cNvPr id="16" name="Connecteur droit 15">
            <a:extLst>
              <a:ext uri="{FF2B5EF4-FFF2-40B4-BE49-F238E27FC236}">
                <a16:creationId xmlns:a16="http://schemas.microsoft.com/office/drawing/2014/main" id="{2C345159-623B-4A27-867B-8A850689F894}"/>
              </a:ext>
            </a:extLst>
          </p:cNvPr>
          <p:cNvCxnSpPr>
            <a:cxnSpLocks/>
          </p:cNvCxnSpPr>
          <p:nvPr/>
        </p:nvCxnSpPr>
        <p:spPr>
          <a:xfrm>
            <a:off x="9347052" y="4367063"/>
            <a:ext cx="1095233" cy="0"/>
          </a:xfrm>
          <a:prstGeom prst="line">
            <a:avLst/>
          </a:prstGeom>
          <a:ln w="19050">
            <a:solidFill>
              <a:srgbClr val="FFBD59"/>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AAAD0D1-A985-4DC8-B7C5-86FC0DF6E050}"/>
              </a:ext>
            </a:extLst>
          </p:cNvPr>
          <p:cNvCxnSpPr>
            <a:cxnSpLocks/>
          </p:cNvCxnSpPr>
          <p:nvPr/>
        </p:nvCxnSpPr>
        <p:spPr>
          <a:xfrm>
            <a:off x="8122645" y="4367063"/>
            <a:ext cx="1095233" cy="0"/>
          </a:xfrm>
          <a:prstGeom prst="line">
            <a:avLst/>
          </a:prstGeom>
          <a:ln w="19050">
            <a:solidFill>
              <a:srgbClr val="FFBD59"/>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9B7CF5A4-B389-4071-B81D-0A64B5596464}"/>
              </a:ext>
            </a:extLst>
          </p:cNvPr>
          <p:cNvCxnSpPr>
            <a:cxnSpLocks/>
          </p:cNvCxnSpPr>
          <p:nvPr/>
        </p:nvCxnSpPr>
        <p:spPr>
          <a:xfrm>
            <a:off x="8122645" y="5605024"/>
            <a:ext cx="1095233" cy="0"/>
          </a:xfrm>
          <a:prstGeom prst="line">
            <a:avLst/>
          </a:prstGeom>
          <a:ln w="19050">
            <a:solidFill>
              <a:srgbClr val="FFBD59"/>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1D694315-700D-4221-A46A-C69781C017F9}"/>
              </a:ext>
            </a:extLst>
          </p:cNvPr>
          <p:cNvCxnSpPr>
            <a:cxnSpLocks/>
          </p:cNvCxnSpPr>
          <p:nvPr/>
        </p:nvCxnSpPr>
        <p:spPr>
          <a:xfrm>
            <a:off x="6900033" y="4367063"/>
            <a:ext cx="1095233" cy="0"/>
          </a:xfrm>
          <a:prstGeom prst="line">
            <a:avLst/>
          </a:prstGeom>
          <a:ln w="19050">
            <a:solidFill>
              <a:srgbClr val="FFBD59"/>
            </a:solidFill>
          </a:ln>
        </p:spPr>
        <p:style>
          <a:lnRef idx="1">
            <a:schemeClr val="accent1"/>
          </a:lnRef>
          <a:fillRef idx="0">
            <a:schemeClr val="accent1"/>
          </a:fillRef>
          <a:effectRef idx="0">
            <a:schemeClr val="accent1"/>
          </a:effectRef>
          <a:fontRef idx="minor">
            <a:schemeClr val="tx1"/>
          </a:fontRef>
        </p:style>
      </p:cxnSp>
      <p:sp>
        <p:nvSpPr>
          <p:cNvPr id="27" name="Bulle narrative : rectangle 26">
            <a:extLst>
              <a:ext uri="{FF2B5EF4-FFF2-40B4-BE49-F238E27FC236}">
                <a16:creationId xmlns:a16="http://schemas.microsoft.com/office/drawing/2014/main" id="{2A8EA67B-E454-4E21-981B-8E753594C463}"/>
              </a:ext>
            </a:extLst>
          </p:cNvPr>
          <p:cNvSpPr/>
          <p:nvPr/>
        </p:nvSpPr>
        <p:spPr>
          <a:xfrm>
            <a:off x="8159518" y="3690463"/>
            <a:ext cx="1058360" cy="548485"/>
          </a:xfrm>
          <a:prstGeom prst="wedgeRectCallout">
            <a:avLst>
              <a:gd name="adj1" fmla="val -20535"/>
              <a:gd name="adj2" fmla="val 71173"/>
            </a:avLst>
          </a:prstGeom>
          <a:solidFill>
            <a:schemeClr val="bg1"/>
          </a:solidFill>
          <a:ln>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14BA471F-8ACF-41CC-B91D-18C70E76C8D6}"/>
              </a:ext>
            </a:extLst>
          </p:cNvPr>
          <p:cNvSpPr txBox="1"/>
          <p:nvPr/>
        </p:nvSpPr>
        <p:spPr>
          <a:xfrm>
            <a:off x="8079249" y="3645646"/>
            <a:ext cx="1138630" cy="646331"/>
          </a:xfrm>
          <a:prstGeom prst="rect">
            <a:avLst/>
          </a:prstGeom>
          <a:noFill/>
        </p:spPr>
        <p:txBody>
          <a:bodyPr wrap="square" rtlCol="0">
            <a:spAutoFit/>
          </a:bodyPr>
          <a:lstStyle/>
          <a:p>
            <a:pPr algn="ctr"/>
            <a:r>
              <a:rPr lang="fr-FR" dirty="0"/>
              <a:t>Permet d’</a:t>
            </a:r>
            <a:r>
              <a:rPr lang="fr-FR" dirty="0">
                <a:solidFill>
                  <a:srgbClr val="FFBD59"/>
                </a:solidFill>
              </a:rPr>
              <a:t>écrire</a:t>
            </a:r>
            <a:endParaRPr lang="fr-FR" dirty="0"/>
          </a:p>
        </p:txBody>
      </p:sp>
      <p:sp>
        <p:nvSpPr>
          <p:cNvPr id="29" name="Bulle narrative : rectangle 28">
            <a:extLst>
              <a:ext uri="{FF2B5EF4-FFF2-40B4-BE49-F238E27FC236}">
                <a16:creationId xmlns:a16="http://schemas.microsoft.com/office/drawing/2014/main" id="{CA4F041B-97B6-46F2-9805-0DD00421C9F5}"/>
              </a:ext>
            </a:extLst>
          </p:cNvPr>
          <p:cNvSpPr/>
          <p:nvPr/>
        </p:nvSpPr>
        <p:spPr>
          <a:xfrm>
            <a:off x="9337158" y="3536616"/>
            <a:ext cx="1421132" cy="911990"/>
          </a:xfrm>
          <a:prstGeom prst="wedgeRectCallout">
            <a:avLst>
              <a:gd name="adj1" fmla="val 8239"/>
              <a:gd name="adj2" fmla="val 70551"/>
            </a:avLst>
          </a:prstGeom>
          <a:solidFill>
            <a:schemeClr val="bg1"/>
          </a:solidFill>
          <a:ln>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Bulle narrative : rectangle 30">
            <a:extLst>
              <a:ext uri="{FF2B5EF4-FFF2-40B4-BE49-F238E27FC236}">
                <a16:creationId xmlns:a16="http://schemas.microsoft.com/office/drawing/2014/main" id="{05B765FF-FE5D-46D0-A835-FFA2B1B43CF6}"/>
              </a:ext>
            </a:extLst>
          </p:cNvPr>
          <p:cNvSpPr/>
          <p:nvPr/>
        </p:nvSpPr>
        <p:spPr>
          <a:xfrm>
            <a:off x="6927103" y="3678863"/>
            <a:ext cx="1058360" cy="548485"/>
          </a:xfrm>
          <a:prstGeom prst="wedgeRectCallout">
            <a:avLst>
              <a:gd name="adj1" fmla="val 1064"/>
              <a:gd name="adj2" fmla="val 73039"/>
            </a:avLst>
          </a:prstGeom>
          <a:solidFill>
            <a:schemeClr val="bg1"/>
          </a:solidFill>
          <a:ln>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2" name="ZoneTexte 31">
            <a:extLst>
              <a:ext uri="{FF2B5EF4-FFF2-40B4-BE49-F238E27FC236}">
                <a16:creationId xmlns:a16="http://schemas.microsoft.com/office/drawing/2014/main" id="{4F9CE424-235B-4A7B-9419-B05823416789}"/>
              </a:ext>
            </a:extLst>
          </p:cNvPr>
          <p:cNvSpPr txBox="1"/>
          <p:nvPr/>
        </p:nvSpPr>
        <p:spPr>
          <a:xfrm>
            <a:off x="6854842" y="3647944"/>
            <a:ext cx="1224407" cy="646331"/>
          </a:xfrm>
          <a:prstGeom prst="rect">
            <a:avLst/>
          </a:prstGeom>
          <a:noFill/>
        </p:spPr>
        <p:txBody>
          <a:bodyPr wrap="square" rtlCol="0">
            <a:spAutoFit/>
          </a:bodyPr>
          <a:lstStyle/>
          <a:p>
            <a:pPr algn="ctr"/>
            <a:r>
              <a:rPr lang="fr-FR" dirty="0"/>
              <a:t>Permet de </a:t>
            </a:r>
            <a:r>
              <a:rPr lang="fr-FR" dirty="0">
                <a:solidFill>
                  <a:srgbClr val="FFBD59"/>
                </a:solidFill>
              </a:rPr>
              <a:t>pointer</a:t>
            </a:r>
            <a:endParaRPr lang="fr-FR" dirty="0"/>
          </a:p>
        </p:txBody>
      </p:sp>
      <p:sp>
        <p:nvSpPr>
          <p:cNvPr id="33" name="Bulle narrative : rectangle 32">
            <a:extLst>
              <a:ext uri="{FF2B5EF4-FFF2-40B4-BE49-F238E27FC236}">
                <a16:creationId xmlns:a16="http://schemas.microsoft.com/office/drawing/2014/main" id="{59D751BB-25F1-4678-BD35-5DDD449A970C}"/>
              </a:ext>
            </a:extLst>
          </p:cNvPr>
          <p:cNvSpPr/>
          <p:nvPr/>
        </p:nvSpPr>
        <p:spPr>
          <a:xfrm>
            <a:off x="6374296" y="5672321"/>
            <a:ext cx="1621930" cy="698181"/>
          </a:xfrm>
          <a:prstGeom prst="wedgeRectCallout">
            <a:avLst>
              <a:gd name="adj1" fmla="val 61349"/>
              <a:gd name="adj2" fmla="val -10940"/>
            </a:avLst>
          </a:prstGeom>
          <a:solidFill>
            <a:schemeClr val="bg1"/>
          </a:solidFill>
          <a:ln>
            <a:solidFill>
              <a:srgbClr val="FFB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B1D5608D-3907-48E9-9709-514567254890}"/>
              </a:ext>
            </a:extLst>
          </p:cNvPr>
          <p:cNvSpPr txBox="1"/>
          <p:nvPr/>
        </p:nvSpPr>
        <p:spPr>
          <a:xfrm>
            <a:off x="6374296" y="5745110"/>
            <a:ext cx="1621930" cy="646331"/>
          </a:xfrm>
          <a:prstGeom prst="rect">
            <a:avLst/>
          </a:prstGeom>
          <a:noFill/>
        </p:spPr>
        <p:txBody>
          <a:bodyPr wrap="square" rtlCol="0">
            <a:spAutoFit/>
          </a:bodyPr>
          <a:lstStyle/>
          <a:p>
            <a:pPr algn="ctr"/>
            <a:r>
              <a:rPr lang="fr-FR" dirty="0"/>
              <a:t>Indique qu’il faut </a:t>
            </a:r>
            <a:r>
              <a:rPr lang="fr-FR" dirty="0">
                <a:solidFill>
                  <a:srgbClr val="FFBD59"/>
                </a:solidFill>
              </a:rPr>
              <a:t>patienter</a:t>
            </a:r>
            <a:endParaRPr lang="fr-FR" dirty="0"/>
          </a:p>
        </p:txBody>
      </p:sp>
      <p:sp>
        <p:nvSpPr>
          <p:cNvPr id="22" name="Espace réservé du numéro de diapositive 21">
            <a:extLst>
              <a:ext uri="{FF2B5EF4-FFF2-40B4-BE49-F238E27FC236}">
                <a16:creationId xmlns:a16="http://schemas.microsoft.com/office/drawing/2014/main" id="{20A41EFA-C46B-4CE4-9459-14F0DE9E46BF}"/>
              </a:ext>
            </a:extLst>
          </p:cNvPr>
          <p:cNvSpPr>
            <a:spLocks noGrp="1"/>
          </p:cNvSpPr>
          <p:nvPr>
            <p:ph type="sldNum" sz="quarter" idx="12"/>
          </p:nvPr>
        </p:nvSpPr>
        <p:spPr/>
        <p:txBody>
          <a:bodyPr/>
          <a:lstStyle/>
          <a:p>
            <a:fld id="{214B496C-A674-488F-82D3-A6592634C02D}" type="slidenum">
              <a:rPr lang="fr-FR" smtClean="0"/>
              <a:t>15</a:t>
            </a:fld>
            <a:endParaRPr lang="fr-FR"/>
          </a:p>
        </p:txBody>
      </p:sp>
      <p:sp>
        <p:nvSpPr>
          <p:cNvPr id="35" name="Espace réservé de la date 34">
            <a:extLst>
              <a:ext uri="{FF2B5EF4-FFF2-40B4-BE49-F238E27FC236}">
                <a16:creationId xmlns:a16="http://schemas.microsoft.com/office/drawing/2014/main" id="{DCA04940-4991-4158-980B-8ECA8CA1BC3D}"/>
              </a:ext>
            </a:extLst>
          </p:cNvPr>
          <p:cNvSpPr>
            <a:spLocks noGrp="1"/>
          </p:cNvSpPr>
          <p:nvPr>
            <p:ph type="dt" sz="half" idx="10"/>
          </p:nvPr>
        </p:nvSpPr>
        <p:spPr/>
        <p:txBody>
          <a:bodyPr/>
          <a:lstStyle/>
          <a:p>
            <a:fld id="{71E31273-A8FC-47F0-B481-B2257D85BFF1}" type="datetime1">
              <a:rPr lang="fr-FR" smtClean="0"/>
              <a:t>18/01/2023</a:t>
            </a:fld>
            <a:endParaRPr lang="fr-FR"/>
          </a:p>
        </p:txBody>
      </p:sp>
      <p:sp>
        <p:nvSpPr>
          <p:cNvPr id="36" name="Espace réservé du pied de page 35">
            <a:extLst>
              <a:ext uri="{FF2B5EF4-FFF2-40B4-BE49-F238E27FC236}">
                <a16:creationId xmlns:a16="http://schemas.microsoft.com/office/drawing/2014/main" id="{07715F4E-72FE-46F3-88C3-6E76369C2F74}"/>
              </a:ext>
            </a:extLst>
          </p:cNvPr>
          <p:cNvSpPr>
            <a:spLocks noGrp="1"/>
          </p:cNvSpPr>
          <p:nvPr>
            <p:ph type="ftr" sz="quarter" idx="11"/>
          </p:nvPr>
        </p:nvSpPr>
        <p:spPr/>
        <p:txBody>
          <a:bodyPr/>
          <a:lstStyle/>
          <a:p>
            <a:r>
              <a:rPr lang="fr-FR"/>
              <a:t>Initiation ordinateur - 1/5 prise en main du matériel</a:t>
            </a:r>
          </a:p>
        </p:txBody>
      </p:sp>
      <p:sp>
        <p:nvSpPr>
          <p:cNvPr id="30" name="ZoneTexte 29">
            <a:extLst>
              <a:ext uri="{FF2B5EF4-FFF2-40B4-BE49-F238E27FC236}">
                <a16:creationId xmlns:a16="http://schemas.microsoft.com/office/drawing/2014/main" id="{7CEAA3E6-B56E-4FD4-8E90-E783D0114828}"/>
              </a:ext>
            </a:extLst>
          </p:cNvPr>
          <p:cNvSpPr txBox="1"/>
          <p:nvPr/>
        </p:nvSpPr>
        <p:spPr>
          <a:xfrm>
            <a:off x="9374252" y="3590596"/>
            <a:ext cx="1421135" cy="923330"/>
          </a:xfrm>
          <a:prstGeom prst="rect">
            <a:avLst/>
          </a:prstGeom>
          <a:noFill/>
        </p:spPr>
        <p:txBody>
          <a:bodyPr wrap="square" rtlCol="0">
            <a:spAutoFit/>
          </a:bodyPr>
          <a:lstStyle/>
          <a:p>
            <a:pPr algn="ctr"/>
            <a:r>
              <a:rPr lang="fr-FR" dirty="0"/>
              <a:t>Permet de </a:t>
            </a:r>
            <a:r>
              <a:rPr lang="fr-FR" dirty="0">
                <a:solidFill>
                  <a:srgbClr val="FFBD59"/>
                </a:solidFill>
              </a:rPr>
              <a:t>mettre en action</a:t>
            </a:r>
            <a:endParaRPr lang="fr-FR" dirty="0"/>
          </a:p>
        </p:txBody>
      </p:sp>
    </p:spTree>
    <p:extLst>
      <p:ext uri="{BB962C8B-B14F-4D97-AF65-F5344CB8AC3E}">
        <p14:creationId xmlns:p14="http://schemas.microsoft.com/office/powerpoint/2010/main" val="4233588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Place à la manipulation !</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64797C82-DE68-4485-9C13-9B2E69FCF37F}"/>
              </a:ext>
            </a:extLst>
          </p:cNvPr>
          <p:cNvSpPr txBox="1"/>
          <p:nvPr/>
        </p:nvSpPr>
        <p:spPr>
          <a:xfrm>
            <a:off x="838200" y="2306966"/>
            <a:ext cx="10515600" cy="369332"/>
          </a:xfrm>
          <a:prstGeom prst="rect">
            <a:avLst/>
          </a:prstGeom>
          <a:noFill/>
        </p:spPr>
        <p:txBody>
          <a:bodyPr wrap="square" rtlCol="0">
            <a:spAutoFit/>
          </a:bodyPr>
          <a:lstStyle/>
          <a:p>
            <a:pPr algn="ctr"/>
            <a:r>
              <a:rPr lang="fr-FR" dirty="0"/>
              <a:t>👉 Déplacez la souris : vers le haut de l’écran, vers le bas, vers la gauche, vers la droite.</a:t>
            </a:r>
          </a:p>
        </p:txBody>
      </p:sp>
      <p:sp>
        <p:nvSpPr>
          <p:cNvPr id="16" name="ZoneTexte 15">
            <a:extLst>
              <a:ext uri="{FF2B5EF4-FFF2-40B4-BE49-F238E27FC236}">
                <a16:creationId xmlns:a16="http://schemas.microsoft.com/office/drawing/2014/main" id="{9D2B6125-AA4D-4C25-8EED-06432D8243A1}"/>
              </a:ext>
            </a:extLst>
          </p:cNvPr>
          <p:cNvSpPr txBox="1"/>
          <p:nvPr/>
        </p:nvSpPr>
        <p:spPr>
          <a:xfrm>
            <a:off x="838200" y="3154825"/>
            <a:ext cx="10515600" cy="1477328"/>
          </a:xfrm>
          <a:prstGeom prst="rect">
            <a:avLst/>
          </a:prstGeom>
          <a:noFill/>
        </p:spPr>
        <p:txBody>
          <a:bodyPr wrap="square" rtlCol="0">
            <a:spAutoFit/>
          </a:bodyPr>
          <a:lstStyle/>
          <a:p>
            <a:pPr algn="ctr"/>
            <a:r>
              <a:rPr lang="fr-FR" dirty="0"/>
              <a:t>✔ Manipulation souris n°1</a:t>
            </a:r>
          </a:p>
          <a:p>
            <a:pPr algn="ctr"/>
            <a:r>
              <a:rPr lang="fr-FR" dirty="0"/>
              <a:t>✔ Manipulation souris n°2</a:t>
            </a:r>
          </a:p>
          <a:p>
            <a:pPr algn="ctr"/>
            <a:r>
              <a:rPr lang="fr-FR" dirty="0"/>
              <a:t>✔ Manipulation souris n°7</a:t>
            </a:r>
          </a:p>
          <a:p>
            <a:pPr algn="ctr"/>
            <a:r>
              <a:rPr lang="fr-FR" dirty="0"/>
              <a:t>✔ Manipulation souris n°8</a:t>
            </a:r>
          </a:p>
          <a:p>
            <a:pPr algn="ctr"/>
            <a:endParaRPr lang="fr-FR" dirty="0"/>
          </a:p>
        </p:txBody>
      </p:sp>
      <p:sp>
        <p:nvSpPr>
          <p:cNvPr id="3" name="Espace réservé du numéro de diapositive 2">
            <a:extLst>
              <a:ext uri="{FF2B5EF4-FFF2-40B4-BE49-F238E27FC236}">
                <a16:creationId xmlns:a16="http://schemas.microsoft.com/office/drawing/2014/main" id="{93423A0E-36DF-4346-8DAD-B994B29D3471}"/>
              </a:ext>
            </a:extLst>
          </p:cNvPr>
          <p:cNvSpPr>
            <a:spLocks noGrp="1"/>
          </p:cNvSpPr>
          <p:nvPr>
            <p:ph type="sldNum" sz="quarter" idx="12"/>
          </p:nvPr>
        </p:nvSpPr>
        <p:spPr/>
        <p:txBody>
          <a:bodyPr/>
          <a:lstStyle/>
          <a:p>
            <a:fld id="{214B496C-A674-488F-82D3-A6592634C02D}" type="slidenum">
              <a:rPr lang="fr-FR" smtClean="0"/>
              <a:t>16</a:t>
            </a:fld>
            <a:endParaRPr lang="fr-FR" dirty="0"/>
          </a:p>
        </p:txBody>
      </p:sp>
      <p:sp>
        <p:nvSpPr>
          <p:cNvPr id="5" name="Espace réservé de la date 4">
            <a:extLst>
              <a:ext uri="{FF2B5EF4-FFF2-40B4-BE49-F238E27FC236}">
                <a16:creationId xmlns:a16="http://schemas.microsoft.com/office/drawing/2014/main" id="{047A4349-5A1D-46FD-B3B0-06ECD2FF7961}"/>
              </a:ext>
            </a:extLst>
          </p:cNvPr>
          <p:cNvSpPr>
            <a:spLocks noGrp="1"/>
          </p:cNvSpPr>
          <p:nvPr>
            <p:ph type="dt" sz="half" idx="10"/>
          </p:nvPr>
        </p:nvSpPr>
        <p:spPr/>
        <p:txBody>
          <a:bodyPr/>
          <a:lstStyle/>
          <a:p>
            <a:fld id="{EFFBA01B-9F27-4A71-BAF6-DDAFA2B557F1}" type="datetime1">
              <a:rPr lang="fr-FR" smtClean="0"/>
              <a:t>18/01/2023</a:t>
            </a:fld>
            <a:endParaRPr lang="fr-FR"/>
          </a:p>
        </p:txBody>
      </p:sp>
      <p:sp>
        <p:nvSpPr>
          <p:cNvPr id="6" name="Espace réservé du pied de page 5">
            <a:extLst>
              <a:ext uri="{FF2B5EF4-FFF2-40B4-BE49-F238E27FC236}">
                <a16:creationId xmlns:a16="http://schemas.microsoft.com/office/drawing/2014/main" id="{534969D4-3F6C-4419-BBAE-B15090FA179A}"/>
              </a:ext>
            </a:extLst>
          </p:cNvPr>
          <p:cNvSpPr>
            <a:spLocks noGrp="1"/>
          </p:cNvSpPr>
          <p:nvPr>
            <p:ph type="ftr" sz="quarter" idx="11"/>
          </p:nvPr>
        </p:nvSpPr>
        <p:spPr/>
        <p:txBody>
          <a:bodyPr/>
          <a:lstStyle/>
          <a:p>
            <a:r>
              <a:rPr lang="fr-FR"/>
              <a:t>Initiation ordinateur - 1/5 prise en main du matériel</a:t>
            </a:r>
            <a:endParaRPr lang="fr-FR" dirty="0"/>
          </a:p>
        </p:txBody>
      </p:sp>
    </p:spTree>
    <p:extLst>
      <p:ext uri="{BB962C8B-B14F-4D97-AF65-F5344CB8AC3E}">
        <p14:creationId xmlns:p14="http://schemas.microsoft.com/office/powerpoint/2010/main" val="87616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25597"/>
            <a:ext cx="10515600" cy="1325563"/>
          </a:xfrm>
        </p:spPr>
        <p:txBody>
          <a:bodyPr>
            <a:normAutofit/>
          </a:bodyPr>
          <a:lstStyle/>
          <a:p>
            <a:pPr algn="ctr"/>
            <a:r>
              <a:rPr lang="fr-FR" sz="3200" dirty="0"/>
              <a:t>🤔</a:t>
            </a:r>
            <a:r>
              <a:rPr lang="fr-FR" sz="4000" dirty="0"/>
              <a:t>Et on l’utilise comment ?</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908894"/>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Espace réservé du contenu 16">
            <a:extLst>
              <a:ext uri="{FF2B5EF4-FFF2-40B4-BE49-F238E27FC236}">
                <a16:creationId xmlns:a16="http://schemas.microsoft.com/office/drawing/2014/main" id="{D019CE63-2473-4F62-9041-48EBCBF31991}"/>
              </a:ext>
            </a:extLst>
          </p:cNvPr>
          <p:cNvSpPr txBox="1">
            <a:spLocks/>
          </p:cNvSpPr>
          <p:nvPr/>
        </p:nvSpPr>
        <p:spPr>
          <a:xfrm>
            <a:off x="826426" y="1025527"/>
            <a:ext cx="10515600" cy="1388071"/>
          </a:xfrm>
          <a:prstGeom prst="rect">
            <a:avLst/>
          </a:prstGeom>
          <a:ln w="1905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rgbClr val="FFC000"/>
                </a:solidFill>
              </a:rPr>
              <a:t>Le clavier :</a:t>
            </a:r>
          </a:p>
          <a:p>
            <a:pPr marL="0" indent="0">
              <a:buFont typeface="Arial" panose="020B0604020202020204" pitchFamily="34" charset="0"/>
              <a:buNone/>
            </a:pPr>
            <a:r>
              <a:rPr lang="fr-FR" sz="2200" dirty="0"/>
              <a:t>Le clavier permet d’</a:t>
            </a:r>
            <a:r>
              <a:rPr lang="fr-FR" sz="2200" dirty="0">
                <a:solidFill>
                  <a:srgbClr val="FFC000"/>
                </a:solidFill>
              </a:rPr>
              <a:t>écrire</a:t>
            </a:r>
            <a:r>
              <a:rPr lang="fr-FR" sz="2200" dirty="0"/>
              <a:t>. Les lettres de l’alphabet se trouvent au centre et apparaissent naturellement en </a:t>
            </a:r>
            <a:r>
              <a:rPr lang="fr-FR" sz="2200" dirty="0">
                <a:solidFill>
                  <a:srgbClr val="FFC000"/>
                </a:solidFill>
              </a:rPr>
              <a:t>minuscule</a:t>
            </a:r>
            <a:r>
              <a:rPr lang="fr-FR" sz="2200" dirty="0"/>
              <a:t> quand on tape sur les touches du clavier.</a:t>
            </a:r>
            <a:endParaRPr lang="fr-FR" sz="2200" dirty="0">
              <a:solidFill>
                <a:srgbClr val="FFBD59"/>
              </a:solidFill>
            </a:endParaRPr>
          </a:p>
          <a:p>
            <a:pPr marL="0" indent="0">
              <a:buFont typeface="Arial" panose="020B0604020202020204" pitchFamily="34" charset="0"/>
              <a:buNone/>
            </a:pPr>
            <a:endParaRPr lang="fr-FR" sz="2200" dirty="0">
              <a:solidFill>
                <a:srgbClr val="FFBD59"/>
              </a:solidFill>
            </a:endParaRPr>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p:txBody>
      </p:sp>
      <p:sp>
        <p:nvSpPr>
          <p:cNvPr id="26" name="Espace réservé de la date 25">
            <a:extLst>
              <a:ext uri="{FF2B5EF4-FFF2-40B4-BE49-F238E27FC236}">
                <a16:creationId xmlns:a16="http://schemas.microsoft.com/office/drawing/2014/main" id="{E2ABAA13-C0DF-4E42-BAC2-E242C1DA2C35}"/>
              </a:ext>
            </a:extLst>
          </p:cNvPr>
          <p:cNvSpPr>
            <a:spLocks noGrp="1"/>
          </p:cNvSpPr>
          <p:nvPr>
            <p:ph type="dt" sz="half" idx="10"/>
          </p:nvPr>
        </p:nvSpPr>
        <p:spPr/>
        <p:txBody>
          <a:bodyPr/>
          <a:lstStyle/>
          <a:p>
            <a:fld id="{2EBD250D-AE58-4A00-A8D2-EEC038B65404}" type="datetime1">
              <a:rPr lang="fr-FR" smtClean="0"/>
              <a:t>18/01/2023</a:t>
            </a:fld>
            <a:endParaRPr lang="fr-FR"/>
          </a:p>
        </p:txBody>
      </p:sp>
      <p:sp>
        <p:nvSpPr>
          <p:cNvPr id="27" name="Espace réservé du pied de page 26">
            <a:extLst>
              <a:ext uri="{FF2B5EF4-FFF2-40B4-BE49-F238E27FC236}">
                <a16:creationId xmlns:a16="http://schemas.microsoft.com/office/drawing/2014/main" id="{A525BD49-6E16-40B0-9C41-59C25F02CB86}"/>
              </a:ext>
            </a:extLst>
          </p:cNvPr>
          <p:cNvSpPr>
            <a:spLocks noGrp="1"/>
          </p:cNvSpPr>
          <p:nvPr>
            <p:ph type="ftr" sz="quarter" idx="11"/>
          </p:nvPr>
        </p:nvSpPr>
        <p:spPr/>
        <p:txBody>
          <a:bodyPr/>
          <a:lstStyle/>
          <a:p>
            <a:r>
              <a:rPr lang="fr-FR"/>
              <a:t>Initiation ordinateur - 1/5 prise en main du matériel</a:t>
            </a:r>
            <a:endParaRPr lang="fr-FR" dirty="0"/>
          </a:p>
        </p:txBody>
      </p:sp>
      <p:pic>
        <p:nvPicPr>
          <p:cNvPr id="5" name="Image 4">
            <a:extLst>
              <a:ext uri="{FF2B5EF4-FFF2-40B4-BE49-F238E27FC236}">
                <a16:creationId xmlns:a16="http://schemas.microsoft.com/office/drawing/2014/main" id="{27C598C9-40AB-4284-BE54-025608C0F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362" y="2179872"/>
            <a:ext cx="8783276" cy="2829320"/>
          </a:xfrm>
          <a:prstGeom prst="rect">
            <a:avLst/>
          </a:prstGeom>
        </p:spPr>
      </p:pic>
      <p:sp>
        <p:nvSpPr>
          <p:cNvPr id="11" name="Rectangle : coins arrondis 10">
            <a:extLst>
              <a:ext uri="{FF2B5EF4-FFF2-40B4-BE49-F238E27FC236}">
                <a16:creationId xmlns:a16="http://schemas.microsoft.com/office/drawing/2014/main" id="{A84514F6-525A-459D-965B-0C067AEEDD5E}"/>
              </a:ext>
            </a:extLst>
          </p:cNvPr>
          <p:cNvSpPr/>
          <p:nvPr/>
        </p:nvSpPr>
        <p:spPr>
          <a:xfrm>
            <a:off x="4725301" y="4883541"/>
            <a:ext cx="740228" cy="206865"/>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 forme 9">
            <a:extLst>
              <a:ext uri="{FF2B5EF4-FFF2-40B4-BE49-F238E27FC236}">
                <a16:creationId xmlns:a16="http://schemas.microsoft.com/office/drawing/2014/main" id="{0C4BB2CD-1D38-4969-8529-B0B52DA66138}"/>
              </a:ext>
            </a:extLst>
          </p:cNvPr>
          <p:cNvSpPr/>
          <p:nvPr/>
        </p:nvSpPr>
        <p:spPr>
          <a:xfrm>
            <a:off x="3273208" y="4482963"/>
            <a:ext cx="2309803" cy="391886"/>
          </a:xfrm>
          <a:custGeom>
            <a:avLst/>
            <a:gdLst>
              <a:gd name="connsiteX0" fmla="*/ 0 w 2203269"/>
              <a:gd name="connsiteY0" fmla="*/ 0 h 330925"/>
              <a:gd name="connsiteX1" fmla="*/ 0 w 2203269"/>
              <a:gd name="connsiteY1" fmla="*/ 330925 h 330925"/>
              <a:gd name="connsiteX2" fmla="*/ 2203269 w 2203269"/>
              <a:gd name="connsiteY2" fmla="*/ 322217 h 330925"/>
              <a:gd name="connsiteX3" fmla="*/ 2185852 w 2203269"/>
              <a:gd name="connsiteY3" fmla="*/ 17417 h 330925"/>
              <a:gd name="connsiteX4" fmla="*/ 1262743 w 2203269"/>
              <a:gd name="connsiteY4" fmla="*/ 17417 h 330925"/>
              <a:gd name="connsiteX5" fmla="*/ 1271452 w 2203269"/>
              <a:gd name="connsiteY5" fmla="*/ 165463 h 330925"/>
              <a:gd name="connsiteX6" fmla="*/ 357052 w 2203269"/>
              <a:gd name="connsiteY6" fmla="*/ 156754 h 330925"/>
              <a:gd name="connsiteX7" fmla="*/ 383177 w 2203269"/>
              <a:gd name="connsiteY7" fmla="*/ 0 h 330925"/>
              <a:gd name="connsiteX8" fmla="*/ 0 w 2203269"/>
              <a:gd name="connsiteY8" fmla="*/ 0 h 33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269" h="330925">
                <a:moveTo>
                  <a:pt x="0" y="0"/>
                </a:moveTo>
                <a:lnTo>
                  <a:pt x="0" y="330925"/>
                </a:lnTo>
                <a:lnTo>
                  <a:pt x="2203269" y="322217"/>
                </a:lnTo>
                <a:lnTo>
                  <a:pt x="2185852" y="17417"/>
                </a:lnTo>
                <a:lnTo>
                  <a:pt x="1262743" y="17417"/>
                </a:lnTo>
                <a:lnTo>
                  <a:pt x="1271452" y="165463"/>
                </a:lnTo>
                <a:lnTo>
                  <a:pt x="357052" y="156754"/>
                </a:lnTo>
                <a:lnTo>
                  <a:pt x="383177" y="0"/>
                </a:lnTo>
                <a:lnTo>
                  <a:pt x="0" y="0"/>
                </a:lnTo>
                <a:close/>
              </a:path>
            </a:pathLst>
          </a:custGeom>
          <a:gradFill flip="none" rotWithShape="1">
            <a:gsLst>
              <a:gs pos="100000">
                <a:srgbClr val="00B050">
                  <a:alpha val="33000"/>
                </a:srgbClr>
              </a:gs>
              <a:gs pos="100000">
                <a:srgbClr val="00B050">
                  <a:tint val="23500"/>
                  <a:satMod val="160000"/>
                </a:srgbClr>
              </a:gs>
            </a:gsLst>
            <a:lin ang="16200000" scaled="1"/>
            <a:tileRect/>
          </a:gradFill>
          <a:ln w="28575">
            <a:solidFill>
              <a:srgbClr val="00B05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0249D6E3-01F7-43EB-9765-87998CCA7DC0}"/>
              </a:ext>
            </a:extLst>
          </p:cNvPr>
          <p:cNvSpPr txBox="1"/>
          <p:nvPr/>
        </p:nvSpPr>
        <p:spPr>
          <a:xfrm>
            <a:off x="4801882" y="4808841"/>
            <a:ext cx="670561" cy="292388"/>
          </a:xfrm>
          <a:prstGeom prst="rect">
            <a:avLst/>
          </a:prstGeom>
          <a:noFill/>
          <a:ln>
            <a:noFill/>
          </a:ln>
        </p:spPr>
        <p:txBody>
          <a:bodyPr wrap="square" rtlCol="0">
            <a:spAutoFit/>
          </a:bodyPr>
          <a:lstStyle/>
          <a:p>
            <a:pPr algn="ctr"/>
            <a:r>
              <a:rPr lang="fr-FR" sz="1300" b="1" dirty="0">
                <a:solidFill>
                  <a:schemeClr val="bg1"/>
                </a:solidFill>
              </a:rPr>
              <a:t>Espace</a:t>
            </a:r>
            <a:endParaRPr lang="fr-FR" sz="1300" dirty="0">
              <a:solidFill>
                <a:schemeClr val="bg1"/>
              </a:solidFill>
            </a:endParaRPr>
          </a:p>
        </p:txBody>
      </p:sp>
      <p:sp>
        <p:nvSpPr>
          <p:cNvPr id="12" name="Triangle isocèle 11">
            <a:extLst>
              <a:ext uri="{FF2B5EF4-FFF2-40B4-BE49-F238E27FC236}">
                <a16:creationId xmlns:a16="http://schemas.microsoft.com/office/drawing/2014/main" id="{8B280DA7-D66B-49B9-AD35-3D4B58EE02C7}"/>
              </a:ext>
            </a:extLst>
          </p:cNvPr>
          <p:cNvSpPr/>
          <p:nvPr/>
        </p:nvSpPr>
        <p:spPr>
          <a:xfrm>
            <a:off x="4801882" y="4955035"/>
            <a:ext cx="73261" cy="6387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3A0AE2E1-E2BE-4768-BB48-4BC9AB26526B}"/>
              </a:ext>
            </a:extLst>
          </p:cNvPr>
          <p:cNvPicPr>
            <a:picLocks noChangeAspect="1"/>
          </p:cNvPicPr>
          <p:nvPr/>
        </p:nvPicPr>
        <p:blipFill rotWithShape="1">
          <a:blip r:embed="rId3">
            <a:extLst>
              <a:ext uri="{28A0092B-C50C-407E-A947-70E740481C1C}">
                <a14:useLocalDpi xmlns:a14="http://schemas.microsoft.com/office/drawing/2010/main" val="0"/>
              </a:ext>
            </a:extLst>
          </a:blip>
          <a:srcRect l="61712" t="26995" r="33951" b="60100"/>
          <a:stretch/>
        </p:blipFill>
        <p:spPr>
          <a:xfrm>
            <a:off x="8277224" y="5165245"/>
            <a:ext cx="817942" cy="783861"/>
          </a:xfrm>
          <a:prstGeom prst="rect">
            <a:avLst/>
          </a:prstGeom>
        </p:spPr>
      </p:pic>
      <p:pic>
        <p:nvPicPr>
          <p:cNvPr id="19" name="Image 18">
            <a:extLst>
              <a:ext uri="{FF2B5EF4-FFF2-40B4-BE49-F238E27FC236}">
                <a16:creationId xmlns:a16="http://schemas.microsoft.com/office/drawing/2014/main" id="{4F5B278D-515D-463E-897D-55677794D04E}"/>
              </a:ext>
            </a:extLst>
          </p:cNvPr>
          <p:cNvPicPr>
            <a:picLocks noChangeAspect="1"/>
          </p:cNvPicPr>
          <p:nvPr/>
        </p:nvPicPr>
        <p:blipFill rotWithShape="1">
          <a:blip r:embed="rId3">
            <a:extLst>
              <a:ext uri="{28A0092B-C50C-407E-A947-70E740481C1C}">
                <a14:useLocalDpi xmlns:a14="http://schemas.microsoft.com/office/drawing/2010/main" val="0"/>
              </a:ext>
            </a:extLst>
          </a:blip>
          <a:srcRect l="56181" t="39901" r="34059" b="31821"/>
          <a:stretch/>
        </p:blipFill>
        <p:spPr>
          <a:xfrm>
            <a:off x="5886450" y="5145113"/>
            <a:ext cx="1214437" cy="1133475"/>
          </a:xfrm>
          <a:prstGeom prst="rect">
            <a:avLst/>
          </a:prstGeom>
        </p:spPr>
      </p:pic>
      <p:cxnSp>
        <p:nvCxnSpPr>
          <p:cNvPr id="21" name="Connecteur droit avec flèche 20">
            <a:extLst>
              <a:ext uri="{FF2B5EF4-FFF2-40B4-BE49-F238E27FC236}">
                <a16:creationId xmlns:a16="http://schemas.microsoft.com/office/drawing/2014/main" id="{AA9F0E29-6F94-47F7-BA93-181137F96F1E}"/>
              </a:ext>
            </a:extLst>
          </p:cNvPr>
          <p:cNvCxnSpPr>
            <a:cxnSpLocks/>
          </p:cNvCxnSpPr>
          <p:nvPr/>
        </p:nvCxnSpPr>
        <p:spPr>
          <a:xfrm flipH="1">
            <a:off x="6800850" y="3943350"/>
            <a:ext cx="409576" cy="1399935"/>
          </a:xfrm>
          <a:prstGeom prst="straightConnector1">
            <a:avLst/>
          </a:prstGeom>
          <a:ln w="19050">
            <a:solidFill>
              <a:srgbClr val="D35563"/>
            </a:solidFill>
            <a:tailEnd type="triangle"/>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9F260DA4-48D8-4B4D-BA59-3B5811C341E6}"/>
              </a:ext>
            </a:extLst>
          </p:cNvPr>
          <p:cNvPicPr>
            <a:picLocks noChangeAspect="1"/>
          </p:cNvPicPr>
          <p:nvPr/>
        </p:nvPicPr>
        <p:blipFill rotWithShape="1">
          <a:blip r:embed="rId3">
            <a:extLst>
              <a:ext uri="{28A0092B-C50C-407E-A947-70E740481C1C}">
                <a14:useLocalDpi xmlns:a14="http://schemas.microsoft.com/office/drawing/2010/main" val="0"/>
              </a:ext>
            </a:extLst>
          </a:blip>
          <a:srcRect l="54155" t="68179" r="33733" b="20348"/>
          <a:stretch/>
        </p:blipFill>
        <p:spPr>
          <a:xfrm>
            <a:off x="553810" y="5088252"/>
            <a:ext cx="1907370" cy="582035"/>
          </a:xfrm>
          <a:prstGeom prst="rect">
            <a:avLst/>
          </a:prstGeom>
        </p:spPr>
      </p:pic>
      <p:cxnSp>
        <p:nvCxnSpPr>
          <p:cNvPr id="37" name="Connecteur droit avec flèche 36">
            <a:extLst>
              <a:ext uri="{FF2B5EF4-FFF2-40B4-BE49-F238E27FC236}">
                <a16:creationId xmlns:a16="http://schemas.microsoft.com/office/drawing/2014/main" id="{5A30367F-147A-43D3-85D4-3EBF55350435}"/>
              </a:ext>
            </a:extLst>
          </p:cNvPr>
          <p:cNvCxnSpPr>
            <a:cxnSpLocks/>
            <a:endCxn id="31" idx="0"/>
          </p:cNvCxnSpPr>
          <p:nvPr/>
        </p:nvCxnSpPr>
        <p:spPr>
          <a:xfrm flipH="1">
            <a:off x="1507495" y="4315234"/>
            <a:ext cx="520354" cy="773018"/>
          </a:xfrm>
          <a:prstGeom prst="straightConnector1">
            <a:avLst/>
          </a:prstGeom>
          <a:ln w="19050">
            <a:solidFill>
              <a:srgbClr val="D35563"/>
            </a:solidFill>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F65EBB03-4053-46E9-8D64-7457CBD0D177}"/>
              </a:ext>
            </a:extLst>
          </p:cNvPr>
          <p:cNvSpPr>
            <a:spLocks noGrp="1"/>
          </p:cNvSpPr>
          <p:nvPr>
            <p:ph type="sldNum" sz="quarter" idx="12"/>
          </p:nvPr>
        </p:nvSpPr>
        <p:spPr/>
        <p:txBody>
          <a:bodyPr/>
          <a:lstStyle/>
          <a:p>
            <a:fld id="{214B496C-A674-488F-82D3-A6592634C02D}" type="slidenum">
              <a:rPr lang="fr-FR" smtClean="0"/>
              <a:t>17</a:t>
            </a:fld>
            <a:endParaRPr lang="fr-FR"/>
          </a:p>
        </p:txBody>
      </p:sp>
      <p:sp>
        <p:nvSpPr>
          <p:cNvPr id="6" name="Rectangle 5">
            <a:extLst>
              <a:ext uri="{FF2B5EF4-FFF2-40B4-BE49-F238E27FC236}">
                <a16:creationId xmlns:a16="http://schemas.microsoft.com/office/drawing/2014/main" id="{77C9CD62-A1E4-4425-AC83-C450A5CDCB72}"/>
              </a:ext>
            </a:extLst>
          </p:cNvPr>
          <p:cNvSpPr/>
          <p:nvPr/>
        </p:nvSpPr>
        <p:spPr>
          <a:xfrm>
            <a:off x="5747369" y="5101229"/>
            <a:ext cx="520082" cy="569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F0412174-EEF1-4BB6-8315-DDBEDB8F72FB}"/>
              </a:ext>
            </a:extLst>
          </p:cNvPr>
          <p:cNvSpPr/>
          <p:nvPr/>
        </p:nvSpPr>
        <p:spPr>
          <a:xfrm>
            <a:off x="2368787" y="5066621"/>
            <a:ext cx="520082" cy="603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F1959A6F-5189-46A2-AE9F-7B4DCB9EE26F}"/>
              </a:ext>
            </a:extLst>
          </p:cNvPr>
          <p:cNvSpPr/>
          <p:nvPr/>
        </p:nvSpPr>
        <p:spPr>
          <a:xfrm>
            <a:off x="9004991" y="5165245"/>
            <a:ext cx="520082" cy="900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8B40A3A2-DF69-4449-847E-0662E69B0D11}"/>
              </a:ext>
            </a:extLst>
          </p:cNvPr>
          <p:cNvSpPr/>
          <p:nvPr/>
        </p:nvSpPr>
        <p:spPr>
          <a:xfrm rot="16200000">
            <a:off x="8476337" y="4651007"/>
            <a:ext cx="291978" cy="900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avec flèche 27">
            <a:extLst>
              <a:ext uri="{FF2B5EF4-FFF2-40B4-BE49-F238E27FC236}">
                <a16:creationId xmlns:a16="http://schemas.microsoft.com/office/drawing/2014/main" id="{AA802609-DB1E-47E3-8BB8-DE500F144770}"/>
              </a:ext>
            </a:extLst>
          </p:cNvPr>
          <p:cNvCxnSpPr>
            <a:cxnSpLocks/>
          </p:cNvCxnSpPr>
          <p:nvPr/>
        </p:nvCxnSpPr>
        <p:spPr>
          <a:xfrm>
            <a:off x="7422838" y="3175422"/>
            <a:ext cx="963926" cy="2167863"/>
          </a:xfrm>
          <a:prstGeom prst="straightConnector1">
            <a:avLst/>
          </a:prstGeom>
          <a:ln w="19050">
            <a:solidFill>
              <a:srgbClr val="D35563"/>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23117D8-847D-4A7E-9AB8-41D7AB12237C}"/>
              </a:ext>
            </a:extLst>
          </p:cNvPr>
          <p:cNvSpPr/>
          <p:nvPr/>
        </p:nvSpPr>
        <p:spPr>
          <a:xfrm>
            <a:off x="7069908" y="5066621"/>
            <a:ext cx="520082" cy="1289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728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a:t>
            </a:r>
            <a:r>
              <a:rPr lang="fr-FR" sz="4000" dirty="0"/>
              <a:t>Et on l’utilise comment ?</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Espace réservé du contenu 16">
            <a:extLst>
              <a:ext uri="{FF2B5EF4-FFF2-40B4-BE49-F238E27FC236}">
                <a16:creationId xmlns:a16="http://schemas.microsoft.com/office/drawing/2014/main" id="{D019CE63-2473-4F62-9041-48EBCBF31991}"/>
              </a:ext>
            </a:extLst>
          </p:cNvPr>
          <p:cNvSpPr txBox="1">
            <a:spLocks/>
          </p:cNvSpPr>
          <p:nvPr/>
        </p:nvSpPr>
        <p:spPr>
          <a:xfrm>
            <a:off x="4584175" y="1350980"/>
            <a:ext cx="3023649" cy="843984"/>
          </a:xfrm>
          <a:prstGeom prst="rect">
            <a:avLst/>
          </a:prstGeom>
          <a:ln w="19050">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900" b="1" dirty="0"/>
              <a:t>Bon à savoir </a:t>
            </a:r>
            <a:r>
              <a:rPr lang="fr-FR" sz="3900" dirty="0"/>
              <a:t>:</a:t>
            </a:r>
            <a:endParaRPr lang="fr-FR" sz="2200" dirty="0"/>
          </a:p>
          <a:p>
            <a:pPr marL="0" indent="0">
              <a:buFont typeface="Arial" panose="020B0604020202020204" pitchFamily="34" charset="0"/>
              <a:buNone/>
            </a:pPr>
            <a:endParaRPr lang="fr-FR" sz="2200" dirty="0"/>
          </a:p>
          <a:p>
            <a:pPr marL="0" indent="0">
              <a:buFont typeface="Arial" panose="020B0604020202020204" pitchFamily="34" charset="0"/>
              <a:buNone/>
            </a:pPr>
            <a:endParaRPr lang="fr-FR" sz="2200" dirty="0"/>
          </a:p>
        </p:txBody>
      </p:sp>
      <p:sp>
        <p:nvSpPr>
          <p:cNvPr id="22" name="Espace réservé du numéro de diapositive 21">
            <a:extLst>
              <a:ext uri="{FF2B5EF4-FFF2-40B4-BE49-F238E27FC236}">
                <a16:creationId xmlns:a16="http://schemas.microsoft.com/office/drawing/2014/main" id="{20A41EFA-C46B-4CE4-9459-14F0DE9E46BF}"/>
              </a:ext>
            </a:extLst>
          </p:cNvPr>
          <p:cNvSpPr>
            <a:spLocks noGrp="1"/>
          </p:cNvSpPr>
          <p:nvPr>
            <p:ph type="sldNum" sz="quarter" idx="12"/>
          </p:nvPr>
        </p:nvSpPr>
        <p:spPr/>
        <p:txBody>
          <a:bodyPr/>
          <a:lstStyle/>
          <a:p>
            <a:fld id="{214B496C-A674-488F-82D3-A6592634C02D}" type="slidenum">
              <a:rPr lang="fr-FR" smtClean="0"/>
              <a:t>18</a:t>
            </a:fld>
            <a:endParaRPr lang="fr-FR"/>
          </a:p>
        </p:txBody>
      </p:sp>
      <p:sp>
        <p:nvSpPr>
          <p:cNvPr id="35" name="Espace réservé de la date 34">
            <a:extLst>
              <a:ext uri="{FF2B5EF4-FFF2-40B4-BE49-F238E27FC236}">
                <a16:creationId xmlns:a16="http://schemas.microsoft.com/office/drawing/2014/main" id="{DCA04940-4991-4158-980B-8ECA8CA1BC3D}"/>
              </a:ext>
            </a:extLst>
          </p:cNvPr>
          <p:cNvSpPr>
            <a:spLocks noGrp="1"/>
          </p:cNvSpPr>
          <p:nvPr>
            <p:ph type="dt" sz="half" idx="10"/>
          </p:nvPr>
        </p:nvSpPr>
        <p:spPr/>
        <p:txBody>
          <a:bodyPr/>
          <a:lstStyle/>
          <a:p>
            <a:fld id="{20D5D8FB-E4FB-423B-AB56-5E4AB0CED464}" type="datetime1">
              <a:rPr lang="fr-FR" smtClean="0"/>
              <a:t>18/01/2023</a:t>
            </a:fld>
            <a:endParaRPr lang="fr-FR"/>
          </a:p>
        </p:txBody>
      </p:sp>
      <p:sp>
        <p:nvSpPr>
          <p:cNvPr id="36" name="Espace réservé du pied de page 35">
            <a:extLst>
              <a:ext uri="{FF2B5EF4-FFF2-40B4-BE49-F238E27FC236}">
                <a16:creationId xmlns:a16="http://schemas.microsoft.com/office/drawing/2014/main" id="{07715F4E-72FE-46F3-88C3-6E76369C2F74}"/>
              </a:ext>
            </a:extLst>
          </p:cNvPr>
          <p:cNvSpPr>
            <a:spLocks noGrp="1"/>
          </p:cNvSpPr>
          <p:nvPr>
            <p:ph type="ftr" sz="quarter" idx="11"/>
          </p:nvPr>
        </p:nvSpPr>
        <p:spPr/>
        <p:txBody>
          <a:bodyPr/>
          <a:lstStyle/>
          <a:p>
            <a:r>
              <a:rPr lang="fr-FR"/>
              <a:t>Initiation ordinateur - 1/5 prise en main du matériel</a:t>
            </a:r>
          </a:p>
        </p:txBody>
      </p:sp>
      <p:sp>
        <p:nvSpPr>
          <p:cNvPr id="20" name="ZoneTexte 19">
            <a:extLst>
              <a:ext uri="{FF2B5EF4-FFF2-40B4-BE49-F238E27FC236}">
                <a16:creationId xmlns:a16="http://schemas.microsoft.com/office/drawing/2014/main" id="{03B6015B-E97D-4905-99A6-7574D96B37C9}"/>
              </a:ext>
            </a:extLst>
          </p:cNvPr>
          <p:cNvSpPr txBox="1"/>
          <p:nvPr/>
        </p:nvSpPr>
        <p:spPr>
          <a:xfrm>
            <a:off x="2668983" y="4948381"/>
            <a:ext cx="3688146" cy="1323439"/>
          </a:xfrm>
          <a:prstGeom prst="rect">
            <a:avLst/>
          </a:prstGeom>
          <a:noFill/>
          <a:ln w="38100">
            <a:solidFill>
              <a:schemeClr val="accent4">
                <a:lumMod val="60000"/>
                <a:lumOff val="40000"/>
              </a:schemeClr>
            </a:solidFill>
          </a:ln>
        </p:spPr>
        <p:txBody>
          <a:bodyPr wrap="square" rtlCol="0">
            <a:spAutoFit/>
          </a:bodyPr>
          <a:lstStyle/>
          <a:p>
            <a:r>
              <a:rPr lang="fr-FR" sz="2400" dirty="0"/>
              <a:t>Pour m’exercer à la maison :</a:t>
            </a:r>
          </a:p>
          <a:p>
            <a:r>
              <a:rPr lang="fr-FR" sz="2800" dirty="0"/>
              <a:t>👉 </a:t>
            </a:r>
            <a:r>
              <a:rPr lang="fr-FR" sz="2800" b="1" dirty="0">
                <a:solidFill>
                  <a:srgbClr val="FFC000"/>
                </a:solidFill>
              </a:rPr>
              <a:t>clic-formation.net</a:t>
            </a:r>
          </a:p>
          <a:p>
            <a:pPr algn="ctr"/>
            <a:r>
              <a:rPr lang="fr-FR" sz="2800" b="1" dirty="0"/>
              <a:t>🖱 « Débutant »</a:t>
            </a:r>
          </a:p>
        </p:txBody>
      </p:sp>
      <p:sp>
        <p:nvSpPr>
          <p:cNvPr id="61" name="ZoneTexte 60">
            <a:extLst>
              <a:ext uri="{FF2B5EF4-FFF2-40B4-BE49-F238E27FC236}">
                <a16:creationId xmlns:a16="http://schemas.microsoft.com/office/drawing/2014/main" id="{4FF18D70-13C4-4A29-B7A3-1963D8BA6C40}"/>
              </a:ext>
            </a:extLst>
          </p:cNvPr>
          <p:cNvSpPr txBox="1"/>
          <p:nvPr/>
        </p:nvSpPr>
        <p:spPr>
          <a:xfrm>
            <a:off x="1039303" y="4700408"/>
            <a:ext cx="2999297" cy="646331"/>
          </a:xfrm>
          <a:prstGeom prst="rect">
            <a:avLst/>
          </a:prstGeom>
          <a:noFill/>
        </p:spPr>
        <p:txBody>
          <a:bodyPr wrap="square" rtlCol="0">
            <a:spAutoFit/>
          </a:bodyPr>
          <a:lstStyle/>
          <a:p>
            <a:endParaRPr lang="fr-FR" sz="1800" b="0" i="0" u="none" strike="noStrike" baseline="0" dirty="0">
              <a:solidFill>
                <a:srgbClr val="000000"/>
              </a:solidFill>
              <a:latin typeface="Quicksand"/>
            </a:endParaRPr>
          </a:p>
          <a:p>
            <a:r>
              <a:rPr lang="fr-FR" sz="1800" b="0" i="0" u="none" strike="noStrike" baseline="0" dirty="0">
                <a:solidFill>
                  <a:srgbClr val="000000"/>
                </a:solidFill>
                <a:latin typeface="Quicksand"/>
              </a:rPr>
              <a:t> </a:t>
            </a:r>
            <a:endParaRPr lang="fr-FR" sz="2200" b="1" dirty="0">
              <a:solidFill>
                <a:srgbClr val="FFC000"/>
              </a:solidFill>
            </a:endParaRPr>
          </a:p>
        </p:txBody>
      </p:sp>
      <p:grpSp>
        <p:nvGrpSpPr>
          <p:cNvPr id="5" name="Groupe 4">
            <a:extLst>
              <a:ext uri="{FF2B5EF4-FFF2-40B4-BE49-F238E27FC236}">
                <a16:creationId xmlns:a16="http://schemas.microsoft.com/office/drawing/2014/main" id="{8BA48D07-5148-479B-857D-083C4961CD6C}"/>
              </a:ext>
            </a:extLst>
          </p:cNvPr>
          <p:cNvGrpSpPr/>
          <p:nvPr/>
        </p:nvGrpSpPr>
        <p:grpSpPr>
          <a:xfrm>
            <a:off x="8082280" y="2097189"/>
            <a:ext cx="3797472" cy="3512912"/>
            <a:chOff x="8106631" y="1695188"/>
            <a:chExt cx="3797472" cy="3512912"/>
          </a:xfrm>
        </p:grpSpPr>
        <p:sp>
          <p:nvSpPr>
            <p:cNvPr id="39" name="ZoneTexte 38">
              <a:extLst>
                <a:ext uri="{FF2B5EF4-FFF2-40B4-BE49-F238E27FC236}">
                  <a16:creationId xmlns:a16="http://schemas.microsoft.com/office/drawing/2014/main" id="{CD88BA28-E251-4D14-94E5-BA6D9BC3BFD1}"/>
                </a:ext>
              </a:extLst>
            </p:cNvPr>
            <p:cNvSpPr txBox="1"/>
            <p:nvPr/>
          </p:nvSpPr>
          <p:spPr>
            <a:xfrm>
              <a:off x="8511185" y="1988688"/>
              <a:ext cx="3023649" cy="769441"/>
            </a:xfrm>
            <a:prstGeom prst="rect">
              <a:avLst/>
            </a:prstGeom>
            <a:noFill/>
          </p:spPr>
          <p:txBody>
            <a:bodyPr wrap="square" rtlCol="0">
              <a:spAutoFit/>
            </a:bodyPr>
            <a:lstStyle/>
            <a:p>
              <a:pPr algn="just"/>
              <a:r>
                <a:rPr lang="fr-FR" sz="2200" dirty="0"/>
                <a:t>💡 </a:t>
              </a:r>
              <a:r>
                <a:rPr lang="fr-FR" sz="2200" dirty="0">
                  <a:solidFill>
                    <a:srgbClr val="FFBD59"/>
                  </a:solidFill>
                </a:rPr>
                <a:t>Caractères spéciaux </a:t>
              </a:r>
              <a:r>
                <a:rPr lang="fr-FR" sz="2200" dirty="0"/>
                <a:t>:			       </a:t>
              </a:r>
              <a:endParaRPr lang="fr-FR" dirty="0"/>
            </a:p>
          </p:txBody>
        </p:sp>
        <p:pic>
          <p:nvPicPr>
            <p:cNvPr id="56" name="Image 55">
              <a:extLst>
                <a:ext uri="{FF2B5EF4-FFF2-40B4-BE49-F238E27FC236}">
                  <a16:creationId xmlns:a16="http://schemas.microsoft.com/office/drawing/2014/main" id="{D68C0068-AB7F-4610-8A4B-EC78128A81D7}"/>
                </a:ext>
              </a:extLst>
            </p:cNvPr>
            <p:cNvPicPr>
              <a:picLocks noChangeAspect="1"/>
            </p:cNvPicPr>
            <p:nvPr/>
          </p:nvPicPr>
          <p:blipFill rotWithShape="1">
            <a:blip r:embed="rId3"/>
            <a:srcRect r="5762"/>
            <a:stretch/>
          </p:blipFill>
          <p:spPr>
            <a:xfrm>
              <a:off x="8406618" y="4075816"/>
              <a:ext cx="3284000" cy="800008"/>
            </a:xfrm>
            <a:prstGeom prst="rect">
              <a:avLst/>
            </a:prstGeom>
          </p:spPr>
        </p:pic>
        <p:pic>
          <p:nvPicPr>
            <p:cNvPr id="58" name="Image 57">
              <a:extLst>
                <a:ext uri="{FF2B5EF4-FFF2-40B4-BE49-F238E27FC236}">
                  <a16:creationId xmlns:a16="http://schemas.microsoft.com/office/drawing/2014/main" id="{A622E068-395E-4EFF-86B8-F56BC74960FE}"/>
                </a:ext>
              </a:extLst>
            </p:cNvPr>
            <p:cNvPicPr>
              <a:picLocks noChangeAspect="1"/>
            </p:cNvPicPr>
            <p:nvPr/>
          </p:nvPicPr>
          <p:blipFill rotWithShape="1">
            <a:blip r:embed="rId4"/>
            <a:srcRect r="3926" b="9391"/>
            <a:stretch/>
          </p:blipFill>
          <p:spPr>
            <a:xfrm>
              <a:off x="8381010" y="2529541"/>
              <a:ext cx="3284000" cy="1552779"/>
            </a:xfrm>
            <a:prstGeom prst="rect">
              <a:avLst/>
            </a:prstGeom>
          </p:spPr>
        </p:pic>
        <p:sp>
          <p:nvSpPr>
            <p:cNvPr id="3" name="Rectangle 2">
              <a:extLst>
                <a:ext uri="{FF2B5EF4-FFF2-40B4-BE49-F238E27FC236}">
                  <a16:creationId xmlns:a16="http://schemas.microsoft.com/office/drawing/2014/main" id="{8CFFF792-CBAB-43A4-8DC8-1F0971834201}"/>
                </a:ext>
              </a:extLst>
            </p:cNvPr>
            <p:cNvSpPr/>
            <p:nvPr/>
          </p:nvSpPr>
          <p:spPr>
            <a:xfrm>
              <a:off x="8106631" y="1695188"/>
              <a:ext cx="3797472" cy="351291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 name="Groupe 5">
            <a:extLst>
              <a:ext uri="{FF2B5EF4-FFF2-40B4-BE49-F238E27FC236}">
                <a16:creationId xmlns:a16="http://schemas.microsoft.com/office/drawing/2014/main" id="{47CC5F13-C72B-49C8-B5FC-72E1F0C8C5FB}"/>
              </a:ext>
            </a:extLst>
          </p:cNvPr>
          <p:cNvGrpSpPr/>
          <p:nvPr/>
        </p:nvGrpSpPr>
        <p:grpSpPr>
          <a:xfrm>
            <a:off x="416866" y="2535684"/>
            <a:ext cx="7243467" cy="1756456"/>
            <a:chOff x="863164" y="2097189"/>
            <a:chExt cx="7243467" cy="1756456"/>
          </a:xfrm>
        </p:grpSpPr>
        <p:sp>
          <p:nvSpPr>
            <p:cNvPr id="38" name="ZoneTexte 37">
              <a:extLst>
                <a:ext uri="{FF2B5EF4-FFF2-40B4-BE49-F238E27FC236}">
                  <a16:creationId xmlns:a16="http://schemas.microsoft.com/office/drawing/2014/main" id="{32F8C2E1-4ACD-42AD-8EBA-1CCB9999D10A}"/>
                </a:ext>
              </a:extLst>
            </p:cNvPr>
            <p:cNvSpPr txBox="1"/>
            <p:nvPr/>
          </p:nvSpPr>
          <p:spPr>
            <a:xfrm>
              <a:off x="992533" y="3114314"/>
              <a:ext cx="7114098" cy="430887"/>
            </a:xfrm>
            <a:prstGeom prst="rect">
              <a:avLst/>
            </a:prstGeom>
            <a:noFill/>
          </p:spPr>
          <p:txBody>
            <a:bodyPr wrap="square" rtlCol="0">
              <a:spAutoFit/>
            </a:bodyPr>
            <a:lstStyle/>
            <a:p>
              <a:pPr algn="just"/>
              <a:r>
                <a:rPr lang="fr-FR" sz="2200" dirty="0"/>
                <a:t>💡 </a:t>
              </a:r>
              <a:r>
                <a:rPr lang="fr-FR" sz="2200" dirty="0">
                  <a:solidFill>
                    <a:srgbClr val="FFBD59"/>
                  </a:solidFill>
                </a:rPr>
                <a:t>Majuscules</a:t>
              </a:r>
              <a:r>
                <a:rPr lang="fr-FR" sz="2200" dirty="0"/>
                <a:t> :                                 +</a:t>
              </a:r>
              <a:endParaRPr lang="fr-FR" dirty="0"/>
            </a:p>
          </p:txBody>
        </p:sp>
        <p:pic>
          <p:nvPicPr>
            <p:cNvPr id="41" name="Image 40">
              <a:extLst>
                <a:ext uri="{FF2B5EF4-FFF2-40B4-BE49-F238E27FC236}">
                  <a16:creationId xmlns:a16="http://schemas.microsoft.com/office/drawing/2014/main" id="{A5BBEC3C-B662-442B-8A9A-E13F97040948}"/>
                </a:ext>
              </a:extLst>
            </p:cNvPr>
            <p:cNvPicPr>
              <a:picLocks noChangeAspect="1"/>
            </p:cNvPicPr>
            <p:nvPr/>
          </p:nvPicPr>
          <p:blipFill rotWithShape="1">
            <a:blip r:embed="rId5">
              <a:extLst>
                <a:ext uri="{28A0092B-C50C-407E-A947-70E740481C1C}">
                  <a14:useLocalDpi xmlns:a14="http://schemas.microsoft.com/office/drawing/2010/main" val="0"/>
                </a:ext>
              </a:extLst>
            </a:blip>
            <a:srcRect l="54155" t="68179" r="33733" b="20348"/>
            <a:stretch/>
          </p:blipFill>
          <p:spPr>
            <a:xfrm>
              <a:off x="2908912" y="3062067"/>
              <a:ext cx="1907370" cy="582035"/>
            </a:xfrm>
            <a:prstGeom prst="rect">
              <a:avLst/>
            </a:prstGeom>
          </p:spPr>
        </p:pic>
        <p:sp>
          <p:nvSpPr>
            <p:cNvPr id="42" name="ZoneTexte 41">
              <a:extLst>
                <a:ext uri="{FF2B5EF4-FFF2-40B4-BE49-F238E27FC236}">
                  <a16:creationId xmlns:a16="http://schemas.microsoft.com/office/drawing/2014/main" id="{D1963087-E6BE-4169-9B47-E6C17D65B51E}"/>
                </a:ext>
              </a:extLst>
            </p:cNvPr>
            <p:cNvSpPr txBox="1"/>
            <p:nvPr/>
          </p:nvSpPr>
          <p:spPr>
            <a:xfrm>
              <a:off x="1016884" y="2212025"/>
              <a:ext cx="3532698" cy="430887"/>
            </a:xfrm>
            <a:prstGeom prst="rect">
              <a:avLst/>
            </a:prstGeom>
            <a:noFill/>
          </p:spPr>
          <p:txBody>
            <a:bodyPr wrap="square" rtlCol="0">
              <a:spAutoFit/>
            </a:bodyPr>
            <a:lstStyle/>
            <a:p>
              <a:pPr algn="just"/>
              <a:r>
                <a:rPr lang="fr-FR" sz="2200" dirty="0"/>
                <a:t>💡 Si j’appuie sur la touche  </a:t>
              </a:r>
              <a:endParaRPr lang="fr-FR" dirty="0"/>
            </a:p>
          </p:txBody>
        </p:sp>
        <p:pic>
          <p:nvPicPr>
            <p:cNvPr id="43" name="Image 42">
              <a:extLst>
                <a:ext uri="{FF2B5EF4-FFF2-40B4-BE49-F238E27FC236}">
                  <a16:creationId xmlns:a16="http://schemas.microsoft.com/office/drawing/2014/main" id="{59C31EB3-14E4-4938-B5ED-7F8D13B73F4C}"/>
                </a:ext>
              </a:extLst>
            </p:cNvPr>
            <p:cNvPicPr>
              <a:picLocks noChangeAspect="1"/>
            </p:cNvPicPr>
            <p:nvPr/>
          </p:nvPicPr>
          <p:blipFill rotWithShape="1">
            <a:blip r:embed="rId5">
              <a:extLst>
                <a:ext uri="{28A0092B-C50C-407E-A947-70E740481C1C}">
                  <a14:useLocalDpi xmlns:a14="http://schemas.microsoft.com/office/drawing/2010/main" val="0"/>
                </a:ext>
              </a:extLst>
            </a:blip>
            <a:srcRect l="20503" t="40382" r="75051" b="46443"/>
            <a:stretch/>
          </p:blipFill>
          <p:spPr>
            <a:xfrm>
              <a:off x="5225857" y="3058249"/>
              <a:ext cx="639604" cy="610526"/>
            </a:xfrm>
            <a:prstGeom prst="rect">
              <a:avLst/>
            </a:prstGeom>
          </p:spPr>
        </p:pic>
        <p:pic>
          <p:nvPicPr>
            <p:cNvPr id="44" name="Image 43">
              <a:extLst>
                <a:ext uri="{FF2B5EF4-FFF2-40B4-BE49-F238E27FC236}">
                  <a16:creationId xmlns:a16="http://schemas.microsoft.com/office/drawing/2014/main" id="{CB142B04-A1C6-4EDE-9F09-22C3D90685C8}"/>
                </a:ext>
              </a:extLst>
            </p:cNvPr>
            <p:cNvPicPr>
              <a:picLocks noChangeAspect="1"/>
            </p:cNvPicPr>
            <p:nvPr/>
          </p:nvPicPr>
          <p:blipFill rotWithShape="1">
            <a:blip r:embed="rId5">
              <a:extLst>
                <a:ext uri="{28A0092B-C50C-407E-A947-70E740481C1C}">
                  <a14:useLocalDpi xmlns:a14="http://schemas.microsoft.com/office/drawing/2010/main" val="0"/>
                </a:ext>
              </a:extLst>
            </a:blip>
            <a:srcRect l="20503" t="40382" r="75051" b="46443"/>
            <a:stretch/>
          </p:blipFill>
          <p:spPr>
            <a:xfrm>
              <a:off x="4229780" y="2147603"/>
              <a:ext cx="639604" cy="610526"/>
            </a:xfrm>
            <a:prstGeom prst="rect">
              <a:avLst/>
            </a:prstGeom>
          </p:spPr>
        </p:pic>
        <p:sp>
          <p:nvSpPr>
            <p:cNvPr id="45" name="ZoneTexte 44">
              <a:extLst>
                <a:ext uri="{FF2B5EF4-FFF2-40B4-BE49-F238E27FC236}">
                  <a16:creationId xmlns:a16="http://schemas.microsoft.com/office/drawing/2014/main" id="{C885D14E-A09E-48B9-A9E8-1B5B5E237165}"/>
                </a:ext>
              </a:extLst>
            </p:cNvPr>
            <p:cNvSpPr txBox="1"/>
            <p:nvPr/>
          </p:nvSpPr>
          <p:spPr>
            <a:xfrm>
              <a:off x="5776160" y="2990659"/>
              <a:ext cx="2004716" cy="584775"/>
            </a:xfrm>
            <a:prstGeom prst="rect">
              <a:avLst/>
            </a:prstGeom>
            <a:noFill/>
          </p:spPr>
          <p:txBody>
            <a:bodyPr wrap="none" rtlCol="0">
              <a:spAutoFit/>
            </a:bodyPr>
            <a:lstStyle/>
            <a:p>
              <a:r>
                <a:rPr lang="fr-FR" dirty="0"/>
                <a:t>, </a:t>
              </a:r>
              <a:r>
                <a:rPr lang="fr-FR" sz="2200" dirty="0"/>
                <a:t>j’obtiens</a:t>
              </a:r>
              <a:r>
                <a:rPr lang="fr-FR" dirty="0"/>
                <a:t> </a:t>
              </a:r>
              <a:r>
                <a:rPr lang="fr-FR" sz="2200" dirty="0"/>
                <a:t>👉 </a:t>
              </a:r>
              <a:r>
                <a:rPr lang="fr-FR" sz="3200" b="1" dirty="0">
                  <a:solidFill>
                    <a:srgbClr val="FFC000"/>
                  </a:solidFill>
                </a:rPr>
                <a:t>R</a:t>
              </a:r>
              <a:endParaRPr lang="fr-FR" sz="2200" b="1" dirty="0">
                <a:solidFill>
                  <a:srgbClr val="FFC000"/>
                </a:solidFill>
              </a:endParaRPr>
            </a:p>
          </p:txBody>
        </p:sp>
        <p:sp>
          <p:nvSpPr>
            <p:cNvPr id="19" name="ZoneTexte 18">
              <a:extLst>
                <a:ext uri="{FF2B5EF4-FFF2-40B4-BE49-F238E27FC236}">
                  <a16:creationId xmlns:a16="http://schemas.microsoft.com/office/drawing/2014/main" id="{4DEDC8ED-DC43-485F-A73F-CFB3F5102394}"/>
                </a:ext>
              </a:extLst>
            </p:cNvPr>
            <p:cNvSpPr txBox="1"/>
            <p:nvPr/>
          </p:nvSpPr>
          <p:spPr>
            <a:xfrm>
              <a:off x="4816282" y="2117171"/>
              <a:ext cx="1919756" cy="584775"/>
            </a:xfrm>
            <a:prstGeom prst="rect">
              <a:avLst/>
            </a:prstGeom>
            <a:noFill/>
          </p:spPr>
          <p:txBody>
            <a:bodyPr wrap="none" rtlCol="0">
              <a:spAutoFit/>
            </a:bodyPr>
            <a:lstStyle/>
            <a:p>
              <a:r>
                <a:rPr lang="fr-FR" dirty="0"/>
                <a:t>, </a:t>
              </a:r>
              <a:r>
                <a:rPr lang="fr-FR" sz="2200" dirty="0"/>
                <a:t>j’obtiens</a:t>
              </a:r>
              <a:r>
                <a:rPr lang="fr-FR" dirty="0"/>
                <a:t> </a:t>
              </a:r>
              <a:r>
                <a:rPr lang="fr-FR" sz="2200" dirty="0"/>
                <a:t>👉 </a:t>
              </a:r>
              <a:r>
                <a:rPr lang="fr-FR" sz="3200" b="1" dirty="0">
                  <a:solidFill>
                    <a:srgbClr val="FFC000"/>
                  </a:solidFill>
                </a:rPr>
                <a:t>r</a:t>
              </a:r>
              <a:endParaRPr lang="fr-FR" sz="2200" b="1" dirty="0">
                <a:solidFill>
                  <a:srgbClr val="FFC000"/>
                </a:solidFill>
              </a:endParaRPr>
            </a:p>
          </p:txBody>
        </p:sp>
        <p:sp>
          <p:nvSpPr>
            <p:cNvPr id="27" name="Rectangle 26">
              <a:extLst>
                <a:ext uri="{FF2B5EF4-FFF2-40B4-BE49-F238E27FC236}">
                  <a16:creationId xmlns:a16="http://schemas.microsoft.com/office/drawing/2014/main" id="{BDDF4D97-397A-4B6D-BBD2-614A89386CC3}"/>
                </a:ext>
              </a:extLst>
            </p:cNvPr>
            <p:cNvSpPr/>
            <p:nvPr/>
          </p:nvSpPr>
          <p:spPr>
            <a:xfrm>
              <a:off x="863164" y="2097189"/>
              <a:ext cx="6980023" cy="175645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9" name="ZoneTexte 28">
            <a:extLst>
              <a:ext uri="{FF2B5EF4-FFF2-40B4-BE49-F238E27FC236}">
                <a16:creationId xmlns:a16="http://schemas.microsoft.com/office/drawing/2014/main" id="{413B8C4D-B8D8-4EAF-BEFD-CA92966A78DC}"/>
              </a:ext>
            </a:extLst>
          </p:cNvPr>
          <p:cNvSpPr txBox="1"/>
          <p:nvPr/>
        </p:nvSpPr>
        <p:spPr>
          <a:xfrm rot="20894975">
            <a:off x="343409" y="500121"/>
            <a:ext cx="2075136" cy="646331"/>
          </a:xfrm>
          <a:prstGeom prst="rect">
            <a:avLst/>
          </a:prstGeom>
          <a:noFill/>
          <a:ln w="28575">
            <a:solidFill>
              <a:srgbClr val="FFC000"/>
            </a:solidFill>
          </a:ln>
        </p:spPr>
        <p:txBody>
          <a:bodyPr wrap="square">
            <a:spAutoFit/>
          </a:bodyPr>
          <a:lstStyle/>
          <a:p>
            <a:pPr marL="0" indent="0" algn="ctr">
              <a:buFont typeface="Arial" panose="020B0604020202020204" pitchFamily="34" charset="0"/>
              <a:buNone/>
            </a:pPr>
            <a:r>
              <a:rPr lang="fr-FR" sz="3600" b="1" dirty="0">
                <a:solidFill>
                  <a:srgbClr val="FFC000"/>
                </a:solidFill>
              </a:rPr>
              <a:t>Le clavier</a:t>
            </a:r>
          </a:p>
        </p:txBody>
      </p:sp>
    </p:spTree>
    <p:extLst>
      <p:ext uri="{BB962C8B-B14F-4D97-AF65-F5344CB8AC3E}">
        <p14:creationId xmlns:p14="http://schemas.microsoft.com/office/powerpoint/2010/main" val="1077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Place à la manipulation !</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64797C82-DE68-4485-9C13-9B2E69FCF37F}"/>
              </a:ext>
            </a:extLst>
          </p:cNvPr>
          <p:cNvSpPr txBox="1"/>
          <p:nvPr/>
        </p:nvSpPr>
        <p:spPr>
          <a:xfrm>
            <a:off x="838200" y="1512480"/>
            <a:ext cx="10515600" cy="369332"/>
          </a:xfrm>
          <a:prstGeom prst="rect">
            <a:avLst/>
          </a:prstGeom>
          <a:noFill/>
        </p:spPr>
        <p:txBody>
          <a:bodyPr wrap="square" rtlCol="0">
            <a:spAutoFit/>
          </a:bodyPr>
          <a:lstStyle/>
          <a:p>
            <a:pPr algn="ctr"/>
            <a:r>
              <a:rPr lang="fr-FR" dirty="0"/>
              <a:t>👉Dans « Bloc-notes »</a:t>
            </a:r>
          </a:p>
        </p:txBody>
      </p:sp>
      <p:sp>
        <p:nvSpPr>
          <p:cNvPr id="16" name="ZoneTexte 15">
            <a:extLst>
              <a:ext uri="{FF2B5EF4-FFF2-40B4-BE49-F238E27FC236}">
                <a16:creationId xmlns:a16="http://schemas.microsoft.com/office/drawing/2014/main" id="{9D2B6125-AA4D-4C25-8EED-06432D8243A1}"/>
              </a:ext>
            </a:extLst>
          </p:cNvPr>
          <p:cNvSpPr txBox="1"/>
          <p:nvPr/>
        </p:nvSpPr>
        <p:spPr>
          <a:xfrm>
            <a:off x="838200" y="2133922"/>
            <a:ext cx="10515600" cy="3970318"/>
          </a:xfrm>
          <a:prstGeom prst="rect">
            <a:avLst/>
          </a:prstGeom>
          <a:noFill/>
        </p:spPr>
        <p:txBody>
          <a:bodyPr wrap="square" rtlCol="0">
            <a:spAutoFit/>
          </a:bodyPr>
          <a:lstStyle/>
          <a:p>
            <a:pPr algn="ctr"/>
            <a:r>
              <a:rPr lang="fr-FR" dirty="0"/>
              <a:t>✔ Tapez des lettres</a:t>
            </a:r>
          </a:p>
          <a:p>
            <a:pPr algn="ctr"/>
            <a:endParaRPr lang="fr-FR" dirty="0"/>
          </a:p>
          <a:p>
            <a:pPr algn="ctr"/>
            <a:r>
              <a:rPr lang="fr-FR" dirty="0"/>
              <a:t>Allez à la ligne avec la touche </a:t>
            </a:r>
          </a:p>
          <a:p>
            <a:pPr algn="ctr"/>
            <a:endParaRPr lang="fr-FR" dirty="0"/>
          </a:p>
          <a:p>
            <a:pPr algn="ctr"/>
            <a:r>
              <a:rPr lang="fr-FR" dirty="0"/>
              <a:t>✔ Tapez des chiffres</a:t>
            </a:r>
          </a:p>
          <a:p>
            <a:pPr algn="ctr"/>
            <a:endParaRPr lang="fr-FR" dirty="0"/>
          </a:p>
          <a:p>
            <a:pPr algn="ctr"/>
            <a:r>
              <a:rPr lang="fr-FR" dirty="0"/>
              <a:t>✔ Tapez des caractères spéciaux</a:t>
            </a:r>
          </a:p>
          <a:p>
            <a:pPr algn="ctr"/>
            <a:endParaRPr lang="fr-FR" dirty="0"/>
          </a:p>
          <a:p>
            <a:pPr algn="ctr"/>
            <a:r>
              <a:rPr lang="fr-FR" dirty="0"/>
              <a:t>✔ Tapez une phrase simple</a:t>
            </a:r>
          </a:p>
          <a:p>
            <a:pPr algn="ctr"/>
            <a:endParaRPr lang="fr-FR" dirty="0"/>
          </a:p>
          <a:p>
            <a:pPr algn="ctr"/>
            <a:r>
              <a:rPr lang="fr-FR" dirty="0"/>
              <a:t>Allez à la ligne</a:t>
            </a:r>
          </a:p>
          <a:p>
            <a:pPr algn="ctr"/>
            <a:endParaRPr lang="fr-FR" dirty="0"/>
          </a:p>
          <a:p>
            <a:pPr algn="ctr"/>
            <a:r>
              <a:rPr lang="fr-FR" dirty="0"/>
              <a:t>✔ Recopiez la phrase :</a:t>
            </a:r>
          </a:p>
          <a:p>
            <a:pPr algn="ctr"/>
            <a:r>
              <a:rPr lang="fr-FR" b="1" dirty="0"/>
              <a:t>Les chaussettes de l’archiduchesse sont-elles sèches ?!</a:t>
            </a:r>
          </a:p>
        </p:txBody>
      </p:sp>
      <p:sp>
        <p:nvSpPr>
          <p:cNvPr id="3" name="Espace réservé du numéro de diapositive 2">
            <a:extLst>
              <a:ext uri="{FF2B5EF4-FFF2-40B4-BE49-F238E27FC236}">
                <a16:creationId xmlns:a16="http://schemas.microsoft.com/office/drawing/2014/main" id="{93423A0E-36DF-4346-8DAD-B994B29D3471}"/>
              </a:ext>
            </a:extLst>
          </p:cNvPr>
          <p:cNvSpPr>
            <a:spLocks noGrp="1"/>
          </p:cNvSpPr>
          <p:nvPr>
            <p:ph type="sldNum" sz="quarter" idx="12"/>
          </p:nvPr>
        </p:nvSpPr>
        <p:spPr/>
        <p:txBody>
          <a:bodyPr/>
          <a:lstStyle/>
          <a:p>
            <a:fld id="{214B496C-A674-488F-82D3-A6592634C02D}" type="slidenum">
              <a:rPr lang="fr-FR" smtClean="0"/>
              <a:t>19</a:t>
            </a:fld>
            <a:endParaRPr lang="fr-FR" dirty="0"/>
          </a:p>
        </p:txBody>
      </p:sp>
      <p:sp>
        <p:nvSpPr>
          <p:cNvPr id="5" name="Espace réservé de la date 4">
            <a:extLst>
              <a:ext uri="{FF2B5EF4-FFF2-40B4-BE49-F238E27FC236}">
                <a16:creationId xmlns:a16="http://schemas.microsoft.com/office/drawing/2014/main" id="{047A4349-5A1D-46FD-B3B0-06ECD2FF7961}"/>
              </a:ext>
            </a:extLst>
          </p:cNvPr>
          <p:cNvSpPr>
            <a:spLocks noGrp="1"/>
          </p:cNvSpPr>
          <p:nvPr>
            <p:ph type="dt" sz="half" idx="10"/>
          </p:nvPr>
        </p:nvSpPr>
        <p:spPr/>
        <p:txBody>
          <a:bodyPr/>
          <a:lstStyle/>
          <a:p>
            <a:fld id="{96D25721-F291-4E0E-9DF2-3EF22D434AD7}" type="datetime1">
              <a:rPr lang="fr-FR" smtClean="0"/>
              <a:t>18/01/2023</a:t>
            </a:fld>
            <a:endParaRPr lang="fr-FR"/>
          </a:p>
        </p:txBody>
      </p:sp>
      <p:sp>
        <p:nvSpPr>
          <p:cNvPr id="6" name="Espace réservé du pied de page 5">
            <a:extLst>
              <a:ext uri="{FF2B5EF4-FFF2-40B4-BE49-F238E27FC236}">
                <a16:creationId xmlns:a16="http://schemas.microsoft.com/office/drawing/2014/main" id="{534969D4-3F6C-4419-BBAE-B15090FA179A}"/>
              </a:ext>
            </a:extLst>
          </p:cNvPr>
          <p:cNvSpPr>
            <a:spLocks noGrp="1"/>
          </p:cNvSpPr>
          <p:nvPr>
            <p:ph type="ftr" sz="quarter" idx="11"/>
          </p:nvPr>
        </p:nvSpPr>
        <p:spPr/>
        <p:txBody>
          <a:bodyPr/>
          <a:lstStyle/>
          <a:p>
            <a:r>
              <a:rPr lang="fr-FR"/>
              <a:t>Initiation ordinateur - 1/5 prise en main du matériel</a:t>
            </a:r>
            <a:endParaRPr lang="fr-FR" dirty="0"/>
          </a:p>
        </p:txBody>
      </p:sp>
      <p:pic>
        <p:nvPicPr>
          <p:cNvPr id="9" name="Image 8">
            <a:extLst>
              <a:ext uri="{FF2B5EF4-FFF2-40B4-BE49-F238E27FC236}">
                <a16:creationId xmlns:a16="http://schemas.microsoft.com/office/drawing/2014/main" id="{568D9A23-7ECE-4B46-92C6-21B048F5B1DC}"/>
              </a:ext>
            </a:extLst>
          </p:cNvPr>
          <p:cNvPicPr>
            <a:picLocks noChangeAspect="1"/>
          </p:cNvPicPr>
          <p:nvPr/>
        </p:nvPicPr>
        <p:blipFill rotWithShape="1">
          <a:blip r:embed="rId3">
            <a:extLst>
              <a:ext uri="{28A0092B-C50C-407E-A947-70E740481C1C}">
                <a14:useLocalDpi xmlns:a14="http://schemas.microsoft.com/office/drawing/2010/main" val="0"/>
              </a:ext>
            </a:extLst>
          </a:blip>
          <a:srcRect l="56181" t="39901" r="34059" b="31821"/>
          <a:stretch/>
        </p:blipFill>
        <p:spPr>
          <a:xfrm>
            <a:off x="7620000" y="2491632"/>
            <a:ext cx="781050" cy="728980"/>
          </a:xfrm>
          <a:prstGeom prst="rect">
            <a:avLst/>
          </a:prstGeom>
        </p:spPr>
      </p:pic>
    </p:spTree>
    <p:extLst>
      <p:ext uri="{BB962C8B-B14F-4D97-AF65-F5344CB8AC3E}">
        <p14:creationId xmlns:p14="http://schemas.microsoft.com/office/powerpoint/2010/main" val="139761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Tout un programme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DEB4D0F-642E-4B59-9FE9-5923A3A08865}"/>
              </a:ext>
            </a:extLst>
          </p:cNvPr>
          <p:cNvSpPr txBox="1"/>
          <p:nvPr/>
        </p:nvSpPr>
        <p:spPr>
          <a:xfrm>
            <a:off x="1694277" y="1700622"/>
            <a:ext cx="7910817" cy="3108543"/>
          </a:xfrm>
          <a:prstGeom prst="rect">
            <a:avLst/>
          </a:prstGeom>
          <a:noFill/>
        </p:spPr>
        <p:txBody>
          <a:bodyPr wrap="square" rtlCol="0">
            <a:spAutoFit/>
          </a:bodyPr>
          <a:lstStyle/>
          <a:p>
            <a:r>
              <a:rPr lang="fr-FR" sz="2800" dirty="0"/>
              <a:t>5 ateliers consécutifs :</a:t>
            </a:r>
          </a:p>
          <a:p>
            <a:endParaRPr lang="fr-FR" sz="2800" dirty="0"/>
          </a:p>
          <a:p>
            <a:r>
              <a:rPr lang="fr-FR" sz="2800" dirty="0"/>
              <a:t>1/ Découverte et prise en main du matériel</a:t>
            </a:r>
          </a:p>
          <a:p>
            <a:r>
              <a:rPr lang="fr-FR" sz="2800" dirty="0"/>
              <a:t>2/ Découverte et prise en main du bureau</a:t>
            </a:r>
          </a:p>
          <a:p>
            <a:r>
              <a:rPr lang="fr-FR" sz="2800" dirty="0"/>
              <a:t>3/ Navigation web</a:t>
            </a:r>
          </a:p>
          <a:p>
            <a:r>
              <a:rPr lang="fr-FR" sz="2800" dirty="0"/>
              <a:t>4/ Les mails</a:t>
            </a:r>
          </a:p>
          <a:p>
            <a:r>
              <a:rPr lang="fr-FR" sz="2800" dirty="0"/>
              <a:t>5/ Les démarches en ligne</a:t>
            </a:r>
          </a:p>
        </p:txBody>
      </p:sp>
      <p:sp>
        <p:nvSpPr>
          <p:cNvPr id="4" name="Espace réservé du numéro de diapositive 3">
            <a:extLst>
              <a:ext uri="{FF2B5EF4-FFF2-40B4-BE49-F238E27FC236}">
                <a16:creationId xmlns:a16="http://schemas.microsoft.com/office/drawing/2014/main" id="{909DE61E-B928-4A2C-817A-C66DA4C7025D}"/>
              </a:ext>
            </a:extLst>
          </p:cNvPr>
          <p:cNvSpPr>
            <a:spLocks noGrp="1"/>
          </p:cNvSpPr>
          <p:nvPr>
            <p:ph type="sldNum" sz="quarter" idx="12"/>
          </p:nvPr>
        </p:nvSpPr>
        <p:spPr/>
        <p:txBody>
          <a:bodyPr/>
          <a:lstStyle/>
          <a:p>
            <a:fld id="{214B496C-A674-488F-82D3-A6592634C02D}" type="slidenum">
              <a:rPr lang="fr-FR" smtClean="0"/>
              <a:t>2</a:t>
            </a:fld>
            <a:endParaRPr lang="fr-FR"/>
          </a:p>
        </p:txBody>
      </p:sp>
      <p:sp>
        <p:nvSpPr>
          <p:cNvPr id="6" name="Espace réservé de la date 5">
            <a:extLst>
              <a:ext uri="{FF2B5EF4-FFF2-40B4-BE49-F238E27FC236}">
                <a16:creationId xmlns:a16="http://schemas.microsoft.com/office/drawing/2014/main" id="{7EBA2ABC-521D-439D-820B-B50083F0611C}"/>
              </a:ext>
            </a:extLst>
          </p:cNvPr>
          <p:cNvSpPr>
            <a:spLocks noGrp="1"/>
          </p:cNvSpPr>
          <p:nvPr>
            <p:ph type="dt" sz="half" idx="10"/>
          </p:nvPr>
        </p:nvSpPr>
        <p:spPr/>
        <p:txBody>
          <a:bodyPr/>
          <a:lstStyle/>
          <a:p>
            <a:fld id="{B41051BC-961A-4CD5-BE1F-55D24146B63E}" type="datetime1">
              <a:rPr lang="fr-FR" smtClean="0"/>
              <a:t>18/01/2023</a:t>
            </a:fld>
            <a:endParaRPr lang="fr-FR"/>
          </a:p>
        </p:txBody>
      </p:sp>
      <p:sp>
        <p:nvSpPr>
          <p:cNvPr id="7" name="Espace réservé du pied de page 6">
            <a:extLst>
              <a:ext uri="{FF2B5EF4-FFF2-40B4-BE49-F238E27FC236}">
                <a16:creationId xmlns:a16="http://schemas.microsoft.com/office/drawing/2014/main" id="{338AC66D-B011-4188-A7F9-E36436804634}"/>
              </a:ext>
            </a:extLst>
          </p:cNvPr>
          <p:cNvSpPr>
            <a:spLocks noGrp="1"/>
          </p:cNvSpPr>
          <p:nvPr>
            <p:ph type="ftr" sz="quarter" idx="11"/>
          </p:nvPr>
        </p:nvSpPr>
        <p:spPr/>
        <p:txBody>
          <a:bodyPr/>
          <a:lstStyle/>
          <a:p>
            <a:r>
              <a:rPr lang="fr-FR" dirty="0"/>
              <a:t>Initiation ordinateur - 1/5 prise en main du matériel</a:t>
            </a:r>
          </a:p>
        </p:txBody>
      </p:sp>
      <p:sp>
        <p:nvSpPr>
          <p:cNvPr id="11" name="ZoneTexte 10">
            <a:extLst>
              <a:ext uri="{FF2B5EF4-FFF2-40B4-BE49-F238E27FC236}">
                <a16:creationId xmlns:a16="http://schemas.microsoft.com/office/drawing/2014/main" id="{15DA05E8-7AD6-4AA3-8A40-AF97676236CD}"/>
              </a:ext>
            </a:extLst>
          </p:cNvPr>
          <p:cNvSpPr txBox="1"/>
          <p:nvPr/>
        </p:nvSpPr>
        <p:spPr>
          <a:xfrm>
            <a:off x="1128680" y="2558416"/>
            <a:ext cx="643974" cy="523220"/>
          </a:xfrm>
          <a:prstGeom prst="rect">
            <a:avLst/>
          </a:prstGeom>
          <a:noFill/>
        </p:spPr>
        <p:txBody>
          <a:bodyPr wrap="square" rtlCol="0">
            <a:spAutoFit/>
          </a:bodyPr>
          <a:lstStyle/>
          <a:p>
            <a:r>
              <a:rPr lang="fr-FR" sz="2800" dirty="0"/>
              <a:t>👉</a:t>
            </a:r>
          </a:p>
        </p:txBody>
      </p:sp>
    </p:spTree>
    <p:extLst>
      <p:ext uri="{BB962C8B-B14F-4D97-AF65-F5344CB8AC3E}">
        <p14:creationId xmlns:p14="http://schemas.microsoft.com/office/powerpoint/2010/main" val="3125263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Pour s’exercer à la maison !</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64797C82-DE68-4485-9C13-9B2E69FCF37F}"/>
              </a:ext>
            </a:extLst>
          </p:cNvPr>
          <p:cNvSpPr txBox="1"/>
          <p:nvPr/>
        </p:nvSpPr>
        <p:spPr>
          <a:xfrm>
            <a:off x="838199" y="1315629"/>
            <a:ext cx="10515600" cy="646331"/>
          </a:xfrm>
          <a:prstGeom prst="rect">
            <a:avLst/>
          </a:prstGeom>
          <a:noFill/>
        </p:spPr>
        <p:txBody>
          <a:bodyPr wrap="square" rtlCol="0">
            <a:spAutoFit/>
          </a:bodyPr>
          <a:lstStyle/>
          <a:p>
            <a:pPr algn="ctr"/>
            <a:r>
              <a:rPr lang="fr-FR" dirty="0"/>
              <a:t>👉RDV sur le site internet </a:t>
            </a:r>
          </a:p>
          <a:p>
            <a:pPr algn="ctr"/>
            <a:r>
              <a:rPr lang="fr-FR" dirty="0"/>
              <a:t>www.typingclub.com</a:t>
            </a:r>
          </a:p>
        </p:txBody>
      </p:sp>
      <p:sp>
        <p:nvSpPr>
          <p:cNvPr id="3" name="Espace réservé du numéro de diapositive 2">
            <a:extLst>
              <a:ext uri="{FF2B5EF4-FFF2-40B4-BE49-F238E27FC236}">
                <a16:creationId xmlns:a16="http://schemas.microsoft.com/office/drawing/2014/main" id="{93423A0E-36DF-4346-8DAD-B994B29D3471}"/>
              </a:ext>
            </a:extLst>
          </p:cNvPr>
          <p:cNvSpPr>
            <a:spLocks noGrp="1"/>
          </p:cNvSpPr>
          <p:nvPr>
            <p:ph type="sldNum" sz="quarter" idx="12"/>
          </p:nvPr>
        </p:nvSpPr>
        <p:spPr/>
        <p:txBody>
          <a:bodyPr/>
          <a:lstStyle/>
          <a:p>
            <a:fld id="{214B496C-A674-488F-82D3-A6592634C02D}" type="slidenum">
              <a:rPr lang="fr-FR" smtClean="0"/>
              <a:t>20</a:t>
            </a:fld>
            <a:endParaRPr lang="fr-FR" dirty="0"/>
          </a:p>
        </p:txBody>
      </p:sp>
      <p:sp>
        <p:nvSpPr>
          <p:cNvPr id="5" name="Espace réservé de la date 4">
            <a:extLst>
              <a:ext uri="{FF2B5EF4-FFF2-40B4-BE49-F238E27FC236}">
                <a16:creationId xmlns:a16="http://schemas.microsoft.com/office/drawing/2014/main" id="{047A4349-5A1D-46FD-B3B0-06ECD2FF7961}"/>
              </a:ext>
            </a:extLst>
          </p:cNvPr>
          <p:cNvSpPr>
            <a:spLocks noGrp="1"/>
          </p:cNvSpPr>
          <p:nvPr>
            <p:ph type="dt" sz="half" idx="10"/>
          </p:nvPr>
        </p:nvSpPr>
        <p:spPr/>
        <p:txBody>
          <a:bodyPr/>
          <a:lstStyle/>
          <a:p>
            <a:fld id="{96D25721-F291-4E0E-9DF2-3EF22D434AD7}" type="datetime1">
              <a:rPr lang="fr-FR" smtClean="0"/>
              <a:t>18/01/2023</a:t>
            </a:fld>
            <a:endParaRPr lang="fr-FR"/>
          </a:p>
        </p:txBody>
      </p:sp>
      <p:sp>
        <p:nvSpPr>
          <p:cNvPr id="15" name="Rectangle 14">
            <a:extLst>
              <a:ext uri="{FF2B5EF4-FFF2-40B4-BE49-F238E27FC236}">
                <a16:creationId xmlns:a16="http://schemas.microsoft.com/office/drawing/2014/main" id="{2B622446-1133-473F-828A-38D007D98C34}"/>
              </a:ext>
            </a:extLst>
          </p:cNvPr>
          <p:cNvSpPr/>
          <p:nvPr/>
        </p:nvSpPr>
        <p:spPr>
          <a:xfrm>
            <a:off x="4260574" y="1376209"/>
            <a:ext cx="490330" cy="46182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bg1"/>
                </a:solidFill>
              </a:rPr>
              <a:t>1</a:t>
            </a:r>
          </a:p>
        </p:txBody>
      </p:sp>
      <p:pic>
        <p:nvPicPr>
          <p:cNvPr id="7" name="Image 6">
            <a:extLst>
              <a:ext uri="{FF2B5EF4-FFF2-40B4-BE49-F238E27FC236}">
                <a16:creationId xmlns:a16="http://schemas.microsoft.com/office/drawing/2014/main" id="{F8125E05-7DF5-39BB-3F15-1A056015F2CD}"/>
              </a:ext>
            </a:extLst>
          </p:cNvPr>
          <p:cNvPicPr>
            <a:picLocks noChangeAspect="1"/>
          </p:cNvPicPr>
          <p:nvPr/>
        </p:nvPicPr>
        <p:blipFill rotWithShape="1">
          <a:blip r:embed="rId3"/>
          <a:srcRect b="82764"/>
          <a:stretch/>
        </p:blipFill>
        <p:spPr>
          <a:xfrm>
            <a:off x="-1" y="2246521"/>
            <a:ext cx="12192000" cy="557640"/>
          </a:xfrm>
          <a:prstGeom prst="rect">
            <a:avLst/>
          </a:prstGeom>
        </p:spPr>
      </p:pic>
      <p:sp>
        <p:nvSpPr>
          <p:cNvPr id="9" name="Ellipse 8">
            <a:extLst>
              <a:ext uri="{FF2B5EF4-FFF2-40B4-BE49-F238E27FC236}">
                <a16:creationId xmlns:a16="http://schemas.microsoft.com/office/drawing/2014/main" id="{393E84F8-F8F8-4696-D102-4E380FE70A6B}"/>
              </a:ext>
            </a:extLst>
          </p:cNvPr>
          <p:cNvSpPr/>
          <p:nvPr/>
        </p:nvSpPr>
        <p:spPr>
          <a:xfrm>
            <a:off x="10894422" y="2281763"/>
            <a:ext cx="714103" cy="35705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2785ECA9-1C31-23B7-D181-E2D658A7F885}"/>
              </a:ext>
            </a:extLst>
          </p:cNvPr>
          <p:cNvPicPr>
            <a:picLocks noChangeAspect="1"/>
          </p:cNvPicPr>
          <p:nvPr/>
        </p:nvPicPr>
        <p:blipFill>
          <a:blip r:embed="rId4"/>
          <a:stretch>
            <a:fillRect/>
          </a:stretch>
        </p:blipFill>
        <p:spPr>
          <a:xfrm>
            <a:off x="5390605" y="3088722"/>
            <a:ext cx="6217920" cy="3147607"/>
          </a:xfrm>
          <a:prstGeom prst="rect">
            <a:avLst/>
          </a:prstGeom>
          <a:ln>
            <a:solidFill>
              <a:srgbClr val="FFC000"/>
            </a:solidFill>
          </a:ln>
        </p:spPr>
      </p:pic>
      <p:cxnSp>
        <p:nvCxnSpPr>
          <p:cNvPr id="26" name="Connecteur droit avec flèche 25">
            <a:extLst>
              <a:ext uri="{FF2B5EF4-FFF2-40B4-BE49-F238E27FC236}">
                <a16:creationId xmlns:a16="http://schemas.microsoft.com/office/drawing/2014/main" id="{03DA613A-0AB6-F018-59F0-7CC9A106FE23}"/>
              </a:ext>
            </a:extLst>
          </p:cNvPr>
          <p:cNvCxnSpPr>
            <a:cxnSpLocks/>
            <a:stCxn id="9" idx="4"/>
          </p:cNvCxnSpPr>
          <p:nvPr/>
        </p:nvCxnSpPr>
        <p:spPr>
          <a:xfrm flipH="1">
            <a:off x="10816046" y="2638815"/>
            <a:ext cx="435428" cy="449907"/>
          </a:xfrm>
          <a:prstGeom prst="straightConnector1">
            <a:avLst/>
          </a:prstGeom>
          <a:ln>
            <a:solidFill>
              <a:srgbClr val="FFC000"/>
            </a:solidFill>
            <a:tailEnd type="triangle"/>
          </a:ln>
        </p:spPr>
        <p:style>
          <a:lnRef idx="1">
            <a:schemeClr val="accent4"/>
          </a:lnRef>
          <a:fillRef idx="0">
            <a:schemeClr val="accent4"/>
          </a:fillRef>
          <a:effectRef idx="0">
            <a:schemeClr val="accent4"/>
          </a:effectRef>
          <a:fontRef idx="minor">
            <a:schemeClr val="tx1"/>
          </a:fontRef>
        </p:style>
      </p:cxnSp>
      <p:sp>
        <p:nvSpPr>
          <p:cNvPr id="29" name="Ellipse 28">
            <a:extLst>
              <a:ext uri="{FF2B5EF4-FFF2-40B4-BE49-F238E27FC236}">
                <a16:creationId xmlns:a16="http://schemas.microsoft.com/office/drawing/2014/main" id="{4F45872F-5DD6-6A34-79AF-E5865EDDE81B}"/>
              </a:ext>
            </a:extLst>
          </p:cNvPr>
          <p:cNvSpPr/>
          <p:nvPr/>
        </p:nvSpPr>
        <p:spPr>
          <a:xfrm>
            <a:off x="7896118" y="3052502"/>
            <a:ext cx="535577" cy="22694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a:extLst>
              <a:ext uri="{FF2B5EF4-FFF2-40B4-BE49-F238E27FC236}">
                <a16:creationId xmlns:a16="http://schemas.microsoft.com/office/drawing/2014/main" id="{3D33A46C-1044-D536-F3D4-3727494E9D6E}"/>
              </a:ext>
            </a:extLst>
          </p:cNvPr>
          <p:cNvPicPr>
            <a:picLocks noChangeAspect="1"/>
          </p:cNvPicPr>
          <p:nvPr/>
        </p:nvPicPr>
        <p:blipFill>
          <a:blip r:embed="rId5"/>
          <a:stretch>
            <a:fillRect/>
          </a:stretch>
        </p:blipFill>
        <p:spPr>
          <a:xfrm>
            <a:off x="155759" y="3172523"/>
            <a:ext cx="5086801" cy="3256188"/>
          </a:xfrm>
          <a:prstGeom prst="rect">
            <a:avLst/>
          </a:prstGeom>
          <a:ln>
            <a:solidFill>
              <a:srgbClr val="FFC000"/>
            </a:solidFill>
          </a:ln>
        </p:spPr>
      </p:pic>
      <p:cxnSp>
        <p:nvCxnSpPr>
          <p:cNvPr id="33" name="Connecteur droit avec flèche 32">
            <a:extLst>
              <a:ext uri="{FF2B5EF4-FFF2-40B4-BE49-F238E27FC236}">
                <a16:creationId xmlns:a16="http://schemas.microsoft.com/office/drawing/2014/main" id="{0031D091-83CA-4933-87CF-0E2AA78A4D4C}"/>
              </a:ext>
            </a:extLst>
          </p:cNvPr>
          <p:cNvCxnSpPr>
            <a:cxnSpLocks/>
            <a:stCxn id="29" idx="2"/>
          </p:cNvCxnSpPr>
          <p:nvPr/>
        </p:nvCxnSpPr>
        <p:spPr>
          <a:xfrm flipH="1">
            <a:off x="4881155" y="3165972"/>
            <a:ext cx="3014963" cy="449907"/>
          </a:xfrm>
          <a:prstGeom prst="straightConnector1">
            <a:avLst/>
          </a:prstGeom>
          <a:ln>
            <a:solidFill>
              <a:srgbClr val="FFC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28298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a:xfrm>
            <a:off x="838200" y="105066"/>
            <a:ext cx="10515600" cy="1325563"/>
          </a:xfrm>
        </p:spPr>
        <p:txBody>
          <a:bodyPr>
            <a:normAutofit/>
          </a:bodyPr>
          <a:lstStyle/>
          <a:p>
            <a:pPr algn="ctr"/>
            <a:r>
              <a:rPr lang="fr-FR" sz="3200" dirty="0"/>
              <a:t>Synthèse</a:t>
            </a:r>
            <a:endParaRPr lang="fr-FR" sz="4000" dirty="0"/>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166069"/>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93423A0E-36DF-4346-8DAD-B994B29D3471}"/>
              </a:ext>
            </a:extLst>
          </p:cNvPr>
          <p:cNvSpPr>
            <a:spLocks noGrp="1"/>
          </p:cNvSpPr>
          <p:nvPr>
            <p:ph type="sldNum" sz="quarter" idx="12"/>
          </p:nvPr>
        </p:nvSpPr>
        <p:spPr/>
        <p:txBody>
          <a:bodyPr/>
          <a:lstStyle/>
          <a:p>
            <a:fld id="{214B496C-A674-488F-82D3-A6592634C02D}" type="slidenum">
              <a:rPr lang="fr-FR" smtClean="0"/>
              <a:t>21</a:t>
            </a:fld>
            <a:endParaRPr lang="fr-FR" dirty="0"/>
          </a:p>
        </p:txBody>
      </p:sp>
      <p:sp>
        <p:nvSpPr>
          <p:cNvPr id="5" name="Espace réservé de la date 4">
            <a:extLst>
              <a:ext uri="{FF2B5EF4-FFF2-40B4-BE49-F238E27FC236}">
                <a16:creationId xmlns:a16="http://schemas.microsoft.com/office/drawing/2014/main" id="{047A4349-5A1D-46FD-B3B0-06ECD2FF7961}"/>
              </a:ext>
            </a:extLst>
          </p:cNvPr>
          <p:cNvSpPr>
            <a:spLocks noGrp="1"/>
          </p:cNvSpPr>
          <p:nvPr>
            <p:ph type="dt" sz="half" idx="10"/>
          </p:nvPr>
        </p:nvSpPr>
        <p:spPr/>
        <p:txBody>
          <a:bodyPr/>
          <a:lstStyle/>
          <a:p>
            <a:fld id="{8DEC3ED5-FCCF-447E-BBAE-256EC831B06B}" type="datetime1">
              <a:rPr lang="fr-FR" smtClean="0"/>
              <a:t>18/01/2023</a:t>
            </a:fld>
            <a:endParaRPr lang="fr-FR"/>
          </a:p>
        </p:txBody>
      </p:sp>
      <p:sp>
        <p:nvSpPr>
          <p:cNvPr id="6" name="Espace réservé du pied de page 5">
            <a:extLst>
              <a:ext uri="{FF2B5EF4-FFF2-40B4-BE49-F238E27FC236}">
                <a16:creationId xmlns:a16="http://schemas.microsoft.com/office/drawing/2014/main" id="{534969D4-3F6C-4419-BBAE-B15090FA179A}"/>
              </a:ext>
            </a:extLst>
          </p:cNvPr>
          <p:cNvSpPr>
            <a:spLocks noGrp="1"/>
          </p:cNvSpPr>
          <p:nvPr>
            <p:ph type="ftr" sz="quarter" idx="11"/>
          </p:nvPr>
        </p:nvSpPr>
        <p:spPr/>
        <p:txBody>
          <a:bodyPr/>
          <a:lstStyle/>
          <a:p>
            <a:r>
              <a:rPr lang="fr-FR"/>
              <a:t>Initiation ordinateur - 1/5 prise en main du matériel</a:t>
            </a:r>
            <a:endParaRPr lang="fr-FR" dirty="0"/>
          </a:p>
        </p:txBody>
      </p:sp>
      <p:sp>
        <p:nvSpPr>
          <p:cNvPr id="10" name="ZoneTexte 9">
            <a:extLst>
              <a:ext uri="{FF2B5EF4-FFF2-40B4-BE49-F238E27FC236}">
                <a16:creationId xmlns:a16="http://schemas.microsoft.com/office/drawing/2014/main" id="{B8EA9CC0-CE0F-4265-8AE6-E06BEFF0D094}"/>
              </a:ext>
            </a:extLst>
          </p:cNvPr>
          <p:cNvSpPr txBox="1"/>
          <p:nvPr/>
        </p:nvSpPr>
        <p:spPr>
          <a:xfrm>
            <a:off x="838200" y="3034581"/>
            <a:ext cx="10515600" cy="646331"/>
          </a:xfrm>
          <a:prstGeom prst="rect">
            <a:avLst/>
          </a:prstGeom>
          <a:noFill/>
        </p:spPr>
        <p:txBody>
          <a:bodyPr wrap="square" rtlCol="0">
            <a:spAutoFit/>
          </a:bodyPr>
          <a:lstStyle/>
          <a:p>
            <a:pPr algn="ctr"/>
            <a:r>
              <a:rPr lang="fr-FR" sz="3600" dirty="0"/>
              <a:t>💡 Avez-vous des questions ?</a:t>
            </a:r>
          </a:p>
        </p:txBody>
      </p:sp>
    </p:spTree>
    <p:extLst>
      <p:ext uri="{BB962C8B-B14F-4D97-AF65-F5344CB8AC3E}">
        <p14:creationId xmlns:p14="http://schemas.microsoft.com/office/powerpoint/2010/main" val="1926110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Alternative 2">
            <a:extLst>
              <a:ext uri="{FF2B5EF4-FFF2-40B4-BE49-F238E27FC236}">
                <a16:creationId xmlns:a16="http://schemas.microsoft.com/office/drawing/2014/main" id="{E3EBFEEF-84EB-4195-B573-5B45F3FA6563}"/>
              </a:ext>
            </a:extLst>
          </p:cNvPr>
          <p:cNvSpPr/>
          <p:nvPr/>
        </p:nvSpPr>
        <p:spPr>
          <a:xfrm>
            <a:off x="2490651" y="2487132"/>
            <a:ext cx="7210697" cy="2064149"/>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5400" b="1" dirty="0">
                <a:solidFill>
                  <a:srgbClr val="FFC000"/>
                </a:solidFill>
              </a:rPr>
              <a:t>MERCI</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909DE61E-B928-4A2C-817A-C66DA4C7025D}"/>
              </a:ext>
            </a:extLst>
          </p:cNvPr>
          <p:cNvSpPr>
            <a:spLocks noGrp="1"/>
          </p:cNvSpPr>
          <p:nvPr>
            <p:ph type="sldNum" sz="quarter" idx="12"/>
          </p:nvPr>
        </p:nvSpPr>
        <p:spPr/>
        <p:txBody>
          <a:bodyPr/>
          <a:lstStyle/>
          <a:p>
            <a:fld id="{214B496C-A674-488F-82D3-A6592634C02D}" type="slidenum">
              <a:rPr lang="fr-FR" smtClean="0"/>
              <a:t>22</a:t>
            </a:fld>
            <a:endParaRPr lang="fr-FR"/>
          </a:p>
        </p:txBody>
      </p:sp>
      <p:sp>
        <p:nvSpPr>
          <p:cNvPr id="6" name="Espace réservé de la date 5">
            <a:extLst>
              <a:ext uri="{FF2B5EF4-FFF2-40B4-BE49-F238E27FC236}">
                <a16:creationId xmlns:a16="http://schemas.microsoft.com/office/drawing/2014/main" id="{7EBA2ABC-521D-439D-820B-B50083F0611C}"/>
              </a:ext>
            </a:extLst>
          </p:cNvPr>
          <p:cNvSpPr>
            <a:spLocks noGrp="1"/>
          </p:cNvSpPr>
          <p:nvPr>
            <p:ph type="dt" sz="half" idx="10"/>
          </p:nvPr>
        </p:nvSpPr>
        <p:spPr/>
        <p:txBody>
          <a:bodyPr/>
          <a:lstStyle/>
          <a:p>
            <a:fld id="{D38E8B41-2EEB-494F-87C9-C00C0E8AD358}" type="datetime1">
              <a:rPr lang="fr-FR" smtClean="0"/>
              <a:t>18/01/2023</a:t>
            </a:fld>
            <a:endParaRPr lang="fr-FR"/>
          </a:p>
        </p:txBody>
      </p:sp>
      <p:sp>
        <p:nvSpPr>
          <p:cNvPr id="7" name="Espace réservé du pied de page 6">
            <a:extLst>
              <a:ext uri="{FF2B5EF4-FFF2-40B4-BE49-F238E27FC236}">
                <a16:creationId xmlns:a16="http://schemas.microsoft.com/office/drawing/2014/main" id="{338AC66D-B011-4188-A7F9-E36436804634}"/>
              </a:ext>
            </a:extLst>
          </p:cNvPr>
          <p:cNvSpPr>
            <a:spLocks noGrp="1"/>
          </p:cNvSpPr>
          <p:nvPr>
            <p:ph type="ftr" sz="quarter" idx="11"/>
          </p:nvPr>
        </p:nvSpPr>
        <p:spPr/>
        <p:txBody>
          <a:bodyPr/>
          <a:lstStyle/>
          <a:p>
            <a:r>
              <a:rPr lang="fr-FR"/>
              <a:t>Initiation ordinateur - 1/5 prise en main du matériel</a:t>
            </a:r>
          </a:p>
        </p:txBody>
      </p:sp>
      <p:sp>
        <p:nvSpPr>
          <p:cNvPr id="10" name="ZoneTexte 9">
            <a:extLst>
              <a:ext uri="{FF2B5EF4-FFF2-40B4-BE49-F238E27FC236}">
                <a16:creationId xmlns:a16="http://schemas.microsoft.com/office/drawing/2014/main" id="{4A400DAD-2BCC-47D6-9C9C-9D0E8209411F}"/>
              </a:ext>
            </a:extLst>
          </p:cNvPr>
          <p:cNvSpPr txBox="1"/>
          <p:nvPr/>
        </p:nvSpPr>
        <p:spPr>
          <a:xfrm>
            <a:off x="2490650" y="3139624"/>
            <a:ext cx="7210697" cy="1015663"/>
          </a:xfrm>
          <a:prstGeom prst="rect">
            <a:avLst/>
          </a:prstGeom>
          <a:noFill/>
        </p:spPr>
        <p:txBody>
          <a:bodyPr wrap="square" rtlCol="0">
            <a:spAutoFit/>
          </a:bodyPr>
          <a:lstStyle/>
          <a:p>
            <a:pPr algn="ctr"/>
            <a:r>
              <a:rPr lang="fr-FR" sz="3200" b="1" dirty="0">
                <a:solidFill>
                  <a:schemeClr val="bg1"/>
                </a:solidFill>
              </a:rPr>
              <a:t>      Et à très bientôt !</a:t>
            </a:r>
            <a:endParaRPr lang="fr-FR" sz="2800" b="1" dirty="0">
              <a:solidFill>
                <a:schemeClr val="bg1"/>
              </a:solidFill>
            </a:endParaRPr>
          </a:p>
          <a:p>
            <a:pPr algn="ctr"/>
            <a:r>
              <a:rPr lang="fr-FR" sz="2800" dirty="0">
                <a:solidFill>
                  <a:schemeClr val="bg1"/>
                </a:solidFill>
              </a:rPr>
              <a:t>	</a:t>
            </a:r>
          </a:p>
        </p:txBody>
      </p:sp>
      <p:grpSp>
        <p:nvGrpSpPr>
          <p:cNvPr id="9" name="Groupe 8">
            <a:extLst>
              <a:ext uri="{FF2B5EF4-FFF2-40B4-BE49-F238E27FC236}">
                <a16:creationId xmlns:a16="http://schemas.microsoft.com/office/drawing/2014/main" id="{FE46ABE7-2E2A-44F4-BE69-6B67A3556B69}"/>
              </a:ext>
            </a:extLst>
          </p:cNvPr>
          <p:cNvGrpSpPr/>
          <p:nvPr/>
        </p:nvGrpSpPr>
        <p:grpSpPr>
          <a:xfrm>
            <a:off x="2860249" y="6000217"/>
            <a:ext cx="10299569" cy="453361"/>
            <a:chOff x="2927155" y="5806913"/>
            <a:chExt cx="10515600" cy="623367"/>
          </a:xfrm>
        </p:grpSpPr>
        <p:sp>
          <p:nvSpPr>
            <p:cNvPr id="11" name="ZoneTexte 10">
              <a:extLst>
                <a:ext uri="{FF2B5EF4-FFF2-40B4-BE49-F238E27FC236}">
                  <a16:creationId xmlns:a16="http://schemas.microsoft.com/office/drawing/2014/main" id="{AD191D38-B41B-4407-ABF0-3B7830589F25}"/>
                </a:ext>
              </a:extLst>
            </p:cNvPr>
            <p:cNvSpPr txBox="1"/>
            <p:nvPr/>
          </p:nvSpPr>
          <p:spPr>
            <a:xfrm>
              <a:off x="2927155" y="6049409"/>
              <a:ext cx="10515600" cy="380871"/>
            </a:xfrm>
            <a:prstGeom prst="rect">
              <a:avLst/>
            </a:prstGeom>
            <a:noFill/>
          </p:spPr>
          <p:txBody>
            <a:bodyPr wrap="square" rtlCol="0">
              <a:spAutoFit/>
            </a:bodyPr>
            <a:lstStyle/>
            <a:p>
              <a:pPr algn="ctr"/>
              <a:r>
                <a:rPr lang="fr-FR" sz="1200" dirty="0"/>
                <a:t>Cet atelier est inspiré de la formation proposée par </a:t>
              </a:r>
              <a:r>
                <a:rPr lang="fr-FR" sz="1200" dirty="0" err="1"/>
                <a:t>WeTechCare</a:t>
              </a:r>
              <a:r>
                <a:rPr lang="fr-FR" sz="1200" dirty="0"/>
                <a:t> sur </a:t>
              </a:r>
            </a:p>
          </p:txBody>
        </p:sp>
        <p:pic>
          <p:nvPicPr>
            <p:cNvPr id="12" name="Image 11">
              <a:extLst>
                <a:ext uri="{FF2B5EF4-FFF2-40B4-BE49-F238E27FC236}">
                  <a16:creationId xmlns:a16="http://schemas.microsoft.com/office/drawing/2014/main" id="{662B1C44-1718-42E8-A2CD-841A6BD76815}"/>
                </a:ext>
              </a:extLst>
            </p:cNvPr>
            <p:cNvPicPr>
              <a:picLocks noChangeAspect="1"/>
            </p:cNvPicPr>
            <p:nvPr/>
          </p:nvPicPr>
          <p:blipFill rotWithShape="1">
            <a:blip r:embed="rId3"/>
            <a:srcRect l="13610" t="30511" r="15457"/>
            <a:stretch/>
          </p:blipFill>
          <p:spPr>
            <a:xfrm>
              <a:off x="10389908" y="5806913"/>
              <a:ext cx="1527143" cy="549437"/>
            </a:xfrm>
            <a:prstGeom prst="rect">
              <a:avLst/>
            </a:prstGeom>
          </p:spPr>
        </p:pic>
      </p:grpSp>
    </p:spTree>
    <p:extLst>
      <p:ext uri="{BB962C8B-B14F-4D97-AF65-F5344CB8AC3E}">
        <p14:creationId xmlns:p14="http://schemas.microsoft.com/office/powerpoint/2010/main" val="72210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Tout un programme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DEB4D0F-642E-4B59-9FE9-5923A3A08865}"/>
              </a:ext>
            </a:extLst>
          </p:cNvPr>
          <p:cNvSpPr txBox="1"/>
          <p:nvPr/>
        </p:nvSpPr>
        <p:spPr>
          <a:xfrm>
            <a:off x="2140591" y="1948779"/>
            <a:ext cx="7910817" cy="4093428"/>
          </a:xfrm>
          <a:prstGeom prst="rect">
            <a:avLst/>
          </a:prstGeom>
          <a:noFill/>
        </p:spPr>
        <p:txBody>
          <a:bodyPr wrap="square" rtlCol="0">
            <a:spAutoFit/>
          </a:bodyPr>
          <a:lstStyle/>
          <a:p>
            <a:r>
              <a:rPr lang="fr-FR" sz="3200" b="1" dirty="0"/>
              <a:t>      Faisons connaissance</a:t>
            </a:r>
            <a:r>
              <a:rPr lang="fr-FR" sz="2800" dirty="0"/>
              <a:t> </a:t>
            </a:r>
          </a:p>
          <a:p>
            <a:pPr algn="ctr"/>
            <a:endParaRPr lang="fr-FR" sz="2800" b="1" dirty="0"/>
          </a:p>
          <a:p>
            <a:pPr algn="ctr"/>
            <a:r>
              <a:rPr lang="fr-FR" sz="3200" b="1" dirty="0"/>
              <a:t>Découverte et prise en main du matériel</a:t>
            </a:r>
            <a:endParaRPr lang="fr-FR" sz="2800" b="1" dirty="0"/>
          </a:p>
          <a:p>
            <a:endParaRPr lang="fr-FR" sz="2800" dirty="0"/>
          </a:p>
          <a:p>
            <a:r>
              <a:rPr lang="fr-FR" sz="2800" dirty="0"/>
              <a:t>💻 Zoom sur l’ordinateur       </a:t>
            </a:r>
          </a:p>
          <a:p>
            <a:endParaRPr lang="fr-FR" sz="2800" dirty="0"/>
          </a:p>
          <a:p>
            <a:r>
              <a:rPr lang="fr-FR" sz="2800" dirty="0"/>
              <a:t> 🖱 Zoom sur la souris 	</a:t>
            </a:r>
          </a:p>
          <a:p>
            <a:r>
              <a:rPr lang="fr-FR" sz="2800" dirty="0"/>
              <a:t>	</a:t>
            </a:r>
          </a:p>
          <a:p>
            <a:r>
              <a:rPr lang="fr-FR" sz="2800" dirty="0"/>
              <a:t>⌨ Zoom sur le clavier 		</a:t>
            </a:r>
          </a:p>
        </p:txBody>
      </p:sp>
      <p:sp>
        <p:nvSpPr>
          <p:cNvPr id="4" name="Espace réservé du numéro de diapositive 3">
            <a:extLst>
              <a:ext uri="{FF2B5EF4-FFF2-40B4-BE49-F238E27FC236}">
                <a16:creationId xmlns:a16="http://schemas.microsoft.com/office/drawing/2014/main" id="{909DE61E-B928-4A2C-817A-C66DA4C7025D}"/>
              </a:ext>
            </a:extLst>
          </p:cNvPr>
          <p:cNvSpPr>
            <a:spLocks noGrp="1"/>
          </p:cNvSpPr>
          <p:nvPr>
            <p:ph type="sldNum" sz="quarter" idx="12"/>
          </p:nvPr>
        </p:nvSpPr>
        <p:spPr/>
        <p:txBody>
          <a:bodyPr/>
          <a:lstStyle/>
          <a:p>
            <a:fld id="{214B496C-A674-488F-82D3-A6592634C02D}" type="slidenum">
              <a:rPr lang="fr-FR" smtClean="0"/>
              <a:t>3</a:t>
            </a:fld>
            <a:endParaRPr lang="fr-FR"/>
          </a:p>
        </p:txBody>
      </p:sp>
      <p:sp>
        <p:nvSpPr>
          <p:cNvPr id="6" name="Espace réservé de la date 5">
            <a:extLst>
              <a:ext uri="{FF2B5EF4-FFF2-40B4-BE49-F238E27FC236}">
                <a16:creationId xmlns:a16="http://schemas.microsoft.com/office/drawing/2014/main" id="{7EBA2ABC-521D-439D-820B-B50083F0611C}"/>
              </a:ext>
            </a:extLst>
          </p:cNvPr>
          <p:cNvSpPr>
            <a:spLocks noGrp="1"/>
          </p:cNvSpPr>
          <p:nvPr>
            <p:ph type="dt" sz="half" idx="10"/>
          </p:nvPr>
        </p:nvSpPr>
        <p:spPr/>
        <p:txBody>
          <a:bodyPr/>
          <a:lstStyle/>
          <a:p>
            <a:fld id="{B6F22167-19C2-4556-9F83-7DACE327228C}" type="datetime1">
              <a:rPr lang="fr-FR" smtClean="0"/>
              <a:t>18/01/2023</a:t>
            </a:fld>
            <a:endParaRPr lang="fr-FR"/>
          </a:p>
        </p:txBody>
      </p:sp>
      <p:sp>
        <p:nvSpPr>
          <p:cNvPr id="7" name="Espace réservé du pied de page 6">
            <a:extLst>
              <a:ext uri="{FF2B5EF4-FFF2-40B4-BE49-F238E27FC236}">
                <a16:creationId xmlns:a16="http://schemas.microsoft.com/office/drawing/2014/main" id="{338AC66D-B011-4188-A7F9-E36436804634}"/>
              </a:ext>
            </a:extLst>
          </p:cNvPr>
          <p:cNvSpPr>
            <a:spLocks noGrp="1"/>
          </p:cNvSpPr>
          <p:nvPr>
            <p:ph type="ftr" sz="quarter" idx="11"/>
          </p:nvPr>
        </p:nvSpPr>
        <p:spPr/>
        <p:txBody>
          <a:bodyPr/>
          <a:lstStyle/>
          <a:p>
            <a:r>
              <a:rPr lang="fr-FR"/>
              <a:t>Initiation ordinateur - 1/5 prise en main du matériel</a:t>
            </a:r>
          </a:p>
        </p:txBody>
      </p:sp>
      <p:sp>
        <p:nvSpPr>
          <p:cNvPr id="11" name="ZoneTexte 10">
            <a:extLst>
              <a:ext uri="{FF2B5EF4-FFF2-40B4-BE49-F238E27FC236}">
                <a16:creationId xmlns:a16="http://schemas.microsoft.com/office/drawing/2014/main" id="{15DA05E8-7AD6-4AA3-8A40-AF97676236CD}"/>
              </a:ext>
            </a:extLst>
          </p:cNvPr>
          <p:cNvSpPr txBox="1"/>
          <p:nvPr/>
        </p:nvSpPr>
        <p:spPr>
          <a:xfrm>
            <a:off x="2001714" y="1948779"/>
            <a:ext cx="643974" cy="523220"/>
          </a:xfrm>
          <a:prstGeom prst="rect">
            <a:avLst/>
          </a:prstGeom>
          <a:noFill/>
        </p:spPr>
        <p:txBody>
          <a:bodyPr wrap="square" rtlCol="0">
            <a:spAutoFit/>
          </a:bodyPr>
          <a:lstStyle/>
          <a:p>
            <a:r>
              <a:rPr lang="fr-FR" sz="2800" dirty="0"/>
              <a:t>👉</a:t>
            </a:r>
          </a:p>
        </p:txBody>
      </p:sp>
      <p:sp>
        <p:nvSpPr>
          <p:cNvPr id="9" name="ZoneTexte 8">
            <a:extLst>
              <a:ext uri="{FF2B5EF4-FFF2-40B4-BE49-F238E27FC236}">
                <a16:creationId xmlns:a16="http://schemas.microsoft.com/office/drawing/2014/main" id="{FDF7CE40-9CE6-4FA7-B65C-537CAD4F0952}"/>
              </a:ext>
            </a:extLst>
          </p:cNvPr>
          <p:cNvSpPr txBox="1"/>
          <p:nvPr/>
        </p:nvSpPr>
        <p:spPr>
          <a:xfrm>
            <a:off x="2017413" y="2848033"/>
            <a:ext cx="643974" cy="523220"/>
          </a:xfrm>
          <a:prstGeom prst="rect">
            <a:avLst/>
          </a:prstGeom>
          <a:noFill/>
        </p:spPr>
        <p:txBody>
          <a:bodyPr wrap="square" rtlCol="0">
            <a:spAutoFit/>
          </a:bodyPr>
          <a:lstStyle/>
          <a:p>
            <a:r>
              <a:rPr lang="fr-FR" sz="2800" dirty="0"/>
              <a:t>👉</a:t>
            </a:r>
          </a:p>
        </p:txBody>
      </p:sp>
    </p:spTree>
    <p:extLst>
      <p:ext uri="{BB962C8B-B14F-4D97-AF65-F5344CB8AC3E}">
        <p14:creationId xmlns:p14="http://schemas.microsoft.com/office/powerpoint/2010/main" val="271940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Faisons connaissance</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909DE61E-B928-4A2C-817A-C66DA4C7025D}"/>
              </a:ext>
            </a:extLst>
          </p:cNvPr>
          <p:cNvSpPr>
            <a:spLocks noGrp="1"/>
          </p:cNvSpPr>
          <p:nvPr>
            <p:ph type="sldNum" sz="quarter" idx="12"/>
          </p:nvPr>
        </p:nvSpPr>
        <p:spPr/>
        <p:txBody>
          <a:bodyPr/>
          <a:lstStyle/>
          <a:p>
            <a:fld id="{214B496C-A674-488F-82D3-A6592634C02D}" type="slidenum">
              <a:rPr lang="fr-FR" smtClean="0"/>
              <a:t>4</a:t>
            </a:fld>
            <a:endParaRPr lang="fr-FR"/>
          </a:p>
        </p:txBody>
      </p:sp>
      <p:sp>
        <p:nvSpPr>
          <p:cNvPr id="6" name="Espace réservé de la date 5">
            <a:extLst>
              <a:ext uri="{FF2B5EF4-FFF2-40B4-BE49-F238E27FC236}">
                <a16:creationId xmlns:a16="http://schemas.microsoft.com/office/drawing/2014/main" id="{7EBA2ABC-521D-439D-820B-B50083F0611C}"/>
              </a:ext>
            </a:extLst>
          </p:cNvPr>
          <p:cNvSpPr>
            <a:spLocks noGrp="1"/>
          </p:cNvSpPr>
          <p:nvPr>
            <p:ph type="dt" sz="half" idx="10"/>
          </p:nvPr>
        </p:nvSpPr>
        <p:spPr/>
        <p:txBody>
          <a:bodyPr/>
          <a:lstStyle/>
          <a:p>
            <a:fld id="{3F7DA13A-2CC1-4005-96B8-5029C74DAEF6}" type="datetime1">
              <a:rPr lang="fr-FR" smtClean="0"/>
              <a:t>18/01/2023</a:t>
            </a:fld>
            <a:endParaRPr lang="fr-FR"/>
          </a:p>
        </p:txBody>
      </p:sp>
      <p:sp>
        <p:nvSpPr>
          <p:cNvPr id="7" name="Espace réservé du pied de page 6">
            <a:extLst>
              <a:ext uri="{FF2B5EF4-FFF2-40B4-BE49-F238E27FC236}">
                <a16:creationId xmlns:a16="http://schemas.microsoft.com/office/drawing/2014/main" id="{338AC66D-B011-4188-A7F9-E36436804634}"/>
              </a:ext>
            </a:extLst>
          </p:cNvPr>
          <p:cNvSpPr>
            <a:spLocks noGrp="1"/>
          </p:cNvSpPr>
          <p:nvPr>
            <p:ph type="ftr" sz="quarter" idx="11"/>
          </p:nvPr>
        </p:nvSpPr>
        <p:spPr/>
        <p:txBody>
          <a:bodyPr/>
          <a:lstStyle/>
          <a:p>
            <a:r>
              <a:rPr lang="fr-FR"/>
              <a:t>Initiation ordinateur - 1/5 prise en main du matériel</a:t>
            </a:r>
          </a:p>
        </p:txBody>
      </p:sp>
      <p:sp>
        <p:nvSpPr>
          <p:cNvPr id="10" name="ZoneTexte 9">
            <a:extLst>
              <a:ext uri="{FF2B5EF4-FFF2-40B4-BE49-F238E27FC236}">
                <a16:creationId xmlns:a16="http://schemas.microsoft.com/office/drawing/2014/main" id="{4A400DAD-2BCC-47D6-9C9C-9D0E8209411F}"/>
              </a:ext>
            </a:extLst>
          </p:cNvPr>
          <p:cNvSpPr txBox="1"/>
          <p:nvPr/>
        </p:nvSpPr>
        <p:spPr>
          <a:xfrm>
            <a:off x="2140591" y="2604918"/>
            <a:ext cx="7910817" cy="2308324"/>
          </a:xfrm>
          <a:prstGeom prst="rect">
            <a:avLst/>
          </a:prstGeom>
          <a:noFill/>
        </p:spPr>
        <p:txBody>
          <a:bodyPr wrap="square" rtlCol="0">
            <a:spAutoFit/>
          </a:bodyPr>
          <a:lstStyle/>
          <a:p>
            <a:pPr algn="ctr"/>
            <a:r>
              <a:rPr lang="fr-FR" sz="3200" b="1" dirty="0"/>
              <a:t>      Claire Bergé-Lallemant</a:t>
            </a:r>
            <a:endParaRPr lang="fr-FR" sz="2800" dirty="0"/>
          </a:p>
          <a:p>
            <a:pPr algn="ctr"/>
            <a:endParaRPr lang="fr-FR" sz="2800" b="1" dirty="0"/>
          </a:p>
          <a:p>
            <a:pPr algn="ctr"/>
            <a:r>
              <a:rPr lang="fr-FR" sz="2800" b="1" dirty="0"/>
              <a:t>Conseillère numérique</a:t>
            </a:r>
          </a:p>
          <a:p>
            <a:pPr algn="ctr"/>
            <a:r>
              <a:rPr lang="fr-FR" sz="2800" b="1" dirty="0"/>
              <a:t>À la mairie de Peyruis</a:t>
            </a:r>
          </a:p>
          <a:p>
            <a:pPr algn="ctr"/>
            <a:r>
              <a:rPr lang="fr-FR" sz="2800" dirty="0"/>
              <a:t>	</a:t>
            </a:r>
          </a:p>
        </p:txBody>
      </p:sp>
      <p:pic>
        <p:nvPicPr>
          <p:cNvPr id="12" name="Image 11">
            <a:extLst>
              <a:ext uri="{FF2B5EF4-FFF2-40B4-BE49-F238E27FC236}">
                <a16:creationId xmlns:a16="http://schemas.microsoft.com/office/drawing/2014/main" id="{7890959D-01DE-4667-8816-1D90F14D89F2}"/>
              </a:ext>
            </a:extLst>
          </p:cNvPr>
          <p:cNvPicPr>
            <a:picLocks noChangeAspect="1"/>
          </p:cNvPicPr>
          <p:nvPr/>
        </p:nvPicPr>
        <p:blipFill rotWithShape="1">
          <a:blip r:embed="rId3">
            <a:extLst>
              <a:ext uri="{28A0092B-C50C-407E-A947-70E740481C1C}">
                <a14:useLocalDpi xmlns:a14="http://schemas.microsoft.com/office/drawing/2010/main" val="0"/>
              </a:ext>
            </a:extLst>
          </a:blip>
          <a:srcRect l="64302" t="12514" r="1553" b="12869"/>
          <a:stretch/>
        </p:blipFill>
        <p:spPr>
          <a:xfrm>
            <a:off x="4850673" y="4804047"/>
            <a:ext cx="2490652" cy="1255649"/>
          </a:xfrm>
          <a:prstGeom prst="rect">
            <a:avLst/>
          </a:prstGeom>
        </p:spPr>
      </p:pic>
    </p:spTree>
    <p:extLst>
      <p:ext uri="{BB962C8B-B14F-4D97-AF65-F5344CB8AC3E}">
        <p14:creationId xmlns:p14="http://schemas.microsoft.com/office/powerpoint/2010/main" val="50355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Parlez-nous de vous !</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909DE61E-B928-4A2C-817A-C66DA4C7025D}"/>
              </a:ext>
            </a:extLst>
          </p:cNvPr>
          <p:cNvSpPr>
            <a:spLocks noGrp="1"/>
          </p:cNvSpPr>
          <p:nvPr>
            <p:ph type="sldNum" sz="quarter" idx="12"/>
          </p:nvPr>
        </p:nvSpPr>
        <p:spPr/>
        <p:txBody>
          <a:bodyPr/>
          <a:lstStyle/>
          <a:p>
            <a:fld id="{214B496C-A674-488F-82D3-A6592634C02D}" type="slidenum">
              <a:rPr lang="fr-FR" smtClean="0"/>
              <a:t>5</a:t>
            </a:fld>
            <a:endParaRPr lang="fr-FR"/>
          </a:p>
        </p:txBody>
      </p:sp>
      <p:sp>
        <p:nvSpPr>
          <p:cNvPr id="6" name="Espace réservé de la date 5">
            <a:extLst>
              <a:ext uri="{FF2B5EF4-FFF2-40B4-BE49-F238E27FC236}">
                <a16:creationId xmlns:a16="http://schemas.microsoft.com/office/drawing/2014/main" id="{7EBA2ABC-521D-439D-820B-B50083F0611C}"/>
              </a:ext>
            </a:extLst>
          </p:cNvPr>
          <p:cNvSpPr>
            <a:spLocks noGrp="1"/>
          </p:cNvSpPr>
          <p:nvPr>
            <p:ph type="dt" sz="half" idx="10"/>
          </p:nvPr>
        </p:nvSpPr>
        <p:spPr/>
        <p:txBody>
          <a:bodyPr/>
          <a:lstStyle/>
          <a:p>
            <a:fld id="{3388F11B-8844-49B7-B7DE-C0F306423066}" type="datetime1">
              <a:rPr lang="fr-FR" smtClean="0"/>
              <a:t>18/01/2023</a:t>
            </a:fld>
            <a:endParaRPr lang="fr-FR"/>
          </a:p>
        </p:txBody>
      </p:sp>
      <p:sp>
        <p:nvSpPr>
          <p:cNvPr id="7" name="Espace réservé du pied de page 6">
            <a:extLst>
              <a:ext uri="{FF2B5EF4-FFF2-40B4-BE49-F238E27FC236}">
                <a16:creationId xmlns:a16="http://schemas.microsoft.com/office/drawing/2014/main" id="{338AC66D-B011-4188-A7F9-E36436804634}"/>
              </a:ext>
            </a:extLst>
          </p:cNvPr>
          <p:cNvSpPr>
            <a:spLocks noGrp="1"/>
          </p:cNvSpPr>
          <p:nvPr>
            <p:ph type="ftr" sz="quarter" idx="11"/>
          </p:nvPr>
        </p:nvSpPr>
        <p:spPr/>
        <p:txBody>
          <a:bodyPr/>
          <a:lstStyle/>
          <a:p>
            <a:r>
              <a:rPr lang="fr-FR"/>
              <a:t>Initiation ordinateur - 1/5 prise en main du matériel</a:t>
            </a:r>
          </a:p>
        </p:txBody>
      </p:sp>
      <p:sp>
        <p:nvSpPr>
          <p:cNvPr id="11" name="ZoneTexte 10">
            <a:extLst>
              <a:ext uri="{FF2B5EF4-FFF2-40B4-BE49-F238E27FC236}">
                <a16:creationId xmlns:a16="http://schemas.microsoft.com/office/drawing/2014/main" id="{B346ECE5-5930-417C-989B-75B9C15745DC}"/>
              </a:ext>
            </a:extLst>
          </p:cNvPr>
          <p:cNvSpPr txBox="1"/>
          <p:nvPr/>
        </p:nvSpPr>
        <p:spPr>
          <a:xfrm>
            <a:off x="1392511" y="3136612"/>
            <a:ext cx="9406977" cy="584775"/>
          </a:xfrm>
          <a:prstGeom prst="rect">
            <a:avLst/>
          </a:prstGeom>
          <a:noFill/>
        </p:spPr>
        <p:txBody>
          <a:bodyPr wrap="square" rtlCol="0">
            <a:spAutoFit/>
          </a:bodyPr>
          <a:lstStyle/>
          <a:p>
            <a:pPr algn="ctr"/>
            <a:r>
              <a:rPr lang="fr-FR" sz="3200" b="1" dirty="0"/>
              <a:t>      </a:t>
            </a:r>
            <a:r>
              <a:rPr lang="fr-FR" sz="2800" b="1" dirty="0"/>
              <a:t>Présentez-vous en quelques mots.</a:t>
            </a:r>
          </a:p>
        </p:txBody>
      </p:sp>
    </p:spTree>
    <p:extLst>
      <p:ext uri="{BB962C8B-B14F-4D97-AF65-F5344CB8AC3E}">
        <p14:creationId xmlns:p14="http://schemas.microsoft.com/office/powerpoint/2010/main" val="322530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Alternative 2">
            <a:extLst>
              <a:ext uri="{FF2B5EF4-FFF2-40B4-BE49-F238E27FC236}">
                <a16:creationId xmlns:a16="http://schemas.microsoft.com/office/drawing/2014/main" id="{E3EBFEEF-84EB-4195-B573-5B45F3FA6563}"/>
              </a:ext>
            </a:extLst>
          </p:cNvPr>
          <p:cNvSpPr/>
          <p:nvPr/>
        </p:nvSpPr>
        <p:spPr>
          <a:xfrm>
            <a:off x="2490651" y="2487132"/>
            <a:ext cx="7210697" cy="2064149"/>
          </a:xfrm>
          <a:prstGeom prst="flowChartAlternate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Posons le cadre</a:t>
            </a:r>
          </a:p>
        </p:txBody>
      </p:sp>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909DE61E-B928-4A2C-817A-C66DA4C7025D}"/>
              </a:ext>
            </a:extLst>
          </p:cNvPr>
          <p:cNvSpPr>
            <a:spLocks noGrp="1"/>
          </p:cNvSpPr>
          <p:nvPr>
            <p:ph type="sldNum" sz="quarter" idx="12"/>
          </p:nvPr>
        </p:nvSpPr>
        <p:spPr/>
        <p:txBody>
          <a:bodyPr/>
          <a:lstStyle/>
          <a:p>
            <a:fld id="{214B496C-A674-488F-82D3-A6592634C02D}" type="slidenum">
              <a:rPr lang="fr-FR" smtClean="0"/>
              <a:t>6</a:t>
            </a:fld>
            <a:endParaRPr lang="fr-FR"/>
          </a:p>
        </p:txBody>
      </p:sp>
      <p:sp>
        <p:nvSpPr>
          <p:cNvPr id="6" name="Espace réservé de la date 5">
            <a:extLst>
              <a:ext uri="{FF2B5EF4-FFF2-40B4-BE49-F238E27FC236}">
                <a16:creationId xmlns:a16="http://schemas.microsoft.com/office/drawing/2014/main" id="{7EBA2ABC-521D-439D-820B-B50083F0611C}"/>
              </a:ext>
            </a:extLst>
          </p:cNvPr>
          <p:cNvSpPr>
            <a:spLocks noGrp="1"/>
          </p:cNvSpPr>
          <p:nvPr>
            <p:ph type="dt" sz="half" idx="10"/>
          </p:nvPr>
        </p:nvSpPr>
        <p:spPr/>
        <p:txBody>
          <a:bodyPr/>
          <a:lstStyle/>
          <a:p>
            <a:fld id="{8C926BA2-E9F8-4B7E-B854-4F2EB987D013}" type="datetime1">
              <a:rPr lang="fr-FR" smtClean="0"/>
              <a:t>18/01/2023</a:t>
            </a:fld>
            <a:endParaRPr lang="fr-FR"/>
          </a:p>
        </p:txBody>
      </p:sp>
      <p:sp>
        <p:nvSpPr>
          <p:cNvPr id="7" name="Espace réservé du pied de page 6">
            <a:extLst>
              <a:ext uri="{FF2B5EF4-FFF2-40B4-BE49-F238E27FC236}">
                <a16:creationId xmlns:a16="http://schemas.microsoft.com/office/drawing/2014/main" id="{338AC66D-B011-4188-A7F9-E36436804634}"/>
              </a:ext>
            </a:extLst>
          </p:cNvPr>
          <p:cNvSpPr>
            <a:spLocks noGrp="1"/>
          </p:cNvSpPr>
          <p:nvPr>
            <p:ph type="ftr" sz="quarter" idx="11"/>
          </p:nvPr>
        </p:nvSpPr>
        <p:spPr/>
        <p:txBody>
          <a:bodyPr/>
          <a:lstStyle/>
          <a:p>
            <a:r>
              <a:rPr lang="fr-FR"/>
              <a:t>Initiation ordinateur - 1/5 prise en main du matériel</a:t>
            </a:r>
          </a:p>
        </p:txBody>
      </p:sp>
      <p:sp>
        <p:nvSpPr>
          <p:cNvPr id="10" name="ZoneTexte 9">
            <a:extLst>
              <a:ext uri="{FF2B5EF4-FFF2-40B4-BE49-F238E27FC236}">
                <a16:creationId xmlns:a16="http://schemas.microsoft.com/office/drawing/2014/main" id="{4A400DAD-2BCC-47D6-9C9C-9D0E8209411F}"/>
              </a:ext>
            </a:extLst>
          </p:cNvPr>
          <p:cNvSpPr txBox="1"/>
          <p:nvPr/>
        </p:nvSpPr>
        <p:spPr>
          <a:xfrm>
            <a:off x="2490650" y="2982870"/>
            <a:ext cx="7210697" cy="1508105"/>
          </a:xfrm>
          <a:prstGeom prst="rect">
            <a:avLst/>
          </a:prstGeom>
          <a:noFill/>
        </p:spPr>
        <p:txBody>
          <a:bodyPr wrap="square" rtlCol="0">
            <a:spAutoFit/>
          </a:bodyPr>
          <a:lstStyle/>
          <a:p>
            <a:pPr algn="ctr"/>
            <a:r>
              <a:rPr lang="fr-FR" sz="3200" b="1" dirty="0">
                <a:solidFill>
                  <a:schemeClr val="bg1"/>
                </a:solidFill>
              </a:rPr>
              <a:t>      🤔 Quelles règles de groupe sont importantes pour vous ?</a:t>
            </a:r>
            <a:endParaRPr lang="fr-FR" sz="2800" b="1" dirty="0">
              <a:solidFill>
                <a:schemeClr val="bg1"/>
              </a:solidFill>
            </a:endParaRPr>
          </a:p>
          <a:p>
            <a:pPr algn="ctr"/>
            <a:r>
              <a:rPr lang="fr-FR" sz="2800" dirty="0">
                <a:solidFill>
                  <a:schemeClr val="bg1"/>
                </a:solidFill>
              </a:rPr>
              <a:t>	</a:t>
            </a:r>
          </a:p>
        </p:txBody>
      </p:sp>
    </p:spTree>
    <p:extLst>
      <p:ext uri="{BB962C8B-B14F-4D97-AF65-F5344CB8AC3E}">
        <p14:creationId xmlns:p14="http://schemas.microsoft.com/office/powerpoint/2010/main" val="75822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64F30-9FFC-4B71-A563-6929FE20797B}"/>
              </a:ext>
            </a:extLst>
          </p:cNvPr>
          <p:cNvSpPr>
            <a:spLocks noGrp="1"/>
          </p:cNvSpPr>
          <p:nvPr>
            <p:ph type="title"/>
          </p:nvPr>
        </p:nvSpPr>
        <p:spPr/>
        <p:txBody>
          <a:bodyPr>
            <a:normAutofit/>
          </a:bodyPr>
          <a:lstStyle/>
          <a:p>
            <a:pPr algn="ctr"/>
            <a:r>
              <a:rPr lang="fr-FR" sz="4000" dirty="0"/>
              <a:t>Partons du début !</a:t>
            </a:r>
          </a:p>
        </p:txBody>
      </p:sp>
      <p:pic>
        <p:nvPicPr>
          <p:cNvPr id="9" name="Espace réservé du contenu 8">
            <a:extLst>
              <a:ext uri="{FF2B5EF4-FFF2-40B4-BE49-F238E27FC236}">
                <a16:creationId xmlns:a16="http://schemas.microsoft.com/office/drawing/2014/main" id="{0BAA1FCB-D333-4A35-AF2D-C38B3588C67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833" b="30495"/>
          <a:stretch/>
        </p:blipFill>
        <p:spPr>
          <a:xfrm>
            <a:off x="3666413" y="2340630"/>
            <a:ext cx="4859173" cy="3555005"/>
          </a:xfrm>
        </p:spPr>
      </p:pic>
      <p:cxnSp>
        <p:nvCxnSpPr>
          <p:cNvPr id="5" name="Connecteur droit 4">
            <a:extLst>
              <a:ext uri="{FF2B5EF4-FFF2-40B4-BE49-F238E27FC236}">
                <a16:creationId xmlns:a16="http://schemas.microsoft.com/office/drawing/2014/main" id="{75766498-823A-4E1C-B323-40E1B59D31B8}"/>
              </a:ext>
            </a:extLst>
          </p:cNvPr>
          <p:cNvCxnSpPr/>
          <p:nvPr/>
        </p:nvCxnSpPr>
        <p:spPr>
          <a:xfrm>
            <a:off x="838200" y="1426128"/>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BDEB4D0F-642E-4B59-9FE9-5923A3A08865}"/>
              </a:ext>
            </a:extLst>
          </p:cNvPr>
          <p:cNvSpPr txBox="1"/>
          <p:nvPr/>
        </p:nvSpPr>
        <p:spPr>
          <a:xfrm>
            <a:off x="838200" y="1587958"/>
            <a:ext cx="7910817" cy="523220"/>
          </a:xfrm>
          <a:prstGeom prst="rect">
            <a:avLst/>
          </a:prstGeom>
          <a:noFill/>
        </p:spPr>
        <p:txBody>
          <a:bodyPr wrap="square" rtlCol="0">
            <a:spAutoFit/>
          </a:bodyPr>
          <a:lstStyle/>
          <a:p>
            <a:r>
              <a:rPr lang="fr-FR" sz="2800" dirty="0"/>
              <a:t>A quoi peut servir un ordinateur ?</a:t>
            </a:r>
          </a:p>
        </p:txBody>
      </p:sp>
      <p:sp>
        <p:nvSpPr>
          <p:cNvPr id="4" name="Espace réservé du numéro de diapositive 3">
            <a:extLst>
              <a:ext uri="{FF2B5EF4-FFF2-40B4-BE49-F238E27FC236}">
                <a16:creationId xmlns:a16="http://schemas.microsoft.com/office/drawing/2014/main" id="{909DE61E-B928-4A2C-817A-C66DA4C7025D}"/>
              </a:ext>
            </a:extLst>
          </p:cNvPr>
          <p:cNvSpPr>
            <a:spLocks noGrp="1"/>
          </p:cNvSpPr>
          <p:nvPr>
            <p:ph type="sldNum" sz="quarter" idx="12"/>
          </p:nvPr>
        </p:nvSpPr>
        <p:spPr/>
        <p:txBody>
          <a:bodyPr/>
          <a:lstStyle/>
          <a:p>
            <a:fld id="{214B496C-A674-488F-82D3-A6592634C02D}" type="slidenum">
              <a:rPr lang="fr-FR" smtClean="0"/>
              <a:t>7</a:t>
            </a:fld>
            <a:endParaRPr lang="fr-FR"/>
          </a:p>
        </p:txBody>
      </p:sp>
      <p:sp>
        <p:nvSpPr>
          <p:cNvPr id="6" name="Espace réservé de la date 5">
            <a:extLst>
              <a:ext uri="{FF2B5EF4-FFF2-40B4-BE49-F238E27FC236}">
                <a16:creationId xmlns:a16="http://schemas.microsoft.com/office/drawing/2014/main" id="{7EBA2ABC-521D-439D-820B-B50083F0611C}"/>
              </a:ext>
            </a:extLst>
          </p:cNvPr>
          <p:cNvSpPr>
            <a:spLocks noGrp="1"/>
          </p:cNvSpPr>
          <p:nvPr>
            <p:ph type="dt" sz="half" idx="10"/>
          </p:nvPr>
        </p:nvSpPr>
        <p:spPr/>
        <p:txBody>
          <a:bodyPr/>
          <a:lstStyle/>
          <a:p>
            <a:fld id="{61D422FE-7A86-41B0-A0BA-24B33EC806B0}" type="datetime1">
              <a:rPr lang="fr-FR" smtClean="0"/>
              <a:t>18/01/2023</a:t>
            </a:fld>
            <a:endParaRPr lang="fr-FR"/>
          </a:p>
        </p:txBody>
      </p:sp>
      <p:sp>
        <p:nvSpPr>
          <p:cNvPr id="7" name="Espace réservé du pied de page 6">
            <a:extLst>
              <a:ext uri="{FF2B5EF4-FFF2-40B4-BE49-F238E27FC236}">
                <a16:creationId xmlns:a16="http://schemas.microsoft.com/office/drawing/2014/main" id="{338AC66D-B011-4188-A7F9-E36436804634}"/>
              </a:ext>
            </a:extLst>
          </p:cNvPr>
          <p:cNvSpPr>
            <a:spLocks noGrp="1"/>
          </p:cNvSpPr>
          <p:nvPr>
            <p:ph type="ftr" sz="quarter" idx="11"/>
          </p:nvPr>
        </p:nvSpPr>
        <p:spPr/>
        <p:txBody>
          <a:bodyPr/>
          <a:lstStyle/>
          <a:p>
            <a:r>
              <a:rPr lang="fr-FR"/>
              <a:t>Initiation ordinateur - 1/5 prise en main du matériel</a:t>
            </a:r>
          </a:p>
        </p:txBody>
      </p:sp>
    </p:spTree>
    <p:extLst>
      <p:ext uri="{BB962C8B-B14F-4D97-AF65-F5344CB8AC3E}">
        <p14:creationId xmlns:p14="http://schemas.microsoft.com/office/powerpoint/2010/main" val="1098165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p:txBody>
          <a:bodyPr>
            <a:normAutofit/>
          </a:bodyPr>
          <a:lstStyle/>
          <a:p>
            <a:pPr algn="ctr"/>
            <a:r>
              <a:rPr lang="fr-FR" sz="4000" dirty="0"/>
              <a:t>À quoi peut servir un ordinateur ?</a:t>
            </a:r>
          </a:p>
        </p:txBody>
      </p:sp>
      <p:sp>
        <p:nvSpPr>
          <p:cNvPr id="3" name="Espace réservé du contenu 2">
            <a:extLst>
              <a:ext uri="{FF2B5EF4-FFF2-40B4-BE49-F238E27FC236}">
                <a16:creationId xmlns:a16="http://schemas.microsoft.com/office/drawing/2014/main" id="{0CC23544-9BD8-4131-A2B4-A7048FA8D1A1}"/>
              </a:ext>
            </a:extLst>
          </p:cNvPr>
          <p:cNvSpPr>
            <a:spLocks noGrp="1"/>
          </p:cNvSpPr>
          <p:nvPr>
            <p:ph idx="1"/>
          </p:nvPr>
        </p:nvSpPr>
        <p:spPr/>
        <p:txBody>
          <a:bodyPr/>
          <a:lstStyle/>
          <a:p>
            <a:pPr marL="0" indent="0">
              <a:buNone/>
            </a:pPr>
            <a:r>
              <a:rPr lang="fr-FR" dirty="0"/>
              <a:t>👉Communiquer avec ses proches (même s’ils sont loin !)</a:t>
            </a:r>
          </a:p>
          <a:p>
            <a:pPr marL="0" indent="0">
              <a:buNone/>
            </a:pPr>
            <a:r>
              <a:rPr lang="fr-FR" dirty="0"/>
              <a:t>👉 Faire des démarches administratives</a:t>
            </a:r>
          </a:p>
          <a:p>
            <a:pPr marL="0" indent="0">
              <a:buNone/>
            </a:pPr>
            <a:r>
              <a:rPr lang="fr-FR" dirty="0"/>
              <a:t>👉 Faire des recherches sur internet</a:t>
            </a:r>
          </a:p>
          <a:p>
            <a:pPr marL="0" indent="0">
              <a:buNone/>
            </a:pPr>
            <a:r>
              <a:rPr lang="fr-FR" dirty="0"/>
              <a:t>👉 Faire des achats en ligne</a:t>
            </a:r>
          </a:p>
          <a:p>
            <a:pPr marL="0" indent="0">
              <a:buNone/>
            </a:pPr>
            <a:r>
              <a:rPr lang="fr-FR" dirty="0"/>
              <a:t>👉 Écrire des documents</a:t>
            </a:r>
          </a:p>
          <a:p>
            <a:pPr marL="0" indent="0">
              <a:buNone/>
            </a:pPr>
            <a:r>
              <a:rPr lang="fr-FR" dirty="0"/>
              <a:t>👉 Sauvegarder des photos et des documents</a:t>
            </a:r>
          </a:p>
          <a:p>
            <a:pPr marL="0" indent="0">
              <a:buNone/>
            </a:pPr>
            <a:r>
              <a:rPr lang="fr-FR" dirty="0"/>
              <a:t>👉 Jouer, écouter de la musique, regarder des films…</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426128"/>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6BFFB71B-8F70-4E1A-8071-7450FA14FD47}"/>
              </a:ext>
            </a:extLst>
          </p:cNvPr>
          <p:cNvSpPr>
            <a:spLocks noGrp="1"/>
          </p:cNvSpPr>
          <p:nvPr>
            <p:ph type="sldNum" sz="quarter" idx="12"/>
          </p:nvPr>
        </p:nvSpPr>
        <p:spPr/>
        <p:txBody>
          <a:bodyPr/>
          <a:lstStyle/>
          <a:p>
            <a:fld id="{214B496C-A674-488F-82D3-A6592634C02D}" type="slidenum">
              <a:rPr lang="fr-FR" smtClean="0"/>
              <a:t>8</a:t>
            </a:fld>
            <a:endParaRPr lang="fr-FR"/>
          </a:p>
        </p:txBody>
      </p:sp>
      <p:sp>
        <p:nvSpPr>
          <p:cNvPr id="6" name="Espace réservé de la date 5">
            <a:extLst>
              <a:ext uri="{FF2B5EF4-FFF2-40B4-BE49-F238E27FC236}">
                <a16:creationId xmlns:a16="http://schemas.microsoft.com/office/drawing/2014/main" id="{F8940669-86A2-4103-9F5B-225DCC8C54FB}"/>
              </a:ext>
            </a:extLst>
          </p:cNvPr>
          <p:cNvSpPr>
            <a:spLocks noGrp="1"/>
          </p:cNvSpPr>
          <p:nvPr>
            <p:ph type="dt" sz="half" idx="10"/>
          </p:nvPr>
        </p:nvSpPr>
        <p:spPr/>
        <p:txBody>
          <a:bodyPr/>
          <a:lstStyle/>
          <a:p>
            <a:fld id="{FD035E41-1EFC-43C7-AB62-0461A93C45A7}" type="datetime1">
              <a:rPr lang="fr-FR" smtClean="0"/>
              <a:t>18/01/2023</a:t>
            </a:fld>
            <a:endParaRPr lang="fr-FR"/>
          </a:p>
        </p:txBody>
      </p:sp>
      <p:sp>
        <p:nvSpPr>
          <p:cNvPr id="7" name="Espace réservé du pied de page 6">
            <a:extLst>
              <a:ext uri="{FF2B5EF4-FFF2-40B4-BE49-F238E27FC236}">
                <a16:creationId xmlns:a16="http://schemas.microsoft.com/office/drawing/2014/main" id="{5FE515CC-15D8-4CE3-AB01-BDDF59DD2EBB}"/>
              </a:ext>
            </a:extLst>
          </p:cNvPr>
          <p:cNvSpPr>
            <a:spLocks noGrp="1"/>
          </p:cNvSpPr>
          <p:nvPr>
            <p:ph type="ftr" sz="quarter" idx="11"/>
          </p:nvPr>
        </p:nvSpPr>
        <p:spPr/>
        <p:txBody>
          <a:bodyPr/>
          <a:lstStyle/>
          <a:p>
            <a:r>
              <a:rPr lang="fr-FR"/>
              <a:t>Initiation ordinateur - 1/5 prise en main du matériel</a:t>
            </a:r>
          </a:p>
        </p:txBody>
      </p:sp>
    </p:spTree>
    <p:extLst>
      <p:ext uri="{BB962C8B-B14F-4D97-AF65-F5344CB8AC3E}">
        <p14:creationId xmlns:p14="http://schemas.microsoft.com/office/powerpoint/2010/main" val="427809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1F6630E-893B-430F-BAE6-8B1B2DD88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790" y="2047628"/>
            <a:ext cx="5683010" cy="3788673"/>
          </a:xfrm>
          <a:prstGeom prst="rect">
            <a:avLst/>
          </a:prstGeom>
        </p:spPr>
      </p:pic>
      <p:sp>
        <p:nvSpPr>
          <p:cNvPr id="2" name="Titre 1">
            <a:extLst>
              <a:ext uri="{FF2B5EF4-FFF2-40B4-BE49-F238E27FC236}">
                <a16:creationId xmlns:a16="http://schemas.microsoft.com/office/drawing/2014/main" id="{75610375-4C71-4959-A2B5-E5A46C3F813E}"/>
              </a:ext>
            </a:extLst>
          </p:cNvPr>
          <p:cNvSpPr>
            <a:spLocks noGrp="1"/>
          </p:cNvSpPr>
          <p:nvPr>
            <p:ph type="title"/>
          </p:nvPr>
        </p:nvSpPr>
        <p:spPr/>
        <p:txBody>
          <a:bodyPr>
            <a:normAutofit/>
          </a:bodyPr>
          <a:lstStyle/>
          <a:p>
            <a:pPr algn="ctr"/>
            <a:r>
              <a:rPr lang="fr-FR" sz="4000" dirty="0"/>
              <a:t>De quoi se compose un ordinateur ?</a:t>
            </a:r>
          </a:p>
        </p:txBody>
      </p:sp>
      <p:sp>
        <p:nvSpPr>
          <p:cNvPr id="3" name="Espace réservé du contenu 2">
            <a:extLst>
              <a:ext uri="{FF2B5EF4-FFF2-40B4-BE49-F238E27FC236}">
                <a16:creationId xmlns:a16="http://schemas.microsoft.com/office/drawing/2014/main" id="{0CC23544-9BD8-4131-A2B4-A7048FA8D1A1}"/>
              </a:ext>
            </a:extLst>
          </p:cNvPr>
          <p:cNvSpPr>
            <a:spLocks noGrp="1"/>
          </p:cNvSpPr>
          <p:nvPr>
            <p:ph idx="1"/>
          </p:nvPr>
        </p:nvSpPr>
        <p:spPr/>
        <p:txBody>
          <a:bodyPr/>
          <a:lstStyle/>
          <a:p>
            <a:pPr>
              <a:buFont typeface="Wingdings" panose="05000000000000000000" pitchFamily="2" charset="2"/>
              <a:buChar char="ü"/>
            </a:pPr>
            <a:endParaRPr lang="fr-FR" dirty="0"/>
          </a:p>
          <a:p>
            <a:pPr>
              <a:buFont typeface="Wingdings" panose="05000000000000000000" pitchFamily="2" charset="2"/>
              <a:buChar char="ü"/>
            </a:pPr>
            <a:r>
              <a:rPr lang="fr-FR" dirty="0"/>
              <a:t>Regardez bien l’ordinateur devant vous</a:t>
            </a:r>
          </a:p>
          <a:p>
            <a:pPr>
              <a:buFont typeface="Wingdings" panose="05000000000000000000" pitchFamily="2" charset="2"/>
              <a:buChar char="ü"/>
            </a:pPr>
            <a:endParaRPr lang="fr-FR" dirty="0"/>
          </a:p>
          <a:p>
            <a:pPr marL="0" indent="0">
              <a:buNone/>
            </a:pPr>
            <a:endParaRPr lang="fr-FR" dirty="0"/>
          </a:p>
          <a:p>
            <a:pPr>
              <a:buFont typeface="Wingdings" panose="05000000000000000000" pitchFamily="2" charset="2"/>
              <a:buChar char="ü"/>
            </a:pPr>
            <a:r>
              <a:rPr lang="fr-FR" dirty="0"/>
              <a:t>Prenez votre temps !</a:t>
            </a:r>
          </a:p>
          <a:p>
            <a:pPr>
              <a:buFont typeface="Wingdings" panose="05000000000000000000" pitchFamily="2" charset="2"/>
              <a:buChar char="ü"/>
            </a:pPr>
            <a:endParaRPr lang="fr-FR" dirty="0"/>
          </a:p>
          <a:p>
            <a:pPr>
              <a:buFont typeface="Wingdings" panose="05000000000000000000" pitchFamily="2" charset="2"/>
              <a:buChar char="ü"/>
            </a:pPr>
            <a:endParaRPr lang="fr-FR" dirty="0"/>
          </a:p>
          <a:p>
            <a:pPr>
              <a:buFont typeface="Wingdings" panose="05000000000000000000" pitchFamily="2" charset="2"/>
              <a:buChar char="ü"/>
            </a:pPr>
            <a:r>
              <a:rPr lang="fr-FR" dirty="0"/>
              <a:t>Quels éléments extérieurs le composent ?</a:t>
            </a:r>
          </a:p>
        </p:txBody>
      </p:sp>
      <p:cxnSp>
        <p:nvCxnSpPr>
          <p:cNvPr id="4" name="Connecteur droit 3">
            <a:extLst>
              <a:ext uri="{FF2B5EF4-FFF2-40B4-BE49-F238E27FC236}">
                <a16:creationId xmlns:a16="http://schemas.microsoft.com/office/drawing/2014/main" id="{9B569A57-4152-4192-9E35-EE1E58A0BDC5}"/>
              </a:ext>
            </a:extLst>
          </p:cNvPr>
          <p:cNvCxnSpPr/>
          <p:nvPr/>
        </p:nvCxnSpPr>
        <p:spPr>
          <a:xfrm>
            <a:off x="838200" y="1426128"/>
            <a:ext cx="105156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2062C4C8-4707-43B0-834E-71C00F59B855}"/>
              </a:ext>
            </a:extLst>
          </p:cNvPr>
          <p:cNvSpPr>
            <a:spLocks noGrp="1"/>
          </p:cNvSpPr>
          <p:nvPr>
            <p:ph type="sldNum" sz="quarter" idx="12"/>
          </p:nvPr>
        </p:nvSpPr>
        <p:spPr/>
        <p:txBody>
          <a:bodyPr/>
          <a:lstStyle/>
          <a:p>
            <a:fld id="{214B496C-A674-488F-82D3-A6592634C02D}" type="slidenum">
              <a:rPr lang="fr-FR" smtClean="0"/>
              <a:t>9</a:t>
            </a:fld>
            <a:endParaRPr lang="fr-FR"/>
          </a:p>
        </p:txBody>
      </p:sp>
      <p:sp>
        <p:nvSpPr>
          <p:cNvPr id="7" name="Espace réservé de la date 6">
            <a:extLst>
              <a:ext uri="{FF2B5EF4-FFF2-40B4-BE49-F238E27FC236}">
                <a16:creationId xmlns:a16="http://schemas.microsoft.com/office/drawing/2014/main" id="{0C0071A8-3B70-4D18-A213-85FCED951797}"/>
              </a:ext>
            </a:extLst>
          </p:cNvPr>
          <p:cNvSpPr>
            <a:spLocks noGrp="1"/>
          </p:cNvSpPr>
          <p:nvPr>
            <p:ph type="dt" sz="half" idx="10"/>
          </p:nvPr>
        </p:nvSpPr>
        <p:spPr/>
        <p:txBody>
          <a:bodyPr/>
          <a:lstStyle/>
          <a:p>
            <a:fld id="{84FFA0B7-3D1F-4A94-AD0B-00CD278BC01B}" type="datetime1">
              <a:rPr lang="fr-FR" smtClean="0"/>
              <a:t>18/01/2023</a:t>
            </a:fld>
            <a:endParaRPr lang="fr-FR"/>
          </a:p>
        </p:txBody>
      </p:sp>
      <p:sp>
        <p:nvSpPr>
          <p:cNvPr id="8" name="Espace réservé du pied de page 7">
            <a:extLst>
              <a:ext uri="{FF2B5EF4-FFF2-40B4-BE49-F238E27FC236}">
                <a16:creationId xmlns:a16="http://schemas.microsoft.com/office/drawing/2014/main" id="{7487E854-35DE-48A0-B957-F8FBD8849211}"/>
              </a:ext>
            </a:extLst>
          </p:cNvPr>
          <p:cNvSpPr>
            <a:spLocks noGrp="1"/>
          </p:cNvSpPr>
          <p:nvPr>
            <p:ph type="ftr" sz="quarter" idx="11"/>
          </p:nvPr>
        </p:nvSpPr>
        <p:spPr/>
        <p:txBody>
          <a:bodyPr/>
          <a:lstStyle/>
          <a:p>
            <a:r>
              <a:rPr lang="fr-FR"/>
              <a:t>Initiation ordinateur - 1/5 prise en main du matériel</a:t>
            </a:r>
          </a:p>
        </p:txBody>
      </p:sp>
    </p:spTree>
    <p:extLst>
      <p:ext uri="{BB962C8B-B14F-4D97-AF65-F5344CB8AC3E}">
        <p14:creationId xmlns:p14="http://schemas.microsoft.com/office/powerpoint/2010/main" val="10265013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2266</TotalTime>
  <Words>1847</Words>
  <Application>Microsoft Office PowerPoint</Application>
  <PresentationFormat>Grand écran</PresentationFormat>
  <Paragraphs>321</Paragraphs>
  <Slides>22</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Quicksand</vt:lpstr>
      <vt:lpstr>Wingdings</vt:lpstr>
      <vt:lpstr>Thème Office</vt:lpstr>
      <vt:lpstr>Bienvenue aux ateliers de prise en main</vt:lpstr>
      <vt:lpstr>Tout un programme !</vt:lpstr>
      <vt:lpstr>Tout un programme !</vt:lpstr>
      <vt:lpstr>Faisons connaissance</vt:lpstr>
      <vt:lpstr>Parlez-nous de vous !</vt:lpstr>
      <vt:lpstr>Posons le cadre</vt:lpstr>
      <vt:lpstr>Partons du début !</vt:lpstr>
      <vt:lpstr>À quoi peut servir un ordinateur ?</vt:lpstr>
      <vt:lpstr>De quoi se compose un ordinateur ?</vt:lpstr>
      <vt:lpstr>De quoi se compose un ordinateur « fixe » ?</vt:lpstr>
      <vt:lpstr>De quoi se compose un ordinateur « portable » ?</vt:lpstr>
      <vt:lpstr>🤔D’accord, mais ça sert à quoi ?!</vt:lpstr>
      <vt:lpstr>🤔D’accord, mais ça sert à quoi ?!</vt:lpstr>
      <vt:lpstr>🤔Et on l’utilise comment ?</vt:lpstr>
      <vt:lpstr>🤔Et on l’utilise comment ?</vt:lpstr>
      <vt:lpstr>Place à la manipulation !</vt:lpstr>
      <vt:lpstr>🤔Et on l’utilise comment ?</vt:lpstr>
      <vt:lpstr>🤔Et on l’utilise comment ?</vt:lpstr>
      <vt:lpstr>Place à la manipulation !</vt:lpstr>
      <vt:lpstr>Pour s’exercer à la maison !</vt:lpstr>
      <vt:lpstr>Synthèse</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Ateliers de prise en main</dc:title>
  <dc:creator>Conseiller Numérique - Mairie Peyruis</dc:creator>
  <cp:lastModifiedBy>Conseiller Numérique - Mairie Peyruis</cp:lastModifiedBy>
  <cp:revision>17</cp:revision>
  <dcterms:created xsi:type="dcterms:W3CDTF">2021-12-15T13:49:53Z</dcterms:created>
  <dcterms:modified xsi:type="dcterms:W3CDTF">2023-01-18T10:28:23Z</dcterms:modified>
</cp:coreProperties>
</file>