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6"/>
  </p:notesMasterIdLst>
  <p:handoutMasterIdLst>
    <p:handoutMasterId r:id="rId97"/>
  </p:handoutMasterIdLst>
  <p:sldIdLst>
    <p:sldId id="350" r:id="rId2"/>
    <p:sldId id="275" r:id="rId3"/>
    <p:sldId id="349" r:id="rId4"/>
    <p:sldId id="347" r:id="rId5"/>
    <p:sldId id="287" r:id="rId6"/>
    <p:sldId id="380" r:id="rId7"/>
    <p:sldId id="381" r:id="rId8"/>
    <p:sldId id="405" r:id="rId9"/>
    <p:sldId id="406" r:id="rId10"/>
    <p:sldId id="397" r:id="rId11"/>
    <p:sldId id="396" r:id="rId12"/>
    <p:sldId id="395" r:id="rId13"/>
    <p:sldId id="407" r:id="rId14"/>
    <p:sldId id="455" r:id="rId15"/>
    <p:sldId id="417" r:id="rId16"/>
    <p:sldId id="415" r:id="rId17"/>
    <p:sldId id="418" r:id="rId18"/>
    <p:sldId id="419" r:id="rId19"/>
    <p:sldId id="420" r:id="rId20"/>
    <p:sldId id="421" r:id="rId21"/>
    <p:sldId id="422" r:id="rId22"/>
    <p:sldId id="423" r:id="rId23"/>
    <p:sldId id="424" r:id="rId24"/>
    <p:sldId id="425" r:id="rId25"/>
    <p:sldId id="304" r:id="rId26"/>
    <p:sldId id="457" r:id="rId27"/>
    <p:sldId id="458" r:id="rId28"/>
    <p:sldId id="476" r:id="rId29"/>
    <p:sldId id="477" r:id="rId30"/>
    <p:sldId id="459" r:id="rId31"/>
    <p:sldId id="471" r:id="rId32"/>
    <p:sldId id="472" r:id="rId33"/>
    <p:sldId id="473" r:id="rId34"/>
    <p:sldId id="474" r:id="rId35"/>
    <p:sldId id="475" r:id="rId36"/>
    <p:sldId id="460" r:id="rId37"/>
    <p:sldId id="469" r:id="rId38"/>
    <p:sldId id="461" r:id="rId39"/>
    <p:sldId id="467" r:id="rId40"/>
    <p:sldId id="468" r:id="rId41"/>
    <p:sldId id="462" r:id="rId42"/>
    <p:sldId id="463" r:id="rId43"/>
    <p:sldId id="470" r:id="rId44"/>
    <p:sldId id="464" r:id="rId45"/>
    <p:sldId id="465" r:id="rId46"/>
    <p:sldId id="466" r:id="rId47"/>
    <p:sldId id="481" r:id="rId48"/>
    <p:sldId id="410" r:id="rId49"/>
    <p:sldId id="408" r:id="rId50"/>
    <p:sldId id="478" r:id="rId51"/>
    <p:sldId id="426" r:id="rId52"/>
    <p:sldId id="427" r:id="rId53"/>
    <p:sldId id="428" r:id="rId54"/>
    <p:sldId id="429" r:id="rId55"/>
    <p:sldId id="430" r:id="rId56"/>
    <p:sldId id="431" r:id="rId57"/>
    <p:sldId id="432" r:id="rId58"/>
    <p:sldId id="434" r:id="rId59"/>
    <p:sldId id="435" r:id="rId60"/>
    <p:sldId id="433" r:id="rId61"/>
    <p:sldId id="479" r:id="rId62"/>
    <p:sldId id="482" r:id="rId63"/>
    <p:sldId id="409" r:id="rId64"/>
    <p:sldId id="436" r:id="rId65"/>
    <p:sldId id="437" r:id="rId66"/>
    <p:sldId id="438" r:id="rId67"/>
    <p:sldId id="439" r:id="rId68"/>
    <p:sldId id="480" r:id="rId69"/>
    <p:sldId id="440" r:id="rId70"/>
    <p:sldId id="483" r:id="rId71"/>
    <p:sldId id="411" r:id="rId72"/>
    <p:sldId id="412" r:id="rId73"/>
    <p:sldId id="441" r:id="rId74"/>
    <p:sldId id="442" r:id="rId75"/>
    <p:sldId id="443" r:id="rId76"/>
    <p:sldId id="444" r:id="rId77"/>
    <p:sldId id="445" r:id="rId78"/>
    <p:sldId id="446" r:id="rId79"/>
    <p:sldId id="447" r:id="rId80"/>
    <p:sldId id="448" r:id="rId81"/>
    <p:sldId id="449" r:id="rId82"/>
    <p:sldId id="450" r:id="rId83"/>
    <p:sldId id="451" r:id="rId84"/>
    <p:sldId id="452" r:id="rId85"/>
    <p:sldId id="453" r:id="rId86"/>
    <p:sldId id="484" r:id="rId87"/>
    <p:sldId id="485" r:id="rId88"/>
    <p:sldId id="456" r:id="rId89"/>
    <p:sldId id="384" r:id="rId90"/>
    <p:sldId id="385" r:id="rId91"/>
    <p:sldId id="390" r:id="rId92"/>
    <p:sldId id="335" r:id="rId93"/>
    <p:sldId id="342" r:id="rId94"/>
    <p:sldId id="278" r:id="rId95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59"/>
    <a:srgbClr val="D3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74" autoAdjust="0"/>
    <p:restoredTop sz="93370" autoAdjust="0"/>
  </p:normalViewPr>
  <p:slideViewPr>
    <p:cSldViewPr snapToGrid="0">
      <p:cViewPr varScale="1">
        <p:scale>
          <a:sx n="103" d="100"/>
          <a:sy n="103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4126CB1-007B-465E-91E9-F50579789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47D8AD-99C2-4874-8B58-009172227B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3CF2A5B8-FA6C-47CE-9F44-31D5C0060A54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930DCB-E90A-4CF6-A74E-945B93E74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56564D-CE8F-4DA4-83C8-52FE0EC93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28586"/>
            <a:ext cx="2945659" cy="49805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6DD50D53-B0F8-4D96-B0BB-12136E80D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679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76BB83A4-485A-41FC-AE00-1E9A6B0A7514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805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2C86A329-8A6A-4E04-B1BA-E701A88F7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59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6516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5509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9876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443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8526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3774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6595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355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2252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4251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7765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dirty="0"/>
              <a:t>- Toujours intéressée par les outils numériques, je suis là pour vous apprendre à être autonomes face à eux !</a:t>
            </a:r>
          </a:p>
          <a:p>
            <a:endParaRPr lang="fr-FR" b="0" dirty="0"/>
          </a:p>
          <a:p>
            <a:r>
              <a:rPr lang="fr-FR" dirty="0"/>
              <a:t>J’interviens à Peyruis et à Château Arnoux, et je propose des ateliers variés pour répondre aux besoins des administrés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7955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85178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7463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58370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76285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02899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96363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2591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12031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50394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3225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9596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47702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230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88171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0826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57210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76235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08434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27534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76825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1456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51178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4692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83002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75016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77686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21276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23119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32212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34868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190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1280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5819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35924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61583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896986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18725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52280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344321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667211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794598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404652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4827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Feuilles : on peut en ajouter, on peut les renommer grâce à un double clic</a:t>
            </a:r>
          </a:p>
        </p:txBody>
      </p:sp>
    </p:spTree>
    <p:extLst>
      <p:ext uri="{BB962C8B-B14F-4D97-AF65-F5344CB8AC3E}">
        <p14:creationId xmlns:p14="http://schemas.microsoft.com/office/powerpoint/2010/main" val="172021085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328164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82379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303072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872198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997698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103042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832490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229302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252834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4034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735519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075058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300996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629951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604505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525471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274945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899182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764112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248772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7444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253290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988805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43281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922335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078315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359157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865913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953187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511600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76194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3237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581179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Odt</a:t>
            </a:r>
            <a:r>
              <a:rPr lang="fr-FR" dirty="0"/>
              <a:t> : doc open office, modifiable</a:t>
            </a:r>
          </a:p>
          <a:p>
            <a:r>
              <a:rPr lang="fr-FR" dirty="0"/>
              <a:t>Doc : doc </a:t>
            </a:r>
            <a:r>
              <a:rPr lang="fr-FR" dirty="0" err="1"/>
              <a:t>word</a:t>
            </a:r>
            <a:r>
              <a:rPr lang="fr-FR" dirty="0"/>
              <a:t>, modifiable</a:t>
            </a:r>
          </a:p>
          <a:p>
            <a:r>
              <a:rPr lang="fr-FR" dirty="0"/>
              <a:t>PDF : non modifiable, permet de figer la mise en forme quand on veut le partager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528790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702640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947483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340810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6138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41715-FC3D-4671-BAEC-57DCFC90C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17DC13F-5FBD-4A4B-9430-559ADC827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53F524-8A80-4272-9FE6-76E42C11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53B9-118C-49C7-B214-D3AC2F649F18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98691F-67A6-4CA2-8305-203F947E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E4A983-7727-44C1-90F2-9AD7530D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32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010C59-AB96-404A-AA78-4714EEBBC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5812B26-EE07-460F-8DE3-4D8B0E44B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1471DB-209D-4B8A-B526-531D14AD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10AB-D973-418A-B432-52818B9E639B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481518-A513-42A5-96BF-B87663129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92A857-C212-4FB1-8380-7F0187357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97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35EEE92-E4F3-43ED-B8DF-0C2A371473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A9C978-F5D1-437C-9E44-CB28DEA04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ABB16C-C02B-40FD-A93C-0A8D3F9B6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7B98-DED1-4CE1-BAC6-E1E66BA82676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3C1333-BC94-45CA-BE15-A3202EE1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2D9744-E96A-4B1C-ADD3-172684D5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42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AF61A2-8720-41EF-A8EF-90D417F8A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C2B85E-84A0-4435-A22E-A266C600B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4D0538-F1D9-4666-8926-AA2A98D1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2490-107E-4103-BA1B-1A6764540938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C7277C-2023-4410-920E-9C905448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6A3715-3193-43C1-81D6-81D5CE5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71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AEC453-C857-4515-95B6-2BAB34D2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9959F7-35E1-4392-8C64-1FAF56597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568170-A16B-45FA-9016-3FF4060B6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A23A-3FB8-4704-8ADC-DBE1D3B4BF64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896811-65BE-426D-A893-1ABCE0BA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9007EB-D77A-4B24-ADB2-B7075DF3C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0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72257B-9671-4AD3-A486-A3419DAD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0EF54C-F160-4A73-A648-D40D7F970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F59DF2-EB78-4597-A973-681B1A4B1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34EE08-FCE9-4669-BCE1-F080BD1AA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A489-C7ED-4D34-975C-99486D0A4199}" type="datetime1">
              <a:rPr lang="fr-FR" smtClean="0"/>
              <a:t>16/03/2023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43D61B-9664-4525-AE2B-BEF5122E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253403-F0E0-438B-B70A-C04C1531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24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28B552-6964-4563-AC0C-F11B49178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A37426-D7B2-4525-8D69-52F5A12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DAB521-9097-45CF-A242-A788E8B93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8D8593F-3F4E-4AD5-8F59-62BDC26F5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96D536-B59E-4F03-A7C2-A9A850153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62D512A-70DD-4FCA-8A20-1CC007EF6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FDAE-8BB9-47E2-AA16-A093C07FB03C}" type="datetime1">
              <a:rPr lang="fr-FR" smtClean="0"/>
              <a:t>16/03/2023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511FBA1-F13B-44A1-A30B-62FB7766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967DCE9-FFC0-4848-981A-DCB200E3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71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309C68-2DD2-41F2-841C-A8810829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9718F1-CA6B-401D-B089-C28C4061F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C3DA-28CD-4EE5-AD78-E3E946041ACA}" type="datetime1">
              <a:rPr lang="fr-FR" smtClean="0"/>
              <a:t>16/03/2023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0549A0-C85B-4235-B283-D240FA75D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6A96EA-368E-4A54-B8C1-5D8D6F9C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9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DB916E-D4F0-4F40-94B2-5E74AFF8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AAC8-1856-43CF-9D37-915082F0BD35}" type="datetime1">
              <a:rPr lang="fr-FR" smtClean="0"/>
              <a:t>16/03/2023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97213C-1EF5-40B7-882D-71313D725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958273-140D-4A72-B9BD-1EF2312D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59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9E72A8-339B-45C1-B42D-06D4679B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8DB65F-2077-40B2-8F22-DB403426A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8FAB4E-909A-4872-949B-F68C33004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84095A-975C-4853-A9AD-DA2CBC40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B35D-55B7-4EE3-A83C-04F54222D15C}" type="datetime1">
              <a:rPr lang="fr-FR" smtClean="0"/>
              <a:t>16/03/2023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C5C26B-2CD0-42B8-B8D8-8B1CF6A3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9E0D98-0672-4E42-BC73-E1D2B3E4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2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72AAAA-4C20-4734-89DD-68354319D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307E271-412C-46A4-B78C-0AC1A56C2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87B7C0-05B9-458B-A7AE-9AD017717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774560-9E34-4050-9F37-DF3FD8A08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3828-F4D5-465D-B665-D1D879D79ED8}" type="datetime1">
              <a:rPr lang="fr-FR" smtClean="0"/>
              <a:t>16/03/2023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23A836-D85D-446C-A73F-9E9B4403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7A2078-B79F-498C-BBD6-4BF60E6D9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78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78FEC4D-828F-4037-A661-52639E98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7B87C7-FC2A-4993-971E-F258D3FD6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ECCF2A-4776-43FF-B138-41998B6E3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2596D-BE5B-4C68-89EE-87C9BB639495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31261E-FD75-4B80-ABF4-77FCEE0B8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tableurs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4F258F-4BA8-49BC-9F91-AA61E9297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1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exo-excel-2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0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5059C4-780F-4D21-9161-0852A15280CC}"/>
              </a:ext>
            </a:extLst>
          </p:cNvPr>
          <p:cNvSpPr/>
          <p:nvPr/>
        </p:nvSpPr>
        <p:spPr>
          <a:xfrm>
            <a:off x="427839" y="385894"/>
            <a:ext cx="11308359" cy="60232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1FA5E5-CBB9-48CD-86BD-C304011F9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0017" y="2015412"/>
            <a:ext cx="9144000" cy="2349969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Bienvenue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à l’atelier sur les tableurs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Niveau 2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F648D56-6D1B-4EBA-B38B-3B91D6FD9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01" y="5651747"/>
            <a:ext cx="2741433" cy="63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20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45FA850A-8191-4995-8AAC-FBBB31EC351E}"/>
              </a:ext>
            </a:extLst>
          </p:cNvPr>
          <p:cNvSpPr txBox="1">
            <a:spLocks/>
          </p:cNvSpPr>
          <p:nvPr/>
        </p:nvSpPr>
        <p:spPr>
          <a:xfrm>
            <a:off x="838200" y="2435704"/>
            <a:ext cx="10515600" cy="198659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>
                <a:solidFill>
                  <a:schemeClr val="bg1"/>
                </a:solidFill>
              </a:rPr>
              <a:t>➗ Les Formules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295485C-3A49-4939-92EE-CD155CFD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60B8-A2EF-4D48-96A7-62C60411A2B1}" type="datetime1">
              <a:rPr lang="fr-FR" smtClean="0"/>
              <a:t>16/03/2023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2316B1-9E37-4442-929E-8F2B81629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2A74EF-F5B1-4948-ACBE-57B4EF623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799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6" y="-2692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➗ Les formules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76297" y="771742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088B7DE2-EB07-457F-A10C-2FB10617DA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06" t="40542" r="23461" b="20609"/>
          <a:stretch/>
        </p:blipFill>
        <p:spPr>
          <a:xfrm>
            <a:off x="3966286" y="2082600"/>
            <a:ext cx="4488025" cy="112507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BD38495-0BAB-4C00-9C9D-A809D449566B}"/>
              </a:ext>
            </a:extLst>
          </p:cNvPr>
          <p:cNvSpPr txBox="1"/>
          <p:nvPr/>
        </p:nvSpPr>
        <p:spPr>
          <a:xfrm>
            <a:off x="2254891" y="771742"/>
            <a:ext cx="7910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💡 Construire des « formules »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2E0661A-FE4A-4344-81A0-C6166B095B72}"/>
              </a:ext>
            </a:extLst>
          </p:cNvPr>
          <p:cNvSpPr txBox="1"/>
          <p:nvPr/>
        </p:nvSpPr>
        <p:spPr>
          <a:xfrm>
            <a:off x="990600" y="1248589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Pour obtenir le stock final manuellement dans le tableau ci-dessous, le calcul est :</a:t>
            </a:r>
          </a:p>
          <a:p>
            <a:pPr algn="ctr"/>
            <a:r>
              <a:rPr lang="fr-FR" b="1" dirty="0"/>
              <a:t>15 + 8 – 4 = 19</a:t>
            </a:r>
          </a:p>
          <a:p>
            <a:pPr algn="just"/>
            <a:r>
              <a:rPr lang="fr-FR" dirty="0"/>
              <a:t>Le nombre 19 sera saisi dans la cellule D2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4549EE8-AC62-4E02-BD7F-49788A821B14}"/>
              </a:ext>
            </a:extLst>
          </p:cNvPr>
          <p:cNvSpPr txBox="1"/>
          <p:nvPr/>
        </p:nvSpPr>
        <p:spPr>
          <a:xfrm>
            <a:off x="952498" y="3207672"/>
            <a:ext cx="1043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Néanmoins, ce résultat ne se modifiera pas si l’un des nombres (15, 8 ou 4) est modifié. </a:t>
            </a:r>
            <a:endParaRPr lang="fr-FR" sz="24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0D5EE1A-F755-4587-8C99-0290BE7A30AC}"/>
              </a:ext>
            </a:extLst>
          </p:cNvPr>
          <p:cNvSpPr txBox="1"/>
          <p:nvPr/>
        </p:nvSpPr>
        <p:spPr>
          <a:xfrm>
            <a:off x="952498" y="3719120"/>
            <a:ext cx="1051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💡 Pour automatiser ce calcul, vous allez construire une </a:t>
            </a:r>
            <a:r>
              <a:rPr lang="fr-FR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formule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dans la cellule D2. Cette formule fera </a:t>
            </a:r>
            <a:r>
              <a:rPr lang="fr-FR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référence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aux cellules contenant les nombres à utiliser et sera précédée du signe </a:t>
            </a:r>
            <a:r>
              <a:rPr lang="fr-FR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=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pour qu’Excel comprenne qu’il s’agit d’une formule de calcul. </a:t>
            </a:r>
          </a:p>
          <a:p>
            <a:pPr algn="ctr"/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La formule sera donc la suivante 👇 </a:t>
            </a:r>
          </a:p>
          <a:p>
            <a:pPr algn="ctr"/>
            <a:r>
              <a:rPr lang="fr-FR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=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A2+B2-C2</a:t>
            </a:r>
            <a:endParaRPr lang="fr-FR" sz="2400" b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787DCC7-E7C0-45B4-9BEB-990C4556FD46}"/>
              </a:ext>
            </a:extLst>
          </p:cNvPr>
          <p:cNvSpPr txBox="1"/>
          <p:nvPr/>
        </p:nvSpPr>
        <p:spPr>
          <a:xfrm>
            <a:off x="1028699" y="5153898"/>
            <a:ext cx="1043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❗ Aucun espace entre les termes dans une formule</a:t>
            </a:r>
            <a:endParaRPr lang="fr-FR" sz="24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7ADD5C6-E156-4724-B56E-A3F04C8118D1}"/>
              </a:ext>
            </a:extLst>
          </p:cNvPr>
          <p:cNvSpPr txBox="1"/>
          <p:nvPr/>
        </p:nvSpPr>
        <p:spPr>
          <a:xfrm>
            <a:off x="1028699" y="5609411"/>
            <a:ext cx="10439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❗ </a:t>
            </a:r>
            <a:r>
              <a:rPr lang="fr-FR" sz="1800" b="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Les priorités mathématiques s’appliquent : multiplications et divisions en premier s’il n’y a pas de parenthèses</a:t>
            </a:r>
          </a:p>
          <a:p>
            <a:pPr algn="ctr"/>
            <a:r>
              <a:rPr lang="fr-FR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Exemple : </a:t>
            </a:r>
            <a:r>
              <a:rPr lang="fr-FR" sz="1600" b="1" i="1" dirty="0">
                <a:solidFill>
                  <a:srgbClr val="000000"/>
                </a:solidFill>
                <a:latin typeface="Calibri" panose="020F0502020204030204" pitchFamily="34" charset="0"/>
              </a:rPr>
              <a:t>2 * 3 + 4 = 10 </a:t>
            </a:r>
            <a:r>
              <a:rPr lang="fr-FR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mais </a:t>
            </a:r>
            <a:r>
              <a:rPr lang="fr-FR" sz="1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2 * (3 + 4 ) = 14</a:t>
            </a:r>
            <a:endParaRPr lang="fr-FR" sz="1400" b="1" i="1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90E16066-E20C-49AB-8CEC-2416BAC5D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1607-6119-409D-B945-C2E7AF79F08C}" type="datetime1">
              <a:rPr lang="fr-FR" smtClean="0"/>
              <a:t>16/03/2023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2F22E34-BBAC-475E-9678-524BBE69D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4805276A-F3FD-4C12-8AF0-1C67E6847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105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A7D7CB14-C381-42AA-B4E5-1C5BF812DA5E}"/>
              </a:ext>
            </a:extLst>
          </p:cNvPr>
          <p:cNvSpPr txBox="1"/>
          <p:nvPr/>
        </p:nvSpPr>
        <p:spPr>
          <a:xfrm>
            <a:off x="5552771" y="1271619"/>
            <a:ext cx="4515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💡 Quelques formules utiles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➗ Les formules</a:t>
            </a:r>
            <a:endParaRPr lang="fr-FR" sz="4000" dirty="0">
              <a:solidFill>
                <a:srgbClr val="FFC000"/>
              </a:solidFill>
            </a:endParaRPr>
          </a:p>
        </p:txBody>
      </p:sp>
      <p:graphicFrame>
        <p:nvGraphicFramePr>
          <p:cNvPr id="10" name="Tableau 10">
            <a:extLst>
              <a:ext uri="{FF2B5EF4-FFF2-40B4-BE49-F238E27FC236}">
                <a16:creationId xmlns:a16="http://schemas.microsoft.com/office/drawing/2014/main" id="{11672AC4-A4DB-403B-9D69-61A48DAD5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747121"/>
              </p:ext>
            </p:extLst>
          </p:nvPr>
        </p:nvGraphicFramePr>
        <p:xfrm>
          <a:off x="1864567" y="1762334"/>
          <a:ext cx="1927461" cy="2502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34">
                  <a:extLst>
                    <a:ext uri="{9D8B030D-6E8A-4147-A177-3AD203B41FA5}">
                      <a16:colId xmlns:a16="http://schemas.microsoft.com/office/drawing/2014/main" val="939704084"/>
                    </a:ext>
                  </a:extLst>
                </a:gridCol>
                <a:gridCol w="1506027">
                  <a:extLst>
                    <a:ext uri="{9D8B030D-6E8A-4147-A177-3AD203B41FA5}">
                      <a16:colId xmlns:a16="http://schemas.microsoft.com/office/drawing/2014/main" val="201867947"/>
                    </a:ext>
                  </a:extLst>
                </a:gridCol>
              </a:tblGrid>
              <a:tr h="509659">
                <a:tc gridSpan="2"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Les opérateurs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63703"/>
                  </a:ext>
                </a:extLst>
              </a:tr>
              <a:tr h="509659">
                <a:tc>
                  <a:txBody>
                    <a:bodyPr/>
                    <a:lstStyle/>
                    <a:p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Addition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301514"/>
                  </a:ext>
                </a:extLst>
              </a:tr>
              <a:tr h="509659">
                <a:tc>
                  <a:txBody>
                    <a:bodyPr/>
                    <a:lstStyle/>
                    <a:p>
                      <a:r>
                        <a:rPr lang="fr-FR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Soustraction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155862"/>
                  </a:ext>
                </a:extLst>
              </a:tr>
              <a:tr h="509659">
                <a:tc>
                  <a:txBody>
                    <a:bodyPr/>
                    <a:lstStyle/>
                    <a:p>
                      <a:r>
                        <a:rPr lang="fr-FR" dirty="0"/>
                        <a:t>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Multiplication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404866"/>
                  </a:ext>
                </a:extLst>
              </a:tr>
              <a:tr h="463472">
                <a:tc>
                  <a:txBody>
                    <a:bodyPr/>
                    <a:lstStyle/>
                    <a:p>
                      <a:r>
                        <a:rPr lang="fr-FR" dirty="0"/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Division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50275"/>
                  </a:ext>
                </a:extLst>
              </a:tr>
            </a:tbl>
          </a:graphicData>
        </a:graphic>
      </p:graphicFrame>
      <p:graphicFrame>
        <p:nvGraphicFramePr>
          <p:cNvPr id="11" name="Tableau 11">
            <a:extLst>
              <a:ext uri="{FF2B5EF4-FFF2-40B4-BE49-F238E27FC236}">
                <a16:creationId xmlns:a16="http://schemas.microsoft.com/office/drawing/2014/main" id="{E76BBCD8-457A-4F57-A600-3AE937E5CA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350464"/>
              </p:ext>
            </p:extLst>
          </p:nvPr>
        </p:nvGraphicFramePr>
        <p:xfrm>
          <a:off x="5725278" y="1794839"/>
          <a:ext cx="4170406" cy="2209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453">
                  <a:extLst>
                    <a:ext uri="{9D8B030D-6E8A-4147-A177-3AD203B41FA5}">
                      <a16:colId xmlns:a16="http://schemas.microsoft.com/office/drawing/2014/main" val="3578337704"/>
                    </a:ext>
                  </a:extLst>
                </a:gridCol>
                <a:gridCol w="1565953">
                  <a:extLst>
                    <a:ext uri="{9D8B030D-6E8A-4147-A177-3AD203B41FA5}">
                      <a16:colId xmlns:a16="http://schemas.microsoft.com/office/drawing/2014/main" val="21373720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Calculs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Tableur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958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Somme de B2 et B4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=B2+B4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32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Somme de B2 à B4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=SOMME(B2:B4)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899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Moyenne des valeurs de B2 à B4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=MOYENNE(B2:B4)</a:t>
                      </a:r>
                    </a:p>
                    <a:p>
                      <a:endParaRPr lang="fr-F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80175"/>
                  </a:ext>
                </a:extLst>
              </a:tr>
              <a:tr h="579283">
                <a:tc>
                  <a:txBody>
                    <a:bodyPr/>
                    <a:lstStyle/>
                    <a:p>
                      <a:r>
                        <a:rPr lang="fr-FR" sz="1400" dirty="0"/>
                        <a:t>Maximum des valeurs de B2 à B4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=MAX(B2:B4)</a:t>
                      </a:r>
                    </a:p>
                    <a:p>
                      <a:endParaRPr lang="fr-F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402842"/>
                  </a:ext>
                </a:extLst>
              </a:tr>
            </a:tbl>
          </a:graphicData>
        </a:graphic>
      </p:graphicFrame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12</a:t>
            </a:fld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87B2E80-7BC0-44EA-AA4D-A3059F12EF5E}"/>
              </a:ext>
            </a:extLst>
          </p:cNvPr>
          <p:cNvSpPr txBox="1"/>
          <p:nvPr/>
        </p:nvSpPr>
        <p:spPr>
          <a:xfrm>
            <a:off x="1359935" y="4617898"/>
            <a:ext cx="947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🎉 Vous pouvez chercher sur internet les formules qui existent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17F2E73-A98D-B717-D791-E36C720A8FD9}"/>
              </a:ext>
            </a:extLst>
          </p:cNvPr>
          <p:cNvSpPr txBox="1"/>
          <p:nvPr/>
        </p:nvSpPr>
        <p:spPr>
          <a:xfrm>
            <a:off x="3243943" y="5402243"/>
            <a:ext cx="5834741" cy="954107"/>
          </a:xfrm>
          <a:prstGeom prst="rect">
            <a:avLst/>
          </a:prstGeom>
          <a:noFill/>
          <a:ln>
            <a:solidFill>
              <a:srgbClr val="FFBD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💡 ALT + =  : génère automatiquement une somme sur la ligne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E1413B65-69B9-263D-CB18-C1B4D572A376}"/>
              </a:ext>
            </a:extLst>
          </p:cNvPr>
          <p:cNvSpPr/>
          <p:nvPr/>
        </p:nvSpPr>
        <p:spPr>
          <a:xfrm>
            <a:off x="3740020" y="5515190"/>
            <a:ext cx="651314" cy="326574"/>
          </a:xfrm>
          <a:prstGeom prst="roundRect">
            <a:avLst/>
          </a:prstGeom>
          <a:noFill/>
          <a:ln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88F33EB-B86C-4E6B-2302-6DA3B0620BE3}"/>
              </a:ext>
            </a:extLst>
          </p:cNvPr>
          <p:cNvSpPr/>
          <p:nvPr/>
        </p:nvSpPr>
        <p:spPr>
          <a:xfrm>
            <a:off x="4593771" y="5515190"/>
            <a:ext cx="312575" cy="326574"/>
          </a:xfrm>
          <a:prstGeom prst="roundRect">
            <a:avLst/>
          </a:prstGeom>
          <a:noFill/>
          <a:ln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66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45FA850A-8191-4995-8AAC-FBBB31EC351E}"/>
              </a:ext>
            </a:extLst>
          </p:cNvPr>
          <p:cNvSpPr txBox="1">
            <a:spLocks/>
          </p:cNvSpPr>
          <p:nvPr/>
        </p:nvSpPr>
        <p:spPr>
          <a:xfrm>
            <a:off x="707571" y="2435704"/>
            <a:ext cx="10515600" cy="198659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♻ Transposer des données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295485C-3A49-4939-92EE-CD155CFD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60B8-A2EF-4D48-96A7-62C60411A2B1}" type="datetime1">
              <a:rPr lang="fr-FR" smtClean="0"/>
              <a:t>16/03/2023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2316B1-9E37-4442-929E-8F2B81629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2A74EF-F5B1-4948-ACBE-57B4EF623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357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A7D7CB14-C381-42AA-B4E5-1C5BF812DA5E}"/>
              </a:ext>
            </a:extLst>
          </p:cNvPr>
          <p:cNvSpPr txBox="1"/>
          <p:nvPr/>
        </p:nvSpPr>
        <p:spPr>
          <a:xfrm>
            <a:off x="3542524" y="1170182"/>
            <a:ext cx="4515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Cela permet de changer l’orientation d’un tableau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♻ Transposer des données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14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FF158DB-46C4-AEF8-3989-702B7D2DA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469" y="3430188"/>
            <a:ext cx="3867690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58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A7D7CB14-C381-42AA-B4E5-1C5BF812DA5E}"/>
              </a:ext>
            </a:extLst>
          </p:cNvPr>
          <p:cNvSpPr txBox="1"/>
          <p:nvPr/>
        </p:nvSpPr>
        <p:spPr>
          <a:xfrm>
            <a:off x="3542524" y="1170182"/>
            <a:ext cx="4515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Cela permet de changer l’orientation d’un tableau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♻ Transposer des données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15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FF158DB-46C4-AEF8-3989-702B7D2DA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469" y="3430188"/>
            <a:ext cx="3867690" cy="800212"/>
          </a:xfrm>
          <a:prstGeom prst="rect">
            <a:avLst/>
          </a:prstGeom>
        </p:spPr>
      </p:pic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261131DA-7473-C6CC-9B66-63E11578B4A9}"/>
              </a:ext>
            </a:extLst>
          </p:cNvPr>
          <p:cNvSpPr/>
          <p:nvPr/>
        </p:nvSpPr>
        <p:spPr>
          <a:xfrm>
            <a:off x="6055568" y="3612823"/>
            <a:ext cx="1203649" cy="46166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88BF49B-0B0C-9BF6-FB0E-DFE0FE0CD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682" y="3226516"/>
            <a:ext cx="1590897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29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♻ Transposer des données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16</a:t>
            </a:fld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87B2E80-7BC0-44EA-AA4D-A3059F12EF5E}"/>
              </a:ext>
            </a:extLst>
          </p:cNvPr>
          <p:cNvSpPr txBox="1"/>
          <p:nvPr/>
        </p:nvSpPr>
        <p:spPr>
          <a:xfrm>
            <a:off x="971938" y="1311206"/>
            <a:ext cx="9672616" cy="230832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Comment faire ?</a:t>
            </a:r>
          </a:p>
          <a:p>
            <a:pPr algn="ctr"/>
            <a:endParaRPr lang="fr-FR" sz="2400" b="1" dirty="0">
              <a:solidFill>
                <a:srgbClr val="FFC000"/>
              </a:solidFill>
            </a:endParaRPr>
          </a:p>
          <a:p>
            <a:pPr algn="ctr"/>
            <a:endParaRPr lang="fr-FR" sz="2400" b="1" dirty="0">
              <a:solidFill>
                <a:srgbClr val="FFC000"/>
              </a:solidFill>
            </a:endParaRPr>
          </a:p>
          <a:p>
            <a:pPr algn="ctr"/>
            <a:endParaRPr lang="fr-FR" sz="2400" b="1" dirty="0">
              <a:solidFill>
                <a:srgbClr val="FFC000"/>
              </a:solidFill>
            </a:endParaRPr>
          </a:p>
          <a:p>
            <a:pPr algn="ctr"/>
            <a:endParaRPr lang="fr-FR" sz="2400" b="1" dirty="0">
              <a:solidFill>
                <a:srgbClr val="FFC000"/>
              </a:solidFill>
            </a:endParaRPr>
          </a:p>
          <a:p>
            <a:pPr algn="ctr"/>
            <a:endParaRPr lang="fr-FR" sz="24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06C820D-AC88-4B7A-D38C-239BA7CAD649}"/>
              </a:ext>
            </a:extLst>
          </p:cNvPr>
          <p:cNvSpPr txBox="1"/>
          <p:nvPr/>
        </p:nvSpPr>
        <p:spPr>
          <a:xfrm rot="5400000">
            <a:off x="5577413" y="1442496"/>
            <a:ext cx="461665" cy="2011916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FFC000"/>
                </a:solidFill>
              </a:rPr>
              <a:t>Manuellement</a:t>
            </a:r>
          </a:p>
        </p:txBody>
      </p:sp>
    </p:spTree>
    <p:extLst>
      <p:ext uri="{BB962C8B-B14F-4D97-AF65-F5344CB8AC3E}">
        <p14:creationId xmlns:p14="http://schemas.microsoft.com/office/powerpoint/2010/main" val="51277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♻ Transposer des données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17</a:t>
            </a:fld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87B2E80-7BC0-44EA-AA4D-A3059F12EF5E}"/>
              </a:ext>
            </a:extLst>
          </p:cNvPr>
          <p:cNvSpPr txBox="1"/>
          <p:nvPr/>
        </p:nvSpPr>
        <p:spPr>
          <a:xfrm>
            <a:off x="971938" y="1311206"/>
            <a:ext cx="9672616" cy="230832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Comment faire ?</a:t>
            </a:r>
          </a:p>
          <a:p>
            <a:pPr algn="ctr"/>
            <a:r>
              <a:rPr lang="fr-FR" sz="2400" dirty="0"/>
              <a:t>👉 Sélectionner le tableau</a:t>
            </a: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F9CFA4B-9B4E-069D-CC77-BDCD17E1F721}"/>
              </a:ext>
            </a:extLst>
          </p:cNvPr>
          <p:cNvSpPr txBox="1"/>
          <p:nvPr/>
        </p:nvSpPr>
        <p:spPr>
          <a:xfrm>
            <a:off x="1978967" y="1459410"/>
            <a:ext cx="461665" cy="2011916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FFC000"/>
                </a:solidFill>
              </a:rPr>
              <a:t>Manuellement</a:t>
            </a:r>
          </a:p>
        </p:txBody>
      </p:sp>
    </p:spTree>
    <p:extLst>
      <p:ext uri="{BB962C8B-B14F-4D97-AF65-F5344CB8AC3E}">
        <p14:creationId xmlns:p14="http://schemas.microsoft.com/office/powerpoint/2010/main" val="3745437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♻ Transposer des données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18</a:t>
            </a:fld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87B2E80-7BC0-44EA-AA4D-A3059F12EF5E}"/>
              </a:ext>
            </a:extLst>
          </p:cNvPr>
          <p:cNvSpPr txBox="1"/>
          <p:nvPr/>
        </p:nvSpPr>
        <p:spPr>
          <a:xfrm>
            <a:off x="971938" y="1311206"/>
            <a:ext cx="9672616" cy="230832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Comment faire ?</a:t>
            </a:r>
          </a:p>
          <a:p>
            <a:pPr algn="ctr"/>
            <a:r>
              <a:rPr lang="fr-FR" sz="2400" dirty="0"/>
              <a:t>👉 Sélectionner le tableau</a:t>
            </a:r>
          </a:p>
          <a:p>
            <a:pPr algn="ctr"/>
            <a:r>
              <a:rPr lang="fr-FR" sz="2400" dirty="0"/>
              <a:t>👉 Le copier [  ctrl  +  c  ]</a:t>
            </a: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F9CFA4B-9B4E-069D-CC77-BDCD17E1F721}"/>
              </a:ext>
            </a:extLst>
          </p:cNvPr>
          <p:cNvSpPr txBox="1"/>
          <p:nvPr/>
        </p:nvSpPr>
        <p:spPr>
          <a:xfrm>
            <a:off x="1978967" y="1459410"/>
            <a:ext cx="461665" cy="2011916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FFC000"/>
                </a:solidFill>
              </a:rPr>
              <a:t>Manuellement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DEEFE3EC-C5D7-6AE4-4C1B-F200AF2CCCAC}"/>
              </a:ext>
            </a:extLst>
          </p:cNvPr>
          <p:cNvSpPr/>
          <p:nvPr/>
        </p:nvSpPr>
        <p:spPr>
          <a:xfrm>
            <a:off x="6155090" y="2136329"/>
            <a:ext cx="461665" cy="331125"/>
          </a:xfrm>
          <a:prstGeom prst="roundRect">
            <a:avLst/>
          </a:prstGeom>
          <a:noFill/>
          <a:ln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04F91AD-A2B4-554C-311E-85C97A500AAA}"/>
              </a:ext>
            </a:extLst>
          </p:cNvPr>
          <p:cNvSpPr/>
          <p:nvPr/>
        </p:nvSpPr>
        <p:spPr>
          <a:xfrm>
            <a:off x="6889104" y="2134243"/>
            <a:ext cx="323461" cy="331125"/>
          </a:xfrm>
          <a:prstGeom prst="roundRect">
            <a:avLst/>
          </a:prstGeom>
          <a:noFill/>
          <a:ln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190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♻ Transposer des données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19</a:t>
            </a:fld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87B2E80-7BC0-44EA-AA4D-A3059F12EF5E}"/>
              </a:ext>
            </a:extLst>
          </p:cNvPr>
          <p:cNvSpPr txBox="1"/>
          <p:nvPr/>
        </p:nvSpPr>
        <p:spPr>
          <a:xfrm>
            <a:off x="971938" y="1311206"/>
            <a:ext cx="9672616" cy="230832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Comment faire ?</a:t>
            </a:r>
          </a:p>
          <a:p>
            <a:pPr algn="ctr"/>
            <a:r>
              <a:rPr lang="fr-FR" sz="2400" dirty="0"/>
              <a:t>👉 Sélectionner le tableau</a:t>
            </a:r>
          </a:p>
          <a:p>
            <a:pPr algn="ctr"/>
            <a:r>
              <a:rPr lang="fr-FR" sz="2400" dirty="0"/>
              <a:t>👉 Le copier [  ctrl  +  c  ]</a:t>
            </a:r>
          </a:p>
          <a:p>
            <a:pPr algn="ctr"/>
            <a:r>
              <a:rPr lang="fr-FR" sz="2400" dirty="0"/>
              <a:t>👉Le coller [collage spécial]</a:t>
            </a: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F9CFA4B-9B4E-069D-CC77-BDCD17E1F721}"/>
              </a:ext>
            </a:extLst>
          </p:cNvPr>
          <p:cNvSpPr txBox="1"/>
          <p:nvPr/>
        </p:nvSpPr>
        <p:spPr>
          <a:xfrm>
            <a:off x="1978967" y="1459410"/>
            <a:ext cx="461665" cy="2011916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FFC000"/>
                </a:solidFill>
              </a:rPr>
              <a:t>Manuellement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4EAA94CA-F0D3-9F58-50F0-CCE14AC2C2E5}"/>
              </a:ext>
            </a:extLst>
          </p:cNvPr>
          <p:cNvSpPr/>
          <p:nvPr/>
        </p:nvSpPr>
        <p:spPr>
          <a:xfrm>
            <a:off x="6155090" y="2136329"/>
            <a:ext cx="461665" cy="331125"/>
          </a:xfrm>
          <a:prstGeom prst="roundRect">
            <a:avLst/>
          </a:prstGeom>
          <a:noFill/>
          <a:ln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CF0B5E48-4069-3020-20FD-1D5355FEF454}"/>
              </a:ext>
            </a:extLst>
          </p:cNvPr>
          <p:cNvSpPr/>
          <p:nvPr/>
        </p:nvSpPr>
        <p:spPr>
          <a:xfrm>
            <a:off x="6889104" y="2134243"/>
            <a:ext cx="323461" cy="331125"/>
          </a:xfrm>
          <a:prstGeom prst="roundRect">
            <a:avLst/>
          </a:prstGeom>
          <a:noFill/>
          <a:ln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430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Faisons connaissance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A13A-2CC1-4005-96B8-5029C74DAEF6}" type="datetime1">
              <a:rPr lang="fr-FR" smtClean="0"/>
              <a:t>16/03/2023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- 1/5 prise en main du matériel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140590" y="2093205"/>
            <a:ext cx="79108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    Claire Bergé-Lallemant</a:t>
            </a:r>
            <a:endParaRPr lang="fr-FR" sz="2800" dirty="0"/>
          </a:p>
          <a:p>
            <a:pPr algn="ctr"/>
            <a:endParaRPr lang="fr-FR" sz="2800" b="1" dirty="0"/>
          </a:p>
          <a:p>
            <a:pPr algn="ctr"/>
            <a:r>
              <a:rPr lang="fr-FR" sz="2800" b="1" dirty="0"/>
              <a:t>Conseillère numérique</a:t>
            </a:r>
          </a:p>
          <a:p>
            <a:pPr algn="ctr"/>
            <a:r>
              <a:rPr lang="fr-FR" sz="2800" b="1" dirty="0"/>
              <a:t>À la mairie de Peyruis</a:t>
            </a:r>
          </a:p>
          <a:p>
            <a:pPr algn="ctr"/>
            <a:r>
              <a:rPr lang="fr-FR" sz="2800" dirty="0"/>
              <a:t>	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890959D-01DE-4667-8816-1D90F14D89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2" t="12514" r="1553" b="12869"/>
          <a:stretch/>
        </p:blipFill>
        <p:spPr>
          <a:xfrm>
            <a:off x="4850673" y="4804047"/>
            <a:ext cx="2490652" cy="125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51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♻ Transposer des données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20</a:t>
            </a:fld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87B2E80-7BC0-44EA-AA4D-A3059F12EF5E}"/>
              </a:ext>
            </a:extLst>
          </p:cNvPr>
          <p:cNvSpPr txBox="1"/>
          <p:nvPr/>
        </p:nvSpPr>
        <p:spPr>
          <a:xfrm>
            <a:off x="971938" y="1311206"/>
            <a:ext cx="9672616" cy="230832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Comment faire ?</a:t>
            </a:r>
          </a:p>
          <a:p>
            <a:pPr algn="ctr"/>
            <a:r>
              <a:rPr lang="fr-FR" sz="2400" dirty="0"/>
              <a:t>👉 Sélectionner le tableau</a:t>
            </a:r>
          </a:p>
          <a:p>
            <a:pPr algn="ctr"/>
            <a:r>
              <a:rPr lang="fr-FR" sz="2400" dirty="0"/>
              <a:t>👉 Le copier [  ctrl  +  c  ]</a:t>
            </a:r>
          </a:p>
          <a:p>
            <a:pPr algn="ctr"/>
            <a:r>
              <a:rPr lang="fr-FR" sz="2400" dirty="0"/>
              <a:t>👉Le coller [collage spécial]</a:t>
            </a:r>
          </a:p>
          <a:p>
            <a:pPr algn="ctr"/>
            <a:r>
              <a:rPr lang="fr-FR" sz="2400" dirty="0"/>
              <a:t>👉 « Transposer » </a:t>
            </a:r>
          </a:p>
          <a:p>
            <a:pPr algn="ctr"/>
            <a:endParaRPr lang="fr-FR" sz="24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63B2112-3066-CB67-33BF-CB15223BC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656" y="1395074"/>
            <a:ext cx="1629002" cy="2219635"/>
          </a:xfrm>
          <a:prstGeom prst="rect">
            <a:avLst/>
          </a:prstGeom>
        </p:spPr>
      </p:pic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2A938174-EE29-DBE2-ADBC-53DED7E04DCD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7047914" y="2085878"/>
            <a:ext cx="1883787" cy="96681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A9FA2461-0B8F-6F5E-4EE2-C1926A8822C7}"/>
              </a:ext>
            </a:extLst>
          </p:cNvPr>
          <p:cNvSpPr/>
          <p:nvPr/>
        </p:nvSpPr>
        <p:spPr>
          <a:xfrm>
            <a:off x="8931701" y="1913261"/>
            <a:ext cx="317241" cy="345233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F9CFA4B-9B4E-069D-CC77-BDCD17E1F721}"/>
              </a:ext>
            </a:extLst>
          </p:cNvPr>
          <p:cNvSpPr txBox="1"/>
          <p:nvPr/>
        </p:nvSpPr>
        <p:spPr>
          <a:xfrm>
            <a:off x="1978967" y="1459410"/>
            <a:ext cx="461665" cy="2011916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FFC000"/>
                </a:solidFill>
              </a:rPr>
              <a:t>Manuellement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A6916897-63CC-33F6-DA0C-A431BB01A998}"/>
              </a:ext>
            </a:extLst>
          </p:cNvPr>
          <p:cNvSpPr/>
          <p:nvPr/>
        </p:nvSpPr>
        <p:spPr>
          <a:xfrm>
            <a:off x="6155090" y="2136329"/>
            <a:ext cx="461665" cy="331125"/>
          </a:xfrm>
          <a:prstGeom prst="roundRect">
            <a:avLst/>
          </a:prstGeom>
          <a:noFill/>
          <a:ln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EDC5366F-6A89-BEE5-EFBA-C23F882532A2}"/>
              </a:ext>
            </a:extLst>
          </p:cNvPr>
          <p:cNvSpPr/>
          <p:nvPr/>
        </p:nvSpPr>
        <p:spPr>
          <a:xfrm>
            <a:off x="6889104" y="2134243"/>
            <a:ext cx="323461" cy="331125"/>
          </a:xfrm>
          <a:prstGeom prst="roundRect">
            <a:avLst/>
          </a:prstGeom>
          <a:noFill/>
          <a:ln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300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♻ Transposer des données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21</a:t>
            </a:fld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E6C2BF9-07BA-4839-3F06-472C15BE7711}"/>
              </a:ext>
            </a:extLst>
          </p:cNvPr>
          <p:cNvSpPr txBox="1"/>
          <p:nvPr/>
        </p:nvSpPr>
        <p:spPr>
          <a:xfrm>
            <a:off x="1359936" y="2519461"/>
            <a:ext cx="9472128" cy="230832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Comment faire ?</a:t>
            </a:r>
          </a:p>
          <a:p>
            <a:pPr algn="ctr"/>
            <a:endParaRPr lang="fr-FR" sz="2400" b="1" dirty="0">
              <a:solidFill>
                <a:srgbClr val="FFC000"/>
              </a:solidFill>
            </a:endParaRPr>
          </a:p>
          <a:p>
            <a:pPr algn="ctr"/>
            <a:endParaRPr lang="fr-FR" sz="2400" b="1" dirty="0">
              <a:solidFill>
                <a:srgbClr val="FFC000"/>
              </a:solidFill>
            </a:endParaRPr>
          </a:p>
          <a:p>
            <a:pPr algn="ctr"/>
            <a:endParaRPr lang="fr-FR" sz="2400" b="1" dirty="0">
              <a:solidFill>
                <a:srgbClr val="FFC000"/>
              </a:solidFill>
            </a:endParaRPr>
          </a:p>
          <a:p>
            <a:pPr algn="ctr"/>
            <a:endParaRPr lang="fr-FR" sz="2400" b="1" dirty="0">
              <a:solidFill>
                <a:srgbClr val="FFC000"/>
              </a:solidFill>
            </a:endParaRPr>
          </a:p>
          <a:p>
            <a:pPr algn="ctr"/>
            <a:endParaRPr lang="fr-FR" sz="24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4CA2E68-ECE1-6827-E83E-8185FC6CAC10}"/>
              </a:ext>
            </a:extLst>
          </p:cNvPr>
          <p:cNvSpPr txBox="1"/>
          <p:nvPr/>
        </p:nvSpPr>
        <p:spPr>
          <a:xfrm rot="5400000">
            <a:off x="5865167" y="2698048"/>
            <a:ext cx="461665" cy="2011916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fr-FR" b="1" dirty="0">
                <a:solidFill>
                  <a:srgbClr val="FFC000"/>
                </a:solidFill>
              </a:rPr>
              <a:t>A</a:t>
            </a:r>
            <a:r>
              <a:rPr lang="fr-FR" sz="1800" b="1" dirty="0">
                <a:solidFill>
                  <a:srgbClr val="FFC000"/>
                </a:solidFill>
              </a:rPr>
              <a:t>utomatiquement</a:t>
            </a:r>
          </a:p>
        </p:txBody>
      </p:sp>
    </p:spTree>
    <p:extLst>
      <p:ext uri="{BB962C8B-B14F-4D97-AF65-F5344CB8AC3E}">
        <p14:creationId xmlns:p14="http://schemas.microsoft.com/office/powerpoint/2010/main" val="729727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♻ Transposer des données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22</a:t>
            </a:fld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E6C2BF9-07BA-4839-3F06-472C15BE7711}"/>
              </a:ext>
            </a:extLst>
          </p:cNvPr>
          <p:cNvSpPr txBox="1"/>
          <p:nvPr/>
        </p:nvSpPr>
        <p:spPr>
          <a:xfrm>
            <a:off x="1359936" y="2519461"/>
            <a:ext cx="9472128" cy="230832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Comment faire ?</a:t>
            </a:r>
          </a:p>
          <a:p>
            <a:pPr algn="ctr"/>
            <a:endParaRPr lang="fr-FR" sz="2400" b="1" dirty="0">
              <a:solidFill>
                <a:srgbClr val="FFC000"/>
              </a:solidFill>
            </a:endParaRPr>
          </a:p>
          <a:p>
            <a:pPr algn="ctr"/>
            <a:r>
              <a:rPr lang="fr-FR" sz="2400" dirty="0"/>
              <a:t>👉 Sélectionner le tableau final</a:t>
            </a: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4CA2E68-ECE1-6827-E83E-8185FC6CAC10}"/>
              </a:ext>
            </a:extLst>
          </p:cNvPr>
          <p:cNvSpPr txBox="1"/>
          <p:nvPr/>
        </p:nvSpPr>
        <p:spPr>
          <a:xfrm>
            <a:off x="2421102" y="2667665"/>
            <a:ext cx="461665" cy="2011916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fr-FR" b="1" dirty="0">
                <a:solidFill>
                  <a:srgbClr val="FFC000"/>
                </a:solidFill>
              </a:rPr>
              <a:t>A</a:t>
            </a:r>
            <a:r>
              <a:rPr lang="fr-FR" sz="1800" b="1" dirty="0">
                <a:solidFill>
                  <a:srgbClr val="FFC000"/>
                </a:solidFill>
              </a:rPr>
              <a:t>utomatiquement</a:t>
            </a:r>
          </a:p>
        </p:txBody>
      </p:sp>
    </p:spTree>
    <p:extLst>
      <p:ext uri="{BB962C8B-B14F-4D97-AF65-F5344CB8AC3E}">
        <p14:creationId xmlns:p14="http://schemas.microsoft.com/office/powerpoint/2010/main" val="1680229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♻ Transposer des données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23</a:t>
            </a:fld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E6C2BF9-07BA-4839-3F06-472C15BE7711}"/>
              </a:ext>
            </a:extLst>
          </p:cNvPr>
          <p:cNvSpPr txBox="1"/>
          <p:nvPr/>
        </p:nvSpPr>
        <p:spPr>
          <a:xfrm>
            <a:off x="1359936" y="2519461"/>
            <a:ext cx="9472128" cy="230832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Comment faire ?</a:t>
            </a:r>
          </a:p>
          <a:p>
            <a:pPr algn="ctr"/>
            <a:endParaRPr lang="fr-FR" sz="2400" b="1" dirty="0">
              <a:solidFill>
                <a:srgbClr val="FFC000"/>
              </a:solidFill>
            </a:endParaRPr>
          </a:p>
          <a:p>
            <a:pPr algn="ctr"/>
            <a:r>
              <a:rPr lang="fr-FR" sz="2400" dirty="0"/>
              <a:t>👉 Sélectionner le tableau final</a:t>
            </a:r>
          </a:p>
          <a:p>
            <a:pPr algn="ctr"/>
            <a:r>
              <a:rPr lang="fr-FR" sz="2400" dirty="0"/>
              <a:t>👉 Écrire la formule :</a:t>
            </a:r>
          </a:p>
          <a:p>
            <a:pPr algn="ctr"/>
            <a:r>
              <a:rPr lang="fr-FR" sz="2400" b="1" dirty="0">
                <a:solidFill>
                  <a:srgbClr val="FFC000"/>
                </a:solidFill>
              </a:rPr>
              <a:t>=Transpose(plage)</a:t>
            </a:r>
          </a:p>
          <a:p>
            <a:pPr algn="ctr"/>
            <a:endParaRPr lang="fr-FR" sz="24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4CA2E68-ECE1-6827-E83E-8185FC6CAC10}"/>
              </a:ext>
            </a:extLst>
          </p:cNvPr>
          <p:cNvSpPr txBox="1"/>
          <p:nvPr/>
        </p:nvSpPr>
        <p:spPr>
          <a:xfrm>
            <a:off x="2421102" y="2667665"/>
            <a:ext cx="461665" cy="2011916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fr-FR" b="1" dirty="0">
                <a:solidFill>
                  <a:srgbClr val="FFC000"/>
                </a:solidFill>
              </a:rPr>
              <a:t>A</a:t>
            </a:r>
            <a:r>
              <a:rPr lang="fr-FR" sz="1800" b="1" dirty="0">
                <a:solidFill>
                  <a:srgbClr val="FFC000"/>
                </a:solidFill>
              </a:rPr>
              <a:t>utomatiquement</a:t>
            </a:r>
          </a:p>
        </p:txBody>
      </p:sp>
    </p:spTree>
    <p:extLst>
      <p:ext uri="{BB962C8B-B14F-4D97-AF65-F5344CB8AC3E}">
        <p14:creationId xmlns:p14="http://schemas.microsoft.com/office/powerpoint/2010/main" val="3465336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♻ Transposer des données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24</a:t>
            </a:fld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E6C2BF9-07BA-4839-3F06-472C15BE7711}"/>
              </a:ext>
            </a:extLst>
          </p:cNvPr>
          <p:cNvSpPr txBox="1"/>
          <p:nvPr/>
        </p:nvSpPr>
        <p:spPr>
          <a:xfrm>
            <a:off x="1359936" y="2519461"/>
            <a:ext cx="9472128" cy="230832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Comment faire ?</a:t>
            </a:r>
          </a:p>
          <a:p>
            <a:pPr algn="ctr"/>
            <a:endParaRPr lang="fr-FR" sz="2400" b="1" dirty="0">
              <a:solidFill>
                <a:srgbClr val="FFC000"/>
              </a:solidFill>
            </a:endParaRPr>
          </a:p>
          <a:p>
            <a:pPr algn="ctr"/>
            <a:r>
              <a:rPr lang="fr-FR" sz="2400" dirty="0"/>
              <a:t>👉 Sélectionner le tableau final</a:t>
            </a:r>
          </a:p>
          <a:p>
            <a:pPr algn="ctr"/>
            <a:r>
              <a:rPr lang="fr-FR" sz="2400" dirty="0"/>
              <a:t>👉 Écrire la formule :</a:t>
            </a:r>
          </a:p>
          <a:p>
            <a:pPr algn="ctr"/>
            <a:r>
              <a:rPr lang="fr-FR" sz="2400" b="1" dirty="0">
                <a:solidFill>
                  <a:srgbClr val="FFC000"/>
                </a:solidFill>
              </a:rPr>
              <a:t>=Transpose(plage)</a:t>
            </a:r>
          </a:p>
          <a:p>
            <a:pPr algn="ctr"/>
            <a:r>
              <a:rPr lang="fr-FR" sz="2400" dirty="0"/>
              <a:t>👉 CTRL  +  Maj  +  Entrée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4CA2E68-ECE1-6827-E83E-8185FC6CAC10}"/>
              </a:ext>
            </a:extLst>
          </p:cNvPr>
          <p:cNvSpPr txBox="1"/>
          <p:nvPr/>
        </p:nvSpPr>
        <p:spPr>
          <a:xfrm>
            <a:off x="2421102" y="2667665"/>
            <a:ext cx="461665" cy="2011916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fr-FR" b="1" dirty="0">
                <a:solidFill>
                  <a:srgbClr val="FFC000"/>
                </a:solidFill>
              </a:rPr>
              <a:t>A</a:t>
            </a:r>
            <a:r>
              <a:rPr lang="fr-FR" sz="1800" b="1" dirty="0">
                <a:solidFill>
                  <a:srgbClr val="FFC000"/>
                </a:solidFill>
              </a:rPr>
              <a:t>utomatiquement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65D68D8D-6D94-09C1-A992-6420B0CF8C77}"/>
              </a:ext>
            </a:extLst>
          </p:cNvPr>
          <p:cNvSpPr/>
          <p:nvPr/>
        </p:nvSpPr>
        <p:spPr>
          <a:xfrm>
            <a:off x="4940633" y="4418894"/>
            <a:ext cx="681135" cy="28834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903639F0-5B9A-5045-1708-25BE729F5BC7}"/>
              </a:ext>
            </a:extLst>
          </p:cNvPr>
          <p:cNvSpPr/>
          <p:nvPr/>
        </p:nvSpPr>
        <p:spPr>
          <a:xfrm>
            <a:off x="5903240" y="4431335"/>
            <a:ext cx="681135" cy="28834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0AC1FC7-280D-2C39-6110-1CDC19CF2CD1}"/>
              </a:ext>
            </a:extLst>
          </p:cNvPr>
          <p:cNvSpPr/>
          <p:nvPr/>
        </p:nvSpPr>
        <p:spPr>
          <a:xfrm>
            <a:off x="6825341" y="4428226"/>
            <a:ext cx="984383" cy="28834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220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975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200" y="1051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✔ Manipulons !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ACE737-644A-4601-92C2-72160CC4A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9344" y="1912278"/>
            <a:ext cx="8073312" cy="3033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👉 Entrez cette adresse dans la barre d’adresse : </a:t>
            </a:r>
          </a:p>
          <a:p>
            <a:pPr marL="0" indent="0" algn="ctr">
              <a:buNone/>
            </a:pPr>
            <a:r>
              <a:rPr lang="fr-FR" dirty="0">
                <a:hlinkClick r:id="rId3"/>
              </a:rPr>
              <a:t>bit.ly/exo-excel-2</a:t>
            </a: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🔽 Cela télécharge le document sur votre ordinateur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👉 Vous pouvez pratiquer !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5260BB7-063D-4CC5-A6AF-8C2EFAF13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02E6-63DA-4264-9017-E43E3BD15A42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ADDDE9-99CF-4F12-995A-FEA91CED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195722-4CFE-4FCA-8E47-38FC50C21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267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45FA850A-8191-4995-8AAC-FBBB31EC351E}"/>
              </a:ext>
            </a:extLst>
          </p:cNvPr>
          <p:cNvSpPr txBox="1">
            <a:spLocks/>
          </p:cNvSpPr>
          <p:nvPr/>
        </p:nvSpPr>
        <p:spPr>
          <a:xfrm>
            <a:off x="754224" y="2435704"/>
            <a:ext cx="10515600" cy="198659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📅 Créer un tableau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295485C-3A49-4939-92EE-CD155CFD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60B8-A2EF-4D48-96A7-62C60411A2B1}" type="datetime1">
              <a:rPr lang="fr-FR" smtClean="0"/>
              <a:t>16/03/2023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2316B1-9E37-4442-929E-8F2B81629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2A74EF-F5B1-4948-ACBE-57B4EF623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645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A7D7CB14-C381-42AA-B4E5-1C5BF812DA5E}"/>
              </a:ext>
            </a:extLst>
          </p:cNvPr>
          <p:cNvSpPr txBox="1"/>
          <p:nvPr/>
        </p:nvSpPr>
        <p:spPr>
          <a:xfrm>
            <a:off x="3838289" y="1623641"/>
            <a:ext cx="45154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👉 Cela permet de trier les données d'un tableau de manière automatisée</a:t>
            </a:r>
          </a:p>
          <a:p>
            <a:pPr algn="ctr"/>
            <a:endParaRPr lang="fr-FR" sz="2800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📅 Créer un tableau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10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A7D7CB14-C381-42AA-B4E5-1C5BF812DA5E}"/>
              </a:ext>
            </a:extLst>
          </p:cNvPr>
          <p:cNvSpPr txBox="1"/>
          <p:nvPr/>
        </p:nvSpPr>
        <p:spPr>
          <a:xfrm>
            <a:off x="3838289" y="1623641"/>
            <a:ext cx="45154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👉 Cela permet de trier les données d'un tableau de manière automatisée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👉 Cela facilite le traitement des données enregistrées</a:t>
            </a:r>
          </a:p>
          <a:p>
            <a:pPr algn="ctr"/>
            <a:endParaRPr lang="fr-FR" sz="2800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📅 Créer un tableau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7352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A7D7CB14-C381-42AA-B4E5-1C5BF812DA5E}"/>
              </a:ext>
            </a:extLst>
          </p:cNvPr>
          <p:cNvSpPr txBox="1"/>
          <p:nvPr/>
        </p:nvSpPr>
        <p:spPr>
          <a:xfrm>
            <a:off x="3838289" y="1623641"/>
            <a:ext cx="45154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👉 Cela permet de trier les données d'un tableau de manière automatisée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👉 Cela facilite le traitement des données enregistrées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👉 Cela offre de nouvelles options de travail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📅 Créer un tableau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069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56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Tout un programme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92631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25DD2E3E-5CAC-4513-B525-552606D755D4}"/>
              </a:ext>
            </a:extLst>
          </p:cNvPr>
          <p:cNvSpPr txBox="1"/>
          <p:nvPr/>
        </p:nvSpPr>
        <p:spPr>
          <a:xfrm>
            <a:off x="2842530" y="1345751"/>
            <a:ext cx="650693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200" b="1" dirty="0"/>
          </a:p>
          <a:p>
            <a:pPr algn="ctr"/>
            <a:r>
              <a:rPr lang="fr-FR" sz="2200" b="1" dirty="0"/>
              <a:t>🤓 Mini révisions</a:t>
            </a:r>
          </a:p>
          <a:p>
            <a:pPr algn="ctr"/>
            <a:endParaRPr lang="fr-FR" sz="2200" b="1" dirty="0"/>
          </a:p>
          <a:p>
            <a:pPr algn="ctr"/>
            <a:r>
              <a:rPr lang="fr-FR" sz="2200" b="1" dirty="0"/>
              <a:t>♻ Transposer des données</a:t>
            </a:r>
          </a:p>
          <a:p>
            <a:pPr algn="ctr"/>
            <a:endParaRPr lang="fr-FR" sz="2200" b="1" dirty="0"/>
          </a:p>
          <a:p>
            <a:pPr algn="ctr"/>
            <a:r>
              <a:rPr lang="fr-FR" sz="2200" b="1" dirty="0"/>
              <a:t>📅 Créer un tableau</a:t>
            </a:r>
          </a:p>
          <a:p>
            <a:pPr algn="ctr"/>
            <a:endParaRPr lang="fr-FR" sz="2200" b="1" dirty="0"/>
          </a:p>
          <a:p>
            <a:pPr algn="ctr"/>
            <a:r>
              <a:rPr lang="fr-FR" sz="2200" b="1" dirty="0"/>
              <a:t>🧾 Créer des listes</a:t>
            </a:r>
          </a:p>
          <a:p>
            <a:pPr algn="ctr"/>
            <a:endParaRPr lang="fr-FR" sz="2200" b="1" dirty="0"/>
          </a:p>
          <a:p>
            <a:pPr algn="ctr"/>
            <a:r>
              <a:rPr lang="fr-FR" sz="2200" b="1" dirty="0"/>
              <a:t>📊 Générer des graphiques</a:t>
            </a:r>
          </a:p>
          <a:p>
            <a:pPr algn="ctr"/>
            <a:endParaRPr lang="fr-FR" sz="2200" b="1" dirty="0"/>
          </a:p>
          <a:p>
            <a:pPr algn="ctr"/>
            <a:r>
              <a:rPr lang="fr-FR" sz="2200" b="1" dirty="0"/>
              <a:t>➗ Les tableaux croisés dynamiques</a:t>
            </a:r>
          </a:p>
          <a:p>
            <a:pPr algn="ctr"/>
            <a:r>
              <a:rPr lang="fr-FR" sz="2200" dirty="0"/>
              <a:t>		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79D2D24-5F03-4AC5-9A15-707E3B721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CCA6-313F-497F-96CA-C0F1B8DBF539}" type="datetime1">
              <a:rPr lang="fr-FR" smtClean="0"/>
              <a:t>16/03/2023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7CF00CC-BB7D-4B5A-95D7-86CFEC385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358E0A-92FD-4318-9FFA-ADFAC250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524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771330" y="967685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📅 Créer un tableau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30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3D96F69-0FB2-6EB8-4FD6-535FE3DAAA32}"/>
              </a:ext>
            </a:extLst>
          </p:cNvPr>
          <p:cNvSpPr txBox="1"/>
          <p:nvPr/>
        </p:nvSpPr>
        <p:spPr>
          <a:xfrm>
            <a:off x="444042" y="1003291"/>
            <a:ext cx="598374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Comment faire ?</a:t>
            </a:r>
          </a:p>
          <a:p>
            <a:pPr algn="ctr"/>
            <a:r>
              <a:rPr lang="fr-FR" sz="2400" b="1" dirty="0">
                <a:solidFill>
                  <a:srgbClr val="FFC000"/>
                </a:solidFill>
              </a:rPr>
              <a:t>👉</a:t>
            </a:r>
            <a:r>
              <a:rPr lang="fr-FR" sz="2400" dirty="0"/>
              <a:t> Sélectionner plage de données</a:t>
            </a: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C56A2AA-2052-EC6D-10F0-4AA316AC8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587" y="1754154"/>
            <a:ext cx="5218353" cy="389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60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771330" y="967685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📅 Créer un tableau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31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3D96F69-0FB2-6EB8-4FD6-535FE3DAAA32}"/>
              </a:ext>
            </a:extLst>
          </p:cNvPr>
          <p:cNvSpPr txBox="1"/>
          <p:nvPr/>
        </p:nvSpPr>
        <p:spPr>
          <a:xfrm>
            <a:off x="444042" y="1003291"/>
            <a:ext cx="5983740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Comment faire ?</a:t>
            </a:r>
          </a:p>
          <a:p>
            <a:pPr algn="ctr"/>
            <a:r>
              <a:rPr lang="fr-FR" sz="2400" b="1" dirty="0">
                <a:solidFill>
                  <a:srgbClr val="FFC000"/>
                </a:solidFill>
              </a:rPr>
              <a:t>👉</a:t>
            </a:r>
            <a:r>
              <a:rPr lang="fr-FR" sz="2400" dirty="0"/>
              <a:t> Sélectionner plage de données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Cliquer sur insertion</a:t>
            </a: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C56A2AA-2052-EC6D-10F0-4AA316AC8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587" y="1754154"/>
            <a:ext cx="5218353" cy="3897971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720DFB2D-8694-5F0F-76C4-5B0426284D0F}"/>
              </a:ext>
            </a:extLst>
          </p:cNvPr>
          <p:cNvSpPr/>
          <p:nvPr/>
        </p:nvSpPr>
        <p:spPr>
          <a:xfrm>
            <a:off x="7343191" y="1754154"/>
            <a:ext cx="447870" cy="185631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413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771330" y="967685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📅 Créer un tableau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32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3D96F69-0FB2-6EB8-4FD6-535FE3DAAA32}"/>
              </a:ext>
            </a:extLst>
          </p:cNvPr>
          <p:cNvSpPr txBox="1"/>
          <p:nvPr/>
        </p:nvSpPr>
        <p:spPr>
          <a:xfrm>
            <a:off x="444042" y="1003291"/>
            <a:ext cx="5983740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Comment faire ?</a:t>
            </a:r>
          </a:p>
          <a:p>
            <a:pPr algn="ctr"/>
            <a:r>
              <a:rPr lang="fr-FR" sz="2400" b="1" dirty="0">
                <a:solidFill>
                  <a:srgbClr val="FFC000"/>
                </a:solidFill>
              </a:rPr>
              <a:t>👉</a:t>
            </a:r>
            <a:r>
              <a:rPr lang="fr-FR" sz="2400" dirty="0"/>
              <a:t> Sélectionner plage de données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Cliquer sur insertion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Cliquer sur « Tableau»</a:t>
            </a: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C56A2AA-2052-EC6D-10F0-4AA316AC8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587" y="1754154"/>
            <a:ext cx="5218353" cy="3897971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A0162A74-94B1-90DB-961B-D6A7D669652E}"/>
              </a:ext>
            </a:extLst>
          </p:cNvPr>
          <p:cNvSpPr/>
          <p:nvPr/>
        </p:nvSpPr>
        <p:spPr>
          <a:xfrm>
            <a:off x="7567126" y="1951243"/>
            <a:ext cx="447870" cy="325912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7500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771330" y="967685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📅 Créer un tableau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33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3D96F69-0FB2-6EB8-4FD6-535FE3DAAA32}"/>
              </a:ext>
            </a:extLst>
          </p:cNvPr>
          <p:cNvSpPr txBox="1"/>
          <p:nvPr/>
        </p:nvSpPr>
        <p:spPr>
          <a:xfrm>
            <a:off x="444042" y="1003291"/>
            <a:ext cx="5983740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Comment faire ?</a:t>
            </a:r>
          </a:p>
          <a:p>
            <a:pPr algn="ctr"/>
            <a:r>
              <a:rPr lang="fr-FR" sz="2400" b="1" dirty="0">
                <a:solidFill>
                  <a:srgbClr val="FFC000"/>
                </a:solidFill>
              </a:rPr>
              <a:t>👉</a:t>
            </a:r>
            <a:r>
              <a:rPr lang="fr-FR" sz="2400" dirty="0"/>
              <a:t> Sélectionner plage de données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Cliquer sur insertion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Cliquer sur « Tableau»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Choisir la plage et préciser s’il y a un en-tête</a:t>
            </a: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C56A2AA-2052-EC6D-10F0-4AA316AC8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587" y="1754154"/>
            <a:ext cx="5218353" cy="389797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AA11931-D522-24C6-4144-E2AFAB467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5197" y="4438824"/>
            <a:ext cx="2381582" cy="1209844"/>
          </a:xfrm>
          <a:prstGeom prst="rect">
            <a:avLst/>
          </a:prstGeom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D73A9D9B-C856-6397-2589-7CC2ED2AE458}"/>
              </a:ext>
            </a:extLst>
          </p:cNvPr>
          <p:cNvSpPr/>
          <p:nvPr/>
        </p:nvSpPr>
        <p:spPr>
          <a:xfrm>
            <a:off x="6720964" y="4880790"/>
            <a:ext cx="752856" cy="288369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215AE519-3FD2-15C1-01E6-ED1F2B096CA3}"/>
              </a:ext>
            </a:extLst>
          </p:cNvPr>
          <p:cNvSpPr/>
          <p:nvPr/>
        </p:nvSpPr>
        <p:spPr>
          <a:xfrm>
            <a:off x="6727371" y="5173682"/>
            <a:ext cx="174172" cy="152400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658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771330" y="967685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📅 Créer un tableau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34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3D96F69-0FB2-6EB8-4FD6-535FE3DAAA32}"/>
              </a:ext>
            </a:extLst>
          </p:cNvPr>
          <p:cNvSpPr txBox="1"/>
          <p:nvPr/>
        </p:nvSpPr>
        <p:spPr>
          <a:xfrm>
            <a:off x="444042" y="1003291"/>
            <a:ext cx="5983740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Comment faire ?</a:t>
            </a:r>
          </a:p>
          <a:p>
            <a:pPr algn="ctr"/>
            <a:r>
              <a:rPr lang="fr-FR" sz="2400" b="1" dirty="0">
                <a:solidFill>
                  <a:srgbClr val="FFC000"/>
                </a:solidFill>
              </a:rPr>
              <a:t>👉</a:t>
            </a:r>
            <a:r>
              <a:rPr lang="fr-FR" sz="2400" dirty="0"/>
              <a:t> Sélectionner plage de données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Cliquer sur insertion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Cliquer sur « Tableau»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Choisir la plage et préciser s’il y a un en-tête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Valider</a:t>
            </a: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C56A2AA-2052-EC6D-10F0-4AA316AC8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587" y="1754154"/>
            <a:ext cx="5218353" cy="389797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AA11931-D522-24C6-4144-E2AFAB467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5197" y="4438824"/>
            <a:ext cx="2381582" cy="1209844"/>
          </a:xfrm>
          <a:prstGeom prst="rect">
            <a:avLst/>
          </a:prstGeom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11166681-1932-0BCC-88C1-9EFE52E92C3A}"/>
              </a:ext>
            </a:extLst>
          </p:cNvPr>
          <p:cNvSpPr/>
          <p:nvPr/>
        </p:nvSpPr>
        <p:spPr>
          <a:xfrm>
            <a:off x="7567126" y="5322756"/>
            <a:ext cx="586274" cy="325912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4163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771330" y="967685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📅 Créer un tableau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35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3D96F69-0FB2-6EB8-4FD6-535FE3DAAA32}"/>
              </a:ext>
            </a:extLst>
          </p:cNvPr>
          <p:cNvSpPr txBox="1"/>
          <p:nvPr/>
        </p:nvSpPr>
        <p:spPr>
          <a:xfrm>
            <a:off x="444042" y="1003291"/>
            <a:ext cx="5983740" cy="63709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Comment faire ?</a:t>
            </a:r>
          </a:p>
          <a:p>
            <a:pPr algn="ctr"/>
            <a:r>
              <a:rPr lang="fr-FR" sz="2400" b="1" dirty="0">
                <a:solidFill>
                  <a:srgbClr val="FFC000"/>
                </a:solidFill>
              </a:rPr>
              <a:t>👉</a:t>
            </a:r>
            <a:r>
              <a:rPr lang="fr-FR" sz="2400" dirty="0"/>
              <a:t> Sélectionner plage de données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Cliquer sur insertion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Cliquer sur « Tableau»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Choisir la plage et préciser s’il y a un en-tête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Valider</a:t>
            </a:r>
          </a:p>
          <a:p>
            <a:pPr algn="ctr"/>
            <a:endParaRPr lang="fr-FR" sz="2400" dirty="0"/>
          </a:p>
          <a:p>
            <a:pPr algn="ctr"/>
            <a:r>
              <a:rPr lang="fr-FR" sz="2400" b="1" dirty="0">
                <a:solidFill>
                  <a:srgbClr val="FFC000"/>
                </a:solidFill>
              </a:rPr>
              <a:t>Ou</a:t>
            </a:r>
            <a:endParaRPr lang="fr-FR" sz="2400" dirty="0"/>
          </a:p>
          <a:p>
            <a:pPr algn="ctr"/>
            <a:r>
              <a:rPr lang="fr-FR" sz="2400" dirty="0"/>
              <a:t>💡 Sélectionner la plage de données et faire</a:t>
            </a:r>
          </a:p>
          <a:p>
            <a:pPr algn="ctr"/>
            <a:r>
              <a:rPr lang="fr-FR" sz="2400" dirty="0"/>
              <a:t>CTRL + L</a:t>
            </a: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C56A2AA-2052-EC6D-10F0-4AA316AC8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587" y="1754154"/>
            <a:ext cx="5218353" cy="3897971"/>
          </a:xfrm>
          <a:prstGeom prst="rect">
            <a:avLst/>
          </a:prstGeom>
        </p:spPr>
      </p:pic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1B026712-5D89-BC4D-A399-CF2A37B7764E}"/>
              </a:ext>
            </a:extLst>
          </p:cNvPr>
          <p:cNvSpPr/>
          <p:nvPr/>
        </p:nvSpPr>
        <p:spPr>
          <a:xfrm>
            <a:off x="2900265" y="6212180"/>
            <a:ext cx="681135" cy="28834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98CBA1FC-A3AC-E9AB-F01E-7C9A99072BDF}"/>
              </a:ext>
            </a:extLst>
          </p:cNvPr>
          <p:cNvSpPr/>
          <p:nvPr/>
        </p:nvSpPr>
        <p:spPr>
          <a:xfrm>
            <a:off x="3763073" y="6223537"/>
            <a:ext cx="275527" cy="28834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8533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📅 Modifier un tableau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36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3D96F69-0FB2-6EB8-4FD6-535FE3DAAA32}"/>
              </a:ext>
            </a:extLst>
          </p:cNvPr>
          <p:cNvSpPr txBox="1"/>
          <p:nvPr/>
        </p:nvSpPr>
        <p:spPr>
          <a:xfrm>
            <a:off x="3104127" y="1658682"/>
            <a:ext cx="598374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Comment faire ?</a:t>
            </a:r>
          </a:p>
          <a:p>
            <a:pPr algn="ctr"/>
            <a:endParaRPr lang="fr-FR" sz="2400" b="1" dirty="0">
              <a:solidFill>
                <a:srgbClr val="FFC000"/>
              </a:solidFill>
            </a:endParaRP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9CF42D9-A354-73D0-C288-BD71319FA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513" y="3269921"/>
            <a:ext cx="8860971" cy="82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860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📅 Modifier un tableau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37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3D96F69-0FB2-6EB8-4FD6-535FE3DAAA32}"/>
              </a:ext>
            </a:extLst>
          </p:cNvPr>
          <p:cNvSpPr txBox="1"/>
          <p:nvPr/>
        </p:nvSpPr>
        <p:spPr>
          <a:xfrm>
            <a:off x="3104129" y="1229743"/>
            <a:ext cx="598374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Comment faire ?</a:t>
            </a:r>
          </a:p>
          <a:p>
            <a:pPr algn="ctr"/>
            <a:endParaRPr lang="fr-FR" sz="2400" b="1" dirty="0">
              <a:solidFill>
                <a:srgbClr val="FFC000"/>
              </a:solidFill>
            </a:endParaRP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B76C945-668D-2CD8-E827-121AE01E713F}"/>
              </a:ext>
            </a:extLst>
          </p:cNvPr>
          <p:cNvGrpSpPr/>
          <p:nvPr/>
        </p:nvGrpSpPr>
        <p:grpSpPr>
          <a:xfrm>
            <a:off x="1665514" y="2022647"/>
            <a:ext cx="8860971" cy="869216"/>
            <a:chOff x="1472680" y="2092038"/>
            <a:chExt cx="8860971" cy="869216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A9CF42D9-A354-73D0-C288-BD71319FA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2680" y="2133617"/>
              <a:ext cx="8860971" cy="827637"/>
            </a:xfrm>
            <a:prstGeom prst="rect">
              <a:avLst/>
            </a:prstGeom>
          </p:spPr>
        </p:pic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B06A6B63-5FF2-40F4-769E-4E9014850C2F}"/>
                </a:ext>
              </a:extLst>
            </p:cNvPr>
            <p:cNvSpPr/>
            <p:nvPr/>
          </p:nvSpPr>
          <p:spPr>
            <a:xfrm>
              <a:off x="5691184" y="2092038"/>
              <a:ext cx="793707" cy="235712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8F31888B-05F0-6F61-2495-66730C50DE62}"/>
              </a:ext>
            </a:extLst>
          </p:cNvPr>
          <p:cNvSpPr txBox="1"/>
          <p:nvPr/>
        </p:nvSpPr>
        <p:spPr>
          <a:xfrm>
            <a:off x="3237868" y="3585860"/>
            <a:ext cx="59837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👉</a:t>
            </a:r>
            <a:r>
              <a:rPr lang="fr-FR" sz="2400" dirty="0"/>
              <a:t> Dans l’onglet création de tableau</a:t>
            </a:r>
          </a:p>
        </p:txBody>
      </p:sp>
    </p:spTree>
    <p:extLst>
      <p:ext uri="{BB962C8B-B14F-4D97-AF65-F5344CB8AC3E}">
        <p14:creationId xmlns:p14="http://schemas.microsoft.com/office/powerpoint/2010/main" val="32978413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📅 Modifier un tableau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38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3D96F69-0FB2-6EB8-4FD6-535FE3DAAA32}"/>
              </a:ext>
            </a:extLst>
          </p:cNvPr>
          <p:cNvSpPr txBox="1"/>
          <p:nvPr/>
        </p:nvSpPr>
        <p:spPr>
          <a:xfrm>
            <a:off x="3104129" y="1229743"/>
            <a:ext cx="598374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Comment faire ?</a:t>
            </a:r>
          </a:p>
          <a:p>
            <a:pPr algn="ctr"/>
            <a:endParaRPr lang="fr-FR" sz="2400" b="1" dirty="0">
              <a:solidFill>
                <a:srgbClr val="FFC000"/>
              </a:solidFill>
            </a:endParaRP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B76C945-668D-2CD8-E827-121AE01E713F}"/>
              </a:ext>
            </a:extLst>
          </p:cNvPr>
          <p:cNvGrpSpPr/>
          <p:nvPr/>
        </p:nvGrpSpPr>
        <p:grpSpPr>
          <a:xfrm>
            <a:off x="1665514" y="2064226"/>
            <a:ext cx="8860971" cy="827637"/>
            <a:chOff x="1472680" y="2133617"/>
            <a:chExt cx="8860971" cy="827637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A9CF42D9-A354-73D0-C288-BD71319FA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2680" y="2133617"/>
              <a:ext cx="8860971" cy="827637"/>
            </a:xfrm>
            <a:prstGeom prst="rect">
              <a:avLst/>
            </a:prstGeom>
          </p:spPr>
        </p:pic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8F091C7C-624A-19C6-1430-35283D8E4B26}"/>
                </a:ext>
              </a:extLst>
            </p:cNvPr>
            <p:cNvSpPr/>
            <p:nvPr/>
          </p:nvSpPr>
          <p:spPr>
            <a:xfrm>
              <a:off x="1472681" y="2429579"/>
              <a:ext cx="449426" cy="235712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8F31888B-05F0-6F61-2495-66730C50DE62}"/>
              </a:ext>
            </a:extLst>
          </p:cNvPr>
          <p:cNvSpPr txBox="1"/>
          <p:nvPr/>
        </p:nvSpPr>
        <p:spPr>
          <a:xfrm>
            <a:off x="3237868" y="3585860"/>
            <a:ext cx="598374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👉</a:t>
            </a:r>
            <a:r>
              <a:rPr lang="fr-FR" sz="2400" dirty="0"/>
              <a:t> Dans l’onglet création de tableau</a:t>
            </a:r>
          </a:p>
          <a:p>
            <a:pPr marL="342900" indent="-342900" algn="ctr">
              <a:buFontTx/>
              <a:buChar char="-"/>
            </a:pPr>
            <a:r>
              <a:rPr lang="fr-FR" sz="2400" dirty="0"/>
              <a:t>Renommer</a:t>
            </a:r>
          </a:p>
        </p:txBody>
      </p:sp>
    </p:spTree>
    <p:extLst>
      <p:ext uri="{BB962C8B-B14F-4D97-AF65-F5344CB8AC3E}">
        <p14:creationId xmlns:p14="http://schemas.microsoft.com/office/powerpoint/2010/main" val="19526741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📅 Modifier un tableau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39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3D96F69-0FB2-6EB8-4FD6-535FE3DAAA32}"/>
              </a:ext>
            </a:extLst>
          </p:cNvPr>
          <p:cNvSpPr txBox="1"/>
          <p:nvPr/>
        </p:nvSpPr>
        <p:spPr>
          <a:xfrm>
            <a:off x="3104129" y="1229743"/>
            <a:ext cx="598374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Comment faire ?</a:t>
            </a:r>
          </a:p>
          <a:p>
            <a:pPr algn="ctr"/>
            <a:endParaRPr lang="fr-FR" sz="2400" b="1" dirty="0">
              <a:solidFill>
                <a:srgbClr val="FFC000"/>
              </a:solidFill>
            </a:endParaRP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B76C945-668D-2CD8-E827-121AE01E713F}"/>
              </a:ext>
            </a:extLst>
          </p:cNvPr>
          <p:cNvGrpSpPr/>
          <p:nvPr/>
        </p:nvGrpSpPr>
        <p:grpSpPr>
          <a:xfrm>
            <a:off x="1665514" y="2064226"/>
            <a:ext cx="8860971" cy="827637"/>
            <a:chOff x="1472680" y="2133617"/>
            <a:chExt cx="8860971" cy="827637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A9CF42D9-A354-73D0-C288-BD71319FA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2680" y="2133617"/>
              <a:ext cx="8860971" cy="827637"/>
            </a:xfrm>
            <a:prstGeom prst="rect">
              <a:avLst/>
            </a:prstGeom>
          </p:spPr>
        </p:pic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720DFB2D-8694-5F0F-76C4-5B0426284D0F}"/>
                </a:ext>
              </a:extLst>
            </p:cNvPr>
            <p:cNvSpPr/>
            <p:nvPr/>
          </p:nvSpPr>
          <p:spPr>
            <a:xfrm>
              <a:off x="5903164" y="2244069"/>
              <a:ext cx="2566455" cy="704208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8F31888B-05F0-6F61-2495-66730C50DE62}"/>
              </a:ext>
            </a:extLst>
          </p:cNvPr>
          <p:cNvSpPr txBox="1"/>
          <p:nvPr/>
        </p:nvSpPr>
        <p:spPr>
          <a:xfrm>
            <a:off x="3237868" y="3585860"/>
            <a:ext cx="598374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👉</a:t>
            </a:r>
            <a:r>
              <a:rPr lang="fr-FR" sz="2400" dirty="0"/>
              <a:t> Dans l’onglet création de tableau</a:t>
            </a:r>
          </a:p>
          <a:p>
            <a:pPr marL="342900" indent="-342900" algn="ctr">
              <a:buFontTx/>
              <a:buChar char="-"/>
            </a:pPr>
            <a:r>
              <a:rPr lang="fr-FR" sz="2400" dirty="0"/>
              <a:t>Renommer</a:t>
            </a:r>
          </a:p>
          <a:p>
            <a:pPr marL="342900" indent="-342900" algn="ctr">
              <a:buFontTx/>
              <a:buChar char="-"/>
            </a:pPr>
            <a:r>
              <a:rPr lang="fr-FR" sz="2400" dirty="0"/>
              <a:t>Choisir les options </a:t>
            </a:r>
          </a:p>
          <a:p>
            <a:pPr algn="ctr"/>
            <a:r>
              <a:rPr lang="fr-FR" sz="2400" i="1" dirty="0"/>
              <a:t>(première colonne, boutons de filtre, total automatique…)</a:t>
            </a:r>
          </a:p>
        </p:txBody>
      </p:sp>
    </p:spTree>
    <p:extLst>
      <p:ext uri="{BB962C8B-B14F-4D97-AF65-F5344CB8AC3E}">
        <p14:creationId xmlns:p14="http://schemas.microsoft.com/office/powerpoint/2010/main" val="862220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45FA850A-8191-4995-8AAC-FBBB31EC351E}"/>
              </a:ext>
            </a:extLst>
          </p:cNvPr>
          <p:cNvSpPr txBox="1">
            <a:spLocks/>
          </p:cNvSpPr>
          <p:nvPr/>
        </p:nvSpPr>
        <p:spPr>
          <a:xfrm>
            <a:off x="772886" y="2435704"/>
            <a:ext cx="10515600" cy="198659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🤓 Mini révisions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B0AAAAC-1E83-436D-A857-DD1996EE5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E200-DD02-41DD-B755-250910AD7D4E}" type="datetime1">
              <a:rPr lang="fr-FR" smtClean="0"/>
              <a:t>16/03/2023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B4A1994-E88D-4719-B63E-9182650BD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D34905-C555-4829-9EA9-A6C466EBC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2331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📅 Modifier un tableau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40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3D96F69-0FB2-6EB8-4FD6-535FE3DAAA32}"/>
              </a:ext>
            </a:extLst>
          </p:cNvPr>
          <p:cNvSpPr txBox="1"/>
          <p:nvPr/>
        </p:nvSpPr>
        <p:spPr>
          <a:xfrm>
            <a:off x="3104129" y="1229743"/>
            <a:ext cx="598374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Comment faire ?</a:t>
            </a:r>
          </a:p>
          <a:p>
            <a:pPr algn="ctr"/>
            <a:endParaRPr lang="fr-FR" sz="2400" b="1" dirty="0">
              <a:solidFill>
                <a:srgbClr val="FFC000"/>
              </a:solidFill>
            </a:endParaRP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B76C945-668D-2CD8-E827-121AE01E713F}"/>
              </a:ext>
            </a:extLst>
          </p:cNvPr>
          <p:cNvGrpSpPr/>
          <p:nvPr/>
        </p:nvGrpSpPr>
        <p:grpSpPr>
          <a:xfrm>
            <a:off x="1665514" y="2064226"/>
            <a:ext cx="8860971" cy="835549"/>
            <a:chOff x="1472680" y="2133617"/>
            <a:chExt cx="8860971" cy="835549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A9CF42D9-A354-73D0-C288-BD71319FA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2680" y="2133617"/>
              <a:ext cx="8860971" cy="827637"/>
            </a:xfrm>
            <a:prstGeom prst="rect">
              <a:avLst/>
            </a:prstGeom>
          </p:spPr>
        </p:pic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A0162A74-94B1-90DB-961B-D6A7D669652E}"/>
                </a:ext>
              </a:extLst>
            </p:cNvPr>
            <p:cNvSpPr/>
            <p:nvPr/>
          </p:nvSpPr>
          <p:spPr>
            <a:xfrm>
              <a:off x="8891468" y="2733454"/>
              <a:ext cx="793707" cy="235712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8F31888B-05F0-6F61-2495-66730C50DE62}"/>
              </a:ext>
            </a:extLst>
          </p:cNvPr>
          <p:cNvSpPr txBox="1"/>
          <p:nvPr/>
        </p:nvSpPr>
        <p:spPr>
          <a:xfrm>
            <a:off x="3237868" y="3585860"/>
            <a:ext cx="598374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👉</a:t>
            </a:r>
            <a:r>
              <a:rPr lang="fr-FR" sz="2400" dirty="0"/>
              <a:t> Dans l’onglet création de tableau</a:t>
            </a:r>
          </a:p>
          <a:p>
            <a:pPr marL="342900" indent="-342900" algn="ctr">
              <a:buFontTx/>
              <a:buChar char="-"/>
            </a:pPr>
            <a:r>
              <a:rPr lang="fr-FR" sz="2400" dirty="0"/>
              <a:t>Renommer</a:t>
            </a:r>
          </a:p>
          <a:p>
            <a:pPr marL="342900" indent="-342900" algn="ctr">
              <a:buFontTx/>
              <a:buChar char="-"/>
            </a:pPr>
            <a:r>
              <a:rPr lang="fr-FR" sz="2400" dirty="0"/>
              <a:t>Choisir les options</a:t>
            </a:r>
          </a:p>
          <a:p>
            <a:pPr marL="342900" indent="-342900" algn="ctr">
              <a:buFontTx/>
              <a:buChar char="-"/>
            </a:pPr>
            <a:r>
              <a:rPr lang="fr-FR" sz="2400" dirty="0"/>
              <a:t>Changer le style</a:t>
            </a:r>
          </a:p>
        </p:txBody>
      </p:sp>
    </p:spTree>
    <p:extLst>
      <p:ext uri="{BB962C8B-B14F-4D97-AF65-F5344CB8AC3E}">
        <p14:creationId xmlns:p14="http://schemas.microsoft.com/office/powerpoint/2010/main" val="28089947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📅 Trier un tableau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41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3D96F69-0FB2-6EB8-4FD6-535FE3DAAA32}"/>
              </a:ext>
            </a:extLst>
          </p:cNvPr>
          <p:cNvSpPr txBox="1"/>
          <p:nvPr/>
        </p:nvSpPr>
        <p:spPr>
          <a:xfrm>
            <a:off x="3104129" y="1229743"/>
            <a:ext cx="598374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Comment faire ?</a:t>
            </a:r>
          </a:p>
          <a:p>
            <a:pPr algn="ctr"/>
            <a:endParaRPr lang="fr-FR" sz="2400" b="1" dirty="0">
              <a:solidFill>
                <a:srgbClr val="FFC000"/>
              </a:solidFill>
            </a:endParaRP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F31888B-05F0-6F61-2495-66730C50DE62}"/>
              </a:ext>
            </a:extLst>
          </p:cNvPr>
          <p:cNvSpPr txBox="1"/>
          <p:nvPr/>
        </p:nvSpPr>
        <p:spPr>
          <a:xfrm>
            <a:off x="3237868" y="4124132"/>
            <a:ext cx="633534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👉</a:t>
            </a:r>
            <a:r>
              <a:rPr lang="fr-FR" sz="2400" dirty="0"/>
              <a:t> Utiliser les flèches en haut des colonnes pour les trier, ou les filtrer</a:t>
            </a:r>
          </a:p>
          <a:p>
            <a:pPr algn="ctr"/>
            <a:r>
              <a:rPr lang="fr-FR" sz="2400" dirty="0"/>
              <a:t>[choisir ce qu’on fait apparaître dans le tableau]</a:t>
            </a: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B4DB3769-6F8E-1ABB-DBE2-F2919A932B32}"/>
              </a:ext>
            </a:extLst>
          </p:cNvPr>
          <p:cNvGrpSpPr/>
          <p:nvPr/>
        </p:nvGrpSpPr>
        <p:grpSpPr>
          <a:xfrm>
            <a:off x="2066491" y="2255672"/>
            <a:ext cx="7592485" cy="1125044"/>
            <a:chOff x="2066491" y="2255672"/>
            <a:chExt cx="7592485" cy="1125044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A52BBA58-1F9E-EBF4-2BA7-061EBB5F1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9299"/>
            <a:stretch/>
          </p:blipFill>
          <p:spPr>
            <a:xfrm>
              <a:off x="2066491" y="2279553"/>
              <a:ext cx="7592485" cy="1101163"/>
            </a:xfrm>
            <a:prstGeom prst="rect">
              <a:avLst/>
            </a:prstGeom>
          </p:spPr>
        </p:pic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53E4843E-1597-DB5B-622D-1EF017D307D0}"/>
                </a:ext>
              </a:extLst>
            </p:cNvPr>
            <p:cNvSpPr/>
            <p:nvPr/>
          </p:nvSpPr>
          <p:spPr>
            <a:xfrm>
              <a:off x="3113605" y="2255672"/>
              <a:ext cx="211982" cy="229844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2584987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📅 Trier un tableau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42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3D96F69-0FB2-6EB8-4FD6-535FE3DAAA32}"/>
              </a:ext>
            </a:extLst>
          </p:cNvPr>
          <p:cNvSpPr txBox="1"/>
          <p:nvPr/>
        </p:nvSpPr>
        <p:spPr>
          <a:xfrm>
            <a:off x="3104129" y="1229743"/>
            <a:ext cx="598374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Comment faire ?</a:t>
            </a:r>
          </a:p>
          <a:p>
            <a:pPr algn="ctr"/>
            <a:endParaRPr lang="fr-FR" sz="2400" b="1" dirty="0">
              <a:solidFill>
                <a:srgbClr val="FFC000"/>
              </a:solidFill>
            </a:endParaRP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F31888B-05F0-6F61-2495-66730C50DE62}"/>
              </a:ext>
            </a:extLst>
          </p:cNvPr>
          <p:cNvSpPr txBox="1"/>
          <p:nvPr/>
        </p:nvSpPr>
        <p:spPr>
          <a:xfrm>
            <a:off x="2209800" y="1877160"/>
            <a:ext cx="764332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💡 Il est possible de faire un tri sur plusieurs niveaux</a:t>
            </a: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8071876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📅 Trier un tableau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43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3D96F69-0FB2-6EB8-4FD6-535FE3DAAA32}"/>
              </a:ext>
            </a:extLst>
          </p:cNvPr>
          <p:cNvSpPr txBox="1"/>
          <p:nvPr/>
        </p:nvSpPr>
        <p:spPr>
          <a:xfrm>
            <a:off x="3104129" y="1229743"/>
            <a:ext cx="598374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Comment faire ?</a:t>
            </a:r>
          </a:p>
          <a:p>
            <a:pPr algn="ctr"/>
            <a:endParaRPr lang="fr-FR" sz="2400" b="1" dirty="0">
              <a:solidFill>
                <a:srgbClr val="FFC000"/>
              </a:solidFill>
            </a:endParaRP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F31888B-05F0-6F61-2495-66730C50DE62}"/>
              </a:ext>
            </a:extLst>
          </p:cNvPr>
          <p:cNvSpPr txBox="1"/>
          <p:nvPr/>
        </p:nvSpPr>
        <p:spPr>
          <a:xfrm>
            <a:off x="2209800" y="1877160"/>
            <a:ext cx="764332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💡 Il est possible de faire un tri sur plusieurs niveaux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Sélectionner le tableau</a:t>
            </a:r>
          </a:p>
        </p:txBody>
      </p:sp>
    </p:spTree>
    <p:extLst>
      <p:ext uri="{BB962C8B-B14F-4D97-AF65-F5344CB8AC3E}">
        <p14:creationId xmlns:p14="http://schemas.microsoft.com/office/powerpoint/2010/main" val="16920529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📅 Trier un tableau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44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3D96F69-0FB2-6EB8-4FD6-535FE3DAAA32}"/>
              </a:ext>
            </a:extLst>
          </p:cNvPr>
          <p:cNvSpPr txBox="1"/>
          <p:nvPr/>
        </p:nvSpPr>
        <p:spPr>
          <a:xfrm>
            <a:off x="3104129" y="1229743"/>
            <a:ext cx="598374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Comment faire ?</a:t>
            </a:r>
          </a:p>
          <a:p>
            <a:pPr algn="ctr"/>
            <a:endParaRPr lang="fr-FR" sz="2400" b="1" dirty="0">
              <a:solidFill>
                <a:srgbClr val="FFC000"/>
              </a:solidFill>
            </a:endParaRP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F31888B-05F0-6F61-2495-66730C50DE62}"/>
              </a:ext>
            </a:extLst>
          </p:cNvPr>
          <p:cNvSpPr txBox="1"/>
          <p:nvPr/>
        </p:nvSpPr>
        <p:spPr>
          <a:xfrm>
            <a:off x="2209800" y="1877160"/>
            <a:ext cx="7643328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💡 Il est possible de faire un tri sur plusieurs niveaux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Sélectionner le tableau</a:t>
            </a:r>
          </a:p>
          <a:p>
            <a:pPr algn="ctr"/>
            <a:r>
              <a:rPr lang="fr-FR" sz="2400" dirty="0"/>
              <a:t>👉  Cliquer sur « trier et filtrer » dans le ruban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55D43AB-C2D7-228D-524C-B2B1F6F858B6}"/>
              </a:ext>
            </a:extLst>
          </p:cNvPr>
          <p:cNvGrpSpPr/>
          <p:nvPr/>
        </p:nvGrpSpPr>
        <p:grpSpPr>
          <a:xfrm>
            <a:off x="1189337" y="4060005"/>
            <a:ext cx="1914792" cy="2229161"/>
            <a:chOff x="2296592" y="3967587"/>
            <a:chExt cx="1914792" cy="2229161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B83E7E99-F38F-A653-5E0E-601010AF0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6592" y="3967587"/>
              <a:ext cx="1914792" cy="2229161"/>
            </a:xfrm>
            <a:prstGeom prst="rect">
              <a:avLst/>
            </a:prstGeom>
          </p:spPr>
        </p:pic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E53E8A68-CADD-F920-83CA-09F38E4A52D3}"/>
                </a:ext>
              </a:extLst>
            </p:cNvPr>
            <p:cNvSpPr/>
            <p:nvPr/>
          </p:nvSpPr>
          <p:spPr>
            <a:xfrm>
              <a:off x="2644349" y="4056258"/>
              <a:ext cx="537390" cy="786330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5227587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📅 Trier un tableau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45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3D96F69-0FB2-6EB8-4FD6-535FE3DAAA32}"/>
              </a:ext>
            </a:extLst>
          </p:cNvPr>
          <p:cNvSpPr txBox="1"/>
          <p:nvPr/>
        </p:nvSpPr>
        <p:spPr>
          <a:xfrm>
            <a:off x="3104129" y="1229743"/>
            <a:ext cx="598374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Comment faire ?</a:t>
            </a:r>
          </a:p>
          <a:p>
            <a:pPr algn="ctr"/>
            <a:endParaRPr lang="fr-FR" sz="2400" b="1" dirty="0">
              <a:solidFill>
                <a:srgbClr val="FFC000"/>
              </a:solidFill>
            </a:endParaRP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F31888B-05F0-6F61-2495-66730C50DE62}"/>
              </a:ext>
            </a:extLst>
          </p:cNvPr>
          <p:cNvSpPr txBox="1"/>
          <p:nvPr/>
        </p:nvSpPr>
        <p:spPr>
          <a:xfrm>
            <a:off x="2209800" y="1877160"/>
            <a:ext cx="764332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💡 Il est possible de faire un tri sur plusieurs niveaux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Sélectionner le tableau</a:t>
            </a:r>
          </a:p>
          <a:p>
            <a:pPr algn="ctr"/>
            <a:r>
              <a:rPr lang="fr-FR" sz="2400" dirty="0"/>
              <a:t>👉  Cliquer sur « trier et filtrer » dans le ruban</a:t>
            </a:r>
          </a:p>
          <a:p>
            <a:pPr algn="ctr"/>
            <a:r>
              <a:rPr lang="fr-FR" sz="2400" dirty="0"/>
              <a:t>👉Cliquer sur tri personnalisé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55D43AB-C2D7-228D-524C-B2B1F6F858B6}"/>
              </a:ext>
            </a:extLst>
          </p:cNvPr>
          <p:cNvGrpSpPr/>
          <p:nvPr/>
        </p:nvGrpSpPr>
        <p:grpSpPr>
          <a:xfrm>
            <a:off x="1189337" y="4060005"/>
            <a:ext cx="1914792" cy="2229161"/>
            <a:chOff x="2296592" y="3967587"/>
            <a:chExt cx="1914792" cy="2229161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B83E7E99-F38F-A653-5E0E-601010AF0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6592" y="3967587"/>
              <a:ext cx="1914792" cy="2229161"/>
            </a:xfrm>
            <a:prstGeom prst="rect">
              <a:avLst/>
            </a:prstGeom>
          </p:spPr>
        </p:pic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E53E8A68-CADD-F920-83CA-09F38E4A52D3}"/>
                </a:ext>
              </a:extLst>
            </p:cNvPr>
            <p:cNvSpPr/>
            <p:nvPr/>
          </p:nvSpPr>
          <p:spPr>
            <a:xfrm>
              <a:off x="2644349" y="4056258"/>
              <a:ext cx="537390" cy="786330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95E21763-93B5-4711-440E-3BB8A6272362}"/>
                </a:ext>
              </a:extLst>
            </p:cNvPr>
            <p:cNvSpPr/>
            <p:nvPr/>
          </p:nvSpPr>
          <p:spPr>
            <a:xfrm>
              <a:off x="2913043" y="5225293"/>
              <a:ext cx="977821" cy="233115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15892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📅 Trier un tableau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46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3D96F69-0FB2-6EB8-4FD6-535FE3DAAA32}"/>
              </a:ext>
            </a:extLst>
          </p:cNvPr>
          <p:cNvSpPr txBox="1"/>
          <p:nvPr/>
        </p:nvSpPr>
        <p:spPr>
          <a:xfrm>
            <a:off x="3104129" y="1229743"/>
            <a:ext cx="598374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Comment faire ?</a:t>
            </a:r>
          </a:p>
          <a:p>
            <a:pPr algn="ctr"/>
            <a:endParaRPr lang="fr-FR" sz="2400" b="1" dirty="0">
              <a:solidFill>
                <a:srgbClr val="FFC000"/>
              </a:solidFill>
            </a:endParaRP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F31888B-05F0-6F61-2495-66730C50DE62}"/>
              </a:ext>
            </a:extLst>
          </p:cNvPr>
          <p:cNvSpPr txBox="1"/>
          <p:nvPr/>
        </p:nvSpPr>
        <p:spPr>
          <a:xfrm>
            <a:off x="2209800" y="1877160"/>
            <a:ext cx="7643328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💡 Il est possible de faire un tri sur plusieurs niveaux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Sélectionner le tableau</a:t>
            </a:r>
          </a:p>
          <a:p>
            <a:pPr algn="ctr"/>
            <a:r>
              <a:rPr lang="fr-FR" sz="2400" dirty="0"/>
              <a:t>👉  Cliquer sur « trier et filtrer » dans le ruban</a:t>
            </a:r>
          </a:p>
          <a:p>
            <a:pPr algn="ctr"/>
            <a:r>
              <a:rPr lang="fr-FR" sz="2400" dirty="0"/>
              <a:t>👉Cliquer sur tri personnalisé</a:t>
            </a:r>
          </a:p>
          <a:p>
            <a:pPr algn="ctr"/>
            <a:r>
              <a:rPr lang="fr-FR" sz="2400" dirty="0"/>
              <a:t>👉 Choisir vos options de tri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55D43AB-C2D7-228D-524C-B2B1F6F858B6}"/>
              </a:ext>
            </a:extLst>
          </p:cNvPr>
          <p:cNvGrpSpPr/>
          <p:nvPr/>
        </p:nvGrpSpPr>
        <p:grpSpPr>
          <a:xfrm>
            <a:off x="1189337" y="4060005"/>
            <a:ext cx="1914792" cy="2229161"/>
            <a:chOff x="2296592" y="3967587"/>
            <a:chExt cx="1914792" cy="2229161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B83E7E99-F38F-A653-5E0E-601010AF0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6592" y="3967587"/>
              <a:ext cx="1914792" cy="2229161"/>
            </a:xfrm>
            <a:prstGeom prst="rect">
              <a:avLst/>
            </a:prstGeom>
          </p:spPr>
        </p:pic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E53E8A68-CADD-F920-83CA-09F38E4A52D3}"/>
                </a:ext>
              </a:extLst>
            </p:cNvPr>
            <p:cNvSpPr/>
            <p:nvPr/>
          </p:nvSpPr>
          <p:spPr>
            <a:xfrm>
              <a:off x="2644349" y="4056258"/>
              <a:ext cx="537390" cy="786330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95E21763-93B5-4711-440E-3BB8A6272362}"/>
                </a:ext>
              </a:extLst>
            </p:cNvPr>
            <p:cNvSpPr/>
            <p:nvPr/>
          </p:nvSpPr>
          <p:spPr>
            <a:xfrm>
              <a:off x="2913043" y="5225293"/>
              <a:ext cx="977821" cy="233115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F348BBF0-F825-DD04-D56B-46F1EFEA04A8}"/>
              </a:ext>
            </a:extLst>
          </p:cNvPr>
          <p:cNvSpPr/>
          <p:nvPr/>
        </p:nvSpPr>
        <p:spPr>
          <a:xfrm>
            <a:off x="3551684" y="4877936"/>
            <a:ext cx="1203649" cy="46166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AB625DC-7EBE-BB6E-991C-8E2B89182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127" y="4148676"/>
            <a:ext cx="6963747" cy="2534004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D8B0232E-3BF2-E7EB-818A-D205B430B403}"/>
              </a:ext>
            </a:extLst>
          </p:cNvPr>
          <p:cNvSpPr/>
          <p:nvPr/>
        </p:nvSpPr>
        <p:spPr>
          <a:xfrm>
            <a:off x="5011897" y="4518483"/>
            <a:ext cx="1174299" cy="230800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3D11155-26A8-4F09-7CE5-FFA3D1304437}"/>
              </a:ext>
            </a:extLst>
          </p:cNvPr>
          <p:cNvSpPr/>
          <p:nvPr/>
        </p:nvSpPr>
        <p:spPr>
          <a:xfrm>
            <a:off x="10254343" y="6423512"/>
            <a:ext cx="790189" cy="230800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701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975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200" y="1051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✔ Manipulons !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ACE737-644A-4601-92C2-72160CC4A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9344" y="2376813"/>
            <a:ext cx="8073312" cy="3033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/>
              <a:t>Passez à l’onglet suivant sur votre classeur !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5260BB7-063D-4CC5-A6AF-8C2EFAF13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02E6-63DA-4264-9017-E43E3BD15A42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ADDDE9-99CF-4F12-995A-FEA91CED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195722-4CFE-4FCA-8E47-38FC50C21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1377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45FA850A-8191-4995-8AAC-FBBB31EC351E}"/>
              </a:ext>
            </a:extLst>
          </p:cNvPr>
          <p:cNvSpPr txBox="1">
            <a:spLocks/>
          </p:cNvSpPr>
          <p:nvPr/>
        </p:nvSpPr>
        <p:spPr>
          <a:xfrm>
            <a:off x="707571" y="2435704"/>
            <a:ext cx="10515600" cy="198659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🧾 Créer des listes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295485C-3A49-4939-92EE-CD155CFD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60B8-A2EF-4D48-96A7-62C60411A2B1}" type="datetime1">
              <a:rPr lang="fr-FR" smtClean="0"/>
              <a:t>16/03/2023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2316B1-9E37-4442-929E-8F2B81629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2A74EF-F5B1-4948-ACBE-57B4EF623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1697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A7D7CB14-C381-42AA-B4E5-1C5BF812DA5E}"/>
              </a:ext>
            </a:extLst>
          </p:cNvPr>
          <p:cNvSpPr txBox="1"/>
          <p:nvPr/>
        </p:nvSpPr>
        <p:spPr>
          <a:xfrm>
            <a:off x="3581400" y="1260525"/>
            <a:ext cx="502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C000"/>
                </a:solidFill>
              </a:rPr>
              <a:t>« Validation de données »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👉 Propose des données à l’utilisateur</a:t>
            </a:r>
          </a:p>
          <a:p>
            <a:pPr algn="ctr"/>
            <a:endParaRPr lang="fr-FR" sz="2800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🧾 Créer des listes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809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📜 Les</a:t>
            </a:r>
            <a:r>
              <a:rPr lang="fr-FR" sz="4000" b="1" dirty="0">
                <a:solidFill>
                  <a:srgbClr val="00B0F0"/>
                </a:solidFill>
              </a:rPr>
              <a:t> </a:t>
            </a:r>
            <a:r>
              <a:rPr lang="fr-FR" sz="4000" b="1" dirty="0">
                <a:solidFill>
                  <a:srgbClr val="FFC000"/>
                </a:solidFill>
              </a:rPr>
              <a:t>Logiciels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0E04D418-8109-4B5A-A371-E253FAA12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461" y="1132800"/>
            <a:ext cx="4911372" cy="270993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B5BA932-6BE4-4281-9C0C-16381486B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218" y="2755895"/>
            <a:ext cx="4091896" cy="305044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DF74823-E234-4C71-81AE-CA1308114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886" y="3997031"/>
            <a:ext cx="5126018" cy="2604482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36D0C75-A288-4B25-83C1-4D2DDAE14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475B-DAF5-4C12-8026-7FD77FD6AF3A}" type="datetime1">
              <a:rPr lang="fr-FR" smtClean="0"/>
              <a:t>16/03/2023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F74FA5-AAD8-4474-BA1D-2A9E9C5BF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D9D0678-FA9F-4C64-9143-C2F7EB4B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3635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A7D7CB14-C381-42AA-B4E5-1C5BF812DA5E}"/>
              </a:ext>
            </a:extLst>
          </p:cNvPr>
          <p:cNvSpPr txBox="1"/>
          <p:nvPr/>
        </p:nvSpPr>
        <p:spPr>
          <a:xfrm>
            <a:off x="3581400" y="1260525"/>
            <a:ext cx="502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C000"/>
                </a:solidFill>
              </a:rPr>
              <a:t>« Validation de données »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👉 Propose des données à l’utilisateur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👉 Evite les erreurs de frappe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🧾 Créer des listes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7014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🧾 Créer des listes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51</a:t>
            </a:fld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87B2E80-7BC0-44EA-AA4D-A3059F12EF5E}"/>
              </a:ext>
            </a:extLst>
          </p:cNvPr>
          <p:cNvSpPr txBox="1"/>
          <p:nvPr/>
        </p:nvSpPr>
        <p:spPr>
          <a:xfrm>
            <a:off x="971938" y="1311206"/>
            <a:ext cx="967261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Comment faire ?</a:t>
            </a: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314424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🧾 Créer des listes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52</a:t>
            </a:fld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87B2E80-7BC0-44EA-AA4D-A3059F12EF5E}"/>
              </a:ext>
            </a:extLst>
          </p:cNvPr>
          <p:cNvSpPr txBox="1"/>
          <p:nvPr/>
        </p:nvSpPr>
        <p:spPr>
          <a:xfrm>
            <a:off x="971938" y="1311206"/>
            <a:ext cx="9672616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Comment faire ?</a:t>
            </a:r>
          </a:p>
          <a:p>
            <a:pPr algn="ctr"/>
            <a:r>
              <a:rPr lang="fr-FR" sz="2400" dirty="0"/>
              <a:t>👉 Créer la liste des données </a:t>
            </a: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B1EA1F7-4007-1188-D8BB-253DC4AEA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917" y="1626988"/>
            <a:ext cx="1295581" cy="1181265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50C1DECD-FCEA-D585-F565-E0086E94B9C2}"/>
              </a:ext>
            </a:extLst>
          </p:cNvPr>
          <p:cNvCxnSpPr>
            <a:cxnSpLocks/>
          </p:cNvCxnSpPr>
          <p:nvPr/>
        </p:nvCxnSpPr>
        <p:spPr>
          <a:xfrm>
            <a:off x="7854846" y="1948721"/>
            <a:ext cx="1076855" cy="137157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0831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🧾 Créer des listes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53</a:t>
            </a:fld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87B2E80-7BC0-44EA-AA4D-A3059F12EF5E}"/>
              </a:ext>
            </a:extLst>
          </p:cNvPr>
          <p:cNvSpPr txBox="1"/>
          <p:nvPr/>
        </p:nvSpPr>
        <p:spPr>
          <a:xfrm>
            <a:off x="971938" y="1211263"/>
            <a:ext cx="9672616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Comment faire ?</a:t>
            </a:r>
          </a:p>
          <a:p>
            <a:pPr algn="ctr"/>
            <a:r>
              <a:rPr lang="fr-FR" sz="2400" dirty="0"/>
              <a:t>👉 Créer la liste des données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Sélectionner la zone ou la liste sera utilisable  </a:t>
            </a: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BCF0DDA-3256-98CE-56EA-DD7EE1621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808" y="1636165"/>
            <a:ext cx="2095792" cy="2781688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04B8BA2E-62CE-8195-5DE2-0644D53CB1EE}"/>
              </a:ext>
            </a:extLst>
          </p:cNvPr>
          <p:cNvCxnSpPr>
            <a:cxnSpLocks/>
          </p:cNvCxnSpPr>
          <p:nvPr/>
        </p:nvCxnSpPr>
        <p:spPr>
          <a:xfrm>
            <a:off x="8814216" y="2608289"/>
            <a:ext cx="1830338" cy="12646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3181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🧾 Créer des listes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54</a:t>
            </a:fld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87B2E80-7BC0-44EA-AA4D-A3059F12EF5E}"/>
              </a:ext>
            </a:extLst>
          </p:cNvPr>
          <p:cNvSpPr txBox="1"/>
          <p:nvPr/>
        </p:nvSpPr>
        <p:spPr>
          <a:xfrm>
            <a:off x="971938" y="1211263"/>
            <a:ext cx="9672616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Comment faire ?</a:t>
            </a:r>
          </a:p>
          <a:p>
            <a:pPr algn="ctr"/>
            <a:r>
              <a:rPr lang="fr-FR" sz="2400" dirty="0"/>
              <a:t>👉 Créer la liste des données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Sélectionner la zone ou la liste sera utilisable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Cliquer sur « Données »</a:t>
            </a: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  </a:t>
            </a: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895FE7D-A2BF-F354-789B-FC0D4FBD11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447"/>
          <a:stretch/>
        </p:blipFill>
        <p:spPr>
          <a:xfrm>
            <a:off x="4760129" y="3498428"/>
            <a:ext cx="2120358" cy="1295581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FA8C4019-83C4-3BD8-67F3-80F14797716E}"/>
              </a:ext>
            </a:extLst>
          </p:cNvPr>
          <p:cNvSpPr/>
          <p:nvPr/>
        </p:nvSpPr>
        <p:spPr>
          <a:xfrm>
            <a:off x="4899348" y="3429000"/>
            <a:ext cx="662004" cy="526095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1475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🧾 Créer des listes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55</a:t>
            </a:fld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87B2E80-7BC0-44EA-AA4D-A3059F12EF5E}"/>
              </a:ext>
            </a:extLst>
          </p:cNvPr>
          <p:cNvSpPr txBox="1"/>
          <p:nvPr/>
        </p:nvSpPr>
        <p:spPr>
          <a:xfrm>
            <a:off x="1259691" y="1321129"/>
            <a:ext cx="9672616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Comment faire ?</a:t>
            </a:r>
          </a:p>
          <a:p>
            <a:pPr algn="ctr"/>
            <a:r>
              <a:rPr lang="fr-FR" sz="2400" dirty="0"/>
              <a:t>👉 Créer la liste des données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Sélectionner la zone ou la liste sera utilisable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Cliquer sur « Données »</a:t>
            </a: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Cliquer sur « Validation des données »</a:t>
            </a: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895FE7D-A2BF-F354-789B-FC0D4FBD1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173" y="3680618"/>
            <a:ext cx="9002381" cy="1295581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286842A-6F3D-D987-D6B6-2994A9F0A232}"/>
              </a:ext>
            </a:extLst>
          </p:cNvPr>
          <p:cNvSpPr/>
          <p:nvPr/>
        </p:nvSpPr>
        <p:spPr>
          <a:xfrm>
            <a:off x="9129010" y="3874237"/>
            <a:ext cx="914400" cy="937606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5339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🧾 Créer des listes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56</a:t>
            </a:fld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87B2E80-7BC0-44EA-AA4D-A3059F12EF5E}"/>
              </a:ext>
            </a:extLst>
          </p:cNvPr>
          <p:cNvSpPr txBox="1"/>
          <p:nvPr/>
        </p:nvSpPr>
        <p:spPr>
          <a:xfrm>
            <a:off x="1259691" y="1321129"/>
            <a:ext cx="9672616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Comment faire ?</a:t>
            </a:r>
          </a:p>
          <a:p>
            <a:pPr algn="ctr"/>
            <a:r>
              <a:rPr lang="fr-FR" sz="2400" dirty="0"/>
              <a:t>👉 Créer la liste des données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Sélectionner la zone ou la liste sera utilisable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Cliquer sur « Données »</a:t>
            </a: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Cliquer sur « Validation des données »</a:t>
            </a: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895FE7D-A2BF-F354-789B-FC0D4FBD1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173" y="3680618"/>
            <a:ext cx="9002381" cy="1295581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286842A-6F3D-D987-D6B6-2994A9F0A232}"/>
              </a:ext>
            </a:extLst>
          </p:cNvPr>
          <p:cNvSpPr/>
          <p:nvPr/>
        </p:nvSpPr>
        <p:spPr>
          <a:xfrm>
            <a:off x="9129010" y="3874237"/>
            <a:ext cx="914400" cy="937606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9DAFA5B-74A7-24E4-1C1F-BE580D772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4655" y="4973103"/>
            <a:ext cx="2067213" cy="238158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55E5B5A-0AB1-7EBC-1490-C41FB7475E99}"/>
              </a:ext>
            </a:extLst>
          </p:cNvPr>
          <p:cNvCxnSpPr>
            <a:cxnSpLocks/>
          </p:cNvCxnSpPr>
          <p:nvPr/>
        </p:nvCxnSpPr>
        <p:spPr>
          <a:xfrm flipV="1">
            <a:off x="8364511" y="4601980"/>
            <a:ext cx="764499" cy="93489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0D822D5E-81C6-1824-D449-6D676AEEAA6F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10043410" y="4407108"/>
            <a:ext cx="224852" cy="565995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9530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🧾 Créer des listes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57</a:t>
            </a:fld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87B2E80-7BC0-44EA-AA4D-A3059F12EF5E}"/>
              </a:ext>
            </a:extLst>
          </p:cNvPr>
          <p:cNvSpPr txBox="1"/>
          <p:nvPr/>
        </p:nvSpPr>
        <p:spPr>
          <a:xfrm>
            <a:off x="838199" y="1321128"/>
            <a:ext cx="4561486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👉Cliquer sur « Liste »</a:t>
            </a: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EDC8EB3-4BE5-9973-E7B1-6AACCF2B9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150" y="1833340"/>
            <a:ext cx="3829584" cy="3191320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FA8C4019-83C4-3BD8-67F3-80F14797716E}"/>
              </a:ext>
            </a:extLst>
          </p:cNvPr>
          <p:cNvSpPr/>
          <p:nvPr/>
        </p:nvSpPr>
        <p:spPr>
          <a:xfrm>
            <a:off x="1204150" y="2752618"/>
            <a:ext cx="1588555" cy="366493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3CC1B6C3-F1E8-6EA0-8C34-2BF51C1DB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440" y="2862009"/>
            <a:ext cx="1362265" cy="1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489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🧾 Créer des listes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58</a:t>
            </a:fld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87B2E80-7BC0-44EA-AA4D-A3059F12EF5E}"/>
              </a:ext>
            </a:extLst>
          </p:cNvPr>
          <p:cNvSpPr txBox="1"/>
          <p:nvPr/>
        </p:nvSpPr>
        <p:spPr>
          <a:xfrm>
            <a:off x="838199" y="1321128"/>
            <a:ext cx="4561486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👉Cliquer sur « Liste »</a:t>
            </a: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EDC8EB3-4BE5-9973-E7B1-6AACCF2B9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150" y="1833340"/>
            <a:ext cx="3829584" cy="3191320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FA8C4019-83C4-3BD8-67F3-80F14797716E}"/>
              </a:ext>
            </a:extLst>
          </p:cNvPr>
          <p:cNvSpPr/>
          <p:nvPr/>
        </p:nvSpPr>
        <p:spPr>
          <a:xfrm>
            <a:off x="1204150" y="2752618"/>
            <a:ext cx="1588555" cy="366493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A415EA3-B817-1CD7-38A6-B4DB8D297F8B}"/>
              </a:ext>
            </a:extLst>
          </p:cNvPr>
          <p:cNvSpPr txBox="1"/>
          <p:nvPr/>
        </p:nvSpPr>
        <p:spPr>
          <a:xfrm>
            <a:off x="137836" y="3867222"/>
            <a:ext cx="5874373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👉Renseigner la source (plage de référence, « =noms des cellules »)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A2C9279-A74C-41C3-ED40-7AA05EB8AB49}"/>
              </a:ext>
            </a:extLst>
          </p:cNvPr>
          <p:cNvSpPr/>
          <p:nvPr/>
        </p:nvSpPr>
        <p:spPr>
          <a:xfrm>
            <a:off x="1398607" y="3579288"/>
            <a:ext cx="1588555" cy="273320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3CC1B6C3-F1E8-6EA0-8C34-2BF51C1DB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440" y="2862009"/>
            <a:ext cx="1362265" cy="181000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B020D7FE-490B-2FBF-159D-AFD728B709E6}"/>
              </a:ext>
            </a:extLst>
          </p:cNvPr>
          <p:cNvSpPr/>
          <p:nvPr/>
        </p:nvSpPr>
        <p:spPr>
          <a:xfrm>
            <a:off x="4286069" y="3593839"/>
            <a:ext cx="383244" cy="273320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2283C5B-2BB1-D162-2EC2-AB4A52C999C0}"/>
              </a:ext>
            </a:extLst>
          </p:cNvPr>
          <p:cNvSpPr txBox="1"/>
          <p:nvPr/>
        </p:nvSpPr>
        <p:spPr>
          <a:xfrm>
            <a:off x="4945894" y="3270673"/>
            <a:ext cx="366470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👉permet de sélectionner à la souris la plage concernée</a:t>
            </a:r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A1B95A1D-E566-86F1-487A-F8A28ECA26B2}"/>
              </a:ext>
            </a:extLst>
          </p:cNvPr>
          <p:cNvCxnSpPr>
            <a:cxnSpLocks/>
          </p:cNvCxnSpPr>
          <p:nvPr/>
        </p:nvCxnSpPr>
        <p:spPr>
          <a:xfrm flipV="1">
            <a:off x="4669313" y="3593839"/>
            <a:ext cx="730372" cy="14505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4904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🧾 Créer des listes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59</a:t>
            </a:fld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87B2E80-7BC0-44EA-AA4D-A3059F12EF5E}"/>
              </a:ext>
            </a:extLst>
          </p:cNvPr>
          <p:cNvSpPr txBox="1"/>
          <p:nvPr/>
        </p:nvSpPr>
        <p:spPr>
          <a:xfrm>
            <a:off x="838199" y="1321128"/>
            <a:ext cx="4561486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👉Cliquer sur « Liste »</a:t>
            </a: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EDC8EB3-4BE5-9973-E7B1-6AACCF2B9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150" y="1833340"/>
            <a:ext cx="3829584" cy="3191320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FA8C4019-83C4-3BD8-67F3-80F14797716E}"/>
              </a:ext>
            </a:extLst>
          </p:cNvPr>
          <p:cNvSpPr/>
          <p:nvPr/>
        </p:nvSpPr>
        <p:spPr>
          <a:xfrm>
            <a:off x="1204150" y="2752618"/>
            <a:ext cx="1588555" cy="366493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A415EA3-B817-1CD7-38A6-B4DB8D297F8B}"/>
              </a:ext>
            </a:extLst>
          </p:cNvPr>
          <p:cNvSpPr txBox="1"/>
          <p:nvPr/>
        </p:nvSpPr>
        <p:spPr>
          <a:xfrm>
            <a:off x="121767" y="3738890"/>
            <a:ext cx="587437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👉Renseigner la source (plage de référence, « =noms des cellules »)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A2C9279-A74C-41C3-ED40-7AA05EB8AB49}"/>
              </a:ext>
            </a:extLst>
          </p:cNvPr>
          <p:cNvSpPr/>
          <p:nvPr/>
        </p:nvSpPr>
        <p:spPr>
          <a:xfrm>
            <a:off x="1398607" y="3579288"/>
            <a:ext cx="1588555" cy="273320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F69E0C4-B2C9-E59B-3A14-B855C152C471}"/>
              </a:ext>
            </a:extLst>
          </p:cNvPr>
          <p:cNvSpPr/>
          <p:nvPr/>
        </p:nvSpPr>
        <p:spPr>
          <a:xfrm>
            <a:off x="3267856" y="4569887"/>
            <a:ext cx="965988" cy="277426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3CC1B6C3-F1E8-6EA0-8C34-2BF51C1DB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440" y="2862009"/>
            <a:ext cx="1362265" cy="1810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9B3D6400-13D0-AAB5-5A34-4BA40A7F57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3391" y="2473936"/>
            <a:ext cx="2010056" cy="2619741"/>
          </a:xfrm>
          <a:prstGeom prst="rect">
            <a:avLst/>
          </a:prstGeom>
        </p:spPr>
      </p:pic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23268976-0AA9-2D7A-E4F4-023565CA1F1E}"/>
              </a:ext>
            </a:extLst>
          </p:cNvPr>
          <p:cNvSpPr/>
          <p:nvPr/>
        </p:nvSpPr>
        <p:spPr>
          <a:xfrm>
            <a:off x="5899160" y="3247381"/>
            <a:ext cx="1203649" cy="46166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3127DEF-5310-FEE7-F4F9-948954883C67}"/>
              </a:ext>
            </a:extLst>
          </p:cNvPr>
          <p:cNvSpPr txBox="1"/>
          <p:nvPr/>
        </p:nvSpPr>
        <p:spPr>
          <a:xfrm>
            <a:off x="5972862" y="5061439"/>
            <a:ext cx="587437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✔ Lorsque que vous cliquez sur une cellule, la liste déroulante apparaît !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020D7FE-490B-2FBF-159D-AFD728B709E6}"/>
              </a:ext>
            </a:extLst>
          </p:cNvPr>
          <p:cNvSpPr/>
          <p:nvPr/>
        </p:nvSpPr>
        <p:spPr>
          <a:xfrm>
            <a:off x="4286069" y="3593839"/>
            <a:ext cx="383244" cy="273320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16D7F685-24B0-B32B-8F55-A8B4173878B3}"/>
              </a:ext>
            </a:extLst>
          </p:cNvPr>
          <p:cNvSpPr/>
          <p:nvPr/>
        </p:nvSpPr>
        <p:spPr>
          <a:xfrm>
            <a:off x="9090203" y="2679198"/>
            <a:ext cx="291922" cy="273320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67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2739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📈 Les tableurs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788191" y="72508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3585D81A-76C5-4E98-9620-E241AFDF9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20" y="830894"/>
            <a:ext cx="11084760" cy="6004245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4F5A921-1D8A-4BF6-82E7-801C23BD79CF}"/>
              </a:ext>
            </a:extLst>
          </p:cNvPr>
          <p:cNvSpPr/>
          <p:nvPr/>
        </p:nvSpPr>
        <p:spPr>
          <a:xfrm>
            <a:off x="559837" y="1120140"/>
            <a:ext cx="7576457" cy="437759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2AE484-EBDA-478F-978F-B463593F35C5}"/>
              </a:ext>
            </a:extLst>
          </p:cNvPr>
          <p:cNvSpPr/>
          <p:nvPr/>
        </p:nvSpPr>
        <p:spPr>
          <a:xfrm>
            <a:off x="8407844" y="1157464"/>
            <a:ext cx="1311072" cy="27181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Le ruban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7FE27F1-4218-4CA8-8B05-DA9D372015F9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8136294" y="1293372"/>
            <a:ext cx="271550" cy="5183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7EB9D981-3FD8-4A5A-84EE-9568AD70D38E}"/>
              </a:ext>
            </a:extLst>
          </p:cNvPr>
          <p:cNvSpPr/>
          <p:nvPr/>
        </p:nvSpPr>
        <p:spPr>
          <a:xfrm>
            <a:off x="559838" y="942392"/>
            <a:ext cx="3415004" cy="190799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53A311-32EB-4D29-AAAE-045DB4F77C89}"/>
              </a:ext>
            </a:extLst>
          </p:cNvPr>
          <p:cNvSpPr/>
          <p:nvPr/>
        </p:nvSpPr>
        <p:spPr>
          <a:xfrm>
            <a:off x="4253203" y="759192"/>
            <a:ext cx="2259564" cy="34025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Les onglets du menu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F3396E2F-70C0-4DD2-90BF-D9BA70CC67C6}"/>
              </a:ext>
            </a:extLst>
          </p:cNvPr>
          <p:cNvCxnSpPr>
            <a:cxnSpLocks/>
            <a:stCxn id="14" idx="1"/>
            <a:endCxn id="13" idx="3"/>
          </p:cNvCxnSpPr>
          <p:nvPr/>
        </p:nvCxnSpPr>
        <p:spPr>
          <a:xfrm flipH="1">
            <a:off x="3974842" y="929319"/>
            <a:ext cx="278361" cy="10847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579A671-A1B7-4FCA-A2F0-89847819B22B}"/>
              </a:ext>
            </a:extLst>
          </p:cNvPr>
          <p:cNvSpPr/>
          <p:nvPr/>
        </p:nvSpPr>
        <p:spPr>
          <a:xfrm>
            <a:off x="5330917" y="3460911"/>
            <a:ext cx="1530163" cy="852606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Le classeur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2A6D58-C840-4B71-9B62-87C2B9CDDEDF}"/>
              </a:ext>
            </a:extLst>
          </p:cNvPr>
          <p:cNvSpPr/>
          <p:nvPr/>
        </p:nvSpPr>
        <p:spPr>
          <a:xfrm>
            <a:off x="788191" y="5306716"/>
            <a:ext cx="2150947" cy="84880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Les feuilles</a:t>
            </a:r>
          </a:p>
          <a:p>
            <a:pPr algn="ctr"/>
            <a:r>
              <a:rPr lang="fr-FR" sz="1000" i="1" dirty="0">
                <a:solidFill>
                  <a:schemeClr val="tx1"/>
                </a:solidFill>
              </a:rPr>
              <a:t>On peut en ajouter  (</a:t>
            </a:r>
            <a:r>
              <a:rPr lang="fr-FR" b="1" i="1" dirty="0">
                <a:solidFill>
                  <a:srgbClr val="FFC000"/>
                </a:solidFill>
              </a:rPr>
              <a:t>+</a:t>
            </a:r>
            <a:r>
              <a:rPr lang="fr-FR" sz="1000" i="1" dirty="0">
                <a:solidFill>
                  <a:schemeClr val="tx1"/>
                </a:solidFill>
              </a:rPr>
              <a:t>), les renommer (</a:t>
            </a:r>
            <a:r>
              <a:rPr lang="fr-FR" sz="1000" b="1" i="1" dirty="0">
                <a:solidFill>
                  <a:srgbClr val="FFC000"/>
                </a:solidFill>
              </a:rPr>
              <a:t>double clic</a:t>
            </a:r>
            <a:r>
              <a:rPr lang="fr-FR" sz="1000" i="1" dirty="0">
                <a:solidFill>
                  <a:schemeClr val="tx1"/>
                </a:solidFill>
              </a:rPr>
              <a:t>), les supprimer (</a:t>
            </a:r>
            <a:r>
              <a:rPr lang="fr-FR" sz="1000" i="1" dirty="0">
                <a:solidFill>
                  <a:srgbClr val="FFC000"/>
                </a:solidFill>
              </a:rPr>
              <a:t>clic droit</a:t>
            </a:r>
            <a:r>
              <a:rPr lang="fr-FR" sz="1000" i="1" dirty="0">
                <a:solidFill>
                  <a:schemeClr val="tx1"/>
                </a:solidFill>
              </a:rPr>
              <a:t>), les déplacer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D737B15A-D985-4EF8-A770-245C6C473381}"/>
              </a:ext>
            </a:extLst>
          </p:cNvPr>
          <p:cNvCxnSpPr>
            <a:cxnSpLocks/>
          </p:cNvCxnSpPr>
          <p:nvPr/>
        </p:nvCxnSpPr>
        <p:spPr>
          <a:xfrm>
            <a:off x="1520890" y="6177159"/>
            <a:ext cx="0" cy="41025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0C9CDAAC-BB16-45AA-BFED-9F55D8B21E12}"/>
              </a:ext>
            </a:extLst>
          </p:cNvPr>
          <p:cNvSpPr/>
          <p:nvPr/>
        </p:nvSpPr>
        <p:spPr>
          <a:xfrm>
            <a:off x="1292060" y="6572935"/>
            <a:ext cx="443433" cy="120282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3BB8C3CC-A412-4BA4-A058-AE2B08E699B5}"/>
              </a:ext>
            </a:extLst>
          </p:cNvPr>
          <p:cNvSpPr/>
          <p:nvPr/>
        </p:nvSpPr>
        <p:spPr>
          <a:xfrm>
            <a:off x="676240" y="1829887"/>
            <a:ext cx="615820" cy="19753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8C6E6E-91E3-4D14-B3B5-D43F022A1049}"/>
              </a:ext>
            </a:extLst>
          </p:cNvPr>
          <p:cNvSpPr/>
          <p:nvPr/>
        </p:nvSpPr>
        <p:spPr>
          <a:xfrm>
            <a:off x="788190" y="2151209"/>
            <a:ext cx="1809840" cy="138465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Les cellules</a:t>
            </a:r>
          </a:p>
          <a:p>
            <a:pPr algn="ctr"/>
            <a:r>
              <a:rPr lang="fr-FR" sz="1000" i="1" dirty="0">
                <a:solidFill>
                  <a:schemeClr val="tx1"/>
                </a:solidFill>
              </a:rPr>
              <a:t>Intersection entre ligne et colonne. Pour y saisir du texte, on clique dessus. </a:t>
            </a:r>
          </a:p>
          <a:p>
            <a:pPr algn="ctr"/>
            <a:r>
              <a:rPr lang="fr-FR" sz="1000" i="1" dirty="0">
                <a:solidFill>
                  <a:schemeClr val="tx1"/>
                </a:solidFill>
              </a:rPr>
              <a:t>Pour valider : touche « entrée » </a:t>
            </a:r>
          </a:p>
          <a:p>
            <a:pPr algn="ctr"/>
            <a:r>
              <a:rPr lang="fr-FR" sz="1000" i="1" dirty="0">
                <a:solidFill>
                  <a:schemeClr val="tx1"/>
                </a:solidFill>
              </a:rPr>
              <a:t>On peut également en sélectionner plusieurs en cliquant et glissant 👉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46F58757-538C-4CD3-B9B6-B2C8C5E36796}"/>
              </a:ext>
            </a:extLst>
          </p:cNvPr>
          <p:cNvCxnSpPr>
            <a:cxnSpLocks/>
            <a:stCxn id="25" idx="0"/>
            <a:endCxn id="24" idx="6"/>
          </p:cNvCxnSpPr>
          <p:nvPr/>
        </p:nvCxnSpPr>
        <p:spPr>
          <a:xfrm flipH="1" flipV="1">
            <a:off x="1292060" y="1928655"/>
            <a:ext cx="401050" cy="22255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9ACE0C1-6646-48D3-ACF2-A30131D55A3A}"/>
              </a:ext>
            </a:extLst>
          </p:cNvPr>
          <p:cNvSpPr/>
          <p:nvPr/>
        </p:nvSpPr>
        <p:spPr>
          <a:xfrm>
            <a:off x="5131837" y="1705440"/>
            <a:ext cx="727903" cy="17933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i="1" dirty="0">
                <a:solidFill>
                  <a:schemeClr val="tx1"/>
                </a:solidFill>
              </a:rPr>
              <a:t>Colonnes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3207992D-41BB-4A52-A334-A9AC4F5FA067}"/>
              </a:ext>
            </a:extLst>
          </p:cNvPr>
          <p:cNvCxnSpPr>
            <a:cxnSpLocks/>
          </p:cNvCxnSpPr>
          <p:nvPr/>
        </p:nvCxnSpPr>
        <p:spPr>
          <a:xfrm flipH="1">
            <a:off x="4860287" y="1795109"/>
            <a:ext cx="271550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8EB3CD46-81B0-490F-867C-BF70EAE6EE3F}"/>
              </a:ext>
            </a:extLst>
          </p:cNvPr>
          <p:cNvCxnSpPr>
            <a:cxnSpLocks/>
          </p:cNvCxnSpPr>
          <p:nvPr/>
        </p:nvCxnSpPr>
        <p:spPr>
          <a:xfrm>
            <a:off x="5865599" y="1795109"/>
            <a:ext cx="360783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79F02E78-0F29-458C-9047-DB1F9A78B87E}"/>
              </a:ext>
            </a:extLst>
          </p:cNvPr>
          <p:cNvSpPr/>
          <p:nvPr/>
        </p:nvSpPr>
        <p:spPr>
          <a:xfrm>
            <a:off x="273352" y="3743346"/>
            <a:ext cx="727903" cy="17933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i="1" dirty="0">
                <a:solidFill>
                  <a:schemeClr val="tx1"/>
                </a:solidFill>
              </a:rPr>
              <a:t>Lignes</a:t>
            </a: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13DF585B-39D7-4F44-A53A-EBC160270D2E}"/>
              </a:ext>
            </a:extLst>
          </p:cNvPr>
          <p:cNvCxnSpPr>
            <a:cxnSpLocks/>
          </p:cNvCxnSpPr>
          <p:nvPr/>
        </p:nvCxnSpPr>
        <p:spPr>
          <a:xfrm flipH="1">
            <a:off x="655719" y="3936726"/>
            <a:ext cx="9215" cy="28796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D6DC0F4D-0097-44D1-B142-4BFA40A4BC80}"/>
              </a:ext>
            </a:extLst>
          </p:cNvPr>
          <p:cNvCxnSpPr>
            <a:cxnSpLocks/>
          </p:cNvCxnSpPr>
          <p:nvPr/>
        </p:nvCxnSpPr>
        <p:spPr>
          <a:xfrm flipV="1">
            <a:off x="652550" y="3467840"/>
            <a:ext cx="0" cy="27550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lipse 41">
            <a:extLst>
              <a:ext uri="{FF2B5EF4-FFF2-40B4-BE49-F238E27FC236}">
                <a16:creationId xmlns:a16="http://schemas.microsoft.com/office/drawing/2014/main" id="{30722B81-690F-4AF5-B743-5AF956B95032}"/>
              </a:ext>
            </a:extLst>
          </p:cNvPr>
          <p:cNvSpPr/>
          <p:nvPr/>
        </p:nvSpPr>
        <p:spPr>
          <a:xfrm>
            <a:off x="480280" y="1557899"/>
            <a:ext cx="615820" cy="19753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2DF7B779-D884-4378-82F4-9897057A0F3D}"/>
              </a:ext>
            </a:extLst>
          </p:cNvPr>
          <p:cNvCxnSpPr>
            <a:cxnSpLocks/>
            <a:stCxn id="24" idx="0"/>
            <a:endCxn id="42" idx="4"/>
          </p:cNvCxnSpPr>
          <p:nvPr/>
        </p:nvCxnSpPr>
        <p:spPr>
          <a:xfrm flipH="1" flipV="1">
            <a:off x="788190" y="1755434"/>
            <a:ext cx="195960" cy="7445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Image 50">
            <a:extLst>
              <a:ext uri="{FF2B5EF4-FFF2-40B4-BE49-F238E27FC236}">
                <a16:creationId xmlns:a16="http://schemas.microsoft.com/office/drawing/2014/main" id="{B7DED9AA-523F-40DF-853A-B39D8C951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8030" y="2154494"/>
            <a:ext cx="2267120" cy="13846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CB0FF904-B99A-4DED-9F3F-0C427838E175}"/>
              </a:ext>
            </a:extLst>
          </p:cNvPr>
          <p:cNvSpPr/>
          <p:nvPr/>
        </p:nvSpPr>
        <p:spPr>
          <a:xfrm>
            <a:off x="3246983" y="3373911"/>
            <a:ext cx="1006220" cy="16851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i="1" dirty="0">
                <a:solidFill>
                  <a:schemeClr val="tx1"/>
                </a:solidFill>
              </a:rPr>
              <a:t>Plage B2 : D10</a:t>
            </a:r>
          </a:p>
        </p:txBody>
      </p: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FC4C9FA3-5D01-4A9B-BB51-1B6CE3E8F73B}"/>
              </a:ext>
            </a:extLst>
          </p:cNvPr>
          <p:cNvGrpSpPr/>
          <p:nvPr/>
        </p:nvGrpSpPr>
        <p:grpSpPr>
          <a:xfrm>
            <a:off x="2240763" y="3881116"/>
            <a:ext cx="1006220" cy="950201"/>
            <a:chOff x="2272220" y="3657903"/>
            <a:chExt cx="1006220" cy="950201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7992FB2-FFE9-4F09-8B36-699C806DFEA2}"/>
                </a:ext>
              </a:extLst>
            </p:cNvPr>
            <p:cNvSpPr/>
            <p:nvPr/>
          </p:nvSpPr>
          <p:spPr>
            <a:xfrm>
              <a:off x="2272220" y="3657903"/>
              <a:ext cx="1006220" cy="61210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b="1" dirty="0">
                <a:solidFill>
                  <a:schemeClr val="tx1"/>
                </a:solidFill>
              </a:endParaRPr>
            </a:p>
          </p:txBody>
        </p:sp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E329F612-8360-4DD0-B392-011101645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42859" y="3730805"/>
              <a:ext cx="664943" cy="366200"/>
            </a:xfrm>
            <a:prstGeom prst="rect">
              <a:avLst/>
            </a:prstGeom>
          </p:spPr>
        </p:pic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105D1B5-041F-4C61-A48B-F8B51888617C}"/>
                </a:ext>
              </a:extLst>
            </p:cNvPr>
            <p:cNvSpPr/>
            <p:nvPr/>
          </p:nvSpPr>
          <p:spPr>
            <a:xfrm>
              <a:off x="2272220" y="4101485"/>
              <a:ext cx="1006220" cy="5066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i="1" dirty="0">
                  <a:solidFill>
                    <a:schemeClr val="tx1"/>
                  </a:solidFill>
                </a:rPr>
                <a:t>Copie de cellule en glissant sur la plage désirée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302254EC-BEC7-4C86-992E-2A447894C440}"/>
              </a:ext>
            </a:extLst>
          </p:cNvPr>
          <p:cNvSpPr/>
          <p:nvPr/>
        </p:nvSpPr>
        <p:spPr>
          <a:xfrm>
            <a:off x="8348282" y="1429279"/>
            <a:ext cx="1430196" cy="19753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i="1" dirty="0">
                <a:solidFill>
                  <a:schemeClr val="tx1"/>
                </a:solidFill>
              </a:rPr>
              <a:t>Permet la mise en page</a:t>
            </a:r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0855BE3C-47CF-4C3C-A004-BD1E134D1947}"/>
              </a:ext>
            </a:extLst>
          </p:cNvPr>
          <p:cNvSpPr/>
          <p:nvPr/>
        </p:nvSpPr>
        <p:spPr>
          <a:xfrm>
            <a:off x="10523147" y="6673423"/>
            <a:ext cx="817967" cy="24056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E52E50A-F294-48B2-B45F-232D0091B436}"/>
              </a:ext>
            </a:extLst>
          </p:cNvPr>
          <p:cNvSpPr/>
          <p:nvPr/>
        </p:nvSpPr>
        <p:spPr>
          <a:xfrm>
            <a:off x="9750223" y="5933899"/>
            <a:ext cx="931391" cy="5393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i="1" dirty="0">
                <a:solidFill>
                  <a:schemeClr val="tx1"/>
                </a:solidFill>
              </a:rPr>
              <a:t>Pour zoomer sur le document</a:t>
            </a:r>
          </a:p>
        </p:txBody>
      </p:sp>
      <p:cxnSp>
        <p:nvCxnSpPr>
          <p:cNvPr id="96" name="Connecteur droit avec flèche 95">
            <a:extLst>
              <a:ext uri="{FF2B5EF4-FFF2-40B4-BE49-F238E27FC236}">
                <a16:creationId xmlns:a16="http://schemas.microsoft.com/office/drawing/2014/main" id="{AB23B837-5D3D-4912-A05B-2EE7F0BEA5B5}"/>
              </a:ext>
            </a:extLst>
          </p:cNvPr>
          <p:cNvCxnSpPr>
            <a:cxnSpLocks/>
            <a:stCxn id="95" idx="3"/>
            <a:endCxn id="94" idx="0"/>
          </p:cNvCxnSpPr>
          <p:nvPr/>
        </p:nvCxnSpPr>
        <p:spPr>
          <a:xfrm>
            <a:off x="10681614" y="6203564"/>
            <a:ext cx="250517" cy="46985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011A64C3-0BC3-442E-B68D-AD2A6A35AFEC}"/>
              </a:ext>
            </a:extLst>
          </p:cNvPr>
          <p:cNvSpPr/>
          <p:nvPr/>
        </p:nvSpPr>
        <p:spPr>
          <a:xfrm>
            <a:off x="1978351" y="1584688"/>
            <a:ext cx="2919260" cy="1304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i="1" dirty="0">
                <a:solidFill>
                  <a:schemeClr val="tx1"/>
                </a:solidFill>
              </a:rPr>
              <a:t>Affichage de ce qu’il y a dans les cellules</a:t>
            </a:r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9D153D51-47AE-41B4-83EB-7320221418CA}"/>
              </a:ext>
            </a:extLst>
          </p:cNvPr>
          <p:cNvSpPr/>
          <p:nvPr/>
        </p:nvSpPr>
        <p:spPr>
          <a:xfrm>
            <a:off x="1940484" y="1541461"/>
            <a:ext cx="3185493" cy="22657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space réservé de la date 125">
            <a:extLst>
              <a:ext uri="{FF2B5EF4-FFF2-40B4-BE49-F238E27FC236}">
                <a16:creationId xmlns:a16="http://schemas.microsoft.com/office/drawing/2014/main" id="{94A0A1AC-E627-4C65-9AC7-C696E58C2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616E-D61E-472C-9F2A-7C25C5D85D3D}" type="datetime1">
              <a:rPr lang="fr-FR" smtClean="0"/>
              <a:t>16/03/2023</a:t>
            </a:fld>
            <a:endParaRPr lang="fr-FR"/>
          </a:p>
        </p:txBody>
      </p:sp>
      <p:sp>
        <p:nvSpPr>
          <p:cNvPr id="127" name="Espace réservé du pied de page 126">
            <a:extLst>
              <a:ext uri="{FF2B5EF4-FFF2-40B4-BE49-F238E27FC236}">
                <a16:creationId xmlns:a16="http://schemas.microsoft.com/office/drawing/2014/main" id="{E7028586-B549-4C62-B160-28691AF96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28" name="Espace réservé du numéro de diapositive 127">
            <a:extLst>
              <a:ext uri="{FF2B5EF4-FFF2-40B4-BE49-F238E27FC236}">
                <a16:creationId xmlns:a16="http://schemas.microsoft.com/office/drawing/2014/main" id="{DD02BE54-481D-44D0-85E5-D9D272EE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4844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🧾 Créer des listes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60</a:t>
            </a:fld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87B2E80-7BC0-44EA-AA4D-A3059F12EF5E}"/>
              </a:ext>
            </a:extLst>
          </p:cNvPr>
          <p:cNvSpPr txBox="1"/>
          <p:nvPr/>
        </p:nvSpPr>
        <p:spPr>
          <a:xfrm>
            <a:off x="1271780" y="2033189"/>
            <a:ext cx="9648437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👉 Il est préférable de créer un tableau avec vos données, vous pourrez ajouter des lignes plus facilement</a:t>
            </a: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A887C8B-0F14-A9F9-C494-C23323697C89}"/>
              </a:ext>
            </a:extLst>
          </p:cNvPr>
          <p:cNvSpPr txBox="1"/>
          <p:nvPr/>
        </p:nvSpPr>
        <p:spPr>
          <a:xfrm>
            <a:off x="4387328" y="1290335"/>
            <a:ext cx="341734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💡 Bon à savoir</a:t>
            </a:r>
          </a:p>
        </p:txBody>
      </p:sp>
    </p:spTree>
    <p:extLst>
      <p:ext uri="{BB962C8B-B14F-4D97-AF65-F5344CB8AC3E}">
        <p14:creationId xmlns:p14="http://schemas.microsoft.com/office/powerpoint/2010/main" val="37009217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🧾 Créer des listes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61</a:t>
            </a:fld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87B2E80-7BC0-44EA-AA4D-A3059F12EF5E}"/>
              </a:ext>
            </a:extLst>
          </p:cNvPr>
          <p:cNvSpPr txBox="1"/>
          <p:nvPr/>
        </p:nvSpPr>
        <p:spPr>
          <a:xfrm>
            <a:off x="1271780" y="2033189"/>
            <a:ext cx="9648437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👉 Il est préférable de créer un tableau avec vos données, vous pourrez ajouter des lignes plus facilement</a:t>
            </a: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Vous pouvez mettre votre tableau de référence sur une autre feuille, pour « faire propre », évite les erreurs de frappe</a:t>
            </a: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A887C8B-0F14-A9F9-C494-C23323697C89}"/>
              </a:ext>
            </a:extLst>
          </p:cNvPr>
          <p:cNvSpPr txBox="1"/>
          <p:nvPr/>
        </p:nvSpPr>
        <p:spPr>
          <a:xfrm>
            <a:off x="4387328" y="1290335"/>
            <a:ext cx="341734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💡 Bon à savoir</a:t>
            </a:r>
          </a:p>
        </p:txBody>
      </p:sp>
    </p:spTree>
    <p:extLst>
      <p:ext uri="{BB962C8B-B14F-4D97-AF65-F5344CB8AC3E}">
        <p14:creationId xmlns:p14="http://schemas.microsoft.com/office/powerpoint/2010/main" val="28412774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975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200" y="1051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✔ Manipulons !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ACE737-644A-4601-92C2-72160CC4A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9344" y="2376813"/>
            <a:ext cx="8073312" cy="3033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/>
              <a:t>Passez à l’onglet suivant sur votre classeur !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5260BB7-063D-4CC5-A6AF-8C2EFAF13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02E6-63DA-4264-9017-E43E3BD15A42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ADDDE9-99CF-4F12-995A-FEA91CED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195722-4CFE-4FCA-8E47-38FC50C21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4975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45FA850A-8191-4995-8AAC-FBBB31EC351E}"/>
              </a:ext>
            </a:extLst>
          </p:cNvPr>
          <p:cNvSpPr txBox="1">
            <a:spLocks/>
          </p:cNvSpPr>
          <p:nvPr/>
        </p:nvSpPr>
        <p:spPr>
          <a:xfrm>
            <a:off x="707571" y="2435704"/>
            <a:ext cx="10515600" cy="198659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📊 Générer des graphiques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295485C-3A49-4939-92EE-CD155CFD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60B8-A2EF-4D48-96A7-62C60411A2B1}" type="datetime1">
              <a:rPr lang="fr-FR" smtClean="0"/>
              <a:t>16/03/2023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2316B1-9E37-4442-929E-8F2B81629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2A74EF-F5B1-4948-ACBE-57B4EF623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5347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📊 Générer des graphiques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64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9032784-D10A-2149-7580-D4ABB4970BEE}"/>
              </a:ext>
            </a:extLst>
          </p:cNvPr>
          <p:cNvSpPr txBox="1"/>
          <p:nvPr/>
        </p:nvSpPr>
        <p:spPr>
          <a:xfrm>
            <a:off x="971938" y="1930331"/>
            <a:ext cx="9672616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Comment faire ?</a:t>
            </a:r>
          </a:p>
          <a:p>
            <a:pPr algn="ctr"/>
            <a:endParaRPr lang="fr-FR" sz="2400" b="1" dirty="0">
              <a:solidFill>
                <a:srgbClr val="FFC000"/>
              </a:solidFill>
            </a:endParaRPr>
          </a:p>
          <a:p>
            <a:pPr algn="ctr"/>
            <a:r>
              <a:rPr lang="fr-FR" sz="2400" b="1" dirty="0">
                <a:solidFill>
                  <a:srgbClr val="FFC000"/>
                </a:solidFill>
              </a:rPr>
              <a:t>👉</a:t>
            </a:r>
            <a:r>
              <a:rPr lang="fr-FR" sz="2400" dirty="0"/>
              <a:t> Sélectionner plage de données</a:t>
            </a: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489189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📊 Générer des graphiques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65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9032784-D10A-2149-7580-D4ABB4970BEE}"/>
              </a:ext>
            </a:extLst>
          </p:cNvPr>
          <p:cNvSpPr txBox="1"/>
          <p:nvPr/>
        </p:nvSpPr>
        <p:spPr>
          <a:xfrm>
            <a:off x="971938" y="1930331"/>
            <a:ext cx="9672616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Comment faire ?</a:t>
            </a:r>
          </a:p>
          <a:p>
            <a:pPr algn="ctr"/>
            <a:endParaRPr lang="fr-FR" sz="2400" b="1" dirty="0">
              <a:solidFill>
                <a:srgbClr val="FFC000"/>
              </a:solidFill>
            </a:endParaRPr>
          </a:p>
          <a:p>
            <a:pPr algn="ctr"/>
            <a:r>
              <a:rPr lang="fr-FR" sz="2400" b="1" dirty="0">
                <a:solidFill>
                  <a:srgbClr val="FFC000"/>
                </a:solidFill>
              </a:rPr>
              <a:t>👉</a:t>
            </a:r>
            <a:r>
              <a:rPr lang="fr-FR" sz="2400" dirty="0"/>
              <a:t> Sélectionner plage de données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Cliquer sur insertion</a:t>
            </a: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641967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📊 Générer des graphiques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66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9032784-D10A-2149-7580-D4ABB4970BEE}"/>
              </a:ext>
            </a:extLst>
          </p:cNvPr>
          <p:cNvSpPr txBox="1"/>
          <p:nvPr/>
        </p:nvSpPr>
        <p:spPr>
          <a:xfrm>
            <a:off x="971938" y="1930331"/>
            <a:ext cx="9672616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Comment faire ?</a:t>
            </a:r>
          </a:p>
          <a:p>
            <a:pPr algn="ctr"/>
            <a:endParaRPr lang="fr-FR" sz="2400" b="1" dirty="0">
              <a:solidFill>
                <a:srgbClr val="FFC000"/>
              </a:solidFill>
            </a:endParaRPr>
          </a:p>
          <a:p>
            <a:pPr algn="ctr"/>
            <a:r>
              <a:rPr lang="fr-FR" sz="2400" b="1" dirty="0">
                <a:solidFill>
                  <a:srgbClr val="FFC000"/>
                </a:solidFill>
              </a:rPr>
              <a:t>👉</a:t>
            </a:r>
            <a:r>
              <a:rPr lang="fr-FR" sz="2400" dirty="0"/>
              <a:t> Sélectionner plage de données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Cliquer sur insertion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Cliquer sur « Graphiques recommandés »</a:t>
            </a: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8A0D0B2-2E73-9964-CAC3-AE6458454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5" y="4088554"/>
            <a:ext cx="895475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225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📊 Générer des graphiques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67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9032784-D10A-2149-7580-D4ABB4970BEE}"/>
              </a:ext>
            </a:extLst>
          </p:cNvPr>
          <p:cNvSpPr txBox="1"/>
          <p:nvPr/>
        </p:nvSpPr>
        <p:spPr>
          <a:xfrm>
            <a:off x="-273406" y="1479432"/>
            <a:ext cx="9672616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Comment faire ?</a:t>
            </a:r>
          </a:p>
          <a:p>
            <a:pPr algn="ctr"/>
            <a:endParaRPr lang="fr-FR" sz="2400" b="1" dirty="0">
              <a:solidFill>
                <a:srgbClr val="FFC000"/>
              </a:solidFill>
            </a:endParaRPr>
          </a:p>
          <a:p>
            <a:pPr algn="ctr"/>
            <a:r>
              <a:rPr lang="fr-FR" sz="2400" b="1" dirty="0">
                <a:solidFill>
                  <a:srgbClr val="FFC000"/>
                </a:solidFill>
              </a:rPr>
              <a:t>👉</a:t>
            </a:r>
            <a:r>
              <a:rPr lang="fr-FR" sz="2400" dirty="0"/>
              <a:t> Sélectionner plage de données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Cliquer sur insertion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Cliquer sur « Graphiques recommandés »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Choisir le rendu désiré</a:t>
            </a: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AC1D608-B517-072D-06B5-C05545949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524" y="2058095"/>
            <a:ext cx="4114801" cy="387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265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📊 Générer des graphiques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68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9032784-D10A-2149-7580-D4ABB4970BEE}"/>
              </a:ext>
            </a:extLst>
          </p:cNvPr>
          <p:cNvSpPr txBox="1"/>
          <p:nvPr/>
        </p:nvSpPr>
        <p:spPr>
          <a:xfrm>
            <a:off x="-273406" y="1479432"/>
            <a:ext cx="9672616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Comment faire ?</a:t>
            </a:r>
          </a:p>
          <a:p>
            <a:pPr algn="ctr"/>
            <a:endParaRPr lang="fr-FR" sz="2400" b="1" dirty="0">
              <a:solidFill>
                <a:srgbClr val="FFC000"/>
              </a:solidFill>
            </a:endParaRPr>
          </a:p>
          <a:p>
            <a:pPr algn="ctr"/>
            <a:r>
              <a:rPr lang="fr-FR" sz="2400" b="1" dirty="0">
                <a:solidFill>
                  <a:srgbClr val="FFC000"/>
                </a:solidFill>
              </a:rPr>
              <a:t>👉</a:t>
            </a:r>
            <a:r>
              <a:rPr lang="fr-FR" sz="2400" dirty="0"/>
              <a:t> Sélectionner plage de données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Cliquer sur insertion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Cliquer sur « Graphiques recommandés »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Choisir le rendu désiré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Valider</a:t>
            </a: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AC1D608-B517-072D-06B5-C05545949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524" y="2058095"/>
            <a:ext cx="4114801" cy="387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182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📊 Générer des graphiques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69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9032784-D10A-2149-7580-D4ABB4970BEE}"/>
              </a:ext>
            </a:extLst>
          </p:cNvPr>
          <p:cNvSpPr txBox="1"/>
          <p:nvPr/>
        </p:nvSpPr>
        <p:spPr>
          <a:xfrm>
            <a:off x="-149581" y="1224673"/>
            <a:ext cx="967261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👉 </a:t>
            </a:r>
            <a:r>
              <a:rPr lang="fr-FR" sz="2400" dirty="0"/>
              <a:t>vous pouvez modifier votre graphique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7010D3-B099-3541-3C92-9787C55A9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813" y="1732419"/>
            <a:ext cx="7678222" cy="83831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B947A8-17CC-777A-56CD-6D2575DE2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713" y="3179750"/>
            <a:ext cx="1667108" cy="321037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59C1D3E1-6E12-235C-4E8A-5F863DC712FC}"/>
              </a:ext>
            </a:extLst>
          </p:cNvPr>
          <p:cNvSpPr txBox="1"/>
          <p:nvPr/>
        </p:nvSpPr>
        <p:spPr>
          <a:xfrm>
            <a:off x="971938" y="2677026"/>
            <a:ext cx="967261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👉 </a:t>
            </a:r>
            <a:r>
              <a:rPr lang="fr-FR" sz="2400" dirty="0"/>
              <a:t>vous pouvez ajouter des éléments dans votre graphique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CD704BE-061C-8913-B838-231D4AAFCAF8}"/>
              </a:ext>
            </a:extLst>
          </p:cNvPr>
          <p:cNvSpPr txBox="1"/>
          <p:nvPr/>
        </p:nvSpPr>
        <p:spPr>
          <a:xfrm>
            <a:off x="4977195" y="4004289"/>
            <a:ext cx="589397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💡 « La table de données » met les informations du tableau dans votre graphique</a:t>
            </a:r>
          </a:p>
          <a:p>
            <a:pPr algn="ctr"/>
            <a:r>
              <a:rPr lang="fr-FR" sz="2400" dirty="0"/>
              <a:t>Utile si vos données sont sur une autre feuille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BFA85BA-9701-FCD2-8B0B-1A1AF67DF015}"/>
              </a:ext>
            </a:extLst>
          </p:cNvPr>
          <p:cNvSpPr/>
          <p:nvPr/>
        </p:nvSpPr>
        <p:spPr>
          <a:xfrm>
            <a:off x="2647950" y="4791075"/>
            <a:ext cx="1295400" cy="2667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358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📈 Les tableurs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DFFDCDE0-BA7C-4B19-B37E-143859BA7D9C}"/>
              </a:ext>
            </a:extLst>
          </p:cNvPr>
          <p:cNvGrpSpPr/>
          <p:nvPr/>
        </p:nvGrpSpPr>
        <p:grpSpPr>
          <a:xfrm>
            <a:off x="1443256" y="2305442"/>
            <a:ext cx="9305486" cy="2247116"/>
            <a:chOff x="1649963" y="2005032"/>
            <a:chExt cx="9305486" cy="2247116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18BC820D-B7F3-4C08-A992-6034754AE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2889" y="2880156"/>
              <a:ext cx="1876687" cy="257211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846885DD-7DA2-4EAD-BCED-45980376C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1596" y="2639636"/>
              <a:ext cx="7363853" cy="514422"/>
            </a:xfrm>
            <a:prstGeom prst="rect">
              <a:avLst/>
            </a:prstGeom>
          </p:spPr>
        </p:pic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D57FCED9-7433-43BD-B526-A7F5CFDBE993}"/>
                </a:ext>
              </a:extLst>
            </p:cNvPr>
            <p:cNvSpPr/>
            <p:nvPr/>
          </p:nvSpPr>
          <p:spPr>
            <a:xfrm>
              <a:off x="4840803" y="2913539"/>
              <a:ext cx="2089820" cy="24052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FDFC02D-64A2-4136-89A5-4139DACE4A16}"/>
                </a:ext>
              </a:extLst>
            </p:cNvPr>
            <p:cNvSpPr/>
            <p:nvPr/>
          </p:nvSpPr>
          <p:spPr>
            <a:xfrm>
              <a:off x="4401234" y="3553434"/>
              <a:ext cx="1129453" cy="46389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i="1" dirty="0">
                  <a:solidFill>
                    <a:schemeClr val="tx1"/>
                  </a:solidFill>
                </a:rPr>
                <a:t>Alignement du texte dans les cellules</a:t>
              </a:r>
            </a:p>
          </p:txBody>
        </p: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E32A0441-CB4E-4A03-AB53-E4D84D114F2D}"/>
                </a:ext>
              </a:extLst>
            </p:cNvPr>
            <p:cNvCxnSpPr>
              <a:cxnSpLocks/>
              <a:stCxn id="13" idx="0"/>
              <a:endCxn id="11" idx="3"/>
            </p:cNvCxnSpPr>
            <p:nvPr/>
          </p:nvCxnSpPr>
          <p:spPr>
            <a:xfrm flipV="1">
              <a:off x="4965961" y="3118836"/>
              <a:ext cx="180889" cy="43459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19084ED7-CC78-42EC-BD19-30669AAD36C3}"/>
                </a:ext>
              </a:extLst>
            </p:cNvPr>
            <p:cNvSpPr/>
            <p:nvPr/>
          </p:nvSpPr>
          <p:spPr>
            <a:xfrm>
              <a:off x="9094230" y="2896847"/>
              <a:ext cx="709133" cy="24052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05F43CD-60D4-449B-9DFC-12C10E2848FF}"/>
                </a:ext>
              </a:extLst>
            </p:cNvPr>
            <p:cNvSpPr/>
            <p:nvPr/>
          </p:nvSpPr>
          <p:spPr>
            <a:xfrm>
              <a:off x="8448682" y="3307389"/>
              <a:ext cx="1430196" cy="3242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i="1" dirty="0">
                  <a:solidFill>
                    <a:schemeClr val="tx1"/>
                  </a:solidFill>
                </a:rPr>
                <a:t>Choix des bordures du tableau</a:t>
              </a:r>
            </a:p>
          </p:txBody>
        </p: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FBDEF6B8-532F-4BBF-9D10-2E2269AD4D8F}"/>
                </a:ext>
              </a:extLst>
            </p:cNvPr>
            <p:cNvCxnSpPr>
              <a:cxnSpLocks/>
              <a:stCxn id="17" idx="0"/>
            </p:cNvCxnSpPr>
            <p:nvPr/>
          </p:nvCxnSpPr>
          <p:spPr>
            <a:xfrm flipV="1">
              <a:off x="9163780" y="3147961"/>
              <a:ext cx="60960" cy="15942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11189EF4-4D75-42D2-BE5A-65F07560017A}"/>
                </a:ext>
              </a:extLst>
            </p:cNvPr>
            <p:cNvSpPr/>
            <p:nvPr/>
          </p:nvSpPr>
          <p:spPr>
            <a:xfrm>
              <a:off x="6909624" y="2606552"/>
              <a:ext cx="709133" cy="24052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DB53A75-9D42-4ABE-B6AB-51DA86C2D3ED}"/>
                </a:ext>
              </a:extLst>
            </p:cNvPr>
            <p:cNvSpPr/>
            <p:nvPr/>
          </p:nvSpPr>
          <p:spPr>
            <a:xfrm>
              <a:off x="6585580" y="2005032"/>
              <a:ext cx="1430196" cy="3242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i="1" dirty="0">
                  <a:solidFill>
                    <a:schemeClr val="tx1"/>
                  </a:solidFill>
                </a:rPr>
                <a:t>Options pour trier les lignes et les colonnes</a:t>
              </a:r>
            </a:p>
          </p:txBody>
        </p: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E9D3FFE1-B10E-42E1-9530-D15BD5E79735}"/>
                </a:ext>
              </a:extLst>
            </p:cNvPr>
            <p:cNvCxnSpPr>
              <a:cxnSpLocks/>
              <a:stCxn id="20" idx="2"/>
              <a:endCxn id="19" idx="0"/>
            </p:cNvCxnSpPr>
            <p:nvPr/>
          </p:nvCxnSpPr>
          <p:spPr>
            <a:xfrm flipH="1">
              <a:off x="7264191" y="2329328"/>
              <a:ext cx="36487" cy="27722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A5A73FD3-E051-4DE0-B568-6C2623E858F1}"/>
                </a:ext>
              </a:extLst>
            </p:cNvPr>
            <p:cNvSpPr/>
            <p:nvPr/>
          </p:nvSpPr>
          <p:spPr>
            <a:xfrm>
              <a:off x="1649963" y="2907441"/>
              <a:ext cx="3248502" cy="24052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3103B99-765A-4127-AE6B-ACF1364C17FC}"/>
                </a:ext>
              </a:extLst>
            </p:cNvPr>
            <p:cNvSpPr/>
            <p:nvPr/>
          </p:nvSpPr>
          <p:spPr>
            <a:xfrm>
              <a:off x="2796720" y="3307389"/>
              <a:ext cx="1007592" cy="68076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i="1" dirty="0">
                  <a:solidFill>
                    <a:schemeClr val="tx1"/>
                  </a:solidFill>
                </a:rPr>
                <a:t>Mise en page :</a:t>
              </a:r>
            </a:p>
            <a:p>
              <a:pPr algn="ctr"/>
              <a:r>
                <a:rPr lang="fr-FR" sz="1000" i="1" dirty="0">
                  <a:solidFill>
                    <a:schemeClr val="tx1"/>
                  </a:solidFill>
                </a:rPr>
                <a:t>Type et taille de police, couleur</a:t>
              </a:r>
            </a:p>
            <a:p>
              <a:pPr algn="ctr"/>
              <a:r>
                <a:rPr lang="fr-FR" sz="1000" i="1" dirty="0">
                  <a:solidFill>
                    <a:schemeClr val="tx1"/>
                  </a:solidFill>
                </a:rPr>
                <a:t>Gras, italique…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FC8EE252-B885-4543-B405-8F0C6F140461}"/>
                </a:ext>
              </a:extLst>
            </p:cNvPr>
            <p:cNvCxnSpPr>
              <a:cxnSpLocks/>
              <a:stCxn id="24" idx="0"/>
              <a:endCxn id="23" idx="4"/>
            </p:cNvCxnSpPr>
            <p:nvPr/>
          </p:nvCxnSpPr>
          <p:spPr>
            <a:xfrm flipH="1" flipV="1">
              <a:off x="3274214" y="3147961"/>
              <a:ext cx="26302" cy="15942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D3AC7BE4-2B98-4CCD-9F91-07DB000DE3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2592" t="15533" r="15879" b="17810"/>
            <a:stretch/>
          </p:blipFill>
          <p:spPr>
            <a:xfrm>
              <a:off x="6263030" y="3483452"/>
              <a:ext cx="304800" cy="304801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cxnSp>
          <p:nvCxnSpPr>
            <p:cNvPr id="34" name="Connecteur droit avec flèche 33">
              <a:extLst>
                <a:ext uri="{FF2B5EF4-FFF2-40B4-BE49-F238E27FC236}">
                  <a16:creationId xmlns:a16="http://schemas.microsoft.com/office/drawing/2014/main" id="{3FB8C28B-C9F1-4CA9-A3F8-2FF5F2AC4B3B}"/>
                </a:ext>
              </a:extLst>
            </p:cNvPr>
            <p:cNvCxnSpPr>
              <a:cxnSpLocks/>
              <a:endCxn id="33" idx="0"/>
            </p:cNvCxnSpPr>
            <p:nvPr/>
          </p:nvCxnSpPr>
          <p:spPr>
            <a:xfrm>
              <a:off x="6050551" y="3118836"/>
              <a:ext cx="364879" cy="364616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08B862B-A8F9-496E-84DF-F95ED0381FDB}"/>
                </a:ext>
              </a:extLst>
            </p:cNvPr>
            <p:cNvSpPr/>
            <p:nvPr/>
          </p:nvSpPr>
          <p:spPr>
            <a:xfrm>
              <a:off x="5806280" y="3788253"/>
              <a:ext cx="1296140" cy="46389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i="1" dirty="0">
                  <a:solidFill>
                    <a:schemeClr val="tx1"/>
                  </a:solidFill>
                </a:rPr>
                <a:t>Permet de fusionner des cellules</a:t>
              </a:r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D080B9C6-43F7-404F-AF8A-DB3342C50D3C}"/>
                </a:ext>
              </a:extLst>
            </p:cNvPr>
            <p:cNvSpPr/>
            <p:nvPr/>
          </p:nvSpPr>
          <p:spPr>
            <a:xfrm>
              <a:off x="6964564" y="2896847"/>
              <a:ext cx="1051212" cy="24052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3EDEE8A-5C8A-4472-9E71-C9F9AB34E9B3}"/>
                </a:ext>
              </a:extLst>
            </p:cNvPr>
            <p:cNvSpPr/>
            <p:nvPr/>
          </p:nvSpPr>
          <p:spPr>
            <a:xfrm>
              <a:off x="6968912" y="3280020"/>
              <a:ext cx="1063279" cy="3242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i="1" dirty="0">
                  <a:solidFill>
                    <a:schemeClr val="tx1"/>
                  </a:solidFill>
                </a:rPr>
                <a:t>Option format des nombres</a:t>
              </a:r>
            </a:p>
          </p:txBody>
        </p:sp>
        <p:cxnSp>
          <p:nvCxnSpPr>
            <p:cNvPr id="49" name="Connecteur droit avec flèche 48">
              <a:extLst>
                <a:ext uri="{FF2B5EF4-FFF2-40B4-BE49-F238E27FC236}">
                  <a16:creationId xmlns:a16="http://schemas.microsoft.com/office/drawing/2014/main" id="{261331BC-D1EA-4582-961A-7EF73521023F}"/>
                </a:ext>
              </a:extLst>
            </p:cNvPr>
            <p:cNvCxnSpPr>
              <a:cxnSpLocks/>
              <a:stCxn id="47" idx="4"/>
            </p:cNvCxnSpPr>
            <p:nvPr/>
          </p:nvCxnSpPr>
          <p:spPr>
            <a:xfrm>
              <a:off x="7490170" y="3137367"/>
              <a:ext cx="209249" cy="17002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77AFDF60-0CD9-4D0D-8230-8B70D09686A9}"/>
                </a:ext>
              </a:extLst>
            </p:cNvPr>
            <p:cNvSpPr/>
            <p:nvPr/>
          </p:nvSpPr>
          <p:spPr>
            <a:xfrm>
              <a:off x="3572932" y="2606552"/>
              <a:ext cx="828302" cy="24052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DE874E6-069D-4691-9368-51759D4360ED}"/>
                </a:ext>
              </a:extLst>
            </p:cNvPr>
            <p:cNvSpPr/>
            <p:nvPr/>
          </p:nvSpPr>
          <p:spPr>
            <a:xfrm>
              <a:off x="3248888" y="2005032"/>
              <a:ext cx="1304452" cy="3242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i="1" dirty="0">
                  <a:solidFill>
                    <a:schemeClr val="tx1"/>
                  </a:solidFill>
                </a:rPr>
                <a:t>Options pour couper, copier, coller</a:t>
              </a:r>
            </a:p>
          </p:txBody>
        </p:sp>
        <p:cxnSp>
          <p:nvCxnSpPr>
            <p:cNvPr id="54" name="Connecteur droit avec flèche 53">
              <a:extLst>
                <a:ext uri="{FF2B5EF4-FFF2-40B4-BE49-F238E27FC236}">
                  <a16:creationId xmlns:a16="http://schemas.microsoft.com/office/drawing/2014/main" id="{DCBC6474-4A00-41F6-8702-608C612B65BB}"/>
                </a:ext>
              </a:extLst>
            </p:cNvPr>
            <p:cNvCxnSpPr>
              <a:cxnSpLocks/>
              <a:stCxn id="53" idx="2"/>
              <a:endCxn id="52" idx="0"/>
            </p:cNvCxnSpPr>
            <p:nvPr/>
          </p:nvCxnSpPr>
          <p:spPr>
            <a:xfrm>
              <a:off x="3901114" y="2329328"/>
              <a:ext cx="85969" cy="27722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Espace réservé de la date 57">
            <a:extLst>
              <a:ext uri="{FF2B5EF4-FFF2-40B4-BE49-F238E27FC236}">
                <a16:creationId xmlns:a16="http://schemas.microsoft.com/office/drawing/2014/main" id="{C30A39CC-5072-4EAC-B77A-3E89959E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06DE-2814-4AB4-B36C-0E57626851BE}" type="datetime1">
              <a:rPr lang="fr-FR" smtClean="0"/>
              <a:t>16/03/2023</a:t>
            </a:fld>
            <a:endParaRPr lang="fr-FR"/>
          </a:p>
        </p:txBody>
      </p:sp>
      <p:sp>
        <p:nvSpPr>
          <p:cNvPr id="59" name="Espace réservé du pied de page 58">
            <a:extLst>
              <a:ext uri="{FF2B5EF4-FFF2-40B4-BE49-F238E27FC236}">
                <a16:creationId xmlns:a16="http://schemas.microsoft.com/office/drawing/2014/main" id="{4226BBD2-F16B-463C-9D91-4AB2CD3C4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60" name="Espace réservé du numéro de diapositive 59">
            <a:extLst>
              <a:ext uri="{FF2B5EF4-FFF2-40B4-BE49-F238E27FC236}">
                <a16:creationId xmlns:a16="http://schemas.microsoft.com/office/drawing/2014/main" id="{32C4D4D8-1E1B-4052-832F-C510EA92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9083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975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200" y="1051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✔ Manipulons !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ACE737-644A-4601-92C2-72160CC4A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9344" y="2376813"/>
            <a:ext cx="8073312" cy="3033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/>
              <a:t>Passez à l’onglet suivant sur votre classeur !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5260BB7-063D-4CC5-A6AF-8C2EFAF13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02E6-63DA-4264-9017-E43E3BD15A42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ADDDE9-99CF-4F12-995A-FEA91CED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195722-4CFE-4FCA-8E47-38FC50C21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79345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45FA850A-8191-4995-8AAC-FBBB31EC351E}"/>
              </a:ext>
            </a:extLst>
          </p:cNvPr>
          <p:cNvSpPr txBox="1">
            <a:spLocks/>
          </p:cNvSpPr>
          <p:nvPr/>
        </p:nvSpPr>
        <p:spPr>
          <a:xfrm>
            <a:off x="707571" y="2435704"/>
            <a:ext cx="10515600" cy="198659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➗ Les tableaux croisés dynamiques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295485C-3A49-4939-92EE-CD155CFD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60B8-A2EF-4D48-96A7-62C60411A2B1}" type="datetime1">
              <a:rPr lang="fr-FR" smtClean="0"/>
              <a:t>16/03/2023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2316B1-9E37-4442-929E-8F2B81629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2A74EF-F5B1-4948-ACBE-57B4EF623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3922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A7D7CB14-C381-42AA-B4E5-1C5BF812DA5E}"/>
              </a:ext>
            </a:extLst>
          </p:cNvPr>
          <p:cNvSpPr txBox="1"/>
          <p:nvPr/>
        </p:nvSpPr>
        <p:spPr>
          <a:xfrm>
            <a:off x="3581400" y="1260525"/>
            <a:ext cx="4515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💡 À quoi ça sert ?!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➗ Les tableaux croisés dynamiques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7781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A7D7CB14-C381-42AA-B4E5-1C5BF812DA5E}"/>
              </a:ext>
            </a:extLst>
          </p:cNvPr>
          <p:cNvSpPr txBox="1"/>
          <p:nvPr/>
        </p:nvSpPr>
        <p:spPr>
          <a:xfrm>
            <a:off x="3581400" y="1260525"/>
            <a:ext cx="4515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💡 À quoi ça sert ?!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➗ Les tableaux croisés dynamiques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73</a:t>
            </a:fld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87B2E80-7BC0-44EA-AA4D-A3059F12EF5E}"/>
              </a:ext>
            </a:extLst>
          </p:cNvPr>
          <p:cNvSpPr txBox="1"/>
          <p:nvPr/>
        </p:nvSpPr>
        <p:spPr>
          <a:xfrm>
            <a:off x="1359935" y="3552974"/>
            <a:ext cx="947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👉 à faire ressortir des informations d’un tableau pour mieux les analyser</a:t>
            </a:r>
          </a:p>
        </p:txBody>
      </p:sp>
    </p:spTree>
    <p:extLst>
      <p:ext uri="{BB962C8B-B14F-4D97-AF65-F5344CB8AC3E}">
        <p14:creationId xmlns:p14="http://schemas.microsoft.com/office/powerpoint/2010/main" val="39159596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A7D7CB14-C381-42AA-B4E5-1C5BF812DA5E}"/>
              </a:ext>
            </a:extLst>
          </p:cNvPr>
          <p:cNvSpPr txBox="1"/>
          <p:nvPr/>
        </p:nvSpPr>
        <p:spPr>
          <a:xfrm>
            <a:off x="3581400" y="1260525"/>
            <a:ext cx="4515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💡 À quoi ça sert ?!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➗ Les tableaux croisés dynamiques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74</a:t>
            </a:fld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87B2E80-7BC0-44EA-AA4D-A3059F12EF5E}"/>
              </a:ext>
            </a:extLst>
          </p:cNvPr>
          <p:cNvSpPr txBox="1"/>
          <p:nvPr/>
        </p:nvSpPr>
        <p:spPr>
          <a:xfrm>
            <a:off x="1340886" y="3552973"/>
            <a:ext cx="3874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Qui est le meilleur vendeur ?</a:t>
            </a:r>
          </a:p>
          <a:p>
            <a:pPr algn="ctr"/>
            <a:r>
              <a:rPr lang="fr-FR" sz="2400" dirty="0"/>
              <a:t>Quel produit se vend le plus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C8733FB-44C0-924E-7FC5-0D914A37B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942" y="1911016"/>
            <a:ext cx="3410426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7141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A7D7CB14-C381-42AA-B4E5-1C5BF812DA5E}"/>
              </a:ext>
            </a:extLst>
          </p:cNvPr>
          <p:cNvSpPr txBox="1"/>
          <p:nvPr/>
        </p:nvSpPr>
        <p:spPr>
          <a:xfrm>
            <a:off x="3581400" y="1260525"/>
            <a:ext cx="4515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💡 À quoi ça sert ?!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➗ Les tableaux croisés dynamiques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75</a:t>
            </a:fld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87B2E80-7BC0-44EA-AA4D-A3059F12EF5E}"/>
              </a:ext>
            </a:extLst>
          </p:cNvPr>
          <p:cNvSpPr txBox="1"/>
          <p:nvPr/>
        </p:nvSpPr>
        <p:spPr>
          <a:xfrm>
            <a:off x="1340886" y="3552973"/>
            <a:ext cx="3874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Qui est le meilleur vendeur ?</a:t>
            </a:r>
          </a:p>
          <a:p>
            <a:pPr algn="ctr"/>
            <a:r>
              <a:rPr lang="fr-FR" sz="2400" dirty="0"/>
              <a:t>Quel produit se vend le plus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C8733FB-44C0-924E-7FC5-0D914A37B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942" y="1911016"/>
            <a:ext cx="3410426" cy="151468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4C47D24-EFC2-E154-BDB3-5EFE9384B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492" y="1967348"/>
            <a:ext cx="2972215" cy="1352739"/>
          </a:xfrm>
          <a:prstGeom prst="rect">
            <a:avLst/>
          </a:prstGeom>
        </p:spPr>
      </p:pic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2D0534E5-1C05-4995-02F1-44EB2F7E5559}"/>
              </a:ext>
            </a:extLst>
          </p:cNvPr>
          <p:cNvSpPr/>
          <p:nvPr/>
        </p:nvSpPr>
        <p:spPr>
          <a:xfrm>
            <a:off x="5494174" y="2412884"/>
            <a:ext cx="1203649" cy="46166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03148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90237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A7D7CB14-C381-42AA-B4E5-1C5BF812DA5E}"/>
              </a:ext>
            </a:extLst>
          </p:cNvPr>
          <p:cNvSpPr txBox="1"/>
          <p:nvPr/>
        </p:nvSpPr>
        <p:spPr>
          <a:xfrm>
            <a:off x="3838289" y="905869"/>
            <a:ext cx="4515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Comment ça marche ?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➗ Les tableaux croisés dynamiques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76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AA65D73-973E-E583-4D87-5F1E837A9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08" y="1674537"/>
            <a:ext cx="2934031" cy="276318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C7B8D66-35C6-C6ED-EA48-0A38B99896B2}"/>
              </a:ext>
            </a:extLst>
          </p:cNvPr>
          <p:cNvSpPr txBox="1"/>
          <p:nvPr/>
        </p:nvSpPr>
        <p:spPr>
          <a:xfrm>
            <a:off x="3523310" y="1435712"/>
            <a:ext cx="5022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👉 Je sélectionne mon tableau</a:t>
            </a:r>
          </a:p>
          <a:p>
            <a:endParaRPr lang="fr-FR" sz="2400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DE3EF24-27B2-DA05-C8B6-5034A7DC82A9}"/>
              </a:ext>
            </a:extLst>
          </p:cNvPr>
          <p:cNvSpPr/>
          <p:nvPr/>
        </p:nvSpPr>
        <p:spPr>
          <a:xfrm>
            <a:off x="363893" y="3151393"/>
            <a:ext cx="3094102" cy="132556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46293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90237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A7D7CB14-C381-42AA-B4E5-1C5BF812DA5E}"/>
              </a:ext>
            </a:extLst>
          </p:cNvPr>
          <p:cNvSpPr txBox="1"/>
          <p:nvPr/>
        </p:nvSpPr>
        <p:spPr>
          <a:xfrm>
            <a:off x="3838289" y="905869"/>
            <a:ext cx="4515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Comment ça marche ?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➗ Les tableaux croisés dynamiques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77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AA65D73-973E-E583-4D87-5F1E837A9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08" y="1674537"/>
            <a:ext cx="2934031" cy="276318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C7B8D66-35C6-C6ED-EA48-0A38B99896B2}"/>
              </a:ext>
            </a:extLst>
          </p:cNvPr>
          <p:cNvSpPr txBox="1"/>
          <p:nvPr/>
        </p:nvSpPr>
        <p:spPr>
          <a:xfrm>
            <a:off x="3523310" y="1435712"/>
            <a:ext cx="5022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👉 Je sélectionne mon tableau</a:t>
            </a:r>
          </a:p>
          <a:p>
            <a:endParaRPr lang="fr-FR" sz="2400" dirty="0"/>
          </a:p>
          <a:p>
            <a:r>
              <a:rPr lang="fr-FR" sz="2400" dirty="0"/>
              <a:t>👉 Je clique sur insertion</a:t>
            </a:r>
          </a:p>
          <a:p>
            <a:endParaRPr lang="fr-FR" sz="2400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DE3EF24-27B2-DA05-C8B6-5034A7DC82A9}"/>
              </a:ext>
            </a:extLst>
          </p:cNvPr>
          <p:cNvSpPr/>
          <p:nvPr/>
        </p:nvSpPr>
        <p:spPr>
          <a:xfrm>
            <a:off x="1296955" y="1652341"/>
            <a:ext cx="671804" cy="15779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B17BC1BB-B3E4-7092-1090-8BAABD851458}"/>
              </a:ext>
            </a:extLst>
          </p:cNvPr>
          <p:cNvSpPr/>
          <p:nvPr/>
        </p:nvSpPr>
        <p:spPr>
          <a:xfrm>
            <a:off x="10552922" y="5633146"/>
            <a:ext cx="637592" cy="25192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93018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90237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A7D7CB14-C381-42AA-B4E5-1C5BF812DA5E}"/>
              </a:ext>
            </a:extLst>
          </p:cNvPr>
          <p:cNvSpPr txBox="1"/>
          <p:nvPr/>
        </p:nvSpPr>
        <p:spPr>
          <a:xfrm>
            <a:off x="3838289" y="905869"/>
            <a:ext cx="4515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Comment ça marche ?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➗ Les tableaux croisés dynamiques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78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AA65D73-973E-E583-4D87-5F1E837A9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08" y="1674537"/>
            <a:ext cx="2934031" cy="276318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C7B8D66-35C6-C6ED-EA48-0A38B99896B2}"/>
              </a:ext>
            </a:extLst>
          </p:cNvPr>
          <p:cNvSpPr txBox="1"/>
          <p:nvPr/>
        </p:nvSpPr>
        <p:spPr>
          <a:xfrm>
            <a:off x="3523310" y="1435712"/>
            <a:ext cx="50225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👉 Je sélectionne mon tableau</a:t>
            </a:r>
          </a:p>
          <a:p>
            <a:endParaRPr lang="fr-FR" sz="2400" dirty="0"/>
          </a:p>
          <a:p>
            <a:r>
              <a:rPr lang="fr-FR" sz="2400" dirty="0"/>
              <a:t>👉 Je clique sur insertion</a:t>
            </a:r>
          </a:p>
          <a:p>
            <a:endParaRPr lang="fr-FR" sz="2400" dirty="0"/>
          </a:p>
          <a:p>
            <a:r>
              <a:rPr lang="fr-FR" sz="2400" dirty="0"/>
              <a:t>👉 Puis sur tableau croisé dynamique</a:t>
            </a:r>
          </a:p>
          <a:p>
            <a:endParaRPr lang="fr-FR" sz="2400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DF425C2-DFC9-CA95-0871-7D19C244ECAE}"/>
              </a:ext>
            </a:extLst>
          </p:cNvPr>
          <p:cNvSpPr/>
          <p:nvPr/>
        </p:nvSpPr>
        <p:spPr>
          <a:xfrm>
            <a:off x="429208" y="1897314"/>
            <a:ext cx="671804" cy="60328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73108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90237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A7D7CB14-C381-42AA-B4E5-1C5BF812DA5E}"/>
              </a:ext>
            </a:extLst>
          </p:cNvPr>
          <p:cNvSpPr txBox="1"/>
          <p:nvPr/>
        </p:nvSpPr>
        <p:spPr>
          <a:xfrm>
            <a:off x="3838289" y="905869"/>
            <a:ext cx="4515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Comment ça marche ?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➗ Les tableaux croisés dynamiques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79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AA65D73-973E-E583-4D87-5F1E837A9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08" y="1674537"/>
            <a:ext cx="2934031" cy="276318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C7B8D66-35C6-C6ED-EA48-0A38B99896B2}"/>
              </a:ext>
            </a:extLst>
          </p:cNvPr>
          <p:cNvSpPr txBox="1"/>
          <p:nvPr/>
        </p:nvSpPr>
        <p:spPr>
          <a:xfrm>
            <a:off x="3523310" y="1435712"/>
            <a:ext cx="50225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👉 Je sélectionne mon tableau</a:t>
            </a:r>
          </a:p>
          <a:p>
            <a:endParaRPr lang="fr-FR" sz="2400" dirty="0"/>
          </a:p>
          <a:p>
            <a:r>
              <a:rPr lang="fr-FR" sz="2400" dirty="0"/>
              <a:t>👉 Je clique sur insertion</a:t>
            </a:r>
          </a:p>
          <a:p>
            <a:endParaRPr lang="fr-FR" sz="2400" dirty="0"/>
          </a:p>
          <a:p>
            <a:r>
              <a:rPr lang="fr-FR" sz="2400" dirty="0"/>
              <a:t>👉 Puis sur tableau croisé dynamique</a:t>
            </a:r>
          </a:p>
          <a:p>
            <a:endParaRPr lang="fr-FR" sz="2400" dirty="0"/>
          </a:p>
          <a:p>
            <a:r>
              <a:rPr lang="fr-FR" sz="2400" dirty="0"/>
              <a:t>👉 Je peux nommer mon tableau</a:t>
            </a:r>
          </a:p>
          <a:p>
            <a:endParaRPr lang="fr-FR" sz="2400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97AEA07-E8FA-778C-293C-B691DC20B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558" y="3560649"/>
            <a:ext cx="4048690" cy="2324424"/>
          </a:xfrm>
          <a:prstGeom prst="rect">
            <a:avLst/>
          </a:prstGeom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CC108CE-9FF4-A190-1971-8C64C6F74881}"/>
              </a:ext>
            </a:extLst>
          </p:cNvPr>
          <p:cNvCxnSpPr>
            <a:cxnSpLocks/>
          </p:cNvCxnSpPr>
          <p:nvPr/>
        </p:nvCxnSpPr>
        <p:spPr>
          <a:xfrm>
            <a:off x="7819053" y="3900196"/>
            <a:ext cx="1175657" cy="25192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CB23167C-3B04-A467-F0DA-AC23529838F0}"/>
              </a:ext>
            </a:extLst>
          </p:cNvPr>
          <p:cNvSpPr/>
          <p:nvPr/>
        </p:nvSpPr>
        <p:spPr>
          <a:xfrm>
            <a:off x="8859428" y="4029223"/>
            <a:ext cx="1240972" cy="25192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B17BC1BB-B3E4-7092-1090-8BAABD851458}"/>
              </a:ext>
            </a:extLst>
          </p:cNvPr>
          <p:cNvSpPr/>
          <p:nvPr/>
        </p:nvSpPr>
        <p:spPr>
          <a:xfrm>
            <a:off x="10552922" y="5633146"/>
            <a:ext cx="637592" cy="25192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0765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📈 Les tableurs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47C4C1F2-F1EE-4D56-9CD4-F99B5916CB77}"/>
              </a:ext>
            </a:extLst>
          </p:cNvPr>
          <p:cNvSpPr txBox="1"/>
          <p:nvPr/>
        </p:nvSpPr>
        <p:spPr>
          <a:xfrm>
            <a:off x="2140589" y="2357859"/>
            <a:ext cx="79108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👉 La largeur des colonnes est modifiable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👉 La hauteur des lignes est modifiable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👉 On peut ajouter ou supprimer des colonnes et des lignes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👉 On peut modifier le « format » d’une cellule.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45E9FCF-B1FE-4B46-8D35-6E3F9772E96A}"/>
              </a:ext>
            </a:extLst>
          </p:cNvPr>
          <p:cNvSpPr txBox="1"/>
          <p:nvPr/>
        </p:nvSpPr>
        <p:spPr>
          <a:xfrm>
            <a:off x="4387327" y="1580101"/>
            <a:ext cx="341734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💡 Bon à savoir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4572ADA-5B17-416B-B823-FE37B2E95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7C80-175F-4AE1-AD06-BCF4677E0A40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C9CBFA-D837-47E3-8610-35DD4AE39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9D21D3-EAF2-4B29-8271-C18E8A9A7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503145-1E71-3C54-335A-4194F852624E}"/>
              </a:ext>
            </a:extLst>
          </p:cNvPr>
          <p:cNvSpPr/>
          <p:nvPr/>
        </p:nvSpPr>
        <p:spPr>
          <a:xfrm>
            <a:off x="9251576" y="2065816"/>
            <a:ext cx="2420471" cy="132556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💡</a:t>
            </a:r>
            <a:r>
              <a:rPr lang="fr-FR" i="1" dirty="0">
                <a:solidFill>
                  <a:schemeClr val="tx1"/>
                </a:solidFill>
              </a:rPr>
              <a:t> Double cliquer entre deux colonnes pour les mettre à la bonne taille</a:t>
            </a:r>
          </a:p>
        </p:txBody>
      </p:sp>
    </p:spTree>
    <p:extLst>
      <p:ext uri="{BB962C8B-B14F-4D97-AF65-F5344CB8AC3E}">
        <p14:creationId xmlns:p14="http://schemas.microsoft.com/office/powerpoint/2010/main" val="172341450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90237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A7D7CB14-C381-42AA-B4E5-1C5BF812DA5E}"/>
              </a:ext>
            </a:extLst>
          </p:cNvPr>
          <p:cNvSpPr txBox="1"/>
          <p:nvPr/>
        </p:nvSpPr>
        <p:spPr>
          <a:xfrm>
            <a:off x="3838289" y="905869"/>
            <a:ext cx="4515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Comment ça marche ?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➗ Les tableaux croisés dynamiques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80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AA65D73-973E-E583-4D87-5F1E837A9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08" y="1674537"/>
            <a:ext cx="2934031" cy="276318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C7B8D66-35C6-C6ED-EA48-0A38B99896B2}"/>
              </a:ext>
            </a:extLst>
          </p:cNvPr>
          <p:cNvSpPr txBox="1"/>
          <p:nvPr/>
        </p:nvSpPr>
        <p:spPr>
          <a:xfrm>
            <a:off x="3523310" y="1435712"/>
            <a:ext cx="50225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👉 Je sélectionne mon tableau</a:t>
            </a:r>
          </a:p>
          <a:p>
            <a:endParaRPr lang="fr-FR" sz="2400" dirty="0"/>
          </a:p>
          <a:p>
            <a:r>
              <a:rPr lang="fr-FR" sz="2400" dirty="0"/>
              <a:t>👉 Je clique sur insertion</a:t>
            </a:r>
          </a:p>
          <a:p>
            <a:endParaRPr lang="fr-FR" sz="2400" dirty="0"/>
          </a:p>
          <a:p>
            <a:r>
              <a:rPr lang="fr-FR" sz="2400" dirty="0"/>
              <a:t>👉 Puis sur tableau croisé dynamique</a:t>
            </a:r>
          </a:p>
          <a:p>
            <a:endParaRPr lang="fr-FR" sz="2400" dirty="0"/>
          </a:p>
          <a:p>
            <a:r>
              <a:rPr lang="fr-FR" sz="2400" dirty="0"/>
              <a:t>👉 Je peux nommer mon tableau</a:t>
            </a:r>
          </a:p>
          <a:p>
            <a:endParaRPr lang="fr-FR" sz="2400" dirty="0"/>
          </a:p>
          <a:p>
            <a:r>
              <a:rPr lang="fr-FR" sz="2400" dirty="0"/>
              <a:t>👉 Je choisis son emplacement</a:t>
            </a:r>
          </a:p>
          <a:p>
            <a:endParaRPr lang="fr-FR" sz="2400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97AEA07-E8FA-778C-293C-B691DC20B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558" y="3560649"/>
            <a:ext cx="4048690" cy="2324424"/>
          </a:xfrm>
          <a:prstGeom prst="rect">
            <a:avLst/>
          </a:prstGeom>
        </p:spPr>
      </p:pic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4EF3C776-05DF-BBAC-6DCD-0189C5A6679F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7595118" y="4618653"/>
            <a:ext cx="435440" cy="10420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D828A589-52B6-0DB5-D55E-8F13CA626671}"/>
              </a:ext>
            </a:extLst>
          </p:cNvPr>
          <p:cNvSpPr/>
          <p:nvPr/>
        </p:nvSpPr>
        <p:spPr>
          <a:xfrm>
            <a:off x="8082153" y="4563661"/>
            <a:ext cx="1593692" cy="41739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9353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90237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A7D7CB14-C381-42AA-B4E5-1C5BF812DA5E}"/>
              </a:ext>
            </a:extLst>
          </p:cNvPr>
          <p:cNvSpPr txBox="1"/>
          <p:nvPr/>
        </p:nvSpPr>
        <p:spPr>
          <a:xfrm>
            <a:off x="3838289" y="905869"/>
            <a:ext cx="4515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Comment ça marche ?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➗ Les tableaux croisés dynamiques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81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AA65D73-973E-E583-4D87-5F1E837A9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08" y="1674537"/>
            <a:ext cx="2934031" cy="276318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C7B8D66-35C6-C6ED-EA48-0A38B99896B2}"/>
              </a:ext>
            </a:extLst>
          </p:cNvPr>
          <p:cNvSpPr txBox="1"/>
          <p:nvPr/>
        </p:nvSpPr>
        <p:spPr>
          <a:xfrm>
            <a:off x="3523310" y="1435712"/>
            <a:ext cx="502253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👉 Je sélectionne mon tableau</a:t>
            </a:r>
          </a:p>
          <a:p>
            <a:endParaRPr lang="fr-FR" sz="2400" dirty="0"/>
          </a:p>
          <a:p>
            <a:r>
              <a:rPr lang="fr-FR" sz="2400" dirty="0"/>
              <a:t>👉 Je clique sur insertion</a:t>
            </a:r>
          </a:p>
          <a:p>
            <a:endParaRPr lang="fr-FR" sz="2400" dirty="0"/>
          </a:p>
          <a:p>
            <a:r>
              <a:rPr lang="fr-FR" sz="2400" dirty="0"/>
              <a:t>👉 Puis sur tableau croisé dynamique</a:t>
            </a:r>
          </a:p>
          <a:p>
            <a:endParaRPr lang="fr-FR" sz="2400" dirty="0"/>
          </a:p>
          <a:p>
            <a:r>
              <a:rPr lang="fr-FR" sz="2400" dirty="0"/>
              <a:t>👉 Je peux nommer mon tableau</a:t>
            </a:r>
          </a:p>
          <a:p>
            <a:endParaRPr lang="fr-FR" sz="2400" dirty="0"/>
          </a:p>
          <a:p>
            <a:r>
              <a:rPr lang="fr-FR" sz="2400" dirty="0"/>
              <a:t>👉 Je choisis son emplacement</a:t>
            </a:r>
          </a:p>
          <a:p>
            <a:endParaRPr lang="fr-FR" sz="2400" dirty="0"/>
          </a:p>
          <a:p>
            <a:r>
              <a:rPr lang="fr-FR" sz="2400" dirty="0"/>
              <a:t>👉 Je valide ! 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97AEA07-E8FA-778C-293C-B691DC20B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558" y="3560649"/>
            <a:ext cx="4048690" cy="2324424"/>
          </a:xfrm>
          <a:prstGeom prst="rect">
            <a:avLst/>
          </a:prstGeom>
        </p:spPr>
      </p:pic>
      <p:sp>
        <p:nvSpPr>
          <p:cNvPr id="27" name="Ellipse 26">
            <a:extLst>
              <a:ext uri="{FF2B5EF4-FFF2-40B4-BE49-F238E27FC236}">
                <a16:creationId xmlns:a16="http://schemas.microsoft.com/office/drawing/2014/main" id="{B17BC1BB-B3E4-7092-1090-8BAABD851458}"/>
              </a:ext>
            </a:extLst>
          </p:cNvPr>
          <p:cNvSpPr/>
          <p:nvPr/>
        </p:nvSpPr>
        <p:spPr>
          <a:xfrm>
            <a:off x="10552922" y="5633146"/>
            <a:ext cx="637592" cy="25192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40173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90237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A7D7CB14-C381-42AA-B4E5-1C5BF812DA5E}"/>
              </a:ext>
            </a:extLst>
          </p:cNvPr>
          <p:cNvSpPr txBox="1"/>
          <p:nvPr/>
        </p:nvSpPr>
        <p:spPr>
          <a:xfrm>
            <a:off x="2621902" y="905869"/>
            <a:ext cx="7613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Comment modifier un tableau croisé dynamique ?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➗ Les tableaux croisés dynamiques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82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C7B8D66-35C6-C6ED-EA48-0A38B99896B2}"/>
              </a:ext>
            </a:extLst>
          </p:cNvPr>
          <p:cNvSpPr txBox="1"/>
          <p:nvPr/>
        </p:nvSpPr>
        <p:spPr>
          <a:xfrm>
            <a:off x="838199" y="1797147"/>
            <a:ext cx="5022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👉 Je clique dans mon TCD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5217012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90237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A7D7CB14-C381-42AA-B4E5-1C5BF812DA5E}"/>
              </a:ext>
            </a:extLst>
          </p:cNvPr>
          <p:cNvSpPr txBox="1"/>
          <p:nvPr/>
        </p:nvSpPr>
        <p:spPr>
          <a:xfrm>
            <a:off x="2621902" y="905869"/>
            <a:ext cx="7613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Comment modifier un tableau croisé dynamique ?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➗ Les tableaux croisés dynamiques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83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C7B8D66-35C6-C6ED-EA48-0A38B99896B2}"/>
              </a:ext>
            </a:extLst>
          </p:cNvPr>
          <p:cNvSpPr txBox="1"/>
          <p:nvPr/>
        </p:nvSpPr>
        <p:spPr>
          <a:xfrm>
            <a:off x="838199" y="1797147"/>
            <a:ext cx="50225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👉 Je clique dans mon TCD</a:t>
            </a:r>
          </a:p>
          <a:p>
            <a:endParaRPr lang="fr-FR" sz="2400" dirty="0"/>
          </a:p>
          <a:p>
            <a:r>
              <a:rPr lang="fr-FR" sz="2400" dirty="0"/>
              <a:t>👉 Dans le volet de droite, je sélectionne les valeurs du tableau que je souhaite faire apparaître</a:t>
            </a:r>
          </a:p>
          <a:p>
            <a:endParaRPr lang="fr-FR"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0DA0C89-EEF1-2F9A-D63B-225FC05AD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507346"/>
            <a:ext cx="3296110" cy="4734586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8C69C7CC-62D0-4A0B-5BDF-15D993166B15}"/>
              </a:ext>
            </a:extLst>
          </p:cNvPr>
          <p:cNvCxnSpPr>
            <a:cxnSpLocks/>
          </p:cNvCxnSpPr>
          <p:nvPr/>
        </p:nvCxnSpPr>
        <p:spPr>
          <a:xfrm>
            <a:off x="5598367" y="3181739"/>
            <a:ext cx="631371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32284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90237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A7D7CB14-C381-42AA-B4E5-1C5BF812DA5E}"/>
              </a:ext>
            </a:extLst>
          </p:cNvPr>
          <p:cNvSpPr txBox="1"/>
          <p:nvPr/>
        </p:nvSpPr>
        <p:spPr>
          <a:xfrm>
            <a:off x="2621902" y="905869"/>
            <a:ext cx="7613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Comment modifier un tableau croisé dynamique ?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➗ Les tableaux croisés dynamiques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84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C7B8D66-35C6-C6ED-EA48-0A38B99896B2}"/>
              </a:ext>
            </a:extLst>
          </p:cNvPr>
          <p:cNvSpPr txBox="1"/>
          <p:nvPr/>
        </p:nvSpPr>
        <p:spPr>
          <a:xfrm>
            <a:off x="838199" y="1797147"/>
            <a:ext cx="50225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👉 Je clique dans mon TCD</a:t>
            </a:r>
          </a:p>
          <a:p>
            <a:endParaRPr lang="fr-FR" sz="2400" dirty="0"/>
          </a:p>
          <a:p>
            <a:r>
              <a:rPr lang="fr-FR" sz="2400" dirty="0"/>
              <a:t>👉 Dans le volet de droite, je sélectionne les valeurs du tableau que je souhaite faire apparaître</a:t>
            </a:r>
          </a:p>
          <a:p>
            <a:endParaRPr lang="fr-FR" sz="2400" dirty="0"/>
          </a:p>
          <a:p>
            <a:r>
              <a:rPr lang="fr-FR" sz="2400" dirty="0"/>
              <a:t>👉 Je peux modifier à tout moment les données que je souhaite faire ressortir</a:t>
            </a:r>
          </a:p>
          <a:p>
            <a:endParaRPr lang="fr-FR"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0DA0C89-EEF1-2F9A-D63B-225FC05AD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507346"/>
            <a:ext cx="3296110" cy="4734586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D02FDE33-26D5-D55D-703B-651AA9FC2562}"/>
              </a:ext>
            </a:extLst>
          </p:cNvPr>
          <p:cNvCxnSpPr>
            <a:cxnSpLocks/>
          </p:cNvCxnSpPr>
          <p:nvPr/>
        </p:nvCxnSpPr>
        <p:spPr>
          <a:xfrm>
            <a:off x="5337110" y="4534678"/>
            <a:ext cx="892628" cy="74644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32204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90237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A7D7CB14-C381-42AA-B4E5-1C5BF812DA5E}"/>
              </a:ext>
            </a:extLst>
          </p:cNvPr>
          <p:cNvSpPr txBox="1"/>
          <p:nvPr/>
        </p:nvSpPr>
        <p:spPr>
          <a:xfrm>
            <a:off x="2621902" y="905869"/>
            <a:ext cx="7613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Comment modifier un tableau croisé dynamique ?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971938" y="-114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➗ Les tableaux croisés dynamiques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5F61B1E-A112-4B57-AAE2-3B779DAD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4F6E-21FF-496A-BFCB-769EA7426D30}" type="datetime1">
              <a:rPr lang="fr-FR" smtClean="0"/>
              <a:t>16/03/2023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E8A8E0-36FF-4326-A53C-A2D40BF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85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C7B8D66-35C6-C6ED-EA48-0A38B99896B2}"/>
              </a:ext>
            </a:extLst>
          </p:cNvPr>
          <p:cNvSpPr txBox="1"/>
          <p:nvPr/>
        </p:nvSpPr>
        <p:spPr>
          <a:xfrm>
            <a:off x="838199" y="1797147"/>
            <a:ext cx="502253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👉 Je clique dans mon TCD</a:t>
            </a:r>
          </a:p>
          <a:p>
            <a:endParaRPr lang="fr-FR" sz="2400" dirty="0"/>
          </a:p>
          <a:p>
            <a:r>
              <a:rPr lang="fr-FR" sz="2400" dirty="0"/>
              <a:t>👉 Dans le volet de droite, je sélectionne les valeurs du tableau que je souhaite faire apparaître</a:t>
            </a:r>
          </a:p>
          <a:p>
            <a:endParaRPr lang="fr-FR" sz="2400" dirty="0"/>
          </a:p>
          <a:p>
            <a:r>
              <a:rPr lang="fr-FR" sz="2400" dirty="0"/>
              <a:t>👉 Je peux modifier à tout moment les données que je souhaite faire ressortir</a:t>
            </a:r>
          </a:p>
          <a:p>
            <a:endParaRPr lang="fr-FR" sz="2400" dirty="0"/>
          </a:p>
          <a:p>
            <a:r>
              <a:rPr lang="fr-FR" sz="2400" dirty="0"/>
              <a:t>👉 Je clique sur mettre à jour !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803C367-1D4A-1439-371A-94BF8C453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211" y="5111911"/>
            <a:ext cx="2943636" cy="1133633"/>
          </a:xfrm>
          <a:prstGeom prst="rect">
            <a:avLst/>
          </a:prstGeom>
        </p:spPr>
      </p:pic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C8552814-E36D-BE5A-661F-D4AA1A3348D7}"/>
              </a:ext>
            </a:extLst>
          </p:cNvPr>
          <p:cNvSpPr/>
          <p:nvPr/>
        </p:nvSpPr>
        <p:spPr>
          <a:xfrm>
            <a:off x="5258913" y="5447894"/>
            <a:ext cx="1203649" cy="46166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16648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975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200" y="1051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✔ Manipulons !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ACE737-644A-4601-92C2-72160CC4A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9344" y="2376813"/>
            <a:ext cx="8073312" cy="3033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/>
              <a:t>Passez à l’onglet suivant sur votre classeur !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5260BB7-063D-4CC5-A6AF-8C2EFAF13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02E6-63DA-4264-9017-E43E3BD15A42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ADDDE9-99CF-4F12-995A-FEA91CED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195722-4CFE-4FCA-8E47-38FC50C21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45048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975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200" y="1051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🤓 Pour pratiquer à la maison 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ACE737-644A-4601-92C2-72160CC4A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9344" y="2199531"/>
            <a:ext cx="8073312" cy="303344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dirty="0">
                <a:solidFill>
                  <a:srgbClr val="FFBD59"/>
                </a:solidFill>
              </a:rPr>
              <a:t>https://www.clic-formation.net/tableur.html</a:t>
            </a:r>
          </a:p>
          <a:p>
            <a:pPr marL="0" indent="0" algn="ctr">
              <a:buNone/>
            </a:pPr>
            <a:r>
              <a:rPr lang="fr-FR" dirty="0"/>
              <a:t>👉 Des cours et des exercices pour maîtriser Excel comme personne !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>
                <a:solidFill>
                  <a:srgbClr val="FFBD59"/>
                </a:solidFill>
              </a:rPr>
              <a:t>www.pix.fr</a:t>
            </a:r>
          </a:p>
          <a:p>
            <a:pPr marL="0" indent="0" algn="ctr">
              <a:buNone/>
            </a:pPr>
            <a:r>
              <a:rPr lang="fr-FR" dirty="0"/>
              <a:t>Code : HLXUWB173</a:t>
            </a:r>
          </a:p>
          <a:p>
            <a:pPr marL="0" indent="0" algn="ctr">
              <a:buNone/>
            </a:pPr>
            <a:r>
              <a:rPr lang="fr-FR" dirty="0"/>
              <a:t>👉 Pour être testé dans toutes les catégories Excel possibles avec mises en situation !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5260BB7-063D-4CC5-A6AF-8C2EFAF13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02E6-63DA-4264-9017-E43E3BD15A42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ADDDE9-99CF-4F12-995A-FEA91CED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195722-4CFE-4FCA-8E47-38FC50C21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12697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45FA850A-8191-4995-8AAC-FBBB31EC351E}"/>
              </a:ext>
            </a:extLst>
          </p:cNvPr>
          <p:cNvSpPr txBox="1">
            <a:spLocks/>
          </p:cNvSpPr>
          <p:nvPr/>
        </p:nvSpPr>
        <p:spPr>
          <a:xfrm>
            <a:off x="707571" y="2435704"/>
            <a:ext cx="10515600" cy="198659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💾 Enregistrer &amp; 🖨 Imprimer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295485C-3A49-4939-92EE-CD155CFD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60B8-A2EF-4D48-96A7-62C60411A2B1}" type="datetime1">
              <a:rPr lang="fr-FR" smtClean="0"/>
              <a:t>16/03/2023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2316B1-9E37-4442-929E-8F2B81629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2A74EF-F5B1-4948-ACBE-57B4EF623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97271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032238B2-66D6-40E6-A4B6-8A8167117D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680" b="69086"/>
          <a:stretch/>
        </p:blipFill>
        <p:spPr>
          <a:xfrm>
            <a:off x="1149374" y="1713867"/>
            <a:ext cx="3593619" cy="142240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0A58474-267E-47B1-B715-15B39CA021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906" b="12674"/>
          <a:stretch/>
        </p:blipFill>
        <p:spPr>
          <a:xfrm>
            <a:off x="1177479" y="2303836"/>
            <a:ext cx="1314633" cy="329388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F7A99F6-9FF2-4702-8A6A-1C0194C5E8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8789"/>
          <a:stretch/>
        </p:blipFill>
        <p:spPr>
          <a:xfrm>
            <a:off x="6255377" y="1696319"/>
            <a:ext cx="4646922" cy="4591691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76142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725658" y="-2579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💾 Enregistrer son document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ACE737-644A-4601-92C2-72160CC4A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035" y="761429"/>
            <a:ext cx="5571930" cy="497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👉 Il faut enregistrer son travail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0B00D5CD-439E-44AF-88C3-A3BB88413D09}"/>
              </a:ext>
            </a:extLst>
          </p:cNvPr>
          <p:cNvSpPr txBox="1">
            <a:spLocks/>
          </p:cNvSpPr>
          <p:nvPr/>
        </p:nvSpPr>
        <p:spPr>
          <a:xfrm>
            <a:off x="436662" y="1063459"/>
            <a:ext cx="1123633" cy="497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Excel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4F6DB179-96F2-46D3-859E-F0AC99E8E3A0}"/>
              </a:ext>
            </a:extLst>
          </p:cNvPr>
          <p:cNvSpPr txBox="1">
            <a:spLocks/>
          </p:cNvSpPr>
          <p:nvPr/>
        </p:nvSpPr>
        <p:spPr>
          <a:xfrm>
            <a:off x="6720430" y="1228873"/>
            <a:ext cx="1952174" cy="497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Calc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D4BD718-E240-40D1-BF8E-DD8A8AF90783}"/>
              </a:ext>
            </a:extLst>
          </p:cNvPr>
          <p:cNvCxnSpPr>
            <a:cxnSpLocks/>
          </p:cNvCxnSpPr>
          <p:nvPr/>
        </p:nvCxnSpPr>
        <p:spPr>
          <a:xfrm flipH="1">
            <a:off x="6096000" y="1311979"/>
            <a:ext cx="27245" cy="5161681"/>
          </a:xfrm>
          <a:prstGeom prst="line">
            <a:avLst/>
          </a:prstGeom>
          <a:ln w="7620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779B47AF-AEEB-4BFF-97CD-4F76A6C57E34}"/>
              </a:ext>
            </a:extLst>
          </p:cNvPr>
          <p:cNvSpPr/>
          <p:nvPr/>
        </p:nvSpPr>
        <p:spPr>
          <a:xfrm>
            <a:off x="1177479" y="2033213"/>
            <a:ext cx="505904" cy="30948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6C0F1A6-8B08-42FA-8F34-7B3B60F8D382}"/>
              </a:ext>
            </a:extLst>
          </p:cNvPr>
          <p:cNvSpPr/>
          <p:nvPr/>
        </p:nvSpPr>
        <p:spPr>
          <a:xfrm>
            <a:off x="1376857" y="3966515"/>
            <a:ext cx="1143360" cy="464236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6E248384-742E-41F8-B874-BA2E636EBC74}"/>
              </a:ext>
            </a:extLst>
          </p:cNvPr>
          <p:cNvSpPr/>
          <p:nvPr/>
        </p:nvSpPr>
        <p:spPr>
          <a:xfrm>
            <a:off x="6255377" y="1874340"/>
            <a:ext cx="505904" cy="30948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6EF8C47-4BF2-45A4-8A24-BD1E951130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229" y="3620313"/>
            <a:ext cx="169165" cy="16916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79BB796-2C7C-4149-870B-D520E2C4E4E4}"/>
              </a:ext>
            </a:extLst>
          </p:cNvPr>
          <p:cNvSpPr/>
          <p:nvPr/>
        </p:nvSpPr>
        <p:spPr>
          <a:xfrm>
            <a:off x="838200" y="2033213"/>
            <a:ext cx="311174" cy="2714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386C39-1AD4-4428-9E96-0C907E141C8D}"/>
              </a:ext>
            </a:extLst>
          </p:cNvPr>
          <p:cNvSpPr/>
          <p:nvPr/>
        </p:nvSpPr>
        <p:spPr>
          <a:xfrm>
            <a:off x="1045347" y="4013228"/>
            <a:ext cx="311174" cy="2714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06286AF7-2C0E-4D9F-B3D7-1A1340BCF702}"/>
              </a:ext>
            </a:extLst>
          </p:cNvPr>
          <p:cNvSpPr/>
          <p:nvPr/>
        </p:nvSpPr>
        <p:spPr>
          <a:xfrm>
            <a:off x="6299709" y="4310743"/>
            <a:ext cx="1143360" cy="30948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7F7459-6172-4EAC-970A-461E8D3ACD70}"/>
              </a:ext>
            </a:extLst>
          </p:cNvPr>
          <p:cNvSpPr/>
          <p:nvPr/>
        </p:nvSpPr>
        <p:spPr>
          <a:xfrm>
            <a:off x="6099790" y="4209000"/>
            <a:ext cx="311174" cy="2714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D672D33-51A5-4245-8E2D-6021B835596A}"/>
              </a:ext>
            </a:extLst>
          </p:cNvPr>
          <p:cNvSpPr/>
          <p:nvPr/>
        </p:nvSpPr>
        <p:spPr>
          <a:xfrm>
            <a:off x="5929572" y="1904277"/>
            <a:ext cx="311174" cy="2714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37" name="Espace réservé de la date 36">
            <a:extLst>
              <a:ext uri="{FF2B5EF4-FFF2-40B4-BE49-F238E27FC236}">
                <a16:creationId xmlns:a16="http://schemas.microsoft.com/office/drawing/2014/main" id="{D464F9F0-6B00-4EF6-904C-27C91916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0F06-6EF5-4D7B-8F08-FE7384D9C8EA}" type="datetime1">
              <a:rPr lang="fr-FR" smtClean="0"/>
              <a:t>16/03/2023</a:t>
            </a:fld>
            <a:endParaRPr lang="fr-FR"/>
          </a:p>
        </p:txBody>
      </p:sp>
      <p:sp>
        <p:nvSpPr>
          <p:cNvPr id="38" name="Espace réservé du pied de page 37">
            <a:extLst>
              <a:ext uri="{FF2B5EF4-FFF2-40B4-BE49-F238E27FC236}">
                <a16:creationId xmlns:a16="http://schemas.microsoft.com/office/drawing/2014/main" id="{8A30E8AE-A89B-4D06-B18F-CA30B61FD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39" name="Espace réservé du numéro de diapositive 38">
            <a:extLst>
              <a:ext uri="{FF2B5EF4-FFF2-40B4-BE49-F238E27FC236}">
                <a16:creationId xmlns:a16="http://schemas.microsoft.com/office/drawing/2014/main" id="{DCBBF9E1-1C0C-4130-9D33-742D282B0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441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659745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745E9FCF-B1FE-4B46-8D35-6E3F9772E96A}"/>
              </a:ext>
            </a:extLst>
          </p:cNvPr>
          <p:cNvSpPr txBox="1"/>
          <p:nvPr/>
        </p:nvSpPr>
        <p:spPr>
          <a:xfrm>
            <a:off x="1925986" y="136525"/>
            <a:ext cx="7910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💡 Modifier le format d’une cellule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4572ADA-5B17-416B-B823-FE37B2E95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7C80-175F-4AE1-AD06-BCF4677E0A40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C9CBFA-D837-47E3-8610-35DD4AE39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47328" y="6354592"/>
            <a:ext cx="4114800" cy="365125"/>
          </a:xfrm>
        </p:spPr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9D21D3-EAF2-4B29-8271-C18E8A9A7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9</a:t>
            </a:fld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03FED1F-52C4-C157-A570-02178E9683F9}"/>
              </a:ext>
            </a:extLst>
          </p:cNvPr>
          <p:cNvSpPr/>
          <p:nvPr/>
        </p:nvSpPr>
        <p:spPr>
          <a:xfrm>
            <a:off x="1868447" y="5739414"/>
            <a:ext cx="1191994" cy="22284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B5D1EE51-0EBC-BEC7-D0BB-E5817B40A251}"/>
              </a:ext>
            </a:extLst>
          </p:cNvPr>
          <p:cNvGrpSpPr/>
          <p:nvPr/>
        </p:nvGrpSpPr>
        <p:grpSpPr>
          <a:xfrm>
            <a:off x="503853" y="780202"/>
            <a:ext cx="10961025" cy="6077798"/>
            <a:chOff x="0" y="780202"/>
            <a:chExt cx="10961025" cy="6077798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2F535543-2E8E-3BF8-BAEB-A3AF7C9D6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80202"/>
              <a:ext cx="5887272" cy="6077798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53F2118-7BCA-8E17-5301-FD0B34543FDF}"/>
                </a:ext>
              </a:extLst>
            </p:cNvPr>
            <p:cNvSpPr/>
            <p:nvPr/>
          </p:nvSpPr>
          <p:spPr>
            <a:xfrm>
              <a:off x="3859230" y="2020241"/>
              <a:ext cx="946036" cy="3651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b="1" i="1" dirty="0">
                  <a:solidFill>
                    <a:schemeClr val="tx1"/>
                  </a:solidFill>
                </a:rPr>
                <a:t>1/ </a:t>
              </a:r>
              <a:r>
                <a:rPr lang="fr-FR" sz="1000" i="1" dirty="0">
                  <a:solidFill>
                    <a:schemeClr val="tx1"/>
                  </a:solidFill>
                </a:rPr>
                <a:t>Clic droit sur la cellule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B2EFAD0-C0E9-3C63-06AB-921F2C38859C}"/>
                </a:ext>
              </a:extLst>
            </p:cNvPr>
            <p:cNvSpPr/>
            <p:nvPr/>
          </p:nvSpPr>
          <p:spPr>
            <a:xfrm>
              <a:off x="3247469" y="5620788"/>
              <a:ext cx="946036" cy="3651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b="1" i="1" dirty="0">
                  <a:solidFill>
                    <a:schemeClr val="tx1"/>
                  </a:solidFill>
                </a:rPr>
                <a:t>2/</a:t>
              </a:r>
              <a:r>
                <a:rPr lang="fr-FR" sz="1000" i="1" dirty="0">
                  <a:solidFill>
                    <a:schemeClr val="tx1"/>
                  </a:solidFill>
                </a:rPr>
                <a:t> cliquer ici</a:t>
              </a:r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E3195EA5-94F1-1777-62A4-0BFBA08BF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97702" y="1386649"/>
              <a:ext cx="5363323" cy="4544059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EA0231B3-3313-07AD-7664-7C14ACDBD314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 flipV="1">
              <a:off x="4038600" y="3658679"/>
              <a:ext cx="1559102" cy="1962109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8B12556-6CBE-C79C-B8A1-01CD659AEF6A}"/>
                </a:ext>
              </a:extLst>
            </p:cNvPr>
            <p:cNvSpPr/>
            <p:nvPr/>
          </p:nvSpPr>
          <p:spPr>
            <a:xfrm>
              <a:off x="6751234" y="2007640"/>
              <a:ext cx="1240989" cy="3651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b="1" i="1" dirty="0">
                  <a:solidFill>
                    <a:schemeClr val="tx1"/>
                  </a:solidFill>
                </a:rPr>
                <a:t>3/ </a:t>
              </a:r>
              <a:r>
                <a:rPr lang="fr-FR" sz="1000" i="1" dirty="0">
                  <a:solidFill>
                    <a:schemeClr val="tx1"/>
                  </a:solidFill>
                </a:rPr>
                <a:t>Choisir son format dans la liste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9CF633D-EBAA-BDCC-6AD9-33F2EFCF30B4}"/>
                </a:ext>
              </a:extLst>
            </p:cNvPr>
            <p:cNvSpPr/>
            <p:nvPr/>
          </p:nvSpPr>
          <p:spPr>
            <a:xfrm>
              <a:off x="8037648" y="5556851"/>
              <a:ext cx="1240989" cy="3651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b="1" i="1" dirty="0">
                  <a:solidFill>
                    <a:schemeClr val="tx1"/>
                  </a:solidFill>
                </a:rPr>
                <a:t>4/ </a:t>
              </a:r>
              <a:r>
                <a:rPr lang="fr-FR" sz="1000" i="1" dirty="0">
                  <a:solidFill>
                    <a:schemeClr val="tx1"/>
                  </a:solidFill>
                </a:rPr>
                <a:t>Valider</a:t>
              </a: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0951199B-ECA5-CFBE-7590-6A6E83B820C4}"/>
                </a:ext>
              </a:extLst>
            </p:cNvPr>
            <p:cNvSpPr/>
            <p:nvPr/>
          </p:nvSpPr>
          <p:spPr>
            <a:xfrm>
              <a:off x="9328632" y="5684037"/>
              <a:ext cx="832664" cy="23793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4783887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80B1CC2-E2C3-4F91-8B0E-D2877483A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119" y="1411811"/>
            <a:ext cx="6929667" cy="5335323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76142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725658" y="-2579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💾 Enregistrer son document</a:t>
            </a:r>
            <a:endParaRPr lang="fr-FR" sz="4000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66DB40BA-366B-4AA4-9911-08679E83C832}"/>
              </a:ext>
            </a:extLst>
          </p:cNvPr>
          <p:cNvSpPr txBox="1">
            <a:spLocks/>
          </p:cNvSpPr>
          <p:nvPr/>
        </p:nvSpPr>
        <p:spPr>
          <a:xfrm>
            <a:off x="3493670" y="827112"/>
            <a:ext cx="5809957" cy="899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dirty="0"/>
              <a:t>🧭 Choisissez où ranger votre document.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276C3BD-1093-4666-A7B0-2F33770239AC}"/>
              </a:ext>
            </a:extLst>
          </p:cNvPr>
          <p:cNvSpPr/>
          <p:nvPr/>
        </p:nvSpPr>
        <p:spPr>
          <a:xfrm>
            <a:off x="8150104" y="6344524"/>
            <a:ext cx="1187692" cy="30948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D112D5-8036-4BCF-B6AD-F60F6C2A5B53}"/>
              </a:ext>
            </a:extLst>
          </p:cNvPr>
          <p:cNvSpPr/>
          <p:nvPr/>
        </p:nvSpPr>
        <p:spPr>
          <a:xfrm>
            <a:off x="9931791" y="5599535"/>
            <a:ext cx="2260209" cy="89973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Cliquez ici pour finaliser l’enregistrement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A6DEA86-ED2E-46FD-B08B-F7BDF0CC1B80}"/>
              </a:ext>
            </a:extLst>
          </p:cNvPr>
          <p:cNvCxnSpPr>
            <a:cxnSpLocks/>
          </p:cNvCxnSpPr>
          <p:nvPr/>
        </p:nvCxnSpPr>
        <p:spPr>
          <a:xfrm flipH="1">
            <a:off x="9129932" y="6096571"/>
            <a:ext cx="801859" cy="30948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8B67F3D5-0091-4691-B3F7-9ED6F0774E82}"/>
              </a:ext>
            </a:extLst>
          </p:cNvPr>
          <p:cNvSpPr/>
          <p:nvPr/>
        </p:nvSpPr>
        <p:spPr>
          <a:xfrm>
            <a:off x="4748680" y="1767232"/>
            <a:ext cx="2277271" cy="28967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9845EF-87E0-45AB-8487-5F87D68D7A9B}"/>
              </a:ext>
            </a:extLst>
          </p:cNvPr>
          <p:cNvSpPr/>
          <p:nvPr/>
        </p:nvSpPr>
        <p:spPr>
          <a:xfrm>
            <a:off x="7310414" y="1305634"/>
            <a:ext cx="2401447" cy="89973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Emplacement final du fichier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1DBFB01C-78F2-42DE-8C8D-4D8B3F5879B4}"/>
              </a:ext>
            </a:extLst>
          </p:cNvPr>
          <p:cNvCxnSpPr>
            <a:cxnSpLocks/>
            <a:endCxn id="22" idx="6"/>
          </p:cNvCxnSpPr>
          <p:nvPr/>
        </p:nvCxnSpPr>
        <p:spPr>
          <a:xfrm flipH="1">
            <a:off x="7025951" y="1755501"/>
            <a:ext cx="284463" cy="156567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9DC6877B-32CA-479E-93A5-93A73168AC30}"/>
              </a:ext>
            </a:extLst>
          </p:cNvPr>
          <p:cNvSpPr/>
          <p:nvPr/>
        </p:nvSpPr>
        <p:spPr>
          <a:xfrm>
            <a:off x="4479902" y="4820793"/>
            <a:ext cx="1759875" cy="28967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4DD3B35-3A05-4871-ACAA-04800FC18C03}"/>
              </a:ext>
            </a:extLst>
          </p:cNvPr>
          <p:cNvSpPr/>
          <p:nvPr/>
        </p:nvSpPr>
        <p:spPr>
          <a:xfrm>
            <a:off x="820102" y="4370926"/>
            <a:ext cx="2401447" cy="89973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Choisissez le nom de votre fichier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85958D44-B15F-4DC6-8E95-22E7F7D39E70}"/>
              </a:ext>
            </a:extLst>
          </p:cNvPr>
          <p:cNvCxnSpPr>
            <a:cxnSpLocks/>
            <a:stCxn id="27" idx="3"/>
            <a:endCxn id="26" idx="2"/>
          </p:cNvCxnSpPr>
          <p:nvPr/>
        </p:nvCxnSpPr>
        <p:spPr>
          <a:xfrm>
            <a:off x="3221549" y="4820793"/>
            <a:ext cx="1258353" cy="14483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>
            <a:extLst>
              <a:ext uri="{FF2B5EF4-FFF2-40B4-BE49-F238E27FC236}">
                <a16:creationId xmlns:a16="http://schemas.microsoft.com/office/drawing/2014/main" id="{5673B682-0DB3-449E-8774-4D5FDB92EB79}"/>
              </a:ext>
            </a:extLst>
          </p:cNvPr>
          <p:cNvSpPr/>
          <p:nvPr/>
        </p:nvSpPr>
        <p:spPr>
          <a:xfrm>
            <a:off x="4748680" y="5150849"/>
            <a:ext cx="1759875" cy="28967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2F72DB-177B-4DE1-8CFE-14C5742DAA7C}"/>
              </a:ext>
            </a:extLst>
          </p:cNvPr>
          <p:cNvSpPr/>
          <p:nvPr/>
        </p:nvSpPr>
        <p:spPr>
          <a:xfrm>
            <a:off x="392813" y="5628592"/>
            <a:ext cx="2401447" cy="12294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On peut aussi choisir le type de document en cliquant dessus : .</a:t>
            </a:r>
            <a:r>
              <a:rPr lang="fr-FR" dirty="0" err="1">
                <a:solidFill>
                  <a:schemeClr val="tx1"/>
                </a:solidFill>
              </a:rPr>
              <a:t>xls</a:t>
            </a:r>
            <a:r>
              <a:rPr lang="fr-FR" dirty="0">
                <a:solidFill>
                  <a:schemeClr val="tx1"/>
                </a:solidFill>
              </a:rPr>
              <a:t>, ,xlsx, .</a:t>
            </a:r>
            <a:r>
              <a:rPr lang="fr-FR" dirty="0" err="1">
                <a:solidFill>
                  <a:schemeClr val="tx1"/>
                </a:solidFill>
              </a:rPr>
              <a:t>ODs</a:t>
            </a:r>
            <a:r>
              <a:rPr lang="fr-FR" dirty="0">
                <a:solidFill>
                  <a:schemeClr val="tx1"/>
                </a:solidFill>
              </a:rPr>
              <a:t>, .PDF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45B7FA9D-3249-42A3-96C2-897ED7B302AC}"/>
              </a:ext>
            </a:extLst>
          </p:cNvPr>
          <p:cNvCxnSpPr>
            <a:cxnSpLocks/>
            <a:stCxn id="32" idx="3"/>
            <a:endCxn id="31" idx="2"/>
          </p:cNvCxnSpPr>
          <p:nvPr/>
        </p:nvCxnSpPr>
        <p:spPr>
          <a:xfrm flipV="1">
            <a:off x="2794260" y="5295685"/>
            <a:ext cx="1954420" cy="94761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A39A4907-691C-4211-8237-64A58B0A32F1}"/>
              </a:ext>
            </a:extLst>
          </p:cNvPr>
          <p:cNvSpPr/>
          <p:nvPr/>
        </p:nvSpPr>
        <p:spPr>
          <a:xfrm>
            <a:off x="824132" y="4999248"/>
            <a:ext cx="311174" cy="2714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8AE2AC3-19C5-49A7-B299-212EC989A829}"/>
              </a:ext>
            </a:extLst>
          </p:cNvPr>
          <p:cNvSpPr/>
          <p:nvPr/>
        </p:nvSpPr>
        <p:spPr>
          <a:xfrm>
            <a:off x="394316" y="6586588"/>
            <a:ext cx="311174" cy="2714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756364F-8B83-4E8F-82AF-BBBF3E28B9FB}"/>
              </a:ext>
            </a:extLst>
          </p:cNvPr>
          <p:cNvSpPr/>
          <p:nvPr/>
        </p:nvSpPr>
        <p:spPr>
          <a:xfrm>
            <a:off x="7310414" y="1921765"/>
            <a:ext cx="311174" cy="2714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6B1AAD4-BF89-4D28-BEFE-7B749100C4C3}"/>
              </a:ext>
            </a:extLst>
          </p:cNvPr>
          <p:cNvSpPr/>
          <p:nvPr/>
        </p:nvSpPr>
        <p:spPr>
          <a:xfrm>
            <a:off x="9931791" y="6229227"/>
            <a:ext cx="311174" cy="2714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9746F0E9-28CE-41CD-9F61-3A0F620E2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5B69-537B-4C0B-A2C4-F38695AE772B}" type="datetime1">
              <a:rPr lang="fr-FR" smtClean="0"/>
              <a:t>16/03/2023</a:t>
            </a:fld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9075F45B-25D6-4EF7-BFC8-02059E22F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26426448-AC4D-4C44-98F7-DE1073ED2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90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19171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 55">
            <a:extLst>
              <a:ext uri="{FF2B5EF4-FFF2-40B4-BE49-F238E27FC236}">
                <a16:creationId xmlns:a16="http://schemas.microsoft.com/office/drawing/2014/main" id="{A962EB1E-F012-4B93-96AA-65C7AD9483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906" b="12674"/>
          <a:stretch/>
        </p:blipFill>
        <p:spPr>
          <a:xfrm>
            <a:off x="1177479" y="2303836"/>
            <a:ext cx="1314633" cy="3293882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DEC88355-0782-4DB9-8E0D-AFF75D770C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7680" b="69086"/>
          <a:stretch/>
        </p:blipFill>
        <p:spPr>
          <a:xfrm>
            <a:off x="270153" y="1191941"/>
            <a:ext cx="3593619" cy="142240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859408B-55D5-4D65-8465-931FDA76AA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401"/>
          <a:stretch/>
        </p:blipFill>
        <p:spPr>
          <a:xfrm>
            <a:off x="7314136" y="1288971"/>
            <a:ext cx="4877863" cy="5715798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76142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725658" y="-2579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🖨 Imprimer son document</a:t>
            </a:r>
            <a:endParaRPr lang="fr-FR" sz="4000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0B00D5CD-439E-44AF-88C3-A3BB88413D09}"/>
              </a:ext>
            </a:extLst>
          </p:cNvPr>
          <p:cNvSpPr txBox="1">
            <a:spLocks/>
          </p:cNvSpPr>
          <p:nvPr/>
        </p:nvSpPr>
        <p:spPr>
          <a:xfrm>
            <a:off x="444016" y="814939"/>
            <a:ext cx="1123633" cy="497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Excel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4F6DB179-96F2-46D3-859E-F0AC99E8E3A0}"/>
              </a:ext>
            </a:extLst>
          </p:cNvPr>
          <p:cNvSpPr txBox="1">
            <a:spLocks/>
          </p:cNvSpPr>
          <p:nvPr/>
        </p:nvSpPr>
        <p:spPr>
          <a:xfrm>
            <a:off x="5814359" y="746405"/>
            <a:ext cx="1952174" cy="497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Calc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D4BD718-E240-40D1-BF8E-DD8A8AF90783}"/>
              </a:ext>
            </a:extLst>
          </p:cNvPr>
          <p:cNvCxnSpPr>
            <a:cxnSpLocks/>
          </p:cNvCxnSpPr>
          <p:nvPr/>
        </p:nvCxnSpPr>
        <p:spPr>
          <a:xfrm>
            <a:off x="4941266" y="761429"/>
            <a:ext cx="0" cy="6120954"/>
          </a:xfrm>
          <a:prstGeom prst="line">
            <a:avLst/>
          </a:prstGeom>
          <a:ln w="7620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779B47AF-AEEB-4BFF-97CD-4F76A6C57E34}"/>
              </a:ext>
            </a:extLst>
          </p:cNvPr>
          <p:cNvSpPr/>
          <p:nvPr/>
        </p:nvSpPr>
        <p:spPr>
          <a:xfrm>
            <a:off x="332296" y="1509922"/>
            <a:ext cx="505904" cy="30948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7697EBD-ABBE-4128-900B-1F6BB3ED0F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8917" y="1172284"/>
            <a:ext cx="2133898" cy="5649113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6E248384-742E-41F8-B874-BA2E636EBC74}"/>
              </a:ext>
            </a:extLst>
          </p:cNvPr>
          <p:cNvSpPr/>
          <p:nvPr/>
        </p:nvSpPr>
        <p:spPr>
          <a:xfrm>
            <a:off x="5096728" y="1134227"/>
            <a:ext cx="505904" cy="30948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7F8D34A3-ED3D-49FA-82A6-255B6EC3A2E3}"/>
              </a:ext>
            </a:extLst>
          </p:cNvPr>
          <p:cNvSpPr/>
          <p:nvPr/>
        </p:nvSpPr>
        <p:spPr>
          <a:xfrm>
            <a:off x="5171263" y="5836689"/>
            <a:ext cx="1187692" cy="30948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6C0F1A6-8B08-42FA-8F34-7B3B60F8D382}"/>
              </a:ext>
            </a:extLst>
          </p:cNvPr>
          <p:cNvSpPr/>
          <p:nvPr/>
        </p:nvSpPr>
        <p:spPr>
          <a:xfrm>
            <a:off x="1210332" y="5057489"/>
            <a:ext cx="986317" cy="44003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DD5AAD8-83AD-4871-8EFD-97CE7334781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0897"/>
          <a:stretch/>
        </p:blipFill>
        <p:spPr>
          <a:xfrm>
            <a:off x="2543149" y="814939"/>
            <a:ext cx="2376039" cy="6209903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62587028-2500-4EE9-BDC4-5E8354691859}"/>
              </a:ext>
            </a:extLst>
          </p:cNvPr>
          <p:cNvCxnSpPr>
            <a:cxnSpLocks/>
            <a:stCxn id="18" idx="7"/>
            <a:endCxn id="12" idx="1"/>
          </p:cNvCxnSpPr>
          <p:nvPr/>
        </p:nvCxnSpPr>
        <p:spPr>
          <a:xfrm flipV="1">
            <a:off x="2052206" y="3919891"/>
            <a:ext cx="490943" cy="120203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Ellipse 31">
            <a:extLst>
              <a:ext uri="{FF2B5EF4-FFF2-40B4-BE49-F238E27FC236}">
                <a16:creationId xmlns:a16="http://schemas.microsoft.com/office/drawing/2014/main" id="{3C39AA29-A611-491E-A826-E15BF03AE584}"/>
              </a:ext>
            </a:extLst>
          </p:cNvPr>
          <p:cNvSpPr/>
          <p:nvPr/>
        </p:nvSpPr>
        <p:spPr>
          <a:xfrm>
            <a:off x="2631203" y="2678033"/>
            <a:ext cx="2070666" cy="44003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065730FE-FEEE-4E16-9C57-31D20E06D9D0}"/>
              </a:ext>
            </a:extLst>
          </p:cNvPr>
          <p:cNvSpPr/>
          <p:nvPr/>
        </p:nvSpPr>
        <p:spPr>
          <a:xfrm>
            <a:off x="7474238" y="1744244"/>
            <a:ext cx="2070666" cy="44003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4E94D1F5-C757-4361-91F5-C6AACE602C3F}"/>
              </a:ext>
            </a:extLst>
          </p:cNvPr>
          <p:cNvSpPr/>
          <p:nvPr/>
        </p:nvSpPr>
        <p:spPr>
          <a:xfrm>
            <a:off x="4025425" y="1325574"/>
            <a:ext cx="789554" cy="44003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5141FE89-9499-4116-B9ED-FCD46259760C}"/>
              </a:ext>
            </a:extLst>
          </p:cNvPr>
          <p:cNvSpPr/>
          <p:nvPr/>
        </p:nvSpPr>
        <p:spPr>
          <a:xfrm>
            <a:off x="2715907" y="1528533"/>
            <a:ext cx="789554" cy="69234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D914F50A-C23E-4C9B-B28C-81B21765CF72}"/>
              </a:ext>
            </a:extLst>
          </p:cNvPr>
          <p:cNvSpPr/>
          <p:nvPr/>
        </p:nvSpPr>
        <p:spPr>
          <a:xfrm>
            <a:off x="2719649" y="4307861"/>
            <a:ext cx="2095330" cy="44003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8AB9D32B-DCD7-40D3-A756-CA3D3A8F2142}"/>
              </a:ext>
            </a:extLst>
          </p:cNvPr>
          <p:cNvSpPr/>
          <p:nvPr/>
        </p:nvSpPr>
        <p:spPr>
          <a:xfrm>
            <a:off x="2618871" y="5120648"/>
            <a:ext cx="2095330" cy="44003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3E306CA-0EF6-422A-A1E8-E4F12F9E0E57}"/>
              </a:ext>
            </a:extLst>
          </p:cNvPr>
          <p:cNvSpPr/>
          <p:nvPr/>
        </p:nvSpPr>
        <p:spPr>
          <a:xfrm>
            <a:off x="2616088" y="2593633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1634290-5318-4275-A7E7-A380359CF367}"/>
              </a:ext>
            </a:extLst>
          </p:cNvPr>
          <p:cNvSpPr/>
          <p:nvPr/>
        </p:nvSpPr>
        <p:spPr>
          <a:xfrm>
            <a:off x="7314136" y="1850522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6BF9498A-6D34-46A3-9864-A7E4BC49920C}"/>
              </a:ext>
            </a:extLst>
          </p:cNvPr>
          <p:cNvSpPr/>
          <p:nvPr/>
        </p:nvSpPr>
        <p:spPr>
          <a:xfrm>
            <a:off x="8671557" y="5643621"/>
            <a:ext cx="789554" cy="25516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3D214154-8E10-4C02-964A-5A9D9022F6BD}"/>
              </a:ext>
            </a:extLst>
          </p:cNvPr>
          <p:cNvSpPr/>
          <p:nvPr/>
        </p:nvSpPr>
        <p:spPr>
          <a:xfrm>
            <a:off x="8700133" y="4086216"/>
            <a:ext cx="1276612" cy="22164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527A0E3-6431-4F98-AD0F-77E4393D2D39}"/>
              </a:ext>
            </a:extLst>
          </p:cNvPr>
          <p:cNvSpPr/>
          <p:nvPr/>
        </p:nvSpPr>
        <p:spPr>
          <a:xfrm>
            <a:off x="3962597" y="1233945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6E32274-41DE-4CFA-B906-33358AE0107D}"/>
              </a:ext>
            </a:extLst>
          </p:cNvPr>
          <p:cNvSpPr/>
          <p:nvPr/>
        </p:nvSpPr>
        <p:spPr>
          <a:xfrm>
            <a:off x="7425748" y="4103549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E844487-4957-427D-AB0B-70A2D01553EB}"/>
              </a:ext>
            </a:extLst>
          </p:cNvPr>
          <p:cNvSpPr/>
          <p:nvPr/>
        </p:nvSpPr>
        <p:spPr>
          <a:xfrm>
            <a:off x="2542109" y="4284130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915E17-D50F-428D-BF70-75F6880570AB}"/>
              </a:ext>
            </a:extLst>
          </p:cNvPr>
          <p:cNvSpPr/>
          <p:nvPr/>
        </p:nvSpPr>
        <p:spPr>
          <a:xfrm>
            <a:off x="7766533" y="3865627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3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F7240BAD-33F2-4153-B857-9D223D5C039B}"/>
              </a:ext>
            </a:extLst>
          </p:cNvPr>
          <p:cNvSpPr/>
          <p:nvPr/>
        </p:nvSpPr>
        <p:spPr>
          <a:xfrm>
            <a:off x="8906598" y="3809067"/>
            <a:ext cx="1276612" cy="294482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7E23695-46B6-4614-BF23-CF892537EAD6}"/>
              </a:ext>
            </a:extLst>
          </p:cNvPr>
          <p:cNvSpPr/>
          <p:nvPr/>
        </p:nvSpPr>
        <p:spPr>
          <a:xfrm>
            <a:off x="2494192" y="5187214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E99DD2C-984B-4C94-94DB-C1C95D5D8211}"/>
              </a:ext>
            </a:extLst>
          </p:cNvPr>
          <p:cNvSpPr/>
          <p:nvPr/>
        </p:nvSpPr>
        <p:spPr>
          <a:xfrm>
            <a:off x="8499042" y="5655828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38A65D0-55F2-4ECC-AFC3-8D397C261B49}"/>
              </a:ext>
            </a:extLst>
          </p:cNvPr>
          <p:cNvSpPr/>
          <p:nvPr/>
        </p:nvSpPr>
        <p:spPr>
          <a:xfrm>
            <a:off x="10594542" y="6647899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5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D79ADE0F-0CCC-454F-BDD3-E9090F86F8F7}"/>
              </a:ext>
            </a:extLst>
          </p:cNvPr>
          <p:cNvSpPr/>
          <p:nvPr/>
        </p:nvSpPr>
        <p:spPr>
          <a:xfrm>
            <a:off x="10846481" y="6627214"/>
            <a:ext cx="789554" cy="25516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2629718-BD69-478D-B2BA-E3EFD3A8D667}"/>
              </a:ext>
            </a:extLst>
          </p:cNvPr>
          <p:cNvSpPr/>
          <p:nvPr/>
        </p:nvSpPr>
        <p:spPr>
          <a:xfrm>
            <a:off x="2693829" y="1455298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28C7A0C-BD2D-40DA-B67C-C5D8A52A462A}"/>
              </a:ext>
            </a:extLst>
          </p:cNvPr>
          <p:cNvSpPr/>
          <p:nvPr/>
        </p:nvSpPr>
        <p:spPr>
          <a:xfrm>
            <a:off x="0" y="2655899"/>
            <a:ext cx="1217121" cy="67174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>
                <a:solidFill>
                  <a:schemeClr val="tx1"/>
                </a:solidFill>
              </a:rPr>
              <a:t>Sélectionne l’imprimante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7B96DBE-C484-4A55-B825-5672DA0D9103}"/>
              </a:ext>
            </a:extLst>
          </p:cNvPr>
          <p:cNvSpPr/>
          <p:nvPr/>
        </p:nvSpPr>
        <p:spPr>
          <a:xfrm>
            <a:off x="-22078" y="2486888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1B85D32-9CED-4A12-A80E-8CB83E7D8980}"/>
              </a:ext>
            </a:extLst>
          </p:cNvPr>
          <p:cNvSpPr/>
          <p:nvPr/>
        </p:nvSpPr>
        <p:spPr>
          <a:xfrm>
            <a:off x="-6789" y="3491724"/>
            <a:ext cx="1217121" cy="67174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>
                <a:solidFill>
                  <a:schemeClr val="tx1"/>
                </a:solidFill>
              </a:rPr>
              <a:t>Nombre de copies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6313E41-7BD9-4850-88D3-4DAACB6BD288}"/>
              </a:ext>
            </a:extLst>
          </p:cNvPr>
          <p:cNvSpPr/>
          <p:nvPr/>
        </p:nvSpPr>
        <p:spPr>
          <a:xfrm>
            <a:off x="-291" y="3322713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B9F90FA-257D-4313-B90D-1CECCFEDE1D1}"/>
              </a:ext>
            </a:extLst>
          </p:cNvPr>
          <p:cNvSpPr/>
          <p:nvPr/>
        </p:nvSpPr>
        <p:spPr>
          <a:xfrm>
            <a:off x="3089" y="4309663"/>
            <a:ext cx="1207243" cy="67174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>
                <a:solidFill>
                  <a:schemeClr val="tx1"/>
                </a:solidFill>
              </a:rPr>
              <a:t>Type d’impression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6A0496E-2EC5-47EB-B1CD-E795FDBAD33D}"/>
              </a:ext>
            </a:extLst>
          </p:cNvPr>
          <p:cNvSpPr/>
          <p:nvPr/>
        </p:nvSpPr>
        <p:spPr>
          <a:xfrm>
            <a:off x="-18989" y="4140652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C878C92-63AF-4618-8185-32EAAA7C1E74}"/>
              </a:ext>
            </a:extLst>
          </p:cNvPr>
          <p:cNvSpPr/>
          <p:nvPr/>
        </p:nvSpPr>
        <p:spPr>
          <a:xfrm>
            <a:off x="-14098" y="5198935"/>
            <a:ext cx="1183109" cy="67174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>
                <a:solidFill>
                  <a:schemeClr val="tx1"/>
                </a:solidFill>
              </a:rPr>
              <a:t>Sens du papier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4D4347B-48BB-4A0A-A4C6-9B2A6C088A95}"/>
              </a:ext>
            </a:extLst>
          </p:cNvPr>
          <p:cNvSpPr/>
          <p:nvPr/>
        </p:nvSpPr>
        <p:spPr>
          <a:xfrm>
            <a:off x="4608" y="4998030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337CCBD-A558-478D-ACFD-70ABAA106F3C}"/>
              </a:ext>
            </a:extLst>
          </p:cNvPr>
          <p:cNvSpPr/>
          <p:nvPr/>
        </p:nvSpPr>
        <p:spPr>
          <a:xfrm>
            <a:off x="-19663" y="6076637"/>
            <a:ext cx="1229996" cy="67174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>
                <a:solidFill>
                  <a:schemeClr val="tx1"/>
                </a:solidFill>
              </a:rPr>
              <a:t>Lance</a:t>
            </a:r>
          </a:p>
          <a:p>
            <a:pPr algn="ctr"/>
            <a:r>
              <a:rPr lang="fr-FR" sz="1500" dirty="0">
                <a:solidFill>
                  <a:schemeClr val="tx1"/>
                </a:solidFill>
              </a:rPr>
              <a:t>l’impression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E0DAD8A-FD32-4793-A89F-0171D1D435C2}"/>
              </a:ext>
            </a:extLst>
          </p:cNvPr>
          <p:cNvSpPr/>
          <p:nvPr/>
        </p:nvSpPr>
        <p:spPr>
          <a:xfrm>
            <a:off x="-958" y="5875732"/>
            <a:ext cx="199637" cy="1805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5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0676626-9CA0-4154-AD56-597228D45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0AEE0-FCC8-4193-A48B-3540D6D7E44C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9D81F2-645E-4D7A-916A-5DFB3866D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2213CC-9C53-4DF8-BB3F-6BABA554C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91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12809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Synthèse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64797C82-DE68-4485-9C13-9B2E69FCF37F}"/>
              </a:ext>
            </a:extLst>
          </p:cNvPr>
          <p:cNvSpPr txBox="1"/>
          <p:nvPr/>
        </p:nvSpPr>
        <p:spPr>
          <a:xfrm>
            <a:off x="838200" y="3075057"/>
            <a:ext cx="105156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💡 Avez-vous des questions ?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346BDF6-EAFD-4583-8115-176F64683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1E73-0BA5-48CA-9B0E-BCD6B76CF792}" type="datetime1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D5635B-0A48-4B7A-818A-08CBE6113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165E1A-C73D-488E-9A1A-9FCCEE73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92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56425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Synthèse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BD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B8EA9CC0-CE0F-4265-8AE6-E06BEFF0D094}"/>
              </a:ext>
            </a:extLst>
          </p:cNvPr>
          <p:cNvSpPr txBox="1"/>
          <p:nvPr/>
        </p:nvSpPr>
        <p:spPr>
          <a:xfrm>
            <a:off x="838200" y="2685926"/>
            <a:ext cx="10515600" cy="184665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💡 </a:t>
            </a:r>
            <a:r>
              <a:rPr lang="fr-FR" sz="3600" dirty="0">
                <a:solidFill>
                  <a:schemeClr val="bg1"/>
                </a:solidFill>
              </a:rPr>
              <a:t>Faisons le point !!</a:t>
            </a:r>
          </a:p>
          <a:p>
            <a:pPr algn="ctr"/>
            <a:endParaRPr lang="fr-FR" sz="2400" dirty="0">
              <a:solidFill>
                <a:schemeClr val="bg1"/>
              </a:solidFill>
            </a:endParaRPr>
          </a:p>
          <a:p>
            <a:pPr algn="ctr"/>
            <a:r>
              <a:rPr lang="fr-FR" sz="5400" b="1" dirty="0">
                <a:solidFill>
                  <a:schemeClr val="bg1"/>
                </a:solidFill>
              </a:rPr>
              <a:t>bit.ly/3slagWM</a:t>
            </a:r>
          </a:p>
        </p:txBody>
      </p:sp>
    </p:spTree>
    <p:extLst>
      <p:ext uri="{BB962C8B-B14F-4D97-AF65-F5344CB8AC3E}">
        <p14:creationId xmlns:p14="http://schemas.microsoft.com/office/powerpoint/2010/main" val="137182036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Alternative 2">
            <a:extLst>
              <a:ext uri="{FF2B5EF4-FFF2-40B4-BE49-F238E27FC236}">
                <a16:creationId xmlns:a16="http://schemas.microsoft.com/office/drawing/2014/main" id="{E3EBFEEF-84EB-4195-B573-5B45F3FA6563}"/>
              </a:ext>
            </a:extLst>
          </p:cNvPr>
          <p:cNvSpPr/>
          <p:nvPr/>
        </p:nvSpPr>
        <p:spPr>
          <a:xfrm>
            <a:off x="2490651" y="2487132"/>
            <a:ext cx="7210697" cy="2064149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FFC000"/>
                </a:solidFill>
              </a:rPr>
              <a:t>MERCI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490650" y="3139624"/>
            <a:ext cx="7210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      Et à très bientôt !</a:t>
            </a:r>
            <a:endParaRPr lang="fr-FR" sz="2800" b="1" dirty="0">
              <a:solidFill>
                <a:schemeClr val="bg1"/>
              </a:solidFill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</a:rPr>
              <a:t>	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AB1ECC9-9ACC-49A5-AF21-13E92CA470EA}"/>
              </a:ext>
            </a:extLst>
          </p:cNvPr>
          <p:cNvGrpSpPr/>
          <p:nvPr/>
        </p:nvGrpSpPr>
        <p:grpSpPr>
          <a:xfrm>
            <a:off x="2907383" y="5960352"/>
            <a:ext cx="10299569" cy="453361"/>
            <a:chOff x="2927155" y="5806913"/>
            <a:chExt cx="10515600" cy="623367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A27D9C8B-10F9-4E01-8B4B-9D522F162544}"/>
                </a:ext>
              </a:extLst>
            </p:cNvPr>
            <p:cNvSpPr txBox="1"/>
            <p:nvPr/>
          </p:nvSpPr>
          <p:spPr>
            <a:xfrm>
              <a:off x="2927155" y="6049409"/>
              <a:ext cx="10515600" cy="380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Cet atelier est inspiré de la formation proposée par </a:t>
              </a:r>
              <a:r>
                <a:rPr lang="fr-FR" sz="1200" dirty="0" err="1"/>
                <a:t>WeTechCare</a:t>
              </a:r>
              <a:r>
                <a:rPr lang="fr-FR" sz="1200" dirty="0"/>
                <a:t> sur </a:t>
              </a: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9E53339C-A231-487B-A068-9D65A9BC61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610" t="30511" r="15457"/>
            <a:stretch/>
          </p:blipFill>
          <p:spPr>
            <a:xfrm>
              <a:off x="10389908" y="5806913"/>
              <a:ext cx="1527143" cy="549437"/>
            </a:xfrm>
            <a:prstGeom prst="rect">
              <a:avLst/>
            </a:prstGeom>
          </p:spPr>
        </p:pic>
      </p:grp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FF45B2-2802-4700-96C9-6930E5AF9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5E6A-E0D2-40BF-B1DE-C79D2D5EC5A8}" type="datetime1">
              <a:rPr lang="fr-FR" smtClean="0"/>
              <a:t>16/03/2023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9E995D-F14A-4F87-88F7-52A922C73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EBF2EF-B69B-4A44-BC19-D9C93124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94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1047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5257</TotalTime>
  <Words>2904</Words>
  <Application>Microsoft Office PowerPoint</Application>
  <PresentationFormat>Grand écran</PresentationFormat>
  <Paragraphs>901</Paragraphs>
  <Slides>94</Slides>
  <Notes>94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94</vt:i4>
      </vt:variant>
    </vt:vector>
  </HeadingPairs>
  <TitlesOfParts>
    <vt:vector size="98" baseType="lpstr">
      <vt:lpstr>Arial</vt:lpstr>
      <vt:lpstr>Calibri</vt:lpstr>
      <vt:lpstr>Calibri Light</vt:lpstr>
      <vt:lpstr>Thème Office</vt:lpstr>
      <vt:lpstr>Bienvenue à l’atelier sur les tableurs Niveau 2</vt:lpstr>
      <vt:lpstr>Faisons connaissance</vt:lpstr>
      <vt:lpstr>Tout un programme !</vt:lpstr>
      <vt:lpstr>Présentation PowerPoint</vt:lpstr>
      <vt:lpstr>📜 Les Logiciels</vt:lpstr>
      <vt:lpstr>📈 Les tableurs</vt:lpstr>
      <vt:lpstr>📈 Les tableurs</vt:lpstr>
      <vt:lpstr>📈 Les tableurs</vt:lpstr>
      <vt:lpstr>Présentation PowerPoint</vt:lpstr>
      <vt:lpstr>Présentation PowerPoint</vt:lpstr>
      <vt:lpstr>➗ Les formules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Synthèse</vt:lpstr>
      <vt:lpstr>Synthèse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de prise en main</dc:title>
  <dc:creator>Conseiller Numérique - Mairie Peyruis</dc:creator>
  <cp:lastModifiedBy>Conseiller Numérique - Mairie Peyruis</cp:lastModifiedBy>
  <cp:revision>61</cp:revision>
  <cp:lastPrinted>2023-01-09T09:04:34Z</cp:lastPrinted>
  <dcterms:created xsi:type="dcterms:W3CDTF">2021-12-15T13:49:53Z</dcterms:created>
  <dcterms:modified xsi:type="dcterms:W3CDTF">2023-03-16T20:56:34Z</dcterms:modified>
</cp:coreProperties>
</file>