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89" r:id="rId2"/>
    <p:sldId id="387" r:id="rId3"/>
    <p:sldId id="257" r:id="rId4"/>
    <p:sldId id="272" r:id="rId5"/>
    <p:sldId id="388" r:id="rId6"/>
    <p:sldId id="258" r:id="rId7"/>
    <p:sldId id="285" r:id="rId8"/>
    <p:sldId id="325" r:id="rId9"/>
    <p:sldId id="326" r:id="rId10"/>
    <p:sldId id="327" r:id="rId11"/>
    <p:sldId id="328" r:id="rId12"/>
    <p:sldId id="329" r:id="rId13"/>
    <p:sldId id="330" r:id="rId14"/>
    <p:sldId id="332" r:id="rId15"/>
    <p:sldId id="334" r:id="rId16"/>
    <p:sldId id="304" r:id="rId17"/>
    <p:sldId id="335" r:id="rId18"/>
    <p:sldId id="336" r:id="rId19"/>
    <p:sldId id="337" r:id="rId20"/>
    <p:sldId id="338" r:id="rId21"/>
    <p:sldId id="339" r:id="rId22"/>
    <p:sldId id="340" r:id="rId23"/>
    <p:sldId id="363" r:id="rId24"/>
    <p:sldId id="342" r:id="rId25"/>
    <p:sldId id="343" r:id="rId26"/>
    <p:sldId id="344" r:id="rId27"/>
    <p:sldId id="345" r:id="rId28"/>
    <p:sldId id="347" r:id="rId29"/>
    <p:sldId id="359" r:id="rId30"/>
    <p:sldId id="352" r:id="rId31"/>
    <p:sldId id="360" r:id="rId32"/>
    <p:sldId id="368" r:id="rId33"/>
    <p:sldId id="370" r:id="rId34"/>
    <p:sldId id="371" r:id="rId35"/>
    <p:sldId id="372" r:id="rId36"/>
    <p:sldId id="373" r:id="rId37"/>
    <p:sldId id="374" r:id="rId38"/>
    <p:sldId id="369" r:id="rId39"/>
    <p:sldId id="361" r:id="rId40"/>
    <p:sldId id="362" r:id="rId41"/>
    <p:sldId id="364" r:id="rId42"/>
    <p:sldId id="351" r:id="rId43"/>
    <p:sldId id="390" r:id="rId44"/>
    <p:sldId id="354" r:id="rId45"/>
    <p:sldId id="356" r:id="rId46"/>
    <p:sldId id="357" r:id="rId47"/>
    <p:sldId id="365" r:id="rId48"/>
    <p:sldId id="392" r:id="rId49"/>
    <p:sldId id="393" r:id="rId50"/>
    <p:sldId id="394" r:id="rId51"/>
    <p:sldId id="377" r:id="rId52"/>
    <p:sldId id="350" r:id="rId53"/>
    <p:sldId id="270" r:id="rId54"/>
    <p:sldId id="278" r:id="rId5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74770" autoAdjust="0"/>
  </p:normalViewPr>
  <p:slideViewPr>
    <p:cSldViewPr snapToGrid="0">
      <p:cViewPr varScale="1">
        <p:scale>
          <a:sx n="85" d="100"/>
          <a:sy n="85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C'est à dire pour dénoncer les dérives de la surveillance numérique, défendre la liberté d'information, d'expression ou les atteintes aux libertés fondamentales.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9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👉 La plupart du temps, pour pirater un ordinateur, il faut utiliser des</a:t>
            </a:r>
            <a:r>
              <a:rPr lang="fr-FR" b="1" dirty="0"/>
              <a:t> lignes de code</a:t>
            </a:r>
            <a:r>
              <a:rPr lang="fr-FR" dirty="0"/>
              <a:t> qui ressemblent à l'image A. Pour détourner le système, il ne suffit pas d'écrire des chiffres 0 et 1 !</a:t>
            </a:r>
          </a:p>
        </p:txBody>
      </p:sp>
    </p:spTree>
    <p:extLst>
      <p:ext uri="{BB962C8B-B14F-4D97-AF65-F5344CB8AC3E}">
        <p14:creationId xmlns:p14="http://schemas.microsoft.com/office/powerpoint/2010/main" val="196781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02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Votre ordinateur ne peut ni exploser ni se fissurer ! Par contre, cela peut entraîner des dysfonctionnements : votre ordinateur deviendra plus lent, s'arrêtera tout seul, installera des logiciels que vous n'avez pas demandés... </a:t>
            </a:r>
          </a:p>
        </p:txBody>
      </p:sp>
    </p:spTree>
    <p:extLst>
      <p:ext uri="{BB962C8B-B14F-4D97-AF65-F5344CB8AC3E}">
        <p14:creationId xmlns:p14="http://schemas.microsoft.com/office/powerpoint/2010/main" val="41397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07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28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L'absence d'antivirus</a:t>
            </a:r>
            <a:endParaRPr lang="fr-FR" dirty="0"/>
          </a:p>
          <a:p>
            <a:r>
              <a:rPr lang="fr-FR" dirty="0"/>
              <a:t>Si vous ne protégez pas votre ordinateur ou vos appareils mobiles (smartphones, tablettes ...), les pirates pourront l'infecter avec des logiciels malveillants et des virus. Pour l'éviter, installez un anti-virus et veillez à le mettre à jour régulièrement.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Les sites non sécurisés</a:t>
            </a:r>
            <a:endParaRPr lang="fr-FR" dirty="0"/>
          </a:p>
          <a:p>
            <a:r>
              <a:rPr lang="fr-FR" dirty="0"/>
              <a:t>Beaucoup de personnes naviguent sur des sites internet non sécurisés, et les pirates en profitent pour obtenir leurs données personnelles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84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Réseau wifi non sécurisé</a:t>
            </a:r>
            <a:endParaRPr lang="fr-FR" dirty="0"/>
          </a:p>
          <a:p>
            <a:r>
              <a:rPr lang="fr-FR" dirty="0"/>
              <a:t>Si vous utilisez le réseau wifi public pour réaliser des transactions importantes (par exemple un paiement en ligne), les pirates peuvent plus facilement accéder à vos données. Utilisez plutôt un réseau internet privé et sécurisé.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13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mails et les SMS</a:t>
            </a:r>
            <a:br>
              <a:rPr lang="fr-FR" b="1" dirty="0"/>
            </a:br>
            <a:r>
              <a:rPr lang="fr-FR" dirty="0"/>
              <a:t>Très souvent, les pirates utilisent le mail ou le SMS : pour transférer un virus, pour envoyer une arnaque, pour vous inciter à cliquer sur un lien, à donner vos informations personnelles...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32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fausses promesses</a:t>
            </a:r>
            <a:br>
              <a:rPr lang="fr-FR" b="1" dirty="0"/>
            </a:br>
            <a:endParaRPr lang="fr-FR" dirty="0"/>
          </a:p>
          <a:p>
            <a:r>
              <a:rPr lang="fr-FR" dirty="0"/>
              <a:t>Pour toucher leurs victimes, il arrive que les pirates promettent des choses incroyables : un emploi de rêve, une grosse somme d'argent... Ils essaient de faire croire aux personnes qu'elles font une bonne affaire, alors qu'elles sont en train de se faire pirater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142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Les sentiments</a:t>
            </a:r>
            <a:br>
              <a:rPr lang="fr-FR" b="1" dirty="0"/>
            </a:br>
            <a:endParaRPr lang="fr-FR" dirty="0"/>
          </a:p>
          <a:p>
            <a:r>
              <a:rPr lang="fr-FR" dirty="0"/>
              <a:t>Les pirates exploitent parfois les sentiments de leurs victimes : par exemple, en se faisant passer pour un ami qui a besoin d'argent.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21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88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625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598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9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35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Antivirus bien mais payant : </a:t>
            </a:r>
            <a:r>
              <a:rPr lang="fr-FR" dirty="0" err="1"/>
              <a:t>Eset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À éviter : </a:t>
            </a:r>
          </a:p>
          <a:p>
            <a:r>
              <a:rPr lang="fr-FR" dirty="0"/>
              <a:t>Symantec</a:t>
            </a:r>
          </a:p>
          <a:p>
            <a:r>
              <a:rPr lang="fr-FR" dirty="0"/>
              <a:t>Mc </a:t>
            </a:r>
            <a:r>
              <a:rPr lang="fr-FR" dirty="0" err="1"/>
              <a:t>Afee</a:t>
            </a:r>
            <a:endParaRPr lang="fr-FR" dirty="0"/>
          </a:p>
          <a:p>
            <a:endParaRPr lang="fr-FR" dirty="0"/>
          </a:p>
          <a:p>
            <a:r>
              <a:rPr lang="fr-FR" dirty="0"/>
              <a:t>Ils ne pas efficaces</a:t>
            </a:r>
          </a:p>
        </p:txBody>
      </p:sp>
    </p:spTree>
    <p:extLst>
      <p:ext uri="{BB962C8B-B14F-4D97-AF65-F5344CB8AC3E}">
        <p14:creationId xmlns:p14="http://schemas.microsoft.com/office/powerpoint/2010/main" val="367448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Antivirus bien mais payant : </a:t>
            </a:r>
            <a:r>
              <a:rPr lang="fr-FR" dirty="0" err="1"/>
              <a:t>Eset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À éviter : </a:t>
            </a:r>
          </a:p>
          <a:p>
            <a:r>
              <a:rPr lang="fr-FR" dirty="0"/>
              <a:t>Symantec</a:t>
            </a:r>
          </a:p>
          <a:p>
            <a:r>
              <a:rPr lang="fr-FR" dirty="0"/>
              <a:t>Mc </a:t>
            </a:r>
            <a:r>
              <a:rPr lang="fr-FR" dirty="0" err="1"/>
              <a:t>Afee</a:t>
            </a:r>
            <a:endParaRPr lang="fr-FR" dirty="0"/>
          </a:p>
          <a:p>
            <a:endParaRPr lang="fr-FR" dirty="0"/>
          </a:p>
          <a:p>
            <a:r>
              <a:rPr lang="fr-FR" dirty="0"/>
              <a:t>Ils ne pas efficaces</a:t>
            </a:r>
          </a:p>
        </p:txBody>
      </p:sp>
    </p:spTree>
    <p:extLst>
      <p:ext uri="{BB962C8B-B14F-4D97-AF65-F5344CB8AC3E}">
        <p14:creationId xmlns:p14="http://schemas.microsoft.com/office/powerpoint/2010/main" val="1479009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99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sachez que </a:t>
            </a:r>
            <a:r>
              <a:rPr lang="fr-FR" b="1" dirty="0"/>
              <a:t>HTTP est l’abréviation d’  « HyperText Transfer Protocol » (littéralement « protocole de transfert hypertexte »). Le S de HTTPS ajoute « Secure » (« </a:t>
            </a:r>
            <a:r>
              <a:rPr lang="fr-FR" b="1" dirty="0" err="1"/>
              <a:t>Hypertext</a:t>
            </a:r>
            <a:r>
              <a:rPr lang="fr-FR" b="1" dirty="0"/>
              <a:t> Transfer Protocol Secure », soit « protocole de transfert hypertexte sécurisé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354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85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394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058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160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449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ne vous demandera jamais aucune mot de passe, informations bancaires par mail</a:t>
            </a:r>
          </a:p>
        </p:txBody>
      </p:sp>
    </p:spTree>
    <p:extLst>
      <p:ext uri="{BB962C8B-B14F-4D97-AF65-F5344CB8AC3E}">
        <p14:creationId xmlns:p14="http://schemas.microsoft.com/office/powerpoint/2010/main" val="1297102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77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C00000"/>
                </a:solidFill>
              </a:rPr>
              <a:t>www.internet-signalement.gouv.fr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</a:p>
          <a:p>
            <a:r>
              <a:rPr lang="fr-FR" sz="1200" b="1" dirty="0">
                <a:solidFill>
                  <a:srgbClr val="C00000"/>
                </a:solidFill>
              </a:rPr>
              <a:t>www.33700.fr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288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ne vous demandera jamais aucune mot de passe, informations bancaires par mail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48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vous protégera des « ransomware » : virus qui récupèrent vos fichiers personnels (photo) et vous </a:t>
            </a:r>
            <a:r>
              <a:rPr lang="fr-FR" dirty="0" err="1"/>
              <a:t>demandet</a:t>
            </a:r>
            <a:r>
              <a:rPr lang="fr-FR" dirty="0"/>
              <a:t> de payer pour les récupérer</a:t>
            </a:r>
          </a:p>
          <a:p>
            <a:r>
              <a:rPr lang="fr-FR" dirty="0"/>
              <a:t>- Même en payant ils ne les rendent pas toujours…</a:t>
            </a:r>
          </a:p>
        </p:txBody>
      </p:sp>
    </p:spTree>
    <p:extLst>
      <p:ext uri="{BB962C8B-B14F-4D97-AF65-F5344CB8AC3E}">
        <p14:creationId xmlns:p14="http://schemas.microsoft.com/office/powerpoint/2010/main" val="40706453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Unmotdepasseestcommeuneclé,quisécurisevosespacespersonnelssurinternet.Ilestdonc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personnel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confidentiel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42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50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512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29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064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8731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607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1142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41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534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9864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4237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sachez que </a:t>
            </a:r>
            <a:r>
              <a:rPr lang="fr-FR" b="1" dirty="0"/>
              <a:t>HTTP est l’abréviation d’  « HyperText Transfer Protocol » (littéralement « protocole de transfert hypertexte »). Le S de HTTPS ajoute « Secure » (« </a:t>
            </a:r>
            <a:r>
              <a:rPr lang="fr-FR" b="1" dirty="0" err="1"/>
              <a:t>Hypertext</a:t>
            </a:r>
            <a:r>
              <a:rPr lang="fr-FR" b="1" dirty="0"/>
              <a:t> Transfer Protocol Secure », soit « protocole de transfert hypertexte sécurisé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477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30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vidéo provient du magazine "Un jour une question", s'adressant habituellement aux enfants.</a:t>
            </a:r>
          </a:p>
        </p:txBody>
      </p:sp>
    </p:spTree>
    <p:extLst>
      <p:ext uri="{BB962C8B-B14F-4D97-AF65-F5344CB8AC3E}">
        <p14:creationId xmlns:p14="http://schemas.microsoft.com/office/powerpoint/2010/main" val="50207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70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6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2465-136C-4117-920F-866E0443CD9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895A-D9D8-471F-B6F9-BFAF5A40362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E657-1F71-4F28-987B-EF45AE40C7A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DEC-4112-4F04-85D9-52637AC5FB6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0E2B-E6DC-4FD1-ABC1-CC64496D6A6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D314-FF41-43E4-97B4-6BF53B1D118A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12C2-8AD6-4858-AC30-7438A2B71C81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4674-837E-47C3-BB4C-0777885341F2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E84B-CFF5-46BF-A29C-36B83AD2A2A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06F6-61F4-4F9A-A92F-991CB4CC7C36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5AC4-4091-46F2-A3DB-51CA61B98D82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8E95-DDF3-4546-97E1-E2BC9EE8A8FB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Initiation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5F14F57-0700-4038-9537-AFDCB1D53020}"/>
              </a:ext>
            </a:extLst>
          </p:cNvPr>
          <p:cNvSpPr txBox="1">
            <a:spLocks/>
          </p:cNvSpPr>
          <p:nvPr/>
        </p:nvSpPr>
        <p:spPr>
          <a:xfrm>
            <a:off x="1524000" y="28176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7306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649" y="2284885"/>
            <a:ext cx="9018702" cy="3535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👉 Le contexte de la pandémie a intensifié nos interactions numériques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😯 </a:t>
            </a:r>
            <a:r>
              <a:rPr lang="fr-FR" sz="2400" b="1" i="1" dirty="0">
                <a:solidFill>
                  <a:srgbClr val="92D050"/>
                </a:solidFill>
              </a:rPr>
              <a:t>« 30 milliards de données ont été volées en 2020, soit plus que le total cumulé des 15 dernières années » 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🧐 Parfois, les hackeurs piratent avec éthique. </a:t>
            </a:r>
            <a:endParaRPr lang="fr-FR" sz="1600" i="1" dirty="0"/>
          </a:p>
          <a:p>
            <a:pPr marL="0" indent="0" algn="r">
              <a:buNone/>
            </a:pPr>
            <a:r>
              <a:rPr lang="fr-FR" sz="1600" i="1" dirty="0"/>
              <a:t>Courrier International n°1596 du 3 au 9 juin 2021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B25CA5-00A2-49AC-8B70-1D60A6521C90}"/>
              </a:ext>
            </a:extLst>
          </p:cNvPr>
          <p:cNvSpPr txBox="1"/>
          <p:nvPr/>
        </p:nvSpPr>
        <p:spPr>
          <a:xfrm>
            <a:off x="838200" y="1158842"/>
            <a:ext cx="365477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🤔 Le saviez-vous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F8FDD7-2087-460E-8599-A9AEF10C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CB19-F65A-4F4F-835B-92EC8B65B46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168B1-9B6D-423C-8743-C4E9F56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E5D81E-BA40-4D68-8BEE-EC51FBBF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9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6852C3-B62B-4795-A342-81FF6ED2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6793"/>
            <a:ext cx="12192000" cy="42471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539743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A quoi ressemble l’écran d’un pirate informatique ?</a:t>
            </a:r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0A4100-0C55-46EE-BE95-4223F392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D71D-05D5-472B-91DE-4194AAE582C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904F2-C1D0-4E44-B50F-4F0E7FE6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4CBAA-C4E9-4D3C-94B2-47B100C2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38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Quand vous vous faites pirater, que peut-il se passer sur votre ordinateur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❓ Il peut exploser</a:t>
            </a:r>
          </a:p>
          <a:p>
            <a:pPr marL="0" indent="0" algn="ctr">
              <a:buNone/>
            </a:pPr>
            <a:r>
              <a:rPr lang="fr-FR" sz="2400" dirty="0"/>
              <a:t>❓ Il peut devenir plus lent</a:t>
            </a:r>
          </a:p>
          <a:p>
            <a:pPr marL="0" indent="0" algn="ctr">
              <a:buNone/>
            </a:pPr>
            <a:r>
              <a:rPr lang="fr-FR" sz="2400" dirty="0"/>
              <a:t>❓  Il peut présenter des dysfonctionnements</a:t>
            </a:r>
          </a:p>
          <a:p>
            <a:pPr marL="0" indent="0" algn="ctr">
              <a:buNone/>
            </a:pPr>
            <a:r>
              <a:rPr lang="fr-FR" sz="2400" dirty="0"/>
              <a:t>❓ L’écran peut se fissurer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94067D-B056-4CD6-A6E3-193663B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EDED-2321-41FD-A9D0-CFD793060852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B315F-BAB5-4AC6-B2DF-CA627D96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D89D2-D579-4BC0-9F37-0075B772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2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2004"/>
            <a:ext cx="10722204" cy="2155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Quand vous vous faites pirater, que peut-il se passer sur votre ordinateur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Il peut devenir plus lent</a:t>
            </a:r>
          </a:p>
          <a:p>
            <a:pPr marL="0" indent="0" algn="ctr">
              <a:buNone/>
            </a:pPr>
            <a:r>
              <a:rPr lang="fr-FR" sz="2400" dirty="0"/>
              <a:t>👉  Il peut présenter des dysfonctionnements</a:t>
            </a:r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86F212-C869-4923-BC2E-18C18041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4B3F-F574-4789-8DC0-350B19EE8AD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93369-5EC3-4C94-BE78-E5E32708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6F953D-2369-43B3-9873-B0D414D9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2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728337"/>
            <a:ext cx="10722204" cy="1802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/>
              <a:t>👉 </a:t>
            </a:r>
            <a:r>
              <a:rPr lang="fr-FR" sz="3200" b="1" dirty="0"/>
              <a:t>Le verbe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solidFill>
                  <a:srgbClr val="92D050"/>
                </a:solidFill>
              </a:rPr>
              <a:t>hacker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/>
              <a:t>signifie modifier ou améliorer tout et n’importe quoi (logiciel et matériel, informatique ou non)… Pas par nécessité, mais par curiosité. </a:t>
            </a:r>
            <a:endParaRPr lang="fr-FR" sz="4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B25CA5-00A2-49AC-8B70-1D60A6521C90}"/>
              </a:ext>
            </a:extLst>
          </p:cNvPr>
          <p:cNvSpPr txBox="1"/>
          <p:nvPr/>
        </p:nvSpPr>
        <p:spPr>
          <a:xfrm>
            <a:off x="4673404" y="1899630"/>
            <a:ext cx="2845191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68EAE-0862-457F-BCE0-69B9996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7F3A-C1E1-4815-BCBD-2196B42CAF64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10D16-7830-44D3-9E94-2EC1AE1D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FCC2A-D514-40CB-994F-9F813C9F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</a:t>
            </a:r>
            <a:r>
              <a:rPr lang="fr-FR" sz="4000" b="1" dirty="0">
                <a:solidFill>
                  <a:srgbClr val="C0000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>
                <a:solidFill>
                  <a:srgbClr val="C00000"/>
                </a:solidFill>
              </a:rPr>
              <a:t> </a:t>
            </a:r>
            <a:r>
              <a:rPr lang="fr-FR" sz="4000" b="1" dirty="0"/>
              <a:t>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2673773"/>
            <a:ext cx="12192000" cy="179623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88FABD-A536-4B87-9990-7AA8BF13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C4CA-E5F7-47C6-9BA8-77933851C5EC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32884A-0A56-48E4-9AE1-17ED849F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833A41-F211-4BF5-9633-67AC945C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9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2152357" y="3429000"/>
            <a:ext cx="10039643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98A43C-2425-4D10-8167-944E784F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E6BA-B489-41F1-8DD1-A1E78FAEDEF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5839C0-A053-4BA9-B3C8-FA55CC97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90FD4-2AA8-4290-AD29-06BD198F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4248443" y="3429000"/>
            <a:ext cx="7943557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C77D03-964D-4B7F-AD7C-37AEF542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939A-41BF-4BB8-9518-909328076900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A93D02-A82F-46F1-98EA-136C21E4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FD095-588C-4FF2-BCE7-B3DF968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6096000" y="3429000"/>
            <a:ext cx="6096000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BC2EF4-BD62-4BEE-A52A-BD17822E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633C-1881-4D3D-B844-0CBA1F35662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F4640A-72EF-4A70-B479-0468ED51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13505-D5D0-45F7-8B4A-9B01D659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8153400" y="3429000"/>
            <a:ext cx="4038600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480751-B543-4830-9F3F-6C3DE0ED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34D7-1820-4273-8630-C154F011A021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071CC9-90F0-4701-A33F-7F3C5BEB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FC2B71-933E-467C-A3F9-4659090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074084" y="2368485"/>
            <a:ext cx="927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1/ Les notifications et autorisations</a:t>
            </a:r>
          </a:p>
          <a:p>
            <a:r>
              <a:rPr lang="fr-FR" sz="2800" dirty="0"/>
              <a:t>2/ La sécurité</a:t>
            </a:r>
          </a:p>
          <a:p>
            <a:r>
              <a:rPr lang="fr-FR" sz="2800" dirty="0"/>
              <a:t>3/ Remplir des formulaires, e-démarches</a:t>
            </a:r>
          </a:p>
          <a:p>
            <a:r>
              <a:rPr lang="fr-FR" sz="2800" dirty="0"/>
              <a:t>4</a:t>
            </a:r>
            <a:r>
              <a:rPr lang="fr-FR" sz="2800"/>
              <a:t>/ Les mails, le retour | Agenda</a:t>
            </a:r>
          </a:p>
          <a:p>
            <a:r>
              <a:rPr lang="fr-FR" sz="2800"/>
              <a:t>5</a:t>
            </a:r>
            <a:r>
              <a:rPr lang="fr-FR" sz="2800" dirty="0"/>
              <a:t>/ Du smartphone à l’ordinateur !</a:t>
            </a:r>
          </a:p>
          <a:p>
            <a:r>
              <a:rPr lang="fr-FR" sz="2800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47B0-6A2F-48BC-AA0C-3FE44D187032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1/5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04032B-0C56-459C-B1A8-5F4201197B63}"/>
              </a:ext>
            </a:extLst>
          </p:cNvPr>
          <p:cNvSpPr txBox="1"/>
          <p:nvPr/>
        </p:nvSpPr>
        <p:spPr>
          <a:xfrm>
            <a:off x="1464733" y="2751691"/>
            <a:ext cx="745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8234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10213144" y="3429000"/>
            <a:ext cx="1978855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215E4E-1E86-45F2-BC72-310308D3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9035-1BEA-4278-A005-996EE9662C9A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298848-B65F-448C-927E-D7072D87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DC52C1-D935-425C-84D3-478DD62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7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92D05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E96D34-1D3F-412F-A611-28EE7AEF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772-4A6D-4F76-B7A7-267CBC15A28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DF5778-907E-4E8A-9B3E-90027A36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7D9EDB-908C-4183-91A9-2AE6B194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72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sécurité, on fait comment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D9B504-7CB2-4B91-9E78-480A13E6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2520-E400-472D-B729-72DB6A19FDCC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AB8E3B-763C-4E00-B157-24575862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155A6-F9B5-4A75-A1CC-EB9068C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2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</a:t>
            </a:r>
            <a:r>
              <a:rPr lang="fr-FR" sz="4000" b="1" dirty="0">
                <a:solidFill>
                  <a:srgbClr val="92D050"/>
                </a:solidFill>
              </a:rPr>
              <a:t> 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942535" y="2416728"/>
            <a:ext cx="10411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Si vous vous faites pirater</a:t>
            </a:r>
            <a:r>
              <a:rPr lang="fr-FR" sz="2400" b="1" dirty="0">
                <a:solidFill>
                  <a:srgbClr val="92D050"/>
                </a:solidFill>
              </a:rPr>
              <a:t>, inutile de taper sur le clavier à toute vitesse, ou de débrancher l'ordinateur ! </a:t>
            </a:r>
          </a:p>
          <a:p>
            <a:pPr algn="ctr"/>
            <a:r>
              <a:rPr lang="fr-FR" sz="2400" dirty="0"/>
              <a:t>L'attaque a lieu sur le réseau internet, elle se propagera même si vous éteignez l'ordinateur. Le meilleur moyen d'éviter les attaques informatiques est d'appliquer des règles simples de sécurité en ligne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7F07AA-450B-4ECB-A4AF-CD6673A9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1B3-45F9-47B2-99F7-1DD996BECEDF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5E47FA-8EB9-4C7A-B5C4-6A7560D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06D202-26FF-4E8A-B517-5A56D970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1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Installer un </a:t>
            </a:r>
            <a:r>
              <a:rPr lang="fr-FR" sz="2800" dirty="0">
                <a:solidFill>
                  <a:srgbClr val="92D050"/>
                </a:solidFill>
              </a:rPr>
              <a:t>antivirus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573831-C5C6-4A4D-A066-A2DBB4F43C0B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636517-E847-4AD3-B826-8A0F78EC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44B2-9558-4371-B2F2-E1F1DEEE2945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FF057E-2FA5-4140-B55B-90B41E68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A27395-DA0C-41E3-BB3C-18B5C52C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5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890366" y="1592234"/>
            <a:ext cx="10411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L’antivirus est l’équivalent de la ceinture de sécurité en voiture.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061458-663E-41A4-9D89-34A65D46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09" y="2374888"/>
            <a:ext cx="6373114" cy="242921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DF7D05-C9DD-4D57-9E73-0BDFF3BB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504-F50D-4A75-9236-72F19F7D146B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01844E-D794-46B8-8D62-9D7E90EB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F56E0-7BC7-4086-AA9A-F69D0B80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2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890366" y="1884113"/>
            <a:ext cx="104112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La ceinture est </a:t>
            </a:r>
            <a:r>
              <a:rPr lang="fr-FR" sz="2400" b="1" dirty="0"/>
              <a:t>obligatoire</a:t>
            </a:r>
            <a:r>
              <a:rPr lang="fr-FR" sz="2400" dirty="0"/>
              <a:t> pour sécuriser ses déplacements en voiture. C'est pareil pour l'antivirus sur ses appareils informatiques.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La ceinture n'est </a:t>
            </a:r>
            <a:r>
              <a:rPr lang="fr-FR" sz="2400" b="1" dirty="0"/>
              <a:t>pas suffisante</a:t>
            </a:r>
            <a:r>
              <a:rPr lang="fr-FR" sz="2400" dirty="0"/>
              <a:t> : elle ne permet pas d'éviter tous les accidents. Il faut aussi être prudent sur la route. Avec l'antivirus, c'est la même chose : il faut aussi être vigilant lorsqu'on navigue sur l'internet et repérer soi-même les dangers. 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Une seule ceinture de sécurité par passager. De même, il ne faut installer </a:t>
            </a:r>
            <a:r>
              <a:rPr lang="fr-FR" sz="2400" dirty="0">
                <a:solidFill>
                  <a:srgbClr val="92D050"/>
                </a:solidFill>
              </a:rPr>
              <a:t>qu'</a:t>
            </a:r>
            <a:r>
              <a:rPr lang="fr-FR" sz="2400" b="1" dirty="0">
                <a:solidFill>
                  <a:srgbClr val="92D050"/>
                </a:solidFill>
              </a:rPr>
              <a:t>un seul </a:t>
            </a:r>
            <a:r>
              <a:rPr lang="fr-FR" sz="2400" dirty="0">
                <a:solidFill>
                  <a:srgbClr val="92D050"/>
                </a:solidFill>
              </a:rPr>
              <a:t>antivirus</a:t>
            </a:r>
            <a:r>
              <a:rPr lang="fr-FR" sz="2400" dirty="0"/>
              <a:t> pour que celui-ci soit vraiment efficace.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89CF7C-589A-47B8-9551-1B4D3EADC303}"/>
              </a:ext>
            </a:extLst>
          </p:cNvPr>
          <p:cNvSpPr txBox="1"/>
          <p:nvPr/>
        </p:nvSpPr>
        <p:spPr>
          <a:xfrm>
            <a:off x="904434" y="956045"/>
            <a:ext cx="2845191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E1A08C-B5ED-4AAF-899F-1051747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BAF-E681-4C54-99B7-3D032E0BD3A5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165C99-7CE0-409D-B9A0-40BF3A58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4F265D-ED09-4107-BADF-0623EABE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2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532309-EE85-436E-830F-9B2D8EC08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07" b="10803"/>
          <a:stretch/>
        </p:blipFill>
        <p:spPr>
          <a:xfrm>
            <a:off x="673914" y="1197528"/>
            <a:ext cx="10844171" cy="281491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73B4EF4-DE9E-4DE6-8EFE-5B704028858F}"/>
              </a:ext>
            </a:extLst>
          </p:cNvPr>
          <p:cNvSpPr txBox="1"/>
          <p:nvPr/>
        </p:nvSpPr>
        <p:spPr>
          <a:xfrm>
            <a:off x="890366" y="4012445"/>
            <a:ext cx="4972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Windows 10 propose un </a:t>
            </a:r>
          </a:p>
          <a:p>
            <a:pPr algn="ctr"/>
            <a:r>
              <a:rPr lang="fr-FR" sz="2400" dirty="0"/>
              <a:t>antivirus </a:t>
            </a:r>
            <a:r>
              <a:rPr lang="fr-FR" sz="2400" b="1" dirty="0"/>
              <a:t>gratuit </a:t>
            </a:r>
            <a:r>
              <a:rPr lang="fr-FR" sz="2400" dirty="0"/>
              <a:t>qui s'appelle </a:t>
            </a:r>
            <a:r>
              <a:rPr lang="fr-FR" sz="2400" b="1" dirty="0">
                <a:solidFill>
                  <a:srgbClr val="92D050"/>
                </a:solidFill>
              </a:rPr>
              <a:t>Windows Defender</a:t>
            </a:r>
            <a:r>
              <a:rPr lang="fr-FR" sz="2400" dirty="0"/>
              <a:t>. </a:t>
            </a:r>
          </a:p>
          <a:p>
            <a:pPr algn="ctr"/>
            <a:r>
              <a:rPr lang="fr-FR" sz="2400" dirty="0"/>
              <a:t>Il est automatiquement intégré dans les ordinateurs Windows 10 (et téléchargeable sur Windows 8)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EDAE4C-E2BA-48C7-8D20-8F83B27C7CDD}"/>
              </a:ext>
            </a:extLst>
          </p:cNvPr>
          <p:cNvSpPr txBox="1"/>
          <p:nvPr/>
        </p:nvSpPr>
        <p:spPr>
          <a:xfrm>
            <a:off x="6996953" y="4601244"/>
            <a:ext cx="435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</a:rPr>
              <a:t>Avast</a:t>
            </a:r>
            <a:r>
              <a:rPr lang="fr-FR" sz="2400" dirty="0"/>
              <a:t> est un antivirus </a:t>
            </a:r>
            <a:r>
              <a:rPr lang="fr-FR" sz="2400" b="1" dirty="0"/>
              <a:t>gratuit </a:t>
            </a:r>
            <a:r>
              <a:rPr lang="fr-FR" sz="2400" dirty="0"/>
              <a:t>et fiable. 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B487CC-636B-49E5-8702-4E2F4242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F28-2F96-49AD-9920-2274C5F59FD9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71D4E8-6674-4B18-ADDE-9AF81B29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2F92F8-2C94-403D-8FC4-8DB1A779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08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3B4EF4-DE9E-4DE6-8EFE-5B704028858F}"/>
              </a:ext>
            </a:extLst>
          </p:cNvPr>
          <p:cNvSpPr txBox="1"/>
          <p:nvPr/>
        </p:nvSpPr>
        <p:spPr>
          <a:xfrm>
            <a:off x="2623606" y="1881198"/>
            <a:ext cx="7560300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fr-FR" sz="2400" dirty="0">
              <a:effectLst/>
            </a:endParaRPr>
          </a:p>
          <a:p>
            <a:pPr algn="just"/>
            <a:endParaRPr lang="fr-FR" sz="2400" dirty="0"/>
          </a:p>
          <a:p>
            <a:pPr algn="just"/>
            <a:r>
              <a:rPr lang="fr-FR" sz="2400" dirty="0">
                <a:effectLst/>
              </a:rPr>
              <a:t>Dès que vos logiciels vous recommandent une mise à jour, faites-la (à partir du site officiel du logiciel) : ces mises à jour ont pour objectif de corriger les failles de sécurité. Si tous vos programmes sont à jour, les pirates auront plus de difficulté à vous attaquer. Certains logiciels se mettent à jour automatiquement. C'est le cas de l'antivirus gratuit </a:t>
            </a:r>
            <a:r>
              <a:rPr lang="fr-FR" sz="2400" b="1" dirty="0">
                <a:effectLst/>
              </a:rPr>
              <a:t>Windows Defender</a:t>
            </a:r>
            <a:r>
              <a:rPr lang="fr-FR" sz="2400" dirty="0">
                <a:effectLst/>
              </a:rPr>
              <a:t>. </a:t>
            </a:r>
          </a:p>
          <a:p>
            <a:pPr algn="just"/>
            <a:br>
              <a:rPr lang="fr-FR" sz="2400" b="1" dirty="0">
                <a:effectLst/>
              </a:rPr>
            </a:br>
            <a:endParaRPr lang="fr-FR" sz="2400" dirty="0">
              <a:effectLst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F94FC9-93EC-4424-9640-BDB3CFED88A8}"/>
              </a:ext>
            </a:extLst>
          </p:cNvPr>
          <p:cNvSpPr txBox="1"/>
          <p:nvPr/>
        </p:nvSpPr>
        <p:spPr>
          <a:xfrm>
            <a:off x="2623606" y="1661548"/>
            <a:ext cx="2845191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225A32-1B17-438E-AFC6-DA097FD9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A267-16A2-4223-A91A-656FBED3D444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FD138-5CA0-49A9-9ADF-14E5C2C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6EC86-1CB7-4A12-AB7E-95468C9E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70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</a:t>
            </a:r>
            <a:r>
              <a:rPr lang="fr-FR" sz="4000" b="1" dirty="0">
                <a:solidFill>
                  <a:srgbClr val="92D050"/>
                </a:solidFill>
              </a:rPr>
              <a:t> 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2951946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Naviguer sur des </a:t>
            </a:r>
            <a:r>
              <a:rPr lang="fr-FR" sz="2800" dirty="0">
                <a:solidFill>
                  <a:srgbClr val="92D050"/>
                </a:solidFill>
              </a:rPr>
              <a:t>sites fiables </a:t>
            </a:r>
          </a:p>
          <a:p>
            <a:pPr algn="ctr"/>
            <a:r>
              <a:rPr lang="fr-FR" sz="2800" dirty="0"/>
              <a:t>et privilégier les </a:t>
            </a:r>
            <a:r>
              <a:rPr lang="fr-FR" sz="2800" dirty="0">
                <a:solidFill>
                  <a:srgbClr val="92D050"/>
                </a:solidFill>
              </a:rPr>
              <a:t>réseaux wifi sécurisés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865161-D439-447B-AF59-40941C04CF13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6AF40B-B07F-4EE7-B9F0-9E3774EF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708-3F60-4095-8C9C-519BCDA6FA61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73EE8A-3FB4-4262-B546-DDF7FF39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EBB857-CD04-449C-AD12-FE5932B6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6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3386417" y="2087275"/>
            <a:ext cx="5419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🔍 Zoom sur la semaine dernière ? </a:t>
            </a:r>
          </a:p>
          <a:p>
            <a:endParaRPr lang="fr-FR" sz="2800" dirty="0"/>
          </a:p>
          <a:p>
            <a:r>
              <a:rPr lang="fr-FR" sz="2800" dirty="0"/>
              <a:t>🧐 Le piratage, c’est quoi ?</a:t>
            </a:r>
          </a:p>
          <a:p>
            <a:endParaRPr lang="fr-FR" sz="2800" dirty="0"/>
          </a:p>
          <a:p>
            <a:r>
              <a:rPr lang="fr-FR" sz="2800" dirty="0"/>
              <a:t>🔒 La sécurité, on fait comment ?</a:t>
            </a:r>
          </a:p>
          <a:p>
            <a:endParaRPr lang="fr-FR" sz="2800" dirty="0"/>
          </a:p>
          <a:p>
            <a:r>
              <a:rPr lang="fr-FR" sz="2800" dirty="0"/>
              <a:t>✔ Créer un mot de passe sécurisé</a:t>
            </a:r>
          </a:p>
          <a:p>
            <a:endParaRPr lang="fr-FR" sz="2800" dirty="0"/>
          </a:p>
          <a:p>
            <a:r>
              <a:rPr lang="fr-FR" sz="2800" dirty="0"/>
              <a:t>🧰 Outils pour nous aider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58E9-0B73-4315-9210-DD9EBB80BA77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rmAutofit fontScale="90000"/>
          </a:bodyPr>
          <a:lstStyle/>
          <a:p>
            <a:pPr marR="24510" algn="ctr"/>
            <a:r>
              <a:rPr lang="fr-FR" sz="4000" dirty="0">
                <a:latin typeface="+mn-lt"/>
              </a:rPr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sécurité,</a:t>
            </a:r>
            <a:r>
              <a:rPr lang="fr-FR" sz="4000" b="1" dirty="0"/>
              <a:t> on fait comment ?</a:t>
            </a:r>
            <a:br>
              <a:rPr lang="fr-FR" sz="4000" dirty="0"/>
            </a:br>
            <a:br>
              <a:rPr lang="fr-FR" sz="4000" b="1" dirty="0">
                <a:latin typeface="+mn-lt"/>
              </a:rPr>
            </a:br>
            <a:endParaRPr lang="fr-FR" sz="4000"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B217FA9-0362-4B9D-9F60-F91B380F9621}"/>
              </a:ext>
            </a:extLst>
          </p:cNvPr>
          <p:cNvGrpSpPr/>
          <p:nvPr/>
        </p:nvGrpSpPr>
        <p:grpSpPr>
          <a:xfrm>
            <a:off x="208022" y="2469736"/>
            <a:ext cx="11775956" cy="1918528"/>
            <a:chOff x="171302" y="2523542"/>
            <a:chExt cx="11775956" cy="212992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8776A3C-5AFC-4442-8D28-F599EFC826F0}"/>
                </a:ext>
              </a:extLst>
            </p:cNvPr>
            <p:cNvGrpSpPr/>
            <p:nvPr/>
          </p:nvGrpSpPr>
          <p:grpSpPr>
            <a:xfrm>
              <a:off x="171302" y="2904067"/>
              <a:ext cx="11775956" cy="1749401"/>
              <a:chOff x="184002" y="3632980"/>
              <a:chExt cx="11775956" cy="174940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AFF55D7-4CED-417F-9A79-E27C2EBE3F46}"/>
                  </a:ext>
                </a:extLst>
              </p:cNvPr>
              <p:cNvGrpSpPr/>
              <p:nvPr/>
            </p:nvGrpSpPr>
            <p:grpSpPr>
              <a:xfrm>
                <a:off x="184002" y="3743258"/>
                <a:ext cx="11775956" cy="1639123"/>
                <a:chOff x="0" y="3208860"/>
                <a:chExt cx="12020310" cy="1757420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0575B01E-F144-4E39-8412-C4D1E11CDC13}"/>
                    </a:ext>
                  </a:extLst>
                </p:cNvPr>
                <p:cNvGrpSpPr/>
                <p:nvPr/>
              </p:nvGrpSpPr>
              <p:grpSpPr>
                <a:xfrm>
                  <a:off x="0" y="3208860"/>
                  <a:ext cx="12020310" cy="1757420"/>
                  <a:chOff x="0" y="3208860"/>
                  <a:chExt cx="12020310" cy="1757420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F965F929-3991-427D-B101-7AFF449357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77281" b="4005"/>
                  <a:stretch/>
                </p:blipFill>
                <p:spPr>
                  <a:xfrm>
                    <a:off x="6500121" y="3208860"/>
                    <a:ext cx="5520189" cy="113925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C3CD864D-3DC2-486C-9B01-CBF4DE8BDBC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220861"/>
                    <a:ext cx="10624275" cy="1745419"/>
                    <a:chOff x="0" y="3220861"/>
                    <a:chExt cx="10624275" cy="1745419"/>
                  </a:xfrm>
                </p:grpSpPr>
                <p:pic>
                  <p:nvPicPr>
                    <p:cNvPr id="33" name="Image 32">
                      <a:extLst>
                        <a:ext uri="{FF2B5EF4-FFF2-40B4-BE49-F238E27FC236}">
                          <a16:creationId xmlns:a16="http://schemas.microsoft.com/office/drawing/2014/main" id="{01881291-2B58-4B3C-A395-9835AC9B82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" r="64896" b="-6231"/>
                    <a:stretch/>
                  </p:blipFill>
                  <p:spPr>
                    <a:xfrm>
                      <a:off x="0" y="3220861"/>
                      <a:ext cx="8248307" cy="121919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7CDC1E9-D1BE-4FF3-BBCB-7AFC33CE1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4360818"/>
                      <a:ext cx="6585675" cy="6054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731715CD-82A1-42DB-983D-0624EF5A5C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2926" r="14895" b="4005"/>
                <a:stretch/>
              </p:blipFill>
              <p:spPr>
                <a:xfrm>
                  <a:off x="4124153" y="3208860"/>
                  <a:ext cx="4124154" cy="113925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1EC5A49-26B7-4CDA-A8EF-483F4F2A2A66}"/>
                  </a:ext>
                </a:extLst>
              </p:cNvPr>
              <p:cNvSpPr/>
              <p:nvPr/>
            </p:nvSpPr>
            <p:spPr>
              <a:xfrm>
                <a:off x="1991791" y="4088668"/>
                <a:ext cx="471989" cy="398527"/>
              </a:xfrm>
              <a:prstGeom prst="ellipse">
                <a:avLst/>
              </a:prstGeom>
              <a:noFill/>
              <a:ln w="38100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B3987780-A2A6-47A3-8D49-F6E9A37B787B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H="1" flipV="1">
                <a:off x="1832920" y="3632980"/>
                <a:ext cx="389580" cy="445708"/>
              </a:xfrm>
              <a:prstGeom prst="straightConnector1">
                <a:avLst/>
              </a:prstGeom>
              <a:ln w="127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7CEF73A-07D6-470E-ABCC-D8BA806DAF77}"/>
                  </a:ext>
                </a:extLst>
              </p:cNvPr>
              <p:cNvSpPr txBox="1"/>
              <p:nvPr/>
            </p:nvSpPr>
            <p:spPr>
              <a:xfrm>
                <a:off x="2000337" y="4123783"/>
                <a:ext cx="54079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🔒    https://ants.gouv.fr</a:t>
                </a:r>
              </a:p>
            </p:txBody>
          </p:sp>
        </p:grp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1B0D02C-B95F-41B0-9E35-DB58B9C75125}"/>
                </a:ext>
              </a:extLst>
            </p:cNvPr>
            <p:cNvSpPr/>
            <p:nvPr/>
          </p:nvSpPr>
          <p:spPr>
            <a:xfrm>
              <a:off x="2459626" y="3400790"/>
              <a:ext cx="712471" cy="39852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BCD7B5C-38EE-4EFA-901B-A7AC1EE2A3F9}"/>
                </a:ext>
              </a:extLst>
            </p:cNvPr>
            <p:cNvSpPr/>
            <p:nvPr/>
          </p:nvSpPr>
          <p:spPr>
            <a:xfrm>
              <a:off x="3682364" y="3394870"/>
              <a:ext cx="712471" cy="39852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4CEE419-E7EE-456C-A46A-F45E7428BB9D}"/>
                </a:ext>
              </a:extLst>
            </p:cNvPr>
            <p:cNvSpPr txBox="1"/>
            <p:nvPr/>
          </p:nvSpPr>
          <p:spPr>
            <a:xfrm>
              <a:off x="1139374" y="2534735"/>
              <a:ext cx="1361692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</a:t>
              </a:r>
              <a:r>
                <a:rPr lang="fr-FR" b="1" dirty="0"/>
                <a:t>cadenas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B7E5DDD-9837-4361-8149-16B8606E3627}"/>
                </a:ext>
              </a:extLst>
            </p:cNvPr>
            <p:cNvSpPr txBox="1"/>
            <p:nvPr/>
          </p:nvSpPr>
          <p:spPr>
            <a:xfrm>
              <a:off x="2676907" y="2528149"/>
              <a:ext cx="1584696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« </a:t>
              </a:r>
              <a:r>
                <a:rPr lang="fr-FR" b="1" dirty="0"/>
                <a:t>https:// </a:t>
              </a:r>
              <a:r>
                <a:rPr lang="fr-FR" dirty="0"/>
                <a:t>»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02A519B3-4FC1-41B1-AA3B-60ABCA6C5CE2}"/>
                </a:ext>
              </a:extLst>
            </p:cNvPr>
            <p:cNvCxnSpPr>
              <a:cxnSpLocks/>
              <a:stCxn id="35" idx="7"/>
              <a:endCxn id="50" idx="2"/>
            </p:cNvCxnSpPr>
            <p:nvPr/>
          </p:nvCxnSpPr>
          <p:spPr>
            <a:xfrm flipV="1">
              <a:off x="3067758" y="2897481"/>
              <a:ext cx="401497" cy="561672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F969353-F254-44F7-8E10-E9AC16F27AD9}"/>
                </a:ext>
              </a:extLst>
            </p:cNvPr>
            <p:cNvSpPr txBox="1"/>
            <p:nvPr/>
          </p:nvSpPr>
          <p:spPr>
            <a:xfrm>
              <a:off x="4511304" y="2523542"/>
              <a:ext cx="1584696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« </a:t>
              </a:r>
              <a:r>
                <a:rPr lang="fr-FR" b="1" dirty="0"/>
                <a:t>.gouv.fr </a:t>
              </a:r>
              <a:r>
                <a:rPr lang="fr-FR" dirty="0"/>
                <a:t>»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ED6A3CFE-ADFF-4FBB-9902-F1830A0ECB3A}"/>
                </a:ext>
              </a:extLst>
            </p:cNvPr>
            <p:cNvCxnSpPr>
              <a:cxnSpLocks/>
              <a:stCxn id="36" idx="7"/>
              <a:endCxn id="54" idx="2"/>
            </p:cNvCxnSpPr>
            <p:nvPr/>
          </p:nvCxnSpPr>
          <p:spPr>
            <a:xfrm flipV="1">
              <a:off x="4290496" y="2892874"/>
              <a:ext cx="1013156" cy="560359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B663B00-75A8-4AE2-9CA6-C3BA23DF93A0}"/>
              </a:ext>
            </a:extLst>
          </p:cNvPr>
          <p:cNvSpPr txBox="1"/>
          <p:nvPr/>
        </p:nvSpPr>
        <p:spPr>
          <a:xfrm>
            <a:off x="3220495" y="4607574"/>
            <a:ext cx="6096000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💡 N'utilisez pas de réseau wifi public pour réaliser des transactions bancaires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A5517C-FDD0-4D9F-A646-D4B26F40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011F-A858-4298-89C9-8A52E03ABBB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C8325-DEFF-45F7-9DB9-95CAE36E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B1FAD-7A1B-4C4F-BBEF-97B6B40E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9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1142619" y="3167390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Ne pas répondre </a:t>
            </a:r>
            <a:r>
              <a:rPr lang="fr-FR" sz="2800" dirty="0">
                <a:solidFill>
                  <a:srgbClr val="92D050"/>
                </a:solidFill>
              </a:rPr>
              <a:t>aux mails suspicieux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2B882-3AF9-4464-A25A-6EAF01AD49EC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C527F-5F7F-4B0E-A769-9C01B0DA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FB5D-C153-4A52-90A1-F9BFD6CEF8A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54BFA2-9DB8-4BC1-A25B-79B7484D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933EE-4F0C-48ED-861D-89A3D8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50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2269872"/>
            <a:ext cx="10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Les tentatives de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92D050"/>
                </a:solidFill>
              </a:rPr>
              <a:t>« Phishing » ou « Hameçonnage »</a:t>
            </a:r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dirty="0"/>
              <a:t>C’est une technique utilisée par les pirates, qui consiste à se faire passer pour une entreprise ou une organisation de confiance pour soutirer les informations personnelles de l'utilisateur, notamment les données bancaires.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99B284-E405-45F9-9CCB-7E099EF4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358-8427-4BF9-A500-D2B90921FD7B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1CF700-D246-40BE-97DC-8D4C1B8E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DF466A-119B-4704-849A-669FC452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6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65500"/>
            <a:ext cx="10411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👉 Regardez l'adresse mail de l'expéditeur : est-elle fiable ? Si une entreprise ou une organisation vous envoie un mail finissant par </a:t>
            </a:r>
            <a:r>
              <a:rPr lang="fr-FR" sz="2400" dirty="0" err="1"/>
              <a:t>gmail</a:t>
            </a:r>
            <a:r>
              <a:rPr lang="fr-FR" sz="2400" dirty="0"/>
              <a:t>, </a:t>
            </a:r>
            <a:r>
              <a:rPr lang="fr-FR" sz="2400" dirty="0" err="1"/>
              <a:t>outlook</a:t>
            </a:r>
            <a:r>
              <a:rPr lang="fr-FR" sz="2400" dirty="0"/>
              <a:t>, </a:t>
            </a:r>
            <a:r>
              <a:rPr lang="fr-FR" sz="2400" dirty="0" err="1"/>
              <a:t>laposte</a:t>
            </a:r>
            <a:r>
              <a:rPr lang="fr-FR" sz="2400" dirty="0"/>
              <a:t>, </a:t>
            </a:r>
            <a:r>
              <a:rPr lang="fr-FR" sz="2400" dirty="0" err="1"/>
              <a:t>etc</a:t>
            </a:r>
            <a:r>
              <a:rPr lang="fr-FR" sz="2400" dirty="0"/>
              <a:t>, </a:t>
            </a:r>
            <a:r>
              <a:rPr lang="fr-FR" sz="2400" b="1" dirty="0"/>
              <a:t>alors ce mail est suspect</a:t>
            </a:r>
            <a:r>
              <a:rPr lang="fr-FR" sz="2400" dirty="0"/>
              <a:t>. 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6104A-6F73-4E5A-9408-516CD705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D983-B573-484A-9C4B-8BD479FFC476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A09F19-79EF-430F-9358-DBF169C9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C6105-D73C-4266-8340-22DCA35F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2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19333"/>
            <a:ext cx="10411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Repérez s'il y a des fautes d'orthographe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EAB027-E5D9-4A2E-AF59-90EFB1FA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B09C-7521-4D61-914E-B6391936C43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EDA592-53E2-4D8C-B451-1F7A1BC9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614E27-F47A-4BA0-9F5D-E1C42AC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44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65500"/>
            <a:ext cx="10411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Regardez si le message est personnalisé : la plupart du temps, les messages envoyés par les pirates ne mentionnent ni votre nom ni votre prénom.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CDEBA4-5748-4BF2-9C16-14EC3A46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5D74-39CB-4691-9AA4-05AA6C1D7E9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8243BE-D86C-4781-9136-D51E4C74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A01841-3524-4A9C-913F-6B07BF86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62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3176774"/>
            <a:ext cx="10411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Si on vous demande des informations personnelles ou de l'argent, méfiez-vous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0FA56D-C4AC-4FD7-B78A-B092F9EF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4989-9675-4B72-A752-3B48199F7F5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B50B1A-1B0D-41BB-B75D-C99B2E34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3DE83-F1F8-4A28-BB85-11D90450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845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38200" y="2863214"/>
            <a:ext cx="10411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Si l'offre est trop belle pour être vraie, c'est peut-être une arnaque.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BBD8D5-ED44-4F0A-BF87-833FD2C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3F88-7447-4719-BF65-3AE7FFDD252E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B3015C-F623-45C1-86A5-316CC17B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1EB0DD-39A5-4235-A22E-1D37B99F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72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42533" y="1791780"/>
            <a:ext cx="104112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Quand vous recevez un mail malveillant, vous pouvez le signaler comme "</a:t>
            </a:r>
            <a:r>
              <a:rPr lang="fr-FR" sz="2800" b="1" dirty="0">
                <a:solidFill>
                  <a:srgbClr val="92D050"/>
                </a:solidFill>
              </a:rPr>
              <a:t>SPAM</a:t>
            </a:r>
            <a:r>
              <a:rPr lang="fr-FR" sz="2800" dirty="0"/>
              <a:t>"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✔ La catégorie SPAM correspond aux mails indésirables. Vous pouvez porter plainte ou recenser un comportement malveillant en allant sur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les sites</a:t>
            </a:r>
            <a:r>
              <a:rPr lang="fr-FR" sz="2800" b="1" dirty="0"/>
              <a:t> </a:t>
            </a:r>
            <a:r>
              <a:rPr lang="fr-FR" sz="2800" b="1" dirty="0">
                <a:solidFill>
                  <a:srgbClr val="92D050"/>
                </a:solidFill>
              </a:rPr>
              <a:t>www.cybermalveillance.gouv.fr</a:t>
            </a:r>
          </a:p>
          <a:p>
            <a:pPr algn="ctr"/>
            <a:r>
              <a:rPr lang="fr-FR" sz="2800" b="1" dirty="0">
                <a:solidFill>
                  <a:srgbClr val="92D050"/>
                </a:solidFill>
              </a:rPr>
              <a:t>www.internet-signalement.gouv.fr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fr-FR" sz="2800" dirty="0"/>
              <a:t>ou sur  </a:t>
            </a:r>
            <a:r>
              <a:rPr lang="fr-FR" sz="2800" b="1" dirty="0">
                <a:solidFill>
                  <a:srgbClr val="92D050"/>
                </a:solidFill>
              </a:rPr>
              <a:t>www.33700.fr </a:t>
            </a:r>
            <a:r>
              <a:rPr lang="fr-FR" sz="2800" dirty="0"/>
              <a:t>(stop aux spams)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ED3A7D-84F3-4661-93D6-EE4D2289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82E6-B266-423D-8786-F5A0EFE91B24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B1570C-23A9-450C-81FF-3DA7EE42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15A502-32D8-4450-9065-A7818E8C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338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3446281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</a:t>
            </a:r>
            <a:r>
              <a:rPr lang="fr-FR" sz="2800" dirty="0">
                <a:solidFill>
                  <a:srgbClr val="92D050"/>
                </a:solidFill>
              </a:rPr>
              <a:t>Protéger ses données personnelles </a:t>
            </a:r>
            <a:r>
              <a:rPr lang="fr-FR" sz="2800" dirty="0"/>
              <a:t>en ne les partageant pas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BCFF1C-0C5A-45C1-80DB-AEAA168BBC6E}"/>
              </a:ext>
            </a:extLst>
          </p:cNvPr>
          <p:cNvSpPr txBox="1"/>
          <p:nvPr/>
        </p:nvSpPr>
        <p:spPr>
          <a:xfrm>
            <a:off x="890366" y="970194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9C8EE-6B44-466F-AD6F-C723D153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BE98-1591-4101-8D64-D3DFD260A17D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9282B3-CF24-4156-AA6B-9BD4B341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74286-099D-4624-8251-31ED8C54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34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469184" y="3069411"/>
            <a:ext cx="5253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Avez-vous des questions sur ce que l’on a vu la semaine dernière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5839-55C9-472E-AF64-0855254760EE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Faire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des sauvegardes régulières </a:t>
            </a:r>
            <a:r>
              <a:rPr lang="fr-FR" sz="2800" dirty="0"/>
              <a:t>de vos fichiers personnels, par exemple sur un disque dur externe ou un service de stockage en ligne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95F28-FD71-4D00-9E14-D00F6F6F0272}"/>
              </a:ext>
            </a:extLst>
          </p:cNvPr>
          <p:cNvSpPr txBox="1"/>
          <p:nvPr/>
        </p:nvSpPr>
        <p:spPr>
          <a:xfrm>
            <a:off x="890366" y="94430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087CA4-D8DE-4B6D-8360-B96C7B3E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1B6-76EA-4278-B03E-79263975B99A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6AAEF5-4923-4EF8-A5C0-15DA0ABC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6EEF93-86FD-4A04-8656-2B97342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66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💡 Avoir des mots de passe sécurisés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95F28-FD71-4D00-9E14-D00F6F6F0272}"/>
              </a:ext>
            </a:extLst>
          </p:cNvPr>
          <p:cNvSpPr txBox="1"/>
          <p:nvPr/>
        </p:nvSpPr>
        <p:spPr>
          <a:xfrm>
            <a:off x="890366" y="920529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04F969-DCDC-4F0A-AD6D-09979B0B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F582-0BBA-4F7C-9BD0-FC923D47946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B7B0D2-B4D6-44B2-A9E5-85EA9A82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4D591-C733-4DE7-A11B-6F85916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99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1800" b="1" i="0" u="none" strike="noStrike" baseline="0" dirty="0">
                <a:solidFill>
                  <a:srgbClr val="C00000"/>
                </a:solidFill>
                <a:latin typeface="Segoe UI" panose="020B0502040204020203" pitchFamily="34" charset="0"/>
              </a:rPr>
              <a:t>🧐 </a:t>
            </a:r>
            <a:r>
              <a:rPr lang="fr-FR" sz="1800" b="1" i="0" u="none" strike="noStrike" baseline="0" dirty="0">
                <a:solidFill>
                  <a:srgbClr val="92D050"/>
                </a:solidFill>
                <a:latin typeface="Segoe UI" panose="020B0502040204020203" pitchFamily="34" charset="0"/>
              </a:rPr>
              <a:t>C’est quoi ?</a:t>
            </a:r>
          </a:p>
          <a:p>
            <a:pPr marR="24510" algn="ctr"/>
            <a:endParaRPr lang="fr-FR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Il est long : au moins 8 caractères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ne présente pas de lien avec ma vie personnelle (date de naissance, famille...)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composé de chiffres, lettres et caractères spéciaux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unique : je ne l'utilise que pour un seul site internet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4995615"/>
            <a:ext cx="6096000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💡 En 2017, </a:t>
            </a:r>
            <a:r>
              <a:rPr lang="fr-FR" sz="2000" b="1" dirty="0"/>
              <a:t>les mots de passe les plus piratés </a:t>
            </a:r>
            <a:r>
              <a:rPr lang="fr-FR" sz="2000" dirty="0"/>
              <a:t>dans le monde étaient : 1234, 123456, </a:t>
            </a:r>
            <a:r>
              <a:rPr lang="fr-FR" sz="2000" dirty="0" err="1"/>
              <a:t>password</a:t>
            </a:r>
            <a:r>
              <a:rPr lang="fr-FR" sz="2000" dirty="0"/>
              <a:t> (</a:t>
            </a:r>
            <a:r>
              <a:rPr lang="fr-FR" sz="2000" i="1" dirty="0" err="1"/>
              <a:t>motdepasse</a:t>
            </a:r>
            <a:r>
              <a:rPr lang="fr-FR" sz="2000" dirty="0"/>
              <a:t>), </a:t>
            </a:r>
            <a:r>
              <a:rPr lang="fr-FR" sz="2000" dirty="0" err="1"/>
              <a:t>welcome</a:t>
            </a:r>
            <a:r>
              <a:rPr lang="fr-FR" sz="2000" dirty="0"/>
              <a:t> (</a:t>
            </a:r>
            <a:r>
              <a:rPr lang="fr-FR" sz="2000" i="1" dirty="0"/>
              <a:t>bienvenue</a:t>
            </a:r>
            <a:r>
              <a:rPr lang="fr-FR" sz="2000" dirty="0"/>
              <a:t>), football...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428491-E0F5-42A4-92D5-EC587A7B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F4C-6202-4E23-BD52-896117240ED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0CFF4-B58E-42C1-995C-97C49B40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C32D7-F504-4041-9A2F-2A17296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08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3200" b="1" i="0" u="none" strike="noStrike" baseline="0" dirty="0">
                <a:solidFill>
                  <a:srgbClr val="92D050"/>
                </a:solidFill>
                <a:latin typeface="Segoe UI" panose="020B0502040204020203" pitchFamily="34" charset="0"/>
              </a:rPr>
              <a:t>🧐 Mon mot de passe est-il sécurisé ?</a:t>
            </a:r>
          </a:p>
          <a:p>
            <a:pPr marR="24510" algn="ctr"/>
            <a:endParaRPr lang="fr-FR" sz="3200" b="1" i="0" u="none" strike="noStrike" baseline="0" dirty="0">
              <a:solidFill>
                <a:srgbClr val="92D05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4874536"/>
            <a:ext cx="60960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💡 Ce site vous permettra de savoir en combien de temps un pirate mettra à trouver votre mot de passe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E46114-14F9-4404-AD86-9FA7C8F449EC}"/>
              </a:ext>
            </a:extLst>
          </p:cNvPr>
          <p:cNvSpPr txBox="1"/>
          <p:nvPr/>
        </p:nvSpPr>
        <p:spPr>
          <a:xfrm>
            <a:off x="3048000" y="250330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https://www.security.org/how-secure-is-my-password/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9FD55-C1A7-48BF-8CCC-8B8D9B3B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4AEA-B992-4071-9112-E14F496F0BF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231CB-0F8F-40A7-B63B-E7516228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93A73-EA20-4E6E-92BC-E21B909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B9A049-A18D-4A9C-9DA7-429CDE9A555F}"/>
              </a:ext>
            </a:extLst>
          </p:cNvPr>
          <p:cNvSpPr txBox="1"/>
          <p:nvPr/>
        </p:nvSpPr>
        <p:spPr>
          <a:xfrm>
            <a:off x="3713629" y="3765866"/>
            <a:ext cx="4439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/>
              <a:t>bit.ly/mdpsecu</a:t>
            </a:r>
          </a:p>
        </p:txBody>
      </p:sp>
    </p:spTree>
    <p:extLst>
      <p:ext uri="{BB962C8B-B14F-4D97-AF65-F5344CB8AC3E}">
        <p14:creationId xmlns:p14="http://schemas.microsoft.com/office/powerpoint/2010/main" val="2815050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2754302" y="1854962"/>
            <a:ext cx="765144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</a:rPr>
              <a:t>TECHNIQUE 1 : Les mots au hasard</a:t>
            </a:r>
          </a:p>
          <a:p>
            <a:endParaRPr lang="fr-FR" dirty="0"/>
          </a:p>
          <a:p>
            <a:r>
              <a:rPr lang="fr-FR" dirty="0"/>
              <a:t>    </a:t>
            </a:r>
            <a:r>
              <a:rPr lang="fr-FR" sz="2000" dirty="0"/>
              <a:t>👉 Assembler deux ou trois mots sans rapport les uns avec les autres</a:t>
            </a:r>
          </a:p>
          <a:p>
            <a:endParaRPr lang="fr-FR" sz="2000" dirty="0"/>
          </a:p>
          <a:p>
            <a:r>
              <a:rPr lang="fr-FR" sz="2000" dirty="0"/>
              <a:t>    👉 Mettre la première lettre de chaque mot en majuscule</a:t>
            </a:r>
          </a:p>
          <a:p>
            <a:endParaRPr lang="fr-FR" sz="2000" dirty="0"/>
          </a:p>
          <a:p>
            <a:r>
              <a:rPr lang="fr-FR" sz="2000" dirty="0"/>
              <a:t>    👉 Séparer les mots d'un caractère spécial</a:t>
            </a:r>
          </a:p>
          <a:p>
            <a:endParaRPr lang="fr-FR" sz="2000" dirty="0"/>
          </a:p>
          <a:p>
            <a:r>
              <a:rPr lang="fr-FR" sz="2000" dirty="0"/>
              <a:t>    👉 Ajouter un chiffre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F172A0B-DBC3-461A-8E66-B52E90EAC0C8}"/>
              </a:ext>
            </a:extLst>
          </p:cNvPr>
          <p:cNvSpPr/>
          <p:nvPr/>
        </p:nvSpPr>
        <p:spPr>
          <a:xfrm>
            <a:off x="-22600" y="5504329"/>
            <a:ext cx="331700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bicyclette lionceau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2722BCB-B683-4873-9926-479A21043FFB}"/>
              </a:ext>
            </a:extLst>
          </p:cNvPr>
          <p:cNvCxnSpPr>
            <a:cxnSpLocks/>
          </p:cNvCxnSpPr>
          <p:nvPr/>
        </p:nvCxnSpPr>
        <p:spPr>
          <a:xfrm>
            <a:off x="3034361" y="5961529"/>
            <a:ext cx="48870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B0303322-E971-461E-A553-289A53CC06A7}"/>
              </a:ext>
            </a:extLst>
          </p:cNvPr>
          <p:cNvSpPr/>
          <p:nvPr/>
        </p:nvSpPr>
        <p:spPr>
          <a:xfrm>
            <a:off x="3061252" y="5504329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B</a:t>
            </a:r>
            <a:r>
              <a:rPr lang="fr-FR" sz="2000" b="1" dirty="0">
                <a:solidFill>
                  <a:schemeClr val="tx1"/>
                </a:solidFill>
              </a:rPr>
              <a:t>icyclette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lionceau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213DDA8-E1D0-43E4-8A2A-0DB98D0AFFCC}"/>
              </a:ext>
            </a:extLst>
          </p:cNvPr>
          <p:cNvSpPr/>
          <p:nvPr/>
        </p:nvSpPr>
        <p:spPr>
          <a:xfrm>
            <a:off x="5916499" y="5504329"/>
            <a:ext cx="35680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Bicyclette</a:t>
            </a:r>
            <a:r>
              <a:rPr lang="fr-FR" sz="2000" b="1" dirty="0" err="1">
                <a:solidFill>
                  <a:srgbClr val="92D050"/>
                </a:solidFill>
              </a:rPr>
              <a:t>?</a:t>
            </a:r>
            <a:r>
              <a:rPr lang="fr-FR" sz="2000" b="1" dirty="0" err="1">
                <a:solidFill>
                  <a:schemeClr val="tx1"/>
                </a:solidFill>
              </a:rPr>
              <a:t>lionceau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D23686D-AEAB-4726-9185-E460C4990B77}"/>
              </a:ext>
            </a:extLst>
          </p:cNvPr>
          <p:cNvSpPr/>
          <p:nvPr/>
        </p:nvSpPr>
        <p:spPr>
          <a:xfrm>
            <a:off x="8973460" y="5504329"/>
            <a:ext cx="35680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Bicyclette?lionceau</a:t>
            </a:r>
            <a:r>
              <a:rPr lang="fr-FR" sz="2000" b="1" dirty="0">
                <a:solidFill>
                  <a:srgbClr val="92D050"/>
                </a:solidFill>
              </a:rPr>
              <a:t>4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25A449D-9274-4DA0-96BC-A373C459824F}"/>
              </a:ext>
            </a:extLst>
          </p:cNvPr>
          <p:cNvCxnSpPr>
            <a:cxnSpLocks/>
          </p:cNvCxnSpPr>
          <p:nvPr/>
        </p:nvCxnSpPr>
        <p:spPr>
          <a:xfrm>
            <a:off x="5916499" y="5970493"/>
            <a:ext cx="48870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147F848-184F-4067-9FFE-DB1B4B018811}"/>
              </a:ext>
            </a:extLst>
          </p:cNvPr>
          <p:cNvCxnSpPr>
            <a:cxnSpLocks/>
          </p:cNvCxnSpPr>
          <p:nvPr/>
        </p:nvCxnSpPr>
        <p:spPr>
          <a:xfrm>
            <a:off x="8995880" y="5961529"/>
            <a:ext cx="48870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E28841-1E82-43EB-810A-A1A77DD3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4199-9E43-475A-A4EA-6E5E71B5597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C3CDF-6767-4CA0-8BF4-A51B3A1C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A3504D-E6DD-4B10-8A64-7AC14C3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01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2850776" y="1674159"/>
            <a:ext cx="722555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</a:rPr>
              <a:t>TECHNIQUE 2 : La phrase</a:t>
            </a:r>
          </a:p>
          <a:p>
            <a:endParaRPr lang="fr-FR" dirty="0"/>
          </a:p>
          <a:p>
            <a:r>
              <a:rPr lang="fr-FR" sz="2000" dirty="0"/>
              <a:t>    </a:t>
            </a:r>
            <a:r>
              <a:rPr lang="fr-FR" sz="2000" b="1" dirty="0"/>
              <a:t>Utilisez une phrase, paroles de chanson, vers de poème… dans lequel vous introduirez des chiffres et caractères spéciaux.</a:t>
            </a:r>
          </a:p>
          <a:p>
            <a:endParaRPr lang="fr-FR" sz="2000" b="1" dirty="0"/>
          </a:p>
          <a:p>
            <a:r>
              <a:rPr lang="fr-FR" sz="2000" i="1" dirty="0"/>
              <a:t>(Vous pouvez également ne conserver que la première lettre de chaque mot)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91C87BC-8EDF-46B4-AD82-2C7B5208600B}"/>
              </a:ext>
            </a:extLst>
          </p:cNvPr>
          <p:cNvSpPr txBox="1">
            <a:spLocks/>
          </p:cNvSpPr>
          <p:nvPr/>
        </p:nvSpPr>
        <p:spPr>
          <a:xfrm>
            <a:off x="838200" y="348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C539EA-6730-4021-BEFD-95A7AE1269CB}"/>
              </a:ext>
            </a:extLst>
          </p:cNvPr>
          <p:cNvSpPr/>
          <p:nvPr/>
        </p:nvSpPr>
        <p:spPr>
          <a:xfrm>
            <a:off x="2469657" y="4930587"/>
            <a:ext cx="331700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J’ai deux fleurs préférées : les Roses et les Marguerites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F99B2C-8F7F-4317-90BC-ABDEA0715330}"/>
              </a:ext>
            </a:extLst>
          </p:cNvPr>
          <p:cNvSpPr/>
          <p:nvPr/>
        </p:nvSpPr>
        <p:spPr>
          <a:xfrm>
            <a:off x="6557556" y="4930587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Ja2fp:lRelM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827090B-8C84-40D6-9F39-131AD90A9371}"/>
              </a:ext>
            </a:extLst>
          </p:cNvPr>
          <p:cNvCxnSpPr>
            <a:cxnSpLocks/>
          </p:cNvCxnSpPr>
          <p:nvPr/>
        </p:nvCxnSpPr>
        <p:spPr>
          <a:xfrm>
            <a:off x="6096000" y="5441576"/>
            <a:ext cx="48870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8F44D-4367-49F8-9DA0-E39F8345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836D-553D-4A0F-90B9-942145F700B1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A0A29-484B-41DE-9635-5F29D6E7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2D75C1-E488-4338-A0F6-7E30E6D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21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1763172" y="2234235"/>
            <a:ext cx="9108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💡 </a:t>
            </a:r>
            <a:r>
              <a:rPr lang="fr-FR" sz="2400" b="1" dirty="0">
                <a:solidFill>
                  <a:srgbClr val="92D050"/>
                </a:solidFill>
              </a:rPr>
              <a:t>Pour créer plusieurs mots de passe sécurisés et faciles à retenir :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dirty="0"/>
              <a:t>👉 Gardez le même mot de passe, composé de chiffres, lettres et caractères spéciaux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👉 Ajoutez les premières lettres du service sur lequel vous vous trouvez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7535AEE-092F-4359-BF15-3B459032B5C1}"/>
              </a:ext>
            </a:extLst>
          </p:cNvPr>
          <p:cNvSpPr/>
          <p:nvPr/>
        </p:nvSpPr>
        <p:spPr>
          <a:xfrm>
            <a:off x="1519391" y="5328243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Ja2fp:lRelM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58353D-1049-4264-981D-73BBC6CC3995}"/>
              </a:ext>
            </a:extLst>
          </p:cNvPr>
          <p:cNvSpPr/>
          <p:nvPr/>
        </p:nvSpPr>
        <p:spPr>
          <a:xfrm>
            <a:off x="5038164" y="4871043"/>
            <a:ext cx="5634445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Sur le bon coin </a:t>
            </a:r>
            <a:r>
              <a:rPr lang="fr-FR" sz="2000" b="1" dirty="0">
                <a:solidFill>
                  <a:schemeClr val="tx1"/>
                </a:solidFill>
              </a:rPr>
              <a:t>👉 Ja2fp:lRelM</a:t>
            </a:r>
            <a:r>
              <a:rPr lang="fr-FR" sz="2000" b="1" dirty="0">
                <a:solidFill>
                  <a:srgbClr val="92D050"/>
                </a:solidFill>
              </a:rPr>
              <a:t>lec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B363EA-0E4B-44E0-91A7-D5B6E6F663FF}"/>
              </a:ext>
            </a:extLst>
          </p:cNvPr>
          <p:cNvSpPr/>
          <p:nvPr/>
        </p:nvSpPr>
        <p:spPr>
          <a:xfrm>
            <a:off x="5038164" y="5650972"/>
            <a:ext cx="507402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Sur Gmail 👉 </a:t>
            </a:r>
            <a:r>
              <a:rPr lang="fr-FR" sz="2000" b="1" dirty="0">
                <a:solidFill>
                  <a:schemeClr val="tx1"/>
                </a:solidFill>
              </a:rPr>
              <a:t>Ja2fp:lRelM</a:t>
            </a:r>
            <a:r>
              <a:rPr lang="fr-FR" sz="2000" b="1" dirty="0">
                <a:solidFill>
                  <a:srgbClr val="92D050"/>
                </a:solidFill>
              </a:rPr>
              <a:t>gm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A3ED576-40AE-4DA3-B00F-100A3437E96C}"/>
              </a:ext>
            </a:extLst>
          </p:cNvPr>
          <p:cNvCxnSpPr>
            <a:cxnSpLocks/>
          </p:cNvCxnSpPr>
          <p:nvPr/>
        </p:nvCxnSpPr>
        <p:spPr>
          <a:xfrm flipV="1">
            <a:off x="4697506" y="5417888"/>
            <a:ext cx="1039906" cy="32272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26E2966-558E-4479-A755-DFF72288A55B}"/>
              </a:ext>
            </a:extLst>
          </p:cNvPr>
          <p:cNvCxnSpPr>
            <a:cxnSpLocks/>
          </p:cNvCxnSpPr>
          <p:nvPr/>
        </p:nvCxnSpPr>
        <p:spPr>
          <a:xfrm>
            <a:off x="4697506" y="5781577"/>
            <a:ext cx="1039906" cy="33235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58FA71-F16A-4EFB-B0BB-7A98B2DA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628-7655-4D23-AE2F-445E258B5D2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22AA3-1CB0-4A33-A09D-2F06CA74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EB48317-DEFD-442A-A9DC-82AD901D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252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1007726" y="2673826"/>
            <a:ext cx="10176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dirty="0">
                <a:latin typeface="+mj-lt"/>
              </a:rPr>
              <a:t>✔ Vos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mots de passe sont confidentiels </a:t>
            </a:r>
            <a:r>
              <a:rPr lang="fr-FR" sz="2400" dirty="0">
                <a:latin typeface="+mj-lt"/>
              </a:rPr>
              <a:t>ne les donnez à personne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Évitez d’écrire</a:t>
            </a:r>
            <a:r>
              <a:rPr lang="fr-FR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fr-FR" sz="2400" dirty="0">
                <a:latin typeface="+mj-lt"/>
              </a:rPr>
              <a:t>vos mots de passe sur papier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✔ Quand vous créez une adresse mail, </a:t>
            </a:r>
          </a:p>
          <a:p>
            <a:pPr marR="24510" algn="ctr"/>
            <a:r>
              <a:rPr lang="fr-FR" sz="2400" dirty="0">
                <a:latin typeface="+mj-lt"/>
              </a:rPr>
              <a:t>pensez aussi à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renseigner votre numéro de téléphone</a:t>
            </a:r>
            <a:r>
              <a:rPr lang="fr-FR" sz="2400" dirty="0">
                <a:solidFill>
                  <a:srgbClr val="92D050"/>
                </a:solidFill>
                <a:latin typeface="+mj-lt"/>
              </a:rPr>
              <a:t> </a:t>
            </a:r>
          </a:p>
          <a:p>
            <a:pPr marR="24510" algn="ctr"/>
            <a:r>
              <a:rPr lang="fr-FR" sz="2400" dirty="0">
                <a:latin typeface="+mj-lt"/>
              </a:rPr>
              <a:t>cela vous permettra de récupérer votre mot de passe si vous l’oubliez</a:t>
            </a:r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D84-5CA4-4932-98F7-9E5368A2B80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16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2137279" y="2296453"/>
            <a:ext cx="751322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💡 Vous pouvez modifier vos mots de passe à tout moment.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👉 Rendez-vous dans les paramètres de votre compte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👉 Trouvez la partie sur la sécurité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D84-5CA4-4932-98F7-9E5368A2B80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975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838201" y="1758577"/>
            <a:ext cx="105155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Pour changer votre mot de passe, vous aurez besoin d’avoir le mot de passe actuel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Quand vous l’avez rentré, vous pouvez en choisir un nouveau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D84-5CA4-4932-98F7-9E5368A2B80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C4E0134-915F-4B07-B542-D5846A3F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47" y="3429000"/>
            <a:ext cx="6146705" cy="32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De quoi avez-vous peur sur internet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E23511-98F9-42D6-B9B3-A305847C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63" y="2337476"/>
            <a:ext cx="5631473" cy="375431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5839-55C9-472E-AF64-0855254760EE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18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F784DD-46A3-4340-B081-51C75466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87" y="783653"/>
            <a:ext cx="5622001" cy="60743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846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565897" y="1710292"/>
            <a:ext cx="57306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Si vous avez oublié votre mot de passe, vous pouvez cliquer sur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Mot de passe oublié. </a:t>
            </a:r>
            <a:endParaRPr lang="fr-FR" sz="2400" dirty="0">
              <a:solidFill>
                <a:srgbClr val="92D050"/>
              </a:solidFill>
              <a:latin typeface="+mj-lt"/>
            </a:endParaRP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Vous pourrez suivre la procédure de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Récupération de votre mot de passe</a:t>
            </a:r>
            <a:r>
              <a:rPr lang="fr-FR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fr-FR" sz="2400" dirty="0">
                <a:latin typeface="+mj-lt"/>
              </a:rPr>
              <a:t>(en général via votre adresse mail ou votre téléphone)</a:t>
            </a: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7" y="111583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D84-5CA4-4932-98F7-9E5368A2B80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932449-39BB-4A48-A227-D97B86B9A786}"/>
              </a:ext>
            </a:extLst>
          </p:cNvPr>
          <p:cNvSpPr/>
          <p:nvPr/>
        </p:nvSpPr>
        <p:spPr>
          <a:xfrm>
            <a:off x="6647894" y="5346304"/>
            <a:ext cx="2743200" cy="70788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24BA14-6562-4FD7-98FB-B2AE7E3E5F03}"/>
              </a:ext>
            </a:extLst>
          </p:cNvPr>
          <p:cNvSpPr txBox="1"/>
          <p:nvPr/>
        </p:nvSpPr>
        <p:spPr>
          <a:xfrm>
            <a:off x="504825" y="4417358"/>
            <a:ext cx="5852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❗ Si vous changez le mot de passe, vous devrez le modifier de tous les appareils où il avait été enregistré (et se remplissait automatiquement)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050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🧰 </a:t>
            </a:r>
            <a:r>
              <a:rPr lang="fr-FR" sz="4000" dirty="0">
                <a:solidFill>
                  <a:srgbClr val="000000"/>
                </a:solidFill>
              </a:rPr>
              <a:t>Des </a:t>
            </a:r>
            <a:r>
              <a:rPr lang="fr-FR" sz="4000" dirty="0">
                <a:solidFill>
                  <a:srgbClr val="92D050"/>
                </a:solidFill>
              </a:rPr>
              <a:t>outils</a:t>
            </a:r>
            <a:r>
              <a:rPr lang="fr-FR" sz="4000" dirty="0">
                <a:solidFill>
                  <a:srgbClr val="000000"/>
                </a:solidFill>
              </a:rPr>
              <a:t> pour vous aider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838200" y="1592889"/>
            <a:ext cx="1017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latin typeface="+mj-lt"/>
              </a:rPr>
              <a:t>💡 Bon à savoir !</a:t>
            </a:r>
            <a:endParaRPr lang="fr-FR" b="1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0A1E5B-2767-4647-BF38-0C9498A33CDE}"/>
              </a:ext>
            </a:extLst>
          </p:cNvPr>
          <p:cNvSpPr txBox="1"/>
          <p:nvPr/>
        </p:nvSpPr>
        <p:spPr>
          <a:xfrm>
            <a:off x="1007726" y="2500997"/>
            <a:ext cx="10176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latin typeface="+mj-lt"/>
              </a:rPr>
              <a:t>💡 </a:t>
            </a:r>
            <a:r>
              <a:rPr lang="fr-FR" sz="2400" dirty="0">
                <a:latin typeface="+mj-lt"/>
              </a:rPr>
              <a:t> Il existe des coffres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forts numériques </a:t>
            </a:r>
            <a:r>
              <a:rPr lang="fr-FR" sz="2400" dirty="0">
                <a:latin typeface="+mj-lt"/>
              </a:rPr>
              <a:t>(en ligne) qui peuvent vous permettre de stocker vos différents mots de passe de </a:t>
            </a:r>
            <a:r>
              <a:rPr lang="fr-FR" sz="2400" b="1" dirty="0">
                <a:solidFill>
                  <a:srgbClr val="92D050"/>
                </a:solidFill>
                <a:latin typeface="+mj-lt"/>
              </a:rPr>
              <a:t>manière sécurisée.</a:t>
            </a:r>
            <a:endParaRPr lang="fr-FR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777500-5B78-49E8-B863-93710ECCD114}"/>
              </a:ext>
            </a:extLst>
          </p:cNvPr>
          <p:cNvSpPr txBox="1"/>
          <p:nvPr/>
        </p:nvSpPr>
        <p:spPr>
          <a:xfrm>
            <a:off x="1007726" y="4009269"/>
            <a:ext cx="101765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latin typeface="+mj-lt"/>
              </a:rPr>
              <a:t>✔ </a:t>
            </a:r>
            <a:r>
              <a:rPr lang="fr-FR" sz="2400" b="1" dirty="0" err="1">
                <a:latin typeface="+mj-lt"/>
              </a:rPr>
              <a:t>Keepass</a:t>
            </a:r>
            <a:endParaRPr lang="fr-FR" sz="2400" b="1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 err="1">
                <a:latin typeface="+mj-lt"/>
              </a:rPr>
              <a:t>Bitwarden</a:t>
            </a:r>
            <a:endParaRPr lang="fr-FR" sz="2400" b="1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>
                <a:latin typeface="+mj-lt"/>
              </a:rPr>
              <a:t>1Password</a:t>
            </a: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 err="1">
                <a:latin typeface="+mj-lt"/>
              </a:rPr>
              <a:t>Dashlane</a:t>
            </a:r>
            <a:endParaRPr lang="fr-FR" sz="2400" b="1" dirty="0">
              <a:latin typeface="+mj-lt"/>
            </a:endParaRPr>
          </a:p>
          <a:p>
            <a:pPr marR="24510" algn="ctr"/>
            <a:endParaRPr lang="fr-FR" sz="2400" b="1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8DB7B-8A78-4C1A-9E0C-E64D3EAA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AAF4-34F9-4BC3-B6E8-8CEDF72B693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9042E-E314-4621-89DE-9A537F2C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91E2D28-092B-46E0-98CD-15F3363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41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rm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Les bons réflexes à adopter sur internet</a:t>
            </a: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4562AFB-CC64-499F-8844-67E3D95439E4}"/>
              </a:ext>
            </a:extLst>
          </p:cNvPr>
          <p:cNvSpPr txBox="1"/>
          <p:nvPr/>
        </p:nvSpPr>
        <p:spPr>
          <a:xfrm>
            <a:off x="1079444" y="2705725"/>
            <a:ext cx="10411265" cy="1446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💡 Se déconnecter de ses comptes en ligne si on utilise un ordinateur public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9F3C79D-500A-4E0F-A307-7406FF4A7B6B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1D042A-AD33-48EB-88C3-E8ECD7F9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82EC-FA15-408D-BD62-3D793DBB694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E8A3F-C3EC-4B3E-877D-D9DE6D76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751D9-56B9-4EDA-851C-2AC48BB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26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7735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1632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🤔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F6EBC-571E-47C5-93F2-1D91CEA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945-4D1C-457C-8F75-B2017EAB7555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F1D80-0EF5-44B2-B55F-34B5D209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B465B-50B8-433C-8117-421E6A02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892-CCBD-465F-B4C0-97095AAD7C16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D1BAD4-20E3-4769-BE86-078A4164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482A92-F0CC-42E5-B570-31FC9DBD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piratage informatique c’est quoi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453FCB-1BBA-4374-B65D-60692835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DAD4-A15C-4317-A439-5BD7F15F0A6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8B1A37-A4FD-4FA6-B3D0-AC3D16B4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BC94AF-B60A-452B-9F52-1CC53E2F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9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'est quoi le piratage informatique  - 1 jour, 1 question">
            <a:hlinkClick r:id="" action="ppaction://media"/>
            <a:extLst>
              <a:ext uri="{FF2B5EF4-FFF2-40B4-BE49-F238E27FC236}">
                <a16:creationId xmlns:a16="http://schemas.microsoft.com/office/drawing/2014/main" id="{F25E38CD-CB5B-4FCA-8162-892A494D2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1052" y="1257319"/>
            <a:ext cx="8609896" cy="483928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16F306-4A49-4C31-98E9-C4559F3E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8CA5-9F37-49DF-98A8-C44182C3EBD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1DBE4-5AB0-4CB5-83DD-8AC85EC4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14856-17B7-4331-8857-55F82AAC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Quels sont les objectifs des pirates informatiques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❓ Récupérer des données personnelles (bancaires, identité…)</a:t>
            </a:r>
          </a:p>
          <a:p>
            <a:pPr marL="0" indent="0" algn="ctr">
              <a:buNone/>
            </a:pPr>
            <a:r>
              <a:rPr lang="fr-FR" sz="2400" dirty="0"/>
              <a:t>❓ Espionner (industriel ou étatique)</a:t>
            </a:r>
          </a:p>
          <a:p>
            <a:pPr marL="0" indent="0" algn="ctr">
              <a:buNone/>
            </a:pPr>
            <a:r>
              <a:rPr lang="fr-FR" sz="2400" dirty="0"/>
              <a:t>❓  Faire des blagues</a:t>
            </a:r>
          </a:p>
          <a:p>
            <a:pPr marL="0" indent="0" algn="ctr">
              <a:buNone/>
            </a:pPr>
            <a:r>
              <a:rPr lang="fr-FR" sz="2400" dirty="0"/>
              <a:t>❓ S’enrichir</a:t>
            </a:r>
          </a:p>
          <a:p>
            <a:pPr marL="0" indent="0" algn="ctr">
              <a:buNone/>
            </a:pPr>
            <a:r>
              <a:rPr lang="fr-FR" sz="2400" dirty="0"/>
              <a:t>❓ Démontrer une faille dans le système informatique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6879EC-F023-4D30-9D5F-43297647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5131-6831-49FC-BB46-D7036530DE15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8BA31-D9D0-40A4-A5A1-508FA1C9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E32FA-BD11-4807-A446-A065DE5B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92D05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Quels sont les objectifs des pirates informatiques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Récupérer des données personnelles (bancaires, identité…)</a:t>
            </a:r>
          </a:p>
          <a:p>
            <a:pPr marL="0" indent="0" algn="ctr">
              <a:buNone/>
            </a:pPr>
            <a:r>
              <a:rPr lang="fr-FR" sz="2400" dirty="0"/>
              <a:t>👉 Espionner (industriel ou étatique)</a:t>
            </a:r>
          </a:p>
          <a:p>
            <a:pPr marL="0" indent="0" algn="ctr">
              <a:buNone/>
            </a:pPr>
            <a:r>
              <a:rPr lang="fr-FR" sz="2400" dirty="0"/>
              <a:t>👉 S’enrichir</a:t>
            </a:r>
          </a:p>
          <a:p>
            <a:pPr marL="0" indent="0" algn="ctr">
              <a:buNone/>
            </a:pPr>
            <a:r>
              <a:rPr lang="fr-FR" sz="2400" dirty="0"/>
              <a:t>👉 Démontrer une faille dans le système informatique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94095B-D1C5-4CB0-BCA9-5DF87777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7183-A08C-473F-BE8D-FC51BEE878E4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B9CDE-950E-44F9-965D-51B972B7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9C109-EE6D-4944-BE4D-7493C42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019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2685</Words>
  <Application>Microsoft Office PowerPoint</Application>
  <PresentationFormat>Grand écran</PresentationFormat>
  <Paragraphs>451</Paragraphs>
  <Slides>54</Slides>
  <Notes>54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BalooChettan2-Regular</vt:lpstr>
      <vt:lpstr>Calibri</vt:lpstr>
      <vt:lpstr>Calibri Light</vt:lpstr>
      <vt:lpstr>Segoe UI</vt:lpstr>
      <vt:lpstr>Thème Office</vt:lpstr>
      <vt:lpstr>Bienvenue à l’atelier Initiation smartphone</vt:lpstr>
      <vt:lpstr>Tout un programme !</vt:lpstr>
      <vt:lpstr>Tout un programme !</vt:lpstr>
      <vt:lpstr>Partons du début !</vt:lpstr>
      <vt:lpstr>Partons du début !</vt:lpstr>
      <vt:lpstr>Le piratage informatique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sécurité, on fait comment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🔒 La sécurité, on fait comment 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👍 Créer des mots de passe sécurisés  </vt:lpstr>
      <vt:lpstr> 👍 Créer des mots de passe sécurisés  </vt:lpstr>
      <vt:lpstr> 👍 Créer des mots de passe sécurisés  </vt:lpstr>
      <vt:lpstr>Présentation PowerPoint</vt:lpstr>
      <vt:lpstr> 👍 Créer des mots de passe sécurisés  </vt:lpstr>
      <vt:lpstr> 👍 Créer des mots de passe sécurisés  </vt:lpstr>
      <vt:lpstr> 👍 Créer des mots de passe sécurisés  </vt:lpstr>
      <vt:lpstr> 👍 Créer des mots de passe sécurisés  </vt:lpstr>
      <vt:lpstr> 👍 Créer des mots de passe sécurisés  </vt:lpstr>
      <vt:lpstr> 🧰 Des outils pour vous aider  </vt:lpstr>
      <vt:lpstr> 👍 Les bons réflexes à adopter sur internet 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33</cp:revision>
  <cp:lastPrinted>2022-01-19T11:29:44Z</cp:lastPrinted>
  <dcterms:created xsi:type="dcterms:W3CDTF">2021-12-15T13:49:53Z</dcterms:created>
  <dcterms:modified xsi:type="dcterms:W3CDTF">2023-02-15T09:21:12Z</dcterms:modified>
</cp:coreProperties>
</file>