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3" r:id="rId2"/>
    <p:sldId id="366" r:id="rId3"/>
    <p:sldId id="358" r:id="rId4"/>
    <p:sldId id="355" r:id="rId5"/>
    <p:sldId id="360" r:id="rId6"/>
    <p:sldId id="362" r:id="rId7"/>
    <p:sldId id="365" r:id="rId8"/>
    <p:sldId id="372" r:id="rId9"/>
    <p:sldId id="373" r:id="rId10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3A3A39"/>
    <a:srgbClr val="393938"/>
    <a:srgbClr val="2E7D9C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9871" autoAdjust="0"/>
  </p:normalViewPr>
  <p:slideViewPr>
    <p:cSldViewPr snapToGrid="0">
      <p:cViewPr varScale="1">
        <p:scale>
          <a:sx n="103" d="100"/>
          <a:sy n="103" d="100"/>
        </p:scale>
        <p:origin x="15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C200B6A-79A9-4995-9A36-E57838F74B10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7D17107-DB44-46F3-8633-36C78ABA4128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C2D938-640C-44E9-98ED-9B7B00DB1884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6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2BADB3B-F7F1-4A5D-BD8E-891715142D07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17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88B123E-1323-4C93-9137-B62DB61FD469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31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591A26-C248-41E3-B9BE-96C1CC831FC9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6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FB7B240-E0D9-4406-B37E-4D88C29016FE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4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470314-6A47-4567-8987-894C1B051ED6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3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0C212BE-0A6A-4D31-A233-45441FF6528B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20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7671875-D565-4B41-8D49-E7EE3FBCC0AB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6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avec une copie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607678-A839-402B-8AC8-2B04AEF0B7A0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9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B87D-1BD0-4AD8-91CA-4F13CEE49FFB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25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3A96B-7C4C-4143-8A9D-06112FE33A63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59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912-2C53-4982-A5EF-328C1A303434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0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B9CF-1BEF-48EB-B61C-8F4050236F4D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63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0AA8-5D6D-4065-A324-CD6CD810B848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23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263-7713-4C0A-83D1-588A7CE221BF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99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C467-CF35-436C-8687-6CAEDB9C5AF8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14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1DD-E036-41F3-81A8-7F6AD184D8C5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4BC1-F63D-422C-BC27-FBCB56D720E8}" type="datetime1">
              <a:rPr lang="fr-FR" smtClean="0"/>
              <a:t>25/10/2022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0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DFA7-6819-45CC-A982-5A2750D3A328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1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81C2-3A83-4188-970B-EAFBE341F666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60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5218-9702-4E28-82A2-69747A52C8E9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Pour aller plus loin - 2/5 Explorateur de fichiers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1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yruis.fr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95" y="-24502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 🔍 Zoom sur l’explorateur de fichiers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Pour aller plus loin - 2/5 Explorateur de fichiers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50410" y="55078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7CD70473-3281-4E6F-89FC-9FCA828922D0}"/>
              </a:ext>
            </a:extLst>
          </p:cNvPr>
          <p:cNvSpPr txBox="1">
            <a:spLocks/>
          </p:cNvSpPr>
          <p:nvPr/>
        </p:nvSpPr>
        <p:spPr>
          <a:xfrm>
            <a:off x="224880" y="852615"/>
            <a:ext cx="3389500" cy="873737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dirty="0"/>
              <a:t>Tout mon ordinateur est rangé dans des dossiers, puis des sous dossiers</a:t>
            </a:r>
          </a:p>
          <a:p>
            <a:pPr marL="0" indent="0">
              <a:buNone/>
            </a:pPr>
            <a:r>
              <a:rPr lang="fr-FR" sz="1950" dirty="0"/>
              <a:t>Quand je </a:t>
            </a:r>
            <a:r>
              <a:rPr lang="fr-FR" sz="1950" dirty="0">
                <a:solidFill>
                  <a:srgbClr val="FFC000"/>
                </a:solidFill>
              </a:rPr>
              <a:t>clique</a:t>
            </a:r>
            <a:r>
              <a:rPr lang="fr-FR" sz="1950" dirty="0"/>
              <a:t> sur l’explorateur, </a:t>
            </a:r>
            <a:br>
              <a:rPr lang="fr-FR" sz="1950" dirty="0"/>
            </a:br>
            <a:r>
              <a:rPr lang="fr-FR" sz="1950" dirty="0"/>
              <a:t>une </a:t>
            </a:r>
            <a:r>
              <a:rPr lang="fr-FR" sz="1950" dirty="0">
                <a:solidFill>
                  <a:srgbClr val="FFC000"/>
                </a:solidFill>
              </a:rPr>
              <a:t>nouvelle fenêtre </a:t>
            </a:r>
            <a:r>
              <a:rPr lang="fr-FR" sz="1950" dirty="0"/>
              <a:t>s’ouvre.</a:t>
            </a:r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  <a:p>
            <a:pPr marL="0" indent="0">
              <a:buNone/>
            </a:pPr>
            <a:endParaRPr lang="fr-FR" sz="1788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1CE3D10-F8BF-41D8-84E9-E64D9ED1FFE3}"/>
              </a:ext>
            </a:extLst>
          </p:cNvPr>
          <p:cNvCxnSpPr>
            <a:cxnSpLocks/>
          </p:cNvCxnSpPr>
          <p:nvPr/>
        </p:nvCxnSpPr>
        <p:spPr>
          <a:xfrm flipV="1">
            <a:off x="3358753" y="1840693"/>
            <a:ext cx="469714" cy="14110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EF0E87C5-43ED-41CB-BFF2-0E906150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73" y="1517695"/>
            <a:ext cx="5520248" cy="40277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A322B61A-08E1-4BDE-B4DF-99D6663E6556}"/>
              </a:ext>
            </a:extLst>
          </p:cNvPr>
          <p:cNvSpPr/>
          <p:nvPr/>
        </p:nvSpPr>
        <p:spPr>
          <a:xfrm>
            <a:off x="3866372" y="3537150"/>
            <a:ext cx="699358" cy="2307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F8FFE48-8D3E-4845-820A-C004B45C814D}"/>
              </a:ext>
            </a:extLst>
          </p:cNvPr>
          <p:cNvSpPr/>
          <p:nvPr/>
        </p:nvSpPr>
        <p:spPr>
          <a:xfrm>
            <a:off x="3740021" y="2886736"/>
            <a:ext cx="1551625" cy="2307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136D713-284A-4FC8-ABB5-1E31C56D8B61}"/>
              </a:ext>
            </a:extLst>
          </p:cNvPr>
          <p:cNvSpPr/>
          <p:nvPr/>
        </p:nvSpPr>
        <p:spPr>
          <a:xfrm>
            <a:off x="3828467" y="5352367"/>
            <a:ext cx="699358" cy="2307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3CBB593-DF17-4451-8FC6-95D430BFA094}"/>
              </a:ext>
            </a:extLst>
          </p:cNvPr>
          <p:cNvSpPr/>
          <p:nvPr/>
        </p:nvSpPr>
        <p:spPr>
          <a:xfrm>
            <a:off x="5097074" y="3222291"/>
            <a:ext cx="1998855" cy="23080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76BA8E4-9A9A-4CC5-ABE8-06101535F15D}"/>
              </a:ext>
            </a:extLst>
          </p:cNvPr>
          <p:cNvSpPr/>
          <p:nvPr/>
        </p:nvSpPr>
        <p:spPr>
          <a:xfrm>
            <a:off x="7327203" y="2826093"/>
            <a:ext cx="1998855" cy="279739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9E0666-5B9A-4567-857C-9B7594FC420F}"/>
              </a:ext>
            </a:extLst>
          </p:cNvPr>
          <p:cNvSpPr txBox="1"/>
          <p:nvPr/>
        </p:nvSpPr>
        <p:spPr>
          <a:xfrm>
            <a:off x="263049" y="2370169"/>
            <a:ext cx="1551625" cy="66768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Accès rapide : </a:t>
            </a:r>
            <a:r>
              <a:rPr lang="fr-FR" sz="1138" dirty="0"/>
              <a:t>Dossiers sélectionnés comme raccourcis</a:t>
            </a:r>
            <a:endParaRPr lang="fr-FR" sz="1463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07C128E-FE9D-4F92-8CB5-5CE96AFD3F05}"/>
              </a:ext>
            </a:extLst>
          </p:cNvPr>
          <p:cNvCxnSpPr>
            <a:cxnSpLocks/>
            <a:stCxn id="68" idx="1"/>
            <a:endCxn id="32" idx="3"/>
          </p:cNvCxnSpPr>
          <p:nvPr/>
        </p:nvCxnSpPr>
        <p:spPr>
          <a:xfrm flipH="1" flipV="1">
            <a:off x="1814674" y="2704011"/>
            <a:ext cx="371531" cy="14599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0B7ADDA-B71D-4060-AE48-08048A72D743}"/>
              </a:ext>
            </a:extLst>
          </p:cNvPr>
          <p:cNvSpPr txBox="1"/>
          <p:nvPr/>
        </p:nvSpPr>
        <p:spPr>
          <a:xfrm>
            <a:off x="122335" y="4000396"/>
            <a:ext cx="1551625" cy="66768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Ce PC : </a:t>
            </a:r>
            <a:r>
              <a:rPr lang="fr-FR" sz="1138" dirty="0"/>
              <a:t>Dossiers présents dans votre ordinateur</a:t>
            </a:r>
            <a:endParaRPr lang="fr-FR" sz="1463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701A932-2465-4050-811B-81E6FA48D0A7}"/>
              </a:ext>
            </a:extLst>
          </p:cNvPr>
          <p:cNvCxnSpPr>
            <a:cxnSpLocks/>
            <a:stCxn id="84" idx="1"/>
            <a:endCxn id="36" idx="3"/>
          </p:cNvCxnSpPr>
          <p:nvPr/>
        </p:nvCxnSpPr>
        <p:spPr>
          <a:xfrm flipH="1">
            <a:off x="1673960" y="4325486"/>
            <a:ext cx="512224" cy="87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70D22650-39A6-4C5E-A8C8-F66635B73B39}"/>
              </a:ext>
            </a:extLst>
          </p:cNvPr>
          <p:cNvSpPr txBox="1"/>
          <p:nvPr/>
        </p:nvSpPr>
        <p:spPr>
          <a:xfrm>
            <a:off x="952430" y="5167636"/>
            <a:ext cx="2120768" cy="6176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38" dirty="0"/>
              <a:t>💡 Nombre de fichiers/dossiers dans le dossier dans lequel vous vous trouvez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8328757-C13F-4549-92E1-2DE063BFD836}"/>
              </a:ext>
            </a:extLst>
          </p:cNvPr>
          <p:cNvCxnSpPr>
            <a:cxnSpLocks/>
            <a:stCxn id="26" idx="2"/>
            <a:endCxn id="40" idx="3"/>
          </p:cNvCxnSpPr>
          <p:nvPr/>
        </p:nvCxnSpPr>
        <p:spPr>
          <a:xfrm flipH="1">
            <a:off x="3073198" y="5467719"/>
            <a:ext cx="755269" cy="87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870FBFC5-E5D3-46BA-A603-E702CA449D50}"/>
              </a:ext>
            </a:extLst>
          </p:cNvPr>
          <p:cNvSpPr/>
          <p:nvPr/>
        </p:nvSpPr>
        <p:spPr>
          <a:xfrm>
            <a:off x="4506989" y="1504154"/>
            <a:ext cx="971079" cy="2307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2DEEA9-2F22-4305-99F7-FA4C4D4E4CA4}"/>
              </a:ext>
            </a:extLst>
          </p:cNvPr>
          <p:cNvSpPr txBox="1"/>
          <p:nvPr/>
        </p:nvSpPr>
        <p:spPr>
          <a:xfrm>
            <a:off x="5991323" y="1346873"/>
            <a:ext cx="2120768" cy="44255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38" dirty="0"/>
              <a:t>💡 Nom du dossier dans lequel vous vous trouvez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1224465-4377-416C-94FB-CA2FAD1CE48C}"/>
              </a:ext>
            </a:extLst>
          </p:cNvPr>
          <p:cNvCxnSpPr>
            <a:cxnSpLocks/>
            <a:stCxn id="45" idx="6"/>
            <a:endCxn id="46" idx="1"/>
          </p:cNvCxnSpPr>
          <p:nvPr/>
        </p:nvCxnSpPr>
        <p:spPr>
          <a:xfrm flipV="1">
            <a:off x="5478068" y="1568152"/>
            <a:ext cx="513255" cy="5135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8945945F-3FAD-42A0-8CA4-C97A22CBDFB2}"/>
              </a:ext>
            </a:extLst>
          </p:cNvPr>
          <p:cNvSpPr txBox="1"/>
          <p:nvPr/>
        </p:nvSpPr>
        <p:spPr>
          <a:xfrm>
            <a:off x="6302754" y="5623484"/>
            <a:ext cx="1586349" cy="61767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38" dirty="0"/>
              <a:t>💡 Liste des fichiers présents dans le dossier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431ACF5-2588-4421-BAC0-B63F1E529186}"/>
              </a:ext>
            </a:extLst>
          </p:cNvPr>
          <p:cNvCxnSpPr>
            <a:cxnSpLocks/>
            <a:stCxn id="29" idx="4"/>
            <a:endCxn id="54" idx="1"/>
          </p:cNvCxnSpPr>
          <p:nvPr/>
        </p:nvCxnSpPr>
        <p:spPr>
          <a:xfrm>
            <a:off x="6096502" y="5530346"/>
            <a:ext cx="206252" cy="40197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3EA1F180-EC20-40E0-BA5D-F5CBC41B887D}"/>
              </a:ext>
            </a:extLst>
          </p:cNvPr>
          <p:cNvSpPr txBox="1"/>
          <p:nvPr/>
        </p:nvSpPr>
        <p:spPr>
          <a:xfrm>
            <a:off x="8010088" y="5607066"/>
            <a:ext cx="1716492" cy="44255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38" dirty="0"/>
              <a:t>🔍 Emplacement des fichiers dans l’ordinateur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8B0ED9E3-DA1E-42AE-87E6-13EBB3F2FD8A}"/>
              </a:ext>
            </a:extLst>
          </p:cNvPr>
          <p:cNvCxnSpPr>
            <a:cxnSpLocks/>
          </p:cNvCxnSpPr>
          <p:nvPr/>
        </p:nvCxnSpPr>
        <p:spPr>
          <a:xfrm>
            <a:off x="8195194" y="5416182"/>
            <a:ext cx="735369" cy="1787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>
            <a:extLst>
              <a:ext uri="{FF2B5EF4-FFF2-40B4-BE49-F238E27FC236}">
                <a16:creationId xmlns:a16="http://schemas.microsoft.com/office/drawing/2014/main" id="{7BDE46EC-478F-4708-B6B8-636D7628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05" y="2350768"/>
            <a:ext cx="1462887" cy="99847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61566E2B-D664-4F50-8B52-9616E85BC2A6}"/>
              </a:ext>
            </a:extLst>
          </p:cNvPr>
          <p:cNvCxnSpPr>
            <a:cxnSpLocks/>
            <a:stCxn id="24" idx="1"/>
            <a:endCxn id="68" idx="3"/>
          </p:cNvCxnSpPr>
          <p:nvPr/>
        </p:nvCxnSpPr>
        <p:spPr>
          <a:xfrm flipH="1" flipV="1">
            <a:off x="3649092" y="2850007"/>
            <a:ext cx="318160" cy="705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>
            <a:extLst>
              <a:ext uri="{FF2B5EF4-FFF2-40B4-BE49-F238E27FC236}">
                <a16:creationId xmlns:a16="http://schemas.microsoft.com/office/drawing/2014/main" id="{7D5A20E7-592A-4690-B8F7-5C792A9F5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184" y="3493420"/>
            <a:ext cx="1447407" cy="1664131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88FDC6B-B4E2-4FFC-B7B5-800750A30986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614380" y="3652502"/>
            <a:ext cx="251993" cy="1670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97">
            <a:extLst>
              <a:ext uri="{FF2B5EF4-FFF2-40B4-BE49-F238E27FC236}">
                <a16:creationId xmlns:a16="http://schemas.microsoft.com/office/drawing/2014/main" id="{4A309616-D4A9-42D3-BC54-E6B07A1E7CF0}"/>
              </a:ext>
            </a:extLst>
          </p:cNvPr>
          <p:cNvSpPr/>
          <p:nvPr/>
        </p:nvSpPr>
        <p:spPr>
          <a:xfrm>
            <a:off x="5362799" y="5369423"/>
            <a:ext cx="333181" cy="2307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13FFB4D-1EDF-421B-8A74-5D35C2A1E6D8}"/>
              </a:ext>
            </a:extLst>
          </p:cNvPr>
          <p:cNvSpPr txBox="1"/>
          <p:nvPr/>
        </p:nvSpPr>
        <p:spPr>
          <a:xfrm>
            <a:off x="3228016" y="5650282"/>
            <a:ext cx="1976071" cy="26744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38" dirty="0"/>
              <a:t>Taille de l’élément sélectionné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D3097764-393B-4152-8678-6F2C41EB0EB4}"/>
              </a:ext>
            </a:extLst>
          </p:cNvPr>
          <p:cNvCxnSpPr>
            <a:cxnSpLocks/>
            <a:stCxn id="98" idx="3"/>
            <a:endCxn id="99" idx="3"/>
          </p:cNvCxnSpPr>
          <p:nvPr/>
        </p:nvCxnSpPr>
        <p:spPr>
          <a:xfrm flipH="1">
            <a:off x="5204087" y="5566341"/>
            <a:ext cx="207505" cy="21766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 110">
            <a:extLst>
              <a:ext uri="{FF2B5EF4-FFF2-40B4-BE49-F238E27FC236}">
                <a16:creationId xmlns:a16="http://schemas.microsoft.com/office/drawing/2014/main" id="{0F24FBE3-44EB-457F-ACEC-9886F8C71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260" y="1904122"/>
            <a:ext cx="406205" cy="3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14497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 🔍 Zoom sur l’explorateur de fichiers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CF9C13-964D-55A6-FD3D-6B089389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52104" y="709402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0B7ADDA-B71D-4060-AE48-08048A72D743}"/>
              </a:ext>
            </a:extLst>
          </p:cNvPr>
          <p:cNvSpPr txBox="1"/>
          <p:nvPr/>
        </p:nvSpPr>
        <p:spPr>
          <a:xfrm>
            <a:off x="168813" y="2110227"/>
            <a:ext cx="1551625" cy="101790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La flèche : </a:t>
            </a:r>
            <a:r>
              <a:rPr lang="fr-FR" sz="1138" dirty="0"/>
              <a:t>permet de faire dérouler le contenu d’un dossier pour afficher ses </a:t>
            </a:r>
            <a:r>
              <a:rPr lang="fr-FR" sz="1138" b="1" dirty="0">
                <a:solidFill>
                  <a:srgbClr val="FFC000"/>
                </a:solidFill>
              </a:rPr>
              <a:t>Sous dossiers</a:t>
            </a:r>
            <a:endParaRPr lang="fr-FR" sz="1463" dirty="0">
              <a:solidFill>
                <a:srgbClr val="FFC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D4F76F-4D4D-40D7-A09F-6288A285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89" y="1276243"/>
            <a:ext cx="1940694" cy="2083233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76DAD15A-C841-48BF-AFD2-BB3C9673F333}"/>
              </a:ext>
            </a:extLst>
          </p:cNvPr>
          <p:cNvSpPr/>
          <p:nvPr/>
        </p:nvSpPr>
        <p:spPr>
          <a:xfrm>
            <a:off x="2023819" y="2079271"/>
            <a:ext cx="203585" cy="20382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6393964-E6FB-4E47-8FBA-B92DF04DAB6D}"/>
              </a:ext>
            </a:extLst>
          </p:cNvPr>
          <p:cNvCxnSpPr>
            <a:cxnSpLocks/>
            <a:stCxn id="38" idx="2"/>
            <a:endCxn id="36" idx="3"/>
          </p:cNvCxnSpPr>
          <p:nvPr/>
        </p:nvCxnSpPr>
        <p:spPr>
          <a:xfrm flipH="1">
            <a:off x="1720438" y="2181184"/>
            <a:ext cx="303381" cy="43799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AA2FF35E-22D2-4B64-8384-EAB5BCAD9FF8}"/>
              </a:ext>
            </a:extLst>
          </p:cNvPr>
          <p:cNvSpPr txBox="1"/>
          <p:nvPr/>
        </p:nvSpPr>
        <p:spPr>
          <a:xfrm>
            <a:off x="2025714" y="3359476"/>
            <a:ext cx="3096416" cy="8427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💡 Le décalage : </a:t>
            </a:r>
            <a:r>
              <a:rPr lang="fr-FR" sz="1138" dirty="0"/>
              <a:t>permet de savoir dans quel dossier nous nous trouvons . </a:t>
            </a:r>
            <a:r>
              <a:rPr lang="fr-FR" sz="1138" i="1" dirty="0"/>
              <a:t>Ici le dossier </a:t>
            </a:r>
            <a:r>
              <a:rPr lang="fr-FR" sz="1138" b="1" i="1" dirty="0"/>
              <a:t>captures d’écran </a:t>
            </a:r>
            <a:r>
              <a:rPr lang="fr-FR" sz="1138" i="1" dirty="0"/>
              <a:t>se trouve dans le dossier </a:t>
            </a:r>
            <a:r>
              <a:rPr lang="fr-FR" sz="1138" b="1" i="1" dirty="0"/>
              <a:t>Images </a:t>
            </a:r>
            <a:r>
              <a:rPr lang="fr-FR" sz="1138" i="1" dirty="0"/>
              <a:t>(qui contient ici 4 sous dossiers)</a:t>
            </a:r>
            <a:endParaRPr lang="fr-FR" sz="1463" dirty="0">
              <a:solidFill>
                <a:srgbClr val="FFC000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E5A2B5B-C344-483E-B36A-E2E40831A6A7}"/>
              </a:ext>
            </a:extLst>
          </p:cNvPr>
          <p:cNvSpPr/>
          <p:nvPr/>
        </p:nvSpPr>
        <p:spPr>
          <a:xfrm>
            <a:off x="2485275" y="2317858"/>
            <a:ext cx="1150639" cy="29250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2DF091E-67FB-4085-8FB9-DDADD27A2D82}"/>
              </a:ext>
            </a:extLst>
          </p:cNvPr>
          <p:cNvCxnSpPr>
            <a:cxnSpLocks/>
          </p:cNvCxnSpPr>
          <p:nvPr/>
        </p:nvCxnSpPr>
        <p:spPr>
          <a:xfrm flipV="1">
            <a:off x="2168509" y="2464111"/>
            <a:ext cx="110661" cy="9041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A61F7DEC-6A79-4A44-BFF5-D2F60727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887" y="1643404"/>
            <a:ext cx="4787075" cy="1075560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40C0666D-4C60-4F40-8F15-E98418F0D27A}"/>
              </a:ext>
            </a:extLst>
          </p:cNvPr>
          <p:cNvSpPr/>
          <p:nvPr/>
        </p:nvSpPr>
        <p:spPr>
          <a:xfrm>
            <a:off x="7869699" y="2388815"/>
            <a:ext cx="1355263" cy="29250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4E707D6-BE5A-4664-A2B6-36A30B2755CF}"/>
              </a:ext>
            </a:extLst>
          </p:cNvPr>
          <p:cNvSpPr txBox="1"/>
          <p:nvPr/>
        </p:nvSpPr>
        <p:spPr>
          <a:xfrm>
            <a:off x="6023547" y="2926596"/>
            <a:ext cx="1940694" cy="106792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b="1" dirty="0">
                <a:solidFill>
                  <a:srgbClr val="FFC000"/>
                </a:solidFill>
              </a:rPr>
              <a:t>💡 La barre de recherche : </a:t>
            </a:r>
            <a:r>
              <a:rPr lang="fr-FR" sz="1138" dirty="0"/>
              <a:t>permet de retrouver un fichier ou un dossier si on ne se souvient plus où on l’a rangé</a:t>
            </a:r>
            <a:endParaRPr lang="fr-FR" sz="1463" dirty="0">
              <a:solidFill>
                <a:srgbClr val="FFC000"/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8852AAFF-BD55-45E3-9B06-352FFEBB51A7}"/>
              </a:ext>
            </a:extLst>
          </p:cNvPr>
          <p:cNvCxnSpPr>
            <a:cxnSpLocks/>
            <a:stCxn id="53" idx="4"/>
            <a:endCxn id="56" idx="3"/>
          </p:cNvCxnSpPr>
          <p:nvPr/>
        </p:nvCxnSpPr>
        <p:spPr>
          <a:xfrm flipH="1">
            <a:off x="7964241" y="2681320"/>
            <a:ext cx="583090" cy="7792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957196-881A-189E-CF7B-2EABCE2B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</p:spTree>
    <p:extLst>
      <p:ext uri="{BB962C8B-B14F-4D97-AF65-F5344CB8AC3E}">
        <p14:creationId xmlns:p14="http://schemas.microsoft.com/office/powerpoint/2010/main" val="66317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32" y="-27350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 📲 Copier des fichiers d’un appareil externe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74C884AB-AE65-4555-93D6-78635864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4402069-AE01-4649-AEF6-653FAFB3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803513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681037" y="7879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275" i="1" dirty="0"/>
              <a:t>Disque dur, smartphone, clé USB…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765012" y="3262634"/>
            <a:ext cx="8543925" cy="923748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/>
              <a:t>La capacité de stockage d'une clé USB ne se compte pas en nombre de fichiers, mais en </a:t>
            </a:r>
            <a:r>
              <a:rPr lang="fr-FR" sz="1400" b="1" dirty="0">
                <a:solidFill>
                  <a:srgbClr val="FFC000"/>
                </a:solidFill>
              </a:rPr>
              <a:t>poids</a:t>
            </a:r>
            <a:r>
              <a:rPr lang="fr-FR" sz="1400" dirty="0"/>
              <a:t>. Son unité de mesure est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b="1" dirty="0">
                <a:solidFill>
                  <a:srgbClr val="FFC000"/>
                </a:solidFill>
              </a:rPr>
              <a:t>l'octet</a:t>
            </a:r>
            <a:r>
              <a:rPr lang="fr-FR" sz="1400" dirty="0"/>
              <a:t>. </a:t>
            </a:r>
            <a:br>
              <a:rPr lang="fr-FR" sz="1400" dirty="0"/>
            </a:br>
            <a:r>
              <a:rPr lang="fr-FR" sz="1400" dirty="0"/>
              <a:t>En général, les clés USB sont capables de stocker </a:t>
            </a:r>
            <a:r>
              <a:rPr lang="fr-FR" sz="1400" b="1" dirty="0">
                <a:solidFill>
                  <a:srgbClr val="FFC000"/>
                </a:solidFill>
              </a:rPr>
              <a:t>plusieurs giga-octets (Go)</a:t>
            </a:r>
            <a:r>
              <a:rPr lang="fr-FR" sz="1400" dirty="0">
                <a:solidFill>
                  <a:srgbClr val="FFC000"/>
                </a:solidFill>
              </a:rPr>
              <a:t>. </a:t>
            </a:r>
            <a:r>
              <a:rPr lang="fr-FR" sz="1400" dirty="0"/>
              <a:t>Plus elles ont une capacité de stockage important, plus elles sont chères. Ci-dessous quelques exemples indicatifs :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D12A051-3358-4FBB-B3D7-E7DEB2635EF7}"/>
              </a:ext>
            </a:extLst>
          </p:cNvPr>
          <p:cNvGrpSpPr/>
          <p:nvPr/>
        </p:nvGrpSpPr>
        <p:grpSpPr>
          <a:xfrm>
            <a:off x="2251279" y="3904012"/>
            <a:ext cx="5571390" cy="1653816"/>
            <a:chOff x="1520893" y="3868299"/>
            <a:chExt cx="8684990" cy="279017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6ED8806-B604-40AE-9E11-08906FFB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0893" y="5088839"/>
              <a:ext cx="7916394" cy="156963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2EF48A-5129-474F-91A6-5820F416A99D}"/>
                </a:ext>
              </a:extLst>
            </p:cNvPr>
            <p:cNvSpPr/>
            <p:nvPr/>
          </p:nvSpPr>
          <p:spPr>
            <a:xfrm>
              <a:off x="1637072" y="4212769"/>
              <a:ext cx="2433483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50" b="1" dirty="0"/>
                <a:t>Ko</a:t>
              </a:r>
            </a:p>
            <a:p>
              <a:pPr algn="ctr"/>
              <a:r>
                <a:rPr lang="fr-FR" sz="1463" dirty="0"/>
                <a:t>Kilo-octet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42767F-29F0-4940-8319-571622DB8191}"/>
                </a:ext>
              </a:extLst>
            </p:cNvPr>
            <p:cNvSpPr/>
            <p:nvPr/>
          </p:nvSpPr>
          <p:spPr>
            <a:xfrm>
              <a:off x="4173794" y="4212769"/>
              <a:ext cx="2433483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50" b="1" dirty="0"/>
                <a:t>Mo</a:t>
              </a:r>
            </a:p>
            <a:p>
              <a:pPr algn="ctr"/>
              <a:r>
                <a:rPr lang="fr-FR" sz="1463" dirty="0"/>
                <a:t>Méga-octet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C4E9E3-D8EA-4DBA-A41B-4D8FAC713508}"/>
                </a:ext>
              </a:extLst>
            </p:cNvPr>
            <p:cNvSpPr/>
            <p:nvPr/>
          </p:nvSpPr>
          <p:spPr>
            <a:xfrm>
              <a:off x="6725266" y="4212769"/>
              <a:ext cx="2595716" cy="87607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50" b="1" dirty="0"/>
                <a:t>Go</a:t>
              </a:r>
            </a:p>
            <a:p>
              <a:pPr algn="ctr"/>
              <a:r>
                <a:rPr lang="fr-FR" sz="1463" dirty="0"/>
                <a:t>Giga-octet</a:t>
              </a:r>
            </a:p>
          </p:txBody>
        </p:sp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BA55A67D-1262-4D67-B4FB-E4E65D1AA18F}"/>
                </a:ext>
              </a:extLst>
            </p:cNvPr>
            <p:cNvSpPr/>
            <p:nvPr/>
          </p:nvSpPr>
          <p:spPr>
            <a:xfrm rot="5400000">
              <a:off x="9036769" y="4268816"/>
              <a:ext cx="1569631" cy="76859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318D6DF9-CBA0-65D5-CFE0-6124D8213646}"/>
              </a:ext>
            </a:extLst>
          </p:cNvPr>
          <p:cNvSpPr txBox="1">
            <a:spLocks/>
          </p:cNvSpPr>
          <p:nvPr/>
        </p:nvSpPr>
        <p:spPr>
          <a:xfrm>
            <a:off x="765012" y="5522888"/>
            <a:ext cx="8543925" cy="560378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/>
              <a:t>Un ordinateur est composé de </a:t>
            </a:r>
            <a:r>
              <a:rPr lang="fr-FR" sz="1400" b="1" dirty="0">
                <a:solidFill>
                  <a:srgbClr val="FFC000"/>
                </a:solidFill>
              </a:rPr>
              <a:t>différents ports</a:t>
            </a:r>
            <a:r>
              <a:rPr lang="fr-FR" sz="1400" dirty="0"/>
              <a:t>, qui permettent de brancher des périphériques </a:t>
            </a:r>
          </a:p>
          <a:p>
            <a:pPr algn="ctr"/>
            <a:r>
              <a:rPr lang="fr-FR" sz="1400" dirty="0"/>
              <a:t>(souris, clé USB, imprimante...).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224B1A-051A-23AB-B0BB-412385190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"/>
          <a:stretch/>
        </p:blipFill>
        <p:spPr>
          <a:xfrm>
            <a:off x="2625421" y="5977683"/>
            <a:ext cx="5197249" cy="95113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8313531-E2D2-A16A-9568-C5B86407F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941" y="1384704"/>
            <a:ext cx="4914308" cy="1318937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AE989A56-C485-7A34-3432-DEEF2C49A167}"/>
              </a:ext>
            </a:extLst>
          </p:cNvPr>
          <p:cNvSpPr txBox="1">
            <a:spLocks/>
          </p:cNvSpPr>
          <p:nvPr/>
        </p:nvSpPr>
        <p:spPr>
          <a:xfrm>
            <a:off x="4022224" y="746582"/>
            <a:ext cx="4464747" cy="82950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/>
              <a:t>🤔 Comment reconnaître un type de fichier ? </a:t>
            </a:r>
          </a:p>
          <a:p>
            <a:pPr algn="ctr"/>
            <a:r>
              <a:rPr lang="fr-FR" sz="1200" dirty="0"/>
              <a:t>👉 Grâce à son </a:t>
            </a:r>
            <a:r>
              <a:rPr lang="fr-FR" sz="1200" b="1" dirty="0">
                <a:solidFill>
                  <a:srgbClr val="FFC000"/>
                </a:solidFill>
              </a:rPr>
              <a:t>icône</a:t>
            </a:r>
            <a:r>
              <a:rPr lang="fr-FR" sz="1200" dirty="0"/>
              <a:t>, son </a:t>
            </a:r>
            <a:r>
              <a:rPr lang="fr-FR" sz="1200" b="1" dirty="0">
                <a:solidFill>
                  <a:srgbClr val="FFC000"/>
                </a:solidFill>
              </a:rPr>
              <a:t>nom</a:t>
            </a:r>
            <a:r>
              <a:rPr lang="fr-FR" sz="1200" dirty="0"/>
              <a:t> et son </a:t>
            </a:r>
            <a:r>
              <a:rPr lang="fr-FR" sz="1200" b="1" dirty="0">
                <a:solidFill>
                  <a:srgbClr val="FFC000"/>
                </a:solidFill>
              </a:rPr>
              <a:t>extension</a:t>
            </a:r>
            <a:r>
              <a:rPr lang="fr-FR" sz="1200" dirty="0"/>
              <a:t>.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879DBA3-61D4-1458-F6F6-54AB065A82D0}"/>
              </a:ext>
            </a:extLst>
          </p:cNvPr>
          <p:cNvSpPr txBox="1"/>
          <p:nvPr/>
        </p:nvSpPr>
        <p:spPr>
          <a:xfrm>
            <a:off x="1211388" y="1633013"/>
            <a:ext cx="990600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463" b="1" dirty="0">
              <a:solidFill>
                <a:srgbClr val="FFC000"/>
              </a:solidFill>
            </a:endParaRPr>
          </a:p>
          <a:p>
            <a:r>
              <a:rPr lang="fr-FR" sz="1463" i="1" dirty="0"/>
              <a:t>Exemples :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098F4B-B186-4DA3-BD3E-B89C5A7E892A}"/>
              </a:ext>
            </a:extLst>
          </p:cNvPr>
          <p:cNvSpPr/>
          <p:nvPr/>
        </p:nvSpPr>
        <p:spPr>
          <a:xfrm>
            <a:off x="2201988" y="2753877"/>
            <a:ext cx="990600" cy="5425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Fichier vidéo</a:t>
            </a:r>
          </a:p>
          <a:p>
            <a:pPr algn="ctr"/>
            <a:r>
              <a:rPr lang="fr-FR" sz="1200" b="1" dirty="0"/>
              <a:t>.mp4 | .</a:t>
            </a:r>
            <a:r>
              <a:rPr lang="fr-FR" sz="1200" b="1" dirty="0" err="1"/>
              <a:t>avi</a:t>
            </a:r>
            <a:endParaRPr lang="fr-FR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18260A-AC8F-E273-3D8F-7B5B76E9D799}"/>
              </a:ext>
            </a:extLst>
          </p:cNvPr>
          <p:cNvSpPr/>
          <p:nvPr/>
        </p:nvSpPr>
        <p:spPr>
          <a:xfrm>
            <a:off x="3492590" y="2753877"/>
            <a:ext cx="990600" cy="5425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Fichier audio</a:t>
            </a:r>
          </a:p>
          <a:p>
            <a:pPr algn="ctr"/>
            <a:r>
              <a:rPr lang="fr-FR" sz="1200" b="1" dirty="0"/>
              <a:t>.mp3</a:t>
            </a:r>
            <a:endParaRPr lang="fr-FR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D1FB28-E514-5F1C-73DB-B73BB082DAC6}"/>
              </a:ext>
            </a:extLst>
          </p:cNvPr>
          <p:cNvSpPr/>
          <p:nvPr/>
        </p:nvSpPr>
        <p:spPr>
          <a:xfrm>
            <a:off x="4866047" y="2772833"/>
            <a:ext cx="990600" cy="5425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Fichier texte </a:t>
            </a:r>
          </a:p>
          <a:p>
            <a:pPr algn="ctr"/>
            <a:r>
              <a:rPr lang="fr-FR" sz="1200" b="1" dirty="0"/>
              <a:t>.doc | .txt</a:t>
            </a:r>
            <a:endParaRPr lang="fr-FR" sz="1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CF09B3-E81F-4364-35AC-7ABBBAF98F2F}"/>
              </a:ext>
            </a:extLst>
          </p:cNvPr>
          <p:cNvSpPr/>
          <p:nvPr/>
        </p:nvSpPr>
        <p:spPr>
          <a:xfrm>
            <a:off x="6156649" y="2772832"/>
            <a:ext cx="990600" cy="5425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Fichier image</a:t>
            </a:r>
          </a:p>
          <a:p>
            <a:pPr algn="ctr"/>
            <a:r>
              <a:rPr lang="fr-FR" sz="1200" b="1" dirty="0"/>
              <a:t>.jpeg | .png</a:t>
            </a:r>
            <a:endParaRPr lang="fr-FR" sz="1200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C53ACAA3-F86C-FE39-E904-801BDD3C58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01" r="5466"/>
          <a:stretch/>
        </p:blipFill>
        <p:spPr>
          <a:xfrm>
            <a:off x="7430207" y="1547861"/>
            <a:ext cx="807541" cy="98586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F2B1D13-0EE5-4DEE-EB4E-101B691D7C88}"/>
              </a:ext>
            </a:extLst>
          </p:cNvPr>
          <p:cNvSpPr/>
          <p:nvPr/>
        </p:nvSpPr>
        <p:spPr>
          <a:xfrm>
            <a:off x="7430207" y="2753877"/>
            <a:ext cx="990600" cy="5425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Document</a:t>
            </a:r>
          </a:p>
          <a:p>
            <a:pPr algn="ctr"/>
            <a:r>
              <a:rPr lang="fr-FR" sz="1200" b="1" dirty="0"/>
              <a:t>.</a:t>
            </a:r>
            <a:r>
              <a:rPr lang="fr-FR" sz="1200" b="1" dirty="0" err="1"/>
              <a:t>pdf</a:t>
            </a:r>
            <a:endParaRPr lang="fr-FR" sz="12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5E6543A-C3FF-2901-3461-64E60611678F}"/>
              </a:ext>
            </a:extLst>
          </p:cNvPr>
          <p:cNvSpPr txBox="1"/>
          <p:nvPr/>
        </p:nvSpPr>
        <p:spPr>
          <a:xfrm>
            <a:off x="7281470" y="2449811"/>
            <a:ext cx="1347876" cy="26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38" dirty="0">
                <a:latin typeface="+mj-lt"/>
              </a:rPr>
              <a:t>Compte_rendu.pdf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4D62162-FF2E-47BD-B8A2-6C2B32D50A08}"/>
              </a:ext>
            </a:extLst>
          </p:cNvPr>
          <p:cNvGrpSpPr/>
          <p:nvPr/>
        </p:nvGrpSpPr>
        <p:grpSpPr>
          <a:xfrm>
            <a:off x="663848" y="805238"/>
            <a:ext cx="2583066" cy="653774"/>
            <a:chOff x="1880592" y="1444584"/>
            <a:chExt cx="6490139" cy="1466820"/>
          </a:xfrm>
        </p:grpSpPr>
        <p:sp>
          <p:nvSpPr>
            <p:cNvPr id="46" name="Titre 1">
              <a:extLst>
                <a:ext uri="{FF2B5EF4-FFF2-40B4-BE49-F238E27FC236}">
                  <a16:creationId xmlns:a16="http://schemas.microsoft.com/office/drawing/2014/main" id="{9889F0CC-9C0A-90AA-2FB1-68E551B456FE}"/>
                </a:ext>
              </a:extLst>
            </p:cNvPr>
            <p:cNvSpPr txBox="1">
              <a:spLocks/>
            </p:cNvSpPr>
            <p:nvPr/>
          </p:nvSpPr>
          <p:spPr>
            <a:xfrm>
              <a:off x="1880592" y="1516337"/>
              <a:ext cx="6490139" cy="1395067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  <p:txBody>
            <a:bodyPr vert="horz" lIns="74295" tIns="37148" rIns="74295" bIns="37148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400" dirty="0"/>
                <a:t>💡 un nom de fichier se présente généralement ainsi :</a:t>
              </a:r>
            </a:p>
            <a:p>
              <a:pPr algn="ctr"/>
              <a:r>
                <a:rPr lang="fr-FR" sz="1400" b="1" dirty="0"/>
                <a:t>Le nom du fichier .  </a:t>
              </a:r>
              <a:r>
                <a:rPr lang="fr-FR" sz="1400" b="1" dirty="0">
                  <a:solidFill>
                    <a:srgbClr val="FFC000"/>
                  </a:solidFill>
                </a:rPr>
                <a:t>son extension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B8DFAF6-8CE6-1AA1-6F2B-C8FAA385314B}"/>
                </a:ext>
              </a:extLst>
            </p:cNvPr>
            <p:cNvSpPr txBox="1"/>
            <p:nvPr/>
          </p:nvSpPr>
          <p:spPr>
            <a:xfrm>
              <a:off x="5040719" y="1444584"/>
              <a:ext cx="1134896" cy="1294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400" b="1" dirty="0">
                  <a:solidFill>
                    <a:srgbClr val="FFC000"/>
                  </a:solidFill>
                </a:rPr>
                <a:t>.</a:t>
              </a:r>
              <a:endParaRPr lang="fr-FR" sz="44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01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31088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dirty="0"/>
              <a:t> 📲 Copier des fichiers d’un appareil externe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261E1-CD11-4EA0-8EE4-449F869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A71BA4-4E8B-40CB-BABC-945B7C0B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74308" y="76426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re 1">
            <a:extLst>
              <a:ext uri="{FF2B5EF4-FFF2-40B4-BE49-F238E27FC236}">
                <a16:creationId xmlns:a16="http://schemas.microsoft.com/office/drawing/2014/main" id="{596C55FC-D306-47BD-A1E3-172BE96C641F}"/>
              </a:ext>
            </a:extLst>
          </p:cNvPr>
          <p:cNvSpPr txBox="1">
            <a:spLocks/>
          </p:cNvSpPr>
          <p:nvPr/>
        </p:nvSpPr>
        <p:spPr>
          <a:xfrm>
            <a:off x="687767" y="-43048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275" i="1" dirty="0"/>
              <a:t>Disque dur, smartphone, clé USB…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7802BB6-DA48-4B3D-6F7E-4AB013CD9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4" y="1880957"/>
            <a:ext cx="2670350" cy="913337"/>
          </a:xfrm>
          <a:prstGeom prst="rect">
            <a:avLst/>
          </a:prstGeom>
        </p:spPr>
      </p:pic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95E10C32-311F-61E4-FB38-474B67DF4659}"/>
              </a:ext>
            </a:extLst>
          </p:cNvPr>
          <p:cNvSpPr txBox="1">
            <a:spLocks/>
          </p:cNvSpPr>
          <p:nvPr/>
        </p:nvSpPr>
        <p:spPr>
          <a:xfrm>
            <a:off x="664977" y="1240750"/>
            <a:ext cx="3503737" cy="2108940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👉 Quand vous allez </a:t>
            </a:r>
            <a:r>
              <a:rPr lang="fr-FR" sz="1400" b="1" dirty="0">
                <a:solidFill>
                  <a:srgbClr val="FFC000"/>
                </a:solidFill>
              </a:rPr>
              <a:t>connecter</a:t>
            </a:r>
            <a:r>
              <a:rPr lang="fr-FR" sz="1400" dirty="0"/>
              <a:t> (brancher) un appareil à votre ordinateur, un message va s’afficher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/>
              <a:t>En cliquant dessus, vous pouvez choisir l’action à réaliser.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7D0CFE-37F9-D55D-600B-E392C666039F}"/>
              </a:ext>
            </a:extLst>
          </p:cNvPr>
          <p:cNvSpPr txBox="1"/>
          <p:nvPr/>
        </p:nvSpPr>
        <p:spPr>
          <a:xfrm>
            <a:off x="1437164" y="876312"/>
            <a:ext cx="2020391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/>
              <a:t>💡 Bon à savoir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15429F-E6BC-09F2-8EEC-E15508F182FC}"/>
              </a:ext>
            </a:extLst>
          </p:cNvPr>
          <p:cNvSpPr/>
          <p:nvPr/>
        </p:nvSpPr>
        <p:spPr>
          <a:xfrm>
            <a:off x="687767" y="764261"/>
            <a:ext cx="3503737" cy="24361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9" name="Espace réservé du contenu 16">
            <a:extLst>
              <a:ext uri="{FF2B5EF4-FFF2-40B4-BE49-F238E27FC236}">
                <a16:creationId xmlns:a16="http://schemas.microsoft.com/office/drawing/2014/main" id="{AE483735-D17C-651F-9998-6D30943DFC0C}"/>
              </a:ext>
            </a:extLst>
          </p:cNvPr>
          <p:cNvSpPr txBox="1">
            <a:spLocks/>
          </p:cNvSpPr>
          <p:nvPr/>
        </p:nvSpPr>
        <p:spPr>
          <a:xfrm>
            <a:off x="5680384" y="1414561"/>
            <a:ext cx="3503737" cy="1501411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👉 Il est possible </a:t>
            </a:r>
            <a:r>
              <a:rPr lang="fr-FR" sz="1400" b="1" dirty="0">
                <a:solidFill>
                  <a:srgbClr val="FFC000"/>
                </a:solidFill>
              </a:rPr>
              <a:t>d’ouvrir plusieurs fenêtres</a:t>
            </a:r>
            <a:r>
              <a:rPr lang="fr-FR" sz="1400" dirty="0"/>
              <a:t> à la fois sur votre écran.</a:t>
            </a:r>
          </a:p>
          <a:p>
            <a:pPr marL="0" indent="0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/>
              <a:t>💡 Cela peut être utile si vous triez des fichiers : vous pouvez </a:t>
            </a:r>
            <a:r>
              <a:rPr lang="fr-FR" sz="1400" b="1" dirty="0"/>
              <a:t>les glisser d’une fenêtre à l’autre.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D9502CD-4110-AF84-6923-1CF884D71BF4}"/>
              </a:ext>
            </a:extLst>
          </p:cNvPr>
          <p:cNvSpPr txBox="1"/>
          <p:nvPr/>
        </p:nvSpPr>
        <p:spPr>
          <a:xfrm>
            <a:off x="6429781" y="876312"/>
            <a:ext cx="2020391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/>
              <a:t>💡 Bon à savoir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C5F15B-BE6B-C7BD-266D-60AF9997FE55}"/>
              </a:ext>
            </a:extLst>
          </p:cNvPr>
          <p:cNvSpPr/>
          <p:nvPr/>
        </p:nvSpPr>
        <p:spPr>
          <a:xfrm>
            <a:off x="5680384" y="764262"/>
            <a:ext cx="3519187" cy="21517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8171F89-E716-36F0-2783-9727450937A0}"/>
              </a:ext>
            </a:extLst>
          </p:cNvPr>
          <p:cNvGrpSpPr/>
          <p:nvPr/>
        </p:nvGrpSpPr>
        <p:grpSpPr>
          <a:xfrm>
            <a:off x="1112184" y="3299278"/>
            <a:ext cx="8392477" cy="3528749"/>
            <a:chOff x="217400" y="1567251"/>
            <a:chExt cx="10207513" cy="5317580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A633D36-07CE-E4E1-E5D0-0CC4DE326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240" y="2446720"/>
              <a:ext cx="4722781" cy="358571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3" name="Espace réservé du contenu 16">
              <a:extLst>
                <a:ext uri="{FF2B5EF4-FFF2-40B4-BE49-F238E27FC236}">
                  <a16:creationId xmlns:a16="http://schemas.microsoft.com/office/drawing/2014/main" id="{85FF9166-69AF-B5A4-BC0F-9ACEF9F25073}"/>
                </a:ext>
              </a:extLst>
            </p:cNvPr>
            <p:cNvSpPr txBox="1">
              <a:spLocks/>
            </p:cNvSpPr>
            <p:nvPr/>
          </p:nvSpPr>
          <p:spPr>
            <a:xfrm>
              <a:off x="1371567" y="1567251"/>
              <a:ext cx="7153872" cy="828334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800" dirty="0"/>
                <a:t>👉 Vous pouvez également retrouver votre appareil dans </a:t>
              </a:r>
              <a:r>
                <a:rPr lang="fr-FR" sz="1800" b="1" dirty="0">
                  <a:solidFill>
                    <a:srgbClr val="FFC000"/>
                  </a:solidFill>
                </a:rPr>
                <a:t>l’explorateur de fichiers</a:t>
              </a:r>
              <a:r>
                <a:rPr lang="fr-FR" sz="1800" dirty="0"/>
                <a:t>, dans la rubrique </a:t>
              </a:r>
              <a:r>
                <a:rPr lang="fr-FR" sz="1800" b="1" dirty="0">
                  <a:solidFill>
                    <a:srgbClr val="FFC000"/>
                  </a:solidFill>
                </a:rPr>
                <a:t>Ce PC.</a:t>
              </a:r>
              <a:endParaRPr lang="fr-FR" sz="1800" b="1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8E13084E-2A77-D5BE-C4F5-8A78D80666CC}"/>
                </a:ext>
              </a:extLst>
            </p:cNvPr>
            <p:cNvSpPr/>
            <p:nvPr/>
          </p:nvSpPr>
          <p:spPr>
            <a:xfrm>
              <a:off x="1503745" y="5146836"/>
              <a:ext cx="1334277" cy="23070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914C69E-A522-48EC-E7AC-26AFB5E67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6088"/>
            <a:stretch/>
          </p:blipFill>
          <p:spPr>
            <a:xfrm>
              <a:off x="5412922" y="2704891"/>
              <a:ext cx="3831371" cy="81787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E59825B-F42A-C209-A832-EC45E8587C72}"/>
                </a:ext>
              </a:extLst>
            </p:cNvPr>
            <p:cNvSpPr txBox="1"/>
            <p:nvPr/>
          </p:nvSpPr>
          <p:spPr>
            <a:xfrm>
              <a:off x="1150436" y="5615185"/>
              <a:ext cx="3802564" cy="126964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💡 </a:t>
              </a:r>
              <a:r>
                <a:rPr lang="fr-FR" sz="1600" b="1" dirty="0"/>
                <a:t>Chaque appareil porte un nom propre. Pour y accéder, je fais un </a:t>
              </a:r>
              <a:r>
                <a:rPr lang="fr-FR" sz="1600" b="1" dirty="0">
                  <a:solidFill>
                    <a:srgbClr val="FFC000"/>
                  </a:solidFill>
                </a:rPr>
                <a:t>double clic</a:t>
              </a:r>
              <a:endParaRPr lang="fr-FR" sz="14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FF9ECF62-5F7F-01BC-584C-C149E77B54B8}"/>
                </a:ext>
              </a:extLst>
            </p:cNvPr>
            <p:cNvCxnSpPr>
              <a:cxnSpLocks/>
              <a:stCxn id="24" idx="7"/>
            </p:cNvCxnSpPr>
            <p:nvPr/>
          </p:nvCxnSpPr>
          <p:spPr>
            <a:xfrm flipV="1">
              <a:off x="2642621" y="3220519"/>
              <a:ext cx="2770300" cy="196010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6771B10-8096-3F2A-67A7-E7D26B78C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92" b="6528"/>
            <a:stretch/>
          </p:blipFill>
          <p:spPr>
            <a:xfrm>
              <a:off x="5635062" y="4107892"/>
              <a:ext cx="2507456" cy="206615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164D2BF-760F-0882-8768-5994C8454849}"/>
                </a:ext>
              </a:extLst>
            </p:cNvPr>
            <p:cNvSpPr txBox="1"/>
            <p:nvPr/>
          </p:nvSpPr>
          <p:spPr>
            <a:xfrm>
              <a:off x="8407644" y="4003322"/>
              <a:ext cx="2017269" cy="20870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💡 Si vous connectez un smartphone, vous devez autoriser l’accès de votre téléphone</a:t>
              </a:r>
              <a:endParaRPr lang="fr-FR" sz="1400" b="1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2AA84D9-2C8D-7B13-C6C5-5AB38AECA257}"/>
                </a:ext>
              </a:extLst>
            </p:cNvPr>
            <p:cNvSpPr txBox="1"/>
            <p:nvPr/>
          </p:nvSpPr>
          <p:spPr>
            <a:xfrm>
              <a:off x="6419318" y="2402525"/>
              <a:ext cx="1988326" cy="463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🧭 Sur l’ordinateur</a:t>
              </a:r>
              <a:endParaRPr lang="fr-FR" sz="1400" b="1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17B4E15-C0C6-28EE-AB4C-87616DF5E804}"/>
                </a:ext>
              </a:extLst>
            </p:cNvPr>
            <p:cNvSpPr txBox="1"/>
            <p:nvPr/>
          </p:nvSpPr>
          <p:spPr>
            <a:xfrm>
              <a:off x="5674161" y="3994140"/>
              <a:ext cx="2424941" cy="463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🧭 Sur le smartphone</a:t>
              </a:r>
              <a:endParaRPr lang="fr-FR" sz="1400" b="1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D7EFDDD-C49F-36C8-BD43-50E5D535C8B9}"/>
                </a:ext>
              </a:extLst>
            </p:cNvPr>
            <p:cNvSpPr/>
            <p:nvPr/>
          </p:nvSpPr>
          <p:spPr>
            <a:xfrm>
              <a:off x="6656226" y="3080344"/>
              <a:ext cx="391816" cy="271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FA36013-D865-AAD0-E40F-181158FD928D}"/>
                </a:ext>
              </a:extLst>
            </p:cNvPr>
            <p:cNvSpPr txBox="1"/>
            <p:nvPr/>
          </p:nvSpPr>
          <p:spPr>
            <a:xfrm>
              <a:off x="5677348" y="3476077"/>
              <a:ext cx="1483940" cy="39422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Dossier de photos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F46B7A73-0CCE-2857-0C8F-CF9CAC428ECC}"/>
                </a:ext>
              </a:extLst>
            </p:cNvPr>
            <p:cNvCxnSpPr>
              <a:cxnSpLocks/>
              <a:stCxn id="32" idx="3"/>
              <a:endCxn id="33" idx="0"/>
            </p:cNvCxnSpPr>
            <p:nvPr/>
          </p:nvCxnSpPr>
          <p:spPr>
            <a:xfrm flipH="1">
              <a:off x="6419318" y="3312423"/>
              <a:ext cx="294287" cy="16365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B606AA68-E8EC-5E68-DE01-2E6B25BF1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0824" r="79906" b="13271"/>
            <a:stretch/>
          </p:blipFill>
          <p:spPr>
            <a:xfrm>
              <a:off x="2967737" y="5124011"/>
              <a:ext cx="1605891" cy="266599"/>
            </a:xfrm>
            <a:prstGeom prst="rect">
              <a:avLst/>
            </a:prstGeom>
          </p:spPr>
        </p:pic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2FDD8483-D72D-8B2D-0B14-29134DF76F93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2757474" y="5140905"/>
              <a:ext cx="2877588" cy="6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22E6E50A-44EA-79CE-7C26-21875581957D}"/>
                </a:ext>
              </a:extLst>
            </p:cNvPr>
            <p:cNvSpPr/>
            <p:nvPr/>
          </p:nvSpPr>
          <p:spPr>
            <a:xfrm>
              <a:off x="3048285" y="5187562"/>
              <a:ext cx="1334277" cy="23070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E8439A0-766E-5541-0B6D-8FE034750B5E}"/>
                </a:ext>
              </a:extLst>
            </p:cNvPr>
            <p:cNvSpPr txBox="1"/>
            <p:nvPr/>
          </p:nvSpPr>
          <p:spPr>
            <a:xfrm>
              <a:off x="4338083" y="4296568"/>
              <a:ext cx="1074838" cy="3942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💡 Clé USB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64A46FF9-CA42-594E-E4F5-A1BB9A8DE118}"/>
                </a:ext>
              </a:extLst>
            </p:cNvPr>
            <p:cNvCxnSpPr>
              <a:cxnSpLocks/>
              <a:stCxn id="37" idx="6"/>
            </p:cNvCxnSpPr>
            <p:nvPr/>
          </p:nvCxnSpPr>
          <p:spPr>
            <a:xfrm flipV="1">
              <a:off x="4382562" y="4712137"/>
              <a:ext cx="456192" cy="59077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A08BE355-2240-C60C-6FDE-CECBB7C1EDA2}"/>
                </a:ext>
              </a:extLst>
            </p:cNvPr>
            <p:cNvSpPr/>
            <p:nvPr/>
          </p:nvSpPr>
          <p:spPr>
            <a:xfrm>
              <a:off x="217400" y="4097201"/>
              <a:ext cx="746543" cy="21255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84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90" y="-236098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📲 Copier des fichiers d’un appareil externe</a:t>
            </a:r>
            <a:endParaRPr lang="fr-FR" sz="3250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14885" y="736150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668690" y="1733188"/>
            <a:ext cx="2545773" cy="407379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/>
              <a:t>Trouver le fichier que vous souhaitez déplacer</a:t>
            </a: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272394" y="1711205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203725" y="1660913"/>
            <a:ext cx="3087536" cy="37113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390646" y="311034"/>
            <a:ext cx="4954997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75" i="1" dirty="0">
                <a:latin typeface="+mj-lt"/>
              </a:rPr>
              <a:t>Disque dur, smartphone, clé USB…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DD80A6-24D6-4300-B2E5-C8CCACD76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72"/>
          <a:stretch/>
        </p:blipFill>
        <p:spPr>
          <a:xfrm>
            <a:off x="272393" y="2521290"/>
            <a:ext cx="2937925" cy="2275473"/>
          </a:xfrm>
          <a:prstGeom prst="rect">
            <a:avLst/>
          </a:prstGeom>
        </p:spPr>
      </p:pic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2FF7D435-DA7F-4BC3-98F5-FC07673FC001}"/>
              </a:ext>
            </a:extLst>
          </p:cNvPr>
          <p:cNvSpPr txBox="1">
            <a:spLocks/>
          </p:cNvSpPr>
          <p:nvPr/>
        </p:nvSpPr>
        <p:spPr>
          <a:xfrm>
            <a:off x="3791295" y="1672572"/>
            <a:ext cx="2554189" cy="586591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/>
              <a:t>Faites un clic droit et cliquez sur couper ou copier</a:t>
            </a: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6D537-707A-46E6-BE43-B77800232443}"/>
              </a:ext>
            </a:extLst>
          </p:cNvPr>
          <p:cNvSpPr txBox="1"/>
          <p:nvPr/>
        </p:nvSpPr>
        <p:spPr>
          <a:xfrm>
            <a:off x="3452306" y="1704848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19E40-6A7C-4E48-95F8-A36E821B470A}"/>
              </a:ext>
            </a:extLst>
          </p:cNvPr>
          <p:cNvSpPr/>
          <p:nvPr/>
        </p:nvSpPr>
        <p:spPr>
          <a:xfrm>
            <a:off x="3383637" y="1654556"/>
            <a:ext cx="3087537" cy="37177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2795DD18-1EEA-43D3-9508-DEBEEF9A191F}"/>
              </a:ext>
            </a:extLst>
          </p:cNvPr>
          <p:cNvSpPr txBox="1">
            <a:spLocks/>
          </p:cNvSpPr>
          <p:nvPr/>
        </p:nvSpPr>
        <p:spPr>
          <a:xfrm>
            <a:off x="6979080" y="1672572"/>
            <a:ext cx="2554189" cy="586591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/>
              <a:t>Allez sur votre clé USB/disque dur/smartphone</a:t>
            </a: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27F81-42EC-4F4D-9B53-26938357199D}"/>
              </a:ext>
            </a:extLst>
          </p:cNvPr>
          <p:cNvSpPr txBox="1"/>
          <p:nvPr/>
        </p:nvSpPr>
        <p:spPr>
          <a:xfrm>
            <a:off x="6640091" y="1704848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EB394-DCC3-4699-95E1-25E18B4CCD8E}"/>
              </a:ext>
            </a:extLst>
          </p:cNvPr>
          <p:cNvSpPr/>
          <p:nvPr/>
        </p:nvSpPr>
        <p:spPr>
          <a:xfrm>
            <a:off x="6571422" y="1654556"/>
            <a:ext cx="3087537" cy="37177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04F670-F8CB-490A-9EA5-50840249B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17" y="2140566"/>
            <a:ext cx="1929775" cy="30369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6EE7A5-D990-4351-82EF-C2D9F1B824B3}"/>
              </a:ext>
            </a:extLst>
          </p:cNvPr>
          <p:cNvSpPr/>
          <p:nvPr/>
        </p:nvSpPr>
        <p:spPr>
          <a:xfrm>
            <a:off x="1722810" y="3803845"/>
            <a:ext cx="681038" cy="7597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F042EA-21F5-4F9F-9BDA-075467C535D1}"/>
              </a:ext>
            </a:extLst>
          </p:cNvPr>
          <p:cNvSpPr/>
          <p:nvPr/>
        </p:nvSpPr>
        <p:spPr>
          <a:xfrm>
            <a:off x="3978747" y="4165001"/>
            <a:ext cx="1886396" cy="33084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4B098C-3A5B-466C-A135-1C13445157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526"/>
          <a:stretch/>
        </p:blipFill>
        <p:spPr>
          <a:xfrm>
            <a:off x="6649574" y="2140566"/>
            <a:ext cx="2955709" cy="308535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C7FE1-6D0F-4990-8869-20031014C208}"/>
              </a:ext>
            </a:extLst>
          </p:cNvPr>
          <p:cNvSpPr/>
          <p:nvPr/>
        </p:nvSpPr>
        <p:spPr>
          <a:xfrm>
            <a:off x="6643752" y="4578093"/>
            <a:ext cx="1225453" cy="31027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F4A2DD5-14EE-4D33-9156-83F361179F0A}"/>
              </a:ext>
            </a:extLst>
          </p:cNvPr>
          <p:cNvSpPr txBox="1"/>
          <p:nvPr/>
        </p:nvSpPr>
        <p:spPr>
          <a:xfrm>
            <a:off x="3113408" y="5433189"/>
            <a:ext cx="3617075" cy="44255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38" dirty="0"/>
              <a:t>💡 Couper 👉  déplace le fichier dans le nouveau dossier</a:t>
            </a:r>
          </a:p>
          <a:p>
            <a:r>
              <a:rPr lang="fr-FR" sz="1138" dirty="0"/>
              <a:t>💡 Copier 👉 dédouble le fichier dans le nouveau dossier</a:t>
            </a:r>
          </a:p>
        </p:txBody>
      </p:sp>
    </p:spTree>
    <p:extLst>
      <p:ext uri="{BB962C8B-B14F-4D97-AF65-F5344CB8AC3E}">
        <p14:creationId xmlns:p14="http://schemas.microsoft.com/office/powerpoint/2010/main" val="134956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4EAC5F4-44AB-4642-9AFD-67861139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5" y="2444186"/>
            <a:ext cx="379267" cy="4024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5994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📲 Copier des fichiers d’un appareil externe</a:t>
            </a:r>
            <a:endParaRPr lang="fr-FR" sz="3250"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27233" y="1352927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668690" y="1733188"/>
            <a:ext cx="2545773" cy="407379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/>
              <a:t>Faites un clic droit sur un espace vide de votre clé</a:t>
            </a:r>
          </a:p>
          <a:p>
            <a:pPr marL="0" indent="0">
              <a:buNone/>
            </a:pPr>
            <a:endParaRPr lang="fr-FR" sz="1463" dirty="0"/>
          </a:p>
          <a:p>
            <a:pPr marL="0" indent="0">
              <a:buNone/>
            </a:pPr>
            <a:endParaRPr lang="fr-FR" sz="1463" dirty="0"/>
          </a:p>
          <a:p>
            <a:pPr marL="0" indent="0">
              <a:buNone/>
            </a:pPr>
            <a:endParaRPr lang="fr-FR" sz="1463" dirty="0"/>
          </a:p>
          <a:p>
            <a:pPr marL="0" indent="0">
              <a:buNone/>
            </a:pPr>
            <a:endParaRPr lang="fr-FR" sz="1463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272394" y="1711205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203725" y="1660913"/>
            <a:ext cx="3087536" cy="37113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402994" y="927811"/>
            <a:ext cx="4954997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75" i="1" dirty="0">
                <a:latin typeface="+mj-lt"/>
              </a:rPr>
              <a:t>Disque dur, smartphone, clé USB…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2FF7D435-DA7F-4BC3-98F5-FC07673FC001}"/>
              </a:ext>
            </a:extLst>
          </p:cNvPr>
          <p:cNvSpPr txBox="1">
            <a:spLocks/>
          </p:cNvSpPr>
          <p:nvPr/>
        </p:nvSpPr>
        <p:spPr>
          <a:xfrm>
            <a:off x="3791295" y="1672572"/>
            <a:ext cx="2554189" cy="586591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/>
              <a:t>Cliquez sur « coller »</a:t>
            </a: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6D537-707A-46E6-BE43-B77800232443}"/>
              </a:ext>
            </a:extLst>
          </p:cNvPr>
          <p:cNvSpPr txBox="1"/>
          <p:nvPr/>
        </p:nvSpPr>
        <p:spPr>
          <a:xfrm>
            <a:off x="3452306" y="1704848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19E40-6A7C-4E48-95F8-A36E821B470A}"/>
              </a:ext>
            </a:extLst>
          </p:cNvPr>
          <p:cNvSpPr/>
          <p:nvPr/>
        </p:nvSpPr>
        <p:spPr>
          <a:xfrm>
            <a:off x="3383637" y="1654556"/>
            <a:ext cx="3087537" cy="37177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2795DD18-1EEA-43D3-9508-DEBEEF9A191F}"/>
              </a:ext>
            </a:extLst>
          </p:cNvPr>
          <p:cNvSpPr txBox="1">
            <a:spLocks/>
          </p:cNvSpPr>
          <p:nvPr/>
        </p:nvSpPr>
        <p:spPr>
          <a:xfrm>
            <a:off x="6979080" y="1672572"/>
            <a:ext cx="2554189" cy="586591"/>
          </a:xfrm>
          <a:prstGeom prst="rect">
            <a:avLst/>
          </a:prstGeom>
          <a:ln w="19050">
            <a:noFill/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/>
              <a:t>C’est terminé ! Votre fichier est sur la clé !</a:t>
            </a: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  <a:p>
            <a:pPr marL="0" indent="0">
              <a:buNone/>
            </a:pPr>
            <a:endParaRPr lang="fr-FR" sz="1463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27F81-42EC-4F4D-9B53-26938357199D}"/>
              </a:ext>
            </a:extLst>
          </p:cNvPr>
          <p:cNvSpPr txBox="1"/>
          <p:nvPr/>
        </p:nvSpPr>
        <p:spPr>
          <a:xfrm>
            <a:off x="6640091" y="1704848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EB394-DCC3-4699-95E1-25E18B4CCD8E}"/>
              </a:ext>
            </a:extLst>
          </p:cNvPr>
          <p:cNvSpPr/>
          <p:nvPr/>
        </p:nvSpPr>
        <p:spPr>
          <a:xfrm>
            <a:off x="6571422" y="1654556"/>
            <a:ext cx="3087537" cy="37177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4B098C-3A5B-466C-A135-1C1344515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26"/>
          <a:stretch/>
        </p:blipFill>
        <p:spPr>
          <a:xfrm>
            <a:off x="6649574" y="2140566"/>
            <a:ext cx="2955709" cy="308535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C7FE1-6D0F-4990-8869-20031014C208}"/>
              </a:ext>
            </a:extLst>
          </p:cNvPr>
          <p:cNvSpPr/>
          <p:nvPr/>
        </p:nvSpPr>
        <p:spPr>
          <a:xfrm flipV="1">
            <a:off x="6643753" y="4568576"/>
            <a:ext cx="1255777" cy="8477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7F1C-0F70-4136-8B9E-706822F52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70" y="2343780"/>
            <a:ext cx="2296992" cy="27810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AA6C98F-A1CD-472D-87C1-577571C8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504" y="2343780"/>
            <a:ext cx="2296992" cy="278103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F042EA-21F5-4F9F-9BDA-075467C535D1}"/>
              </a:ext>
            </a:extLst>
          </p:cNvPr>
          <p:cNvSpPr/>
          <p:nvPr/>
        </p:nvSpPr>
        <p:spPr>
          <a:xfrm>
            <a:off x="3957346" y="3683242"/>
            <a:ext cx="470030" cy="2726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A1FA1A-7F43-4515-9DC1-0B38FA853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945" y="3224507"/>
            <a:ext cx="874636" cy="98299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6BF9173-F559-4F01-922E-389A8749014D}"/>
              </a:ext>
            </a:extLst>
          </p:cNvPr>
          <p:cNvSpPr/>
          <p:nvPr/>
        </p:nvSpPr>
        <p:spPr>
          <a:xfrm flipV="1">
            <a:off x="6649574" y="4850207"/>
            <a:ext cx="1255777" cy="8477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F3F8D4-14B7-4F14-A8B4-453F83D365F2}"/>
              </a:ext>
            </a:extLst>
          </p:cNvPr>
          <p:cNvSpPr/>
          <p:nvPr/>
        </p:nvSpPr>
        <p:spPr>
          <a:xfrm flipV="1">
            <a:off x="7626630" y="4683303"/>
            <a:ext cx="483907" cy="1669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128541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392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b="1" dirty="0"/>
              <a:t>🔽 Télécharger des fichiers</a:t>
            </a:r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27233" y="974038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9812D2A-F2C1-4F60-9596-7696B46589C7}"/>
              </a:ext>
            </a:extLst>
          </p:cNvPr>
          <p:cNvSpPr txBox="1"/>
          <p:nvPr/>
        </p:nvSpPr>
        <p:spPr>
          <a:xfrm>
            <a:off x="727233" y="1675816"/>
            <a:ext cx="8543925" cy="5425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63" dirty="0"/>
              <a:t>💡 Il existe de nombreux types de fichier que vous pouvez télécharger à partir du web : des documents, des images, des vidéos, des applications…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38A2BF-CFA7-4ED5-887A-9A9885DE5BD3}"/>
              </a:ext>
            </a:extLst>
          </p:cNvPr>
          <p:cNvSpPr txBox="1"/>
          <p:nvPr/>
        </p:nvSpPr>
        <p:spPr>
          <a:xfrm>
            <a:off x="657940" y="2380535"/>
            <a:ext cx="8543925" cy="2593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63" dirty="0"/>
              <a:t>Lorsque vous sélectionnez un fichier que vous souhaitez télécharger, vous pouvez faire plusieurs actions :</a:t>
            </a:r>
          </a:p>
          <a:p>
            <a:pPr algn="ctr"/>
            <a:endParaRPr lang="fr-FR" sz="1463" dirty="0"/>
          </a:p>
          <a:p>
            <a:pPr algn="ctr"/>
            <a:r>
              <a:rPr lang="fr-FR" sz="1463" b="1" dirty="0"/>
              <a:t>👉 </a:t>
            </a:r>
            <a:r>
              <a:rPr lang="fr-FR" sz="1463" b="1" dirty="0">
                <a:solidFill>
                  <a:srgbClr val="FFC000"/>
                </a:solidFill>
              </a:rPr>
              <a:t>Ouvrir</a:t>
            </a:r>
            <a:r>
              <a:rPr lang="fr-FR" sz="1463" dirty="0"/>
              <a:t> le fichier pour l’afficher, mais ne pas l’enregistrer sur votre PC.</a:t>
            </a:r>
          </a:p>
          <a:p>
            <a:pPr algn="ctr"/>
            <a:endParaRPr lang="fr-FR" sz="1625" dirty="0"/>
          </a:p>
          <a:p>
            <a:pPr algn="ctr"/>
            <a:r>
              <a:rPr lang="fr-FR" sz="1463" b="1" dirty="0"/>
              <a:t>👉 </a:t>
            </a:r>
            <a:r>
              <a:rPr lang="fr-FR" sz="1463" b="1" dirty="0">
                <a:solidFill>
                  <a:srgbClr val="FFC000"/>
                </a:solidFill>
              </a:rPr>
              <a:t>Enregistrer</a:t>
            </a:r>
            <a:r>
              <a:rPr lang="fr-FR" sz="1463" dirty="0"/>
              <a:t> le fichier sur votre PC à l’emplacement de téléchargement par défaut. (en général, le dossier intitulé « téléchargements »</a:t>
            </a:r>
          </a:p>
          <a:p>
            <a:pPr algn="ctr"/>
            <a:endParaRPr lang="fr-FR" sz="1463" b="1" dirty="0"/>
          </a:p>
          <a:p>
            <a:pPr algn="ctr"/>
            <a:r>
              <a:rPr lang="fr-FR" sz="1463" b="1" dirty="0"/>
              <a:t>👉 </a:t>
            </a:r>
            <a:r>
              <a:rPr lang="fr-FR" sz="1463" b="1" dirty="0">
                <a:solidFill>
                  <a:srgbClr val="FFC000"/>
                </a:solidFill>
              </a:rPr>
              <a:t>Enregistrer sous</a:t>
            </a:r>
            <a:r>
              <a:rPr lang="fr-FR" sz="1463" dirty="0">
                <a:solidFill>
                  <a:srgbClr val="FFC000"/>
                </a:solidFill>
              </a:rPr>
              <a:t> </a:t>
            </a:r>
            <a:r>
              <a:rPr lang="fr-FR" sz="1463" dirty="0"/>
              <a:t>un autre nom de fichier, type de fichier ou emplacement de téléchargement sur votre PC.</a:t>
            </a:r>
          </a:p>
          <a:p>
            <a:pPr algn="ctr"/>
            <a:endParaRPr lang="fr-FR" sz="1463" dirty="0"/>
          </a:p>
          <a:p>
            <a:pPr algn="ctr"/>
            <a:r>
              <a:rPr lang="fr-FR" sz="1463" b="1" dirty="0"/>
              <a:t>👉  </a:t>
            </a:r>
            <a:r>
              <a:rPr lang="fr-FR" sz="1463" b="1" dirty="0">
                <a:solidFill>
                  <a:srgbClr val="FFC000"/>
                </a:solidFill>
              </a:rPr>
              <a:t>Annuler</a:t>
            </a:r>
            <a:r>
              <a:rPr lang="fr-FR" sz="1463" dirty="0"/>
              <a:t> le téléchargement et revenir à la navigation sur le web.</a:t>
            </a:r>
          </a:p>
          <a:p>
            <a:endParaRPr lang="fr-FR" sz="1463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18414D-2475-4655-93A7-0E8C413B48C9}"/>
              </a:ext>
            </a:extLst>
          </p:cNvPr>
          <p:cNvSpPr txBox="1"/>
          <p:nvPr/>
        </p:nvSpPr>
        <p:spPr>
          <a:xfrm>
            <a:off x="1578453" y="4877692"/>
            <a:ext cx="6702899" cy="76771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63" dirty="0"/>
              <a:t>💡 Vous pouvez également enregistrer des fichiers de petite taille, tels que des images uniques, sur votre PC. Cliquez avec le bouton droit sur l’image, le lien ou le fichier à enregistrer, puis sélectionnez </a:t>
            </a:r>
            <a:r>
              <a:rPr lang="fr-FR" sz="1463" b="1" dirty="0">
                <a:solidFill>
                  <a:srgbClr val="FFC000"/>
                </a:solidFill>
              </a:rPr>
              <a:t>Enregistrer l’image </a:t>
            </a:r>
            <a:r>
              <a:rPr lang="fr-FR" sz="1463" dirty="0"/>
              <a:t>ou </a:t>
            </a:r>
            <a:r>
              <a:rPr lang="fr-FR" sz="1463" b="1" dirty="0">
                <a:solidFill>
                  <a:srgbClr val="FFC000"/>
                </a:solidFill>
              </a:rPr>
              <a:t>Enregistrer la cible sous</a:t>
            </a:r>
            <a:r>
              <a:rPr lang="fr-FR" sz="146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764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3B98282-62CE-424B-AB26-2B11747A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0687" y="2518420"/>
            <a:ext cx="4366832" cy="21618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26825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b="1" dirty="0"/>
              <a:t>🖨 Scanner des fichiers</a:t>
            </a:r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27233" y="1352927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71E3D3B-4BF9-42C6-9FAF-25B390162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96455" y="2543996"/>
            <a:ext cx="4298618" cy="217894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727233" y="1483784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EF3288-E412-4206-9B31-21F6D5C4B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37175" y="2674282"/>
            <a:ext cx="4298617" cy="198874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3905503" y="1483784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6870267" y="1529835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C5924D-412E-8F1F-BB9A-3A7C33A981D8}"/>
              </a:ext>
            </a:extLst>
          </p:cNvPr>
          <p:cNvSpPr txBox="1"/>
          <p:nvPr/>
        </p:nvSpPr>
        <p:spPr>
          <a:xfrm>
            <a:off x="2069562" y="517109"/>
            <a:ext cx="57668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✔ Installer l’application </a:t>
            </a:r>
            <a:r>
              <a:rPr lang="fr-FR" sz="1200" b="1" dirty="0"/>
              <a:t>gratuite</a:t>
            </a:r>
            <a:r>
              <a:rPr lang="fr-FR" sz="1200" dirty="0"/>
              <a:t> </a:t>
            </a:r>
            <a:r>
              <a:rPr lang="fr-FR" sz="1200" dirty="0" err="1"/>
              <a:t>Camscanner</a:t>
            </a:r>
            <a:endParaRPr lang="fr-FR" sz="1200" dirty="0"/>
          </a:p>
          <a:p>
            <a:pPr algn="ctr"/>
            <a:r>
              <a:rPr lang="fr-FR" sz="1200" dirty="0"/>
              <a:t>👉 prenez une photo du document à scanner via l’application</a:t>
            </a:r>
          </a:p>
          <a:p>
            <a:pPr algn="ctr"/>
            <a:r>
              <a:rPr lang="fr-FR" sz="1200" dirty="0"/>
              <a:t>👉 Enregistrez, envoyez et partagez vos documents</a:t>
            </a:r>
          </a:p>
        </p:txBody>
      </p:sp>
    </p:spTree>
    <p:extLst>
      <p:ext uri="{BB962C8B-B14F-4D97-AF65-F5344CB8AC3E}">
        <p14:creationId xmlns:p14="http://schemas.microsoft.com/office/powerpoint/2010/main" val="327509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1242679-C5BC-4C24-965B-700565D9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18227" y="2103471"/>
            <a:ext cx="4354935" cy="23434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7B141F-57A6-4816-A696-D2906CA9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23993" y="2193617"/>
            <a:ext cx="4304155" cy="21963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CE346E-CF9D-4FBA-8042-9A1309DE6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051057" y="2248431"/>
            <a:ext cx="4291861" cy="20990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64" y="240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b="1" dirty="0"/>
              <a:t>🖨 Scanner des fichiers</a:t>
            </a:r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- 2/5 Explorateur de fichiers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48759" y="90251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B8F9BAB-71E3-4922-B97C-100387F1230A}"/>
              </a:ext>
            </a:extLst>
          </p:cNvPr>
          <p:cNvSpPr txBox="1"/>
          <p:nvPr/>
        </p:nvSpPr>
        <p:spPr>
          <a:xfrm>
            <a:off x="961998" y="1139708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DBEE5C-089A-4185-8030-C0EAE6B9CC4C}"/>
              </a:ext>
            </a:extLst>
          </p:cNvPr>
          <p:cNvSpPr txBox="1"/>
          <p:nvPr/>
        </p:nvSpPr>
        <p:spPr>
          <a:xfrm>
            <a:off x="3870657" y="1158121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F5F4DF-F3CB-4B29-874B-5F834A4E21F2}"/>
              </a:ext>
            </a:extLst>
          </p:cNvPr>
          <p:cNvSpPr txBox="1"/>
          <p:nvPr/>
        </p:nvSpPr>
        <p:spPr>
          <a:xfrm>
            <a:off x="6949339" y="1128976"/>
            <a:ext cx="396296" cy="3924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95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1CDE2E-584B-8099-F181-78A307B7FE43}"/>
              </a:ext>
            </a:extLst>
          </p:cNvPr>
          <p:cNvSpPr txBox="1"/>
          <p:nvPr/>
        </p:nvSpPr>
        <p:spPr>
          <a:xfrm>
            <a:off x="3097913" y="5859934"/>
            <a:ext cx="3802564" cy="9928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63" dirty="0"/>
              <a:t>💡Retrouvez des supports, des tutos vidéos sur le site internet de la mairie</a:t>
            </a:r>
          </a:p>
          <a:p>
            <a:pPr algn="ctr"/>
            <a:r>
              <a:rPr lang="fr-FR" sz="1463" b="1" dirty="0">
                <a:solidFill>
                  <a:srgbClr val="FFC000"/>
                </a:solidFill>
                <a:hlinkClick r:id="rId6"/>
              </a:rPr>
              <a:t>www.peyruis.fr</a:t>
            </a:r>
            <a:endParaRPr lang="fr-FR" sz="1463" b="1" dirty="0">
              <a:solidFill>
                <a:srgbClr val="FFC000"/>
              </a:solidFill>
            </a:endParaRPr>
          </a:p>
          <a:p>
            <a:pPr algn="ctr"/>
            <a:r>
              <a:rPr lang="fr-FR" sz="1463" b="1" dirty="0">
                <a:solidFill>
                  <a:srgbClr val="FFC000"/>
                </a:solidFill>
              </a:rPr>
              <a:t>Rubrique « Le coin du numérique »</a:t>
            </a:r>
          </a:p>
        </p:txBody>
      </p:sp>
    </p:spTree>
    <p:extLst>
      <p:ext uri="{BB962C8B-B14F-4D97-AF65-F5344CB8AC3E}">
        <p14:creationId xmlns:p14="http://schemas.microsoft.com/office/powerpoint/2010/main" val="4071402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4799</TotalTime>
  <Words>1044</Words>
  <Application>Microsoft Office PowerPoint</Application>
  <PresentationFormat>Format A4 (210 x 297 mm)</PresentationFormat>
  <Paragraphs>172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 🔍 Zoom sur l’explorateur de fichiers</vt:lpstr>
      <vt:lpstr> 🔍 Zoom sur l’explorateur de fichiers</vt:lpstr>
      <vt:lpstr> 📲 Copier des fichiers d’un appareil externe</vt:lpstr>
      <vt:lpstr> 📲 Copier des fichiers d’un appareil externe</vt:lpstr>
      <vt:lpstr>📲 Copier des fichiers d’un appareil externe</vt:lpstr>
      <vt:lpstr>📲 Copier des fichiers d’un appareil externe</vt:lpstr>
      <vt:lpstr>🔽 Télécharger des fichiers</vt:lpstr>
      <vt:lpstr>🖨 Scanner des fichiers</vt:lpstr>
      <vt:lpstr>🖨 Scanner des fichiers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32</cp:revision>
  <cp:lastPrinted>2022-02-17T13:32:19Z</cp:lastPrinted>
  <dcterms:created xsi:type="dcterms:W3CDTF">2021-12-15T13:49:53Z</dcterms:created>
  <dcterms:modified xsi:type="dcterms:W3CDTF">2022-10-25T14:16:09Z</dcterms:modified>
</cp:coreProperties>
</file>