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5" r:id="rId3"/>
    <p:sldId id="277" r:id="rId4"/>
    <p:sldId id="257" r:id="rId5"/>
    <p:sldId id="274" r:id="rId6"/>
    <p:sldId id="276" r:id="rId7"/>
    <p:sldId id="272" r:id="rId8"/>
    <p:sldId id="258" r:id="rId9"/>
    <p:sldId id="259" r:id="rId10"/>
    <p:sldId id="261" r:id="rId11"/>
    <p:sldId id="262" r:id="rId12"/>
    <p:sldId id="263" r:id="rId13"/>
    <p:sldId id="280" r:id="rId14"/>
    <p:sldId id="264" r:id="rId15"/>
    <p:sldId id="279" r:id="rId16"/>
    <p:sldId id="282" r:id="rId17"/>
    <p:sldId id="283" r:id="rId18"/>
    <p:sldId id="284" r:id="rId19"/>
    <p:sldId id="285" r:id="rId20"/>
    <p:sldId id="286" r:id="rId21"/>
    <p:sldId id="290" r:id="rId22"/>
    <p:sldId id="291" r:id="rId23"/>
    <p:sldId id="287" r:id="rId24"/>
    <p:sldId id="292" r:id="rId25"/>
    <p:sldId id="269" r:id="rId26"/>
    <p:sldId id="270" r:id="rId27"/>
    <p:sldId id="278" r:id="rId28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59" autoAdjust="0"/>
    <p:restoredTop sz="89591" autoAdjust="0"/>
  </p:normalViewPr>
  <p:slideViewPr>
    <p:cSldViewPr snapToGrid="0">
      <p:cViewPr varScale="1">
        <p:scale>
          <a:sx n="65" d="100"/>
          <a:sy n="65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Bouton marche/arrêt : permet d’allumer/éteindre et mettre en veille l’appareil</a:t>
            </a:r>
          </a:p>
          <a:p>
            <a:r>
              <a:rPr lang="fr-FR" dirty="0"/>
              <a:t>Objectif : par là que sont prises photos et vidéos</a:t>
            </a:r>
          </a:p>
          <a:p>
            <a:r>
              <a:rPr lang="fr-FR" dirty="0"/>
              <a:t>Bouton volume : il permet d’augmenter ou diminuer le son diffusé par l’appareil</a:t>
            </a:r>
          </a:p>
          <a:p>
            <a:r>
              <a:rPr lang="fr-FR" dirty="0"/>
              <a:t>Connecteur : c’est ici qu’on branche les écouteurs, pour écouter en toute discrétion</a:t>
            </a:r>
          </a:p>
          <a:p>
            <a:r>
              <a:rPr lang="fr-FR" dirty="0"/>
              <a:t>Port de charge : on y branche le chargeur pour recharger la batterie de l’appareil</a:t>
            </a:r>
          </a:p>
          <a:p>
            <a:r>
              <a:rPr lang="fr-FR" dirty="0"/>
              <a:t>Microphone : c’est par là que l’appareil capte les sons</a:t>
            </a:r>
          </a:p>
          <a:p>
            <a:r>
              <a:rPr lang="fr-FR" dirty="0"/>
              <a:t>Haut-parleurs : c’est par là que l’appareil diffuse les sons</a:t>
            </a:r>
          </a:p>
        </p:txBody>
      </p:sp>
    </p:spTree>
    <p:extLst>
      <p:ext uri="{BB962C8B-B14F-4D97-AF65-F5344CB8AC3E}">
        <p14:creationId xmlns:p14="http://schemas.microsoft.com/office/powerpoint/2010/main" val="247539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667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b="1" dirty="0"/>
              <a:t>L’autonomie dépendra beaucoup de l’utilisation que l’on fait de l’appareil : de quelques heures à plusieurs jours</a:t>
            </a:r>
            <a:endParaRPr lang="fr-FR" sz="15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09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votre </a:t>
            </a:r>
            <a:r>
              <a:rPr lang="fr-FR" dirty="0" err="1"/>
              <a:t>smarthpone</a:t>
            </a:r>
            <a:r>
              <a:rPr lang="fr-FR" dirty="0"/>
              <a:t> est verrouillé par un code, vous tombez sur un de ces affichages. </a:t>
            </a:r>
          </a:p>
          <a:p>
            <a:r>
              <a:rPr lang="fr-FR" dirty="0"/>
              <a:t>Sinon, vous accédez directement à l’affichage</a:t>
            </a:r>
          </a:p>
        </p:txBody>
      </p:sp>
    </p:spTree>
    <p:extLst>
      <p:ext uri="{BB962C8B-B14F-4D97-AF65-F5344CB8AC3E}">
        <p14:creationId xmlns:p14="http://schemas.microsoft.com/office/powerpoint/2010/main" val="3463132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Appuyez sur le bouton Marche-Arrêt jusqu'à ce que l'écran s'allume. </a:t>
            </a:r>
          </a:p>
          <a:p>
            <a:r>
              <a:rPr lang="fr-FR" dirty="0"/>
              <a:t>Quand l'écran s'allume, cessez d'appuyer.</a:t>
            </a:r>
          </a:p>
          <a:p>
            <a:r>
              <a:rPr lang="fr-FR" dirty="0"/>
              <a:t>Attendez quelques secondes pendant que l'appareil démarre. Quelque chose commence généralement à s'afficher à l'écran, telle que la marque du constructeur.</a:t>
            </a:r>
          </a:p>
          <a:p>
            <a:r>
              <a:rPr lang="fr-FR" dirty="0"/>
              <a:t>Votre appareil est allumé ! =&gt; </a:t>
            </a:r>
          </a:p>
          <a:p>
            <a:r>
              <a:rPr lang="fr-FR" b="1" dirty="0"/>
              <a:t>Veille </a:t>
            </a:r>
            <a:r>
              <a:rPr lang="fr-FR" b="0" dirty="0"/>
              <a:t> écran plus sombre, rien se s’affiche sauf l’heure et la date. =&gt; permet de protéger votre téléphone ne s’actionne par erreur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85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dirty="0"/>
              <a:t>Que peut-on voir ? Comment s'appelle cette zone ? Distinguez les différents éléments et nommez ceux que vous connaissez. </a:t>
            </a:r>
          </a:p>
          <a:p>
            <a:endParaRPr lang="fr-FR" dirty="0"/>
          </a:p>
          <a:p>
            <a:r>
              <a:rPr lang="fr-FR" dirty="0"/>
              <a:t>L'écran n'est pas assombri, il y a des </a:t>
            </a:r>
            <a:r>
              <a:rPr lang="fr-FR" b="1" dirty="0"/>
              <a:t>icônes</a:t>
            </a:r>
            <a:r>
              <a:rPr lang="fr-FR" dirty="0"/>
              <a:t> : nous sommes sur le </a:t>
            </a:r>
            <a:r>
              <a:rPr lang="fr-FR" b="1" dirty="0"/>
              <a:t>bureau</a:t>
            </a:r>
            <a:r>
              <a:rPr lang="fr-FR" dirty="0"/>
              <a:t>. l'appareil est prêt à servir.</a:t>
            </a:r>
          </a:p>
          <a:p>
            <a:r>
              <a:rPr lang="fr-FR" dirty="0"/>
              <a:t>Cela représente le bureau.</a:t>
            </a:r>
          </a:p>
          <a:p>
            <a:r>
              <a:rPr lang="fr-FR" dirty="0"/>
              <a:t>Applications</a:t>
            </a:r>
          </a:p>
          <a:p>
            <a:r>
              <a:rPr lang="fr-FR" dirty="0"/>
              <a:t>Notifications</a:t>
            </a:r>
          </a:p>
          <a:p>
            <a:r>
              <a:rPr lang="fr-FR" dirty="0"/>
              <a:t>Boutons navigation</a:t>
            </a:r>
          </a:p>
          <a:p>
            <a:r>
              <a:rPr lang="fr-FR" dirty="0"/>
              <a:t>Barre d’état</a:t>
            </a:r>
          </a:p>
        </p:txBody>
      </p:sp>
    </p:spTree>
    <p:extLst>
      <p:ext uri="{BB962C8B-B14F-4D97-AF65-F5344CB8AC3E}">
        <p14:creationId xmlns:p14="http://schemas.microsoft.com/office/powerpoint/2010/main" val="413130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/>
              <a:t>Cette zone s'appelle </a:t>
            </a:r>
            <a:r>
              <a:rPr lang="fr-FR" b="1" dirty="0"/>
              <a:t>le bureau</a:t>
            </a:r>
            <a:r>
              <a:rPr lang="fr-FR" dirty="0"/>
              <a:t>. Comme un vrai bureau - et comme sur l'ordinateur - c'est l'endroit où l'on range tout type de matériel : de quoi écrire, une calculette, un agenda, un réveil, un album photo - et pourquoi pas un poste de radio, une carte ou un appareil photo ?</a:t>
            </a:r>
          </a:p>
          <a:p>
            <a:pPr marL="177742" indent="-177742">
              <a:buFontTx/>
              <a:buChar char="-"/>
            </a:pPr>
            <a:r>
              <a:rPr lang="fr-FR" dirty="0"/>
              <a:t>En haut à gauche s’affichent les notifications : ce sont des informations que les applications envoient à l’utilisateur de l’appareil. Nous verrons plus tard comment les consulter.</a:t>
            </a:r>
          </a:p>
          <a:p>
            <a:pPr marL="177742" indent="-177742">
              <a:buFontTx/>
              <a:buChar char="-"/>
            </a:pPr>
            <a:r>
              <a:rPr lang="fr-FR" dirty="0"/>
              <a:t>En haut à droite : la barre d’état. L’appareil donne des informations sur son fonctionnement : Ici que la sonnerie est désactivée, qu’on est connectés au wifi, la quantité de batterie restante, l’heure</a:t>
            </a:r>
          </a:p>
          <a:p>
            <a:pPr marL="177742" indent="-177742">
              <a:buFontTx/>
              <a:buChar char="-"/>
            </a:pPr>
            <a:r>
              <a:rPr lang="fr-FR" dirty="0"/>
              <a:t>Vers le bas se trouvent les raccourcis des applications installées sur votre smartphone.</a:t>
            </a:r>
          </a:p>
          <a:p>
            <a:pPr marL="177742" indent="-177742">
              <a:buFontTx/>
              <a:buChar char="-"/>
            </a:pPr>
            <a:r>
              <a:rPr lang="fr-FR" dirty="0"/>
              <a:t>En bas, se trouvent les boutons de </a:t>
            </a:r>
            <a:r>
              <a:rPr lang="fr-FR" dirty="0" err="1"/>
              <a:t>navaigation</a:t>
            </a:r>
            <a:r>
              <a:rPr lang="fr-FR" dirty="0"/>
              <a:t>. Il permettent de se déplacer (naviguer) sur l’appareil : passer d’un outil à l’autre, revenir sur le bureau, revenir en arrière… Nous détaillerons leurs fonctions plus tard</a:t>
            </a:r>
          </a:p>
          <a:p>
            <a:pPr marL="177742" indent="-177742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142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221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dirty="0"/>
              <a:t>Maintenant que vous reconnaissez les différents éléments du bureau, nous allons aller plus loin</a:t>
            </a:r>
            <a:endParaRPr lang="fr-FR" sz="1100" i="1" dirty="0"/>
          </a:p>
          <a:p>
            <a:r>
              <a:rPr lang="fr-FR" dirty="0"/>
              <a:t>Une partie du bureau n’est pas encore visible.</a:t>
            </a:r>
          </a:p>
          <a:p>
            <a:endParaRPr lang="fr-FR" dirty="0"/>
          </a:p>
          <a:p>
            <a:r>
              <a:rPr lang="fr-FR" dirty="0"/>
              <a:t>Glisser votre doigts de droite à gauche sur votre écran :  </a:t>
            </a:r>
            <a:r>
              <a:rPr lang="fr-FR" b="1" dirty="0">
                <a:solidFill>
                  <a:srgbClr val="92D050"/>
                </a:solidFill>
              </a:rPr>
              <a:t>« le swipe »</a:t>
            </a:r>
          </a:p>
          <a:p>
            <a:endParaRPr lang="fr-FR" dirty="0"/>
          </a:p>
          <a:p>
            <a:r>
              <a:rPr lang="fr-FR" dirty="0"/>
              <a:t>Swipe : qu’est ce qui a changé ? Qu’est ce qui n’a pas changé ?</a:t>
            </a:r>
          </a:p>
          <a:p>
            <a:endParaRPr lang="fr-FR" dirty="0"/>
          </a:p>
          <a:p>
            <a:r>
              <a:rPr lang="fr-FR" dirty="0"/>
              <a:t>Faites la même chose de gauche à droite</a:t>
            </a:r>
          </a:p>
        </p:txBody>
      </p:sp>
    </p:spTree>
    <p:extLst>
      <p:ext uri="{BB962C8B-B14F-4D97-AF65-F5344CB8AC3E}">
        <p14:creationId xmlns:p14="http://schemas.microsoft.com/office/powerpoint/2010/main" val="261830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88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En formation depuis le mois de juillet, ce qui explique que les ateliers ne commencent que maintenant.</a:t>
            </a:r>
          </a:p>
          <a:p>
            <a:endParaRPr lang="fr-FR" b="1" dirty="0"/>
          </a:p>
          <a:p>
            <a:r>
              <a:rPr lang="fr-FR" b="0" dirty="0"/>
              <a:t>- Toujours intéressée par les outils numérique, je suis là pour vous apprendre à être autonomes face à eux !</a:t>
            </a:r>
          </a:p>
          <a:p>
            <a:endParaRPr lang="fr-FR" b="0" dirty="0"/>
          </a:p>
          <a:p>
            <a:r>
              <a:rPr lang="fr-FR" dirty="0"/>
              <a:t>J’interviens à Peyruis et à Château Arnoux, et je propose des ateliers variés pour répondre aux besoins des administrés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dirty="0"/>
              <a:t>Pour cliquer : effectuer une courte pression sur l’écran</a:t>
            </a:r>
          </a:p>
          <a:p>
            <a:pPr defTabSz="947958">
              <a:defRPr/>
            </a:pPr>
            <a:endParaRPr lang="fr-FR" dirty="0"/>
          </a:p>
          <a:p>
            <a:pPr defTabSz="947958">
              <a:defRPr/>
            </a:pPr>
            <a:r>
              <a:rPr lang="fr-FR" dirty="0"/>
              <a:t>👉 Manip : ouvrez une application, revenez à l’écran d’accueil avec le bouton de navigation (flèche vers l’arrière)</a:t>
            </a:r>
          </a:p>
        </p:txBody>
      </p:sp>
    </p:spTree>
    <p:extLst>
      <p:ext uri="{BB962C8B-B14F-4D97-AF65-F5344CB8AC3E}">
        <p14:creationId xmlns:p14="http://schemas.microsoft.com/office/powerpoint/2010/main" val="1268111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👉 Manip : ouvrez les paramètres et faites défiler l’écran</a:t>
            </a:r>
          </a:p>
        </p:txBody>
      </p:sp>
    </p:spTree>
    <p:extLst>
      <p:ext uri="{BB962C8B-B14F-4D97-AF65-F5344CB8AC3E}">
        <p14:creationId xmlns:p14="http://schemas.microsoft.com/office/powerpoint/2010/main" val="2290577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Manip : Deux derniers gestes sont souvent utiles sur un appareil tactile : zoomer (grossir) et dézoomer (rapetisser). Ces gestes permettent par exemple de grossir un texte qu'on n'arrive pas à lire, de voir un détail d'une image ou d'une carte, ou au contraire d'avoir une vue plus globale en dézoomant.</a:t>
            </a:r>
          </a:p>
          <a:p>
            <a:endParaRPr lang="fr-FR" dirty="0"/>
          </a:p>
          <a:p>
            <a:r>
              <a:rPr lang="fr-FR" b="1" dirty="0"/>
              <a:t>Le zoom </a:t>
            </a:r>
            <a:r>
              <a:rPr lang="fr-FR" dirty="0"/>
              <a:t>s'effectue en posant le pouce et l'index joints sur l'écran, puis en les écartant - comme pour étaler un morceau de pâte.</a:t>
            </a:r>
          </a:p>
          <a:p>
            <a:endParaRPr lang="fr-FR" dirty="0">
              <a:effectLst/>
            </a:endParaRPr>
          </a:p>
          <a:p>
            <a:r>
              <a:rPr lang="fr-FR" b="1" dirty="0">
                <a:effectLst/>
              </a:rPr>
              <a:t>Le </a:t>
            </a:r>
            <a:r>
              <a:rPr lang="fr-FR" b="1" dirty="0" err="1">
                <a:effectLst/>
              </a:rPr>
              <a:t>dézoom</a:t>
            </a:r>
            <a:r>
              <a:rPr lang="fr-FR" b="1" dirty="0">
                <a:effectLst/>
              </a:rPr>
              <a:t> </a:t>
            </a:r>
            <a:r>
              <a:rPr lang="fr-FR" dirty="0">
                <a:effectLst/>
              </a:rPr>
              <a:t>s'effectue en effectuant le mouvement inverse : le pouce et l'index sont posés éloignés l'un de l'autre, puis rapprochés - comme pour pincer.</a:t>
            </a:r>
          </a:p>
          <a:p>
            <a:endParaRPr lang="fr-FR" dirty="0"/>
          </a:p>
          <a:p>
            <a:r>
              <a:rPr lang="fr-FR" dirty="0"/>
              <a:t>Plus l'écart entre les doigts sera grand, plus le zoom/</a:t>
            </a:r>
            <a:r>
              <a:rPr lang="fr-FR" dirty="0" err="1"/>
              <a:t>dézoom</a:t>
            </a:r>
            <a:r>
              <a:rPr lang="fr-FR" dirty="0"/>
              <a:t> sera fort. Pour zoomer/dézoomer progressivement, on pourra faire plusieurs fois le même geste sans trop écarter les doigts.</a:t>
            </a:r>
          </a:p>
          <a:p>
            <a:endParaRPr lang="fr-FR" dirty="0"/>
          </a:p>
          <a:p>
            <a:r>
              <a:rPr lang="fr-FR" dirty="0"/>
              <a:t>👉 Manip sur google </a:t>
            </a:r>
            <a:r>
              <a:rPr lang="fr-FR" dirty="0" err="1"/>
              <a:t>maps</a:t>
            </a:r>
            <a:r>
              <a:rPr lang="fr-FR" dirty="0"/>
              <a:t> : retrouver </a:t>
            </a:r>
            <a:r>
              <a:rPr lang="fr-FR" dirty="0" err="1"/>
              <a:t>peyruis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30599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dirty="0"/>
              <a:t>Entrainez vous chez vous dans les jours à venir. C’est en manipulant que vous deviendrez à l’aise.</a:t>
            </a:r>
          </a:p>
          <a:p>
            <a:pPr defTabSz="947958">
              <a:defRPr/>
            </a:pPr>
            <a:r>
              <a:rPr lang="fr-FR" dirty="0"/>
              <a:t>https://www.lesbonsclics.fr/upload/documents/public/gestuelle-smartphone-exercice-ludique/story_html5.html</a:t>
            </a:r>
          </a:p>
        </p:txBody>
      </p:sp>
    </p:spTree>
    <p:extLst>
      <p:ext uri="{BB962C8B-B14F-4D97-AF65-F5344CB8AC3E}">
        <p14:creationId xmlns:p14="http://schemas.microsoft.com/office/powerpoint/2010/main" val="868995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fr-FR" b="0" dirty="0">
                <a:effectLst/>
              </a:rPr>
              <a:t>On trouve toujours ces trois boutons de navigation (sauf sur les iPhone), mais leur forme peut légèrement varier.</a:t>
            </a:r>
          </a:p>
          <a:p>
            <a:pPr defTabSz="947958">
              <a:defRPr/>
            </a:pPr>
            <a:r>
              <a:rPr lang="fr-FR" b="1" dirty="0"/>
              <a:t>Retour arrière : </a:t>
            </a:r>
            <a:r>
              <a:rPr lang="fr-FR" b="0" dirty="0"/>
              <a:t>permet d’annuler la dernière action</a:t>
            </a:r>
          </a:p>
          <a:p>
            <a:pPr defTabSz="947958">
              <a:defRPr/>
            </a:pPr>
            <a:r>
              <a:rPr lang="fr-FR" b="1" dirty="0"/>
              <a:t>Bouton d’accueil : </a:t>
            </a:r>
            <a:r>
              <a:rPr lang="fr-FR" b="0" dirty="0"/>
              <a:t> permet de revenir au bureau, comme lors du démarrage de l’appareil</a:t>
            </a:r>
            <a:endParaRPr lang="fr-FR" b="1" dirty="0"/>
          </a:p>
          <a:p>
            <a:pPr defTabSz="947958">
              <a:defRPr/>
            </a:pPr>
            <a:r>
              <a:rPr lang="fr-FR" b="1" dirty="0"/>
              <a:t>Bouton des applications : </a:t>
            </a:r>
            <a:r>
              <a:rPr lang="fr-FR" b="0" dirty="0"/>
              <a:t>permet d’afficher toutes les applications qui sont ouvertes actuellement : en glissant a droite ou gauche : on fait défiler les applications</a:t>
            </a:r>
          </a:p>
          <a:p>
            <a:pPr defTabSz="947958">
              <a:defRPr/>
            </a:pPr>
            <a:endParaRPr lang="fr-FR" b="0" dirty="0"/>
          </a:p>
          <a:p>
            <a:pPr defTabSz="947958">
              <a:defRPr/>
            </a:pPr>
            <a:endParaRPr lang="fr-FR" b="0" dirty="0"/>
          </a:p>
          <a:p>
            <a:r>
              <a:rPr lang="fr-FR" dirty="0"/>
              <a:t>Si votre appareil n'est pas sur le bureau, cliquez sur le bouton d'accueil pour y retourner.</a:t>
            </a:r>
          </a:p>
          <a:p>
            <a:r>
              <a:rPr lang="fr-FR" dirty="0"/>
              <a:t>Ouvrez une application (par exemple l'application Horloge), puis revenez au bureau à l'aide du bouton d'accueil.</a:t>
            </a:r>
          </a:p>
          <a:p>
            <a:r>
              <a:rPr lang="fr-FR" dirty="0"/>
              <a:t>Accédez au menu des applications et ouvrez une autre application (par exemple l'application Appareil photo).</a:t>
            </a:r>
          </a:p>
          <a:p>
            <a:pPr defTabSz="947958">
              <a:defRPr/>
            </a:pPr>
            <a:r>
              <a:rPr lang="fr-FR" dirty="0"/>
              <a:t>Utilisez le bouton des applications et cliquez sur une autre application pour vous y rendre. Passez ainsi d'une application à l'autre à plusieurs reprises.</a:t>
            </a:r>
            <a:endParaRPr lang="fr-FR" b="0" dirty="0"/>
          </a:p>
          <a:p>
            <a:pPr defTabSz="947958">
              <a:defRPr/>
            </a:pPr>
            <a:endParaRPr lang="fr-FR" b="1" dirty="0"/>
          </a:p>
          <a:p>
            <a:pPr defTabSz="947958">
              <a:defRPr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78081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Faire ouvrir Bloc-Notes sur leurs ordinateurs</a:t>
            </a:r>
          </a:p>
          <a:p>
            <a:r>
              <a:rPr lang="fr-FR" dirty="0"/>
              <a:t>Leur donner les claviers papier</a:t>
            </a:r>
          </a:p>
          <a:p>
            <a:r>
              <a:rPr lang="fr-FR" dirty="0"/>
              <a:t>Leur demander de faire les manipulations demandées.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824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900" dirty="0">
              <a:solidFill>
                <a:srgbClr val="00000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900" dirty="0">
              <a:solidFill>
                <a:srgbClr val="40404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/>
              <a:t>Tutoiements ?</a:t>
            </a:r>
          </a:p>
          <a:p>
            <a:pPr marL="177742" indent="-177742">
              <a:buFontTx/>
              <a:buChar char="-"/>
            </a:pPr>
            <a:r>
              <a:rPr lang="fr-FR" dirty="0"/>
              <a:t>On s’écoute</a:t>
            </a:r>
          </a:p>
          <a:p>
            <a:pPr marL="177742" indent="-177742">
              <a:buFontTx/>
              <a:buChar char="-"/>
            </a:pPr>
            <a:r>
              <a:rPr lang="fr-FR" dirty="0"/>
              <a:t>Pas de jugement</a:t>
            </a:r>
          </a:p>
          <a:p>
            <a:pPr marL="177742" indent="-177742">
              <a:buFontTx/>
              <a:buChar char="-"/>
            </a:pPr>
            <a:r>
              <a:rPr lang="fr-FR" dirty="0"/>
              <a:t>Respect, tolérance</a:t>
            </a:r>
          </a:p>
          <a:p>
            <a:pPr marL="177742" indent="-177742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Jeux des 3 questions</a:t>
            </a:r>
            <a:endParaRPr lang="fr-FR" dirty="0"/>
          </a:p>
          <a:p>
            <a:endParaRPr lang="fr-FR" dirty="0"/>
          </a:p>
          <a:p>
            <a:pPr marL="177742" indent="-177742" defTabSz="947958">
              <a:buFontTx/>
              <a:buChar char="-"/>
              <a:defRPr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question originale que vous souhaiteriez poser aux membres du groupe (autre que votre nom)</a:t>
            </a:r>
          </a:p>
          <a:p>
            <a:pPr marL="177742" indent="-177742" defTabSz="947958">
              <a:buFontTx/>
              <a:buChar char="-"/>
              <a:defRPr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 en groupe : chaque personne se lève et donne son nom</a:t>
            </a:r>
          </a:p>
          <a:p>
            <a:pPr marL="177742" indent="-177742" defTabSz="947958">
              <a:buFontTx/>
              <a:buChar char="-"/>
              <a:defRPr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donner les réponses aux questions de la personne debout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15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Faisons connaissance</a:t>
            </a:r>
          </a:p>
          <a:p>
            <a:r>
              <a:rPr lang="fr-FR" dirty="0"/>
              <a:t>Présentation moi</a:t>
            </a:r>
          </a:p>
          <a:p>
            <a:r>
              <a:rPr lang="fr-FR" dirty="0"/>
              <a:t>Présentation usagers : 3 questions à chacun</a:t>
            </a:r>
          </a:p>
          <a:p>
            <a:r>
              <a:rPr lang="fr-FR" dirty="0"/>
              <a:t>Règles du groupe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/>
              <a:t>Tutoiements ?</a:t>
            </a:r>
          </a:p>
          <a:p>
            <a:pPr marL="177742" indent="-177742">
              <a:buFontTx/>
              <a:buChar char="-"/>
            </a:pPr>
            <a:r>
              <a:rPr lang="fr-FR" dirty="0"/>
              <a:t>On s’écoute</a:t>
            </a:r>
          </a:p>
          <a:p>
            <a:pPr marL="177742" indent="-177742">
              <a:buFontTx/>
              <a:buChar char="-"/>
            </a:pPr>
            <a:r>
              <a:rPr lang="fr-FR" dirty="0"/>
              <a:t>Pas de jugement</a:t>
            </a:r>
          </a:p>
          <a:p>
            <a:pPr marL="177742" indent="-177742">
              <a:buFontTx/>
              <a:buChar char="-"/>
            </a:pPr>
            <a:r>
              <a:rPr lang="fr-FR" dirty="0"/>
              <a:t>Respect, tolérance</a:t>
            </a:r>
          </a:p>
          <a:p>
            <a:pPr marL="177742" indent="-177742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pPr algn="l"/>
            <a:endParaRPr lang="fr-FR" sz="1900" dirty="0">
              <a:solidFill>
                <a:srgbClr val="000000"/>
              </a:solidFill>
              <a:latin typeface="Quicksand"/>
            </a:endParaRPr>
          </a:p>
          <a:p>
            <a:endParaRPr lang="fr-FR" sz="1900" dirty="0">
              <a:latin typeface="Quicksand"/>
            </a:endParaRPr>
          </a:p>
          <a:p>
            <a:r>
              <a:rPr lang="fr-FR" sz="1900" dirty="0">
                <a:latin typeface="Quicksand"/>
              </a:rPr>
              <a:t> </a:t>
            </a:r>
            <a:r>
              <a:rPr lang="fr-FR" sz="1900" dirty="0">
                <a:solidFill>
                  <a:srgbClr val="3E3E3E"/>
                </a:solidFill>
                <a:latin typeface="Quicksand"/>
              </a:rPr>
              <a:t>Pendant cet atelier, vous allez faire vos premiers pas avec une tablette ou un smartphone : comment l’allumer et l’éteindre, comment utiliser ses principales fonctions, comment écrire avec... Êtes-vous prêts à commencer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44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Ecrire sur tableau </a:t>
            </a:r>
          </a:p>
          <a:p>
            <a:r>
              <a:rPr lang="fr-FR" dirty="0"/>
              <a:t>Faites moi la liste</a:t>
            </a:r>
          </a:p>
          <a:p>
            <a:r>
              <a:rPr lang="fr-FR" dirty="0"/>
              <a:t>👉 Faire des démarches administratives</a:t>
            </a:r>
          </a:p>
          <a:p>
            <a:r>
              <a:rPr lang="fr-FR" dirty="0"/>
              <a:t>👉 Faire des recherches sur internet</a:t>
            </a:r>
          </a:p>
          <a:p>
            <a:r>
              <a:rPr lang="fr-FR" dirty="0"/>
              <a:t>👉 Faire des achats en ligne</a:t>
            </a:r>
          </a:p>
          <a:p>
            <a:r>
              <a:rPr lang="fr-FR" dirty="0"/>
              <a:t>👉 Écrire des documents</a:t>
            </a:r>
          </a:p>
          <a:p>
            <a:r>
              <a:rPr lang="fr-FR" dirty="0"/>
              <a:t>👉 Sauvegarder des photos et des documents</a:t>
            </a:r>
          </a:p>
          <a:p>
            <a:r>
              <a:rPr lang="fr-FR" dirty="0"/>
              <a:t>👉 Jouer, écouter de la musique, regarder des films…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82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Bouton marche/arrêt : permet d’allumer/éteindre et mettre en veille l’appareil</a:t>
            </a:r>
          </a:p>
          <a:p>
            <a:r>
              <a:rPr lang="fr-FR" dirty="0"/>
              <a:t>Objectif : par là que sont prises photos et vidéos</a:t>
            </a:r>
          </a:p>
          <a:p>
            <a:r>
              <a:rPr lang="fr-FR" dirty="0"/>
              <a:t>Bouton volume : il permet d’augmenter ou diminuer le son diffusé par l’appareil</a:t>
            </a:r>
          </a:p>
          <a:p>
            <a:r>
              <a:rPr lang="fr-FR" dirty="0"/>
              <a:t>Connecteur : c’est ici qu’on branche les écouteurs, pour écouter en toute discrétion</a:t>
            </a:r>
          </a:p>
          <a:p>
            <a:r>
              <a:rPr lang="fr-FR" dirty="0"/>
              <a:t>Port de charge : on y branche le chargeur pour recharger la batterie de l’appareil</a:t>
            </a:r>
          </a:p>
          <a:p>
            <a:r>
              <a:rPr lang="fr-FR" dirty="0"/>
              <a:t>Microphone : c’est par là que l’appareil capte les sons</a:t>
            </a:r>
          </a:p>
          <a:p>
            <a:r>
              <a:rPr lang="fr-FR" dirty="0"/>
              <a:t>Haut-parleurs : c’est par là que l’appareil diffuse les sons</a:t>
            </a:r>
          </a:p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84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B810-1E9E-4CCF-A5ED-4CF95D562920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B7DC-5ED1-4658-A66C-7ED29ED5BA30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E782-8398-41F4-A351-8DBA68146A37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5A66-FA8C-455E-98B7-F0DD9045771E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1A45-323D-44C1-846C-992B3AB54A5F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3578-9267-4044-99DD-727210BABD43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A30E-2451-4A5F-BDB7-81C5147E9097}" type="datetime1">
              <a:rPr lang="fr-FR" smtClean="0"/>
              <a:t>29/11/2022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91B2-8755-414B-9D6B-45E43814DECD}" type="datetime1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379E-F097-46A1-B457-A5EC06B094A9}" type="datetime1">
              <a:rPr lang="fr-FR" smtClean="0"/>
              <a:t>29/11/2022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7313-2E62-4662-A38A-5571F62E0CA8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2624-8EF9-46A1-A45B-BF2D4D4AAE9B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- 1/5 Prise en main du matériel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093C-C22A-4B50-ABC4-F8CFE707E707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smartphone - 1/5 Prise en main du matériel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prise en main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Se familiariser avec le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9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De quoi se compose un smartphone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44731" y="981991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D03A6F0-6791-481F-9EAB-97A0D1EF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13663"/>
            <a:ext cx="7692137" cy="491338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0D0122-980C-4F53-BC8C-14B8773124D9}"/>
              </a:ext>
            </a:extLst>
          </p:cNvPr>
          <p:cNvSpPr txBox="1"/>
          <p:nvPr/>
        </p:nvSpPr>
        <p:spPr>
          <a:xfrm>
            <a:off x="1529419" y="3407786"/>
            <a:ext cx="916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Écran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D98334-63F6-40AF-A90B-F7F9D80CA948}"/>
              </a:ext>
            </a:extLst>
          </p:cNvPr>
          <p:cNvSpPr txBox="1"/>
          <p:nvPr/>
        </p:nvSpPr>
        <p:spPr>
          <a:xfrm>
            <a:off x="2786390" y="3269388"/>
            <a:ext cx="18244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Bouton </a:t>
            </a:r>
          </a:p>
          <a:p>
            <a:pPr algn="ctr"/>
            <a:r>
              <a:rPr lang="fr-FR" dirty="0"/>
              <a:t>Marche-Arrêt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228F0C5-D411-45DB-BD4F-5017ADFEE37E}"/>
              </a:ext>
            </a:extLst>
          </p:cNvPr>
          <p:cNvSpPr txBox="1"/>
          <p:nvPr/>
        </p:nvSpPr>
        <p:spPr>
          <a:xfrm>
            <a:off x="4567723" y="3290343"/>
            <a:ext cx="18244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Objectif de l’appareil photo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63D744B-3896-46E5-B66F-C50F0546C60A}"/>
              </a:ext>
            </a:extLst>
          </p:cNvPr>
          <p:cNvSpPr txBox="1"/>
          <p:nvPr/>
        </p:nvSpPr>
        <p:spPr>
          <a:xfrm>
            <a:off x="6421187" y="3269387"/>
            <a:ext cx="1891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Bouton de réglage du volume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4117881-B9D6-4F86-988A-C2C12C70B8A9}"/>
              </a:ext>
            </a:extLst>
          </p:cNvPr>
          <p:cNvSpPr txBox="1"/>
          <p:nvPr/>
        </p:nvSpPr>
        <p:spPr>
          <a:xfrm>
            <a:off x="895158" y="5808639"/>
            <a:ext cx="1891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Connecteur des écouteurs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616225E-103B-43DA-A192-DAEF702A998E}"/>
              </a:ext>
            </a:extLst>
          </p:cNvPr>
          <p:cNvSpPr txBox="1"/>
          <p:nvPr/>
        </p:nvSpPr>
        <p:spPr>
          <a:xfrm>
            <a:off x="2783573" y="5907344"/>
            <a:ext cx="1891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Port de charge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DC3CAAA-A3E3-411A-B901-02AD0DF58E6F}"/>
              </a:ext>
            </a:extLst>
          </p:cNvPr>
          <p:cNvSpPr txBox="1"/>
          <p:nvPr/>
        </p:nvSpPr>
        <p:spPr>
          <a:xfrm>
            <a:off x="4522470" y="5893381"/>
            <a:ext cx="1891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Microphone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8B02A9A-026E-4635-A7CA-7EDE8336A483}"/>
              </a:ext>
            </a:extLst>
          </p:cNvPr>
          <p:cNvSpPr txBox="1"/>
          <p:nvPr/>
        </p:nvSpPr>
        <p:spPr>
          <a:xfrm>
            <a:off x="6344549" y="5895088"/>
            <a:ext cx="1891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Haut-parleurs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156292C-E4FF-4342-ABB3-F2890CFEC616}"/>
              </a:ext>
            </a:extLst>
          </p:cNvPr>
          <p:cNvSpPr txBox="1"/>
          <p:nvPr/>
        </p:nvSpPr>
        <p:spPr>
          <a:xfrm>
            <a:off x="9255304" y="2108888"/>
            <a:ext cx="21510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💡 On retrouve ces éléments sur la plupart des smartphones.</a:t>
            </a:r>
          </a:p>
          <a:p>
            <a:endParaRPr lang="fr-FR" dirty="0"/>
          </a:p>
          <a:p>
            <a:r>
              <a:rPr lang="fr-FR" dirty="0"/>
              <a:t>Cependant, </a:t>
            </a:r>
            <a:r>
              <a:rPr lang="fr-FR" b="1" dirty="0">
                <a:solidFill>
                  <a:srgbClr val="92D050"/>
                </a:solidFill>
                <a:effectLst/>
              </a:rPr>
              <a:t>leur emplacement varie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/>
              <a:t>selon les modèles.</a:t>
            </a:r>
          </a:p>
          <a:p>
            <a:endParaRPr lang="fr-FR" dirty="0"/>
          </a:p>
          <a:p>
            <a:r>
              <a:rPr lang="fr-FR" dirty="0"/>
              <a:t>🔍 Arrivez-vous à retrouver chacun de ces éléments sur le vôtre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69" y="1126428"/>
            <a:ext cx="9571665" cy="51949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👉 Les éléments à connaître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2CB6422-CBDC-4BD7-ACB4-E70B9D45AAC0}"/>
              </a:ext>
            </a:extLst>
          </p:cNvPr>
          <p:cNvSpPr/>
          <p:nvPr/>
        </p:nvSpPr>
        <p:spPr>
          <a:xfrm>
            <a:off x="9134300" y="1938057"/>
            <a:ext cx="2248719" cy="395532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46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D’accord, mais ça sert à quoi ?!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C7A0E8FE-33A1-490E-B4EB-913F7357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310" y="1569508"/>
            <a:ext cx="6711885" cy="1541338"/>
          </a:xfrm>
          <a:ln w="190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b="1" dirty="0">
                <a:solidFill>
                  <a:srgbClr val="92D050"/>
                </a:solidFill>
              </a:rPr>
              <a:t>💡 L’écran</a:t>
            </a:r>
            <a:r>
              <a:rPr lang="fr-FR" sz="2000" dirty="0">
                <a:solidFill>
                  <a:srgbClr val="92D050"/>
                </a:solidFill>
              </a:rPr>
              <a:t> : </a:t>
            </a:r>
            <a:r>
              <a:rPr lang="fr-FR" sz="2000" dirty="0"/>
              <a:t>C’est sur l’écran que vous allez voir apparaître le </a:t>
            </a:r>
            <a:r>
              <a:rPr lang="fr-FR" sz="2000" dirty="0">
                <a:solidFill>
                  <a:srgbClr val="92D050"/>
                </a:solidFill>
              </a:rPr>
              <a:t>texte</a:t>
            </a:r>
            <a:r>
              <a:rPr lang="fr-FR" sz="2000" dirty="0"/>
              <a:t> que vous tapez.</a:t>
            </a:r>
          </a:p>
          <a:p>
            <a:pPr marL="0" indent="0" algn="just">
              <a:buNone/>
            </a:pPr>
            <a:r>
              <a:rPr lang="fr-FR" sz="2000" dirty="0"/>
              <a:t>Il est </a:t>
            </a:r>
            <a:r>
              <a:rPr lang="fr-FR" sz="2000" dirty="0">
                <a:solidFill>
                  <a:srgbClr val="92D050"/>
                </a:solidFill>
              </a:rPr>
              <a:t>tactile</a:t>
            </a:r>
            <a:r>
              <a:rPr lang="fr-FR" sz="2000" dirty="0"/>
              <a:t> : il vous permet d’interagir avec votre appareil.</a:t>
            </a:r>
          </a:p>
          <a:p>
            <a:pPr marL="0" indent="0" algn="just">
              <a:buNone/>
            </a:pPr>
            <a:r>
              <a:rPr lang="fr-FR" sz="2000" dirty="0"/>
              <a:t>Il existe 2 types d’écran : verrouillé ou non</a:t>
            </a:r>
            <a:endParaRPr lang="fr-FR" sz="2000" dirty="0">
              <a:solidFill>
                <a:srgbClr val="FFBD59"/>
              </a:solidFill>
            </a:endParaRPr>
          </a:p>
        </p:txBody>
      </p: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739305" y="3503376"/>
            <a:ext cx="2940990" cy="1230221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92D050"/>
                </a:solidFill>
              </a:rPr>
              <a:t>💡  Bouton marche/arrêt </a:t>
            </a:r>
            <a:r>
              <a:rPr lang="fr-FR" sz="2000" dirty="0">
                <a:solidFill>
                  <a:srgbClr val="92D050"/>
                </a:solidFill>
              </a:rPr>
              <a:t>:</a:t>
            </a:r>
            <a:r>
              <a:rPr lang="fr-FR" sz="2000" dirty="0"/>
              <a:t> permet d’allumer, éteindre et mettre en veille votre appareil</a:t>
            </a:r>
          </a:p>
        </p:txBody>
      </p:sp>
      <p:sp>
        <p:nvSpPr>
          <p:cNvPr id="12" name="Espace réservé du contenu 16">
            <a:extLst>
              <a:ext uri="{FF2B5EF4-FFF2-40B4-BE49-F238E27FC236}">
                <a16:creationId xmlns:a16="http://schemas.microsoft.com/office/drawing/2014/main" id="{F0D2A31C-675C-475E-954E-3B7814F1288C}"/>
              </a:ext>
            </a:extLst>
          </p:cNvPr>
          <p:cNvSpPr txBox="1">
            <a:spLocks/>
          </p:cNvSpPr>
          <p:nvPr/>
        </p:nvSpPr>
        <p:spPr>
          <a:xfrm>
            <a:off x="4200297" y="4064439"/>
            <a:ext cx="3433101" cy="128104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92D050"/>
                </a:solidFill>
              </a:rPr>
              <a:t>💡 Bouton de réglage du volume </a:t>
            </a:r>
            <a:r>
              <a:rPr lang="fr-FR" sz="2000" dirty="0">
                <a:solidFill>
                  <a:srgbClr val="92D050"/>
                </a:solidFill>
              </a:rPr>
              <a:t>:</a:t>
            </a:r>
            <a:r>
              <a:rPr lang="fr-FR" sz="2000" dirty="0"/>
              <a:t> permet d’augmenter ou diminuer le son diffusé par l’appareil</a:t>
            </a:r>
          </a:p>
        </p:txBody>
      </p:sp>
      <p:sp>
        <p:nvSpPr>
          <p:cNvPr id="13" name="Espace réservé du contenu 16">
            <a:extLst>
              <a:ext uri="{FF2B5EF4-FFF2-40B4-BE49-F238E27FC236}">
                <a16:creationId xmlns:a16="http://schemas.microsoft.com/office/drawing/2014/main" id="{655C695D-993C-4827-BB7B-4D8874556CC5}"/>
              </a:ext>
            </a:extLst>
          </p:cNvPr>
          <p:cNvSpPr txBox="1">
            <a:spLocks/>
          </p:cNvSpPr>
          <p:nvPr/>
        </p:nvSpPr>
        <p:spPr>
          <a:xfrm>
            <a:off x="8153400" y="4704961"/>
            <a:ext cx="3200400" cy="1281044"/>
          </a:xfrm>
          <a:prstGeom prst="rect">
            <a:avLst/>
          </a:prstGeom>
          <a:ln w="1905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92D050"/>
                </a:solidFill>
              </a:rPr>
              <a:t>💡 Port de charge </a:t>
            </a:r>
            <a:r>
              <a:rPr lang="fr-FR" sz="2000" dirty="0">
                <a:solidFill>
                  <a:srgbClr val="92D050"/>
                </a:solidFill>
              </a:rPr>
              <a:t>:</a:t>
            </a:r>
            <a:r>
              <a:rPr lang="fr-FR" sz="2000" dirty="0"/>
              <a:t> On y branche le chargeur pour recharger la batterie de l’appareil</a:t>
            </a:r>
          </a:p>
        </p:txBody>
      </p:sp>
    </p:spTree>
    <p:extLst>
      <p:ext uri="{BB962C8B-B14F-4D97-AF65-F5344CB8AC3E}">
        <p14:creationId xmlns:p14="http://schemas.microsoft.com/office/powerpoint/2010/main" val="19921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🤔</a:t>
            </a:r>
            <a:r>
              <a:rPr lang="fr-FR" sz="4000" dirty="0"/>
              <a:t>Et on l’utilise comment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6">
            <a:extLst>
              <a:ext uri="{FF2B5EF4-FFF2-40B4-BE49-F238E27FC236}">
                <a16:creationId xmlns:a16="http://schemas.microsoft.com/office/drawing/2014/main" id="{D019CE63-2473-4F62-9041-48EBCBF31991}"/>
              </a:ext>
            </a:extLst>
          </p:cNvPr>
          <p:cNvSpPr txBox="1">
            <a:spLocks/>
          </p:cNvSpPr>
          <p:nvPr/>
        </p:nvSpPr>
        <p:spPr>
          <a:xfrm>
            <a:off x="838200" y="1430630"/>
            <a:ext cx="10515600" cy="226467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92D050"/>
                </a:solidFill>
              </a:rPr>
              <a:t>Le chargeur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Pour</a:t>
            </a:r>
            <a:r>
              <a:rPr lang="fr-FR" sz="2000" dirty="0">
                <a:solidFill>
                  <a:srgbClr val="FFBD59"/>
                </a:solidFill>
              </a:rPr>
              <a:t> </a:t>
            </a:r>
            <a:r>
              <a:rPr lang="fr-FR" sz="2000" dirty="0">
                <a:solidFill>
                  <a:srgbClr val="92D050"/>
                </a:solidFill>
              </a:rPr>
              <a:t>charger</a:t>
            </a:r>
            <a:r>
              <a:rPr lang="fr-FR" sz="2000" dirty="0">
                <a:solidFill>
                  <a:srgbClr val="FFBD59"/>
                </a:solidFill>
              </a:rPr>
              <a:t> </a:t>
            </a:r>
            <a:r>
              <a:rPr lang="fr-FR" sz="2000" dirty="0">
                <a:solidFill>
                  <a:srgbClr val="92D050"/>
                </a:solidFill>
              </a:rPr>
              <a:t>son appareil</a:t>
            </a:r>
            <a:r>
              <a:rPr lang="fr-FR" sz="2000" dirty="0"/>
              <a:t>, il faut le brancher sur </a:t>
            </a:r>
            <a:r>
              <a:rPr lang="fr-FR" sz="2000" dirty="0">
                <a:solidFill>
                  <a:srgbClr val="92D050"/>
                </a:solidFill>
              </a:rPr>
              <a:t>le courant électrique </a:t>
            </a:r>
            <a:r>
              <a:rPr lang="fr-FR" sz="2000" dirty="0"/>
              <a:t>avec un chargeur.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>
              <a:solidFill>
                <a:srgbClr val="92D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92D050"/>
                </a:solidFill>
              </a:rPr>
              <a:t>💡 </a:t>
            </a:r>
            <a:r>
              <a:rPr lang="fr-FR" sz="2000" dirty="0"/>
              <a:t>Quand il charge, votre appareil le signale.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2538951" y="5405834"/>
            <a:ext cx="711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❓ D’après vous, combien de temps peut-on utiliser un appareil dont la batterie est pleine ?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9DB08A-3650-42F9-BDA9-5A61FCBA3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94" y="2542042"/>
            <a:ext cx="2570141" cy="25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0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Écran verrouillé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901178D-6448-4BF0-9982-31A8DF7A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73" y="2324631"/>
            <a:ext cx="8078327" cy="25721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CDB0D92-0697-4EE9-9541-471CB8CAA1E9}"/>
              </a:ext>
            </a:extLst>
          </p:cNvPr>
          <p:cNvSpPr txBox="1"/>
          <p:nvPr/>
        </p:nvSpPr>
        <p:spPr>
          <a:xfrm>
            <a:off x="1948101" y="1385141"/>
            <a:ext cx="920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Pour </a:t>
            </a:r>
            <a:r>
              <a:rPr lang="fr-FR" sz="2000" dirty="0">
                <a:solidFill>
                  <a:srgbClr val="92D050"/>
                </a:solidFill>
              </a:rPr>
              <a:t>déverrouiller</a:t>
            </a:r>
            <a:r>
              <a:rPr lang="fr-FR" sz="2000" dirty="0"/>
              <a:t> votre appareil, faites glisser votre doigt sur l’écran, vers la droite 👉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12F460-59A8-4B5C-9D0B-B442B0BD04A2}"/>
              </a:ext>
            </a:extLst>
          </p:cNvPr>
          <p:cNvSpPr txBox="1"/>
          <p:nvPr/>
        </p:nvSpPr>
        <p:spPr>
          <a:xfrm>
            <a:off x="838200" y="1875406"/>
            <a:ext cx="250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92D050"/>
                </a:solidFill>
              </a:rPr>
              <a:t>3 types</a:t>
            </a:r>
            <a:r>
              <a:rPr lang="fr-FR" dirty="0"/>
              <a:t> de verrouillage :</a:t>
            </a:r>
          </a:p>
        </p:txBody>
      </p:sp>
      <p:sp>
        <p:nvSpPr>
          <p:cNvPr id="8" name="Légende : flèche vers le haut 7">
            <a:extLst>
              <a:ext uri="{FF2B5EF4-FFF2-40B4-BE49-F238E27FC236}">
                <a16:creationId xmlns:a16="http://schemas.microsoft.com/office/drawing/2014/main" id="{3808B0BE-70A6-41C7-AD8C-DA69724C3CEF}"/>
              </a:ext>
            </a:extLst>
          </p:cNvPr>
          <p:cNvSpPr/>
          <p:nvPr/>
        </p:nvSpPr>
        <p:spPr>
          <a:xfrm>
            <a:off x="2589622" y="4836046"/>
            <a:ext cx="1517715" cy="714578"/>
          </a:xfrm>
          <a:prstGeom prst="up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Schéma de déverrouillage</a:t>
            </a:r>
          </a:p>
        </p:txBody>
      </p:sp>
      <p:sp>
        <p:nvSpPr>
          <p:cNvPr id="13" name="Légende : flèche vers le haut 12">
            <a:extLst>
              <a:ext uri="{FF2B5EF4-FFF2-40B4-BE49-F238E27FC236}">
                <a16:creationId xmlns:a16="http://schemas.microsoft.com/office/drawing/2014/main" id="{E4AA9B68-504D-4DE2-9711-475A7C196C69}"/>
              </a:ext>
            </a:extLst>
          </p:cNvPr>
          <p:cNvSpPr/>
          <p:nvPr/>
        </p:nvSpPr>
        <p:spPr>
          <a:xfrm>
            <a:off x="5220682" y="4836046"/>
            <a:ext cx="1517715" cy="714578"/>
          </a:xfrm>
          <a:prstGeom prst="up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Code pin </a:t>
            </a:r>
          </a:p>
        </p:txBody>
      </p:sp>
      <p:sp>
        <p:nvSpPr>
          <p:cNvPr id="14" name="Légende : flèche vers le haut 13">
            <a:extLst>
              <a:ext uri="{FF2B5EF4-FFF2-40B4-BE49-F238E27FC236}">
                <a16:creationId xmlns:a16="http://schemas.microsoft.com/office/drawing/2014/main" id="{59D0D37A-D6C9-4F45-B3BA-7DD5A675BC48}"/>
              </a:ext>
            </a:extLst>
          </p:cNvPr>
          <p:cNvSpPr/>
          <p:nvPr/>
        </p:nvSpPr>
        <p:spPr>
          <a:xfrm>
            <a:off x="7851742" y="4836046"/>
            <a:ext cx="1517715" cy="714578"/>
          </a:xfrm>
          <a:prstGeom prst="up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Mot de passe</a:t>
            </a:r>
          </a:p>
        </p:txBody>
      </p:sp>
    </p:spTree>
    <p:extLst>
      <p:ext uri="{BB962C8B-B14F-4D97-AF65-F5344CB8AC3E}">
        <p14:creationId xmlns:p14="http://schemas.microsoft.com/office/powerpoint/2010/main" val="334005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Place à la manipulation !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1906279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👉 Mettez-le en « veille »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Sortez de « veille»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Modifiez le volume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Activez et désactivez la sonnerie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Revenez sur l’écran d’accueil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7616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2862213" y="2690336"/>
            <a:ext cx="6467573" cy="16312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br>
              <a:rPr lang="fr-FR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Qu’observez-vous sur votre écran ? 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2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</a:t>
            </a:r>
            <a:r>
              <a:rPr lang="fr-FR" sz="3600" b="1" dirty="0">
                <a:solidFill>
                  <a:srgbClr val="92D050"/>
                </a:solidFill>
              </a:rPr>
              <a:t>le bureau</a:t>
            </a:r>
            <a:endParaRPr lang="fr-FR" sz="4000" b="1" dirty="0">
              <a:solidFill>
                <a:srgbClr val="92D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4925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8F97DAA-DB21-4029-A3D9-F74C8EBF4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13883" r="19880" b="12302"/>
          <a:stretch/>
        </p:blipFill>
        <p:spPr>
          <a:xfrm>
            <a:off x="4840663" y="963426"/>
            <a:ext cx="2510673" cy="5392924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EB4798FA-DA7C-45F7-8BF8-39DCBCCD672A}"/>
              </a:ext>
            </a:extLst>
          </p:cNvPr>
          <p:cNvSpPr/>
          <p:nvPr/>
        </p:nvSpPr>
        <p:spPr>
          <a:xfrm>
            <a:off x="5128181" y="1055802"/>
            <a:ext cx="801279" cy="2697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AE6BF95-1EA0-4BA4-A38C-0132F0D78AE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620031" y="1190683"/>
            <a:ext cx="1508150" cy="43535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C29ADCFE-363B-4388-A2A5-B975114E5171}"/>
              </a:ext>
            </a:extLst>
          </p:cNvPr>
          <p:cNvSpPr/>
          <p:nvPr/>
        </p:nvSpPr>
        <p:spPr>
          <a:xfrm>
            <a:off x="6539844" y="1065926"/>
            <a:ext cx="801279" cy="26976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7D0FDF6-6A0B-47A7-B037-6D7A20666B30}"/>
              </a:ext>
            </a:extLst>
          </p:cNvPr>
          <p:cNvCxnSpPr>
            <a:cxnSpLocks/>
          </p:cNvCxnSpPr>
          <p:nvPr/>
        </p:nvCxnSpPr>
        <p:spPr>
          <a:xfrm>
            <a:off x="7351336" y="1190683"/>
            <a:ext cx="689728" cy="19843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3D4F2538-8935-4990-9F68-8ADBF0389581}"/>
              </a:ext>
            </a:extLst>
          </p:cNvPr>
          <p:cNvSpPr/>
          <p:nvPr/>
        </p:nvSpPr>
        <p:spPr>
          <a:xfrm>
            <a:off x="6611723" y="3912160"/>
            <a:ext cx="657519" cy="59385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75DF4D1-78FB-4D48-A3FD-2A7BF40F783D}"/>
              </a:ext>
            </a:extLst>
          </p:cNvPr>
          <p:cNvCxnSpPr>
            <a:cxnSpLocks/>
          </p:cNvCxnSpPr>
          <p:nvPr/>
        </p:nvCxnSpPr>
        <p:spPr>
          <a:xfrm flipV="1">
            <a:off x="7269242" y="4102905"/>
            <a:ext cx="508148" cy="10618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3639A4F6-2EE4-43EC-A6DF-92C7568D91D6}"/>
              </a:ext>
            </a:extLst>
          </p:cNvPr>
          <p:cNvSpPr/>
          <p:nvPr/>
        </p:nvSpPr>
        <p:spPr>
          <a:xfrm>
            <a:off x="5480704" y="5873314"/>
            <a:ext cx="1287741" cy="36512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B90AB6F-F03A-4F80-BB54-5D8EDCA3B4A4}"/>
              </a:ext>
            </a:extLst>
          </p:cNvPr>
          <p:cNvCxnSpPr>
            <a:cxnSpLocks/>
            <a:stCxn id="26" idx="2"/>
          </p:cNvCxnSpPr>
          <p:nvPr/>
        </p:nvCxnSpPr>
        <p:spPr>
          <a:xfrm flipH="1" flipV="1">
            <a:off x="3581400" y="5771899"/>
            <a:ext cx="1899304" cy="28397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9C473022-37AE-4B77-AF55-A2645FCFE813}"/>
              </a:ext>
            </a:extLst>
          </p:cNvPr>
          <p:cNvSpPr txBox="1"/>
          <p:nvPr/>
        </p:nvSpPr>
        <p:spPr>
          <a:xfrm>
            <a:off x="1011809" y="1055802"/>
            <a:ext cx="302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Les notifications 👈</a:t>
            </a:r>
          </a:p>
          <a:p>
            <a:pPr algn="ctr"/>
            <a:endParaRPr lang="fr-FR" sz="20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63C9E74-B2B4-4B65-B515-BFE0480A44CA}"/>
              </a:ext>
            </a:extLst>
          </p:cNvPr>
          <p:cNvSpPr txBox="1"/>
          <p:nvPr/>
        </p:nvSpPr>
        <p:spPr>
          <a:xfrm>
            <a:off x="7617249" y="849510"/>
            <a:ext cx="302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👉La barre d’état</a:t>
            </a:r>
          </a:p>
          <a:p>
            <a:pPr algn="ctr"/>
            <a:endParaRPr lang="fr-FR" sz="20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65EFF6AB-5EED-4299-823D-E20BCC1BD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74" y="1562654"/>
            <a:ext cx="2962688" cy="61921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1E9006B2-E7B3-44B2-AAA6-777E65A1E49B}"/>
              </a:ext>
            </a:extLst>
          </p:cNvPr>
          <p:cNvSpPr txBox="1"/>
          <p:nvPr/>
        </p:nvSpPr>
        <p:spPr>
          <a:xfrm>
            <a:off x="216816" y="5223251"/>
            <a:ext cx="3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Les boutons de navigation 👈</a:t>
            </a:r>
          </a:p>
          <a:p>
            <a:pPr algn="ctr"/>
            <a:endParaRPr lang="fr-FR" sz="20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99E7040-542C-445A-8E48-C7E03133FDE3}"/>
              </a:ext>
            </a:extLst>
          </p:cNvPr>
          <p:cNvSpPr txBox="1"/>
          <p:nvPr/>
        </p:nvSpPr>
        <p:spPr>
          <a:xfrm>
            <a:off x="7269242" y="3498713"/>
            <a:ext cx="302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👉Les applications</a:t>
            </a:r>
          </a:p>
          <a:p>
            <a:pPr algn="ctr"/>
            <a:endParaRPr lang="fr-FR" sz="2000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4ABA63D-AD44-4B68-8212-CE1BA6E456C0}"/>
              </a:ext>
            </a:extLst>
          </p:cNvPr>
          <p:cNvSpPr/>
          <p:nvPr/>
        </p:nvSpPr>
        <p:spPr>
          <a:xfrm>
            <a:off x="6599293" y="4574767"/>
            <a:ext cx="657519" cy="59385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7BD3ED1-0E42-4F80-845A-8B8D36782153}"/>
              </a:ext>
            </a:extLst>
          </p:cNvPr>
          <p:cNvSpPr/>
          <p:nvPr/>
        </p:nvSpPr>
        <p:spPr>
          <a:xfrm>
            <a:off x="6624292" y="5396817"/>
            <a:ext cx="657519" cy="59385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ABBEB8A-020E-4BBC-9ECF-0D819D754136}"/>
              </a:ext>
            </a:extLst>
          </p:cNvPr>
          <p:cNvCxnSpPr>
            <a:cxnSpLocks/>
          </p:cNvCxnSpPr>
          <p:nvPr/>
        </p:nvCxnSpPr>
        <p:spPr>
          <a:xfrm flipV="1">
            <a:off x="7219499" y="4155995"/>
            <a:ext cx="557891" cy="61648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17E8CDD-7A3F-4CA8-AD75-86EC2937D936}"/>
              </a:ext>
            </a:extLst>
          </p:cNvPr>
          <p:cNvCxnSpPr>
            <a:cxnSpLocks/>
          </p:cNvCxnSpPr>
          <p:nvPr/>
        </p:nvCxnSpPr>
        <p:spPr>
          <a:xfrm flipV="1">
            <a:off x="7219499" y="4277841"/>
            <a:ext cx="557891" cy="125980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8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manipulations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2862213" y="1890794"/>
            <a:ext cx="6467573" cy="1754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Retrouvez ces éléments sur votre appareil</a:t>
            </a:r>
            <a:endParaRPr lang="fr-FR" sz="2000" b="1" dirty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661B62-1F0A-4E53-BCB7-1BD9DA8A670B}"/>
              </a:ext>
            </a:extLst>
          </p:cNvPr>
          <p:cNvSpPr txBox="1"/>
          <p:nvPr/>
        </p:nvSpPr>
        <p:spPr>
          <a:xfrm>
            <a:off x="4800108" y="4078135"/>
            <a:ext cx="36241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👉 Applications</a:t>
            </a:r>
          </a:p>
          <a:p>
            <a:r>
              <a:rPr lang="fr-FR" dirty="0"/>
              <a:t>👉 Notifications</a:t>
            </a:r>
          </a:p>
          <a:p>
            <a:r>
              <a:rPr lang="fr-FR" dirty="0"/>
              <a:t>👉 Boutons navigation</a:t>
            </a:r>
          </a:p>
          <a:p>
            <a:r>
              <a:rPr lang="fr-FR" dirty="0"/>
              <a:t>👉 Barre d’état</a:t>
            </a:r>
          </a:p>
          <a:p>
            <a:r>
              <a:rPr lang="fr-FR" dirty="0"/>
              <a:t>👉 </a:t>
            </a:r>
            <a:r>
              <a:rPr lang="fr-FR" i="1" dirty="0"/>
              <a:t>Les menus des applications </a:t>
            </a:r>
          </a:p>
          <a:p>
            <a:r>
              <a:rPr lang="fr-FR" sz="1400" i="1" dirty="0"/>
              <a:t>(selon les modèles) </a:t>
            </a:r>
          </a:p>
        </p:txBody>
      </p:sp>
    </p:spTree>
    <p:extLst>
      <p:ext uri="{BB962C8B-B14F-4D97-AF65-F5344CB8AC3E}">
        <p14:creationId xmlns:p14="http://schemas.microsoft.com/office/powerpoint/2010/main" val="364050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2366127" y="2197893"/>
            <a:ext cx="7459745" cy="24622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Maintenant que vous reconnaissez les différents éléments du bureau, nous allons aller plus loin.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i="1" dirty="0"/>
          </a:p>
          <a:p>
            <a:r>
              <a:rPr lang="fr-FR" dirty="0"/>
              <a:t>👉 Une partie du </a:t>
            </a:r>
            <a:r>
              <a:rPr lang="fr-FR" dirty="0">
                <a:solidFill>
                  <a:srgbClr val="92D050"/>
                </a:solidFill>
              </a:rPr>
              <a:t>bureau</a:t>
            </a:r>
            <a:r>
              <a:rPr lang="fr-FR" dirty="0"/>
              <a:t> n’est pas encore visible.</a:t>
            </a:r>
          </a:p>
          <a:p>
            <a:endParaRPr lang="fr-FR" dirty="0"/>
          </a:p>
          <a:p>
            <a:r>
              <a:rPr lang="fr-FR" dirty="0"/>
              <a:t>Glissez votre doigt de droite à gauche sur votre écran</a:t>
            </a:r>
          </a:p>
          <a:p>
            <a:endParaRPr lang="fr-FR" b="1" dirty="0">
              <a:solidFill>
                <a:srgbClr val="92D050"/>
              </a:solidFill>
            </a:endParaRPr>
          </a:p>
          <a:p>
            <a:pPr algn="ctr"/>
            <a:r>
              <a:rPr lang="fr-FR" sz="3200" b="1" i="1" dirty="0">
                <a:solidFill>
                  <a:srgbClr val="92D050"/>
                </a:solidFill>
              </a:rPr>
              <a:t> </a:t>
            </a:r>
            <a:r>
              <a:rPr lang="fr-FR" sz="3200" b="1" dirty="0">
                <a:solidFill>
                  <a:srgbClr val="92D050"/>
                </a:solidFill>
              </a:rPr>
              <a:t>🤔</a:t>
            </a:r>
            <a:r>
              <a:rPr lang="fr-FR" sz="3200" b="1" i="1" dirty="0">
                <a:solidFill>
                  <a:srgbClr val="92D050"/>
                </a:solidFill>
              </a:rPr>
              <a:t> Que se passe-t-il ?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8924E3A-17B6-46F9-BDE6-78B11DA96F5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/>
              <a:t>Zoom sur votre smartphone : </a:t>
            </a:r>
            <a:r>
              <a:rPr lang="fr-FR" sz="3600" b="1" dirty="0">
                <a:solidFill>
                  <a:srgbClr val="92D050"/>
                </a:solidFill>
              </a:rPr>
              <a:t>le bureau</a:t>
            </a:r>
            <a:endParaRPr lang="fr-F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manipulations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2645789" y="2345908"/>
            <a:ext cx="6900421" cy="261610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</a:rPr>
              <a:t>Bon à savoir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💡 </a:t>
            </a:r>
            <a:r>
              <a:rPr lang="fr-FR" dirty="0"/>
              <a:t>En faisant glisser son doigt sur le bureau (en faisant un «</a:t>
            </a:r>
            <a:r>
              <a:rPr lang="fr-FR" sz="3200" dirty="0"/>
              <a:t> </a:t>
            </a:r>
            <a:r>
              <a:rPr lang="fr-FR" sz="2400" b="1" dirty="0">
                <a:solidFill>
                  <a:srgbClr val="92D050"/>
                </a:solidFill>
              </a:rPr>
              <a:t>swipe</a:t>
            </a:r>
            <a:r>
              <a:rPr lang="fr-FR" sz="3200" dirty="0"/>
              <a:t> </a:t>
            </a:r>
            <a:r>
              <a:rPr lang="fr-FR" dirty="0"/>
              <a:t>»), on accède à de l'espace supplémentaire. On pourra y ranger davantage d'applications.</a:t>
            </a:r>
          </a:p>
          <a:p>
            <a:pPr algn="just"/>
            <a:br>
              <a:rPr lang="fr-FR" dirty="0"/>
            </a:br>
            <a:r>
              <a:rPr lang="fr-FR" dirty="0"/>
              <a:t>Les applications visibles changent, mais la barre d'état, les notifications et les boutons de navigation restent fixes.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7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1" y="2604918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     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 depuis juillet 2021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3" y="4804047"/>
            <a:ext cx="2490652" cy="12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manipulations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2645789" y="2782669"/>
            <a:ext cx="6900421" cy="129266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</a:rPr>
              <a:t>Bon à savoir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💡 </a:t>
            </a:r>
            <a:r>
              <a:rPr lang="fr-FR" dirty="0"/>
              <a:t>Pour actionner un bouton, ouvrir une application ou sélectionner un emplacement précis, vous aurez besoin de 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B0EE23-699A-4076-8CB9-ACD8CE459675}"/>
              </a:ext>
            </a:extLst>
          </p:cNvPr>
          <p:cNvSpPr txBox="1"/>
          <p:nvPr/>
        </p:nvSpPr>
        <p:spPr>
          <a:xfrm>
            <a:off x="6650610" y="3308714"/>
            <a:ext cx="1613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cliquer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69394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manipulations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2645789" y="2317627"/>
            <a:ext cx="6900421" cy="190821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92D050"/>
                </a:solidFill>
              </a:rPr>
              <a:t>Bon à savoir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💡 Parfois les informations des sites ou des applications ne tiennent pas sur un écran. Il est nécessaire de faire défiler l’écran vers le haut pour afficher la suite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1" dirty="0">
              <a:solidFill>
                <a:srgbClr val="92D05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FBB5CE-55C0-46FC-8320-4431202199C3}"/>
              </a:ext>
            </a:extLst>
          </p:cNvPr>
          <p:cNvSpPr txBox="1"/>
          <p:nvPr/>
        </p:nvSpPr>
        <p:spPr>
          <a:xfrm>
            <a:off x="4253846" y="3429000"/>
            <a:ext cx="1613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le scroll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9147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manipulations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2560948" y="1462084"/>
            <a:ext cx="6900421" cy="163121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92D050"/>
                </a:solidFill>
              </a:rPr>
              <a:t>Bon à savoir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💡 Grossir et rapetisser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1" dirty="0">
              <a:solidFill>
                <a:srgbClr val="92D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Cela permet de modifier la taille d’un texte, d’une image…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FBB5CE-55C0-46FC-8320-4431202199C3}"/>
              </a:ext>
            </a:extLst>
          </p:cNvPr>
          <p:cNvSpPr txBox="1"/>
          <p:nvPr/>
        </p:nvSpPr>
        <p:spPr>
          <a:xfrm>
            <a:off x="4872872" y="2014606"/>
            <a:ext cx="419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le zoom et le </a:t>
            </a:r>
            <a:r>
              <a:rPr lang="fr-FR" sz="3200" b="1" dirty="0" err="1">
                <a:solidFill>
                  <a:srgbClr val="92D050"/>
                </a:solidFill>
              </a:rPr>
              <a:t>dézoom</a:t>
            </a:r>
            <a:endParaRPr lang="fr-FR" sz="3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069D222-A733-4663-B613-8CBB3ACA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42" y="3403188"/>
            <a:ext cx="3096057" cy="29531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093544-9695-4C79-929E-1235BFD65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22" y="3329217"/>
            <a:ext cx="2943636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4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manipulations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838200" y="1529499"/>
            <a:ext cx="7489595" cy="280076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Les gestes à retenir :</a:t>
            </a:r>
          </a:p>
          <a:p>
            <a:pPr algn="ctr"/>
            <a:endParaRPr lang="fr-FR" sz="2800" b="1" dirty="0">
              <a:solidFill>
                <a:srgbClr val="92D050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💡 </a:t>
            </a:r>
            <a:r>
              <a:rPr lang="fr-FR" sz="2000" dirty="0"/>
              <a:t>Le « </a:t>
            </a:r>
            <a:r>
              <a:rPr lang="fr-FR" sz="2000" dirty="0">
                <a:solidFill>
                  <a:srgbClr val="92D050"/>
                </a:solidFill>
              </a:rPr>
              <a:t>swipe</a:t>
            </a:r>
            <a:r>
              <a:rPr lang="fr-FR" sz="2000" dirty="0"/>
              <a:t> » : on glisse le doigt vers la droite ou la gauche.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💡 </a:t>
            </a:r>
            <a:r>
              <a:rPr lang="fr-FR" sz="2000" dirty="0"/>
              <a:t>Le « </a:t>
            </a:r>
            <a:r>
              <a:rPr lang="fr-FR" sz="2000" dirty="0">
                <a:solidFill>
                  <a:srgbClr val="92D050"/>
                </a:solidFill>
              </a:rPr>
              <a:t>clic</a:t>
            </a:r>
            <a:r>
              <a:rPr lang="fr-FR" sz="2000" dirty="0"/>
              <a:t> » : on appuie pour ouvrir une application, ou sélectionner quelque chose…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💡 </a:t>
            </a:r>
            <a:r>
              <a:rPr lang="fr-FR" sz="2000" dirty="0"/>
              <a:t>Le « </a:t>
            </a:r>
            <a:r>
              <a:rPr lang="fr-FR" sz="2000" dirty="0">
                <a:solidFill>
                  <a:srgbClr val="92D050"/>
                </a:solidFill>
              </a:rPr>
              <a:t>scroll</a:t>
            </a:r>
            <a:r>
              <a:rPr lang="fr-FR" sz="2000" dirty="0"/>
              <a:t> » : on fait défiler l’écran vers le haut ou le bas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💡 </a:t>
            </a:r>
            <a:r>
              <a:rPr lang="fr-FR" sz="2000" dirty="0"/>
              <a:t>Le « </a:t>
            </a:r>
            <a:r>
              <a:rPr lang="fr-FR" sz="2000" dirty="0">
                <a:solidFill>
                  <a:srgbClr val="92D050"/>
                </a:solidFill>
              </a:rPr>
              <a:t>zoom</a:t>
            </a:r>
            <a:r>
              <a:rPr lang="fr-FR" sz="2000" dirty="0"/>
              <a:t> » : permet de grossir ou rétrécir ce qui est affiché.</a:t>
            </a:r>
          </a:p>
          <a:p>
            <a:pPr algn="ctr"/>
            <a:endParaRPr lang="fr-FR" sz="20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493893-3515-4E2C-BA88-C788E45EF4DF}"/>
              </a:ext>
            </a:extLst>
          </p:cNvPr>
          <p:cNvGrpSpPr/>
          <p:nvPr/>
        </p:nvGrpSpPr>
        <p:grpSpPr>
          <a:xfrm>
            <a:off x="7270152" y="4712146"/>
            <a:ext cx="4083648" cy="1551338"/>
            <a:chOff x="7036935" y="4564663"/>
            <a:chExt cx="4083648" cy="155133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DAD1F85-FA5A-4321-AE26-8656FB406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1" y="4564663"/>
              <a:ext cx="1551338" cy="1551338"/>
            </a:xfrm>
            <a:prstGeom prst="rect">
              <a:avLst/>
            </a:prstGeom>
          </p:spPr>
        </p:pic>
        <p:sp>
          <p:nvSpPr>
            <p:cNvPr id="9" name="Flèche : droite 8">
              <a:extLst>
                <a:ext uri="{FF2B5EF4-FFF2-40B4-BE49-F238E27FC236}">
                  <a16:creationId xmlns:a16="http://schemas.microsoft.com/office/drawing/2014/main" id="{D77AF74C-F95E-4B43-80DA-1C32D9C3A7B2}"/>
                </a:ext>
              </a:extLst>
            </p:cNvPr>
            <p:cNvSpPr/>
            <p:nvPr/>
          </p:nvSpPr>
          <p:spPr>
            <a:xfrm>
              <a:off x="9165963" y="5123515"/>
              <a:ext cx="359037" cy="226677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B942416-9145-4653-B7F4-585AFAA88B1F}"/>
                </a:ext>
              </a:extLst>
            </p:cNvPr>
            <p:cNvSpPr txBox="1"/>
            <p:nvPr/>
          </p:nvSpPr>
          <p:spPr>
            <a:xfrm>
              <a:off x="7036935" y="5021168"/>
              <a:ext cx="2198622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92D050"/>
                  </a:solidFill>
                </a:rPr>
                <a:t>Pour pratiquer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5FD8239-E9FE-4857-9830-1298CA9ECF2D}"/>
                </a:ext>
              </a:extLst>
            </p:cNvPr>
            <p:cNvSpPr txBox="1"/>
            <p:nvPr/>
          </p:nvSpPr>
          <p:spPr>
            <a:xfrm>
              <a:off x="7079367" y="5614751"/>
              <a:ext cx="25784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🌐https://bit.ly/3FXKJs9</a:t>
              </a:r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859AD9A9-3C0C-4FF4-BAEE-A1AE29B91FA7}"/>
                </a:ext>
              </a:extLst>
            </p:cNvPr>
            <p:cNvSpPr/>
            <p:nvPr/>
          </p:nvSpPr>
          <p:spPr>
            <a:xfrm rot="5400000">
              <a:off x="9083174" y="5322222"/>
              <a:ext cx="251623" cy="21907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2AF14A-CE54-4037-A3C5-F3F21B73AC17}"/>
                </a:ext>
              </a:extLst>
            </p:cNvPr>
            <p:cNvSpPr/>
            <p:nvPr/>
          </p:nvSpPr>
          <p:spPr>
            <a:xfrm>
              <a:off x="7123611" y="4564663"/>
              <a:ext cx="3996972" cy="155133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839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Zoom sur votre smartphone : manipulations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1CBEB00-DBC7-4C2B-B3CE-6B784EA7D73F}"/>
              </a:ext>
            </a:extLst>
          </p:cNvPr>
          <p:cNvSpPr txBox="1"/>
          <p:nvPr/>
        </p:nvSpPr>
        <p:spPr>
          <a:xfrm>
            <a:off x="3825711" y="1343334"/>
            <a:ext cx="394354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92D050"/>
                </a:solidFill>
              </a:rPr>
              <a:t>Les boutons de navigation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7F04E70-71A0-466B-9FE9-036367B98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699" y="1901151"/>
            <a:ext cx="3259569" cy="81161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035162E-D592-463D-A349-592C511445E9}"/>
              </a:ext>
            </a:extLst>
          </p:cNvPr>
          <p:cNvSpPr txBox="1"/>
          <p:nvPr/>
        </p:nvSpPr>
        <p:spPr>
          <a:xfrm>
            <a:off x="2124959" y="3360714"/>
            <a:ext cx="1768311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Bouton de retour en arrière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2963D7E-D9D0-43C4-BAFB-068E31E51095}"/>
              </a:ext>
            </a:extLst>
          </p:cNvPr>
          <p:cNvCxnSpPr>
            <a:cxnSpLocks/>
          </p:cNvCxnSpPr>
          <p:nvPr/>
        </p:nvCxnSpPr>
        <p:spPr>
          <a:xfrm flipH="1">
            <a:off x="3581400" y="2712770"/>
            <a:ext cx="660662" cy="60503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5101647-8015-447B-9037-049E64D2F653}"/>
              </a:ext>
            </a:extLst>
          </p:cNvPr>
          <p:cNvSpPr txBox="1"/>
          <p:nvPr/>
        </p:nvSpPr>
        <p:spPr>
          <a:xfrm>
            <a:off x="4913327" y="3369009"/>
            <a:ext cx="1768311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Bouton d’accueil</a:t>
            </a:r>
          </a:p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C315264-1E57-4D23-B99B-F33DF60B2E6D}"/>
              </a:ext>
            </a:extLst>
          </p:cNvPr>
          <p:cNvSpPr txBox="1"/>
          <p:nvPr/>
        </p:nvSpPr>
        <p:spPr>
          <a:xfrm>
            <a:off x="7701695" y="3360714"/>
            <a:ext cx="1768311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Bouton des applications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B053AF5-678D-4989-A84C-F10B44D0D51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797484" y="2712770"/>
            <a:ext cx="7846" cy="54347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76DE620-83F7-47C0-ABBF-9E0B36C19B54}"/>
              </a:ext>
            </a:extLst>
          </p:cNvPr>
          <p:cNvCxnSpPr>
            <a:cxnSpLocks/>
          </p:cNvCxnSpPr>
          <p:nvPr/>
        </p:nvCxnSpPr>
        <p:spPr>
          <a:xfrm>
            <a:off x="7427268" y="2706549"/>
            <a:ext cx="660662" cy="60503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AC85BC1-1AE6-4C2A-9BE3-66F1725C5173}"/>
              </a:ext>
            </a:extLst>
          </p:cNvPr>
          <p:cNvSpPr txBox="1"/>
          <p:nvPr/>
        </p:nvSpPr>
        <p:spPr>
          <a:xfrm>
            <a:off x="7701695" y="4335545"/>
            <a:ext cx="4114800" cy="141577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effectLst/>
              </a:rPr>
              <a:t>Utiliser le bouton des applications et faire glisser une application sur le côté 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permet de </a:t>
            </a:r>
            <a:r>
              <a:rPr lang="fr-FR" dirty="0">
                <a:solidFill>
                  <a:srgbClr val="92D050"/>
                </a:solidFill>
                <a:effectLst/>
              </a:rPr>
              <a:t>fermer</a:t>
            </a:r>
            <a:r>
              <a:rPr lang="fr-FR" dirty="0">
                <a:solidFill>
                  <a:srgbClr val="BA302A"/>
                </a:solidFill>
                <a:effectLst/>
              </a:rPr>
              <a:t> </a:t>
            </a:r>
            <a:r>
              <a:rPr lang="fr-FR" dirty="0">
                <a:effectLst/>
              </a:rPr>
              <a:t>cette application ! </a:t>
            </a:r>
            <a:br>
              <a:rPr lang="fr-FR" dirty="0">
                <a:effectLst/>
              </a:rPr>
            </a:br>
            <a:r>
              <a:rPr lang="fr-FR" sz="1600" i="1" dirty="0">
                <a:effectLst/>
              </a:rPr>
              <a:t>Fermer les applications dont on ne se sert plus permet </a:t>
            </a:r>
            <a:r>
              <a:rPr lang="fr-FR" sz="1600" i="1" dirty="0">
                <a:solidFill>
                  <a:srgbClr val="92D050"/>
                </a:solidFill>
                <a:effectLst/>
              </a:rPr>
              <a:t>d'économiser de la batterie.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981864D-AE8F-44B9-868B-E3CB31689B1E}"/>
              </a:ext>
            </a:extLst>
          </p:cNvPr>
          <p:cNvCxnSpPr>
            <a:cxnSpLocks/>
          </p:cNvCxnSpPr>
          <p:nvPr/>
        </p:nvCxnSpPr>
        <p:spPr>
          <a:xfrm>
            <a:off x="9018301" y="4013555"/>
            <a:ext cx="0" cy="32199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0440019B-5D6F-4034-8452-A7F316446347}"/>
              </a:ext>
            </a:extLst>
          </p:cNvPr>
          <p:cNvSpPr txBox="1"/>
          <p:nvPr/>
        </p:nvSpPr>
        <p:spPr>
          <a:xfrm>
            <a:off x="375504" y="4335545"/>
            <a:ext cx="3517765" cy="14773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effectLst/>
              </a:rPr>
              <a:t>Permet d’</a:t>
            </a:r>
            <a:r>
              <a:rPr lang="fr-FR" dirty="0">
                <a:solidFill>
                  <a:srgbClr val="92D050"/>
                </a:solidFill>
                <a:effectLst/>
              </a:rPr>
              <a:t>annuler</a:t>
            </a:r>
            <a:r>
              <a:rPr lang="fr-FR" dirty="0">
                <a:effectLst/>
              </a:rPr>
              <a:t> votre dernière action.</a:t>
            </a:r>
            <a:endParaRPr lang="fr-FR" dirty="0">
              <a:solidFill>
                <a:srgbClr val="92D05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92D050"/>
              </a:solidFill>
              <a:effectLst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DE9AD222-DE1D-4B90-BF25-6D50407A50C6}"/>
              </a:ext>
            </a:extLst>
          </p:cNvPr>
          <p:cNvCxnSpPr>
            <a:cxnSpLocks/>
          </p:cNvCxnSpPr>
          <p:nvPr/>
        </p:nvCxnSpPr>
        <p:spPr>
          <a:xfrm>
            <a:off x="2581365" y="4007045"/>
            <a:ext cx="0" cy="32199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5FCA544-2A3C-4D63-8AC6-674CACE667DA}"/>
              </a:ext>
            </a:extLst>
          </p:cNvPr>
          <p:cNvSpPr txBox="1"/>
          <p:nvPr/>
        </p:nvSpPr>
        <p:spPr>
          <a:xfrm>
            <a:off x="4167699" y="4335545"/>
            <a:ext cx="3259570" cy="14773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</a:t>
            </a:r>
            <a:r>
              <a:rPr lang="fr-FR" b="0" dirty="0"/>
              <a:t>ermet de </a:t>
            </a:r>
            <a:r>
              <a:rPr lang="fr-FR" b="0" dirty="0">
                <a:solidFill>
                  <a:srgbClr val="92D050"/>
                </a:solidFill>
              </a:rPr>
              <a:t>revenir au bureau</a:t>
            </a:r>
            <a:r>
              <a:rPr lang="fr-FR" b="0" dirty="0"/>
              <a:t>, comme lors du démarrage de l’appareil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4E7A4CE-45FB-45DF-BFEA-2EE8D2287A5E}"/>
              </a:ext>
            </a:extLst>
          </p:cNvPr>
          <p:cNvCxnSpPr>
            <a:cxnSpLocks/>
          </p:cNvCxnSpPr>
          <p:nvPr/>
        </p:nvCxnSpPr>
        <p:spPr>
          <a:xfrm>
            <a:off x="5805330" y="4013555"/>
            <a:ext cx="0" cy="32199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8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Place à la manipulation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809956F-4C6D-46E9-BDF4-EA63F37AE37A}"/>
              </a:ext>
            </a:extLst>
          </p:cNvPr>
          <p:cNvSpPr txBox="1"/>
          <p:nvPr/>
        </p:nvSpPr>
        <p:spPr>
          <a:xfrm>
            <a:off x="4546436" y="2227073"/>
            <a:ext cx="52715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👉 Ouvrez une application</a:t>
            </a:r>
          </a:p>
          <a:p>
            <a:r>
              <a:rPr lang="fr-FR" dirty="0"/>
              <a:t>👉 Revenez à l’écran d’accueil </a:t>
            </a:r>
          </a:p>
          <a:p>
            <a:r>
              <a:rPr lang="fr-FR" dirty="0"/>
              <a:t>👉 Verrouillez votre smartphone</a:t>
            </a:r>
          </a:p>
          <a:p>
            <a:r>
              <a:rPr lang="fr-FR" dirty="0"/>
              <a:t>👉 Revenez à l’écran d’accueil</a:t>
            </a:r>
          </a:p>
          <a:p>
            <a:r>
              <a:rPr lang="fr-FR" dirty="0"/>
              <a:t>👉 Affichez les applications ouvertes actuellement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930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03458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💡 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C7EC452-B891-46B0-8624-7688CFA87777}"/>
              </a:ext>
            </a:extLst>
          </p:cNvPr>
          <p:cNvGrpSpPr/>
          <p:nvPr/>
        </p:nvGrpSpPr>
        <p:grpSpPr>
          <a:xfrm>
            <a:off x="2860249" y="6111180"/>
            <a:ext cx="10299569" cy="453361"/>
            <a:chOff x="2927155" y="5806913"/>
            <a:chExt cx="10515600" cy="62336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00926AA-D64F-4F18-BC00-050B431CEB99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1BD9AFF-0A25-4DB5-92CB-319790DE4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Parlez-nous de vous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346ECE5-5930-417C-989B-75B9C15745DC}"/>
              </a:ext>
            </a:extLst>
          </p:cNvPr>
          <p:cNvSpPr txBox="1"/>
          <p:nvPr/>
        </p:nvSpPr>
        <p:spPr>
          <a:xfrm>
            <a:off x="3258479" y="3050187"/>
            <a:ext cx="5675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</a:t>
            </a:r>
            <a:endParaRPr lang="fr-FR" sz="2800" dirty="0"/>
          </a:p>
          <a:p>
            <a:r>
              <a:rPr lang="fr-FR" sz="2800" dirty="0"/>
              <a:t>❓ Présentez-vous en quelques mots !</a:t>
            </a:r>
          </a:p>
        </p:txBody>
      </p:sp>
    </p:spTree>
    <p:extLst>
      <p:ext uri="{BB962C8B-B14F-4D97-AF65-F5344CB8AC3E}">
        <p14:creationId xmlns:p14="http://schemas.microsoft.com/office/powerpoint/2010/main" val="322530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1694277" y="1700622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Découverte et prise en main du matériel</a:t>
            </a:r>
          </a:p>
          <a:p>
            <a:r>
              <a:rPr lang="fr-FR" sz="2800" dirty="0"/>
              <a:t>2/ Le clavier et les applications</a:t>
            </a:r>
          </a:p>
          <a:p>
            <a:r>
              <a:rPr lang="fr-FR" sz="2800" dirty="0"/>
              <a:t>3/ Paramètres, messages, photos</a:t>
            </a:r>
          </a:p>
          <a:p>
            <a:r>
              <a:rPr lang="fr-FR" sz="2800" dirty="0"/>
              <a:t>4/ Naviguer sur internet , </a:t>
            </a:r>
            <a:r>
              <a:rPr lang="fr-FR" sz="2800"/>
              <a:t>QRcode</a:t>
            </a:r>
            <a:endParaRPr lang="fr-FR" sz="2800" dirty="0"/>
          </a:p>
          <a:p>
            <a:r>
              <a:rPr lang="fr-FR" sz="2800" dirty="0"/>
              <a:t>5/ Les mails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1128680" y="2558416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140591" y="2631105"/>
            <a:ext cx="79108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Posons le cadre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3200" b="1" dirty="0"/>
              <a:t> Découverte et prise en main du matériel</a:t>
            </a:r>
            <a:endParaRPr lang="fr-FR" sz="2800" b="1" dirty="0"/>
          </a:p>
          <a:p>
            <a:endParaRPr lang="fr-FR" sz="2800" dirty="0"/>
          </a:p>
          <a:p>
            <a:r>
              <a:rPr lang="fr-FR" sz="2800" dirty="0"/>
              <a:t>📱  Zoom sur le smartphone      	</a:t>
            </a:r>
          </a:p>
          <a:p>
            <a:r>
              <a:rPr lang="fr-FR" sz="2800" dirty="0"/>
              <a:t>	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2124892" y="2667976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F7CE40-9CE6-4FA7-B65C-537CAD4F0952}"/>
              </a:ext>
            </a:extLst>
          </p:cNvPr>
          <p:cNvSpPr txBox="1"/>
          <p:nvPr/>
        </p:nvSpPr>
        <p:spPr>
          <a:xfrm>
            <a:off x="2140591" y="3567230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Posons le cadre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254676" y="3204096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🤔 Quelles règles sont importantes ?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822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BAA1FCB-D333-4A35-AF2D-C38B3588C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11698" r="15318" b="10516"/>
          <a:stretch/>
        </p:blipFill>
        <p:spPr>
          <a:xfrm>
            <a:off x="5069746" y="2215722"/>
            <a:ext cx="2052507" cy="4140628"/>
          </a:xfr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838200" y="158795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 quoi peut servir un smartphone ou une tablette ?</a:t>
            </a:r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À quoi peut servir un smartphone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👉Communiquer avec ses proches (même s’ils sont loin !)</a:t>
            </a:r>
          </a:p>
          <a:p>
            <a:pPr marL="0" indent="0">
              <a:buNone/>
            </a:pPr>
            <a:r>
              <a:rPr lang="fr-FR" dirty="0"/>
              <a:t>👉 Faire des démarches administratives</a:t>
            </a:r>
          </a:p>
          <a:p>
            <a:pPr marL="0" indent="0">
              <a:buNone/>
            </a:pPr>
            <a:r>
              <a:rPr lang="fr-FR" dirty="0"/>
              <a:t>👉 Faire des recherches sur internet</a:t>
            </a:r>
          </a:p>
          <a:p>
            <a:pPr marL="0" indent="0">
              <a:buNone/>
            </a:pPr>
            <a:r>
              <a:rPr lang="fr-FR" dirty="0"/>
              <a:t>👉 Faire des achats en ligne</a:t>
            </a:r>
          </a:p>
          <a:p>
            <a:pPr marL="0" indent="0">
              <a:buNone/>
            </a:pPr>
            <a:r>
              <a:rPr lang="fr-FR" dirty="0"/>
              <a:t>👉 Prendre des photos</a:t>
            </a:r>
          </a:p>
          <a:p>
            <a:pPr marL="0" indent="0">
              <a:buNone/>
            </a:pPr>
            <a:r>
              <a:rPr lang="fr-FR" dirty="0"/>
              <a:t>👉 Jouer, écouter de la musique, regarder des films…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9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De quoi se compose un smartphone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Regardez bien votre smartphone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Prenez votre temps !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Quels éléments extérieurs le composent ?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4452E09-0BE5-4711-81AB-DB2E4A0E4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67" y="2751691"/>
            <a:ext cx="3321377" cy="22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1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2219</Words>
  <Application>Microsoft Office PowerPoint</Application>
  <PresentationFormat>Grand écran</PresentationFormat>
  <Paragraphs>295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Quicksand</vt:lpstr>
      <vt:lpstr>Wingdings</vt:lpstr>
      <vt:lpstr>Thème Office</vt:lpstr>
      <vt:lpstr>Bienvenue aux ateliers de prise en main</vt:lpstr>
      <vt:lpstr>Faisons connaissance</vt:lpstr>
      <vt:lpstr>Parlez-nous de vous !</vt:lpstr>
      <vt:lpstr>Tout un programme !</vt:lpstr>
      <vt:lpstr>Tout un programme !</vt:lpstr>
      <vt:lpstr>Posons le cadre</vt:lpstr>
      <vt:lpstr>Partons du début !</vt:lpstr>
      <vt:lpstr>À quoi peut servir un smartphone ?</vt:lpstr>
      <vt:lpstr>De quoi se compose un smartphone ?</vt:lpstr>
      <vt:lpstr>De quoi se compose un smartphone ?</vt:lpstr>
      <vt:lpstr>🤔D’accord, mais ça sert à quoi ?!</vt:lpstr>
      <vt:lpstr>🤔Et on l’utilise comment ?</vt:lpstr>
      <vt:lpstr>Écran verrouillé</vt:lpstr>
      <vt:lpstr>Place à la manipulation !</vt:lpstr>
      <vt:lpstr>Zoom sur votre smartphone</vt:lpstr>
      <vt:lpstr>Zoom sur votre smartphone : le bureau</vt:lpstr>
      <vt:lpstr>Zoom sur votre smartphone : manipulations</vt:lpstr>
      <vt:lpstr>Présentation PowerPoint</vt:lpstr>
      <vt:lpstr>Zoom sur votre smartphone : manipulations</vt:lpstr>
      <vt:lpstr>Zoom sur votre smartphone : manipulations</vt:lpstr>
      <vt:lpstr>Zoom sur votre smartphone : manipulations</vt:lpstr>
      <vt:lpstr>Zoom sur votre smartphone : manipulations</vt:lpstr>
      <vt:lpstr>Zoom sur votre smartphone : manipulations</vt:lpstr>
      <vt:lpstr>Zoom sur votre smartphone : manipulations</vt:lpstr>
      <vt:lpstr>Place à la manipulation !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16</cp:revision>
  <cp:lastPrinted>2022-01-05T16:24:52Z</cp:lastPrinted>
  <dcterms:created xsi:type="dcterms:W3CDTF">2021-12-15T13:49:53Z</dcterms:created>
  <dcterms:modified xsi:type="dcterms:W3CDTF">2022-11-29T10:47:45Z</dcterms:modified>
</cp:coreProperties>
</file>