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26" r:id="rId2"/>
    <p:sldId id="342" r:id="rId3"/>
    <p:sldId id="361" r:id="rId4"/>
    <p:sldId id="365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59"/>
    <a:srgbClr val="D3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85" autoAdjust="0"/>
    <p:restoredTop sz="94270" autoAdjust="0"/>
  </p:normalViewPr>
  <p:slideViewPr>
    <p:cSldViewPr snapToGrid="0">
      <p:cViewPr>
        <p:scale>
          <a:sx n="68" d="100"/>
          <a:sy n="68" d="100"/>
        </p:scale>
        <p:origin x="10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126CB1-007B-465E-91E9-F50579789F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7D8AD-99C2-4874-8B58-009172227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3CF2A5B8-FA6C-47CE-9F44-31D5C0060A54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30DCB-E90A-4CF6-A74E-945B93E74A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6564D-CE8F-4DA4-83C8-52FE0EC93C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6DD50D53-B0F8-4D96-B0BB-12136E80D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79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76BB83A4-485A-41FC-AE00-1E9A6B0A7514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2C86A329-8A6A-4E04-B1BA-E701A88F7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590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7682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5598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948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60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8D1-1735-4CD8-B58D-6BE3443E9CCE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14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3AD-4990-4176-A491-A94FC58F817F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76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5DED-19C3-4E32-A1D8-CDDBC063DA76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12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8421-EC97-4300-9F6C-1B0FB6E7E021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6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3891-40E9-4C8C-9C9E-D1EA1D6CFE27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15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B772-2288-4B43-A6D5-82428493F280}" type="datetime1">
              <a:rPr lang="fr-FR" smtClean="0"/>
              <a:t>21/03/2023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6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75DA-09E4-427A-97E1-C0DBEAD9ABF6}" type="datetime1">
              <a:rPr lang="fr-FR" smtClean="0"/>
              <a:t>21/03/2023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49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98D-3A54-4FE1-85FC-6264BD0D334F}" type="datetime1">
              <a:rPr lang="fr-FR" smtClean="0"/>
              <a:t>21/03/2023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05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78B9-413A-4242-ACBC-2011F2A11720}" type="datetime1">
              <a:rPr lang="fr-FR" smtClean="0"/>
              <a:t>21/03/2023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90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0D68-5AE4-4486-8945-324C30F12EBC}" type="datetime1">
              <a:rPr lang="fr-FR" smtClean="0"/>
              <a:t>21/03/2023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40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49A1-1303-4BDD-A92D-EF57B74A1CE6}" type="datetime1">
              <a:rPr lang="fr-FR" smtClean="0"/>
              <a:t>21/03/2023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97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3A9A-7D85-4727-9076-C7A9348ACE2E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Pour aller plus loin - 1/5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2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349" y="-201815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b="1" dirty="0"/>
              <a:t>Le</a:t>
            </a:r>
            <a:r>
              <a:rPr lang="fr-FR" sz="3250" b="1" dirty="0">
                <a:solidFill>
                  <a:srgbClr val="00B0F0"/>
                </a:solidFill>
              </a:rPr>
              <a:t> </a:t>
            </a:r>
            <a:r>
              <a:rPr lang="fr-FR" sz="3250" b="1" dirty="0">
                <a:solidFill>
                  <a:srgbClr val="FFC000"/>
                </a:solidFill>
              </a:rPr>
              <a:t>piratage informatique</a:t>
            </a:r>
            <a:r>
              <a:rPr lang="fr-FR" sz="3250" dirty="0"/>
              <a:t>, c’est quoi ?</a:t>
            </a:r>
          </a:p>
        </p:txBody>
      </p:sp>
      <p:sp>
        <p:nvSpPr>
          <p:cNvPr id="9" name="Espace réservé du contenu 11">
            <a:extLst>
              <a:ext uri="{FF2B5EF4-FFF2-40B4-BE49-F238E27FC236}">
                <a16:creationId xmlns:a16="http://schemas.microsoft.com/office/drawing/2014/main" id="{C07B01EC-ABF4-40B6-95AE-5054E4E7F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627" y="840140"/>
            <a:ext cx="8248930" cy="18327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300" dirty="0"/>
              <a:t>  🧐 Quels sont les objectifs des pirates informatiques ?</a:t>
            </a:r>
          </a:p>
          <a:p>
            <a:pPr marL="0" indent="0" algn="ctr">
              <a:buNone/>
            </a:pPr>
            <a:endParaRPr lang="fr-FR" sz="1300" dirty="0"/>
          </a:p>
          <a:p>
            <a:pPr marL="0" indent="0" algn="ctr">
              <a:buNone/>
            </a:pPr>
            <a:r>
              <a:rPr lang="fr-FR" sz="1300" dirty="0"/>
              <a:t>👉 Récupérer des données personnelles (bancaires, identité…)</a:t>
            </a:r>
          </a:p>
          <a:p>
            <a:pPr marL="0" indent="0" algn="ctr">
              <a:buNone/>
            </a:pPr>
            <a:r>
              <a:rPr lang="fr-FR" sz="1300" dirty="0"/>
              <a:t>👉 Espionner (industriel ou étatique)</a:t>
            </a:r>
          </a:p>
          <a:p>
            <a:pPr marL="0" indent="0" algn="ctr">
              <a:buNone/>
            </a:pPr>
            <a:r>
              <a:rPr lang="fr-FR" sz="1300" dirty="0"/>
              <a:t>👉 S’enrichir</a:t>
            </a:r>
          </a:p>
          <a:p>
            <a:pPr marL="0" indent="0" algn="ctr">
              <a:buNone/>
            </a:pPr>
            <a:r>
              <a:rPr lang="fr-FR" sz="1300" dirty="0"/>
              <a:t>👉 Démontrer une faille dans le système informatique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36020E-6CB0-34D9-EFFE-1F02E10F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79C109-EE6D-4944-BE4D-7493C42AB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z="1138"/>
              <a:t>1</a:t>
            </a:fld>
            <a:endParaRPr lang="fr-FR" sz="1138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7" y="679517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427DFA7A-D90D-44C1-BBC6-1DAC1C199D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469"/>
          <a:stretch/>
        </p:blipFill>
        <p:spPr>
          <a:xfrm>
            <a:off x="4823092" y="3584001"/>
            <a:ext cx="4321745" cy="252013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1D49325-37D8-4528-8CB7-B89150E6DF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9469"/>
          <a:stretch/>
        </p:blipFill>
        <p:spPr>
          <a:xfrm>
            <a:off x="681038" y="3584000"/>
            <a:ext cx="3969682" cy="2314839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A93B6F0D-5B17-485F-99FA-4ECC7BB8F038}"/>
              </a:ext>
            </a:extLst>
          </p:cNvPr>
          <p:cNvSpPr txBox="1">
            <a:spLocks/>
          </p:cNvSpPr>
          <p:nvPr/>
        </p:nvSpPr>
        <p:spPr>
          <a:xfrm>
            <a:off x="2814458" y="2794072"/>
            <a:ext cx="3969682" cy="69913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25" b="1" dirty="0"/>
              <a:t>Quels moyens les pirates utilisent-ils ?</a:t>
            </a:r>
            <a:endParaRPr lang="fr-FR" sz="1625" dirty="0"/>
          </a:p>
        </p:txBody>
      </p:sp>
    </p:spTree>
    <p:extLst>
      <p:ext uri="{BB962C8B-B14F-4D97-AF65-F5344CB8AC3E}">
        <p14:creationId xmlns:p14="http://schemas.microsoft.com/office/powerpoint/2010/main" val="167740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707582" y="762701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43E6FF88-4F4C-43DE-AE01-82BEE8DADE97}"/>
              </a:ext>
            </a:extLst>
          </p:cNvPr>
          <p:cNvSpPr txBox="1">
            <a:spLocks/>
          </p:cNvSpPr>
          <p:nvPr/>
        </p:nvSpPr>
        <p:spPr>
          <a:xfrm>
            <a:off x="809511" y="-99986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50" b="1" dirty="0"/>
              <a:t>🔒 La </a:t>
            </a:r>
            <a:r>
              <a:rPr lang="fr-FR" sz="3250" b="1" dirty="0">
                <a:solidFill>
                  <a:srgbClr val="FFC000"/>
                </a:solidFill>
              </a:rPr>
              <a:t>sécurité</a:t>
            </a:r>
            <a:r>
              <a:rPr lang="fr-FR" sz="3250" b="1" dirty="0"/>
              <a:t>, on fait comment ?</a:t>
            </a:r>
            <a:endParaRPr lang="fr-FR" sz="325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6716C0C-F660-4C0B-92FF-50BAB574BA3C}"/>
              </a:ext>
            </a:extLst>
          </p:cNvPr>
          <p:cNvSpPr txBox="1"/>
          <p:nvPr/>
        </p:nvSpPr>
        <p:spPr>
          <a:xfrm>
            <a:off x="-1316205" y="1240928"/>
            <a:ext cx="845915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25" dirty="0"/>
              <a:t>💡 Installer un </a:t>
            </a:r>
            <a:r>
              <a:rPr lang="fr-FR" sz="1625" b="1" dirty="0">
                <a:solidFill>
                  <a:srgbClr val="FFC000"/>
                </a:solidFill>
              </a:rPr>
              <a:t>antivirus</a:t>
            </a:r>
            <a:r>
              <a:rPr lang="fr-FR" sz="1625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1573831-C5C6-4A4D-A066-A2DBB4F43C0B}"/>
              </a:ext>
            </a:extLst>
          </p:cNvPr>
          <p:cNvSpPr txBox="1"/>
          <p:nvPr/>
        </p:nvSpPr>
        <p:spPr>
          <a:xfrm rot="21029783">
            <a:off x="42194" y="575747"/>
            <a:ext cx="2160972" cy="3424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25" dirty="0">
                <a:solidFill>
                  <a:schemeClr val="bg1"/>
                </a:solidFill>
              </a:rPr>
              <a:t>👍 Les bons réflexes !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8812303-8925-DEF2-27AD-761E4E3A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A27395-DA0C-41E3-BB3C-18B5C52C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2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AA648EB-F2AE-40EC-AF03-210CA37D76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307" b="10803"/>
          <a:stretch/>
        </p:blipFill>
        <p:spPr>
          <a:xfrm>
            <a:off x="476781" y="1755083"/>
            <a:ext cx="4405445" cy="114356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0E5AEECB-DEDA-4334-83FB-D4AA52076852}"/>
              </a:ext>
            </a:extLst>
          </p:cNvPr>
          <p:cNvSpPr txBox="1"/>
          <p:nvPr/>
        </p:nvSpPr>
        <p:spPr>
          <a:xfrm>
            <a:off x="476782" y="2927221"/>
            <a:ext cx="2174531" cy="1318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38" dirty="0"/>
              <a:t>Windows 10 propose un </a:t>
            </a:r>
          </a:p>
          <a:p>
            <a:pPr algn="ctr"/>
            <a:r>
              <a:rPr lang="fr-FR" sz="1138" dirty="0"/>
              <a:t>antivirus </a:t>
            </a:r>
            <a:r>
              <a:rPr lang="fr-FR" sz="1138" b="1" dirty="0"/>
              <a:t>gratuit </a:t>
            </a:r>
            <a:r>
              <a:rPr lang="fr-FR" sz="1138" dirty="0"/>
              <a:t>qui s'appelle </a:t>
            </a:r>
            <a:r>
              <a:rPr lang="fr-FR" sz="1138" b="1" dirty="0">
                <a:solidFill>
                  <a:srgbClr val="FFC000"/>
                </a:solidFill>
              </a:rPr>
              <a:t>Windows Defender</a:t>
            </a:r>
            <a:r>
              <a:rPr lang="fr-FR" sz="1138" dirty="0"/>
              <a:t>. </a:t>
            </a:r>
          </a:p>
          <a:p>
            <a:pPr algn="ctr"/>
            <a:r>
              <a:rPr lang="fr-FR" sz="1138" dirty="0"/>
              <a:t>Il est automatiquement intégré dans les ordinateurs Windows 10 (et téléchargeable sur Windows 8)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CF3AA50-81A4-446C-BDEA-D59896321F68}"/>
              </a:ext>
            </a:extLst>
          </p:cNvPr>
          <p:cNvSpPr txBox="1"/>
          <p:nvPr/>
        </p:nvSpPr>
        <p:spPr>
          <a:xfrm>
            <a:off x="2913371" y="3100143"/>
            <a:ext cx="1968855" cy="442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38" b="1" dirty="0">
                <a:solidFill>
                  <a:srgbClr val="FFC000"/>
                </a:solidFill>
              </a:rPr>
              <a:t>Avast</a:t>
            </a:r>
            <a:r>
              <a:rPr lang="fr-FR" sz="1138" dirty="0"/>
              <a:t> est un antivirus </a:t>
            </a:r>
            <a:r>
              <a:rPr lang="fr-FR" sz="1138" b="1" dirty="0"/>
              <a:t>gratuit </a:t>
            </a:r>
            <a:r>
              <a:rPr lang="fr-FR" sz="1138" dirty="0"/>
              <a:t>et fiable. 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974F043-BDF1-4E9D-B763-453A3C9E13D9}"/>
              </a:ext>
            </a:extLst>
          </p:cNvPr>
          <p:cNvSpPr txBox="1"/>
          <p:nvPr/>
        </p:nvSpPr>
        <p:spPr>
          <a:xfrm>
            <a:off x="339860" y="4254029"/>
            <a:ext cx="4613141" cy="1843453"/>
          </a:xfrm>
          <a:prstGeom prst="rect">
            <a:avLst/>
          </a:prstGeom>
          <a:noFill/>
          <a:ln>
            <a:solidFill>
              <a:srgbClr val="FFBD59"/>
            </a:solidFill>
          </a:ln>
        </p:spPr>
        <p:txBody>
          <a:bodyPr wrap="square">
            <a:spAutoFit/>
          </a:bodyPr>
          <a:lstStyle/>
          <a:p>
            <a:pPr algn="just"/>
            <a:endParaRPr lang="fr-FR" sz="1138" dirty="0"/>
          </a:p>
          <a:p>
            <a:pPr algn="just"/>
            <a:endParaRPr lang="fr-FR" sz="1138" dirty="0"/>
          </a:p>
          <a:p>
            <a:pPr algn="just"/>
            <a:r>
              <a:rPr lang="fr-FR" sz="1138" dirty="0"/>
              <a:t>💡 Dès que vos logiciels vous recommandent une mise à jour, faites-la (à partir du site officiel du logiciel) : ces mises à jour ont pour objectif de corriger les failles de sécurité. Si tous vos programmes sont à jour, les pirates auront plus de difficulté à vous attaquer. Certains logiciels se mettent à jour automatiquement. C'est le cas de l'antivirus gratuit </a:t>
            </a:r>
            <a:r>
              <a:rPr lang="fr-FR" sz="1138" b="1" dirty="0"/>
              <a:t>Windows Defender</a:t>
            </a:r>
            <a:r>
              <a:rPr lang="fr-FR" sz="1138" dirty="0"/>
              <a:t>. </a:t>
            </a:r>
          </a:p>
          <a:p>
            <a:pPr algn="just"/>
            <a:br>
              <a:rPr lang="fr-FR" sz="1138" b="1" dirty="0"/>
            </a:br>
            <a:endParaRPr lang="fr-FR" sz="1138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170228-D5CD-42B1-B344-7D8C6B43BCF5}"/>
              </a:ext>
            </a:extLst>
          </p:cNvPr>
          <p:cNvSpPr txBox="1"/>
          <p:nvPr/>
        </p:nvSpPr>
        <p:spPr>
          <a:xfrm>
            <a:off x="5416530" y="1182658"/>
            <a:ext cx="4620268" cy="592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25" dirty="0"/>
              <a:t>💡 Naviguer sur des </a:t>
            </a:r>
            <a:r>
              <a:rPr lang="fr-FR" sz="1625" dirty="0">
                <a:solidFill>
                  <a:srgbClr val="FFC000"/>
                </a:solidFill>
              </a:rPr>
              <a:t>sites fiables </a:t>
            </a:r>
          </a:p>
          <a:p>
            <a:pPr algn="ctr"/>
            <a:r>
              <a:rPr lang="fr-FR" sz="1625" dirty="0"/>
              <a:t>et privilégier les </a:t>
            </a:r>
            <a:r>
              <a:rPr lang="fr-FR" sz="1625" dirty="0">
                <a:solidFill>
                  <a:srgbClr val="FFC000"/>
                </a:solidFill>
              </a:rPr>
              <a:t>réseaux wifi sécurisés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1A6D003-77A2-4BA8-98A5-11C316F911C7}"/>
              </a:ext>
            </a:extLst>
          </p:cNvPr>
          <p:cNvGrpSpPr/>
          <p:nvPr/>
        </p:nvGrpSpPr>
        <p:grpSpPr>
          <a:xfrm>
            <a:off x="5081474" y="1789671"/>
            <a:ext cx="5869749" cy="955148"/>
            <a:chOff x="171302" y="2523542"/>
            <a:chExt cx="7224307" cy="1305099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2AF2B753-808F-47A7-B3BB-51C2EDA3A550}"/>
                </a:ext>
              </a:extLst>
            </p:cNvPr>
            <p:cNvGrpSpPr/>
            <p:nvPr/>
          </p:nvGrpSpPr>
          <p:grpSpPr>
            <a:xfrm>
              <a:off x="171302" y="2968507"/>
              <a:ext cx="7224307" cy="860134"/>
              <a:chOff x="184002" y="3697420"/>
              <a:chExt cx="7224307" cy="860134"/>
            </a:xfrm>
          </p:grpSpPr>
          <p:pic>
            <p:nvPicPr>
              <p:cNvPr id="34" name="Image 33">
                <a:extLst>
                  <a:ext uri="{FF2B5EF4-FFF2-40B4-BE49-F238E27FC236}">
                    <a16:creationId xmlns:a16="http://schemas.microsoft.com/office/drawing/2014/main" id="{71435830-720B-4827-9C6E-B162D0F4FD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t="1" r="73933" b="28633"/>
              <a:stretch/>
            </p:blipFill>
            <p:spPr>
              <a:xfrm>
                <a:off x="184002" y="3754452"/>
                <a:ext cx="6000441" cy="76393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FB612539-A300-43F1-AFB6-4EB8AD60E43F}"/>
                  </a:ext>
                </a:extLst>
              </p:cNvPr>
              <p:cNvSpPr/>
              <p:nvPr/>
            </p:nvSpPr>
            <p:spPr>
              <a:xfrm>
                <a:off x="1991791" y="4088668"/>
                <a:ext cx="471989" cy="398527"/>
              </a:xfrm>
              <a:prstGeom prst="ellipse">
                <a:avLst/>
              </a:prstGeom>
              <a:noFill/>
              <a:ln w="38100">
                <a:solidFill>
                  <a:srgbClr val="FFBD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63"/>
              </a:p>
            </p:txBody>
          </p:sp>
          <p:cxnSp>
            <p:nvCxnSpPr>
              <p:cNvPr id="28" name="Connecteur droit avec flèche 27">
                <a:extLst>
                  <a:ext uri="{FF2B5EF4-FFF2-40B4-BE49-F238E27FC236}">
                    <a16:creationId xmlns:a16="http://schemas.microsoft.com/office/drawing/2014/main" id="{6739307C-BE64-4094-890C-DB3C842B95A2}"/>
                  </a:ext>
                </a:extLst>
              </p:cNvPr>
              <p:cNvCxnSpPr>
                <a:cxnSpLocks/>
                <a:endCxn id="21" idx="2"/>
              </p:cNvCxnSpPr>
              <p:nvPr/>
            </p:nvCxnSpPr>
            <p:spPr>
              <a:xfrm flipH="1" flipV="1">
                <a:off x="1832920" y="3697420"/>
                <a:ext cx="389580" cy="381267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558D9E5-7661-4062-B26D-3430D6F43853}"/>
                  </a:ext>
                </a:extLst>
              </p:cNvPr>
              <p:cNvSpPr txBox="1"/>
              <p:nvPr/>
            </p:nvSpPr>
            <p:spPr>
              <a:xfrm>
                <a:off x="2000337" y="4123783"/>
                <a:ext cx="5407972" cy="4337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463" dirty="0"/>
                  <a:t>🔒    https://ants.gouv.fr</a:t>
                </a:r>
              </a:p>
            </p:txBody>
          </p:sp>
        </p:grp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E9EC225-012B-47CC-8CEF-03087B590E4C}"/>
                </a:ext>
              </a:extLst>
            </p:cNvPr>
            <p:cNvSpPr/>
            <p:nvPr/>
          </p:nvSpPr>
          <p:spPr>
            <a:xfrm>
              <a:off x="2459626" y="3400790"/>
              <a:ext cx="712471" cy="398527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87B42B09-5ABD-462C-9032-B8373815EBC2}"/>
                </a:ext>
              </a:extLst>
            </p:cNvPr>
            <p:cNvSpPr/>
            <p:nvPr/>
          </p:nvSpPr>
          <p:spPr>
            <a:xfrm>
              <a:off x="3682364" y="3394870"/>
              <a:ext cx="712471" cy="398527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FAC5C72-8ADC-49C4-BA77-F62AF369C313}"/>
                </a:ext>
              </a:extLst>
            </p:cNvPr>
            <p:cNvSpPr txBox="1"/>
            <p:nvPr/>
          </p:nvSpPr>
          <p:spPr>
            <a:xfrm>
              <a:off x="1139373" y="2534735"/>
              <a:ext cx="1361692" cy="43377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dirty="0"/>
                <a:t>Le </a:t>
              </a:r>
              <a:r>
                <a:rPr lang="fr-FR" sz="1463" b="1" dirty="0"/>
                <a:t>cadenas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A2A1520F-FC30-4DAD-B37D-EB62A4E030BA}"/>
                </a:ext>
              </a:extLst>
            </p:cNvPr>
            <p:cNvSpPr txBox="1"/>
            <p:nvPr/>
          </p:nvSpPr>
          <p:spPr>
            <a:xfrm>
              <a:off x="2676907" y="2528149"/>
              <a:ext cx="1584696" cy="43377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dirty="0"/>
                <a:t>Le « </a:t>
              </a:r>
              <a:r>
                <a:rPr lang="fr-FR" sz="1463" b="1" dirty="0"/>
                <a:t>https:// </a:t>
              </a:r>
              <a:r>
                <a:rPr lang="fr-FR" sz="1463" dirty="0"/>
                <a:t>»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3E23EEF9-E57D-48B6-A994-80D0B94F95CF}"/>
                </a:ext>
              </a:extLst>
            </p:cNvPr>
            <p:cNvCxnSpPr>
              <a:cxnSpLocks/>
              <a:stCxn id="19" idx="7"/>
              <a:endCxn id="22" idx="2"/>
            </p:cNvCxnSpPr>
            <p:nvPr/>
          </p:nvCxnSpPr>
          <p:spPr>
            <a:xfrm flipV="1">
              <a:off x="3067759" y="2961920"/>
              <a:ext cx="401497" cy="497233"/>
            </a:xfrm>
            <a:prstGeom prst="straightConnector1">
              <a:avLst/>
            </a:prstGeom>
            <a:ln w="127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231228CF-3FD3-437D-BE34-7FE530C14C2B}"/>
                </a:ext>
              </a:extLst>
            </p:cNvPr>
            <p:cNvSpPr txBox="1"/>
            <p:nvPr/>
          </p:nvSpPr>
          <p:spPr>
            <a:xfrm>
              <a:off x="4511304" y="2523542"/>
              <a:ext cx="1584696" cy="43377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dirty="0"/>
                <a:t>Le « </a:t>
              </a:r>
              <a:r>
                <a:rPr lang="fr-FR" sz="1463" b="1" dirty="0"/>
                <a:t>.gouv.fr </a:t>
              </a:r>
              <a:r>
                <a:rPr lang="fr-FR" sz="1463" dirty="0"/>
                <a:t>»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69729198-5389-4A2D-AA08-246CA58052B5}"/>
                </a:ext>
              </a:extLst>
            </p:cNvPr>
            <p:cNvCxnSpPr>
              <a:cxnSpLocks/>
              <a:stCxn id="20" idx="7"/>
              <a:endCxn id="24" idx="2"/>
            </p:cNvCxnSpPr>
            <p:nvPr/>
          </p:nvCxnSpPr>
          <p:spPr>
            <a:xfrm flipV="1">
              <a:off x="4290497" y="2957313"/>
              <a:ext cx="1013155" cy="495920"/>
            </a:xfrm>
            <a:prstGeom prst="straightConnector1">
              <a:avLst/>
            </a:prstGeom>
            <a:ln w="127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ZoneTexte 35">
            <a:extLst>
              <a:ext uri="{FF2B5EF4-FFF2-40B4-BE49-F238E27FC236}">
                <a16:creationId xmlns:a16="http://schemas.microsoft.com/office/drawing/2014/main" id="{4B09F715-EF25-437E-9EDD-CAC82DB61B8B}"/>
              </a:ext>
            </a:extLst>
          </p:cNvPr>
          <p:cNvSpPr txBox="1"/>
          <p:nvPr/>
        </p:nvSpPr>
        <p:spPr>
          <a:xfrm>
            <a:off x="5535357" y="2823104"/>
            <a:ext cx="4009745" cy="44255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fr-FR" sz="1138" dirty="0"/>
              <a:t>💡 N'utilisez pas de réseau wifi public pour réaliser des transactions bancaires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CED17B1-90E3-4E13-90DF-DDBBB02D1C32}"/>
              </a:ext>
            </a:extLst>
          </p:cNvPr>
          <p:cNvSpPr txBox="1"/>
          <p:nvPr/>
        </p:nvSpPr>
        <p:spPr>
          <a:xfrm>
            <a:off x="5215060" y="3447236"/>
            <a:ext cx="4772067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25" dirty="0"/>
              <a:t>💡 Ne pas répondre </a:t>
            </a:r>
            <a:r>
              <a:rPr lang="fr-FR" sz="1625" dirty="0">
                <a:solidFill>
                  <a:srgbClr val="FFC000"/>
                </a:solidFill>
              </a:rPr>
              <a:t>aux mails suspicieux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04534DD5-E546-444C-82AB-3F263DAC30E9}"/>
              </a:ext>
            </a:extLst>
          </p:cNvPr>
          <p:cNvSpPr txBox="1"/>
          <p:nvPr/>
        </p:nvSpPr>
        <p:spPr>
          <a:xfrm>
            <a:off x="5215060" y="3733546"/>
            <a:ext cx="4447146" cy="792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38" dirty="0"/>
              <a:t>👉 Regardez l'adresse mail de l'expéditeur : est-elle fiable ? Si une entreprise ou une organisation vous envoie un mail finissant par </a:t>
            </a:r>
            <a:r>
              <a:rPr lang="fr-FR" sz="1138" dirty="0" err="1"/>
              <a:t>gmail</a:t>
            </a:r>
            <a:r>
              <a:rPr lang="fr-FR" sz="1138" dirty="0"/>
              <a:t>, </a:t>
            </a:r>
            <a:r>
              <a:rPr lang="fr-FR" sz="1138" dirty="0" err="1"/>
              <a:t>outlook</a:t>
            </a:r>
            <a:r>
              <a:rPr lang="fr-FR" sz="1138" dirty="0"/>
              <a:t>, </a:t>
            </a:r>
            <a:r>
              <a:rPr lang="fr-FR" sz="1138" dirty="0" err="1"/>
              <a:t>laposte</a:t>
            </a:r>
            <a:r>
              <a:rPr lang="fr-FR" sz="1138" dirty="0"/>
              <a:t>, </a:t>
            </a:r>
            <a:r>
              <a:rPr lang="fr-FR" sz="1138" dirty="0" err="1"/>
              <a:t>etc</a:t>
            </a:r>
            <a:r>
              <a:rPr lang="fr-FR" sz="1138" dirty="0"/>
              <a:t>, </a:t>
            </a:r>
            <a:r>
              <a:rPr lang="fr-FR" sz="1138" b="1" dirty="0"/>
              <a:t>alors ce mail est suspect</a:t>
            </a:r>
            <a:r>
              <a:rPr lang="fr-FR" sz="1138" dirty="0"/>
              <a:t>. </a:t>
            </a:r>
          </a:p>
          <a:p>
            <a:pPr algn="ctr"/>
            <a:endParaRPr lang="fr-FR" sz="1138" dirty="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02E9516-AD39-4681-8962-87242AAC7565}"/>
              </a:ext>
            </a:extLst>
          </p:cNvPr>
          <p:cNvCxnSpPr>
            <a:cxnSpLocks/>
          </p:cNvCxnSpPr>
          <p:nvPr/>
        </p:nvCxnSpPr>
        <p:spPr>
          <a:xfrm flipH="1" flipV="1">
            <a:off x="5083182" y="1566018"/>
            <a:ext cx="12690" cy="4513511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01FC82A5-F5A8-4043-B8C9-CD6C964A751A}"/>
              </a:ext>
            </a:extLst>
          </p:cNvPr>
          <p:cNvSpPr txBox="1"/>
          <p:nvPr/>
        </p:nvSpPr>
        <p:spPr>
          <a:xfrm>
            <a:off x="5237724" y="4417660"/>
            <a:ext cx="4447147" cy="1668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38" dirty="0"/>
              <a:t>💡 Quand vous recevez un mail malveillant, vous pouvez le signaler comme "</a:t>
            </a:r>
            <a:r>
              <a:rPr lang="fr-FR" sz="1138" b="1" dirty="0">
                <a:solidFill>
                  <a:srgbClr val="FFC000"/>
                </a:solidFill>
              </a:rPr>
              <a:t>SPAM</a:t>
            </a:r>
            <a:r>
              <a:rPr lang="fr-FR" sz="1138" dirty="0"/>
              <a:t>" </a:t>
            </a:r>
          </a:p>
          <a:p>
            <a:pPr algn="ctr"/>
            <a:endParaRPr lang="fr-FR" sz="1138" dirty="0"/>
          </a:p>
          <a:p>
            <a:pPr algn="ctr"/>
            <a:r>
              <a:rPr lang="fr-FR" sz="1138" dirty="0"/>
              <a:t>✔ La catégorie SPAM correspond aux mails indésirables. Vous pouvez porter plainte ou recenser un comportement malveillant en allant sur</a:t>
            </a:r>
          </a:p>
          <a:p>
            <a:pPr algn="ctr"/>
            <a:endParaRPr lang="fr-FR" sz="1138" dirty="0"/>
          </a:p>
          <a:p>
            <a:pPr algn="ctr"/>
            <a:r>
              <a:rPr lang="fr-FR" sz="1138" dirty="0"/>
              <a:t>les sites</a:t>
            </a:r>
            <a:r>
              <a:rPr lang="fr-FR" sz="1138" b="1" dirty="0"/>
              <a:t> </a:t>
            </a:r>
            <a:r>
              <a:rPr lang="fr-FR" sz="1138" b="1" dirty="0">
                <a:solidFill>
                  <a:srgbClr val="FFC000"/>
                </a:solidFill>
              </a:rPr>
              <a:t>www.cybermalveillance.gouv.fr</a:t>
            </a:r>
          </a:p>
          <a:p>
            <a:pPr algn="ctr"/>
            <a:r>
              <a:rPr lang="fr-FR" sz="1138" b="1" dirty="0">
                <a:solidFill>
                  <a:srgbClr val="FFC000"/>
                </a:solidFill>
              </a:rPr>
              <a:t>www.internet-signalement.gouv.fr</a:t>
            </a:r>
            <a:r>
              <a:rPr lang="fr-FR" sz="1138" dirty="0">
                <a:solidFill>
                  <a:srgbClr val="FFC000"/>
                </a:solidFill>
              </a:rPr>
              <a:t> </a:t>
            </a:r>
          </a:p>
          <a:p>
            <a:pPr algn="ctr"/>
            <a:r>
              <a:rPr lang="fr-FR" sz="1138" dirty="0"/>
              <a:t>ou sur  </a:t>
            </a:r>
            <a:r>
              <a:rPr lang="fr-FR" sz="1138" b="1" dirty="0">
                <a:solidFill>
                  <a:srgbClr val="FFC000"/>
                </a:solidFill>
              </a:rPr>
              <a:t>www.33700.fr </a:t>
            </a:r>
            <a:r>
              <a:rPr lang="fr-FR" sz="1138" dirty="0"/>
              <a:t>(stop aux spams)</a:t>
            </a:r>
          </a:p>
        </p:txBody>
      </p:sp>
    </p:spTree>
    <p:extLst>
      <p:ext uri="{BB962C8B-B14F-4D97-AF65-F5344CB8AC3E}">
        <p14:creationId xmlns:p14="http://schemas.microsoft.com/office/powerpoint/2010/main" val="229725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780278" y="634400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43E6FF88-4F4C-43DE-AE01-82BEE8DADE97}"/>
              </a:ext>
            </a:extLst>
          </p:cNvPr>
          <p:cNvSpPr txBox="1">
            <a:spLocks/>
          </p:cNvSpPr>
          <p:nvPr/>
        </p:nvSpPr>
        <p:spPr>
          <a:xfrm>
            <a:off x="743865" y="-126085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50" b="1" dirty="0"/>
              <a:t>🔒 La </a:t>
            </a:r>
            <a:r>
              <a:rPr lang="fr-FR" sz="3250" b="1" dirty="0">
                <a:solidFill>
                  <a:srgbClr val="FFC000"/>
                </a:solidFill>
              </a:rPr>
              <a:t>sécurité</a:t>
            </a:r>
            <a:r>
              <a:rPr lang="fr-FR" sz="3250" b="1" dirty="0"/>
              <a:t>, on fait comment ?</a:t>
            </a:r>
            <a:endParaRPr lang="fr-FR" sz="325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6716C0C-F660-4C0B-92FF-50BAB574BA3C}"/>
              </a:ext>
            </a:extLst>
          </p:cNvPr>
          <p:cNvSpPr txBox="1"/>
          <p:nvPr/>
        </p:nvSpPr>
        <p:spPr>
          <a:xfrm>
            <a:off x="638653" y="1552158"/>
            <a:ext cx="4144806" cy="592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25" dirty="0"/>
              <a:t>💡 </a:t>
            </a:r>
            <a:r>
              <a:rPr lang="fr-FR" sz="1625" dirty="0">
                <a:solidFill>
                  <a:srgbClr val="FFC000"/>
                </a:solidFill>
              </a:rPr>
              <a:t>Protéger ses données personnelles </a:t>
            </a:r>
            <a:r>
              <a:rPr lang="fr-FR" sz="1625" dirty="0"/>
              <a:t>en ne les partageant pas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23CCB9F-A6EB-F169-D82F-BB32D517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D74286-099D-4624-8251-31ED8C54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AC5D1D8-4D54-4A54-A61D-AD284970697D}"/>
              </a:ext>
            </a:extLst>
          </p:cNvPr>
          <p:cNvSpPr txBox="1"/>
          <p:nvPr/>
        </p:nvSpPr>
        <p:spPr>
          <a:xfrm rot="21029783">
            <a:off x="12008" y="810450"/>
            <a:ext cx="2160972" cy="3424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25" dirty="0">
                <a:solidFill>
                  <a:schemeClr val="bg1"/>
                </a:solidFill>
              </a:rPr>
              <a:t>👍 Les bons réflexes !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17670418-C254-443B-8D16-5020DDB7BA23}"/>
              </a:ext>
            </a:extLst>
          </p:cNvPr>
          <p:cNvCxnSpPr>
            <a:cxnSpLocks/>
          </p:cNvCxnSpPr>
          <p:nvPr/>
        </p:nvCxnSpPr>
        <p:spPr>
          <a:xfrm flipH="1" flipV="1">
            <a:off x="5083182" y="1566018"/>
            <a:ext cx="12690" cy="4513511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20FB49A-985E-42BB-8396-72D5C8E58DA2}"/>
              </a:ext>
            </a:extLst>
          </p:cNvPr>
          <p:cNvSpPr txBox="1"/>
          <p:nvPr/>
        </p:nvSpPr>
        <p:spPr>
          <a:xfrm>
            <a:off x="537493" y="2293355"/>
            <a:ext cx="4245966" cy="842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25" dirty="0"/>
              <a:t>💡</a:t>
            </a:r>
            <a:r>
              <a:rPr lang="fr-FR" sz="1625" dirty="0">
                <a:solidFill>
                  <a:srgbClr val="C00000"/>
                </a:solidFill>
              </a:rPr>
              <a:t> </a:t>
            </a:r>
            <a:r>
              <a:rPr lang="fr-FR" sz="1625" dirty="0"/>
              <a:t>Faire</a:t>
            </a:r>
            <a:r>
              <a:rPr lang="fr-FR" sz="1625" dirty="0">
                <a:solidFill>
                  <a:srgbClr val="C00000"/>
                </a:solidFill>
              </a:rPr>
              <a:t> </a:t>
            </a:r>
            <a:r>
              <a:rPr lang="fr-FR" sz="1625" dirty="0">
                <a:solidFill>
                  <a:srgbClr val="FFC000"/>
                </a:solidFill>
              </a:rPr>
              <a:t>des sauvegardes régulières </a:t>
            </a:r>
            <a:r>
              <a:rPr lang="fr-FR" sz="1625" dirty="0"/>
              <a:t>de vos fichiers personnels, par exemple sur un disque dur externe ou un service de stockage en ligne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FAF0E4-B685-4830-9ABB-BBCAD0CC7692}"/>
              </a:ext>
            </a:extLst>
          </p:cNvPr>
          <p:cNvSpPr txBox="1"/>
          <p:nvPr/>
        </p:nvSpPr>
        <p:spPr>
          <a:xfrm>
            <a:off x="192369" y="3429001"/>
            <a:ext cx="4760632" cy="1993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914" algn="ctr"/>
            <a:r>
              <a:rPr lang="fr-FR" sz="1625" b="1" dirty="0">
                <a:solidFill>
                  <a:srgbClr val="FFC000"/>
                </a:solidFill>
                <a:latin typeface="Segoe UI" panose="020B0502040204020203" pitchFamily="34" charset="0"/>
              </a:rPr>
              <a:t>💡</a:t>
            </a:r>
            <a:r>
              <a:rPr lang="fr-FR" sz="1138" b="1" dirty="0">
                <a:solidFill>
                  <a:srgbClr val="FFC000"/>
                </a:solidFill>
                <a:latin typeface="Segoe UI" panose="020B0502040204020203" pitchFamily="34" charset="0"/>
              </a:rPr>
              <a:t> </a:t>
            </a:r>
            <a:r>
              <a:rPr lang="fr-FR" sz="1625" b="1" dirty="0">
                <a:solidFill>
                  <a:srgbClr val="FFC000"/>
                </a:solidFill>
                <a:latin typeface="Segoe UI" panose="020B0502040204020203" pitchFamily="34" charset="0"/>
              </a:rPr>
              <a:t>Avoir un mot de passe sécurisé</a:t>
            </a:r>
          </a:p>
          <a:p>
            <a:pPr marR="19914" algn="ctr"/>
            <a:endParaRPr lang="fr-FR" sz="1625" b="1" dirty="0">
              <a:solidFill>
                <a:srgbClr val="C00000"/>
              </a:solidFill>
              <a:latin typeface="Segoe UI" panose="020B0502040204020203" pitchFamily="34" charset="0"/>
            </a:endParaRPr>
          </a:p>
          <a:p>
            <a:pPr marR="19914" algn="ctr"/>
            <a:r>
              <a:rPr lang="fr-FR" sz="1138" b="1" dirty="0">
                <a:latin typeface="Segoe UI" panose="020B0502040204020203" pitchFamily="34" charset="0"/>
              </a:rPr>
              <a:t>👉 </a:t>
            </a:r>
            <a:r>
              <a:rPr lang="fr-FR" sz="1138" dirty="0">
                <a:latin typeface="Segoe UI" panose="020B0502040204020203" pitchFamily="34" charset="0"/>
              </a:rPr>
              <a:t>Il est long : au moins 8 caractères</a:t>
            </a:r>
          </a:p>
          <a:p>
            <a:pPr marR="19914" algn="ctr"/>
            <a:endParaRPr lang="fr-FR" sz="1138" dirty="0">
              <a:latin typeface="Segoe UI" panose="020B0502040204020203" pitchFamily="34" charset="0"/>
            </a:endParaRPr>
          </a:p>
          <a:p>
            <a:pPr marR="19914" algn="ctr"/>
            <a:r>
              <a:rPr lang="fr-FR" sz="1138" dirty="0">
                <a:latin typeface="Segoe UI" panose="020B0502040204020203" pitchFamily="34" charset="0"/>
              </a:rPr>
              <a:t>👉  Il ne présente pas de lien avec ma vie personnelle (date de naissance, famille...)</a:t>
            </a:r>
          </a:p>
          <a:p>
            <a:pPr marR="19914" algn="ctr"/>
            <a:endParaRPr lang="fr-FR" sz="1138" dirty="0">
              <a:latin typeface="Segoe UI" panose="020B0502040204020203" pitchFamily="34" charset="0"/>
            </a:endParaRPr>
          </a:p>
          <a:p>
            <a:pPr marR="19914" algn="ctr"/>
            <a:r>
              <a:rPr lang="fr-FR" sz="1138" dirty="0">
                <a:latin typeface="Segoe UI" panose="020B0502040204020203" pitchFamily="34" charset="0"/>
              </a:rPr>
              <a:t>👉  Il est composé de chiffres, lettres et caractères spéciaux</a:t>
            </a:r>
          </a:p>
          <a:p>
            <a:pPr marR="19914" algn="ctr"/>
            <a:endParaRPr lang="fr-FR" sz="1138" dirty="0">
              <a:latin typeface="Segoe UI" panose="020B0502040204020203" pitchFamily="34" charset="0"/>
            </a:endParaRPr>
          </a:p>
          <a:p>
            <a:pPr marR="19914" algn="ctr"/>
            <a:r>
              <a:rPr lang="fr-FR" sz="1138" dirty="0">
                <a:latin typeface="Segoe UI" panose="020B0502040204020203" pitchFamily="34" charset="0"/>
              </a:rPr>
              <a:t>👉  Il est unique : je ne l'utilise que pour un seul site internet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E37F7C5-4D8F-4D36-BFCF-5DF8072132F4}"/>
              </a:ext>
            </a:extLst>
          </p:cNvPr>
          <p:cNvSpPr txBox="1"/>
          <p:nvPr/>
        </p:nvSpPr>
        <p:spPr>
          <a:xfrm>
            <a:off x="62828" y="5546058"/>
            <a:ext cx="4953000" cy="442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38" dirty="0"/>
              <a:t>👉 Pour tester votre mot de passe : </a:t>
            </a:r>
          </a:p>
          <a:p>
            <a:pPr algn="ctr"/>
            <a:r>
              <a:rPr lang="fr-FR" sz="1138" dirty="0"/>
              <a:t>https://www.security.org/how-secure-is-my-password/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8A3149D-3A35-4820-9D7B-A82FE99945B4}"/>
              </a:ext>
            </a:extLst>
          </p:cNvPr>
          <p:cNvSpPr txBox="1"/>
          <p:nvPr/>
        </p:nvSpPr>
        <p:spPr>
          <a:xfrm>
            <a:off x="5158404" y="729977"/>
            <a:ext cx="4539884" cy="1143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38" b="1" dirty="0">
                <a:solidFill>
                  <a:srgbClr val="FFC000"/>
                </a:solidFill>
              </a:rPr>
              <a:t>TECHNIQUE 1 : Les mots au hasard</a:t>
            </a:r>
          </a:p>
          <a:p>
            <a:endParaRPr lang="fr-FR" sz="1138" dirty="0"/>
          </a:p>
          <a:p>
            <a:r>
              <a:rPr lang="fr-FR" sz="1138" dirty="0"/>
              <a:t>    👉 Assembler deux ou trois mots sans rapport les uns avec les autres</a:t>
            </a:r>
          </a:p>
          <a:p>
            <a:r>
              <a:rPr lang="fr-FR" sz="1138" dirty="0"/>
              <a:t>    👉 Mettre la première lettre de chaque mot en majuscule</a:t>
            </a:r>
          </a:p>
          <a:p>
            <a:r>
              <a:rPr lang="fr-FR" sz="1138" dirty="0"/>
              <a:t>    👉 Séparer les mots d'un caractère spécial</a:t>
            </a:r>
          </a:p>
          <a:p>
            <a:r>
              <a:rPr lang="fr-FR" sz="1138" dirty="0"/>
              <a:t>    👉 Ajouter un chiffre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602E139-3559-42D5-8B2F-CA09B9E09B30}"/>
              </a:ext>
            </a:extLst>
          </p:cNvPr>
          <p:cNvGrpSpPr/>
          <p:nvPr/>
        </p:nvGrpSpPr>
        <p:grpSpPr>
          <a:xfrm>
            <a:off x="4820098" y="1641450"/>
            <a:ext cx="5854624" cy="1081853"/>
            <a:chOff x="5918857" y="3312946"/>
            <a:chExt cx="7205692" cy="1331511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90B179CF-D534-4D1F-8707-475A77362C15}"/>
                </a:ext>
              </a:extLst>
            </p:cNvPr>
            <p:cNvSpPr/>
            <p:nvPr/>
          </p:nvSpPr>
          <p:spPr>
            <a:xfrm>
              <a:off x="5918857" y="3323399"/>
              <a:ext cx="2337909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rgbClr val="FFC000"/>
                  </a:solidFill>
                </a:rPr>
                <a:t>bicyclette lionceau</a:t>
              </a: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789D4B22-51F6-4B3D-95FB-F974185BB734}"/>
                </a:ext>
              </a:extLst>
            </p:cNvPr>
            <p:cNvCxnSpPr>
              <a:cxnSpLocks/>
            </p:cNvCxnSpPr>
            <p:nvPr/>
          </p:nvCxnSpPr>
          <p:spPr>
            <a:xfrm>
              <a:off x="7964950" y="3792070"/>
              <a:ext cx="488703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0E448A26-FE6F-4AD5-86E2-B4EEACC3AC7C}"/>
                </a:ext>
              </a:extLst>
            </p:cNvPr>
            <p:cNvSpPr/>
            <p:nvPr/>
          </p:nvSpPr>
          <p:spPr>
            <a:xfrm>
              <a:off x="7446855" y="3325155"/>
              <a:ext cx="3518773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rgbClr val="FFC000"/>
                  </a:solidFill>
                </a:rPr>
                <a:t>B</a:t>
              </a:r>
              <a:r>
                <a:rPr lang="fr-FR" sz="1138" b="1" dirty="0">
                  <a:solidFill>
                    <a:schemeClr val="tx1"/>
                  </a:solidFill>
                </a:rPr>
                <a:t>icyclette</a:t>
              </a:r>
              <a:r>
                <a:rPr lang="fr-FR" sz="1138" b="1" dirty="0">
                  <a:solidFill>
                    <a:srgbClr val="C00000"/>
                  </a:solidFill>
                </a:rPr>
                <a:t> </a:t>
              </a:r>
              <a:r>
                <a:rPr lang="fr-FR" sz="1138" b="1" dirty="0">
                  <a:solidFill>
                    <a:schemeClr val="tx1"/>
                  </a:solidFill>
                </a:rPr>
                <a:t>lionceau</a:t>
              </a:r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62A55CC5-3210-4A73-95A5-6A781B8F5B70}"/>
                </a:ext>
              </a:extLst>
            </p:cNvPr>
            <p:cNvSpPr/>
            <p:nvPr/>
          </p:nvSpPr>
          <p:spPr>
            <a:xfrm>
              <a:off x="9556465" y="3312946"/>
              <a:ext cx="3568084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 err="1">
                  <a:solidFill>
                    <a:schemeClr val="tx1"/>
                  </a:solidFill>
                </a:rPr>
                <a:t>Bicyclette</a:t>
              </a:r>
              <a:r>
                <a:rPr lang="fr-FR" sz="1138" b="1" dirty="0" err="1">
                  <a:solidFill>
                    <a:srgbClr val="FFC000"/>
                  </a:solidFill>
                </a:rPr>
                <a:t>?</a:t>
              </a:r>
              <a:r>
                <a:rPr lang="fr-FR" sz="1138" b="1" dirty="0" err="1">
                  <a:solidFill>
                    <a:schemeClr val="tx1"/>
                  </a:solidFill>
                </a:rPr>
                <a:t>lionceau</a:t>
              </a:r>
              <a:endParaRPr lang="fr-FR" sz="1138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3EEC2E47-90E8-42D5-8939-721B4EB51D2B}"/>
                </a:ext>
              </a:extLst>
            </p:cNvPr>
            <p:cNvSpPr/>
            <p:nvPr/>
          </p:nvSpPr>
          <p:spPr>
            <a:xfrm>
              <a:off x="7397544" y="3730057"/>
              <a:ext cx="3568084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chemeClr val="tx1"/>
                  </a:solidFill>
                </a:rPr>
                <a:t>Bicyclette?lionceau</a:t>
              </a:r>
              <a:r>
                <a:rPr lang="fr-FR" sz="1138" b="1" dirty="0">
                  <a:solidFill>
                    <a:srgbClr val="FFC000"/>
                  </a:solidFill>
                </a:rPr>
                <a:t>4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EE90DDB9-27E3-4BA9-8034-D0BE47A35AF0}"/>
                </a:ext>
              </a:extLst>
            </p:cNvPr>
            <p:cNvCxnSpPr>
              <a:cxnSpLocks/>
            </p:cNvCxnSpPr>
            <p:nvPr/>
          </p:nvCxnSpPr>
          <p:spPr>
            <a:xfrm>
              <a:off x="10001210" y="3792071"/>
              <a:ext cx="488703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910981BE-F44D-4A82-8250-ED751D5B64EB}"/>
                </a:ext>
              </a:extLst>
            </p:cNvPr>
            <p:cNvCxnSpPr>
              <a:cxnSpLocks/>
            </p:cNvCxnSpPr>
            <p:nvPr/>
          </p:nvCxnSpPr>
          <p:spPr>
            <a:xfrm>
              <a:off x="7720598" y="4187257"/>
              <a:ext cx="488703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C7278595-6BA4-48CB-BB33-AE67B1676264}"/>
              </a:ext>
            </a:extLst>
          </p:cNvPr>
          <p:cNvSpPr txBox="1"/>
          <p:nvPr/>
        </p:nvSpPr>
        <p:spPr>
          <a:xfrm>
            <a:off x="5139524" y="2610986"/>
            <a:ext cx="4617760" cy="792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38" b="1" dirty="0">
                <a:solidFill>
                  <a:srgbClr val="FFC000"/>
                </a:solidFill>
              </a:rPr>
              <a:t>TECHNIQUE 2 : La phrase</a:t>
            </a:r>
          </a:p>
          <a:p>
            <a:endParaRPr lang="fr-FR" sz="1138" dirty="0"/>
          </a:p>
          <a:p>
            <a:r>
              <a:rPr lang="fr-FR" sz="1138" dirty="0"/>
              <a:t>    </a:t>
            </a:r>
            <a:r>
              <a:rPr lang="fr-FR" sz="1138" b="1" dirty="0"/>
              <a:t>Utilisez une phrase, paroles de chanson, vers de poème… dans lequel vous introduirez des chiffres et caractères spéciaux.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F148A89-33F4-4CFD-8869-ACABBEFEF612}"/>
              </a:ext>
            </a:extLst>
          </p:cNvPr>
          <p:cNvGrpSpPr/>
          <p:nvPr/>
        </p:nvGrpSpPr>
        <p:grpSpPr>
          <a:xfrm>
            <a:off x="4906669" y="3037631"/>
            <a:ext cx="4959111" cy="807445"/>
            <a:chOff x="6070355" y="4913830"/>
            <a:chExt cx="6103521" cy="993778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2D6B4D2-38C5-45E3-AFC5-07DB3E5A912E}"/>
                </a:ext>
              </a:extLst>
            </p:cNvPr>
            <p:cNvSpPr/>
            <p:nvPr/>
          </p:nvSpPr>
          <p:spPr>
            <a:xfrm>
              <a:off x="6070355" y="4993208"/>
              <a:ext cx="3317003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rgbClr val="FFC000"/>
                  </a:solidFill>
                </a:rPr>
                <a:t>J’ai deux fleurs préférées ! </a:t>
              </a: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D8850B4-7F4B-47FD-89EA-D780350E17E2}"/>
                </a:ext>
              </a:extLst>
            </p:cNvPr>
            <p:cNvSpPr/>
            <p:nvPr/>
          </p:nvSpPr>
          <p:spPr>
            <a:xfrm>
              <a:off x="8655102" y="4913830"/>
              <a:ext cx="3518774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chemeClr val="tx1"/>
                  </a:solidFill>
                </a:rPr>
                <a:t>J’ai2fleurspréférées!</a:t>
              </a: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3C6D3F1B-1D00-4B02-8C60-85100A3C1761}"/>
                </a:ext>
              </a:extLst>
            </p:cNvPr>
            <p:cNvCxnSpPr>
              <a:cxnSpLocks/>
            </p:cNvCxnSpPr>
            <p:nvPr/>
          </p:nvCxnSpPr>
          <p:spPr>
            <a:xfrm>
              <a:off x="9113540" y="5390822"/>
              <a:ext cx="488703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1B80DC07-BB6D-4E4A-BCFE-F0D78386B22B}"/>
              </a:ext>
            </a:extLst>
          </p:cNvPr>
          <p:cNvSpPr txBox="1"/>
          <p:nvPr/>
        </p:nvSpPr>
        <p:spPr>
          <a:xfrm>
            <a:off x="5193832" y="4999096"/>
            <a:ext cx="4519799" cy="1143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138" b="1" dirty="0">
                <a:solidFill>
                  <a:srgbClr val="C00000"/>
                </a:solidFill>
              </a:rPr>
              <a:t>💡 </a:t>
            </a:r>
            <a:r>
              <a:rPr lang="fr-FR" sz="1138" b="1" dirty="0">
                <a:solidFill>
                  <a:srgbClr val="FFC000"/>
                </a:solidFill>
              </a:rPr>
              <a:t>Pour créer plusieurs mots de passe sécurisés et faciles à retenir :</a:t>
            </a:r>
          </a:p>
          <a:p>
            <a:pPr algn="just"/>
            <a:endParaRPr lang="fr-FR" sz="1138" b="1" dirty="0"/>
          </a:p>
          <a:p>
            <a:pPr algn="just"/>
            <a:r>
              <a:rPr lang="fr-FR" sz="1138" dirty="0"/>
              <a:t>👉 Gardez le même mot de passe, composé de chiffres, lettres et caractères spéciaux</a:t>
            </a:r>
          </a:p>
          <a:p>
            <a:pPr algn="just"/>
            <a:endParaRPr lang="fr-FR" sz="1138" dirty="0"/>
          </a:p>
          <a:p>
            <a:pPr algn="just"/>
            <a:r>
              <a:rPr lang="fr-FR" sz="1138" dirty="0"/>
              <a:t>👉 Ajoutez les premières lettres du service sur lequel vous vous trouvez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BF22C06-5640-4E9F-B6CD-A60E8E52E1F4}"/>
              </a:ext>
            </a:extLst>
          </p:cNvPr>
          <p:cNvCxnSpPr>
            <a:cxnSpLocks/>
          </p:cNvCxnSpPr>
          <p:nvPr/>
        </p:nvCxnSpPr>
        <p:spPr>
          <a:xfrm>
            <a:off x="5095872" y="2610986"/>
            <a:ext cx="4433904" cy="0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938B5DFB-13F0-492F-AFE3-56EE31C7726B}"/>
              </a:ext>
            </a:extLst>
          </p:cNvPr>
          <p:cNvCxnSpPr>
            <a:cxnSpLocks/>
          </p:cNvCxnSpPr>
          <p:nvPr/>
        </p:nvCxnSpPr>
        <p:spPr>
          <a:xfrm>
            <a:off x="5193832" y="4987927"/>
            <a:ext cx="4501257" cy="0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366B5EAB-4D30-4EAF-87BA-4E825EE7546A}"/>
              </a:ext>
            </a:extLst>
          </p:cNvPr>
          <p:cNvSpPr/>
          <p:nvPr/>
        </p:nvSpPr>
        <p:spPr>
          <a:xfrm>
            <a:off x="4929603" y="5933059"/>
            <a:ext cx="3164924" cy="7429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Sur </a:t>
            </a:r>
            <a:r>
              <a:rPr lang="fr-FR" sz="1138" dirty="0" err="1">
                <a:solidFill>
                  <a:schemeClr val="tx1"/>
                </a:solidFill>
              </a:rPr>
              <a:t>facebook</a:t>
            </a:r>
            <a:r>
              <a:rPr lang="fr-FR" sz="1138" dirty="0">
                <a:solidFill>
                  <a:schemeClr val="tx1"/>
                </a:solidFill>
              </a:rPr>
              <a:t> </a:t>
            </a:r>
            <a:r>
              <a:rPr lang="fr-FR" sz="1138" b="1" dirty="0">
                <a:solidFill>
                  <a:schemeClr val="tx1"/>
                </a:solidFill>
              </a:rPr>
              <a:t>👉 Ja2fp:lRelM</a:t>
            </a:r>
            <a:r>
              <a:rPr lang="fr-FR" sz="1138" b="1" dirty="0">
                <a:solidFill>
                  <a:srgbClr val="FFC000"/>
                </a:solidFill>
              </a:rPr>
              <a:t>.facebook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2BBEF35-9707-4790-8708-B264BC75DF1B}"/>
              </a:ext>
            </a:extLst>
          </p:cNvPr>
          <p:cNvSpPr/>
          <p:nvPr/>
        </p:nvSpPr>
        <p:spPr>
          <a:xfrm>
            <a:off x="7094323" y="5925775"/>
            <a:ext cx="2709582" cy="7429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Sur Gmail 👉 </a:t>
            </a:r>
            <a:r>
              <a:rPr lang="fr-FR" sz="1138" b="1" dirty="0">
                <a:solidFill>
                  <a:schemeClr val="tx1"/>
                </a:solidFill>
              </a:rPr>
              <a:t>J’ai2fleurspréférées</a:t>
            </a:r>
            <a:r>
              <a:rPr lang="fr-FR" sz="1138" b="1" dirty="0">
                <a:solidFill>
                  <a:srgbClr val="FFC000"/>
                </a:solidFill>
              </a:rPr>
              <a:t>.gmail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348C7D8-F60A-8D2C-A449-57E83F783ADD}"/>
              </a:ext>
            </a:extLst>
          </p:cNvPr>
          <p:cNvSpPr txBox="1"/>
          <p:nvPr/>
        </p:nvSpPr>
        <p:spPr>
          <a:xfrm>
            <a:off x="5115929" y="3733782"/>
            <a:ext cx="4617760" cy="617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138" b="1" dirty="0"/>
          </a:p>
          <a:p>
            <a:r>
              <a:rPr lang="fr-FR" sz="1138" i="1" dirty="0"/>
              <a:t>(Vous pouvez également ne conserver que la première lettre de chaque mot)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6F3AF1-D4F4-60A5-8215-89C855CB31CE}"/>
              </a:ext>
            </a:extLst>
          </p:cNvPr>
          <p:cNvSpPr txBox="1"/>
          <p:nvPr/>
        </p:nvSpPr>
        <p:spPr>
          <a:xfrm>
            <a:off x="5139524" y="3749405"/>
            <a:ext cx="4617760" cy="267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38" b="1" dirty="0">
                <a:solidFill>
                  <a:srgbClr val="FFC000"/>
                </a:solidFill>
              </a:rPr>
              <a:t>TECHNIQUE 3 : Les initiales</a:t>
            </a:r>
            <a:endParaRPr lang="fr-FR" sz="1138" b="1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204DD33-BB8E-BDB9-F853-9DA7DB47579B}"/>
              </a:ext>
            </a:extLst>
          </p:cNvPr>
          <p:cNvCxnSpPr>
            <a:cxnSpLocks/>
          </p:cNvCxnSpPr>
          <p:nvPr/>
        </p:nvCxnSpPr>
        <p:spPr>
          <a:xfrm>
            <a:off x="5261185" y="3733782"/>
            <a:ext cx="4433904" cy="0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551561AC-1822-0408-6315-2FB27BC36F6A}"/>
              </a:ext>
            </a:extLst>
          </p:cNvPr>
          <p:cNvGrpSpPr/>
          <p:nvPr/>
        </p:nvGrpSpPr>
        <p:grpSpPr>
          <a:xfrm>
            <a:off x="4945900" y="4132547"/>
            <a:ext cx="5017683" cy="750234"/>
            <a:chOff x="6047767" y="4924659"/>
            <a:chExt cx="6175610" cy="923365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86C5F3-4F41-34A3-03C2-FB6A370B95DC}"/>
                </a:ext>
              </a:extLst>
            </p:cNvPr>
            <p:cNvSpPr/>
            <p:nvPr/>
          </p:nvSpPr>
          <p:spPr>
            <a:xfrm>
              <a:off x="6047767" y="4924659"/>
              <a:ext cx="3460507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rgbClr val="FFC000"/>
                  </a:solidFill>
                </a:rPr>
                <a:t>J’ai deux fleurs préférées : les Roses et les Marguerites ! </a:t>
              </a: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6A3A56EF-534B-7875-29CA-57847CA2268D}"/>
                </a:ext>
              </a:extLst>
            </p:cNvPr>
            <p:cNvSpPr/>
            <p:nvPr/>
          </p:nvSpPr>
          <p:spPr>
            <a:xfrm>
              <a:off x="8704603" y="4933624"/>
              <a:ext cx="3518774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38" b="1" dirty="0">
                  <a:solidFill>
                    <a:schemeClr val="tx1"/>
                  </a:solidFill>
                </a:rPr>
                <a:t>J2fp:lRelM!</a:t>
              </a:r>
            </a:p>
          </p:txBody>
        </p: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4119F69F-43F9-4660-5E33-2BDF6F50D7DE}"/>
                </a:ext>
              </a:extLst>
            </p:cNvPr>
            <p:cNvCxnSpPr>
              <a:cxnSpLocks/>
            </p:cNvCxnSpPr>
            <p:nvPr/>
          </p:nvCxnSpPr>
          <p:spPr>
            <a:xfrm>
              <a:off x="9113540" y="5390822"/>
              <a:ext cx="488703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734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AAD6C7F-0611-4066-8F05-496F1F134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911" y="999852"/>
            <a:ext cx="1470627" cy="61147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231561"/>
            <a:ext cx="8543925" cy="1077020"/>
          </a:xfrm>
        </p:spPr>
        <p:txBody>
          <a:bodyPr>
            <a:noAutofit/>
          </a:bodyPr>
          <a:lstStyle/>
          <a:p>
            <a:pPr marR="19914" algn="ctr"/>
            <a:r>
              <a:rPr lang="fr-FR" sz="3250" dirty="0"/>
              <a:t> </a:t>
            </a:r>
            <a:r>
              <a:rPr lang="fr-FR" sz="3250" b="1" dirty="0">
                <a:solidFill>
                  <a:srgbClr val="000000"/>
                </a:solidFill>
              </a:rPr>
              <a:t>👍 </a:t>
            </a:r>
            <a:r>
              <a:rPr lang="fr-FR" sz="3250" dirty="0">
                <a:solidFill>
                  <a:srgbClr val="000000"/>
                </a:solidFill>
              </a:rPr>
              <a:t>Créer des </a:t>
            </a:r>
            <a:r>
              <a:rPr lang="fr-FR" sz="3250" b="1" dirty="0">
                <a:solidFill>
                  <a:srgbClr val="FFC000"/>
                </a:solidFill>
              </a:rPr>
              <a:t>mots de passe sécurisés</a:t>
            </a:r>
            <a:br>
              <a:rPr lang="fr-FR" sz="3250" b="1" dirty="0">
                <a:solidFill>
                  <a:srgbClr val="C00000"/>
                </a:solidFill>
              </a:rPr>
            </a:br>
            <a:br>
              <a:rPr lang="fr-FR" sz="3250" b="1" dirty="0"/>
            </a:br>
            <a:endParaRPr lang="fr-FR" sz="325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9F8D01C-B6B0-A174-37DE-4EDA333D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481700"/>
            <a:ext cx="3343275" cy="365125"/>
          </a:xfrm>
        </p:spPr>
        <p:txBody>
          <a:bodyPr/>
          <a:lstStyle/>
          <a:p>
            <a:r>
              <a:rPr lang="fr-FR"/>
              <a:t>Pour aller plus loin - 1/5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605575-D639-4589-AB8D-0FEF3570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2507" y="6356352"/>
            <a:ext cx="332455" cy="365125"/>
          </a:xfrm>
        </p:spPr>
        <p:txBody>
          <a:bodyPr/>
          <a:lstStyle/>
          <a:p>
            <a:fld id="{214B496C-A674-488F-82D3-A6592634C02D}" type="slidenum">
              <a:rPr lang="fr-FR" smtClean="0"/>
              <a:t>4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5149" y="700973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F497284E-9C08-485E-BC8B-5096C996D8D0}"/>
              </a:ext>
            </a:extLst>
          </p:cNvPr>
          <p:cNvSpPr txBox="1"/>
          <p:nvPr/>
        </p:nvSpPr>
        <p:spPr>
          <a:xfrm>
            <a:off x="157315" y="1436416"/>
            <a:ext cx="4614955" cy="1493229"/>
          </a:xfrm>
          <a:prstGeom prst="rect">
            <a:avLst/>
          </a:prstGeom>
          <a:noFill/>
          <a:ln>
            <a:solidFill>
              <a:srgbClr val="FFBD59"/>
            </a:solidFill>
          </a:ln>
        </p:spPr>
        <p:txBody>
          <a:bodyPr wrap="square">
            <a:spAutoFit/>
          </a:bodyPr>
          <a:lstStyle/>
          <a:p>
            <a:pPr marR="19914" algn="ctr"/>
            <a:r>
              <a:rPr lang="fr-FR" sz="1138" dirty="0">
                <a:latin typeface="+mj-lt"/>
              </a:rPr>
              <a:t>✔ Vos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mots de passe sont confidentiels </a:t>
            </a:r>
            <a:r>
              <a:rPr lang="fr-FR" sz="1138" dirty="0">
                <a:latin typeface="+mj-lt"/>
              </a:rPr>
              <a:t>ne les donnez à personne</a:t>
            </a:r>
          </a:p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b="1" dirty="0">
                <a:solidFill>
                  <a:srgbClr val="C00000"/>
                </a:solidFill>
                <a:latin typeface="+mj-lt"/>
              </a:rPr>
              <a:t>✔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Evitez d’écrire</a:t>
            </a:r>
            <a:r>
              <a:rPr lang="fr-FR" sz="1138" dirty="0">
                <a:solidFill>
                  <a:srgbClr val="FFC000"/>
                </a:solidFill>
                <a:latin typeface="+mj-lt"/>
              </a:rPr>
              <a:t> </a:t>
            </a:r>
            <a:r>
              <a:rPr lang="fr-FR" sz="1138" dirty="0">
                <a:latin typeface="+mj-lt"/>
              </a:rPr>
              <a:t>vos mots de passe sur papier</a:t>
            </a:r>
          </a:p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✔ Quand vous créez une adresse mail, </a:t>
            </a:r>
          </a:p>
          <a:p>
            <a:pPr marR="19914" algn="ctr"/>
            <a:r>
              <a:rPr lang="fr-FR" sz="1138" dirty="0">
                <a:latin typeface="+mj-lt"/>
              </a:rPr>
              <a:t>pensez aussi à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renseigner votre numéro de téléphone</a:t>
            </a:r>
            <a:r>
              <a:rPr lang="fr-FR" sz="1138" dirty="0">
                <a:solidFill>
                  <a:srgbClr val="FFC000"/>
                </a:solidFill>
                <a:latin typeface="+mj-lt"/>
              </a:rPr>
              <a:t> </a:t>
            </a:r>
          </a:p>
          <a:p>
            <a:pPr marR="19914" algn="ctr"/>
            <a:r>
              <a:rPr lang="fr-FR" sz="1138" dirty="0">
                <a:latin typeface="+mj-lt"/>
              </a:rPr>
              <a:t>cela vous permettra de récupérer votre mot de passe si vous l’oubliez</a:t>
            </a:r>
          </a:p>
          <a:p>
            <a:pPr marR="19914" algn="ctr"/>
            <a:endParaRPr lang="fr-FR" sz="1138" dirty="0">
              <a:latin typeface="+mj-lt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F80B65D-4C5D-4DFE-B8D7-098E27D65C49}"/>
              </a:ext>
            </a:extLst>
          </p:cNvPr>
          <p:cNvSpPr txBox="1"/>
          <p:nvPr/>
        </p:nvSpPr>
        <p:spPr>
          <a:xfrm rot="21138773">
            <a:off x="13631" y="738908"/>
            <a:ext cx="2063143" cy="3424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25" dirty="0">
                <a:solidFill>
                  <a:schemeClr val="bg1"/>
                </a:solidFill>
              </a:rPr>
              <a:t>👍 Les bons réflexes !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1F0309-5300-4B14-9BEB-DDDDD3320D9C}"/>
              </a:ext>
            </a:extLst>
          </p:cNvPr>
          <p:cNvSpPr txBox="1"/>
          <p:nvPr/>
        </p:nvSpPr>
        <p:spPr>
          <a:xfrm>
            <a:off x="157315" y="3067561"/>
            <a:ext cx="4614955" cy="1493229"/>
          </a:xfrm>
          <a:prstGeom prst="rect">
            <a:avLst/>
          </a:prstGeom>
          <a:noFill/>
          <a:ln>
            <a:solidFill>
              <a:srgbClr val="FFBD59"/>
            </a:solidFill>
          </a:ln>
        </p:spPr>
        <p:txBody>
          <a:bodyPr wrap="square">
            <a:spAutoFit/>
          </a:bodyPr>
          <a:lstStyle/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💡 Vous pouvez modifier vos mots de passe à tout moment.</a:t>
            </a:r>
          </a:p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👉 Rendez-vous dans les paramètres de votre compte</a:t>
            </a:r>
          </a:p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👉 Trouvez la partie sur la sécurité</a:t>
            </a:r>
          </a:p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endParaRPr lang="fr-FR" sz="1138" dirty="0">
              <a:latin typeface="+mj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199CD9F-607C-4668-837F-309AB78A0F4A}"/>
              </a:ext>
            </a:extLst>
          </p:cNvPr>
          <p:cNvSpPr txBox="1"/>
          <p:nvPr/>
        </p:nvSpPr>
        <p:spPr>
          <a:xfrm>
            <a:off x="4921133" y="1321669"/>
            <a:ext cx="4656182" cy="1318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Si vous avez oublié votre mot de passe, vous pouvez cliquer sur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Mot de passe oublié. </a:t>
            </a:r>
            <a:endParaRPr lang="fr-FR" sz="1138" dirty="0">
              <a:latin typeface="+mj-lt"/>
            </a:endParaRPr>
          </a:p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Vous pourrez suivre la procédure de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Récupération de votre mot de passe</a:t>
            </a:r>
            <a:r>
              <a:rPr lang="fr-FR" sz="1138" dirty="0">
                <a:latin typeface="+mj-lt"/>
              </a:rPr>
              <a:t> (en général via votre adresse mail ou votre téléphone)</a:t>
            </a:r>
          </a:p>
          <a:p>
            <a:pPr marR="19914" algn="ctr"/>
            <a:endParaRPr lang="fr-FR" sz="1138" dirty="0">
              <a:latin typeface="+mj-lt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7158E2F-C37F-4972-AE6C-208330DD9203}"/>
              </a:ext>
            </a:extLst>
          </p:cNvPr>
          <p:cNvSpPr txBox="1"/>
          <p:nvPr/>
        </p:nvSpPr>
        <p:spPr>
          <a:xfrm>
            <a:off x="4821891" y="2343677"/>
            <a:ext cx="4755424" cy="617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914" algn="ctr"/>
            <a:endParaRPr lang="fr-FR" sz="1138" dirty="0">
              <a:latin typeface="+mj-lt"/>
            </a:endParaRPr>
          </a:p>
          <a:p>
            <a:pPr marR="19914" algn="ctr"/>
            <a:r>
              <a:rPr lang="fr-FR" sz="1138" dirty="0">
                <a:latin typeface="+mj-lt"/>
              </a:rPr>
              <a:t>❗ Si vous changez le mot de passe, vous devrez le modifier de tous les appareils où il avait été enregistré (et se remplissait automatiquement)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D027D1-FC43-4254-B46B-637D45E856E7}"/>
              </a:ext>
            </a:extLst>
          </p:cNvPr>
          <p:cNvSpPr txBox="1"/>
          <p:nvPr/>
        </p:nvSpPr>
        <p:spPr>
          <a:xfrm>
            <a:off x="5052244" y="3168902"/>
            <a:ext cx="4525072" cy="442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914" algn="ctr"/>
            <a:r>
              <a:rPr lang="fr-FR" sz="1138" b="1" dirty="0">
                <a:latin typeface="+mj-lt"/>
              </a:rPr>
              <a:t>💡 </a:t>
            </a:r>
            <a:r>
              <a:rPr lang="fr-FR" sz="1138" dirty="0">
                <a:latin typeface="+mj-lt"/>
              </a:rPr>
              <a:t> Il existe des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coffres forts numériques </a:t>
            </a:r>
            <a:r>
              <a:rPr lang="fr-FR" sz="1138" dirty="0">
                <a:latin typeface="+mj-lt"/>
              </a:rPr>
              <a:t>(en ligne) qui peuvent vous permettre de stocker vos différents mots de passe de </a:t>
            </a:r>
            <a:r>
              <a:rPr lang="fr-FR" sz="1138" b="1" dirty="0">
                <a:solidFill>
                  <a:srgbClr val="FFC000"/>
                </a:solidFill>
                <a:latin typeface="+mj-lt"/>
              </a:rPr>
              <a:t>manière sécurisée.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12769BD-9B23-4E70-951F-ADB78400DF70}"/>
              </a:ext>
            </a:extLst>
          </p:cNvPr>
          <p:cNvSpPr txBox="1"/>
          <p:nvPr/>
        </p:nvSpPr>
        <p:spPr>
          <a:xfrm>
            <a:off x="5506699" y="3594019"/>
            <a:ext cx="3385809" cy="792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914" algn="ctr"/>
            <a:r>
              <a:rPr lang="fr-FR" sz="1138" b="1" dirty="0">
                <a:solidFill>
                  <a:srgbClr val="C00000"/>
                </a:solidFill>
                <a:latin typeface="+mj-lt"/>
              </a:rPr>
              <a:t>✔</a:t>
            </a:r>
            <a:r>
              <a:rPr lang="fr-FR" sz="1138" b="1" dirty="0">
                <a:latin typeface="+mj-lt"/>
              </a:rPr>
              <a:t> </a:t>
            </a:r>
            <a:r>
              <a:rPr lang="fr-FR" sz="1138" b="1" dirty="0" err="1">
                <a:latin typeface="+mj-lt"/>
              </a:rPr>
              <a:t>Keepass</a:t>
            </a:r>
            <a:r>
              <a:rPr lang="fr-FR" sz="1138" b="1" dirty="0">
                <a:latin typeface="+mj-lt"/>
              </a:rPr>
              <a:t> </a:t>
            </a:r>
            <a:r>
              <a:rPr lang="fr-FR" sz="1138" b="1" dirty="0">
                <a:solidFill>
                  <a:srgbClr val="C00000"/>
                </a:solidFill>
                <a:latin typeface="+mj-lt"/>
              </a:rPr>
              <a:t>✔ </a:t>
            </a:r>
            <a:r>
              <a:rPr lang="fr-FR" sz="1138" b="1" dirty="0" err="1">
                <a:latin typeface="+mj-lt"/>
              </a:rPr>
              <a:t>Dashlane</a:t>
            </a:r>
            <a:endParaRPr lang="fr-FR" sz="1138" b="1" dirty="0">
              <a:latin typeface="+mj-lt"/>
            </a:endParaRPr>
          </a:p>
          <a:p>
            <a:pPr marR="19914" algn="ctr"/>
            <a:endParaRPr lang="fr-FR" sz="1138" b="1" dirty="0">
              <a:latin typeface="+mj-lt"/>
            </a:endParaRPr>
          </a:p>
          <a:p>
            <a:pPr marR="19914" algn="ctr"/>
            <a:r>
              <a:rPr lang="fr-FR" sz="1138" b="1" dirty="0">
                <a:solidFill>
                  <a:srgbClr val="C00000"/>
                </a:solidFill>
                <a:latin typeface="+mj-lt"/>
              </a:rPr>
              <a:t>✔ </a:t>
            </a:r>
            <a:r>
              <a:rPr lang="fr-FR" sz="1138" b="1" dirty="0" err="1">
                <a:latin typeface="+mj-lt"/>
              </a:rPr>
              <a:t>Bitwarden</a:t>
            </a:r>
            <a:r>
              <a:rPr lang="fr-FR" sz="1138" b="1" dirty="0">
                <a:latin typeface="+mj-lt"/>
              </a:rPr>
              <a:t> </a:t>
            </a:r>
            <a:r>
              <a:rPr lang="fr-FR" sz="1138" b="1" dirty="0">
                <a:solidFill>
                  <a:srgbClr val="C00000"/>
                </a:solidFill>
                <a:latin typeface="+mj-lt"/>
              </a:rPr>
              <a:t>✔ </a:t>
            </a:r>
            <a:r>
              <a:rPr lang="fr-FR" sz="1138" b="1" dirty="0">
                <a:latin typeface="+mj-lt"/>
              </a:rPr>
              <a:t>1Password</a:t>
            </a:r>
          </a:p>
          <a:p>
            <a:pPr marR="19914" algn="ctr"/>
            <a:endParaRPr lang="fr-FR" sz="1138" b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A1D943-949F-4524-89E4-2C2BCFB10A10}"/>
              </a:ext>
            </a:extLst>
          </p:cNvPr>
          <p:cNvSpPr/>
          <p:nvPr/>
        </p:nvSpPr>
        <p:spPr>
          <a:xfrm>
            <a:off x="5052244" y="3055017"/>
            <a:ext cx="4525072" cy="1530021"/>
          </a:xfrm>
          <a:prstGeom prst="rect">
            <a:avLst/>
          </a:prstGeom>
          <a:noFill/>
          <a:ln>
            <a:solidFill>
              <a:srgbClr val="FFB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0B16C22-29D1-4728-B689-A125E221F5A1}"/>
              </a:ext>
            </a:extLst>
          </p:cNvPr>
          <p:cNvSpPr txBox="1"/>
          <p:nvPr/>
        </p:nvSpPr>
        <p:spPr>
          <a:xfrm>
            <a:off x="2761982" y="4775592"/>
            <a:ext cx="4318301" cy="59247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25" dirty="0">
                <a:solidFill>
                  <a:schemeClr val="bg1"/>
                </a:solidFill>
              </a:rPr>
              <a:t>💡 Se déconnecter de ses comptes en ligne si on utilise un ordinateur public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5C038F-ABAA-FCB7-A693-7A9F2646AF09}"/>
              </a:ext>
            </a:extLst>
          </p:cNvPr>
          <p:cNvSpPr txBox="1"/>
          <p:nvPr/>
        </p:nvSpPr>
        <p:spPr>
          <a:xfrm>
            <a:off x="2184663" y="5901253"/>
            <a:ext cx="5536671" cy="6309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5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secnumacademie.gouv.fr</a:t>
            </a:r>
            <a:endParaRPr lang="fr-FR" sz="3500" dirty="0">
              <a:solidFill>
                <a:schemeClr val="bg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058F076-B22C-EF2D-5CB1-7ED077BE56D7}"/>
              </a:ext>
            </a:extLst>
          </p:cNvPr>
          <p:cNvSpPr txBox="1"/>
          <p:nvPr/>
        </p:nvSpPr>
        <p:spPr>
          <a:xfrm>
            <a:off x="2650820" y="5582864"/>
            <a:ext cx="4540624" cy="40011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Un site pour vous accompagner 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89A641-2FC3-2403-FC25-04EE653885C7}"/>
              </a:ext>
            </a:extLst>
          </p:cNvPr>
          <p:cNvSpPr/>
          <p:nvPr/>
        </p:nvSpPr>
        <p:spPr>
          <a:xfrm>
            <a:off x="2650820" y="5582864"/>
            <a:ext cx="4540624" cy="94933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0162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3459</TotalTime>
  <Words>879</Words>
  <Application>Microsoft Office PowerPoint</Application>
  <PresentationFormat>Format A4 (210 x 297 mm)</PresentationFormat>
  <Paragraphs>113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Thème Office</vt:lpstr>
      <vt:lpstr>Le piratage informatique, c’est quoi ?</vt:lpstr>
      <vt:lpstr>Présentation PowerPoint</vt:lpstr>
      <vt:lpstr>Présentation PowerPoint</vt:lpstr>
      <vt:lpstr> 👍 Créer des mots de passe sécurisés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 prise en main</dc:title>
  <dc:creator>Conseiller Numérique - Mairie Peyruis</dc:creator>
  <cp:lastModifiedBy>Conseiller Numérique - Mairie Peyruis</cp:lastModifiedBy>
  <cp:revision>36</cp:revision>
  <cp:lastPrinted>2022-01-19T11:29:44Z</cp:lastPrinted>
  <dcterms:created xsi:type="dcterms:W3CDTF">2021-12-15T13:49:53Z</dcterms:created>
  <dcterms:modified xsi:type="dcterms:W3CDTF">2023-03-21T07:55:15Z</dcterms:modified>
</cp:coreProperties>
</file>