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5" r:id="rId3"/>
    <p:sldId id="274" r:id="rId4"/>
    <p:sldId id="280" r:id="rId5"/>
    <p:sldId id="279" r:id="rId6"/>
    <p:sldId id="296" r:id="rId7"/>
    <p:sldId id="283" r:id="rId8"/>
    <p:sldId id="306" r:id="rId9"/>
    <p:sldId id="282" r:id="rId10"/>
    <p:sldId id="303" r:id="rId11"/>
    <p:sldId id="299" r:id="rId12"/>
    <p:sldId id="300" r:id="rId13"/>
    <p:sldId id="301" r:id="rId14"/>
    <p:sldId id="369" r:id="rId15"/>
    <p:sldId id="353" r:id="rId16"/>
    <p:sldId id="366" r:id="rId17"/>
    <p:sldId id="367" r:id="rId18"/>
    <p:sldId id="305" r:id="rId19"/>
    <p:sldId id="361" r:id="rId20"/>
    <p:sldId id="368" r:id="rId21"/>
    <p:sldId id="358" r:id="rId22"/>
    <p:sldId id="359" r:id="rId23"/>
    <p:sldId id="354" r:id="rId24"/>
    <p:sldId id="360" r:id="rId25"/>
    <p:sldId id="362" r:id="rId26"/>
    <p:sldId id="269" r:id="rId27"/>
    <p:sldId id="270" r:id="rId28"/>
    <p:sldId id="278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9"/>
    <a:srgbClr val="FFBD59"/>
    <a:srgbClr val="393938"/>
    <a:srgbClr val="2E7D9C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9871" autoAdjust="0"/>
  </p:normalViewPr>
  <p:slideViewPr>
    <p:cSldViewPr snapToGrid="0">
      <p:cViewPr varScale="1">
        <p:scale>
          <a:sx n="103" d="100"/>
          <a:sy n="103" d="100"/>
        </p:scale>
        <p:origin x="822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DD1F4-A6A0-4B65-ACAC-212F81789818}" type="datetime1">
              <a:rPr lang="fr-FR" smtClean="0"/>
              <a:t>30/06/2022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05391-2E83-4F4B-8B5F-7868B387F7C2}" type="datetime1">
              <a:rPr lang="fr-FR" smtClean="0"/>
              <a:t>30/06/2022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Mise_en_page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Ordinateur" TargetMode="External"/><Relationship Id="rId5" Type="http://schemas.openxmlformats.org/officeDocument/2006/relationships/hyperlink" Target="https://fr.wikipedia.org/wiki/Syst%C3%A8me_d%27exploitation" TargetMode="External"/><Relationship Id="rId4" Type="http://schemas.openxmlformats.org/officeDocument/2006/relationships/hyperlink" Target="https://fr.wikipedia.org/wiki/Logiciel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1C55C4-FEA5-4CDE-8467-45CEE443148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F7E18D-63C5-4FA3-8789-4ECF82BD7D2E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638CFD-A734-4BA4-909D-83BE306007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A9E4EB-F7CE-440F-B832-A1BEAE1420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660654A-E8A0-484F-83C8-802FE631FE37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64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DA46074-88AF-41FC-A7C6-F06905512C70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503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1ADE130-765B-47F5-B873-3E8FFBC2865B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570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B4938C-71D3-4514-8B80-95081C09B113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686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1/ </a:t>
            </a:r>
            <a:r>
              <a:rPr lang="fr-FR" dirty="0">
                <a:solidFill>
                  <a:srgbClr val="313537"/>
                </a:solidFill>
                <a:effectLst/>
              </a:rPr>
              <a:t>Sur un bureau d'ordinateur il y a des icônes, des dossiers, des fichiers, des logiciels et bien d'autres choses encore !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2/ vrai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3/ navigateur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mozilla</a:t>
            </a:r>
            <a:r>
              <a:rPr lang="fr-FR" b="1" dirty="0">
                <a:solidFill>
                  <a:srgbClr val="313537"/>
                </a:solidFill>
                <a:effectLst/>
              </a:rPr>
              <a:t>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firefox</a:t>
            </a:r>
            <a:r>
              <a:rPr lang="fr-FR" b="1" dirty="0">
                <a:solidFill>
                  <a:srgbClr val="313537"/>
                </a:solidFill>
                <a:effectLst/>
              </a:rPr>
              <a:t>. Il en existe d’autres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4/ avec d’autres informations</a:t>
            </a:r>
          </a:p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E22947-45D4-4E37-BA33-4B90A8AE134F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980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976AEC-0489-456A-BFCB-99229E0A5948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658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20AF17-72E9-4687-BD12-9669A05B8BAD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179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9362318-B5A7-48AD-A8E2-6818BC96F99C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372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DB1C1E6-6550-4C4A-8611-E4A0A5F9C7D2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362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4E533DD-4B4B-4D87-8E0E-28312DEB585C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- Toujours intéressée par les outils numérique, je suis là pour vous apprendre à être autonomes face à eux !</a:t>
            </a:r>
          </a:p>
          <a:p>
            <a:endParaRPr lang="fr-FR" b="0" dirty="0"/>
          </a:p>
          <a:p>
            <a:r>
              <a:rPr lang="fr-FR" dirty="0"/>
              <a:t>J’interviens à Peyruis et à Château Arnoux, et je propose des ateliers variés pour répondre aux besoins des administrés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955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spécificité du PDF est de préserver la </a:t>
            </a:r>
            <a:r>
              <a:rPr lang="fr-FR" dirty="0">
                <a:hlinkClick r:id="rId3" tooltip="Mise en page"/>
              </a:rPr>
              <a:t>mise en page</a:t>
            </a:r>
            <a:r>
              <a:rPr lang="fr-FR" dirty="0"/>
              <a:t> d’un document — polices de caractère, images, objets graphiques, etc. — telle qu'elle a été définie par son auteur, et cela quels que soient le </a:t>
            </a:r>
            <a:r>
              <a:rPr lang="fr-FR" dirty="0">
                <a:hlinkClick r:id="rId4" tooltip="Logiciel"/>
              </a:rPr>
              <a:t>logiciel</a:t>
            </a:r>
            <a:r>
              <a:rPr lang="fr-FR" dirty="0"/>
              <a:t>, le </a:t>
            </a:r>
            <a:r>
              <a:rPr lang="fr-FR" dirty="0">
                <a:hlinkClick r:id="rId5" tooltip="Système d'exploitation"/>
              </a:rPr>
              <a:t>système d'exploitation</a:t>
            </a:r>
            <a:r>
              <a:rPr lang="fr-FR" dirty="0"/>
              <a:t> et l'</a:t>
            </a:r>
            <a:r>
              <a:rPr lang="fr-FR" dirty="0">
                <a:hlinkClick r:id="rId6" tooltip="Ordinateur"/>
              </a:rPr>
              <a:t>ordinateur</a:t>
            </a:r>
            <a:r>
              <a:rPr lang="fr-FR" dirty="0"/>
              <a:t> utilisés pour l’imprimer ou le visualiser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2286C02-4367-431A-9EDA-65A1E9D66A29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598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1DACD07-5364-4E5C-B60C-D76A172EC07A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315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/>
              <a:t>Parmi les ports suivants, lequel est un port USB ?</a:t>
            </a:r>
          </a:p>
          <a:p>
            <a:r>
              <a:rPr lang="fr-FR" sz="1300" b="1" dirty="0"/>
              <a:t>1/ prise pour chargeur</a:t>
            </a:r>
          </a:p>
          <a:p>
            <a:r>
              <a:rPr lang="fr-FR" sz="1300" b="1" dirty="0"/>
              <a:t>2/ port VGA : pour projecteur. Pas présent sur tous les ordinateurs</a:t>
            </a:r>
          </a:p>
          <a:p>
            <a:r>
              <a:rPr lang="fr-FR" sz="1300" b="1" dirty="0"/>
              <a:t>3/ HDMI : brancher à une télé/écran..</a:t>
            </a:r>
          </a:p>
          <a:p>
            <a:r>
              <a:rPr lang="fr-FR" sz="1300" b="1" dirty="0"/>
              <a:t>4/ port USB : disque dur, clé </a:t>
            </a:r>
            <a:r>
              <a:rPr lang="fr-FR" sz="1300" b="1" dirty="0" err="1"/>
              <a:t>usb</a:t>
            </a:r>
            <a:r>
              <a:rPr lang="fr-FR" sz="1300" b="1" dirty="0"/>
              <a:t>, téléphone, souris…</a:t>
            </a:r>
          </a:p>
          <a:p>
            <a:r>
              <a:rPr lang="fr-FR" sz="1300" b="1" dirty="0"/>
              <a:t>5/ carte mémoire (par exemple d’un appareil photo)</a:t>
            </a:r>
          </a:p>
          <a:p>
            <a:r>
              <a:rPr lang="fr-FR" sz="1300" b="1" dirty="0"/>
              <a:t>6/ prise jack pour écouteurs ou casque audio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EACE57C-0ED1-45CD-8D86-C80651E46063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893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9A128C-D871-48DC-946D-DDA6D0627A18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761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F788636-6093-484B-BB4C-6709A4C8238A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745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700F2C2-852D-4A3D-9695-4EF277653E93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733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Faire ouvrir Bloc-Notes sur leurs ordinateurs</a:t>
            </a:r>
          </a:p>
          <a:p>
            <a:r>
              <a:rPr lang="fr-FR" dirty="0"/>
              <a:t>Leur donner les claviers papier</a:t>
            </a:r>
          </a:p>
          <a:p>
            <a:r>
              <a:rPr lang="fr-FR" dirty="0"/>
              <a:t>Leur demander de faire les manipulations demandées.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1EF6A8-47FD-41ED-825D-E3BCA7974E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0FF08B1-8616-481C-ADAC-6AA92B29E3B4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638FFF-3B8F-4255-9B56-D86332095B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4821F5-F3C4-4E78-84E9-75F89C60A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824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Quicksand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Quicksand"/>
              </a:rPr>
              <a:t>Qu’avez-vous appris ?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Quicksand"/>
              </a:rPr>
              <a:t>Répondre aux questions</a:t>
            </a:r>
          </a:p>
          <a:p>
            <a:endParaRPr lang="fr-FR" sz="1800" b="0" i="0" u="none" strike="noStrike" baseline="0" dirty="0">
              <a:solidFill>
                <a:srgbClr val="404040"/>
              </a:solidFill>
              <a:latin typeface="Quicksand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Quicksand"/>
              </a:rPr>
              <a:t>Donner la fiche résumé !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7FA6EA-764B-4182-95F6-8170AB6085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016D864-C741-4641-8AF7-55C64761EF60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C32C13-5B06-4E5C-8BB2-2135BBAA63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E0BE57-4B50-4928-A899-4221F7493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55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Tutoiements ?</a:t>
            </a:r>
          </a:p>
          <a:p>
            <a:pPr marL="171450" indent="-171450">
              <a:buFontTx/>
              <a:buChar char="-"/>
            </a:pPr>
            <a:r>
              <a:rPr lang="fr-FR" dirty="0"/>
              <a:t>On s’écoute</a:t>
            </a:r>
          </a:p>
          <a:p>
            <a:pPr marL="171450" indent="-171450">
              <a:buFontTx/>
              <a:buChar char="-"/>
            </a:pPr>
            <a:r>
              <a:rPr lang="fr-FR" dirty="0"/>
              <a:t>Pas de jugement</a:t>
            </a:r>
          </a:p>
          <a:p>
            <a:pPr marL="171450" indent="-171450">
              <a:buFontTx/>
              <a:buChar char="-"/>
            </a:pPr>
            <a:r>
              <a:rPr lang="fr-FR" dirty="0"/>
              <a:t>Respect, tolérance</a:t>
            </a:r>
          </a:p>
          <a:p>
            <a:pPr marL="171450" indent="-171450">
              <a:buFontTx/>
              <a:buChar char="-"/>
            </a:pPr>
            <a:r>
              <a:rPr lang="fr-FR" dirty="0"/>
              <a:t>IL N’Y A PAS DE QUESTIONS BÊTES : n’hésitez pas à me poser des questions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2497-F95B-4FF1-9521-1B6DBA0C4D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EEF0ACA-5DA0-4613-8031-11461683DFC6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6785C0-E2CC-401B-9D1B-0D1811A797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6A0524-5F1A-4B72-AFF5-8F39D16C0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Faisons connaissance</a:t>
            </a:r>
          </a:p>
          <a:p>
            <a:r>
              <a:rPr lang="fr-FR" dirty="0"/>
              <a:t>Présentation moi</a:t>
            </a:r>
          </a:p>
          <a:p>
            <a:r>
              <a:rPr lang="fr-FR" dirty="0"/>
              <a:t>Présentation usagers : 3 questions à chacun</a:t>
            </a:r>
          </a:p>
          <a:p>
            <a:r>
              <a:rPr lang="fr-FR" dirty="0"/>
              <a:t>Règles du groupe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07D612-BBBB-4CF7-87B1-64D4BE0E979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2EDF277-D31D-4324-AF12-B01767A847DB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B73EF-CA44-447D-8260-273D9BF0BF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A2EBE-E48C-4CCE-B1FC-E400D3729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47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Le menu démarrer</a:t>
            </a:r>
          </a:p>
          <a:p>
            <a:pPr marL="171450" indent="-171450">
              <a:buFontTx/>
              <a:buChar char="-"/>
            </a:pPr>
            <a:r>
              <a:rPr lang="fr-FR" dirty="0"/>
              <a:t>Les icônes</a:t>
            </a:r>
          </a:p>
          <a:p>
            <a:pPr marL="171450" indent="-171450">
              <a:buFontTx/>
              <a:buChar char="-"/>
            </a:pPr>
            <a:r>
              <a:rPr lang="fr-FR" dirty="0"/>
              <a:t>Barre des tâches</a:t>
            </a:r>
          </a:p>
          <a:p>
            <a:pPr marL="171450" indent="-171450">
              <a:buFontTx/>
              <a:buChar char="-"/>
            </a:pPr>
            <a:r>
              <a:rPr lang="fr-FR" dirty="0"/>
              <a:t>Paramètres</a:t>
            </a:r>
          </a:p>
          <a:p>
            <a:pPr marL="171450" indent="-171450">
              <a:buFontTx/>
              <a:buChar char="-"/>
            </a:pPr>
            <a:r>
              <a:rPr lang="fr-FR" dirty="0"/>
              <a:t>corbeille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EBA145D-A223-4964-B114-4BA79E693CB1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84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La corbeille </a:t>
            </a:r>
            <a:r>
              <a:rPr lang="fr-FR" dirty="0"/>
              <a:t>: c’est une poubelle, vous y trouverez tous les éléments que vous avez supprimés</a:t>
            </a:r>
          </a:p>
          <a:p>
            <a:r>
              <a:rPr lang="fr-FR" b="1" dirty="0"/>
              <a:t>Navigateur chrome/</a:t>
            </a:r>
            <a:r>
              <a:rPr lang="fr-FR" b="1" dirty="0" err="1"/>
              <a:t>mozilla</a:t>
            </a:r>
            <a:r>
              <a:rPr lang="fr-FR" b="1" dirty="0"/>
              <a:t> : </a:t>
            </a:r>
            <a:r>
              <a:rPr lang="fr-FR" b="0" dirty="0"/>
              <a:t>cela permet d’aller sur internet</a:t>
            </a:r>
          </a:p>
          <a:p>
            <a:r>
              <a:rPr lang="fr-FR" b="1" dirty="0"/>
              <a:t>Fichier</a:t>
            </a:r>
          </a:p>
          <a:p>
            <a:r>
              <a:rPr lang="fr-FR" b="1" dirty="0"/>
              <a:t>Dossier</a:t>
            </a:r>
          </a:p>
          <a:p>
            <a:r>
              <a:rPr lang="fr-FR" b="1" dirty="0"/>
              <a:t>Barre des tâches</a:t>
            </a:r>
          </a:p>
          <a:p>
            <a:r>
              <a:rPr lang="fr-FR" b="1" dirty="0"/>
              <a:t>paramètres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5755B6-4E28-4122-AE6F-CC4590B5260F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7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1/ </a:t>
            </a:r>
            <a:r>
              <a:rPr lang="fr-FR" dirty="0">
                <a:solidFill>
                  <a:srgbClr val="313537"/>
                </a:solidFill>
                <a:effectLst/>
              </a:rPr>
              <a:t>Sur un bureau d'ordinateur il y a des icônes, des dossiers, des fichiers, des logiciels et bien d'autres choses encore !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2/ vrai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3/ navigateur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mozilla</a:t>
            </a:r>
            <a:r>
              <a:rPr lang="fr-FR" b="1" dirty="0">
                <a:solidFill>
                  <a:srgbClr val="313537"/>
                </a:solidFill>
                <a:effectLst/>
              </a:rPr>
              <a:t>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firefox</a:t>
            </a:r>
            <a:r>
              <a:rPr lang="fr-FR" b="1" dirty="0">
                <a:solidFill>
                  <a:srgbClr val="313537"/>
                </a:solidFill>
                <a:effectLst/>
              </a:rPr>
              <a:t>. Il en existe d’autres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4/ avec d’autres informations</a:t>
            </a:r>
          </a:p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38AFAD2-0288-4ACA-A4DB-8A371D3C2E36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0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B6F2266-A9DE-401A-913C-5A0D2F3FF909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70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E438629-2911-44D0-8D73-A65F1EB5B12F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37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3B0563C-8B7B-42CD-91ED-324B422BC102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35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81B0-32D8-4A2D-A0CC-C8BD9015F11A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F926-04BC-4A98-87AB-134B445591B5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8A76-6ACD-4BA2-985A-0F025870FEFB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1D6-97AE-446E-8F42-4CC5FC55F93B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A32E-D9A2-4B4A-807C-C5529FF8A61E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0262-0346-4386-802A-CD5E3702955A}" type="datetime1">
              <a:rPr lang="fr-FR" smtClean="0"/>
              <a:t>30/06/2022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034E-114B-48FA-AA58-180EEC92571B}" type="datetime1">
              <a:rPr lang="fr-FR" smtClean="0"/>
              <a:t>30/06/2022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516F-4155-4E63-AE7C-F6CF96FE2243}" type="datetime1">
              <a:rPr lang="fr-FR" smtClean="0"/>
              <a:t>30/06/2022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D536-A1AE-4ADC-93C5-AF3476755EA7}" type="datetime1">
              <a:rPr lang="fr-FR" smtClean="0"/>
              <a:t>30/06/2022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E680-0698-4A02-AFE0-678899863B84}" type="datetime1">
              <a:rPr lang="fr-FR" smtClean="0"/>
              <a:t>30/06/2022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7527-2E56-4A1D-9B7A-321F452FA163}" type="datetime1">
              <a:rPr lang="fr-FR" smtClean="0"/>
              <a:t>30/06/2022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A0DE-9BB7-4EF5-A6F6-E8F0B3A77C89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Faites du tri, dans l'ordi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14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faites du tri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37D401-9BEA-4B36-8A7D-0D05DC249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7541"/>
            <a:ext cx="9144000" cy="76095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Dans votre ordi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429188" y="1422502"/>
            <a:ext cx="4250094" cy="475832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FC000"/>
                </a:solidFill>
              </a:rPr>
              <a:t>Créer un nouveau dossier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FFC000"/>
                </a:solidFill>
              </a:rPr>
              <a:t>👉 </a:t>
            </a:r>
            <a:r>
              <a:rPr lang="fr-FR" sz="2000" dirty="0"/>
              <a:t>Faire un </a:t>
            </a:r>
            <a:r>
              <a:rPr lang="fr-FR" sz="2000" b="1" dirty="0">
                <a:solidFill>
                  <a:srgbClr val="FFC000"/>
                </a:solidFill>
              </a:rPr>
              <a:t>clic-droit</a:t>
            </a:r>
            <a:r>
              <a:rPr lang="fr-FR" sz="2000" dirty="0"/>
              <a:t> sur une partie blanche de la fenêtre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FFC000"/>
                </a:solidFill>
              </a:rPr>
              <a:t>👉 Pointer </a:t>
            </a:r>
            <a:r>
              <a:rPr lang="fr-FR" sz="2000" dirty="0"/>
              <a:t>la souris sur </a:t>
            </a:r>
            <a:r>
              <a:rPr lang="fr-FR" sz="2000" b="1" dirty="0"/>
              <a:t>nouveau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FFC000"/>
                </a:solidFill>
              </a:rPr>
              <a:t>👉 Cliquer </a:t>
            </a:r>
            <a:r>
              <a:rPr lang="fr-FR" sz="2000" dirty="0"/>
              <a:t>sur </a:t>
            </a:r>
            <a:r>
              <a:rPr lang="fr-FR" sz="2000" b="1" dirty="0">
                <a:solidFill>
                  <a:srgbClr val="FFC000"/>
                </a:solidFill>
              </a:rPr>
              <a:t>dossier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FFC000"/>
                </a:solidFill>
              </a:rPr>
              <a:t>👉 Nommer </a:t>
            </a:r>
            <a:r>
              <a:rPr lang="fr-FR" sz="2000" dirty="0"/>
              <a:t>le dossier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FFC000"/>
                </a:solidFill>
              </a:rPr>
              <a:t>👉 </a:t>
            </a:r>
            <a:r>
              <a:rPr lang="fr-FR" sz="2000" dirty="0"/>
              <a:t>Appuyer sur la touche </a:t>
            </a:r>
            <a:r>
              <a:rPr lang="fr-FR" sz="2000" b="1" dirty="0">
                <a:solidFill>
                  <a:srgbClr val="FFC000"/>
                </a:solidFill>
              </a:rPr>
              <a:t>Entrée</a:t>
            </a: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7E87-DBE6-40EB-A9A2-605B96644110}" type="datetime1">
              <a:rPr lang="fr-FR" smtClean="0"/>
              <a:t>30/06/2022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6A4BBE0-A737-48D5-A247-541002E41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593" y="5466149"/>
            <a:ext cx="352474" cy="4457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2021E2-03B2-4455-8010-53405603F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067" y="1312547"/>
            <a:ext cx="3386324" cy="4232905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A0A434AD-D019-49C1-B5E3-CF1ACB27B6B7}"/>
              </a:ext>
            </a:extLst>
          </p:cNvPr>
          <p:cNvSpPr/>
          <p:nvPr/>
        </p:nvSpPr>
        <p:spPr>
          <a:xfrm>
            <a:off x="4877830" y="4803260"/>
            <a:ext cx="1440780" cy="3983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A17592-1B83-4E05-8326-305BFDEB9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391" y="4222353"/>
            <a:ext cx="3167409" cy="19584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CEFB6F-2FFC-4F14-95A7-D8D9DA83B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3368" y="1915628"/>
            <a:ext cx="1632632" cy="1704873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6F0A829C-09F7-434E-ACF5-7B03F6E360E7}"/>
              </a:ext>
            </a:extLst>
          </p:cNvPr>
          <p:cNvSpPr/>
          <p:nvPr/>
        </p:nvSpPr>
        <p:spPr>
          <a:xfrm>
            <a:off x="8027506" y="4156934"/>
            <a:ext cx="1440780" cy="3983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412BDB8-2571-468B-B452-154C26C283CC}"/>
              </a:ext>
            </a:extLst>
          </p:cNvPr>
          <p:cNvCxnSpPr>
            <a:cxnSpLocks/>
          </p:cNvCxnSpPr>
          <p:nvPr/>
        </p:nvCxnSpPr>
        <p:spPr>
          <a:xfrm flipV="1">
            <a:off x="6318610" y="4467719"/>
            <a:ext cx="1763627" cy="46350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F6D7835-AF9F-471F-8A16-A7B89CF2AEBE}"/>
              </a:ext>
            </a:extLst>
          </p:cNvPr>
          <p:cNvCxnSpPr>
            <a:cxnSpLocks/>
          </p:cNvCxnSpPr>
          <p:nvPr/>
        </p:nvCxnSpPr>
        <p:spPr>
          <a:xfrm flipV="1">
            <a:off x="9100386" y="3685920"/>
            <a:ext cx="442982" cy="51064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36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124295" y="2686407"/>
            <a:ext cx="4470400" cy="187960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FC000"/>
                </a:solidFill>
              </a:rPr>
              <a:t>💡 Bon à savoir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FFC000"/>
                </a:solidFill>
              </a:rPr>
              <a:t>👉 </a:t>
            </a:r>
            <a:r>
              <a:rPr lang="fr-FR" sz="2000" dirty="0"/>
              <a:t>Vous pouvez renommer le nom des dossiers et des fichiers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👉 Vous pouvez les trier selon votre propre logique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✔ À vous de trouver l’arborescence qui vous convient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0233-A37E-4B83-8DDB-126D5BFE211A}" type="datetime1">
              <a:rPr lang="fr-FR" smtClean="0"/>
              <a:t>30/06/2022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9E52367-E658-43F1-BAB1-73ED75513003}"/>
              </a:ext>
            </a:extLst>
          </p:cNvPr>
          <p:cNvGrpSpPr/>
          <p:nvPr/>
        </p:nvGrpSpPr>
        <p:grpSpPr>
          <a:xfrm>
            <a:off x="4864100" y="1308945"/>
            <a:ext cx="6340005" cy="4782846"/>
            <a:chOff x="5280495" y="1583581"/>
            <a:chExt cx="5745810" cy="439116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FB4C2BF-252A-4D14-A418-184250CAA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4" t="668" r="249" b="833"/>
            <a:stretch/>
          </p:blipFill>
          <p:spPr>
            <a:xfrm>
              <a:off x="5280495" y="1583581"/>
              <a:ext cx="5745810" cy="439116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6C616A9-BFFD-4108-B49E-7558F8552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0674" y="3303037"/>
              <a:ext cx="885949" cy="1305107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CB18D11-9D36-4165-9FD1-A70B83EDA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6304" y="3308096"/>
              <a:ext cx="2124371" cy="952633"/>
            </a:xfrm>
            <a:prstGeom prst="rect">
              <a:avLst/>
            </a:prstGeom>
          </p:spPr>
        </p:pic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96BBDB37-1290-4822-8D02-9C39BF65754A}"/>
              </a:ext>
            </a:extLst>
          </p:cNvPr>
          <p:cNvSpPr/>
          <p:nvPr/>
        </p:nvSpPr>
        <p:spPr>
          <a:xfrm>
            <a:off x="6810277" y="4132617"/>
            <a:ext cx="823550" cy="470677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C34F40C-23B0-4477-93B8-B63E2914ECCF}"/>
              </a:ext>
            </a:extLst>
          </p:cNvPr>
          <p:cNvSpPr/>
          <p:nvPr/>
        </p:nvSpPr>
        <p:spPr>
          <a:xfrm>
            <a:off x="7875950" y="3765878"/>
            <a:ext cx="823550" cy="470677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22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838200" y="1327572"/>
            <a:ext cx="10515600" cy="5043899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FBD59"/>
                </a:solidFill>
              </a:rPr>
              <a:t>💡 </a:t>
            </a:r>
            <a:r>
              <a:rPr lang="fr-FR" b="1" dirty="0">
                <a:solidFill>
                  <a:srgbClr val="FFC000"/>
                </a:solidFill>
              </a:rPr>
              <a:t>Bon à savoir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👉 Faire un </a:t>
            </a:r>
            <a:r>
              <a:rPr lang="fr-FR" sz="2000" b="1" dirty="0">
                <a:solidFill>
                  <a:srgbClr val="FFC000"/>
                </a:solidFill>
              </a:rPr>
              <a:t>clic droit </a:t>
            </a:r>
            <a:r>
              <a:rPr lang="fr-FR" sz="2000" dirty="0"/>
              <a:t>sur l’icône fait apparaître un </a:t>
            </a:r>
            <a:r>
              <a:rPr lang="fr-FR" sz="2000" b="1" dirty="0">
                <a:solidFill>
                  <a:srgbClr val="FFC000"/>
                </a:solidFill>
              </a:rPr>
              <a:t>menu</a:t>
            </a:r>
            <a:r>
              <a:rPr lang="fr-FR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avec des options. Entre autres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	▪ </a:t>
            </a:r>
            <a:r>
              <a:rPr lang="fr-FR" sz="2000" b="1" dirty="0">
                <a:solidFill>
                  <a:srgbClr val="FFC000"/>
                </a:solidFill>
              </a:rPr>
              <a:t>Ouvrir</a:t>
            </a:r>
            <a:r>
              <a:rPr lang="fr-FR" sz="2000" dirty="0"/>
              <a:t> : ouvre le fichier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	▪ </a:t>
            </a:r>
            <a:r>
              <a:rPr lang="fr-FR" sz="2000" b="1" dirty="0">
                <a:solidFill>
                  <a:srgbClr val="FFC000"/>
                </a:solidFill>
              </a:rPr>
              <a:t>Supprimer</a:t>
            </a:r>
            <a:r>
              <a:rPr lang="fr-FR" sz="2000" dirty="0"/>
              <a:t> : place l’élément dans la corbeille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	▪ </a:t>
            </a:r>
            <a:r>
              <a:rPr lang="fr-FR" sz="2000" b="1" dirty="0">
                <a:solidFill>
                  <a:srgbClr val="FFC000"/>
                </a:solidFill>
              </a:rPr>
              <a:t>Renommer</a:t>
            </a:r>
            <a:r>
              <a:rPr lang="fr-FR" sz="2000" dirty="0"/>
              <a:t> : permet de changer le nom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AB39-40DB-4212-8EE0-2366C79194DE}" type="datetime1">
              <a:rPr lang="fr-FR" smtClean="0"/>
              <a:t>30/06/2022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3BBDF3-ED66-4EC7-B2AC-07D9CC52D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5" t="11173" r="37646"/>
          <a:stretch/>
        </p:blipFill>
        <p:spPr>
          <a:xfrm>
            <a:off x="7391400" y="1408457"/>
            <a:ext cx="3517899" cy="4963014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C304DAC-4117-4BD2-ADCF-C2226991BACB}"/>
              </a:ext>
            </a:extLst>
          </p:cNvPr>
          <p:cNvCxnSpPr>
            <a:cxnSpLocks/>
          </p:cNvCxnSpPr>
          <p:nvPr/>
        </p:nvCxnSpPr>
        <p:spPr>
          <a:xfrm flipV="1">
            <a:off x="6743700" y="1752600"/>
            <a:ext cx="1295400" cy="13081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190A4193-F700-47B2-8BC0-3B5BC160C2DE}"/>
              </a:ext>
            </a:extLst>
          </p:cNvPr>
          <p:cNvSpPr/>
          <p:nvPr/>
        </p:nvSpPr>
        <p:spPr>
          <a:xfrm>
            <a:off x="8039100" y="1606086"/>
            <a:ext cx="747430" cy="177801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FEE6A15-A610-4F3E-AE09-18CE49F55682}"/>
              </a:ext>
            </a:extLst>
          </p:cNvPr>
          <p:cNvSpPr/>
          <p:nvPr/>
        </p:nvSpPr>
        <p:spPr>
          <a:xfrm>
            <a:off x="8140700" y="5678778"/>
            <a:ext cx="747430" cy="177801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EEF1EB8D-7A04-4698-9CFE-0799012D8BDB}"/>
              </a:ext>
            </a:extLst>
          </p:cNvPr>
          <p:cNvSpPr/>
          <p:nvPr/>
        </p:nvSpPr>
        <p:spPr>
          <a:xfrm>
            <a:off x="8102600" y="5847323"/>
            <a:ext cx="747430" cy="177801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33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838200" y="1327572"/>
            <a:ext cx="10515600" cy="5043899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FBD59"/>
                </a:solidFill>
              </a:rPr>
              <a:t>💡 Bon à savoir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b="1" dirty="0"/>
              <a:t>Pour</a:t>
            </a:r>
            <a:r>
              <a:rPr lang="fr-FR" b="1" dirty="0">
                <a:solidFill>
                  <a:srgbClr val="FFC000"/>
                </a:solidFill>
              </a:rPr>
              <a:t> renommer </a:t>
            </a:r>
            <a:r>
              <a:rPr lang="fr-FR" b="1" dirty="0"/>
              <a:t>un dossier ou un fichier :</a:t>
            </a:r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sz="2000" dirty="0"/>
              <a:t>👉 Cliquer sur </a:t>
            </a:r>
            <a:r>
              <a:rPr lang="fr-FR" sz="2000" b="1" dirty="0">
                <a:solidFill>
                  <a:srgbClr val="FFC000"/>
                </a:solidFill>
              </a:rPr>
              <a:t>renommer : </a:t>
            </a:r>
            <a:endParaRPr lang="fr-FR" sz="2000" dirty="0">
              <a:solidFill>
                <a:srgbClr val="FFC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👉 Vous pouvez taper le nouveau nom grâce au clavier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👉 Faites la touche </a:t>
            </a:r>
            <a:r>
              <a:rPr lang="fr-FR" sz="2000" b="1" dirty="0">
                <a:solidFill>
                  <a:srgbClr val="FFC000"/>
                </a:solidFill>
              </a:rPr>
              <a:t>Entrée</a:t>
            </a:r>
            <a:r>
              <a:rPr lang="fr-FR" sz="2000" dirty="0"/>
              <a:t> pour valider votre choix.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8628-FCBA-4859-9633-7D370E94FF74}" type="datetime1">
              <a:rPr lang="fr-FR" smtClean="0"/>
              <a:t>30/06/2022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1BF5539-2A51-4CEE-B165-BC20B648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7" y="3666958"/>
            <a:ext cx="21907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les dossiers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1468695" y="2294491"/>
            <a:ext cx="9254609" cy="212365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400" b="1" dirty="0">
              <a:solidFill>
                <a:schemeClr val="bg1"/>
              </a:solidFill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</a:rPr>
              <a:t>Comment je me repère ?</a:t>
            </a:r>
          </a:p>
          <a:p>
            <a:pPr algn="ctr"/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CB3F3B0-2E6F-46A3-A4E2-CA0638D1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E2CA-4698-47F7-8474-4BAF0F4A8652}" type="datetime1">
              <a:rPr lang="fr-FR" smtClean="0"/>
              <a:t>30/06/2022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CF16830-CDF5-459C-9D35-17101AF8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</p:spTree>
    <p:extLst>
      <p:ext uri="{BB962C8B-B14F-4D97-AF65-F5344CB8AC3E}">
        <p14:creationId xmlns:p14="http://schemas.microsoft.com/office/powerpoint/2010/main" val="3798362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🔍 Zoom sur l’explorateur de fichiers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82316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99E0E49-0682-4F5C-9A36-44EE70E0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D896-8AFC-4C37-8D04-F3F5DE089F2B}" type="datetime1">
              <a:rPr lang="fr-FR" smtClean="0"/>
              <a:t>30/06/2022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F5C194A-6D3D-4329-BAF3-42960A3E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15" name="Espace réservé du contenu 16">
            <a:extLst>
              <a:ext uri="{FF2B5EF4-FFF2-40B4-BE49-F238E27FC236}">
                <a16:creationId xmlns:a16="http://schemas.microsoft.com/office/drawing/2014/main" id="{7CD70473-3281-4E6F-89FC-9FCA828922D0}"/>
              </a:ext>
            </a:extLst>
          </p:cNvPr>
          <p:cNvSpPr txBox="1">
            <a:spLocks/>
          </p:cNvSpPr>
          <p:nvPr/>
        </p:nvSpPr>
        <p:spPr>
          <a:xfrm>
            <a:off x="276775" y="948889"/>
            <a:ext cx="4171692" cy="107536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Tout mon ordinateur est rangé dans des dossiers, puis des sous dossiers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Quand je </a:t>
            </a:r>
            <a:r>
              <a:rPr lang="fr-FR" sz="2400" dirty="0">
                <a:solidFill>
                  <a:srgbClr val="FFC000"/>
                </a:solidFill>
              </a:rPr>
              <a:t>clique</a:t>
            </a:r>
            <a:r>
              <a:rPr lang="fr-FR" sz="2400" dirty="0"/>
              <a:t> sur l’explorateur, </a:t>
            </a:r>
            <a:br>
              <a:rPr lang="fr-FR" sz="2400" dirty="0"/>
            </a:br>
            <a:r>
              <a:rPr lang="fr-FR" sz="2400" dirty="0"/>
              <a:t>une </a:t>
            </a:r>
            <a:r>
              <a:rPr lang="fr-FR" sz="2400" dirty="0">
                <a:solidFill>
                  <a:srgbClr val="FFC000"/>
                </a:solidFill>
              </a:rPr>
              <a:t>nouvelle fenêtre </a:t>
            </a:r>
            <a:r>
              <a:rPr lang="fr-FR" sz="2400" dirty="0"/>
              <a:t>s’ouvre.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1CE3D10-F8BF-41D8-84E9-E64D9ED1FFE3}"/>
              </a:ext>
            </a:extLst>
          </p:cNvPr>
          <p:cNvCxnSpPr>
            <a:cxnSpLocks/>
          </p:cNvCxnSpPr>
          <p:nvPr/>
        </p:nvCxnSpPr>
        <p:spPr>
          <a:xfrm flipV="1">
            <a:off x="4133850" y="1474161"/>
            <a:ext cx="578109" cy="17366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EF0E87C5-43ED-41CB-BFF2-0E9061509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612" y="1076624"/>
            <a:ext cx="6794151" cy="495721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A322B61A-08E1-4BDE-B4DF-99D6663E6556}"/>
              </a:ext>
            </a:extLst>
          </p:cNvPr>
          <p:cNvSpPr/>
          <p:nvPr/>
        </p:nvSpPr>
        <p:spPr>
          <a:xfrm>
            <a:off x="4758612" y="3562107"/>
            <a:ext cx="860748" cy="2839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F8FFE48-8D3E-4845-820A-C004B45C814D}"/>
              </a:ext>
            </a:extLst>
          </p:cNvPr>
          <p:cNvSpPr/>
          <p:nvPr/>
        </p:nvSpPr>
        <p:spPr>
          <a:xfrm>
            <a:off x="4603103" y="2761598"/>
            <a:ext cx="1909692" cy="2839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136D713-284A-4FC8-ABB5-1E31C56D8B61}"/>
              </a:ext>
            </a:extLst>
          </p:cNvPr>
          <p:cNvSpPr/>
          <p:nvPr/>
        </p:nvSpPr>
        <p:spPr>
          <a:xfrm>
            <a:off x="4711959" y="5796220"/>
            <a:ext cx="860748" cy="2839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3CBB593-DF17-4451-8FC6-95D430BFA094}"/>
              </a:ext>
            </a:extLst>
          </p:cNvPr>
          <p:cNvSpPr/>
          <p:nvPr/>
        </p:nvSpPr>
        <p:spPr>
          <a:xfrm>
            <a:off x="6273322" y="3174588"/>
            <a:ext cx="2460129" cy="284068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E76BA8E4-9A9A-4CC5-ABE8-06101535F15D}"/>
              </a:ext>
            </a:extLst>
          </p:cNvPr>
          <p:cNvSpPr/>
          <p:nvPr/>
        </p:nvSpPr>
        <p:spPr>
          <a:xfrm>
            <a:off x="9018096" y="2686960"/>
            <a:ext cx="2460129" cy="34429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39E0666-5B9A-4567-857C-9B7594FC420F}"/>
              </a:ext>
            </a:extLst>
          </p:cNvPr>
          <p:cNvSpPr txBox="1"/>
          <p:nvPr/>
        </p:nvSpPr>
        <p:spPr>
          <a:xfrm>
            <a:off x="323753" y="2125822"/>
            <a:ext cx="1909692" cy="80021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Accès rapide : </a:t>
            </a:r>
            <a:r>
              <a:rPr lang="fr-FR" sz="1400" dirty="0"/>
              <a:t>Dossiers sélectionnés comme raccourcis</a:t>
            </a:r>
            <a:endParaRPr lang="fr-FR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07C128E-FE9D-4F92-8CB5-5CE96AFD3F05}"/>
              </a:ext>
            </a:extLst>
          </p:cNvPr>
          <p:cNvCxnSpPr>
            <a:cxnSpLocks/>
            <a:stCxn id="68" idx="1"/>
            <a:endCxn id="32" idx="3"/>
          </p:cNvCxnSpPr>
          <p:nvPr/>
        </p:nvCxnSpPr>
        <p:spPr>
          <a:xfrm flipH="1" flipV="1">
            <a:off x="2233445" y="2525932"/>
            <a:ext cx="457269" cy="19046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E0B7ADDA-B71D-4060-AE48-08048A72D743}"/>
              </a:ext>
            </a:extLst>
          </p:cNvPr>
          <p:cNvSpPr txBox="1"/>
          <p:nvPr/>
        </p:nvSpPr>
        <p:spPr>
          <a:xfrm>
            <a:off x="150566" y="4132256"/>
            <a:ext cx="1909692" cy="80021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Ce PC : </a:t>
            </a:r>
            <a:r>
              <a:rPr lang="fr-FR" sz="1400" dirty="0"/>
              <a:t>Dossiers présents dans votre ordinateur</a:t>
            </a:r>
            <a:endParaRPr lang="fr-FR" dirty="0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5701A932-2465-4050-811B-81E6FA48D0A7}"/>
              </a:ext>
            </a:extLst>
          </p:cNvPr>
          <p:cNvCxnSpPr>
            <a:cxnSpLocks/>
            <a:stCxn id="84" idx="1"/>
            <a:endCxn id="36" idx="3"/>
          </p:cNvCxnSpPr>
          <p:nvPr/>
        </p:nvCxnSpPr>
        <p:spPr>
          <a:xfrm flipH="1" flipV="1">
            <a:off x="2060258" y="4532366"/>
            <a:ext cx="630430" cy="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70D22650-39A6-4C5E-A8C8-F66635B73B39}"/>
              </a:ext>
            </a:extLst>
          </p:cNvPr>
          <p:cNvSpPr txBox="1"/>
          <p:nvPr/>
        </p:nvSpPr>
        <p:spPr>
          <a:xfrm>
            <a:off x="1172221" y="5568859"/>
            <a:ext cx="2610176" cy="7386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💡 Nombre de fichiers/dossiers dans le dossier dans lequel vous vous trouvez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8328757-C13F-4549-92E1-2DE063BFD836}"/>
              </a:ext>
            </a:extLst>
          </p:cNvPr>
          <p:cNvCxnSpPr>
            <a:cxnSpLocks/>
            <a:stCxn id="26" idx="2"/>
            <a:endCxn id="40" idx="3"/>
          </p:cNvCxnSpPr>
          <p:nvPr/>
        </p:nvCxnSpPr>
        <p:spPr>
          <a:xfrm flipH="1" flipV="1">
            <a:off x="3782397" y="5938191"/>
            <a:ext cx="929562" cy="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870FBFC5-E5D3-46BA-A603-E702CA449D50}"/>
              </a:ext>
            </a:extLst>
          </p:cNvPr>
          <p:cNvSpPr/>
          <p:nvPr/>
        </p:nvSpPr>
        <p:spPr>
          <a:xfrm>
            <a:off x="5547063" y="1059958"/>
            <a:ext cx="1195174" cy="2839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02DEEA9-2F22-4305-99F7-FA4C4D4E4CA4}"/>
              </a:ext>
            </a:extLst>
          </p:cNvPr>
          <p:cNvSpPr txBox="1"/>
          <p:nvPr/>
        </p:nvSpPr>
        <p:spPr>
          <a:xfrm>
            <a:off x="7373936" y="866382"/>
            <a:ext cx="261017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💡 Nom du dossier dans lequel vous vous trouvez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51224465-4377-416C-94FB-CA2FAD1CE48C}"/>
              </a:ext>
            </a:extLst>
          </p:cNvPr>
          <p:cNvCxnSpPr>
            <a:cxnSpLocks/>
            <a:stCxn id="45" idx="6"/>
            <a:endCxn id="46" idx="1"/>
          </p:cNvCxnSpPr>
          <p:nvPr/>
        </p:nvCxnSpPr>
        <p:spPr>
          <a:xfrm flipV="1">
            <a:off x="6742237" y="1127992"/>
            <a:ext cx="631699" cy="7393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8945945F-3FAD-42A0-8CA4-C97A22CBDFB2}"/>
              </a:ext>
            </a:extLst>
          </p:cNvPr>
          <p:cNvSpPr txBox="1"/>
          <p:nvPr/>
        </p:nvSpPr>
        <p:spPr>
          <a:xfrm>
            <a:off x="7757236" y="6129903"/>
            <a:ext cx="195243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💡 Liste des fichiers présents dans le dossier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E431ACF5-2588-4421-BAC0-B63F1E529186}"/>
              </a:ext>
            </a:extLst>
          </p:cNvPr>
          <p:cNvCxnSpPr>
            <a:cxnSpLocks/>
            <a:stCxn id="29" idx="4"/>
            <a:endCxn id="54" idx="1"/>
          </p:cNvCxnSpPr>
          <p:nvPr/>
        </p:nvCxnSpPr>
        <p:spPr>
          <a:xfrm>
            <a:off x="7503387" y="6015271"/>
            <a:ext cx="253849" cy="37624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3EA1F180-EC20-40E0-BA5D-F5CBC41B887D}"/>
              </a:ext>
            </a:extLst>
          </p:cNvPr>
          <p:cNvSpPr txBox="1"/>
          <p:nvPr/>
        </p:nvSpPr>
        <p:spPr>
          <a:xfrm>
            <a:off x="9858570" y="6109696"/>
            <a:ext cx="211260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🔍 Emplacement des fichiers dans l’ordinateur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8B0ED9E3-DA1E-42AE-87E6-13EBB3F2FD8A}"/>
              </a:ext>
            </a:extLst>
          </p:cNvPr>
          <p:cNvCxnSpPr>
            <a:cxnSpLocks/>
          </p:cNvCxnSpPr>
          <p:nvPr/>
        </p:nvCxnSpPr>
        <p:spPr>
          <a:xfrm>
            <a:off x="10086392" y="5874762"/>
            <a:ext cx="905069" cy="21997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 67">
            <a:extLst>
              <a:ext uri="{FF2B5EF4-FFF2-40B4-BE49-F238E27FC236}">
                <a16:creationId xmlns:a16="http://schemas.microsoft.com/office/drawing/2014/main" id="{7BDE46EC-478F-4708-B6B8-636D76280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714" y="2101945"/>
            <a:ext cx="1800476" cy="1228896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61566E2B-D664-4F50-8B52-9616E85BC2A6}"/>
              </a:ext>
            </a:extLst>
          </p:cNvPr>
          <p:cNvCxnSpPr>
            <a:cxnSpLocks/>
            <a:stCxn id="24" idx="1"/>
            <a:endCxn id="68" idx="3"/>
          </p:cNvCxnSpPr>
          <p:nvPr/>
        </p:nvCxnSpPr>
        <p:spPr>
          <a:xfrm flipH="1" flipV="1">
            <a:off x="4491190" y="2716393"/>
            <a:ext cx="391581" cy="8678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Image 83">
            <a:extLst>
              <a:ext uri="{FF2B5EF4-FFF2-40B4-BE49-F238E27FC236}">
                <a16:creationId xmlns:a16="http://schemas.microsoft.com/office/drawing/2014/main" id="{7D5A20E7-592A-4690-B8F7-5C792A9F5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688" y="3508286"/>
            <a:ext cx="1781424" cy="2048161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188FDC6B-B4E2-4FFC-B7B5-800750A30986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4448467" y="3704079"/>
            <a:ext cx="310145" cy="20563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e 97">
            <a:extLst>
              <a:ext uri="{FF2B5EF4-FFF2-40B4-BE49-F238E27FC236}">
                <a16:creationId xmlns:a16="http://schemas.microsoft.com/office/drawing/2014/main" id="{4A309616-D4A9-42D3-BC54-E6B07A1E7CF0}"/>
              </a:ext>
            </a:extLst>
          </p:cNvPr>
          <p:cNvSpPr/>
          <p:nvPr/>
        </p:nvSpPr>
        <p:spPr>
          <a:xfrm>
            <a:off x="6600367" y="5817212"/>
            <a:ext cx="410069" cy="2839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813FFB4D-1EDF-421B-8A74-5D35C2A1E6D8}"/>
              </a:ext>
            </a:extLst>
          </p:cNvPr>
          <p:cNvSpPr txBox="1"/>
          <p:nvPr/>
        </p:nvSpPr>
        <p:spPr>
          <a:xfrm>
            <a:off x="3972942" y="6162885"/>
            <a:ext cx="2432087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Taille de l’élément sélectionné</a:t>
            </a:r>
          </a:p>
        </p:txBody>
      </p: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D3097764-393B-4152-8678-6F2C41EB0EB4}"/>
              </a:ext>
            </a:extLst>
          </p:cNvPr>
          <p:cNvCxnSpPr>
            <a:cxnSpLocks/>
            <a:stCxn id="98" idx="3"/>
            <a:endCxn id="99" idx="3"/>
          </p:cNvCxnSpPr>
          <p:nvPr/>
        </p:nvCxnSpPr>
        <p:spPr>
          <a:xfrm flipH="1">
            <a:off x="6405029" y="6059573"/>
            <a:ext cx="255391" cy="25720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Image 110">
            <a:extLst>
              <a:ext uri="{FF2B5EF4-FFF2-40B4-BE49-F238E27FC236}">
                <a16:creationId xmlns:a16="http://schemas.microsoft.com/office/drawing/2014/main" id="{0F24FBE3-44EB-457F-ACEC-9886F8C715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628" y="1552226"/>
            <a:ext cx="499944" cy="4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62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🔍 Zoom sur l’explorateur de fichiers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82316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E0B7ADDA-B71D-4060-AE48-08048A72D743}"/>
              </a:ext>
            </a:extLst>
          </p:cNvPr>
          <p:cNvSpPr txBox="1"/>
          <p:nvPr/>
        </p:nvSpPr>
        <p:spPr>
          <a:xfrm>
            <a:off x="614712" y="2553345"/>
            <a:ext cx="1909692" cy="123110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La flèche : </a:t>
            </a:r>
            <a:r>
              <a:rPr lang="fr-FR" sz="1400" dirty="0"/>
              <a:t>permet de faire dérouler le contenu d’un dossier pour afficher ses </a:t>
            </a:r>
            <a:r>
              <a:rPr lang="fr-FR" sz="1400" b="1" dirty="0">
                <a:solidFill>
                  <a:srgbClr val="FFC000"/>
                </a:solidFill>
              </a:rPr>
              <a:t>Sous dossiers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D4F76F-4D4D-40D7-A09F-6288A2858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681" y="1526903"/>
            <a:ext cx="2388547" cy="2563979"/>
          </a:xfrm>
          <a:prstGeom prst="rect">
            <a:avLst/>
          </a:prstGeom>
        </p:spPr>
      </p:pic>
      <p:sp>
        <p:nvSpPr>
          <p:cNvPr id="38" name="Ellipse 37">
            <a:extLst>
              <a:ext uri="{FF2B5EF4-FFF2-40B4-BE49-F238E27FC236}">
                <a16:creationId xmlns:a16="http://schemas.microsoft.com/office/drawing/2014/main" id="{76DAD15A-C841-48BF-AFD2-BB3C9673F333}"/>
              </a:ext>
            </a:extLst>
          </p:cNvPr>
          <p:cNvSpPr/>
          <p:nvPr/>
        </p:nvSpPr>
        <p:spPr>
          <a:xfrm>
            <a:off x="2897796" y="2515245"/>
            <a:ext cx="250566" cy="25086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06393964-E6FB-4E47-8FBA-B92DF04DAB6D}"/>
              </a:ext>
            </a:extLst>
          </p:cNvPr>
          <p:cNvCxnSpPr>
            <a:cxnSpLocks/>
            <a:stCxn id="38" idx="2"/>
            <a:endCxn id="36" idx="3"/>
          </p:cNvCxnSpPr>
          <p:nvPr/>
        </p:nvCxnSpPr>
        <p:spPr>
          <a:xfrm flipH="1">
            <a:off x="2524404" y="2640677"/>
            <a:ext cx="373392" cy="52822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AA2FF35E-22D2-4B64-8384-EAB5BCAD9FF8}"/>
              </a:ext>
            </a:extLst>
          </p:cNvPr>
          <p:cNvSpPr txBox="1"/>
          <p:nvPr/>
        </p:nvSpPr>
        <p:spPr>
          <a:xfrm>
            <a:off x="1490038" y="4332844"/>
            <a:ext cx="3810974" cy="10156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💡 Le décalage : </a:t>
            </a:r>
            <a:r>
              <a:rPr lang="fr-FR" sz="1400" dirty="0"/>
              <a:t>permet de savoir dans quel dossier nous nous trouvons . </a:t>
            </a:r>
            <a:r>
              <a:rPr lang="fr-FR" sz="1400" i="1" dirty="0"/>
              <a:t>Ici le dossier </a:t>
            </a:r>
            <a:r>
              <a:rPr lang="fr-FR" sz="1400" b="1" i="1" dirty="0"/>
              <a:t>captures d’écran </a:t>
            </a:r>
            <a:r>
              <a:rPr lang="fr-FR" sz="1400" i="1" dirty="0"/>
              <a:t>se trouve dans le dossier </a:t>
            </a:r>
            <a:r>
              <a:rPr lang="fr-FR" sz="1400" b="1" i="1" dirty="0"/>
              <a:t>Images </a:t>
            </a:r>
            <a:r>
              <a:rPr lang="fr-FR" sz="1400" i="1" dirty="0"/>
              <a:t>(qui contient ici 3 sous dossiers)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1E5A2B5B-C344-483E-B36A-E2E40831A6A7}"/>
              </a:ext>
            </a:extLst>
          </p:cNvPr>
          <p:cNvSpPr/>
          <p:nvPr/>
        </p:nvSpPr>
        <p:spPr>
          <a:xfrm>
            <a:off x="3465741" y="2808892"/>
            <a:ext cx="1416171" cy="36000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2DF091E-67FB-4085-8FB9-DDADD27A2D82}"/>
              </a:ext>
            </a:extLst>
          </p:cNvPr>
          <p:cNvCxnSpPr>
            <a:cxnSpLocks/>
          </p:cNvCxnSpPr>
          <p:nvPr/>
        </p:nvCxnSpPr>
        <p:spPr>
          <a:xfrm flipV="1">
            <a:off x="2746620" y="2988895"/>
            <a:ext cx="465453" cy="134394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A61F7DEC-6A79-4A44-BFF5-D2F60727B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957" y="1978794"/>
            <a:ext cx="5891784" cy="132376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40C0666D-4C60-4F40-8F15-E98418F0D27A}"/>
              </a:ext>
            </a:extLst>
          </p:cNvPr>
          <p:cNvSpPr/>
          <p:nvPr/>
        </p:nvSpPr>
        <p:spPr>
          <a:xfrm>
            <a:off x="10092725" y="2896224"/>
            <a:ext cx="1668016" cy="36000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E4E707D6-BE5A-4664-A2B6-36A30B2755CF}"/>
              </a:ext>
            </a:extLst>
          </p:cNvPr>
          <p:cNvSpPr txBox="1"/>
          <p:nvPr/>
        </p:nvSpPr>
        <p:spPr>
          <a:xfrm>
            <a:off x="7820538" y="3558107"/>
            <a:ext cx="2388546" cy="12926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💡 La barre de recherche : </a:t>
            </a:r>
            <a:r>
              <a:rPr lang="fr-FR" sz="1400" dirty="0"/>
              <a:t>permet de retrouver un fichier ou un dossier si on ne se souvient plus où on l’a rangé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8852AAFF-BD55-45E3-9B06-352FFEBB51A7}"/>
              </a:ext>
            </a:extLst>
          </p:cNvPr>
          <p:cNvCxnSpPr>
            <a:cxnSpLocks/>
            <a:stCxn id="53" idx="4"/>
            <a:endCxn id="56" idx="3"/>
          </p:cNvCxnSpPr>
          <p:nvPr/>
        </p:nvCxnSpPr>
        <p:spPr>
          <a:xfrm flipH="1">
            <a:off x="10209084" y="3256230"/>
            <a:ext cx="717649" cy="9482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ADCA96-2334-89AB-FE48-D52ADDA4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7F53-4372-4C06-A2C4-785D146C35A2}" type="datetime1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3A56D6-4E42-689E-79C6-9911B116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8B59F0-3365-668F-70A8-0572C08C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17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les dossiers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1468695" y="2294491"/>
            <a:ext cx="9254609" cy="212365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400" b="1" dirty="0">
              <a:solidFill>
                <a:schemeClr val="bg1"/>
              </a:solidFill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</a:rPr>
              <a:t>Si je fais une fausse manipulation ?</a:t>
            </a:r>
          </a:p>
          <a:p>
            <a:pPr algn="ctr"/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CB3F3B0-2E6F-46A3-A4E2-CA0638D1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DC40-F2BC-47E7-8ABD-7B87185396CC}" type="datetime1">
              <a:rPr lang="fr-FR" smtClean="0"/>
              <a:t>30/06/2022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CF16830-CDF5-459C-9D35-17101AF8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</p:spTree>
    <p:extLst>
      <p:ext uri="{BB962C8B-B14F-4D97-AF65-F5344CB8AC3E}">
        <p14:creationId xmlns:p14="http://schemas.microsoft.com/office/powerpoint/2010/main" val="413337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🗑 La corbeille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838200" y="1327572"/>
            <a:ext cx="10515600" cy="5043899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FBD59"/>
                </a:solidFill>
              </a:rPr>
              <a:t>💡 </a:t>
            </a:r>
            <a:r>
              <a:rPr lang="fr-FR" dirty="0"/>
              <a:t>Dans</a:t>
            </a:r>
            <a:r>
              <a:rPr lang="fr-FR" b="1" dirty="0">
                <a:solidFill>
                  <a:srgbClr val="FFC000"/>
                </a:solidFill>
              </a:rPr>
              <a:t> la corbeille </a:t>
            </a:r>
            <a:r>
              <a:rPr lang="fr-FR" b="1" dirty="0"/>
              <a:t>:</a:t>
            </a:r>
          </a:p>
          <a:p>
            <a:pPr marL="0" indent="0" algn="ctr">
              <a:buNone/>
            </a:pPr>
            <a:r>
              <a:rPr lang="fr-FR" sz="2000" dirty="0"/>
              <a:t>👉 Si vous supprimez un fichier par erreur, vous pouvez le </a:t>
            </a:r>
            <a:r>
              <a:rPr lang="fr-FR" sz="2000" b="1" dirty="0">
                <a:solidFill>
                  <a:srgbClr val="FFC000"/>
                </a:solidFill>
              </a:rPr>
              <a:t>restaurer :</a:t>
            </a:r>
          </a:p>
          <a:p>
            <a:pPr marL="0" indent="0" algn="ctr">
              <a:buNone/>
            </a:pPr>
            <a:r>
              <a:rPr lang="fr-FR" sz="2000" dirty="0"/>
              <a:t>▪ </a:t>
            </a:r>
            <a:r>
              <a:rPr lang="fr-FR" sz="2000" b="1" dirty="0">
                <a:solidFill>
                  <a:srgbClr val="FFC000"/>
                </a:solidFill>
              </a:rPr>
              <a:t>Clic-droit</a:t>
            </a:r>
            <a:r>
              <a:rPr lang="fr-FR" sz="2000" dirty="0"/>
              <a:t> sur le fichier</a:t>
            </a:r>
          </a:p>
          <a:p>
            <a:pPr marL="0" indent="0" algn="ctr">
              <a:buNone/>
            </a:pPr>
            <a:r>
              <a:rPr lang="fr-FR" sz="2000" dirty="0"/>
              <a:t>▪</a:t>
            </a:r>
            <a:r>
              <a:rPr lang="fr-FR" sz="2000" b="1" dirty="0">
                <a:solidFill>
                  <a:srgbClr val="FFC000"/>
                </a:solidFill>
              </a:rPr>
              <a:t> Cliquer </a:t>
            </a:r>
            <a:r>
              <a:rPr lang="fr-FR" sz="2000" dirty="0"/>
              <a:t>sur restaurer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dirty="0"/>
              <a:t>Le fichier retournera dans le dossier duquel il a été supprimé.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200" b="1" dirty="0">
                <a:solidFill>
                  <a:srgbClr val="FFC000"/>
                </a:solidFill>
              </a:rPr>
              <a:t>Vider</a:t>
            </a:r>
            <a:r>
              <a:rPr lang="fr-FR" sz="2200" dirty="0"/>
              <a:t> la corbeille :  ❗ </a:t>
            </a:r>
            <a:r>
              <a:rPr lang="fr-FR" sz="2200" b="1" dirty="0"/>
              <a:t>action définitive </a:t>
            </a:r>
            <a:r>
              <a:rPr lang="fr-FR" sz="2200" dirty="0"/>
              <a:t>❗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515E-809E-47E4-A4F4-C476FF8908FB}" type="datetime1">
              <a:rPr lang="fr-FR" smtClean="0"/>
              <a:t>30/06/2022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E2D51CD-F119-4450-B306-51FA45B6B307}"/>
              </a:ext>
            </a:extLst>
          </p:cNvPr>
          <p:cNvCxnSpPr>
            <a:cxnSpLocks/>
          </p:cNvCxnSpPr>
          <p:nvPr/>
        </p:nvCxnSpPr>
        <p:spPr>
          <a:xfrm>
            <a:off x="2343150" y="3613150"/>
            <a:ext cx="45720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FC69B8B6-F428-4416-A1FB-83DA7303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189" y="4624429"/>
            <a:ext cx="4927092" cy="165117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AB57C3F0-61CB-4E78-8553-00297EA0A64B}"/>
              </a:ext>
            </a:extLst>
          </p:cNvPr>
          <p:cNvSpPr/>
          <p:nvPr/>
        </p:nvSpPr>
        <p:spPr>
          <a:xfrm>
            <a:off x="3881189" y="5186911"/>
            <a:ext cx="823550" cy="116943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79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048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1153447" y="2430392"/>
            <a:ext cx="9885105" cy="2800767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400" b="1" dirty="0">
              <a:solidFill>
                <a:schemeClr val="bg1"/>
              </a:solidFill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</a:rPr>
              <a:t>Comment je fais des copies ?</a:t>
            </a:r>
          </a:p>
          <a:p>
            <a:pPr algn="ctr"/>
            <a:r>
              <a:rPr lang="fr-FR" sz="4400" b="1" dirty="0">
                <a:solidFill>
                  <a:schemeClr val="bg1"/>
                </a:solidFill>
              </a:rPr>
              <a:t>(à partir d’une clé USB ou d’un disc dur ?)</a:t>
            </a:r>
          </a:p>
          <a:p>
            <a:pPr algn="ctr"/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CB3F3B0-2E6F-46A3-A4E2-CA0638D1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9EBD-1B86-4CCB-AE34-B497AC6220F2}" type="datetime1">
              <a:rPr lang="fr-FR" smtClean="0"/>
              <a:t>30/06/2022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CF16830-CDF5-459C-9D35-17101AF8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2DD5F50-BBD7-421C-A177-D1CEA68DE78E}"/>
              </a:ext>
            </a:extLst>
          </p:cNvPr>
          <p:cNvSpPr txBox="1">
            <a:spLocks/>
          </p:cNvSpPr>
          <p:nvPr/>
        </p:nvSpPr>
        <p:spPr>
          <a:xfrm>
            <a:off x="838200" y="-2207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/>
              <a:t> 📲 Copier des fichiers d’un appareil externe</a:t>
            </a:r>
            <a:endParaRPr lang="fr-FR" sz="40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6E9BCBF4-0D54-4F77-AB38-D8335970B478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Disque dur, smartphone, clé USB…</a:t>
            </a:r>
          </a:p>
        </p:txBody>
      </p:sp>
    </p:spTree>
    <p:extLst>
      <p:ext uri="{BB962C8B-B14F-4D97-AF65-F5344CB8AC3E}">
        <p14:creationId xmlns:p14="http://schemas.microsoft.com/office/powerpoint/2010/main" val="48213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Faisons connaissance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2ACD-4C74-490B-ACFD-25174AFF03EB}" type="datetime1">
              <a:rPr lang="fr-FR" smtClean="0"/>
              <a:t>30/06/2022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140590" y="2418306"/>
            <a:ext cx="791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      Claire Bergé-Lallemant</a:t>
            </a:r>
            <a:endParaRPr lang="fr-FR" sz="2800" dirty="0"/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Conseillère numérique</a:t>
            </a:r>
          </a:p>
          <a:p>
            <a:pPr algn="ctr"/>
            <a:r>
              <a:rPr lang="fr-FR" sz="2800" b="1" dirty="0"/>
              <a:t>À la mairie de Peyruis</a:t>
            </a:r>
          </a:p>
          <a:p>
            <a:pPr algn="ctr"/>
            <a:r>
              <a:rPr lang="fr-FR" sz="2800" dirty="0"/>
              <a:t>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890959D-01DE-4667-8816-1D90F14D8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2" t="12514" r="1553" b="12869"/>
          <a:stretch/>
        </p:blipFill>
        <p:spPr>
          <a:xfrm>
            <a:off x="4850673" y="4804047"/>
            <a:ext cx="2490652" cy="12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5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F936868D-239A-40DA-AFE6-D8481A205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445" y="3851374"/>
            <a:ext cx="7382905" cy="19814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📲 Copier des fichiers d’un appareil externe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09149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2F130CAF-C27B-42B1-A84F-A1A495007F3A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Disque dur, smartphone, clé USB…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1AA36B3-48BA-4A0A-B4AE-F46A918AC713}"/>
              </a:ext>
            </a:extLst>
          </p:cNvPr>
          <p:cNvSpPr txBox="1">
            <a:spLocks/>
          </p:cNvSpPr>
          <p:nvPr/>
        </p:nvSpPr>
        <p:spPr>
          <a:xfrm>
            <a:off x="857249" y="2874720"/>
            <a:ext cx="10515600" cy="1020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effectLst/>
              </a:rPr>
              <a:t>🤔 Comment reconnaître un type de fichier ?</a:t>
            </a:r>
          </a:p>
          <a:p>
            <a:pPr algn="ctr"/>
            <a:br>
              <a:rPr lang="fr-FR" sz="2000" dirty="0">
                <a:effectLst/>
              </a:rPr>
            </a:br>
            <a:r>
              <a:rPr lang="fr-FR" sz="2000" dirty="0">
                <a:effectLst/>
              </a:rPr>
              <a:t>👉 Grâce à son </a:t>
            </a:r>
            <a:r>
              <a:rPr lang="fr-FR" sz="2000" b="1" dirty="0">
                <a:solidFill>
                  <a:srgbClr val="FFC000"/>
                </a:solidFill>
                <a:effectLst/>
              </a:rPr>
              <a:t>icône</a:t>
            </a:r>
            <a:r>
              <a:rPr lang="fr-FR" sz="2000" dirty="0">
                <a:effectLst/>
              </a:rPr>
              <a:t>, son </a:t>
            </a:r>
            <a:r>
              <a:rPr lang="fr-FR" sz="2000" b="1" dirty="0">
                <a:solidFill>
                  <a:srgbClr val="FFC000"/>
                </a:solidFill>
                <a:effectLst/>
              </a:rPr>
              <a:t>nom</a:t>
            </a:r>
            <a:r>
              <a:rPr lang="fr-FR" sz="2000" dirty="0">
                <a:effectLst/>
              </a:rPr>
              <a:t> et son </a:t>
            </a:r>
            <a:r>
              <a:rPr lang="fr-FR" sz="2000" b="1" dirty="0">
                <a:solidFill>
                  <a:srgbClr val="FFC000"/>
                </a:solidFill>
                <a:effectLst/>
              </a:rPr>
              <a:t>extension</a:t>
            </a:r>
            <a:r>
              <a:rPr lang="fr-FR" sz="2000" dirty="0">
                <a:effectLst/>
              </a:rPr>
              <a:t>.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4402069-AE01-4649-AEF6-653FAFB3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1450" y="6247711"/>
            <a:ext cx="274320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395C600B-4B78-40F6-BC37-D72B419BBA93}"/>
              </a:ext>
            </a:extLst>
          </p:cNvPr>
          <p:cNvSpPr txBox="1">
            <a:spLocks/>
          </p:cNvSpPr>
          <p:nvPr/>
        </p:nvSpPr>
        <p:spPr>
          <a:xfrm>
            <a:off x="2314575" y="1074954"/>
            <a:ext cx="7562850" cy="1717004"/>
          </a:xfrm>
          <a:prstGeom prst="rect">
            <a:avLst/>
          </a:prstGeom>
          <a:ln w="28575">
            <a:solidFill>
              <a:srgbClr val="FFBD5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effectLst/>
              </a:rPr>
              <a:t>💡 un nom de fichier se présente généralement ainsi :</a:t>
            </a:r>
          </a:p>
          <a:p>
            <a:pPr algn="ctr"/>
            <a:r>
              <a:rPr lang="fr-FR" sz="2800" b="1" dirty="0"/>
              <a:t>Le nom du fichier .  </a:t>
            </a:r>
            <a:r>
              <a:rPr lang="fr-FR" sz="2800" b="1" dirty="0">
                <a:solidFill>
                  <a:srgbClr val="FFC000"/>
                </a:solidFill>
              </a:rPr>
              <a:t>son extension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0CFAAE2-7C76-4226-B302-AFC75AC5AF06}"/>
              </a:ext>
            </a:extLst>
          </p:cNvPr>
          <p:cNvSpPr txBox="1"/>
          <p:nvPr/>
        </p:nvSpPr>
        <p:spPr>
          <a:xfrm>
            <a:off x="6115049" y="1519722"/>
            <a:ext cx="400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200" b="1" dirty="0">
                <a:solidFill>
                  <a:srgbClr val="FFC000"/>
                </a:solidFill>
              </a:rPr>
              <a:t>.</a:t>
            </a:r>
            <a:endParaRPr lang="fr-FR" sz="7200" dirty="0">
              <a:solidFill>
                <a:srgbClr val="FFC00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5D9BD36-D5D6-4C42-93D9-20EDED70193B}"/>
              </a:ext>
            </a:extLst>
          </p:cNvPr>
          <p:cNvSpPr txBox="1"/>
          <p:nvPr/>
        </p:nvSpPr>
        <p:spPr>
          <a:xfrm>
            <a:off x="347150" y="4156986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1800" b="1" dirty="0">
              <a:solidFill>
                <a:srgbClr val="FFC000"/>
              </a:solidFill>
              <a:effectLst/>
            </a:endParaRPr>
          </a:p>
          <a:p>
            <a:r>
              <a:rPr lang="fr-FR" sz="1800" i="1" dirty="0"/>
              <a:t>Exemples : </a:t>
            </a:r>
            <a:endParaRPr lang="fr-FR" sz="1800" i="1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69F5F2-6A08-49EA-B93C-EB0F0E5092F5}"/>
              </a:ext>
            </a:extLst>
          </p:cNvPr>
          <p:cNvSpPr/>
          <p:nvPr/>
        </p:nvSpPr>
        <p:spPr>
          <a:xfrm>
            <a:off x="1566350" y="5840642"/>
            <a:ext cx="1405450" cy="876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Fichier vidéo</a:t>
            </a:r>
          </a:p>
          <a:p>
            <a:pPr algn="ctr"/>
            <a:r>
              <a:rPr lang="fr-FR" sz="2000" b="1" dirty="0"/>
              <a:t>.mp4 | .</a:t>
            </a:r>
            <a:r>
              <a:rPr lang="fr-FR" sz="2000" b="1" dirty="0" err="1"/>
              <a:t>avi</a:t>
            </a:r>
            <a:endParaRPr lang="fr-FR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6369E6-4AAB-42CF-A259-2E7A14F869AC}"/>
              </a:ext>
            </a:extLst>
          </p:cNvPr>
          <p:cNvSpPr/>
          <p:nvPr/>
        </p:nvSpPr>
        <p:spPr>
          <a:xfrm>
            <a:off x="3499413" y="5840642"/>
            <a:ext cx="1405450" cy="876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Fichier audio</a:t>
            </a:r>
          </a:p>
          <a:p>
            <a:pPr algn="ctr"/>
            <a:r>
              <a:rPr lang="fr-FR" sz="2000" b="1" dirty="0"/>
              <a:t>.mp3</a:t>
            </a:r>
            <a:endParaRPr lang="fr-FR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493853-D599-4D7E-A4F4-CA702E7D19A5}"/>
              </a:ext>
            </a:extLst>
          </p:cNvPr>
          <p:cNvSpPr/>
          <p:nvPr/>
        </p:nvSpPr>
        <p:spPr>
          <a:xfrm>
            <a:off x="5676900" y="5845405"/>
            <a:ext cx="1405450" cy="876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Fichier texte </a:t>
            </a:r>
          </a:p>
          <a:p>
            <a:pPr algn="ctr"/>
            <a:r>
              <a:rPr lang="fr-FR" sz="2000" b="1" dirty="0"/>
              <a:t>.doc | .txt</a:t>
            </a:r>
            <a:endParaRPr lang="fr-FR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5D119B-E3E5-4C4E-B2CF-E45B6A2AD219}"/>
              </a:ext>
            </a:extLst>
          </p:cNvPr>
          <p:cNvSpPr/>
          <p:nvPr/>
        </p:nvSpPr>
        <p:spPr>
          <a:xfrm>
            <a:off x="7652825" y="5840642"/>
            <a:ext cx="1405450" cy="876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Fichier image</a:t>
            </a:r>
          </a:p>
          <a:p>
            <a:pPr algn="ctr"/>
            <a:r>
              <a:rPr lang="fr-FR" sz="2000" b="1" dirty="0"/>
              <a:t>.jpeg | .png</a:t>
            </a:r>
            <a:endParaRPr lang="fr-FR" sz="1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B114BB-1142-4623-A11E-3A0E9F9CD8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01" r="5466"/>
          <a:stretch/>
        </p:blipFill>
        <p:spPr>
          <a:xfrm>
            <a:off x="9444523" y="3955434"/>
            <a:ext cx="1242527" cy="151689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8D89328-8028-4392-A597-2CE2D7EED197}"/>
              </a:ext>
            </a:extLst>
          </p:cNvPr>
          <p:cNvSpPr/>
          <p:nvPr/>
        </p:nvSpPr>
        <p:spPr>
          <a:xfrm>
            <a:off x="9422973" y="5840642"/>
            <a:ext cx="1405450" cy="876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Document</a:t>
            </a:r>
          </a:p>
          <a:p>
            <a:pPr algn="ctr"/>
            <a:r>
              <a:rPr lang="fr-FR" sz="2000" b="1" dirty="0"/>
              <a:t>.</a:t>
            </a:r>
            <a:r>
              <a:rPr lang="fr-FR" sz="2000" b="1" dirty="0" err="1"/>
              <a:t>pdf</a:t>
            </a:r>
            <a:endParaRPr lang="fr-FR" sz="16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81441EB-39CC-4AB6-9CB6-538CDD5F021F}"/>
              </a:ext>
            </a:extLst>
          </p:cNvPr>
          <p:cNvSpPr txBox="1"/>
          <p:nvPr/>
        </p:nvSpPr>
        <p:spPr>
          <a:xfrm>
            <a:off x="9422973" y="5472331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effectLst/>
                <a:latin typeface="+mj-lt"/>
              </a:rPr>
              <a:t>Compte_rendu.pdf</a:t>
            </a:r>
            <a:endParaRPr lang="fr-FR" sz="1400" dirty="0"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D675F2-74DB-460F-3047-98CEDB3A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7D30-207F-488F-A285-594A0B7A15C4}" type="datetime1">
              <a:rPr lang="fr-FR" smtClean="0"/>
              <a:t>30/06/2022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1EC772-9592-153D-F6AD-324E58FB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</p:spTree>
    <p:extLst>
      <p:ext uri="{BB962C8B-B14F-4D97-AF65-F5344CB8AC3E}">
        <p14:creationId xmlns:p14="http://schemas.microsoft.com/office/powerpoint/2010/main" val="3176333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📲 Copier des fichiers d’un appareil externe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09149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2F130CAF-C27B-42B1-A84F-A1A495007F3A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Disque dur, smartphone, clé USB…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1AA36B3-48BA-4A0A-B4AE-F46A918AC713}"/>
              </a:ext>
            </a:extLst>
          </p:cNvPr>
          <p:cNvSpPr txBox="1">
            <a:spLocks/>
          </p:cNvSpPr>
          <p:nvPr/>
        </p:nvSpPr>
        <p:spPr>
          <a:xfrm>
            <a:off x="838200" y="1075601"/>
            <a:ext cx="10515600" cy="313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effectLst/>
              </a:rPr>
              <a:t>La capacité de stockage d'une clé USB ne se compte pas en nombre de fichiers, mais en </a:t>
            </a:r>
            <a:r>
              <a:rPr lang="fr-FR" sz="2800" b="1" dirty="0">
                <a:solidFill>
                  <a:srgbClr val="FFC000"/>
                </a:solidFill>
                <a:effectLst/>
              </a:rPr>
              <a:t>poids</a:t>
            </a:r>
            <a:r>
              <a:rPr lang="fr-FR" sz="2800" dirty="0">
                <a:effectLst/>
              </a:rPr>
              <a:t>. Son unité de mesure est</a:t>
            </a:r>
            <a:r>
              <a:rPr lang="fr-FR" sz="2800" dirty="0">
                <a:solidFill>
                  <a:srgbClr val="FFC000"/>
                </a:solidFill>
                <a:effectLst/>
              </a:rPr>
              <a:t> </a:t>
            </a:r>
            <a:r>
              <a:rPr lang="fr-FR" sz="2800" b="1" dirty="0">
                <a:solidFill>
                  <a:srgbClr val="FFC000"/>
                </a:solidFill>
                <a:effectLst/>
              </a:rPr>
              <a:t>l'octet</a:t>
            </a:r>
            <a:r>
              <a:rPr lang="fr-FR" sz="2800" dirty="0">
                <a:effectLst/>
              </a:rPr>
              <a:t>. </a:t>
            </a:r>
          </a:p>
          <a:p>
            <a:pPr algn="ctr"/>
            <a:br>
              <a:rPr lang="fr-FR" sz="2800" dirty="0">
                <a:effectLst/>
              </a:rPr>
            </a:br>
            <a:r>
              <a:rPr lang="fr-FR" sz="2800" dirty="0">
                <a:effectLst/>
              </a:rPr>
              <a:t>En général, les clés USB sont capables de stocker </a:t>
            </a:r>
            <a:r>
              <a:rPr lang="fr-FR" sz="2800" b="1" dirty="0">
                <a:solidFill>
                  <a:srgbClr val="FFC000"/>
                </a:solidFill>
                <a:effectLst/>
              </a:rPr>
              <a:t>plusieurs giga-octets (Go)</a:t>
            </a:r>
            <a:r>
              <a:rPr lang="fr-FR" sz="2800" dirty="0">
                <a:solidFill>
                  <a:srgbClr val="FFC000"/>
                </a:solidFill>
                <a:effectLst/>
              </a:rPr>
              <a:t>. </a:t>
            </a:r>
            <a:r>
              <a:rPr lang="fr-FR" sz="2800" dirty="0">
                <a:effectLst/>
              </a:rPr>
              <a:t>Plus elles ont une capacité de stockage important, plus elles sont chères. Ci-dessous quelques exemples indicatifs :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D12A051-3358-4FBB-B3D7-E7DEB2635EF7}"/>
              </a:ext>
            </a:extLst>
          </p:cNvPr>
          <p:cNvGrpSpPr/>
          <p:nvPr/>
        </p:nvGrpSpPr>
        <p:grpSpPr>
          <a:xfrm>
            <a:off x="1753505" y="3868299"/>
            <a:ext cx="8684990" cy="2790170"/>
            <a:chOff x="1520893" y="3868299"/>
            <a:chExt cx="8684990" cy="279017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6ED8806-B604-40AE-9E11-08906FFB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0893" y="5088839"/>
              <a:ext cx="7916394" cy="156963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2EF48A-5129-474F-91A6-5820F416A99D}"/>
                </a:ext>
              </a:extLst>
            </p:cNvPr>
            <p:cNvSpPr/>
            <p:nvPr/>
          </p:nvSpPr>
          <p:spPr>
            <a:xfrm>
              <a:off x="1637072" y="4212769"/>
              <a:ext cx="2433483" cy="87607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Ko</a:t>
              </a:r>
            </a:p>
            <a:p>
              <a:pPr algn="ctr"/>
              <a:r>
                <a:rPr lang="fr-FR" dirty="0"/>
                <a:t>Kilo-octet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42767F-29F0-4940-8319-571622DB8191}"/>
                </a:ext>
              </a:extLst>
            </p:cNvPr>
            <p:cNvSpPr/>
            <p:nvPr/>
          </p:nvSpPr>
          <p:spPr>
            <a:xfrm>
              <a:off x="4173794" y="4212769"/>
              <a:ext cx="2433483" cy="87607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Mo</a:t>
              </a:r>
            </a:p>
            <a:p>
              <a:pPr algn="ctr"/>
              <a:r>
                <a:rPr lang="fr-FR" dirty="0"/>
                <a:t>Méga-octet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C4E9E3-D8EA-4DBA-A41B-4D8FAC713508}"/>
                </a:ext>
              </a:extLst>
            </p:cNvPr>
            <p:cNvSpPr/>
            <p:nvPr/>
          </p:nvSpPr>
          <p:spPr>
            <a:xfrm>
              <a:off x="6725266" y="4212769"/>
              <a:ext cx="2595716" cy="87607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Go</a:t>
              </a:r>
            </a:p>
            <a:p>
              <a:pPr algn="ctr"/>
              <a:r>
                <a:rPr lang="fr-FR" dirty="0"/>
                <a:t>Giga-octet</a:t>
              </a:r>
            </a:p>
          </p:txBody>
        </p:sp>
        <p:sp>
          <p:nvSpPr>
            <p:cNvPr id="7" name="Triangle isocèle 6">
              <a:extLst>
                <a:ext uri="{FF2B5EF4-FFF2-40B4-BE49-F238E27FC236}">
                  <a16:creationId xmlns:a16="http://schemas.microsoft.com/office/drawing/2014/main" id="{BA55A67D-1262-4D67-B4FB-E4E65D1AA18F}"/>
                </a:ext>
              </a:extLst>
            </p:cNvPr>
            <p:cNvSpPr/>
            <p:nvPr/>
          </p:nvSpPr>
          <p:spPr>
            <a:xfrm rot="5400000">
              <a:off x="9036769" y="4268816"/>
              <a:ext cx="1569631" cy="768597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20B0D34C-DA36-4929-A8A2-C91BE99F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CCA-5354-4D90-AFF3-D010B587D091}" type="datetime1">
              <a:rPr lang="fr-FR" smtClean="0"/>
              <a:t>30/06/2022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74C884AB-AE65-4555-93D6-78635864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4402069-AE01-4649-AEF6-653FAFB3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016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📲 Copier des fichiers d’un appareil externe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09149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2F130CAF-C27B-42B1-A84F-A1A495007F3A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Disque dur, smartphone, clé USB…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1AA36B3-48BA-4A0A-B4AE-F46A918AC713}"/>
              </a:ext>
            </a:extLst>
          </p:cNvPr>
          <p:cNvSpPr txBox="1">
            <a:spLocks/>
          </p:cNvSpPr>
          <p:nvPr/>
        </p:nvSpPr>
        <p:spPr>
          <a:xfrm>
            <a:off x="838200" y="1075601"/>
            <a:ext cx="10515600" cy="313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Un ordinateur est composé de </a:t>
            </a:r>
            <a:r>
              <a:rPr lang="fr-FR" sz="2800" b="1" dirty="0">
                <a:solidFill>
                  <a:srgbClr val="FFC000"/>
                </a:solidFill>
              </a:rPr>
              <a:t>différents ports</a:t>
            </a:r>
            <a:r>
              <a:rPr lang="fr-FR" sz="2800" dirty="0"/>
              <a:t>, qui permettent de brancher des périphériques (souris, clé USB, imprimante...). </a:t>
            </a:r>
            <a:endParaRPr lang="fr-FR" sz="6000" dirty="0">
              <a:effectLst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0F6667B-DB4D-49B8-9E8D-E76DA2794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0"/>
          <a:stretch/>
        </p:blipFill>
        <p:spPr>
          <a:xfrm>
            <a:off x="838199" y="3443748"/>
            <a:ext cx="10515601" cy="1924442"/>
          </a:xfrm>
          <a:prstGeom prst="rect">
            <a:avLst/>
          </a:prstGeo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207E0C0D-F92D-4D1B-B9F8-FCC1D873E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358A-1BBB-4F87-867B-7752C4F98653}" type="datetime1">
              <a:rPr lang="fr-FR" smtClean="0"/>
              <a:t>30/06/2022</a:t>
            </a:fld>
            <a:endParaRPr lang="fr-FR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AEF9B317-9E6D-4DC1-8312-D564197E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0C917AC-1EF6-404B-8A19-C0425EEB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548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📲 Copier des fichiers d’un appareil externe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12705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AD0DC8D-642F-4F20-8665-B83E6C227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88" y="2220039"/>
            <a:ext cx="5812654" cy="441318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596C55FC-D306-47BD-A1E3-172BE96C641F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Disque dur, smartphone, clé USB…</a:t>
            </a:r>
          </a:p>
        </p:txBody>
      </p:sp>
      <p:sp>
        <p:nvSpPr>
          <p:cNvPr id="49" name="Espace réservé du contenu 16">
            <a:extLst>
              <a:ext uri="{FF2B5EF4-FFF2-40B4-BE49-F238E27FC236}">
                <a16:creationId xmlns:a16="http://schemas.microsoft.com/office/drawing/2014/main" id="{BA65E11C-2A8E-4937-89C7-8CE896203333}"/>
              </a:ext>
            </a:extLst>
          </p:cNvPr>
          <p:cNvSpPr txBox="1">
            <a:spLocks/>
          </p:cNvSpPr>
          <p:nvPr/>
        </p:nvSpPr>
        <p:spPr>
          <a:xfrm>
            <a:off x="1693617" y="1271376"/>
            <a:ext cx="8804766" cy="769581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👉 Vous pouvez également retrouver votre appareil dans </a:t>
            </a:r>
            <a:r>
              <a:rPr lang="fr-FR" sz="2400" b="1" dirty="0">
                <a:solidFill>
                  <a:srgbClr val="FFC000"/>
                </a:solidFill>
              </a:rPr>
              <a:t>l’explorateur de fichiers</a:t>
            </a:r>
            <a:r>
              <a:rPr lang="fr-FR" sz="2400" dirty="0"/>
              <a:t>, dans la rubrique </a:t>
            </a:r>
            <a:r>
              <a:rPr lang="fr-FR" sz="2400" b="1" dirty="0">
                <a:solidFill>
                  <a:srgbClr val="FFC000"/>
                </a:solidFill>
              </a:rPr>
              <a:t>Ce PC.</a:t>
            </a:r>
            <a:endParaRPr lang="fr-FR" sz="2400" b="1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30D6196-EDCD-4F00-BC2B-919F06A96F5C}"/>
              </a:ext>
            </a:extLst>
          </p:cNvPr>
          <p:cNvSpPr txBox="1"/>
          <p:nvPr/>
        </p:nvSpPr>
        <p:spPr>
          <a:xfrm>
            <a:off x="6658170" y="4159064"/>
            <a:ext cx="4680079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💡 </a:t>
            </a:r>
            <a:r>
              <a:rPr lang="fr-FR" sz="2000" b="1" dirty="0"/>
              <a:t>Chaque appareil porte un nom propre. Pour y accéder, je fais un </a:t>
            </a:r>
            <a:r>
              <a:rPr lang="fr-FR" sz="2000" b="1" dirty="0">
                <a:solidFill>
                  <a:srgbClr val="FFC000"/>
                </a:solidFill>
              </a:rPr>
              <a:t>double clic</a:t>
            </a:r>
            <a:endParaRPr lang="fr-FR" sz="1800" b="1" dirty="0">
              <a:solidFill>
                <a:srgbClr val="FFC000"/>
              </a:solidFill>
            </a:endParaRP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49714984-BC94-40E1-B8A0-A6C6E0011A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824" r="79906" b="13271"/>
          <a:stretch/>
        </p:blipFill>
        <p:spPr>
          <a:xfrm>
            <a:off x="3652599" y="5515167"/>
            <a:ext cx="1976481" cy="328122"/>
          </a:xfrm>
          <a:prstGeom prst="rect">
            <a:avLst/>
          </a:prstGeom>
        </p:spPr>
      </p:pic>
      <p:sp>
        <p:nvSpPr>
          <p:cNvPr id="74" name="Ellipse 73">
            <a:extLst>
              <a:ext uri="{FF2B5EF4-FFF2-40B4-BE49-F238E27FC236}">
                <a16:creationId xmlns:a16="http://schemas.microsoft.com/office/drawing/2014/main" id="{E050223E-F8C2-4908-B07A-01110F81E5EC}"/>
              </a:ext>
            </a:extLst>
          </p:cNvPr>
          <p:cNvSpPr/>
          <p:nvPr/>
        </p:nvSpPr>
        <p:spPr>
          <a:xfrm>
            <a:off x="3751735" y="5593384"/>
            <a:ext cx="1642187" cy="2839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EEB84DD-0ECB-47BB-ADD4-3C90EF73FF77}"/>
              </a:ext>
            </a:extLst>
          </p:cNvPr>
          <p:cNvSpPr txBox="1"/>
          <p:nvPr/>
        </p:nvSpPr>
        <p:spPr>
          <a:xfrm>
            <a:off x="6658170" y="5745295"/>
            <a:ext cx="1952430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💡 Clé USB</a:t>
            </a: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7931D50D-E250-47A3-BBDD-DE24DA6C8EDE}"/>
              </a:ext>
            </a:extLst>
          </p:cNvPr>
          <p:cNvCxnSpPr>
            <a:cxnSpLocks/>
            <a:stCxn id="74" idx="6"/>
            <a:endCxn id="76" idx="1"/>
          </p:cNvCxnSpPr>
          <p:nvPr/>
        </p:nvCxnSpPr>
        <p:spPr>
          <a:xfrm>
            <a:off x="5393922" y="5735356"/>
            <a:ext cx="1264248" cy="16382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lipse 78">
            <a:extLst>
              <a:ext uri="{FF2B5EF4-FFF2-40B4-BE49-F238E27FC236}">
                <a16:creationId xmlns:a16="http://schemas.microsoft.com/office/drawing/2014/main" id="{FA3A167F-3F28-422C-B0E2-26C201B542A4}"/>
              </a:ext>
            </a:extLst>
          </p:cNvPr>
          <p:cNvSpPr/>
          <p:nvPr/>
        </p:nvSpPr>
        <p:spPr>
          <a:xfrm>
            <a:off x="267569" y="4251401"/>
            <a:ext cx="918822" cy="26160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Espace réservé du numéro de diapositive 70">
            <a:extLst>
              <a:ext uri="{FF2B5EF4-FFF2-40B4-BE49-F238E27FC236}">
                <a16:creationId xmlns:a16="http://schemas.microsoft.com/office/drawing/2014/main" id="{B89EF345-1893-4D4B-8FEE-72A80791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43B9B3-D01C-6C56-C819-A05C3085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290B-C7D5-412A-B633-EA991E685FFC}" type="datetime1">
              <a:rPr lang="fr-FR" smtClean="0"/>
              <a:t>30/06/2022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AEAF9B-96F1-6D59-27C1-E351E210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</p:spTree>
    <p:extLst>
      <p:ext uri="{BB962C8B-B14F-4D97-AF65-F5344CB8AC3E}">
        <p14:creationId xmlns:p14="http://schemas.microsoft.com/office/powerpoint/2010/main" val="3786834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27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📲 Copier des fichiers d’un appareil externe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 dirty="0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E350-CE65-4D09-9FE9-BF4E61D5F4E7}" type="datetime1">
              <a:rPr lang="fr-FR" smtClean="0"/>
              <a:t>30/06/2022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24" name="Espace réservé du contenu 16">
            <a:extLst>
              <a:ext uri="{FF2B5EF4-FFF2-40B4-BE49-F238E27FC236}">
                <a16:creationId xmlns:a16="http://schemas.microsoft.com/office/drawing/2014/main" id="{9A02872B-E8D2-4367-B111-E64F49BF6CF6}"/>
              </a:ext>
            </a:extLst>
          </p:cNvPr>
          <p:cNvSpPr txBox="1">
            <a:spLocks/>
          </p:cNvSpPr>
          <p:nvPr/>
        </p:nvSpPr>
        <p:spPr>
          <a:xfrm>
            <a:off x="823002" y="1341846"/>
            <a:ext cx="3133259" cy="50138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Trouver le fichier que vous souhaitez déplacer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D78D1A5-2151-421D-A69F-A3CF7878B508}"/>
              </a:ext>
            </a:extLst>
          </p:cNvPr>
          <p:cNvSpPr txBox="1"/>
          <p:nvPr/>
        </p:nvSpPr>
        <p:spPr>
          <a:xfrm>
            <a:off x="335253" y="1314790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AD09D-39AD-493E-9A4D-495DD01472AD}"/>
              </a:ext>
            </a:extLst>
          </p:cNvPr>
          <p:cNvSpPr/>
          <p:nvPr/>
        </p:nvSpPr>
        <p:spPr>
          <a:xfrm>
            <a:off x="250739" y="1252893"/>
            <a:ext cx="3800044" cy="45678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672C34-3287-4AEE-8F65-3B18A23BF191}"/>
              </a:ext>
            </a:extLst>
          </p:cNvPr>
          <p:cNvSpPr txBox="1"/>
          <p:nvPr/>
        </p:nvSpPr>
        <p:spPr>
          <a:xfrm>
            <a:off x="2957531" y="350613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i="1" dirty="0">
                <a:latin typeface="+mj-lt"/>
              </a:rPr>
              <a:t>Disque dur, smartphone, clé USB…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DD80A6-24D6-4300-B2E5-C8CCACD76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72"/>
          <a:stretch/>
        </p:blipFill>
        <p:spPr>
          <a:xfrm>
            <a:off x="335253" y="2311819"/>
            <a:ext cx="3615908" cy="2800582"/>
          </a:xfrm>
          <a:prstGeom prst="rect">
            <a:avLst/>
          </a:prstGeom>
        </p:spPr>
      </p:pic>
      <p:sp>
        <p:nvSpPr>
          <p:cNvPr id="15" name="Espace réservé du contenu 16">
            <a:extLst>
              <a:ext uri="{FF2B5EF4-FFF2-40B4-BE49-F238E27FC236}">
                <a16:creationId xmlns:a16="http://schemas.microsoft.com/office/drawing/2014/main" id="{2FF7D435-DA7F-4BC3-98F5-FC07673FC001}"/>
              </a:ext>
            </a:extLst>
          </p:cNvPr>
          <p:cNvSpPr txBox="1">
            <a:spLocks/>
          </p:cNvSpPr>
          <p:nvPr/>
        </p:nvSpPr>
        <p:spPr>
          <a:xfrm>
            <a:off x="4666209" y="1267242"/>
            <a:ext cx="3143617" cy="72195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Faites un clic droit et cliquez sur couper ou copier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46D537-707A-46E6-BE43-B77800232443}"/>
              </a:ext>
            </a:extLst>
          </p:cNvPr>
          <p:cNvSpPr txBox="1"/>
          <p:nvPr/>
        </p:nvSpPr>
        <p:spPr>
          <a:xfrm>
            <a:off x="4248991" y="1306966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C19E40-6A7C-4E48-95F8-A36E821B470A}"/>
              </a:ext>
            </a:extLst>
          </p:cNvPr>
          <p:cNvSpPr/>
          <p:nvPr/>
        </p:nvSpPr>
        <p:spPr>
          <a:xfrm>
            <a:off x="4164476" y="1245069"/>
            <a:ext cx="3800045" cy="457567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contenu 16">
            <a:extLst>
              <a:ext uri="{FF2B5EF4-FFF2-40B4-BE49-F238E27FC236}">
                <a16:creationId xmlns:a16="http://schemas.microsoft.com/office/drawing/2014/main" id="{2795DD18-1EEA-43D3-9508-DEBEEF9A191F}"/>
              </a:ext>
            </a:extLst>
          </p:cNvPr>
          <p:cNvSpPr txBox="1">
            <a:spLocks/>
          </p:cNvSpPr>
          <p:nvPr/>
        </p:nvSpPr>
        <p:spPr>
          <a:xfrm>
            <a:off x="8589637" y="1267242"/>
            <a:ext cx="3143617" cy="72195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Allez sur votre clé USB/disque dur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5627F81-42EC-4F4D-9B53-26938357199D}"/>
              </a:ext>
            </a:extLst>
          </p:cNvPr>
          <p:cNvSpPr txBox="1"/>
          <p:nvPr/>
        </p:nvSpPr>
        <p:spPr>
          <a:xfrm>
            <a:off x="8172419" y="1306966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5EB394-DCC3-4699-95E1-25E18B4CCD8E}"/>
              </a:ext>
            </a:extLst>
          </p:cNvPr>
          <p:cNvSpPr/>
          <p:nvPr/>
        </p:nvSpPr>
        <p:spPr>
          <a:xfrm>
            <a:off x="8087904" y="1245068"/>
            <a:ext cx="3800045" cy="457567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04F670-F8CB-490A-9EA5-50840249B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944" y="1843235"/>
            <a:ext cx="2375108" cy="37377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26EE7A5-D990-4351-82EF-C2D9F1B824B3}"/>
              </a:ext>
            </a:extLst>
          </p:cNvPr>
          <p:cNvSpPr/>
          <p:nvPr/>
        </p:nvSpPr>
        <p:spPr>
          <a:xfrm>
            <a:off x="2120382" y="3890347"/>
            <a:ext cx="838200" cy="9350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F042EA-21F5-4F9F-9BDA-075467C535D1}"/>
              </a:ext>
            </a:extLst>
          </p:cNvPr>
          <p:cNvSpPr/>
          <p:nvPr/>
        </p:nvSpPr>
        <p:spPr>
          <a:xfrm>
            <a:off x="4896920" y="4334847"/>
            <a:ext cx="2321718" cy="40719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D4B098C-3A5B-466C-A135-1C13445157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526"/>
          <a:stretch/>
        </p:blipFill>
        <p:spPr>
          <a:xfrm>
            <a:off x="8184091" y="1843235"/>
            <a:ext cx="3637796" cy="379735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DFC7FE1-6D0F-4990-8869-20031014C208}"/>
              </a:ext>
            </a:extLst>
          </p:cNvPr>
          <p:cNvSpPr/>
          <p:nvPr/>
        </p:nvSpPr>
        <p:spPr>
          <a:xfrm>
            <a:off x="8176926" y="4843269"/>
            <a:ext cx="1508250" cy="38187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F4A2DD5-14EE-4D33-9156-83F361179F0A}"/>
              </a:ext>
            </a:extLst>
          </p:cNvPr>
          <p:cNvSpPr txBox="1"/>
          <p:nvPr/>
        </p:nvSpPr>
        <p:spPr>
          <a:xfrm>
            <a:off x="3831887" y="5895694"/>
            <a:ext cx="4451784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💡 Couper 👉  déplace le fichier dans le nouveau dossier</a:t>
            </a:r>
          </a:p>
          <a:p>
            <a:r>
              <a:rPr lang="fr-FR" sz="1400" dirty="0"/>
              <a:t>💡 Copier 👉 dédouble le fichier dans le nouveau dossier</a:t>
            </a:r>
          </a:p>
        </p:txBody>
      </p:sp>
    </p:spTree>
    <p:extLst>
      <p:ext uri="{BB962C8B-B14F-4D97-AF65-F5344CB8AC3E}">
        <p14:creationId xmlns:p14="http://schemas.microsoft.com/office/powerpoint/2010/main" val="1349561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4EAC5F4-44AB-4642-9AFD-678611392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5" y="2216921"/>
            <a:ext cx="466790" cy="49536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3482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📲 Copier des fichiers d’un appareil externe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5F76-B025-45D2-8816-9AE311B6511F}" type="datetime1">
              <a:rPr lang="fr-FR" smtClean="0"/>
              <a:t>30/06/2022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24" name="Espace réservé du contenu 16">
            <a:extLst>
              <a:ext uri="{FF2B5EF4-FFF2-40B4-BE49-F238E27FC236}">
                <a16:creationId xmlns:a16="http://schemas.microsoft.com/office/drawing/2014/main" id="{9A02872B-E8D2-4367-B111-E64F49BF6CF6}"/>
              </a:ext>
            </a:extLst>
          </p:cNvPr>
          <p:cNvSpPr txBox="1">
            <a:spLocks/>
          </p:cNvSpPr>
          <p:nvPr/>
        </p:nvSpPr>
        <p:spPr>
          <a:xfrm>
            <a:off x="823002" y="1341846"/>
            <a:ext cx="3133259" cy="50138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Faites un clic droit sur un espace vide de votre clé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D78D1A5-2151-421D-A69F-A3CF7878B508}"/>
              </a:ext>
            </a:extLst>
          </p:cNvPr>
          <p:cNvSpPr txBox="1"/>
          <p:nvPr/>
        </p:nvSpPr>
        <p:spPr>
          <a:xfrm>
            <a:off x="335253" y="1314790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AD09D-39AD-493E-9A4D-495DD01472AD}"/>
              </a:ext>
            </a:extLst>
          </p:cNvPr>
          <p:cNvSpPr/>
          <p:nvPr/>
        </p:nvSpPr>
        <p:spPr>
          <a:xfrm>
            <a:off x="250739" y="1252893"/>
            <a:ext cx="3800044" cy="45678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672C34-3287-4AEE-8F65-3B18A23BF191}"/>
              </a:ext>
            </a:extLst>
          </p:cNvPr>
          <p:cNvSpPr txBox="1"/>
          <p:nvPr/>
        </p:nvSpPr>
        <p:spPr>
          <a:xfrm>
            <a:off x="2957531" y="350613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i="1" dirty="0">
                <a:latin typeface="+mj-lt"/>
              </a:rPr>
              <a:t>Disque dur, smartphone, clé USB…</a:t>
            </a:r>
          </a:p>
        </p:txBody>
      </p:sp>
      <p:sp>
        <p:nvSpPr>
          <p:cNvPr id="15" name="Espace réservé du contenu 16">
            <a:extLst>
              <a:ext uri="{FF2B5EF4-FFF2-40B4-BE49-F238E27FC236}">
                <a16:creationId xmlns:a16="http://schemas.microsoft.com/office/drawing/2014/main" id="{2FF7D435-DA7F-4BC3-98F5-FC07673FC001}"/>
              </a:ext>
            </a:extLst>
          </p:cNvPr>
          <p:cNvSpPr txBox="1">
            <a:spLocks/>
          </p:cNvSpPr>
          <p:nvPr/>
        </p:nvSpPr>
        <p:spPr>
          <a:xfrm>
            <a:off x="4666209" y="1267242"/>
            <a:ext cx="3143617" cy="72195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Cliquez sur « coller »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46D537-707A-46E6-BE43-B77800232443}"/>
              </a:ext>
            </a:extLst>
          </p:cNvPr>
          <p:cNvSpPr txBox="1"/>
          <p:nvPr/>
        </p:nvSpPr>
        <p:spPr>
          <a:xfrm>
            <a:off x="4248991" y="1306966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C19E40-6A7C-4E48-95F8-A36E821B470A}"/>
              </a:ext>
            </a:extLst>
          </p:cNvPr>
          <p:cNvSpPr/>
          <p:nvPr/>
        </p:nvSpPr>
        <p:spPr>
          <a:xfrm>
            <a:off x="4164476" y="1245069"/>
            <a:ext cx="3800045" cy="457567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contenu 16">
            <a:extLst>
              <a:ext uri="{FF2B5EF4-FFF2-40B4-BE49-F238E27FC236}">
                <a16:creationId xmlns:a16="http://schemas.microsoft.com/office/drawing/2014/main" id="{2795DD18-1EEA-43D3-9508-DEBEEF9A191F}"/>
              </a:ext>
            </a:extLst>
          </p:cNvPr>
          <p:cNvSpPr txBox="1">
            <a:spLocks/>
          </p:cNvSpPr>
          <p:nvPr/>
        </p:nvSpPr>
        <p:spPr>
          <a:xfrm>
            <a:off x="8589637" y="1267242"/>
            <a:ext cx="3143617" cy="72195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C’est terminé ! Votre fichier est sur la clé !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5627F81-42EC-4F4D-9B53-26938357199D}"/>
              </a:ext>
            </a:extLst>
          </p:cNvPr>
          <p:cNvSpPr txBox="1"/>
          <p:nvPr/>
        </p:nvSpPr>
        <p:spPr>
          <a:xfrm>
            <a:off x="8172419" y="1306966"/>
            <a:ext cx="4877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5EB394-DCC3-4699-95E1-25E18B4CCD8E}"/>
              </a:ext>
            </a:extLst>
          </p:cNvPr>
          <p:cNvSpPr/>
          <p:nvPr/>
        </p:nvSpPr>
        <p:spPr>
          <a:xfrm>
            <a:off x="8087904" y="1245068"/>
            <a:ext cx="3800045" cy="457567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D4B098C-3A5B-466C-A135-1C13445157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526"/>
          <a:stretch/>
        </p:blipFill>
        <p:spPr>
          <a:xfrm>
            <a:off x="8184091" y="1843235"/>
            <a:ext cx="3637796" cy="379735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DFC7FE1-6D0F-4990-8869-20031014C208}"/>
              </a:ext>
            </a:extLst>
          </p:cNvPr>
          <p:cNvSpPr/>
          <p:nvPr/>
        </p:nvSpPr>
        <p:spPr>
          <a:xfrm flipV="1">
            <a:off x="8176926" y="4831555"/>
            <a:ext cx="1545572" cy="10433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037F1C-0F70-4136-8B9E-706822F52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78" y="2093344"/>
            <a:ext cx="2827067" cy="342280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AA6C98F-A1CD-472D-87C1-577571C8C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466" y="2093344"/>
            <a:ext cx="2827067" cy="342280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6F042EA-21F5-4F9F-9BDA-075467C535D1}"/>
              </a:ext>
            </a:extLst>
          </p:cNvPr>
          <p:cNvSpPr/>
          <p:nvPr/>
        </p:nvSpPr>
        <p:spPr>
          <a:xfrm>
            <a:off x="4870580" y="3741913"/>
            <a:ext cx="578498" cy="33556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1A1FA1A-7F43-4515-9DC1-0B38FA853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3778" y="3177316"/>
            <a:ext cx="1076475" cy="120984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6BF9173-F559-4F01-922E-389A8749014D}"/>
              </a:ext>
            </a:extLst>
          </p:cNvPr>
          <p:cNvSpPr/>
          <p:nvPr/>
        </p:nvSpPr>
        <p:spPr>
          <a:xfrm flipV="1">
            <a:off x="8184091" y="5178177"/>
            <a:ext cx="1545572" cy="10433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F3F8D4-14B7-4F14-A8B4-453F83D365F2}"/>
              </a:ext>
            </a:extLst>
          </p:cNvPr>
          <p:cNvSpPr/>
          <p:nvPr/>
        </p:nvSpPr>
        <p:spPr>
          <a:xfrm flipV="1">
            <a:off x="9386622" y="4972757"/>
            <a:ext cx="595578" cy="20541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414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Place à la manipulation !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2491632"/>
            <a:ext cx="1051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👉 Créez des dossiers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Ouvrez deux dossiers côte à côte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Déplacez un fichier dans un dossier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Supprimez un fichier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Restaurez le fichier supprimé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Faites votre tri !!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423A0E-36DF-4346-8DAD-B994B29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7A4349-5A1D-46FD-B3B0-06ECD2FF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EF8-FE6E-4143-AAEA-D6528AB2EB88}" type="datetime1">
              <a:rPr lang="fr-FR" smtClean="0"/>
              <a:t>30/06/2022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4969D4-3F6C-4419-BBAE-B15090FA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300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423A0E-36DF-4346-8DAD-B994B29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27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7A4349-5A1D-46FD-B3B0-06ECD2FF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BFE9-98BC-4B0E-90E4-C759D7E79892}" type="datetime1">
              <a:rPr lang="fr-FR" smtClean="0"/>
              <a:t>30/06/2022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4969D4-3F6C-4419-BBAE-B15090FA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34290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💡 Avez-vous 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1926110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FFC00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28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6098-7779-4C58-A5CE-9D6C1FEBA31E}" type="datetime1">
              <a:rPr lang="fr-FR" smtClean="0"/>
              <a:t>30/06/2022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1" y="3203369"/>
            <a:ext cx="721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A94A715-90E4-0C83-8F86-4B3D2767F176}"/>
              </a:ext>
            </a:extLst>
          </p:cNvPr>
          <p:cNvGrpSpPr/>
          <p:nvPr/>
        </p:nvGrpSpPr>
        <p:grpSpPr>
          <a:xfrm>
            <a:off x="2822926" y="6000960"/>
            <a:ext cx="10299569" cy="453361"/>
            <a:chOff x="2927155" y="5806913"/>
            <a:chExt cx="10515600" cy="623367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5DF50EC-6709-4CB5-5ACF-0C2F6F4AB102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4C661206-2B35-0B2C-9B4B-B813263AA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644444" y="2487132"/>
            <a:ext cx="791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</a:t>
            </a:r>
            <a:r>
              <a:rPr lang="fr-FR" sz="2800" dirty="0"/>
              <a:t>💻 Zoom sur le bureau </a:t>
            </a:r>
          </a:p>
          <a:p>
            <a:endParaRPr lang="fr-FR" sz="2800" dirty="0"/>
          </a:p>
          <a:p>
            <a:r>
              <a:rPr lang="fr-FR" sz="2800" dirty="0"/>
              <a:t> 📁 Zoom sur les fenêtres, les dossiers, les fichiers</a:t>
            </a:r>
          </a:p>
          <a:p>
            <a:endParaRPr lang="fr-FR" sz="2800" dirty="0"/>
          </a:p>
          <a:p>
            <a:r>
              <a:rPr lang="fr-FR" sz="2800" dirty="0"/>
              <a:t>  🗄  Faisons le tri 		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746D-1A4A-4D71-97BB-3E60E09BBC1A}" type="datetime1">
              <a:rPr lang="fr-FR" smtClean="0"/>
              <a:t>30/06/2022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</p:spTree>
    <p:extLst>
      <p:ext uri="{BB962C8B-B14F-4D97-AF65-F5344CB8AC3E}">
        <p14:creationId xmlns:p14="http://schemas.microsoft.com/office/powerpoint/2010/main" val="271940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Le </a:t>
            </a:r>
            <a:r>
              <a:rPr lang="fr-FR" sz="4000" dirty="0">
                <a:solidFill>
                  <a:srgbClr val="FFC000"/>
                </a:solidFill>
              </a:rPr>
              <a:t>Bureau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3221394" y="1797584"/>
            <a:ext cx="5749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C’est le premier écran que vous voyez lorsque vous allumez votre ordinateur.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70FD-63A6-44C7-95E2-2DFBC1F711B1}" type="datetime1">
              <a:rPr lang="fr-FR" smtClean="0"/>
              <a:t>30/06/2022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D6BA00-F63A-4F67-9AA3-B10C14E19BE1}"/>
              </a:ext>
            </a:extLst>
          </p:cNvPr>
          <p:cNvSpPr txBox="1"/>
          <p:nvPr/>
        </p:nvSpPr>
        <p:spPr>
          <a:xfrm>
            <a:off x="3942765" y="3429000"/>
            <a:ext cx="4306468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pPr algn="ctr"/>
            <a:r>
              <a:rPr lang="fr-FR" sz="2800" dirty="0"/>
              <a:t>🤔 Et on y trouve quoi ?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0439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D54C4734-7699-4C12-896B-19AEDDDC0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48" y="1129783"/>
            <a:ext cx="8924229" cy="5065713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CE870079-2E0B-4675-BFE6-BBC21D28BC3E}"/>
              </a:ext>
            </a:extLst>
          </p:cNvPr>
          <p:cNvSpPr/>
          <p:nvPr/>
        </p:nvSpPr>
        <p:spPr>
          <a:xfrm>
            <a:off x="1860019" y="4122235"/>
            <a:ext cx="1279238" cy="11917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4C17A6C-3B5B-49CC-99F3-21D3D71E0EB7}"/>
              </a:ext>
            </a:extLst>
          </p:cNvPr>
          <p:cNvGrpSpPr/>
          <p:nvPr/>
        </p:nvGrpSpPr>
        <p:grpSpPr>
          <a:xfrm>
            <a:off x="1794767" y="2507872"/>
            <a:ext cx="1638649" cy="1431841"/>
            <a:chOff x="1440024" y="2503537"/>
            <a:chExt cx="1811452" cy="155212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491D1F3-C5A4-48A0-9FC8-FF512DAFE033}"/>
                </a:ext>
              </a:extLst>
            </p:cNvPr>
            <p:cNvSpPr/>
            <p:nvPr/>
          </p:nvSpPr>
          <p:spPr>
            <a:xfrm>
              <a:off x="1440024" y="2503537"/>
              <a:ext cx="1539551" cy="143691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26658237-216A-4411-A987-7AF60609DA7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2868731" y="3596315"/>
              <a:ext cx="382745" cy="459342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AAD16E9-F585-46CE-9C20-D44712C031A2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3064719" y="3939713"/>
            <a:ext cx="368697" cy="48129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3338017" y="1216460"/>
            <a:ext cx="1514356" cy="80021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Corbeille : </a:t>
            </a:r>
            <a:r>
              <a:rPr lang="fr-FR" sz="1400" dirty="0"/>
              <a:t>on y retrouve ce qui est supprimé</a:t>
            </a:r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B268D2D-9785-4860-9371-82A97E8E1C92}"/>
              </a:ext>
            </a:extLst>
          </p:cNvPr>
          <p:cNvSpPr/>
          <p:nvPr/>
        </p:nvSpPr>
        <p:spPr>
          <a:xfrm>
            <a:off x="1883179" y="1146612"/>
            <a:ext cx="1086961" cy="104775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9DEA6F2-01D6-4EB8-B0DE-B276896ADAE8}"/>
              </a:ext>
            </a:extLst>
          </p:cNvPr>
          <p:cNvCxnSpPr>
            <a:cxnSpLocks/>
            <a:stCxn id="18" idx="6"/>
            <a:endCxn id="28" idx="1"/>
          </p:cNvCxnSpPr>
          <p:nvPr/>
        </p:nvCxnSpPr>
        <p:spPr>
          <a:xfrm flipV="1">
            <a:off x="2970140" y="1616570"/>
            <a:ext cx="367877" cy="5391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878E7E9-5BA5-47EB-B166-0893FB7CC226}"/>
              </a:ext>
            </a:extLst>
          </p:cNvPr>
          <p:cNvGrpSpPr/>
          <p:nvPr/>
        </p:nvGrpSpPr>
        <p:grpSpPr>
          <a:xfrm>
            <a:off x="1597619" y="5645616"/>
            <a:ext cx="807616" cy="533458"/>
            <a:chOff x="687452" y="2503537"/>
            <a:chExt cx="2292123" cy="143691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EFA6C01D-A8C7-4FA4-AF46-32F1AFB550C9}"/>
                </a:ext>
              </a:extLst>
            </p:cNvPr>
            <p:cNvSpPr/>
            <p:nvPr/>
          </p:nvSpPr>
          <p:spPr>
            <a:xfrm>
              <a:off x="1440024" y="2503537"/>
              <a:ext cx="1539551" cy="143691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1B2E2851-93AA-4359-9F3C-25D37E35E769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687452" y="3221994"/>
              <a:ext cx="75257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FC371CAD-DE4C-4AAD-846B-3B306F944477}"/>
              </a:ext>
            </a:extLst>
          </p:cNvPr>
          <p:cNvSpPr txBox="1"/>
          <p:nvPr/>
        </p:nvSpPr>
        <p:spPr>
          <a:xfrm>
            <a:off x="-12979" y="5334847"/>
            <a:ext cx="1866101" cy="10156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Menu démarrer  </a:t>
            </a:r>
            <a:r>
              <a:rPr lang="fr-FR" sz="1400" dirty="0"/>
              <a:t>permet de se déplacer et d’éteindre l’ordinateur</a:t>
            </a:r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BF8836A-C4D4-4051-8449-8857F6ADEC82}"/>
              </a:ext>
            </a:extLst>
          </p:cNvPr>
          <p:cNvSpPr txBox="1"/>
          <p:nvPr/>
        </p:nvSpPr>
        <p:spPr>
          <a:xfrm>
            <a:off x="7707504" y="1311085"/>
            <a:ext cx="1514356" cy="80021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Dossier : </a:t>
            </a:r>
            <a:r>
              <a:rPr lang="fr-FR" sz="1400" dirty="0"/>
              <a:t>Espace pour ranger des fichiers</a:t>
            </a:r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C266951-06BB-4BB2-86D7-5310F1A7DCCB}"/>
              </a:ext>
            </a:extLst>
          </p:cNvPr>
          <p:cNvSpPr/>
          <p:nvPr/>
        </p:nvSpPr>
        <p:spPr>
          <a:xfrm rot="20692185">
            <a:off x="9596401" y="1146612"/>
            <a:ext cx="1086961" cy="104775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EB91FC0-0980-4DB4-8B2A-C848E51A9A00}"/>
              </a:ext>
            </a:extLst>
          </p:cNvPr>
          <p:cNvCxnSpPr>
            <a:cxnSpLocks/>
            <a:stCxn id="32" idx="2"/>
            <a:endCxn id="30" idx="3"/>
          </p:cNvCxnSpPr>
          <p:nvPr/>
        </p:nvCxnSpPr>
        <p:spPr>
          <a:xfrm flipH="1" flipV="1">
            <a:off x="9221860" y="1711195"/>
            <a:ext cx="393381" cy="10114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>
            <a:extLst>
              <a:ext uri="{FF2B5EF4-FFF2-40B4-BE49-F238E27FC236}">
                <a16:creationId xmlns:a16="http://schemas.microsoft.com/office/drawing/2014/main" id="{1510AF9E-73F1-4C5E-9B7D-9681D9A3322A}"/>
              </a:ext>
            </a:extLst>
          </p:cNvPr>
          <p:cNvSpPr/>
          <p:nvPr/>
        </p:nvSpPr>
        <p:spPr>
          <a:xfrm rot="20692185">
            <a:off x="4546566" y="2549671"/>
            <a:ext cx="1086961" cy="104775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7C3797B-BA94-4373-9AFD-CA9C00AA76E4}"/>
              </a:ext>
            </a:extLst>
          </p:cNvPr>
          <p:cNvSpPr/>
          <p:nvPr/>
        </p:nvSpPr>
        <p:spPr>
          <a:xfrm>
            <a:off x="4286628" y="3914912"/>
            <a:ext cx="1371809" cy="14369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9AEF47F-C9BF-4665-A012-55BEF6639B3D}"/>
              </a:ext>
            </a:extLst>
          </p:cNvPr>
          <p:cNvCxnSpPr>
            <a:cxnSpLocks/>
          </p:cNvCxnSpPr>
          <p:nvPr/>
        </p:nvCxnSpPr>
        <p:spPr>
          <a:xfrm>
            <a:off x="5610618" y="3015036"/>
            <a:ext cx="829957" cy="41321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8D81A78C-9795-4883-BBD2-C38A90DF221A}"/>
              </a:ext>
            </a:extLst>
          </p:cNvPr>
          <p:cNvCxnSpPr>
            <a:cxnSpLocks/>
          </p:cNvCxnSpPr>
          <p:nvPr/>
        </p:nvCxnSpPr>
        <p:spPr>
          <a:xfrm flipV="1">
            <a:off x="5624005" y="3833436"/>
            <a:ext cx="720811" cy="81832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9B588554-ACE9-49AF-85EA-70350A64910D}"/>
              </a:ext>
            </a:extLst>
          </p:cNvPr>
          <p:cNvSpPr txBox="1"/>
          <p:nvPr/>
        </p:nvSpPr>
        <p:spPr>
          <a:xfrm>
            <a:off x="5592620" y="3464104"/>
            <a:ext cx="2870245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Icônes : </a:t>
            </a:r>
            <a:r>
              <a:rPr lang="fr-FR" sz="1400" dirty="0">
                <a:solidFill>
                  <a:schemeClr val="bg1"/>
                </a:solidFill>
              </a:rPr>
              <a:t>représentent des logiciels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F10C616-9009-4891-B374-4BEAC7C5F1CA}"/>
              </a:ext>
            </a:extLst>
          </p:cNvPr>
          <p:cNvSpPr/>
          <p:nvPr/>
        </p:nvSpPr>
        <p:spPr>
          <a:xfrm>
            <a:off x="7924773" y="5608875"/>
            <a:ext cx="2685742" cy="62799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E50EE09-1ACF-4736-A01F-F29084596C23}"/>
              </a:ext>
            </a:extLst>
          </p:cNvPr>
          <p:cNvSpPr txBox="1"/>
          <p:nvPr/>
        </p:nvSpPr>
        <p:spPr>
          <a:xfrm>
            <a:off x="8043378" y="6235324"/>
            <a:ext cx="302433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Paramètres : </a:t>
            </a:r>
            <a:r>
              <a:rPr lang="fr-FR" sz="1400" dirty="0"/>
              <a:t>batterie, connexion, son, date et heure…</a:t>
            </a:r>
            <a:endParaRPr lang="fr-FR" dirty="0"/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4A5DB851-9D10-4BF9-AB3C-399E4B122ECD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9047346" y="3914912"/>
            <a:ext cx="668340" cy="30703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45DF9BB0-ED91-4AC7-B7FA-220FA0B58912}"/>
              </a:ext>
            </a:extLst>
          </p:cNvPr>
          <p:cNvSpPr/>
          <p:nvPr/>
        </p:nvSpPr>
        <p:spPr>
          <a:xfrm>
            <a:off x="4249909" y="2458643"/>
            <a:ext cx="4626306" cy="2967135"/>
          </a:xfrm>
          <a:prstGeom prst="rect">
            <a:avLst/>
          </a:prstGeom>
          <a:solidFill>
            <a:srgbClr val="2E7D9C"/>
          </a:solidFill>
          <a:ln>
            <a:solidFill>
              <a:srgbClr val="2E7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BC7FD57-610C-4DEA-9201-EC4452368B3D}"/>
              </a:ext>
            </a:extLst>
          </p:cNvPr>
          <p:cNvSpPr/>
          <p:nvPr/>
        </p:nvSpPr>
        <p:spPr>
          <a:xfrm>
            <a:off x="8663041" y="2351777"/>
            <a:ext cx="2069106" cy="2967134"/>
          </a:xfrm>
          <a:prstGeom prst="rect">
            <a:avLst/>
          </a:prstGeom>
          <a:solidFill>
            <a:srgbClr val="2E7D9C"/>
          </a:solidFill>
          <a:ln>
            <a:solidFill>
              <a:srgbClr val="2E7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7177F145-A8C5-46B9-93DB-661068C4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546" y="2435427"/>
            <a:ext cx="1105054" cy="1524213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5B22505E-E028-49FD-9091-5961D9452EA4}"/>
              </a:ext>
            </a:extLst>
          </p:cNvPr>
          <p:cNvSpPr txBox="1"/>
          <p:nvPr/>
        </p:nvSpPr>
        <p:spPr>
          <a:xfrm>
            <a:off x="8997108" y="2899249"/>
            <a:ext cx="1437156" cy="101566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Fichier : </a:t>
            </a:r>
            <a:r>
              <a:rPr lang="fr-FR" sz="1400" dirty="0"/>
              <a:t>Ce peut être une vidéo, une photo…</a:t>
            </a:r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783E4CB-5ABB-4DF5-86EB-B12BA5082FED}"/>
              </a:ext>
            </a:extLst>
          </p:cNvPr>
          <p:cNvSpPr/>
          <p:nvPr/>
        </p:nvSpPr>
        <p:spPr>
          <a:xfrm>
            <a:off x="7030124" y="2691050"/>
            <a:ext cx="1371809" cy="129514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0F03375B-3FF3-4A66-A492-9F2F1C14C82C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8421255" y="3344570"/>
            <a:ext cx="575853" cy="6251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7508A63C-3F3C-4B79-A43C-B9EC05FE7E07}"/>
              </a:ext>
            </a:extLst>
          </p:cNvPr>
          <p:cNvSpPr txBox="1"/>
          <p:nvPr/>
        </p:nvSpPr>
        <p:spPr>
          <a:xfrm>
            <a:off x="4418109" y="4960846"/>
            <a:ext cx="3214974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Barre des tâches : </a:t>
            </a:r>
            <a:r>
              <a:rPr lang="fr-FR" sz="1400" dirty="0">
                <a:solidFill>
                  <a:schemeClr val="bg1"/>
                </a:solidFill>
              </a:rPr>
              <a:t>une icone y apparaît quand vous ouvrez une fenêtre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6C76132A-9796-40E2-87F1-750D64B39C56}"/>
              </a:ext>
            </a:extLst>
          </p:cNvPr>
          <p:cNvCxnSpPr>
            <a:cxnSpLocks/>
          </p:cNvCxnSpPr>
          <p:nvPr/>
        </p:nvCxnSpPr>
        <p:spPr>
          <a:xfrm flipH="1">
            <a:off x="5850294" y="5549530"/>
            <a:ext cx="141657" cy="33954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A432A9D6-48A2-4F93-9D4A-1DC86C2FC967}"/>
              </a:ext>
            </a:extLst>
          </p:cNvPr>
          <p:cNvSpPr txBox="1"/>
          <p:nvPr/>
        </p:nvSpPr>
        <p:spPr>
          <a:xfrm>
            <a:off x="3433416" y="3539603"/>
            <a:ext cx="1514356" cy="800219"/>
          </a:xfrm>
          <a:prstGeom prst="rect">
            <a:avLst/>
          </a:prstGeom>
          <a:noFill/>
          <a:ln w="28575"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Navigateurs : </a:t>
            </a:r>
            <a:r>
              <a:rPr lang="fr-FR" sz="1400" dirty="0"/>
              <a:t>permettent d’aller sur internet</a:t>
            </a:r>
            <a:endParaRPr lang="fr-FR" dirty="0"/>
          </a:p>
        </p:txBody>
      </p:sp>
      <p:sp>
        <p:nvSpPr>
          <p:cNvPr id="77" name="Espace réservé de la date 76">
            <a:extLst>
              <a:ext uri="{FF2B5EF4-FFF2-40B4-BE49-F238E27FC236}">
                <a16:creationId xmlns:a16="http://schemas.microsoft.com/office/drawing/2014/main" id="{C6550C7F-B1EB-4194-9B10-AA5BC6ED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E2F8-096D-4B12-998F-E11BB718843D}" type="datetime1">
              <a:rPr lang="fr-FR" smtClean="0"/>
              <a:t>30/06/2022</a:t>
            </a:fld>
            <a:endParaRPr lang="fr-FR"/>
          </a:p>
        </p:txBody>
      </p:sp>
      <p:sp>
        <p:nvSpPr>
          <p:cNvPr id="78" name="Espace réservé du pied de page 77">
            <a:extLst>
              <a:ext uri="{FF2B5EF4-FFF2-40B4-BE49-F238E27FC236}">
                <a16:creationId xmlns:a16="http://schemas.microsoft.com/office/drawing/2014/main" id="{03C1211F-8129-454D-A3DE-EB7597F4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</p:spTree>
    <p:extLst>
      <p:ext uri="{BB962C8B-B14F-4D97-AF65-F5344CB8AC3E}">
        <p14:creationId xmlns:p14="http://schemas.microsoft.com/office/powerpoint/2010/main" val="126461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les dossiers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1468695" y="2294491"/>
            <a:ext cx="9254609" cy="212365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400" b="1" dirty="0">
              <a:solidFill>
                <a:schemeClr val="bg1"/>
              </a:solidFill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</a:rPr>
              <a:t>D’accord, mais on l’utilise comment ?</a:t>
            </a:r>
          </a:p>
          <a:p>
            <a:pPr algn="ctr"/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CB3F3B0-2E6F-46A3-A4E2-CA0638D1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1FB-D5AF-4D46-B2A7-C7CFF535C406}" type="datetime1">
              <a:rPr lang="fr-FR" smtClean="0"/>
              <a:t>30/06/2022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CF16830-CDF5-459C-9D35-17101AF8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</p:spTree>
    <p:extLst>
      <p:ext uri="{BB962C8B-B14F-4D97-AF65-F5344CB8AC3E}">
        <p14:creationId xmlns:p14="http://schemas.microsoft.com/office/powerpoint/2010/main" val="429305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54EE-7195-4DDF-844F-93DB333833A0}" type="datetime1">
              <a:rPr lang="fr-FR" smtClean="0"/>
              <a:t>30/06/2022</a:t>
            </a:fld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6EE5DA0-C938-43F8-A7B8-B081D9FE71D5}"/>
              </a:ext>
            </a:extLst>
          </p:cNvPr>
          <p:cNvGrpSpPr/>
          <p:nvPr/>
        </p:nvGrpSpPr>
        <p:grpSpPr>
          <a:xfrm>
            <a:off x="521887" y="1463935"/>
            <a:ext cx="5745810" cy="4391161"/>
            <a:chOff x="3242679" y="1507105"/>
            <a:chExt cx="5745810" cy="439116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FB4C2BF-252A-4D14-A418-184250CAA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4" t="668" r="249" b="833"/>
            <a:stretch/>
          </p:blipFill>
          <p:spPr>
            <a:xfrm>
              <a:off x="3242679" y="1507105"/>
              <a:ext cx="5745810" cy="439116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6C616A9-BFFD-4108-B49E-7558F8552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9278" y="3125755"/>
              <a:ext cx="885949" cy="13051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CB18D11-9D36-4165-9FD1-A70B83EDA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4908" y="3130814"/>
              <a:ext cx="2124371" cy="95263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Ellipse 4">
            <a:extLst>
              <a:ext uri="{FF2B5EF4-FFF2-40B4-BE49-F238E27FC236}">
                <a16:creationId xmlns:a16="http://schemas.microsoft.com/office/drawing/2014/main" id="{A3BED184-0894-485A-9D05-1522CF1BAF43}"/>
              </a:ext>
            </a:extLst>
          </p:cNvPr>
          <p:cNvSpPr/>
          <p:nvPr/>
        </p:nvSpPr>
        <p:spPr>
          <a:xfrm>
            <a:off x="5121637" y="1398653"/>
            <a:ext cx="1146060" cy="36511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956DFD-B707-42AD-A346-34995EB11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861" y="1823359"/>
            <a:ext cx="2098091" cy="586232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E1935E5-56CC-4CAC-AC59-167BD42E4629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6267697" y="1581210"/>
            <a:ext cx="2320712" cy="55077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F906C82-5B31-4589-B3B4-6EE49E5BC16A}"/>
              </a:ext>
            </a:extLst>
          </p:cNvPr>
          <p:cNvCxnSpPr>
            <a:cxnSpLocks/>
          </p:cNvCxnSpPr>
          <p:nvPr/>
        </p:nvCxnSpPr>
        <p:spPr>
          <a:xfrm flipH="1">
            <a:off x="8588409" y="2282830"/>
            <a:ext cx="138145" cy="53478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46ECC17-E6D3-430E-96E2-35AF2CEE557E}"/>
              </a:ext>
            </a:extLst>
          </p:cNvPr>
          <p:cNvCxnSpPr>
            <a:cxnSpLocks/>
          </p:cNvCxnSpPr>
          <p:nvPr/>
        </p:nvCxnSpPr>
        <p:spPr>
          <a:xfrm>
            <a:off x="10041855" y="2303496"/>
            <a:ext cx="338347" cy="53478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FE0F0B8-F3B4-4954-96D4-1DA5F66A92D3}"/>
              </a:ext>
            </a:extLst>
          </p:cNvPr>
          <p:cNvCxnSpPr>
            <a:cxnSpLocks/>
          </p:cNvCxnSpPr>
          <p:nvPr/>
        </p:nvCxnSpPr>
        <p:spPr>
          <a:xfrm flipH="1">
            <a:off x="9366908" y="2337818"/>
            <a:ext cx="1" cy="130316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16">
            <a:extLst>
              <a:ext uri="{FF2B5EF4-FFF2-40B4-BE49-F238E27FC236}">
                <a16:creationId xmlns:a16="http://schemas.microsoft.com/office/drawing/2014/main" id="{9A02872B-E8D2-4367-B111-E64F49BF6CF6}"/>
              </a:ext>
            </a:extLst>
          </p:cNvPr>
          <p:cNvSpPr txBox="1">
            <a:spLocks/>
          </p:cNvSpPr>
          <p:nvPr/>
        </p:nvSpPr>
        <p:spPr>
          <a:xfrm>
            <a:off x="7353105" y="2890055"/>
            <a:ext cx="1530497" cy="75092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200" dirty="0"/>
              <a:t>Pour </a:t>
            </a:r>
            <a:r>
              <a:rPr lang="fr-FR" sz="2200" b="1" dirty="0">
                <a:solidFill>
                  <a:srgbClr val="FFC000"/>
                </a:solidFill>
              </a:rPr>
              <a:t>réduire</a:t>
            </a:r>
            <a:r>
              <a:rPr lang="fr-FR" sz="2200" dirty="0">
                <a:solidFill>
                  <a:srgbClr val="FFC000"/>
                </a:solidFill>
              </a:rPr>
              <a:t> </a:t>
            </a:r>
            <a:r>
              <a:rPr lang="fr-FR" sz="2200" dirty="0"/>
              <a:t>la fenêtre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E841C8D-5662-4033-9108-03B5969435A3}"/>
              </a:ext>
            </a:extLst>
          </p:cNvPr>
          <p:cNvSpPr/>
          <p:nvPr/>
        </p:nvSpPr>
        <p:spPr>
          <a:xfrm>
            <a:off x="8634540" y="2034339"/>
            <a:ext cx="258899" cy="264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E29A078-BB4B-4CBC-92B6-9AE4D0E7C92C}"/>
              </a:ext>
            </a:extLst>
          </p:cNvPr>
          <p:cNvSpPr/>
          <p:nvPr/>
        </p:nvSpPr>
        <p:spPr>
          <a:xfrm>
            <a:off x="9831102" y="2041475"/>
            <a:ext cx="258899" cy="2649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contenu 16">
            <a:extLst>
              <a:ext uri="{FF2B5EF4-FFF2-40B4-BE49-F238E27FC236}">
                <a16:creationId xmlns:a16="http://schemas.microsoft.com/office/drawing/2014/main" id="{060A4774-6E1E-43D2-B824-610E875695E2}"/>
              </a:ext>
            </a:extLst>
          </p:cNvPr>
          <p:cNvSpPr txBox="1">
            <a:spLocks/>
          </p:cNvSpPr>
          <p:nvPr/>
        </p:nvSpPr>
        <p:spPr>
          <a:xfrm>
            <a:off x="8644432" y="3581189"/>
            <a:ext cx="1735770" cy="75092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Pour </a:t>
            </a:r>
            <a:r>
              <a:rPr lang="fr-FR" sz="2000" b="1" dirty="0">
                <a:solidFill>
                  <a:srgbClr val="FFC000"/>
                </a:solidFill>
              </a:rPr>
              <a:t>agrandir ou rétrécir</a:t>
            </a:r>
            <a:r>
              <a:rPr lang="fr-FR" sz="2000" dirty="0">
                <a:solidFill>
                  <a:srgbClr val="FFC000"/>
                </a:solidFill>
              </a:rPr>
              <a:t> </a:t>
            </a:r>
            <a:r>
              <a:rPr lang="fr-FR" sz="2000" dirty="0"/>
              <a:t>la fenêtre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</p:txBody>
      </p:sp>
      <p:sp>
        <p:nvSpPr>
          <p:cNvPr id="32" name="Espace réservé du contenu 16">
            <a:extLst>
              <a:ext uri="{FF2B5EF4-FFF2-40B4-BE49-F238E27FC236}">
                <a16:creationId xmlns:a16="http://schemas.microsoft.com/office/drawing/2014/main" id="{008E352B-84D2-4BBD-825B-C65272628DFB}"/>
              </a:ext>
            </a:extLst>
          </p:cNvPr>
          <p:cNvSpPr txBox="1">
            <a:spLocks/>
          </p:cNvSpPr>
          <p:nvPr/>
        </p:nvSpPr>
        <p:spPr>
          <a:xfrm>
            <a:off x="10006350" y="2799672"/>
            <a:ext cx="1735770" cy="75092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Pour </a:t>
            </a:r>
            <a:r>
              <a:rPr lang="fr-FR" sz="2000" b="1" dirty="0">
                <a:solidFill>
                  <a:srgbClr val="FFC000"/>
                </a:solidFill>
              </a:rPr>
              <a:t>fermer</a:t>
            </a:r>
            <a:r>
              <a:rPr lang="fr-FR" sz="2000" dirty="0">
                <a:solidFill>
                  <a:srgbClr val="FFC000"/>
                </a:solidFill>
              </a:rPr>
              <a:t> </a:t>
            </a:r>
            <a:r>
              <a:rPr lang="fr-FR" sz="2000" dirty="0"/>
              <a:t>la fenêtre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D78D1A5-2151-421D-A69F-A3CF7878B508}"/>
              </a:ext>
            </a:extLst>
          </p:cNvPr>
          <p:cNvSpPr txBox="1"/>
          <p:nvPr/>
        </p:nvSpPr>
        <p:spPr>
          <a:xfrm>
            <a:off x="8481090" y="1530564"/>
            <a:ext cx="167136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b="1" dirty="0"/>
              <a:t>💡 Bon à savoir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AD09D-39AD-493E-9A4D-495DD01472AD}"/>
              </a:ext>
            </a:extLst>
          </p:cNvPr>
          <p:cNvSpPr/>
          <p:nvPr/>
        </p:nvSpPr>
        <p:spPr>
          <a:xfrm>
            <a:off x="7214820" y="1463935"/>
            <a:ext cx="4504177" cy="351806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space réservé du contenu 16">
            <a:extLst>
              <a:ext uri="{FF2B5EF4-FFF2-40B4-BE49-F238E27FC236}">
                <a16:creationId xmlns:a16="http://schemas.microsoft.com/office/drawing/2014/main" id="{F89F31BD-7528-4F3B-B69F-086E33B21069}"/>
              </a:ext>
            </a:extLst>
          </p:cNvPr>
          <p:cNvSpPr txBox="1">
            <a:spLocks/>
          </p:cNvSpPr>
          <p:nvPr/>
        </p:nvSpPr>
        <p:spPr>
          <a:xfrm>
            <a:off x="7240358" y="4411359"/>
            <a:ext cx="4501762" cy="565359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📢 Pour rouvrir une fenêtre réduite, cliquez sur son icône dans la barre des tâches 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</p:txBody>
      </p:sp>
      <p:sp>
        <p:nvSpPr>
          <p:cNvPr id="34" name="Espace réservé du contenu 16">
            <a:extLst>
              <a:ext uri="{FF2B5EF4-FFF2-40B4-BE49-F238E27FC236}">
                <a16:creationId xmlns:a16="http://schemas.microsoft.com/office/drawing/2014/main" id="{9816961A-FB40-4A5D-8A0C-3549DEC7999E}"/>
              </a:ext>
            </a:extLst>
          </p:cNvPr>
          <p:cNvSpPr txBox="1">
            <a:spLocks/>
          </p:cNvSpPr>
          <p:nvPr/>
        </p:nvSpPr>
        <p:spPr>
          <a:xfrm>
            <a:off x="255730" y="4664637"/>
            <a:ext cx="6974689" cy="198431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👉 Il est possible </a:t>
            </a:r>
            <a:r>
              <a:rPr lang="fr-FR" sz="2000" b="1" dirty="0">
                <a:solidFill>
                  <a:srgbClr val="FFC000"/>
                </a:solidFill>
              </a:rPr>
              <a:t>d’ouvrir plusieurs fenêtres</a:t>
            </a:r>
            <a:r>
              <a:rPr lang="fr-FR" sz="2000" dirty="0"/>
              <a:t> à la fois sur votre écran.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💡 Cela peut être utile pour trier vos fichiers : vous pouvez </a:t>
            </a:r>
            <a:r>
              <a:rPr lang="fr-FR" sz="2000" b="1" dirty="0"/>
              <a:t>les glisser d’une fenêtre à l’autre.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4C889A-53AF-4CA0-B328-124D7519F9F0}"/>
              </a:ext>
            </a:extLst>
          </p:cNvPr>
          <p:cNvSpPr/>
          <p:nvPr/>
        </p:nvSpPr>
        <p:spPr>
          <a:xfrm>
            <a:off x="9135701" y="2067536"/>
            <a:ext cx="392998" cy="19850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295B062C-68FA-49EF-BB27-F2D164107A4D}"/>
              </a:ext>
            </a:extLst>
          </p:cNvPr>
          <p:cNvGrpSpPr/>
          <p:nvPr/>
        </p:nvGrpSpPr>
        <p:grpSpPr>
          <a:xfrm>
            <a:off x="9427730" y="2073555"/>
            <a:ext cx="159319" cy="167434"/>
            <a:chOff x="5936681" y="3429000"/>
            <a:chExt cx="159319" cy="1674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34C66DB-D186-48D6-BDF5-E717837CA6C2}"/>
                </a:ext>
              </a:extLst>
            </p:cNvPr>
            <p:cNvSpPr/>
            <p:nvPr/>
          </p:nvSpPr>
          <p:spPr>
            <a:xfrm>
              <a:off x="5973417" y="3429000"/>
              <a:ext cx="122583" cy="134128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999C61C-BA67-4BC5-A1A9-7604D06F8514}"/>
                </a:ext>
              </a:extLst>
            </p:cNvPr>
            <p:cNvSpPr/>
            <p:nvPr/>
          </p:nvSpPr>
          <p:spPr>
            <a:xfrm>
              <a:off x="5936681" y="3462306"/>
              <a:ext cx="122583" cy="1341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27BC24A6-843E-4C9C-9FC1-2B4D75D1860C}"/>
              </a:ext>
            </a:extLst>
          </p:cNvPr>
          <p:cNvSpPr/>
          <p:nvPr/>
        </p:nvSpPr>
        <p:spPr>
          <a:xfrm>
            <a:off x="9177529" y="2086171"/>
            <a:ext cx="122583" cy="1310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161A10A-BB25-4561-8D86-56786CDFB68C}"/>
              </a:ext>
            </a:extLst>
          </p:cNvPr>
          <p:cNvCxnSpPr>
            <a:cxnSpLocks/>
          </p:cNvCxnSpPr>
          <p:nvPr/>
        </p:nvCxnSpPr>
        <p:spPr>
          <a:xfrm flipH="1">
            <a:off x="9302383" y="2054635"/>
            <a:ext cx="95530" cy="21140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D550E4A4-986C-4BE8-9414-CE551E5085DA}"/>
              </a:ext>
            </a:extLst>
          </p:cNvPr>
          <p:cNvSpPr/>
          <p:nvPr/>
        </p:nvSpPr>
        <p:spPr>
          <a:xfrm>
            <a:off x="9082824" y="1990347"/>
            <a:ext cx="592163" cy="33294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F939E35-6EF9-4D1E-9912-DA141288EA58}"/>
              </a:ext>
            </a:extLst>
          </p:cNvPr>
          <p:cNvCxnSpPr>
            <a:cxnSpLocks/>
          </p:cNvCxnSpPr>
          <p:nvPr/>
        </p:nvCxnSpPr>
        <p:spPr>
          <a:xfrm flipH="1">
            <a:off x="8682274" y="2173925"/>
            <a:ext cx="153239" cy="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58E25B0F-1346-47B0-84EE-5AB068C22712}"/>
              </a:ext>
            </a:extLst>
          </p:cNvPr>
          <p:cNvGrpSpPr/>
          <p:nvPr/>
        </p:nvGrpSpPr>
        <p:grpSpPr>
          <a:xfrm>
            <a:off x="9889428" y="2108795"/>
            <a:ext cx="142352" cy="117146"/>
            <a:chOff x="8845517" y="2329148"/>
            <a:chExt cx="142352" cy="117146"/>
          </a:xfrm>
        </p:grpSpPr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ABFA81F0-D170-45B5-A87F-009323643F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45517" y="2329336"/>
              <a:ext cx="138538" cy="1151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C374EDEE-E8EF-4E5E-838C-479CE88D5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50085" y="2329148"/>
              <a:ext cx="137784" cy="11714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re 1">
            <a:extLst>
              <a:ext uri="{FF2B5EF4-FFF2-40B4-BE49-F238E27FC236}">
                <a16:creationId xmlns:a16="http://schemas.microsoft.com/office/drawing/2014/main" id="{C3402700-8EBF-00A1-C8A3-E698F7B9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📂La fenêtre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D51794B-F1B6-25D6-1A5A-6499432C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</p:spTree>
    <p:extLst>
      <p:ext uri="{BB962C8B-B14F-4D97-AF65-F5344CB8AC3E}">
        <p14:creationId xmlns:p14="http://schemas.microsoft.com/office/powerpoint/2010/main" val="80955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94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3257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diviser_ecran_en_2">
            <a:hlinkClick r:id="" action="ppaction://media"/>
            <a:extLst>
              <a:ext uri="{FF2B5EF4-FFF2-40B4-BE49-F238E27FC236}">
                <a16:creationId xmlns:a16="http://schemas.microsoft.com/office/drawing/2014/main" id="{AEA82961-19AE-3891-ABFF-819F20707F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1946" y="923051"/>
            <a:ext cx="10348107" cy="5820810"/>
          </a:xfrm>
          <a:prstGeom prst="rect">
            <a:avLst/>
          </a:prstGeom>
        </p:spPr>
      </p:pic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3E1D75D-145D-F27A-7A84-B7437223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6045-EFB8-4773-950C-6E54F00BDD45}" type="datetime1">
              <a:rPr lang="fr-FR" smtClean="0"/>
              <a:t>30/06/2022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365F457-13AE-286E-8D63-0E3E328B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D3240FD-DE94-B7C2-C59B-D280E9BD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87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📁Le dossier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411952" y="1897019"/>
            <a:ext cx="4250094" cy="3606698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FC000"/>
                </a:solidFill>
              </a:rPr>
              <a:t>Le dossier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FFC000"/>
                </a:solidFill>
              </a:rPr>
              <a:t>👉 </a:t>
            </a:r>
            <a:r>
              <a:rPr lang="fr-FR" sz="2000" dirty="0"/>
              <a:t>On y trouve toute sorte de fichiers.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👉 On peut y trouver également d’autres dossiers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👉On peut déplacer des fichiers et des dossiers dans un dossier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	▪ </a:t>
            </a:r>
            <a:r>
              <a:rPr lang="fr-FR" sz="2000" b="1" dirty="0">
                <a:solidFill>
                  <a:srgbClr val="FFC000"/>
                </a:solidFill>
              </a:rPr>
              <a:t>Sélectionner</a:t>
            </a:r>
            <a:r>
              <a:rPr lang="fr-FR" sz="2000" dirty="0"/>
              <a:t> un fichier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	</a:t>
            </a:r>
            <a:r>
              <a:rPr lang="fr-FR" sz="2400" dirty="0"/>
              <a:t>▪ </a:t>
            </a:r>
            <a:r>
              <a:rPr lang="fr-FR" sz="2000" b="1" dirty="0">
                <a:solidFill>
                  <a:srgbClr val="FFC000"/>
                </a:solidFill>
              </a:rPr>
              <a:t>Glisser et déposer </a:t>
            </a:r>
            <a:r>
              <a:rPr lang="fr-FR" sz="2000" dirty="0"/>
              <a:t>le fichier dans le dossier souhaité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E42B-AB4F-450F-B6BA-81E5637C1CF0}" type="datetime1">
              <a:rPr lang="fr-FR" smtClean="0"/>
              <a:t>30/06/2022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Faites du tri, dans l'ordi !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9E52367-E658-43F1-BAB1-73ED75513003}"/>
              </a:ext>
            </a:extLst>
          </p:cNvPr>
          <p:cNvGrpSpPr/>
          <p:nvPr/>
        </p:nvGrpSpPr>
        <p:grpSpPr>
          <a:xfrm>
            <a:off x="4864100" y="1308945"/>
            <a:ext cx="6340005" cy="4782846"/>
            <a:chOff x="5280495" y="1583581"/>
            <a:chExt cx="5745810" cy="439116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FB4C2BF-252A-4D14-A418-184250CAA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4" t="668" r="249" b="833"/>
            <a:stretch/>
          </p:blipFill>
          <p:spPr>
            <a:xfrm>
              <a:off x="5280495" y="1583581"/>
              <a:ext cx="5745810" cy="439116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6C616A9-BFFD-4108-B49E-7558F8552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0674" y="3303037"/>
              <a:ext cx="885949" cy="1305107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CB18D11-9D36-4165-9FD1-A70B83EDA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6304" y="3308096"/>
              <a:ext cx="2124371" cy="952633"/>
            </a:xfrm>
            <a:prstGeom prst="rect">
              <a:avLst/>
            </a:prstGeom>
          </p:spPr>
        </p:pic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96BBDB37-1290-4822-8D02-9C39BF65754A}"/>
              </a:ext>
            </a:extLst>
          </p:cNvPr>
          <p:cNvSpPr/>
          <p:nvPr/>
        </p:nvSpPr>
        <p:spPr>
          <a:xfrm>
            <a:off x="6302890" y="2852870"/>
            <a:ext cx="4009510" cy="19985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022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2159</Words>
  <Application>Microsoft Office PowerPoint</Application>
  <PresentationFormat>Grand écran</PresentationFormat>
  <Paragraphs>443</Paragraphs>
  <Slides>28</Slides>
  <Notes>28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Quicksand</vt:lpstr>
      <vt:lpstr>Thème Office</vt:lpstr>
      <vt:lpstr>Bienvenue à l’atelier faites du tri</vt:lpstr>
      <vt:lpstr>Faisons connaissance</vt:lpstr>
      <vt:lpstr>Tout un programme !</vt:lpstr>
      <vt:lpstr>Le Bureau</vt:lpstr>
      <vt:lpstr> Zoom sur le bureau</vt:lpstr>
      <vt:lpstr> Zoom sur les dossiers</vt:lpstr>
      <vt:lpstr>📂La fenêtre</vt:lpstr>
      <vt:lpstr>🤔Et on l’utilise comment ?</vt:lpstr>
      <vt:lpstr>📁Le dossier</vt:lpstr>
      <vt:lpstr>🤔Et on l’utilise comment ?</vt:lpstr>
      <vt:lpstr>🤔Et on l’utilise comment ?</vt:lpstr>
      <vt:lpstr>🤔Et on l’utilise comment ?</vt:lpstr>
      <vt:lpstr>🤔Et on l’utilise comment ?</vt:lpstr>
      <vt:lpstr> Zoom sur les dossiers</vt:lpstr>
      <vt:lpstr> 🔍 Zoom sur l’explorateur de fichiers</vt:lpstr>
      <vt:lpstr> 🔍 Zoom sur l’explorateur de fichiers</vt:lpstr>
      <vt:lpstr> Zoom sur les dossiers</vt:lpstr>
      <vt:lpstr>🗑 La corbeille</vt:lpstr>
      <vt:lpstr>Présentation PowerPoint</vt:lpstr>
      <vt:lpstr> 📲 Copier des fichiers d’un appareil externe</vt:lpstr>
      <vt:lpstr> 📲 Copier des fichiers d’un appareil externe</vt:lpstr>
      <vt:lpstr> 📲 Copier des fichiers d’un appareil externe</vt:lpstr>
      <vt:lpstr> 📲 Copier des fichiers d’un appareil externe</vt:lpstr>
      <vt:lpstr>📲 Copier des fichiers d’un appareil externe</vt:lpstr>
      <vt:lpstr>📲 Copier des fichiers d’un appareil externe</vt:lpstr>
      <vt:lpstr>Place à la manipulation !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27</cp:revision>
  <dcterms:created xsi:type="dcterms:W3CDTF">2021-12-15T13:49:53Z</dcterms:created>
  <dcterms:modified xsi:type="dcterms:W3CDTF">2022-06-30T10:54:46Z</dcterms:modified>
</cp:coreProperties>
</file>