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389" r:id="rId2"/>
    <p:sldId id="387" r:id="rId3"/>
    <p:sldId id="257" r:id="rId4"/>
    <p:sldId id="272" r:id="rId5"/>
    <p:sldId id="407" r:id="rId6"/>
    <p:sldId id="408" r:id="rId7"/>
    <p:sldId id="409" r:id="rId8"/>
    <p:sldId id="410" r:id="rId9"/>
    <p:sldId id="362" r:id="rId10"/>
    <p:sldId id="288" r:id="rId11"/>
    <p:sldId id="296" r:id="rId12"/>
    <p:sldId id="353" r:id="rId13"/>
    <p:sldId id="359" r:id="rId14"/>
    <p:sldId id="355" r:id="rId15"/>
    <p:sldId id="354" r:id="rId16"/>
    <p:sldId id="360" r:id="rId17"/>
    <p:sldId id="406" r:id="rId18"/>
    <p:sldId id="368" r:id="rId19"/>
    <p:sldId id="396" r:id="rId20"/>
    <p:sldId id="404" r:id="rId21"/>
    <p:sldId id="405" r:id="rId22"/>
    <p:sldId id="278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737" autoAdjust="0"/>
  </p:normalViewPr>
  <p:slideViewPr>
    <p:cSldViewPr snapToGrid="0">
      <p:cViewPr varScale="1">
        <p:scale>
          <a:sx n="89" d="100"/>
          <a:sy n="89" d="100"/>
        </p:scale>
        <p:origin x="13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CDC92-3D2C-43E9-AF7B-3FEB04C99C45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17E0E-A872-430D-8221-FF137CE5A2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6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 dirty="0">
                <a:solidFill>
                  <a:srgbClr val="3F3F3F"/>
                </a:solidFill>
                <a:latin typeface="BalooChettan2-Regular"/>
              </a:rPr>
              <a:t>Pendant cet atelier, vous allez découvrir</a:t>
            </a:r>
          </a:p>
          <a:p>
            <a:pPr algn="l"/>
            <a:r>
              <a:rPr lang="fr-FR" sz="1800" b="0" i="0" u="none" strike="noStrike" baseline="0" dirty="0">
                <a:solidFill>
                  <a:srgbClr val="3F3F3F"/>
                </a:solidFill>
                <a:latin typeface="BalooChettan2-Regular"/>
              </a:rPr>
              <a:t>les conseils les règles de sécurité essentielles, à appliquer quand on utilise Internet. . Êtes-vous prêts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2A1EA92-6335-4297-832A-8021C999B915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39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5647714-073A-4CEF-B211-052011D54558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205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8A3F82B-35EB-42B4-9041-71109C1B9260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658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b="1" dirty="0"/>
              <a:t>Parmi les ports suivants, lequel est un port USB ?</a:t>
            </a:r>
          </a:p>
          <a:p>
            <a:r>
              <a:rPr lang="fr-FR" sz="1300" b="1" dirty="0"/>
              <a:t>1/ prise pour chargeur</a:t>
            </a:r>
          </a:p>
          <a:p>
            <a:r>
              <a:rPr lang="fr-FR" sz="1300" b="1" dirty="0"/>
              <a:t>2/ port VGA : pour projecteur. Pas présent sur tous les ordinateurs</a:t>
            </a:r>
          </a:p>
          <a:p>
            <a:r>
              <a:rPr lang="fr-FR" sz="1300" b="1" dirty="0"/>
              <a:t>3/ HDMI : brancher à une télé/écran..</a:t>
            </a:r>
          </a:p>
          <a:p>
            <a:r>
              <a:rPr lang="fr-FR" sz="1300" b="1" dirty="0"/>
              <a:t>4/ port USB : disque dur, clé </a:t>
            </a:r>
            <a:r>
              <a:rPr lang="fr-FR" sz="1300" b="1" dirty="0" err="1"/>
              <a:t>usb</a:t>
            </a:r>
            <a:r>
              <a:rPr lang="fr-FR" sz="1300" b="1" dirty="0"/>
              <a:t>, téléphone, souris…</a:t>
            </a:r>
          </a:p>
          <a:p>
            <a:r>
              <a:rPr lang="fr-FR" sz="1300" b="1" dirty="0"/>
              <a:t>5/ carte mémoire (par exemple d’un appareil photo)</a:t>
            </a:r>
          </a:p>
          <a:p>
            <a:r>
              <a:rPr lang="fr-FR" sz="1300" b="1" dirty="0"/>
              <a:t>6/ prise jack pour écouteurs ou casque audio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09FA953-721C-4695-A203-CC3367793FF6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893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2D4912B-5AE4-4F27-BDCA-DFFAF6A6E44C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67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5A58252-1938-4E19-BB99-0A8D1E86776C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761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A1E099A-4C5B-47E4-A273-44749BCD4D92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745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9442DE6-7808-4C71-ADF1-6F638F09732C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733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Cela fonctionne comme ça pour *toutes les fenêtres*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B4E870-6BB0-4325-B969-7578689FA00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318BA25-DED1-4F07-B9B0-3769DB0527BB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1D3AA9-4BD6-402D-B14E-7A7AFD4B4F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401FF1-C7FB-4743-B2EC-6668FC2AA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726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Qu’est ce que c’est qu’un navigateur ?</a:t>
            </a:r>
          </a:p>
          <a:p>
            <a:r>
              <a:rPr lang="fr-FR" dirty="0"/>
              <a:t>Citez moi quelques exemples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🤔 Quels sont les signes pour reconnaître un site sécurisé ?</a:t>
            </a:r>
          </a:p>
          <a:p>
            <a:endParaRPr lang="fr-FR" dirty="0"/>
          </a:p>
          <a:p>
            <a:r>
              <a:rPr lang="fr-FR" dirty="0"/>
              <a:t>Qu’est ce qu’un moteur de recherche ?</a:t>
            </a:r>
          </a:p>
          <a:p>
            <a:r>
              <a:rPr lang="fr-FR" dirty="0"/>
              <a:t>Citez moi quelques exemples ?</a:t>
            </a:r>
          </a:p>
          <a:p>
            <a:r>
              <a:rPr lang="fr-FR" dirty="0"/>
              <a:t>Une bonne recherche, c’est comment ?</a:t>
            </a:r>
          </a:p>
          <a:p>
            <a:endParaRPr lang="fr-FR" dirty="0"/>
          </a:p>
          <a:p>
            <a:pPr algn="ctr"/>
            <a:r>
              <a:rPr lang="fr-FR" dirty="0"/>
              <a:t>🧐 Comment faire une recherche efficace ?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🍪 Qu’est ce qu’un cookie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422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5188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2939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906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911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500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941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5243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625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1471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018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6AF211-1BB2-4D6F-8A5C-FE3D5952D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660B45-443E-4F9C-8A87-059BA523E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E85F08-CEF7-4C51-A852-0A8B5EE7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0058-C2F6-4785-8630-7D7D96446193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FC089A-F305-485B-9DF5-3665353D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pour aller plus loin 10/10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A3BDA-144D-43DC-AE4D-3589002E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87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ED5ACE-6CB5-4F65-8DE0-4B8863EC5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BBD962-B7D3-4FA8-9B0D-73C1310D2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1562FE-25B8-4F5A-B87E-A22DF9D5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A90D-5FD0-4A7B-B660-22A7EDE6710E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1E31EC-5106-4B08-8A82-DCA4FB53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pour aller plus loin 10/10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9FC0C8-3AB9-4C4B-86B9-85CA90025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89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EEA814D-3966-4C0C-BC97-5C4AFC73CC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8C977A-A3A5-4413-BEE2-89E9F19DA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60AF52-E917-46EF-B8D3-DDF5A509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867F-C5C3-40A0-8A03-B201B2F2F177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D5F29C-9DBB-44A8-9155-BF53F4C6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pour aller plus loin 10/10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53347C-2C25-4DEC-92DD-CE53C268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1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B3FF9F-FF74-4675-B535-79E25A0B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F8EA81-52C5-4B3B-AEC4-823B14EDE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C8F414-51C6-4B65-89D0-A86E3FD1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AA9-292F-48D3-A1F1-F29828368981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B755A2-5A15-40D6-AB83-7C67133A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pour aller plus loin 10/10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34CD11-FD01-470F-B45A-56F5C193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62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18AEF0-FA9A-4C9F-A9F1-0B5F2D4D8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878999-6FF6-4749-A423-EE6F2B089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6CE483-F361-44F8-A0F7-350A0BE7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60A-2096-4FD0-97E4-C494CDCCB9E9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371A16-5151-43DD-ABDC-21842CD5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pour aller plus loin 10/10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2D786B-3390-42F5-9BEB-783F7C1E1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40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E0746-590E-4E64-840B-1EAF66FC0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FEECAB-54A5-445C-A45F-8F7B54AD9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4445A9-C51D-4514-B4B5-FF57E7DEB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D6D3FF-A6C1-45AF-B6A0-272628E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0A31-1292-431B-83FC-80FC435BFE4F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50C321-5BB7-4AB4-A696-31302497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pour aller plus loin 10/10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BAF9E2-D9BD-4F39-AD32-360F09CB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47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544B5-C415-478C-B21E-2BB96CBA8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89919F-BE10-4BD7-AF89-A261C0A7D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BE0720-FE89-43F2-9FDB-B768A2CF7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8FA9C67-824A-4073-B5E5-2C52220F4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03C252-A3C4-433B-8D14-4C2EE5E3F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B0E225E-E260-4E1E-81CB-AD4B83739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52E2-2942-45AA-9531-FED8C858DB7A}" type="datetime1">
              <a:rPr lang="fr-FR" smtClean="0"/>
              <a:t>15/02/2023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1F071D2-40A9-428D-BD52-4C6D34D6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pour aller plus loin 10/10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CCE300-0A7B-4930-AD22-3A9EC6C3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93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CBA7DD-820E-45CF-9797-83EA7A1B5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CCD80E-B1A4-4059-961D-32C0A9E46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B2AC-0AAD-4805-8CCE-8901910634E2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77BA7B-DC55-46A1-A742-55F826B5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pour aller plus loin 10/10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F953D7-09A9-45FB-AEA5-B319801E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77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B2AAB9E-097E-4C95-883A-47AEFE729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1F9F-D787-4695-9CED-885B405E1813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E72A04-EFFA-4E4A-A3A7-A36BC7CC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pour aller plus loin 10/10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1135CB-F9BF-4782-882E-F3DB7C66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38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032DF-04F6-4C06-A720-FBAC3F4F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951947-B60B-400E-855D-C12DA2F01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D7F711-E14F-4E10-B8F3-B9F138B12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6329BD-D56C-4D85-BC21-2847D824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5B5E-FA6B-42CC-845B-CBCF6ED8AAC9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F430C7-D933-4512-88C8-848FC291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pour aller plus loin 10/10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6AA756-85AB-46A1-BE09-800B9D35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12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702533-ACB0-4A7A-AB60-95D1D1F7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7786FF8-9DFB-4BBB-817A-D1F8216DD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974CA6-6B8F-42F9-99E5-7705E3796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A24FC4-81F6-437E-AA4C-2EA1F0C2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BDB8-83E5-4FC8-94C3-0FD24C8D05C4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CBA472-F832-45AB-AD7B-527721EFF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pour aller plus loin 10/10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F3604C-37B5-4A71-AAB4-D900F39D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52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1CC1DE4-5482-4059-9F57-EC3CB574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9F6D0C-A715-4F22-A307-51824366E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CD49F4-0071-4B63-A90C-B8C3EF12C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3AA0-D61F-4101-9BAD-453EF78CAEBF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84BCEA-7EF4-49D7-9D25-B52395E19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Smartphone - pour aller plus loin 10/10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1F8478-8D0C-426E-BAD0-BBD83A129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57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45768" y="403823"/>
            <a:ext cx="11308359" cy="60232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7566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à l’atelier Initiation smartphone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5F14F57-0700-4038-9537-AFDCB1D53020}"/>
              </a:ext>
            </a:extLst>
          </p:cNvPr>
          <p:cNvSpPr txBox="1">
            <a:spLocks/>
          </p:cNvSpPr>
          <p:nvPr/>
        </p:nvSpPr>
        <p:spPr>
          <a:xfrm>
            <a:off x="1524000" y="281765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>
                <a:solidFill>
                  <a:schemeClr val="bg1"/>
                </a:solidFill>
              </a:rPr>
              <a:t>Pour aller plus loin</a:t>
            </a:r>
          </a:p>
        </p:txBody>
      </p:sp>
    </p:spTree>
    <p:extLst>
      <p:ext uri="{BB962C8B-B14F-4D97-AF65-F5344CB8AC3E}">
        <p14:creationId xmlns:p14="http://schemas.microsoft.com/office/powerpoint/2010/main" val="73064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82316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1220355" y="944256"/>
            <a:ext cx="9751290" cy="553997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🔍 </a:t>
            </a:r>
            <a:r>
              <a:rPr lang="fr-FR" b="1" dirty="0">
                <a:solidFill>
                  <a:srgbClr val="92D050"/>
                </a:solidFill>
              </a:rPr>
              <a:t>Explorateur </a:t>
            </a:r>
            <a:r>
              <a:rPr lang="fr-FR" b="1" dirty="0" err="1">
                <a:solidFill>
                  <a:srgbClr val="92D050"/>
                </a:solidFill>
              </a:rPr>
              <a:t>windows</a:t>
            </a:r>
            <a:r>
              <a:rPr lang="fr-FR" b="1" dirty="0">
                <a:solidFill>
                  <a:srgbClr val="92D050"/>
                </a:solidFill>
              </a:rPr>
              <a:t> </a:t>
            </a:r>
          </a:p>
          <a:p>
            <a:endParaRPr lang="fr-FR" sz="1400" b="1" dirty="0">
              <a:solidFill>
                <a:srgbClr val="FFC000"/>
              </a:solidFill>
            </a:endParaRPr>
          </a:p>
          <a:p>
            <a:br>
              <a:rPr lang="fr-FR" sz="1400" b="1" dirty="0"/>
            </a:br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0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6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BA417FC-4DF4-485D-BB64-DF77E9D36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172" y="1471987"/>
            <a:ext cx="8109655" cy="4603697"/>
          </a:xfrm>
          <a:prstGeom prst="rect">
            <a:avLst/>
          </a:prstGeom>
        </p:spPr>
      </p:pic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99E0E49-0682-4F5C-9A36-44EE70E0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C196-CC8A-4086-93AE-71425CA3260F}" type="datetime1">
              <a:rPr lang="fr-FR" smtClean="0"/>
              <a:t>15/02/2023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F5C194A-6D3D-4329-BAF3-42960A3E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Explorateur windows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4577E53-9D42-4C8F-89C3-2B9C98C624D2}"/>
              </a:ext>
            </a:extLst>
          </p:cNvPr>
          <p:cNvGrpSpPr/>
          <p:nvPr/>
        </p:nvGrpSpPr>
        <p:grpSpPr>
          <a:xfrm>
            <a:off x="4356993" y="5126538"/>
            <a:ext cx="921188" cy="992571"/>
            <a:chOff x="1440024" y="1198696"/>
            <a:chExt cx="2631037" cy="2741755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AA273E5-9FA0-42A5-AC42-E4011F3872F1}"/>
                </a:ext>
              </a:extLst>
            </p:cNvPr>
            <p:cNvSpPr/>
            <p:nvPr/>
          </p:nvSpPr>
          <p:spPr>
            <a:xfrm>
              <a:off x="1440024" y="2503537"/>
              <a:ext cx="1539551" cy="1436914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09E714C2-EFFB-43E0-8525-C8FD9DB4FE8B}"/>
                </a:ext>
              </a:extLst>
            </p:cNvPr>
            <p:cNvCxnSpPr>
              <a:cxnSpLocks/>
              <a:stCxn id="11" idx="7"/>
            </p:cNvCxnSpPr>
            <p:nvPr/>
          </p:nvCxnSpPr>
          <p:spPr>
            <a:xfrm flipV="1">
              <a:off x="2754112" y="1198696"/>
              <a:ext cx="1316949" cy="1515271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E103F64D-AEF1-49F3-B4B6-7C443CCE0B10}"/>
              </a:ext>
            </a:extLst>
          </p:cNvPr>
          <p:cNvSpPr txBox="1"/>
          <p:nvPr/>
        </p:nvSpPr>
        <p:spPr>
          <a:xfrm>
            <a:off x="5278181" y="4326319"/>
            <a:ext cx="3214974" cy="800219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2D050"/>
                </a:solidFill>
              </a:rPr>
              <a:t>Explorateur de fichiers :</a:t>
            </a:r>
            <a:r>
              <a:rPr lang="fr-FR" b="1" dirty="0">
                <a:solidFill>
                  <a:srgbClr val="FFC000"/>
                </a:solidFill>
              </a:rPr>
              <a:t> </a:t>
            </a:r>
            <a:r>
              <a:rPr lang="fr-FR" sz="1400" dirty="0"/>
              <a:t>permet d’accéder à tous les dossiers stockés dans votre ordinateur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64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-788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11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689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1468695" y="2294491"/>
            <a:ext cx="9254609" cy="2123658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4400" b="1" dirty="0">
              <a:solidFill>
                <a:schemeClr val="bg1"/>
              </a:solidFill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</a:rPr>
              <a:t>D’accord, mais ça sert à quoi ?</a:t>
            </a:r>
          </a:p>
          <a:p>
            <a:pPr algn="ctr"/>
            <a:endParaRPr lang="fr-FR" sz="4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CB3F3B0-2E6F-46A3-A4E2-CA0638D1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5C66-E6D8-4D1F-A47E-9CE37A5B3FC0}" type="datetime1">
              <a:rPr lang="fr-FR" smtClean="0"/>
              <a:t>15/02/2023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CF16830-CDF5-459C-9D35-17101AF8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Explorateur windows</a:t>
            </a:r>
          </a:p>
        </p:txBody>
      </p:sp>
    </p:spTree>
    <p:extLst>
      <p:ext uri="{BB962C8B-B14F-4D97-AF65-F5344CB8AC3E}">
        <p14:creationId xmlns:p14="http://schemas.microsoft.com/office/powerpoint/2010/main" val="4293056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🔍 Zoom sur l’explorateur de fichiers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12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82316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99E0E49-0682-4F5C-9A36-44EE70E0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BEF4-D355-4930-94EF-8048A39094B1}" type="datetime1">
              <a:rPr lang="fr-FR" smtClean="0"/>
              <a:t>15/02/2023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F5C194A-6D3D-4329-BAF3-42960A3E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Explorateur windows</a:t>
            </a:r>
          </a:p>
        </p:txBody>
      </p:sp>
      <p:sp>
        <p:nvSpPr>
          <p:cNvPr id="15" name="Espace réservé du contenu 16">
            <a:extLst>
              <a:ext uri="{FF2B5EF4-FFF2-40B4-BE49-F238E27FC236}">
                <a16:creationId xmlns:a16="http://schemas.microsoft.com/office/drawing/2014/main" id="{7CD70473-3281-4E6F-89FC-9FCA828922D0}"/>
              </a:ext>
            </a:extLst>
          </p:cNvPr>
          <p:cNvSpPr txBox="1">
            <a:spLocks/>
          </p:cNvSpPr>
          <p:nvPr/>
        </p:nvSpPr>
        <p:spPr>
          <a:xfrm>
            <a:off x="276775" y="948889"/>
            <a:ext cx="4171692" cy="107536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Tout mon ordinateur est rangé dans des dossiers, puis des sous dossiers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Quand je </a:t>
            </a:r>
            <a:r>
              <a:rPr lang="fr-FR" sz="2400" dirty="0">
                <a:solidFill>
                  <a:srgbClr val="92D050"/>
                </a:solidFill>
              </a:rPr>
              <a:t>clique</a:t>
            </a:r>
            <a:r>
              <a:rPr lang="fr-FR" sz="2400" dirty="0"/>
              <a:t> sur l’explorateur, </a:t>
            </a:r>
            <a:br>
              <a:rPr lang="fr-FR" sz="2400" dirty="0"/>
            </a:br>
            <a:r>
              <a:rPr lang="fr-FR" sz="2400" dirty="0"/>
              <a:t>une </a:t>
            </a:r>
            <a:r>
              <a:rPr lang="fr-FR" sz="2400" dirty="0">
                <a:solidFill>
                  <a:srgbClr val="92D050"/>
                </a:solidFill>
              </a:rPr>
              <a:t>nouvelle fenêtre </a:t>
            </a:r>
            <a:r>
              <a:rPr lang="fr-FR" sz="2400" dirty="0"/>
              <a:t>s’ouvre.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1CE3D10-F8BF-41D8-84E9-E64D9ED1FFE3}"/>
              </a:ext>
            </a:extLst>
          </p:cNvPr>
          <p:cNvCxnSpPr>
            <a:cxnSpLocks/>
          </p:cNvCxnSpPr>
          <p:nvPr/>
        </p:nvCxnSpPr>
        <p:spPr>
          <a:xfrm flipV="1">
            <a:off x="4133850" y="1474161"/>
            <a:ext cx="578109" cy="173664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EF0E87C5-43ED-41CB-BFF2-0E9061509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612" y="1076624"/>
            <a:ext cx="6794151" cy="4957214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A322B61A-08E1-4BDE-B4DF-99D6663E6556}"/>
              </a:ext>
            </a:extLst>
          </p:cNvPr>
          <p:cNvSpPr/>
          <p:nvPr/>
        </p:nvSpPr>
        <p:spPr>
          <a:xfrm>
            <a:off x="4758612" y="3562107"/>
            <a:ext cx="860748" cy="283943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F8FFE48-8D3E-4845-820A-C004B45C814D}"/>
              </a:ext>
            </a:extLst>
          </p:cNvPr>
          <p:cNvSpPr/>
          <p:nvPr/>
        </p:nvSpPr>
        <p:spPr>
          <a:xfrm>
            <a:off x="4603103" y="2761598"/>
            <a:ext cx="1909692" cy="283943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B3CBB593-DF17-4451-8FC6-95D430BFA094}"/>
              </a:ext>
            </a:extLst>
          </p:cNvPr>
          <p:cNvSpPr/>
          <p:nvPr/>
        </p:nvSpPr>
        <p:spPr>
          <a:xfrm>
            <a:off x="6273322" y="3174588"/>
            <a:ext cx="2460129" cy="2840683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39E0666-5B9A-4567-857C-9B7594FC420F}"/>
              </a:ext>
            </a:extLst>
          </p:cNvPr>
          <p:cNvSpPr txBox="1"/>
          <p:nvPr/>
        </p:nvSpPr>
        <p:spPr>
          <a:xfrm>
            <a:off x="323753" y="2125822"/>
            <a:ext cx="1909692" cy="80021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2D050"/>
                </a:solidFill>
              </a:rPr>
              <a:t>Accès rapide : </a:t>
            </a:r>
            <a:r>
              <a:rPr lang="fr-FR" sz="1400" dirty="0"/>
              <a:t>Dossiers sélectionnés comme raccourcis</a:t>
            </a:r>
            <a:endParaRPr lang="fr-FR" dirty="0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107C128E-FE9D-4F92-8CB5-5CE96AFD3F05}"/>
              </a:ext>
            </a:extLst>
          </p:cNvPr>
          <p:cNvCxnSpPr>
            <a:cxnSpLocks/>
            <a:stCxn id="68" idx="1"/>
            <a:endCxn id="32" idx="3"/>
          </p:cNvCxnSpPr>
          <p:nvPr/>
        </p:nvCxnSpPr>
        <p:spPr>
          <a:xfrm flipH="1" flipV="1">
            <a:off x="2233445" y="2525932"/>
            <a:ext cx="457269" cy="19046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E0B7ADDA-B71D-4060-AE48-08048A72D743}"/>
              </a:ext>
            </a:extLst>
          </p:cNvPr>
          <p:cNvSpPr txBox="1"/>
          <p:nvPr/>
        </p:nvSpPr>
        <p:spPr>
          <a:xfrm>
            <a:off x="150566" y="4132256"/>
            <a:ext cx="1909692" cy="80021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2D050"/>
                </a:solidFill>
              </a:rPr>
              <a:t>Ce PC : </a:t>
            </a:r>
            <a:r>
              <a:rPr lang="fr-FR" sz="1400" dirty="0"/>
              <a:t>Dossiers présents dans votre ordinateur</a:t>
            </a:r>
            <a:endParaRPr lang="fr-FR" dirty="0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5701A932-2465-4050-811B-81E6FA48D0A7}"/>
              </a:ext>
            </a:extLst>
          </p:cNvPr>
          <p:cNvCxnSpPr>
            <a:cxnSpLocks/>
            <a:stCxn id="84" idx="1"/>
            <a:endCxn id="36" idx="3"/>
          </p:cNvCxnSpPr>
          <p:nvPr/>
        </p:nvCxnSpPr>
        <p:spPr>
          <a:xfrm flipH="1" flipV="1">
            <a:off x="2060258" y="4532366"/>
            <a:ext cx="630430" cy="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>
            <a:extLst>
              <a:ext uri="{FF2B5EF4-FFF2-40B4-BE49-F238E27FC236}">
                <a16:creationId xmlns:a16="http://schemas.microsoft.com/office/drawing/2014/main" id="{870FBFC5-E5D3-46BA-A603-E702CA449D50}"/>
              </a:ext>
            </a:extLst>
          </p:cNvPr>
          <p:cNvSpPr/>
          <p:nvPr/>
        </p:nvSpPr>
        <p:spPr>
          <a:xfrm>
            <a:off x="5547063" y="1059958"/>
            <a:ext cx="1195174" cy="283943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02DEEA9-2F22-4305-99F7-FA4C4D4E4CA4}"/>
              </a:ext>
            </a:extLst>
          </p:cNvPr>
          <p:cNvSpPr txBox="1"/>
          <p:nvPr/>
        </p:nvSpPr>
        <p:spPr>
          <a:xfrm>
            <a:off x="7373936" y="866382"/>
            <a:ext cx="2610176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💡 Nom du dossier dans lequel vous vous trouvez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51224465-4377-416C-94FB-CA2FAD1CE48C}"/>
              </a:ext>
            </a:extLst>
          </p:cNvPr>
          <p:cNvCxnSpPr>
            <a:cxnSpLocks/>
            <a:stCxn id="45" idx="6"/>
            <a:endCxn id="46" idx="1"/>
          </p:cNvCxnSpPr>
          <p:nvPr/>
        </p:nvCxnSpPr>
        <p:spPr>
          <a:xfrm flipV="1">
            <a:off x="6742237" y="1127992"/>
            <a:ext cx="631699" cy="73938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8945945F-3FAD-42A0-8CA4-C97A22CBDFB2}"/>
              </a:ext>
            </a:extLst>
          </p:cNvPr>
          <p:cNvSpPr txBox="1"/>
          <p:nvPr/>
        </p:nvSpPr>
        <p:spPr>
          <a:xfrm>
            <a:off x="7757236" y="6129903"/>
            <a:ext cx="195243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💡 Liste des fichiers présents dans le dossier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E431ACF5-2588-4421-BAC0-B63F1E529186}"/>
              </a:ext>
            </a:extLst>
          </p:cNvPr>
          <p:cNvCxnSpPr>
            <a:cxnSpLocks/>
            <a:stCxn id="29" idx="4"/>
            <a:endCxn id="54" idx="1"/>
          </p:cNvCxnSpPr>
          <p:nvPr/>
        </p:nvCxnSpPr>
        <p:spPr>
          <a:xfrm>
            <a:off x="7503387" y="6015271"/>
            <a:ext cx="253849" cy="376242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Image 67">
            <a:extLst>
              <a:ext uri="{FF2B5EF4-FFF2-40B4-BE49-F238E27FC236}">
                <a16:creationId xmlns:a16="http://schemas.microsoft.com/office/drawing/2014/main" id="{7BDE46EC-478F-4708-B6B8-636D76280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714" y="2101945"/>
            <a:ext cx="1800476" cy="1228896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61566E2B-D664-4F50-8B52-9616E85BC2A6}"/>
              </a:ext>
            </a:extLst>
          </p:cNvPr>
          <p:cNvCxnSpPr>
            <a:cxnSpLocks/>
            <a:stCxn id="24" idx="1"/>
            <a:endCxn id="68" idx="3"/>
          </p:cNvCxnSpPr>
          <p:nvPr/>
        </p:nvCxnSpPr>
        <p:spPr>
          <a:xfrm flipH="1" flipV="1">
            <a:off x="4491190" y="2716393"/>
            <a:ext cx="391581" cy="86787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Image 83">
            <a:extLst>
              <a:ext uri="{FF2B5EF4-FFF2-40B4-BE49-F238E27FC236}">
                <a16:creationId xmlns:a16="http://schemas.microsoft.com/office/drawing/2014/main" id="{7D5A20E7-592A-4690-B8F7-5C792A9F5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688" y="3508286"/>
            <a:ext cx="1781424" cy="2048161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188FDC6B-B4E2-4FFC-B7B5-800750A30986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4448467" y="3704079"/>
            <a:ext cx="310145" cy="205637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Image 110">
            <a:extLst>
              <a:ext uri="{FF2B5EF4-FFF2-40B4-BE49-F238E27FC236}">
                <a16:creationId xmlns:a16="http://schemas.microsoft.com/office/drawing/2014/main" id="{0F24FBE3-44EB-457F-ACEC-9886F8C715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8628" y="1552226"/>
            <a:ext cx="499944" cy="4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62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📲 Copier des fichiers d’un appareil externe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091497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2F130CAF-C27B-42B1-A84F-A1A495007F3A}"/>
              </a:ext>
            </a:extLst>
          </p:cNvPr>
          <p:cNvSpPr txBox="1">
            <a:spLocks/>
          </p:cNvSpPr>
          <p:nvPr/>
        </p:nvSpPr>
        <p:spPr>
          <a:xfrm>
            <a:off x="838200" y="199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i="1" dirty="0"/>
              <a:t>Smartphone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1AA36B3-48BA-4A0A-B4AE-F46A918AC713}"/>
              </a:ext>
            </a:extLst>
          </p:cNvPr>
          <p:cNvSpPr txBox="1">
            <a:spLocks/>
          </p:cNvSpPr>
          <p:nvPr/>
        </p:nvSpPr>
        <p:spPr>
          <a:xfrm>
            <a:off x="838200" y="1075601"/>
            <a:ext cx="10515600" cy="3137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Un ordinateur est composé de </a:t>
            </a:r>
            <a:r>
              <a:rPr lang="fr-FR" sz="2800" b="1" dirty="0">
                <a:solidFill>
                  <a:srgbClr val="92D050"/>
                </a:solidFill>
              </a:rPr>
              <a:t>différents ports</a:t>
            </a:r>
            <a:r>
              <a:rPr lang="fr-FR" sz="2800" dirty="0">
                <a:solidFill>
                  <a:srgbClr val="92D050"/>
                </a:solidFill>
              </a:rPr>
              <a:t>, </a:t>
            </a:r>
            <a:r>
              <a:rPr lang="fr-FR" sz="2800" dirty="0"/>
              <a:t>qui permettent de brancher des périphériques (souris, clé USB, Smartphone...). </a:t>
            </a:r>
            <a:endParaRPr lang="fr-FR" sz="6000" dirty="0">
              <a:effectLst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0F6667B-DB4D-49B8-9E8D-E76DA2794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0"/>
          <a:stretch/>
        </p:blipFill>
        <p:spPr>
          <a:xfrm>
            <a:off x="838199" y="3443748"/>
            <a:ext cx="10515601" cy="1924442"/>
          </a:xfrm>
          <a:prstGeom prst="rect">
            <a:avLst/>
          </a:prstGeom>
        </p:spPr>
      </p:pic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207E0C0D-F92D-4D1B-B9F8-FCC1D873E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F457-08F6-43BA-9B74-EE6BA2C6FE37}" type="datetime1">
              <a:rPr lang="fr-FR" smtClean="0"/>
              <a:t>15/02/2023</a:t>
            </a:fld>
            <a:endParaRPr lang="fr-FR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AEF9B317-9E6D-4DC1-8312-D564197E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Explorateur windows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60C917AC-1EF6-404B-8A19-C0425EEB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548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📲 Copier des fichiers d’un appareil externe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12705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4B5F81D0-27FD-45A3-82EE-272A77EB8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050" y="3896122"/>
            <a:ext cx="3286584" cy="1124107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596C55FC-D306-47BD-A1E3-172BE96C641F}"/>
              </a:ext>
            </a:extLst>
          </p:cNvPr>
          <p:cNvSpPr txBox="1">
            <a:spLocks/>
          </p:cNvSpPr>
          <p:nvPr/>
        </p:nvSpPr>
        <p:spPr>
          <a:xfrm>
            <a:off x="838200" y="199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i="1" dirty="0"/>
              <a:t>Smartphone</a:t>
            </a:r>
          </a:p>
        </p:txBody>
      </p:sp>
      <p:sp>
        <p:nvSpPr>
          <p:cNvPr id="43" name="Espace réservé du contenu 16">
            <a:extLst>
              <a:ext uri="{FF2B5EF4-FFF2-40B4-BE49-F238E27FC236}">
                <a16:creationId xmlns:a16="http://schemas.microsoft.com/office/drawing/2014/main" id="{4EB60BFF-F1D8-4588-858C-2AFEB782BA7E}"/>
              </a:ext>
            </a:extLst>
          </p:cNvPr>
          <p:cNvSpPr txBox="1">
            <a:spLocks/>
          </p:cNvSpPr>
          <p:nvPr/>
        </p:nvSpPr>
        <p:spPr>
          <a:xfrm>
            <a:off x="1587196" y="2333340"/>
            <a:ext cx="4312292" cy="3765896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/>
              <a:t>👉 Quand vous allez </a:t>
            </a:r>
            <a:r>
              <a:rPr lang="fr-FR" sz="2400" b="1" dirty="0">
                <a:solidFill>
                  <a:srgbClr val="92D050"/>
                </a:solidFill>
              </a:rPr>
              <a:t>connecter</a:t>
            </a:r>
            <a:r>
              <a:rPr lang="fr-FR" sz="2400" dirty="0"/>
              <a:t> (brancher) un appareil à votre ordinateur, un message va s’afficher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/>
              <a:t>En cliquant dessus, vous pouvez choisir l’action à réaliser.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3B2BFB8-5574-4B38-B770-1A4CD9C3C875}"/>
              </a:ext>
            </a:extLst>
          </p:cNvPr>
          <p:cNvSpPr txBox="1"/>
          <p:nvPr/>
        </p:nvSpPr>
        <p:spPr>
          <a:xfrm>
            <a:off x="2509531" y="1670879"/>
            <a:ext cx="2486635" cy="46166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/>
              <a:t>💡 Bon à savoir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AB76A60-2436-49C4-959C-CF4A0970E0E0}"/>
              </a:ext>
            </a:extLst>
          </p:cNvPr>
          <p:cNvSpPr/>
          <p:nvPr/>
        </p:nvSpPr>
        <p:spPr>
          <a:xfrm>
            <a:off x="1587196" y="1532970"/>
            <a:ext cx="4331307" cy="441317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16">
            <a:extLst>
              <a:ext uri="{FF2B5EF4-FFF2-40B4-BE49-F238E27FC236}">
                <a16:creationId xmlns:a16="http://schemas.microsoft.com/office/drawing/2014/main" id="{E0A6ED14-70AF-4A2E-9665-584451C3C0E4}"/>
              </a:ext>
            </a:extLst>
          </p:cNvPr>
          <p:cNvSpPr txBox="1">
            <a:spLocks/>
          </p:cNvSpPr>
          <p:nvPr/>
        </p:nvSpPr>
        <p:spPr>
          <a:xfrm>
            <a:off x="6517667" y="2728398"/>
            <a:ext cx="4312292" cy="2866369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/>
              <a:t>👉 Il est possible </a:t>
            </a:r>
            <a:r>
              <a:rPr lang="fr-FR" sz="2400" b="1" dirty="0">
                <a:solidFill>
                  <a:srgbClr val="92D050"/>
                </a:solidFill>
              </a:rPr>
              <a:t>d’ouvrir plusieurs fenêtres</a:t>
            </a:r>
            <a:r>
              <a:rPr lang="fr-FR" sz="2400" dirty="0"/>
              <a:t> à la fois sur votre écran.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/>
              <a:t>💡 Cela peut être utile si vous triez des fichiers : vous pouvez </a:t>
            </a:r>
            <a:r>
              <a:rPr lang="fr-FR" sz="2400" b="1" dirty="0"/>
              <a:t>les glisser d’une fenêtre à l’autre.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882B9F6-8990-48D6-AFD9-23061FC66F8F}"/>
              </a:ext>
            </a:extLst>
          </p:cNvPr>
          <p:cNvSpPr txBox="1"/>
          <p:nvPr/>
        </p:nvSpPr>
        <p:spPr>
          <a:xfrm>
            <a:off x="7440002" y="2065937"/>
            <a:ext cx="2486635" cy="46166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/>
              <a:t>💡 Bon à savoir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F4D275-D671-4482-9D8C-F5631B03BDBA}"/>
              </a:ext>
            </a:extLst>
          </p:cNvPr>
          <p:cNvSpPr/>
          <p:nvPr/>
        </p:nvSpPr>
        <p:spPr>
          <a:xfrm>
            <a:off x="6517667" y="1928029"/>
            <a:ext cx="4331307" cy="368215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0A1927-495F-4F1E-9A76-D69043F46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9125-4352-4885-8A3E-AEBDAE2A6E17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9261E1-CD11-4EA0-8EE4-449F869C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Explorateur windows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A71BA4-4E8B-40CB-BABC-945B7C0B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847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📲 Copier des fichiers d’un appareil externe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12705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BAD0DC8D-642F-4F20-8665-B83E6C227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88" y="2220039"/>
            <a:ext cx="5812654" cy="4413183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596C55FC-D306-47BD-A1E3-172BE96C641F}"/>
              </a:ext>
            </a:extLst>
          </p:cNvPr>
          <p:cNvSpPr txBox="1">
            <a:spLocks/>
          </p:cNvSpPr>
          <p:nvPr/>
        </p:nvSpPr>
        <p:spPr>
          <a:xfrm>
            <a:off x="838200" y="199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i="1" dirty="0"/>
              <a:t>Smartphone</a:t>
            </a:r>
          </a:p>
        </p:txBody>
      </p:sp>
      <p:sp>
        <p:nvSpPr>
          <p:cNvPr id="49" name="Espace réservé du contenu 16">
            <a:extLst>
              <a:ext uri="{FF2B5EF4-FFF2-40B4-BE49-F238E27FC236}">
                <a16:creationId xmlns:a16="http://schemas.microsoft.com/office/drawing/2014/main" id="{BA65E11C-2A8E-4937-89C7-8CE896203333}"/>
              </a:ext>
            </a:extLst>
          </p:cNvPr>
          <p:cNvSpPr txBox="1">
            <a:spLocks/>
          </p:cNvSpPr>
          <p:nvPr/>
        </p:nvSpPr>
        <p:spPr>
          <a:xfrm>
            <a:off x="1693617" y="1271376"/>
            <a:ext cx="8804766" cy="769581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/>
              <a:t>👉 Vous pouvez également retrouver votre appareil dans </a:t>
            </a:r>
            <a:r>
              <a:rPr lang="fr-FR" sz="2400" b="1" dirty="0">
                <a:solidFill>
                  <a:srgbClr val="92D050"/>
                </a:solidFill>
              </a:rPr>
              <a:t>l’explorateur de fichiers</a:t>
            </a:r>
            <a:r>
              <a:rPr lang="fr-FR" sz="2400" dirty="0"/>
              <a:t>, dans la rubrique </a:t>
            </a:r>
            <a:r>
              <a:rPr lang="fr-FR" sz="2400" b="1" dirty="0">
                <a:solidFill>
                  <a:srgbClr val="92D050"/>
                </a:solidFill>
              </a:rPr>
              <a:t>Ce PC.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A5CDD898-0FE6-4FCE-8684-51A2434D4C82}"/>
              </a:ext>
            </a:extLst>
          </p:cNvPr>
          <p:cNvSpPr/>
          <p:nvPr/>
        </p:nvSpPr>
        <p:spPr>
          <a:xfrm>
            <a:off x="1850763" y="5543259"/>
            <a:ext cx="1642187" cy="283943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9BECB04-7D62-436B-9778-F38C9D01E3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6088"/>
          <a:stretch/>
        </p:blipFill>
        <p:spPr>
          <a:xfrm>
            <a:off x="6662057" y="2537788"/>
            <a:ext cx="4715533" cy="1006617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F30D6196-EDCD-4F00-BC2B-919F06A96F5C}"/>
              </a:ext>
            </a:extLst>
          </p:cNvPr>
          <p:cNvSpPr txBox="1"/>
          <p:nvPr/>
        </p:nvSpPr>
        <p:spPr>
          <a:xfrm>
            <a:off x="1415921" y="6119688"/>
            <a:ext cx="4680079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💡 </a:t>
            </a:r>
            <a:r>
              <a:rPr lang="fr-FR" sz="2000" b="1" dirty="0"/>
              <a:t>Chaque appareil porte un nom propre. Pour y accéder, je fais </a:t>
            </a:r>
            <a:r>
              <a:rPr lang="fr-FR" sz="2000" b="1" dirty="0">
                <a:solidFill>
                  <a:srgbClr val="92D050"/>
                </a:solidFill>
              </a:rPr>
              <a:t>un double clic</a:t>
            </a:r>
            <a:endParaRPr lang="fr-FR" sz="1800" b="1" dirty="0">
              <a:solidFill>
                <a:srgbClr val="92D050"/>
              </a:solidFill>
            </a:endParaRP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F94FB21A-411D-4E49-9992-348F6DD276A5}"/>
              </a:ext>
            </a:extLst>
          </p:cNvPr>
          <p:cNvCxnSpPr>
            <a:cxnSpLocks/>
            <a:stCxn id="50" idx="7"/>
          </p:cNvCxnSpPr>
          <p:nvPr/>
        </p:nvCxnSpPr>
        <p:spPr>
          <a:xfrm flipV="1">
            <a:off x="3252457" y="3172408"/>
            <a:ext cx="3409600" cy="241243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20C946E9-F1D0-4E96-BED1-7C2CB13404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92" b="6528"/>
          <a:stretch/>
        </p:blipFill>
        <p:spPr>
          <a:xfrm>
            <a:off x="8916112" y="4130063"/>
            <a:ext cx="3086100" cy="2542963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60E62B79-D993-42F2-BD12-2976F1C57297}"/>
              </a:ext>
            </a:extLst>
          </p:cNvPr>
          <p:cNvSpPr txBox="1"/>
          <p:nvPr/>
        </p:nvSpPr>
        <p:spPr>
          <a:xfrm>
            <a:off x="6238142" y="4584262"/>
            <a:ext cx="2482792" cy="120032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💡 Si vous connectez un smartphone, vous devez autoriser l’accès de votre téléphone 👉</a:t>
            </a:r>
            <a:endParaRPr lang="fr-FR" sz="1800" b="1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5993FE53-1758-45CF-92B9-9556FF4CE8C6}"/>
              </a:ext>
            </a:extLst>
          </p:cNvPr>
          <p:cNvSpPr txBox="1"/>
          <p:nvPr/>
        </p:nvSpPr>
        <p:spPr>
          <a:xfrm>
            <a:off x="7900700" y="2165644"/>
            <a:ext cx="2238246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🧭 Sur l’ordinateur</a:t>
            </a:r>
            <a:endParaRPr lang="fr-FR" sz="1800" b="1" dirty="0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FD2F9F79-E4BA-48E4-893A-6A3CD97A5C24}"/>
              </a:ext>
            </a:extLst>
          </p:cNvPr>
          <p:cNvSpPr txBox="1"/>
          <p:nvPr/>
        </p:nvSpPr>
        <p:spPr>
          <a:xfrm>
            <a:off x="9053385" y="3733946"/>
            <a:ext cx="2575703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🧭 Sur le smartphone</a:t>
            </a:r>
            <a:endParaRPr lang="fr-FR" sz="1800" b="1" dirty="0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6FBC7A77-732B-41E7-A9C5-354BF850ED4D}"/>
              </a:ext>
            </a:extLst>
          </p:cNvPr>
          <p:cNvSpPr/>
          <p:nvPr/>
        </p:nvSpPr>
        <p:spPr>
          <a:xfrm>
            <a:off x="8192278" y="2999885"/>
            <a:ext cx="482235" cy="334644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C1179A5E-7081-4DE3-B0A4-5C9AE471E5C9}"/>
              </a:ext>
            </a:extLst>
          </p:cNvPr>
          <p:cNvSpPr txBox="1"/>
          <p:nvPr/>
        </p:nvSpPr>
        <p:spPr>
          <a:xfrm>
            <a:off x="7191192" y="3618897"/>
            <a:ext cx="1483321" cy="30777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Dossier de photos</a:t>
            </a:r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CBF74BC0-F664-4531-B44C-C4C79EFB985E}"/>
              </a:ext>
            </a:extLst>
          </p:cNvPr>
          <p:cNvCxnSpPr>
            <a:cxnSpLocks/>
            <a:stCxn id="63" idx="3"/>
            <a:endCxn id="64" idx="0"/>
          </p:cNvCxnSpPr>
          <p:nvPr/>
        </p:nvCxnSpPr>
        <p:spPr>
          <a:xfrm flipH="1">
            <a:off x="7932853" y="3285522"/>
            <a:ext cx="330047" cy="333375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E13D5688-0FEA-4439-8736-21F245E037E6}"/>
              </a:ext>
            </a:extLst>
          </p:cNvPr>
          <p:cNvCxnSpPr>
            <a:cxnSpLocks/>
          </p:cNvCxnSpPr>
          <p:nvPr/>
        </p:nvCxnSpPr>
        <p:spPr>
          <a:xfrm flipV="1">
            <a:off x="3393814" y="5161952"/>
            <a:ext cx="2790828" cy="374006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Ellipse 78">
            <a:extLst>
              <a:ext uri="{FF2B5EF4-FFF2-40B4-BE49-F238E27FC236}">
                <a16:creationId xmlns:a16="http://schemas.microsoft.com/office/drawing/2014/main" id="{FA3A167F-3F28-422C-B0E2-26C201B542A4}"/>
              </a:ext>
            </a:extLst>
          </p:cNvPr>
          <p:cNvSpPr/>
          <p:nvPr/>
        </p:nvSpPr>
        <p:spPr>
          <a:xfrm>
            <a:off x="267569" y="4251401"/>
            <a:ext cx="918822" cy="26160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Espace réservé du numéro de diapositive 70">
            <a:extLst>
              <a:ext uri="{FF2B5EF4-FFF2-40B4-BE49-F238E27FC236}">
                <a16:creationId xmlns:a16="http://schemas.microsoft.com/office/drawing/2014/main" id="{B89EF345-1893-4D4B-8FEE-72A807916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15</a:t>
            </a:fld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708FE65-C71B-42BB-8EC7-DC2F6A9F3B0A}"/>
              </a:ext>
            </a:extLst>
          </p:cNvPr>
          <p:cNvSpPr/>
          <p:nvPr/>
        </p:nvSpPr>
        <p:spPr>
          <a:xfrm>
            <a:off x="8916112" y="4977364"/>
            <a:ext cx="2712976" cy="1142324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6834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27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📲 Copier des fichiers d’un appareil externe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5056" y="873833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16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AC4F-65AB-49AA-8629-E8940CE1D537}" type="datetime1">
              <a:rPr lang="fr-FR" smtClean="0"/>
              <a:t>15/02/2023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Explorateur windows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3672C34-3287-4AEE-8F65-3B18A23BF191}"/>
              </a:ext>
            </a:extLst>
          </p:cNvPr>
          <p:cNvSpPr txBox="1"/>
          <p:nvPr/>
        </p:nvSpPr>
        <p:spPr>
          <a:xfrm>
            <a:off x="2957531" y="350613"/>
            <a:ext cx="609845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800" i="1" dirty="0"/>
              <a:t>Smartphone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E6210CB-E1DD-4BDA-B17F-8E53CE4E1213}"/>
              </a:ext>
            </a:extLst>
          </p:cNvPr>
          <p:cNvGrpSpPr/>
          <p:nvPr/>
        </p:nvGrpSpPr>
        <p:grpSpPr>
          <a:xfrm>
            <a:off x="4200853" y="1165311"/>
            <a:ext cx="3800044" cy="4567854"/>
            <a:chOff x="250739" y="1252893"/>
            <a:chExt cx="3800044" cy="4567854"/>
          </a:xfrm>
        </p:grpSpPr>
        <p:sp>
          <p:nvSpPr>
            <p:cNvPr id="24" name="Espace réservé du contenu 16">
              <a:extLst>
                <a:ext uri="{FF2B5EF4-FFF2-40B4-BE49-F238E27FC236}">
                  <a16:creationId xmlns:a16="http://schemas.microsoft.com/office/drawing/2014/main" id="{9A02872B-E8D2-4367-B111-E64F49BF6CF6}"/>
                </a:ext>
              </a:extLst>
            </p:cNvPr>
            <p:cNvSpPr txBox="1">
              <a:spLocks/>
            </p:cNvSpPr>
            <p:nvPr/>
          </p:nvSpPr>
          <p:spPr>
            <a:xfrm>
              <a:off x="823002" y="1341846"/>
              <a:ext cx="3133259" cy="501389"/>
            </a:xfrm>
            <a:prstGeom prst="rect">
              <a:avLst/>
            </a:prstGeom>
            <a:ln w="1905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fr-FR" sz="1800" dirty="0"/>
                <a:t>Trouver le fichier que vous souhaitez déplacer</a:t>
              </a:r>
              <a:endParaRPr lang="fr-FR" sz="1800" b="1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800" b="1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800" b="1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800" b="1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800" b="1" dirty="0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7D78D1A5-2151-421D-A69F-A3CF7878B508}"/>
                </a:ext>
              </a:extLst>
            </p:cNvPr>
            <p:cNvSpPr txBox="1"/>
            <p:nvPr/>
          </p:nvSpPr>
          <p:spPr>
            <a:xfrm>
              <a:off x="335253" y="1314790"/>
              <a:ext cx="487749" cy="46166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square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fr-FR" sz="24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FAD09D-39AD-493E-9A4D-495DD01472AD}"/>
                </a:ext>
              </a:extLst>
            </p:cNvPr>
            <p:cNvSpPr/>
            <p:nvPr/>
          </p:nvSpPr>
          <p:spPr>
            <a:xfrm>
              <a:off x="250739" y="1252893"/>
              <a:ext cx="3800044" cy="4567854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57DD80A6-24D6-4300-B2E5-C8CCACD76E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2072"/>
            <a:stretch/>
          </p:blipFill>
          <p:spPr>
            <a:xfrm>
              <a:off x="335253" y="2311819"/>
              <a:ext cx="3615908" cy="2800582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26EE7A5-D990-4351-82EF-C2D9F1B824B3}"/>
                </a:ext>
              </a:extLst>
            </p:cNvPr>
            <p:cNvSpPr/>
            <p:nvPr/>
          </p:nvSpPr>
          <p:spPr>
            <a:xfrm>
              <a:off x="2120382" y="3890347"/>
              <a:ext cx="838200" cy="935038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65AD532-800E-478B-82CA-68C5F88E922B}"/>
              </a:ext>
            </a:extLst>
          </p:cNvPr>
          <p:cNvGrpSpPr/>
          <p:nvPr/>
        </p:nvGrpSpPr>
        <p:grpSpPr>
          <a:xfrm>
            <a:off x="8153400" y="1157487"/>
            <a:ext cx="3800045" cy="4575678"/>
            <a:chOff x="4164476" y="1245069"/>
            <a:chExt cx="3800045" cy="4575678"/>
          </a:xfrm>
        </p:grpSpPr>
        <p:sp>
          <p:nvSpPr>
            <p:cNvPr id="15" name="Espace réservé du contenu 16">
              <a:extLst>
                <a:ext uri="{FF2B5EF4-FFF2-40B4-BE49-F238E27FC236}">
                  <a16:creationId xmlns:a16="http://schemas.microsoft.com/office/drawing/2014/main" id="{2FF7D435-DA7F-4BC3-98F5-FC07673FC001}"/>
                </a:ext>
              </a:extLst>
            </p:cNvPr>
            <p:cNvSpPr txBox="1">
              <a:spLocks/>
            </p:cNvSpPr>
            <p:nvPr/>
          </p:nvSpPr>
          <p:spPr>
            <a:xfrm>
              <a:off x="4666209" y="1267242"/>
              <a:ext cx="3143617" cy="721958"/>
            </a:xfrm>
            <a:prstGeom prst="rect">
              <a:avLst/>
            </a:prstGeom>
            <a:ln w="19050"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fr-FR" sz="1800" dirty="0"/>
                <a:t>Faites un clic droit et cliquez sur couper ou copier</a:t>
              </a:r>
              <a:endParaRPr lang="fr-FR" sz="1800" b="1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800" b="1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800" b="1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800" b="1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800" b="1" dirty="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246D537-707A-46E6-BE43-B77800232443}"/>
                </a:ext>
              </a:extLst>
            </p:cNvPr>
            <p:cNvSpPr txBox="1"/>
            <p:nvPr/>
          </p:nvSpPr>
          <p:spPr>
            <a:xfrm>
              <a:off x="4248991" y="1306966"/>
              <a:ext cx="487749" cy="46166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square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fr-FR" sz="24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C19E40-6A7C-4E48-95F8-A36E821B470A}"/>
                </a:ext>
              </a:extLst>
            </p:cNvPr>
            <p:cNvSpPr/>
            <p:nvPr/>
          </p:nvSpPr>
          <p:spPr>
            <a:xfrm>
              <a:off x="4164476" y="1245069"/>
              <a:ext cx="3800045" cy="4575678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B04F670-F8CB-490A-9EA5-50840249B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6944" y="1843235"/>
              <a:ext cx="2375108" cy="373775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6F042EA-21F5-4F9F-9BDA-075467C535D1}"/>
                </a:ext>
              </a:extLst>
            </p:cNvPr>
            <p:cNvSpPr/>
            <p:nvPr/>
          </p:nvSpPr>
          <p:spPr>
            <a:xfrm>
              <a:off x="4896920" y="4334847"/>
              <a:ext cx="2321718" cy="407194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4F4A2DD5-14EE-4D33-9156-83F361179F0A}"/>
              </a:ext>
            </a:extLst>
          </p:cNvPr>
          <p:cNvSpPr txBox="1"/>
          <p:nvPr/>
        </p:nvSpPr>
        <p:spPr>
          <a:xfrm>
            <a:off x="3831887" y="5895694"/>
            <a:ext cx="4451784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💡 Couper 👉  déplace le fichier dans le nouveau dossier</a:t>
            </a:r>
          </a:p>
          <a:p>
            <a:r>
              <a:rPr lang="fr-FR" sz="1400" dirty="0"/>
              <a:t>💡 Copier 👉 dédouble le fichier dans le nouveau dossier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A208E8F-09C2-4C48-94B0-FD9AA65DB302}"/>
              </a:ext>
            </a:extLst>
          </p:cNvPr>
          <p:cNvGrpSpPr/>
          <p:nvPr/>
        </p:nvGrpSpPr>
        <p:grpSpPr>
          <a:xfrm>
            <a:off x="247165" y="1165311"/>
            <a:ext cx="3800045" cy="4575679"/>
            <a:chOff x="8087904" y="1245068"/>
            <a:chExt cx="3800045" cy="4575679"/>
          </a:xfrm>
        </p:grpSpPr>
        <p:sp>
          <p:nvSpPr>
            <p:cNvPr id="20" name="Espace réservé du contenu 16">
              <a:extLst>
                <a:ext uri="{FF2B5EF4-FFF2-40B4-BE49-F238E27FC236}">
                  <a16:creationId xmlns:a16="http://schemas.microsoft.com/office/drawing/2014/main" id="{2795DD18-1EEA-43D3-9508-DEBEEF9A191F}"/>
                </a:ext>
              </a:extLst>
            </p:cNvPr>
            <p:cNvSpPr txBox="1">
              <a:spLocks/>
            </p:cNvSpPr>
            <p:nvPr/>
          </p:nvSpPr>
          <p:spPr>
            <a:xfrm>
              <a:off x="8589637" y="1267242"/>
              <a:ext cx="3143617" cy="721958"/>
            </a:xfrm>
            <a:prstGeom prst="rect">
              <a:avLst/>
            </a:prstGeom>
            <a:ln w="19050"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fr-FR" sz="1800" dirty="0"/>
                <a:t>Allez sur votre smartphone</a:t>
              </a:r>
              <a:endParaRPr lang="fr-FR" sz="1800" b="1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800" b="1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800" b="1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800" b="1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800" b="1" dirty="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45627F81-42EC-4F4D-9B53-26938357199D}"/>
                </a:ext>
              </a:extLst>
            </p:cNvPr>
            <p:cNvSpPr txBox="1"/>
            <p:nvPr/>
          </p:nvSpPr>
          <p:spPr>
            <a:xfrm>
              <a:off x="8172419" y="1306966"/>
              <a:ext cx="487749" cy="46166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square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fr-FR" sz="2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5EB394-DCC3-4699-95E1-25E18B4CCD8E}"/>
                </a:ext>
              </a:extLst>
            </p:cNvPr>
            <p:cNvSpPr/>
            <p:nvPr/>
          </p:nvSpPr>
          <p:spPr>
            <a:xfrm>
              <a:off x="8087904" y="1245068"/>
              <a:ext cx="3800045" cy="4575679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D4B098C-3A5B-466C-A135-1C1344515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1526"/>
            <a:stretch/>
          </p:blipFill>
          <p:spPr>
            <a:xfrm>
              <a:off x="8184091" y="1843235"/>
              <a:ext cx="3637796" cy="3797356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D960CC3-9EEF-4AB3-911B-C4CB55E42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09714" y="4864101"/>
              <a:ext cx="1692550" cy="340398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DFC7FE1-6D0F-4990-8869-20031014C208}"/>
                </a:ext>
              </a:extLst>
            </p:cNvPr>
            <p:cNvSpPr/>
            <p:nvPr/>
          </p:nvSpPr>
          <p:spPr>
            <a:xfrm>
              <a:off x="8176926" y="4825385"/>
              <a:ext cx="1824324" cy="399758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49561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4EAC5F4-44AB-4642-9AFD-678611392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5" y="2216921"/>
            <a:ext cx="466790" cy="49536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3482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📲 Copier des fichiers d’un appareil externe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5056" y="873833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17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C5D5-657A-4EFE-9755-D82A0E652502}" type="datetime1">
              <a:rPr lang="fr-FR" smtClean="0"/>
              <a:t>15/02/2023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Explorateur windows</a:t>
            </a:r>
          </a:p>
        </p:txBody>
      </p:sp>
      <p:sp>
        <p:nvSpPr>
          <p:cNvPr id="24" name="Espace réservé du contenu 16">
            <a:extLst>
              <a:ext uri="{FF2B5EF4-FFF2-40B4-BE49-F238E27FC236}">
                <a16:creationId xmlns:a16="http://schemas.microsoft.com/office/drawing/2014/main" id="{9A02872B-E8D2-4367-B111-E64F49BF6CF6}"/>
              </a:ext>
            </a:extLst>
          </p:cNvPr>
          <p:cNvSpPr txBox="1">
            <a:spLocks/>
          </p:cNvSpPr>
          <p:nvPr/>
        </p:nvSpPr>
        <p:spPr>
          <a:xfrm>
            <a:off x="823002" y="1341846"/>
            <a:ext cx="3133259" cy="501389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Faites un clic droit sur un espace vide de votre ordinateur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D78D1A5-2151-421D-A69F-A3CF7878B508}"/>
              </a:ext>
            </a:extLst>
          </p:cNvPr>
          <p:cNvSpPr txBox="1"/>
          <p:nvPr/>
        </p:nvSpPr>
        <p:spPr>
          <a:xfrm>
            <a:off x="335253" y="1314790"/>
            <a:ext cx="487749" cy="46166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FAD09D-39AD-493E-9A4D-495DD01472AD}"/>
              </a:ext>
            </a:extLst>
          </p:cNvPr>
          <p:cNvSpPr/>
          <p:nvPr/>
        </p:nvSpPr>
        <p:spPr>
          <a:xfrm>
            <a:off x="250739" y="1252893"/>
            <a:ext cx="3800044" cy="456785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3672C34-3287-4AEE-8F65-3B18A23BF191}"/>
              </a:ext>
            </a:extLst>
          </p:cNvPr>
          <p:cNvSpPr txBox="1"/>
          <p:nvPr/>
        </p:nvSpPr>
        <p:spPr>
          <a:xfrm>
            <a:off x="2957531" y="350613"/>
            <a:ext cx="6098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i="1" dirty="0">
                <a:latin typeface="+mj-lt"/>
              </a:rPr>
              <a:t>Disque dur, smartphone, clé USB…</a:t>
            </a:r>
          </a:p>
        </p:txBody>
      </p:sp>
      <p:sp>
        <p:nvSpPr>
          <p:cNvPr id="15" name="Espace réservé du contenu 16">
            <a:extLst>
              <a:ext uri="{FF2B5EF4-FFF2-40B4-BE49-F238E27FC236}">
                <a16:creationId xmlns:a16="http://schemas.microsoft.com/office/drawing/2014/main" id="{2FF7D435-DA7F-4BC3-98F5-FC07673FC001}"/>
              </a:ext>
            </a:extLst>
          </p:cNvPr>
          <p:cNvSpPr txBox="1">
            <a:spLocks/>
          </p:cNvSpPr>
          <p:nvPr/>
        </p:nvSpPr>
        <p:spPr>
          <a:xfrm>
            <a:off x="4666209" y="1267242"/>
            <a:ext cx="3143617" cy="72195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Cliquez sur « coller »</a:t>
            </a: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246D537-707A-46E6-BE43-B77800232443}"/>
              </a:ext>
            </a:extLst>
          </p:cNvPr>
          <p:cNvSpPr txBox="1"/>
          <p:nvPr/>
        </p:nvSpPr>
        <p:spPr>
          <a:xfrm>
            <a:off x="4248991" y="1306966"/>
            <a:ext cx="487749" cy="46166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C19E40-6A7C-4E48-95F8-A36E821B470A}"/>
              </a:ext>
            </a:extLst>
          </p:cNvPr>
          <p:cNvSpPr/>
          <p:nvPr/>
        </p:nvSpPr>
        <p:spPr>
          <a:xfrm>
            <a:off x="4164476" y="1245069"/>
            <a:ext cx="3800045" cy="457567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contenu 16">
            <a:extLst>
              <a:ext uri="{FF2B5EF4-FFF2-40B4-BE49-F238E27FC236}">
                <a16:creationId xmlns:a16="http://schemas.microsoft.com/office/drawing/2014/main" id="{2795DD18-1EEA-43D3-9508-DEBEEF9A191F}"/>
              </a:ext>
            </a:extLst>
          </p:cNvPr>
          <p:cNvSpPr txBox="1">
            <a:spLocks/>
          </p:cNvSpPr>
          <p:nvPr/>
        </p:nvSpPr>
        <p:spPr>
          <a:xfrm>
            <a:off x="8589637" y="1267242"/>
            <a:ext cx="3143617" cy="72195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C’est terminé ! Votre fichier est sur l’ordinateur!</a:t>
            </a: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5627F81-42EC-4F4D-9B53-26938357199D}"/>
              </a:ext>
            </a:extLst>
          </p:cNvPr>
          <p:cNvSpPr txBox="1"/>
          <p:nvPr/>
        </p:nvSpPr>
        <p:spPr>
          <a:xfrm>
            <a:off x="8172419" y="1306966"/>
            <a:ext cx="487749" cy="46166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5EB394-DCC3-4699-95E1-25E18B4CCD8E}"/>
              </a:ext>
            </a:extLst>
          </p:cNvPr>
          <p:cNvSpPr/>
          <p:nvPr/>
        </p:nvSpPr>
        <p:spPr>
          <a:xfrm>
            <a:off x="8087904" y="1245068"/>
            <a:ext cx="3800045" cy="457567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D4B098C-3A5B-466C-A135-1C13445157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526"/>
          <a:stretch/>
        </p:blipFill>
        <p:spPr>
          <a:xfrm>
            <a:off x="8184091" y="1843235"/>
            <a:ext cx="3637796" cy="379735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DFC7FE1-6D0F-4990-8869-20031014C208}"/>
              </a:ext>
            </a:extLst>
          </p:cNvPr>
          <p:cNvSpPr/>
          <p:nvPr/>
        </p:nvSpPr>
        <p:spPr>
          <a:xfrm flipV="1">
            <a:off x="8176926" y="4831555"/>
            <a:ext cx="1545572" cy="10433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037F1C-0F70-4136-8B9E-706822F52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578" y="2093344"/>
            <a:ext cx="2827067" cy="342280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AA6C98F-A1CD-472D-87C1-577571C8C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466" y="2093344"/>
            <a:ext cx="2827067" cy="342280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6F042EA-21F5-4F9F-9BDA-075467C535D1}"/>
              </a:ext>
            </a:extLst>
          </p:cNvPr>
          <p:cNvSpPr/>
          <p:nvPr/>
        </p:nvSpPr>
        <p:spPr>
          <a:xfrm>
            <a:off x="4870580" y="3741913"/>
            <a:ext cx="578498" cy="33556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1A1FA1A-7F43-4515-9DC1-0B38FA853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3778" y="3177316"/>
            <a:ext cx="1076475" cy="120984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6BF9173-F559-4F01-922E-389A8749014D}"/>
              </a:ext>
            </a:extLst>
          </p:cNvPr>
          <p:cNvSpPr/>
          <p:nvPr/>
        </p:nvSpPr>
        <p:spPr>
          <a:xfrm flipV="1">
            <a:off x="8184091" y="5178177"/>
            <a:ext cx="1545572" cy="10433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F3F8D4-14B7-4F14-A8B4-453F83D365F2}"/>
              </a:ext>
            </a:extLst>
          </p:cNvPr>
          <p:cNvSpPr/>
          <p:nvPr/>
        </p:nvSpPr>
        <p:spPr>
          <a:xfrm flipV="1">
            <a:off x="9386622" y="4972757"/>
            <a:ext cx="595578" cy="20541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414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Place à la manipulation !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3423A0E-36DF-4346-8DAD-B994B29D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18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7A4349-5A1D-46FD-B3B0-06ECD2FF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F1DD-9603-4A7B-871D-EECDDAEE49D6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4969D4-3F6C-4419-BBAE-B15090FA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aller plus loin - 1/5 Explorateur windows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9F1F39-B5F1-4410-9A38-30B491D20FD2}"/>
              </a:ext>
            </a:extLst>
          </p:cNvPr>
          <p:cNvSpPr txBox="1"/>
          <p:nvPr/>
        </p:nvSpPr>
        <p:spPr>
          <a:xfrm>
            <a:off x="838200" y="1718829"/>
            <a:ext cx="1051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👉 Branchez votre smartphone à votre ordinateur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Retrouvez le dossier de votre appareil connecté dans l’explorateur de fichiers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👉 Ouvrez-le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9066DBA-8F9F-47C7-8729-17141AFE13AA}"/>
              </a:ext>
            </a:extLst>
          </p:cNvPr>
          <p:cNvSpPr txBox="1"/>
          <p:nvPr/>
        </p:nvSpPr>
        <p:spPr>
          <a:xfrm>
            <a:off x="2983333" y="4129158"/>
            <a:ext cx="622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👉 Chercher le dossier des photos (DCIM)</a:t>
            </a:r>
          </a:p>
        </p:txBody>
      </p:sp>
    </p:spTree>
    <p:extLst>
      <p:ext uri="{BB962C8B-B14F-4D97-AF65-F5344CB8AC3E}">
        <p14:creationId xmlns:p14="http://schemas.microsoft.com/office/powerpoint/2010/main" val="3814654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838200" y="3075057"/>
            <a:ext cx="10515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💡 Avez-vous des questions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CF1915-BBE5-4AAD-B10C-3855C7129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76D5-725C-4667-A557-9775B0FF7E9D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767396-E7FC-4D3E-AF84-B1C032F4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pour aller plus loin 10/10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F538C-D5FE-49AA-BEAE-B8F0B5FE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50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B48F2A06-A841-48AB-9194-70250D73B7BE}"/>
              </a:ext>
            </a:extLst>
          </p:cNvPr>
          <p:cNvSpPr txBox="1"/>
          <p:nvPr/>
        </p:nvSpPr>
        <p:spPr>
          <a:xfrm>
            <a:off x="2074084" y="2368485"/>
            <a:ext cx="92797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1/ Les notifications et autorisations</a:t>
            </a:r>
          </a:p>
          <a:p>
            <a:r>
              <a:rPr lang="fr-FR" sz="2800" dirty="0"/>
              <a:t>2/ La sécurité</a:t>
            </a:r>
          </a:p>
          <a:p>
            <a:r>
              <a:rPr lang="fr-FR" sz="2800" dirty="0"/>
              <a:t>3/ Remplir des formulaires, créer des comptes, e-démarches</a:t>
            </a:r>
          </a:p>
          <a:p>
            <a:r>
              <a:rPr lang="fr-FR" sz="2800" dirty="0"/>
              <a:t>4</a:t>
            </a:r>
            <a:r>
              <a:rPr lang="fr-FR" sz="2800"/>
              <a:t>/ Les mails, le retour | Agenda</a:t>
            </a:r>
          </a:p>
          <a:p>
            <a:r>
              <a:rPr lang="fr-FR" sz="2800"/>
              <a:t>5</a:t>
            </a:r>
            <a:r>
              <a:rPr lang="fr-FR" sz="2800" dirty="0"/>
              <a:t>/ Du smartphone à l’ordinateur !</a:t>
            </a:r>
          </a:p>
          <a:p>
            <a:r>
              <a:rPr lang="fr-FR" sz="2800" dirty="0"/>
              <a:t>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572090-C6BD-4F33-94D6-0EE54A39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E848-262E-4FF8-86C6-8BBF63AC8AA9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65C232-89B6-427C-9473-1EBD2306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pour aller plus loin 10/10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BCBC3B-CB57-4455-A100-E2386032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04032B-0C56-459C-B1A8-5F4201197B63}"/>
              </a:ext>
            </a:extLst>
          </p:cNvPr>
          <p:cNvSpPr txBox="1"/>
          <p:nvPr/>
        </p:nvSpPr>
        <p:spPr>
          <a:xfrm>
            <a:off x="1523456" y="4044032"/>
            <a:ext cx="745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👉</a:t>
            </a:r>
          </a:p>
        </p:txBody>
      </p:sp>
    </p:spTree>
    <p:extLst>
      <p:ext uri="{BB962C8B-B14F-4D97-AF65-F5344CB8AC3E}">
        <p14:creationId xmlns:p14="http://schemas.microsoft.com/office/powerpoint/2010/main" val="3823445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8EA9CC0-CE0F-4265-8AE6-E06BEFF0D094}"/>
              </a:ext>
            </a:extLst>
          </p:cNvPr>
          <p:cNvSpPr txBox="1"/>
          <p:nvPr/>
        </p:nvSpPr>
        <p:spPr>
          <a:xfrm>
            <a:off x="419100" y="1642298"/>
            <a:ext cx="1135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🧐 Faisons le point !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AFF57C-E34F-40CF-A60A-ECD486BAE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308-D757-4A9C-AAA9-7F5F47767B4C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DD5685-1623-48EC-97D0-75E1ABA3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pour aller plus loin 10/10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D0EB59-95E1-40B9-8BCC-0901273E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20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2CCF7F4-7422-427A-ADA9-1CE1246C1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64" y="2332282"/>
            <a:ext cx="3666671" cy="36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45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8EA9CC0-CE0F-4265-8AE6-E06BEFF0D094}"/>
              </a:ext>
            </a:extLst>
          </p:cNvPr>
          <p:cNvSpPr txBox="1"/>
          <p:nvPr/>
        </p:nvSpPr>
        <p:spPr>
          <a:xfrm>
            <a:off x="419100" y="1936887"/>
            <a:ext cx="1135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🧐 Qu’en avez-vous pensé 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A61F8C6-F39E-43E1-96F3-CBDEBF52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541" y="2684880"/>
            <a:ext cx="3302917" cy="3302917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02F15A-E7C6-4859-8FF5-7A26EF921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464C-7153-415C-BFE9-B86227918ACF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88AF7E-4EDA-4B73-ACAD-1B5FB77B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pour aller plus loin 10/10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235900-5DCB-40B9-BADA-FF3FA69D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203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92D050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226818"/>
            <a:ext cx="721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Et à bientôt !</a:t>
            </a:r>
            <a:endParaRPr lang="fr-FR" sz="2800" b="1" dirty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AB1ECC9-9ACC-49A5-AF21-13E92CA470EA}"/>
              </a:ext>
            </a:extLst>
          </p:cNvPr>
          <p:cNvGrpSpPr/>
          <p:nvPr/>
        </p:nvGrpSpPr>
        <p:grpSpPr>
          <a:xfrm>
            <a:off x="2907383" y="5960352"/>
            <a:ext cx="10299569" cy="453361"/>
            <a:chOff x="2927155" y="5806913"/>
            <a:chExt cx="10515600" cy="623367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27D9C8B-10F9-4E01-8B4B-9D522F162544}"/>
                </a:ext>
              </a:extLst>
            </p:cNvPr>
            <p:cNvSpPr txBox="1"/>
            <p:nvPr/>
          </p:nvSpPr>
          <p:spPr>
            <a:xfrm>
              <a:off x="2927155" y="6049409"/>
              <a:ext cx="10515600" cy="380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Cet atelier est inspiré de la formation proposée par </a:t>
              </a:r>
              <a:r>
                <a:rPr lang="fr-FR" sz="1200" dirty="0" err="1"/>
                <a:t>WeTechCare</a:t>
              </a:r>
              <a:r>
                <a:rPr lang="fr-FR" sz="1200" dirty="0"/>
                <a:t> sur 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E53339C-A231-487B-A068-9D65A9BC6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10" t="30511" r="15457"/>
            <a:stretch/>
          </p:blipFill>
          <p:spPr>
            <a:xfrm>
              <a:off x="10389908" y="5806913"/>
              <a:ext cx="1527143" cy="549437"/>
            </a:xfrm>
            <a:prstGeom prst="rect">
              <a:avLst/>
            </a:prstGeom>
          </p:spPr>
        </p:pic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EDC098-4E52-46D3-8494-2F9BDB0C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7F69-2063-4675-A96E-FD42D8ECCAAB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F30D81-ACEC-454E-B783-F199C7938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pour aller plus loin 10/10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60245D-76FC-41B8-BB6C-1B55DA19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B48F2A06-A841-48AB-9194-70250D73B7BE}"/>
              </a:ext>
            </a:extLst>
          </p:cNvPr>
          <p:cNvSpPr txBox="1"/>
          <p:nvPr/>
        </p:nvSpPr>
        <p:spPr>
          <a:xfrm>
            <a:off x="3461918" y="2070497"/>
            <a:ext cx="54191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🔍 Zoom sur la semaine dernière  </a:t>
            </a:r>
          </a:p>
          <a:p>
            <a:endParaRPr lang="fr-FR" sz="2800" dirty="0"/>
          </a:p>
          <a:p>
            <a:r>
              <a:rPr lang="fr-FR" sz="2800" dirty="0"/>
              <a:t>⚙ Comment transférer du smartphone à son ordinateur ?</a:t>
            </a:r>
          </a:p>
          <a:p>
            <a:endParaRPr lang="fr-FR" sz="2800" dirty="0"/>
          </a:p>
          <a:p>
            <a:r>
              <a:rPr lang="fr-FR" sz="2800" b="1" dirty="0"/>
              <a:t>🎶 Voilà, c'est fini…</a:t>
            </a:r>
          </a:p>
          <a:p>
            <a:endParaRPr lang="fr-FR" sz="2800" dirty="0"/>
          </a:p>
          <a:p>
            <a:endParaRPr lang="fr-FR" sz="28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572090-C6BD-4F33-94D6-0EE54A39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C2EB-481F-4DFF-998E-B29076FEF9B3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65C232-89B6-427C-9473-1EBD2306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pour aller plus loin 10/10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BCBC3B-CB57-4455-A100-E2386032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26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Partons du début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3291722" y="3069411"/>
            <a:ext cx="5608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🧐 Avez-vous des questions sur ce que l’on a vu lors du dernier atelier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AC26A6-69E6-4C6A-9360-C0E2D54A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934E-CCFD-468C-8BD5-C26C678D7E45}" type="datetime1">
              <a:rPr lang="fr-FR" smtClean="0"/>
              <a:t>15/02/2023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A6A13AC-8C94-466C-B533-2FDF6EBA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pour aller plus loin 10/10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041A42-5547-4ED9-A0A5-66EDB834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16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E48460C-060E-43B8-9D06-4DDD5A6BE56A}"/>
              </a:ext>
            </a:extLst>
          </p:cNvPr>
          <p:cNvSpPr/>
          <p:nvPr/>
        </p:nvSpPr>
        <p:spPr>
          <a:xfrm>
            <a:off x="1306286" y="2143435"/>
            <a:ext cx="9489232" cy="213127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6" y="2546291"/>
            <a:ext cx="9489232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⚙ Pourquoi transférer de son smartphone à un ordinateur ?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C7F87-2855-4074-B854-E3FDD3BBCEE4}"/>
              </a:ext>
            </a:extLst>
          </p:cNvPr>
          <p:cNvSpPr/>
          <p:nvPr/>
        </p:nvSpPr>
        <p:spPr>
          <a:xfrm>
            <a:off x="1054099" y="6172200"/>
            <a:ext cx="985043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0F3942-AED8-4BC0-B84B-153ECA1C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0162-0A5D-4E1A-BAD2-6AB70B6EA80D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3FEC2C-31EC-4959-BCEF-34DC4CD6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pour aller plus loin 10/10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62E275-203F-40F3-B272-BB015514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233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6" y="2546291"/>
            <a:ext cx="9489232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⚙ Comment transférer de son smartphone à un ordinateur ?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C7F87-2855-4074-B854-E3FDD3BBCEE4}"/>
              </a:ext>
            </a:extLst>
          </p:cNvPr>
          <p:cNvSpPr/>
          <p:nvPr/>
        </p:nvSpPr>
        <p:spPr>
          <a:xfrm>
            <a:off x="1054099" y="6172200"/>
            <a:ext cx="985043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0F3942-AED8-4BC0-B84B-153ECA1C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0162-0A5D-4E1A-BAD2-6AB70B6EA80D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3FEC2C-31EC-4959-BCEF-34DC4CD6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pour aller plus loin 10/10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62E275-203F-40F3-B272-BB015514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6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0BC0C41-96BA-40F4-85D2-5BAB52B6A783}"/>
              </a:ext>
            </a:extLst>
          </p:cNvPr>
          <p:cNvSpPr txBox="1"/>
          <p:nvPr/>
        </p:nvSpPr>
        <p:spPr>
          <a:xfrm>
            <a:off x="597379" y="2344371"/>
            <a:ext cx="109972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👉 Cela permet de copier les photos du téléphone sur son ordinateur</a:t>
            </a:r>
          </a:p>
          <a:p>
            <a:pPr algn="ctr"/>
            <a:endParaRPr lang="fr-FR" sz="2800" dirty="0"/>
          </a:p>
          <a:p>
            <a:pPr algn="ctr"/>
            <a:endParaRPr lang="fr-FR" sz="28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B8A2B77-D0FE-4383-BA01-ECEDF4DF632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Pourquoi transférer ?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4D356DA-3D97-44C2-BADC-1696ECF72851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151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6" y="2546291"/>
            <a:ext cx="9489232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⚙ Comment transférer de son smartphone à un ordinateur ?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C7F87-2855-4074-B854-E3FDD3BBCEE4}"/>
              </a:ext>
            </a:extLst>
          </p:cNvPr>
          <p:cNvSpPr/>
          <p:nvPr/>
        </p:nvSpPr>
        <p:spPr>
          <a:xfrm>
            <a:off x="1054099" y="6172200"/>
            <a:ext cx="985043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0F3942-AED8-4BC0-B84B-153ECA1C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0162-0A5D-4E1A-BAD2-6AB70B6EA80D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3FEC2C-31EC-4959-BCEF-34DC4CD6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Smartphone - pour aller plus loin 10/10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62E275-203F-40F3-B272-BB015514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7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0BC0C41-96BA-40F4-85D2-5BAB52B6A783}"/>
              </a:ext>
            </a:extLst>
          </p:cNvPr>
          <p:cNvSpPr txBox="1"/>
          <p:nvPr/>
        </p:nvSpPr>
        <p:spPr>
          <a:xfrm>
            <a:off x="597379" y="2344371"/>
            <a:ext cx="109972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👉 Cela permet de copier les photos du téléphone sur son ordinateur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Pour libérer de l’espace dans son appareil</a:t>
            </a:r>
          </a:p>
          <a:p>
            <a:pPr algn="ctr"/>
            <a:endParaRPr lang="fr-FR" sz="2800" dirty="0"/>
          </a:p>
          <a:p>
            <a:pPr algn="ctr"/>
            <a:endParaRPr lang="fr-FR" sz="28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B8A2B77-D0FE-4383-BA01-ECEDF4DF632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Pourquoi transférer ?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4D356DA-3D97-44C2-BADC-1696ECF72851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61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6" y="2546291"/>
            <a:ext cx="9489232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⚙ Comment transférer de son smartphone à un ordinateur ?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C7F87-2855-4074-B854-E3FDD3BBCEE4}"/>
              </a:ext>
            </a:extLst>
          </p:cNvPr>
          <p:cNvSpPr/>
          <p:nvPr/>
        </p:nvSpPr>
        <p:spPr>
          <a:xfrm>
            <a:off x="1054099" y="6172200"/>
            <a:ext cx="985043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0F3942-AED8-4BC0-B84B-153ECA1C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0162-0A5D-4E1A-BAD2-6AB70B6EA80D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3FEC2C-31EC-4959-BCEF-34DC4CD6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pour aller plus loin 10/10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62E275-203F-40F3-B272-BB015514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8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0BC0C41-96BA-40F4-85D2-5BAB52B6A783}"/>
              </a:ext>
            </a:extLst>
          </p:cNvPr>
          <p:cNvSpPr txBox="1"/>
          <p:nvPr/>
        </p:nvSpPr>
        <p:spPr>
          <a:xfrm>
            <a:off x="597379" y="2344371"/>
            <a:ext cx="109972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👉 Cela permet de copier les photos du téléphone sur son ordinateur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Pour libérer de l’espace dans son appareil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👉 Pour copier des fichiers de l’ordinateur dans le smartphone</a:t>
            </a:r>
          </a:p>
          <a:p>
            <a:pPr algn="ctr"/>
            <a:endParaRPr lang="fr-FR" sz="28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B8A2B77-D0FE-4383-BA01-ECEDF4DF632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Pourquoi transférer ?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4D356DA-3D97-44C2-BADC-1696ECF72851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08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E48460C-060E-43B8-9D06-4DDD5A6BE56A}"/>
              </a:ext>
            </a:extLst>
          </p:cNvPr>
          <p:cNvSpPr/>
          <p:nvPr/>
        </p:nvSpPr>
        <p:spPr>
          <a:xfrm>
            <a:off x="1306286" y="2143435"/>
            <a:ext cx="9489232" cy="213127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6" y="2546291"/>
            <a:ext cx="9489232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⚙ Comment transférer de son smartphone à un ordinateur ?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C7F87-2855-4074-B854-E3FDD3BBCEE4}"/>
              </a:ext>
            </a:extLst>
          </p:cNvPr>
          <p:cNvSpPr/>
          <p:nvPr/>
        </p:nvSpPr>
        <p:spPr>
          <a:xfrm>
            <a:off x="1054099" y="6172200"/>
            <a:ext cx="985043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0F3942-AED8-4BC0-B84B-153ECA1C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0162-0A5D-4E1A-BAD2-6AB70B6EA80D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3FEC2C-31EC-4959-BCEF-34DC4CD6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pour aller plus loin 10/10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62E275-203F-40F3-B272-BB015514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9816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1117</Words>
  <Application>Microsoft Office PowerPoint</Application>
  <PresentationFormat>Grand écran</PresentationFormat>
  <Paragraphs>253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BalooChettan2-Regular</vt:lpstr>
      <vt:lpstr>Calibri</vt:lpstr>
      <vt:lpstr>Calibri Light</vt:lpstr>
      <vt:lpstr>Thème Office</vt:lpstr>
      <vt:lpstr>Bienvenue à l’atelier Initiation smartphone</vt:lpstr>
      <vt:lpstr>Tout un programme !</vt:lpstr>
      <vt:lpstr>Tout un programme !</vt:lpstr>
      <vt:lpstr>Partons du début !</vt:lpstr>
      <vt:lpstr>⚙ Pourquoi transférer de son smartphone à un ordinateur ?</vt:lpstr>
      <vt:lpstr>⚙ Comment transférer de son smartphone à un ordinateur ?</vt:lpstr>
      <vt:lpstr>⚙ Comment transférer de son smartphone à un ordinateur ?</vt:lpstr>
      <vt:lpstr>⚙ Comment transférer de son smartphone à un ordinateur ?</vt:lpstr>
      <vt:lpstr>⚙ Comment transférer de son smartphone à un ordinateur ?</vt:lpstr>
      <vt:lpstr> Zoom sur le bureau</vt:lpstr>
      <vt:lpstr> Zoom sur le bureau</vt:lpstr>
      <vt:lpstr> 🔍 Zoom sur l’explorateur de fichiers</vt:lpstr>
      <vt:lpstr> 📲 Copier des fichiers d’un appareil externe</vt:lpstr>
      <vt:lpstr> 📲 Copier des fichiers d’un appareil externe</vt:lpstr>
      <vt:lpstr> 📲 Copier des fichiers d’un appareil externe</vt:lpstr>
      <vt:lpstr>📲 Copier des fichiers d’un appareil externe</vt:lpstr>
      <vt:lpstr>📲 Copier des fichiers d’un appareil externe</vt:lpstr>
      <vt:lpstr>Place à la manipulation !</vt:lpstr>
      <vt:lpstr>Synthèse</vt:lpstr>
      <vt:lpstr>Synthèse</vt:lpstr>
      <vt:lpstr>Synthèse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Conseiller Numérique - Mairie Peyruis</dc:creator>
  <cp:lastModifiedBy>Conseiller Numérique - Mairie Peyruis</cp:lastModifiedBy>
  <cp:revision>9</cp:revision>
  <dcterms:created xsi:type="dcterms:W3CDTF">2022-02-09T15:40:36Z</dcterms:created>
  <dcterms:modified xsi:type="dcterms:W3CDTF">2023-02-15T09:21:50Z</dcterms:modified>
</cp:coreProperties>
</file>