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4" r:id="rId4"/>
    <p:sldId id="272" r:id="rId5"/>
    <p:sldId id="280" r:id="rId6"/>
    <p:sldId id="258" r:id="rId7"/>
    <p:sldId id="279" r:id="rId8"/>
    <p:sldId id="302" r:id="rId9"/>
    <p:sldId id="295" r:id="rId10"/>
    <p:sldId id="306" r:id="rId11"/>
    <p:sldId id="281" r:id="rId12"/>
    <p:sldId id="284" r:id="rId13"/>
    <p:sldId id="285" r:id="rId14"/>
    <p:sldId id="289" r:id="rId15"/>
    <p:sldId id="286" r:id="rId16"/>
    <p:sldId id="290" r:id="rId17"/>
    <p:sldId id="287" r:id="rId18"/>
    <p:sldId id="288" r:id="rId19"/>
    <p:sldId id="291" r:id="rId20"/>
    <p:sldId id="292" r:id="rId21"/>
    <p:sldId id="293" r:id="rId22"/>
    <p:sldId id="294" r:id="rId23"/>
    <p:sldId id="296" r:id="rId24"/>
    <p:sldId id="263" r:id="rId25"/>
    <p:sldId id="297" r:id="rId26"/>
    <p:sldId id="283" r:id="rId27"/>
    <p:sldId id="304" r:id="rId28"/>
    <p:sldId id="264" r:id="rId29"/>
    <p:sldId id="305" r:id="rId30"/>
    <p:sldId id="282" r:id="rId31"/>
    <p:sldId id="303" r:id="rId32"/>
    <p:sldId id="299" r:id="rId33"/>
    <p:sldId id="300" r:id="rId34"/>
    <p:sldId id="301" r:id="rId35"/>
    <p:sldId id="269" r:id="rId36"/>
    <p:sldId id="270" r:id="rId37"/>
    <p:sldId id="278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9"/>
    <a:srgbClr val="FFBD59"/>
    <a:srgbClr val="393938"/>
    <a:srgbClr val="2E7D9C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9871" autoAdjust="0"/>
  </p:normalViewPr>
  <p:slideViewPr>
    <p:cSldViewPr snapToGrid="0">
      <p:cViewPr varScale="1">
        <p:scale>
          <a:sx n="65" d="100"/>
          <a:sy n="65" d="100"/>
        </p:scale>
        <p:origin x="8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D163-AD60-4CDA-80C8-DD519E47DC2D}" type="datetime1">
              <a:rPr lang="fr-FR" smtClean="0"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7A31B-B26C-46B4-98A7-CB756A6DBF72}" type="datetime1">
              <a:rPr lang="fr-FR" smtClean="0"/>
              <a:t>24/01/2023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C55C4-FEA5-4CDE-8467-45CEE44314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500FBD5-622E-47E9-AD98-BC6C2C1E1F60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38CFD-A734-4BA4-909D-83BE306007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A9E4EB-F7CE-440F-B832-A1BEAE142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A04578-A6D6-4576-84EB-1F775067B31D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9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C644B2D-44EA-47A9-8563-E0C23D15930D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14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8302370-E636-470B-B062-FF2E9C4D20AC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6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2B5741D-DD5E-48B8-B5A8-01E9A832DB75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7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B7237A-03C9-4774-9201-76A8E44F5CB5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47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B36879-9058-4546-8B23-A23752ECF26A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119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12FDBB-99DB-4003-BEE4-511C7138FAB2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14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069CBEF-2F1B-4F39-A58A-ECD4A28546C1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9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96FE53-CBBA-4916-93BC-4EF57B0B6067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235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4/ avec d’autres informations</a:t>
            </a:r>
          </a:p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B215F58-C198-4718-9FCC-2A6D603663E2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8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Mme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Hadibi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Nicole (prévoir des manipulations plus avancées)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Mme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Barbero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Christine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Mme Rousset Marie-Bernadette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Mr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Monminoux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Jean-Pierre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D3922-DE3D-4C78-94C1-D6E3997ECF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0F50565-9743-4CE8-A1F1-B6D1EC57DB46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33076-53CD-4125-B69B-627497AFFD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FEAAD9-5F52-425E-83DB-A65D65672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4/ avec d’autres informations</a:t>
            </a:r>
          </a:p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C711E37-155C-496D-8CB0-2E6C1337841B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32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4/ avec d’autres informations</a:t>
            </a:r>
          </a:p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AE6BF87-EE13-44BB-9FFA-A6CAA81D5D60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95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1/ </a:t>
            </a:r>
            <a:r>
              <a:rPr lang="fr-FR" dirty="0">
                <a:solidFill>
                  <a:srgbClr val="313537"/>
                </a:solidFill>
                <a:effectLst/>
              </a:rPr>
              <a:t>Sur un bureau d'ordinateur il y a des icônes, des dossiers, des fichiers, des logiciels et bien d'autres choses encore !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2/ vrai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3/ navigateur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mozilla</a:t>
            </a:r>
            <a:r>
              <a:rPr lang="fr-FR" b="1" dirty="0">
                <a:solidFill>
                  <a:srgbClr val="313537"/>
                </a:solidFill>
                <a:effectLst/>
              </a:rPr>
              <a:t> </a:t>
            </a:r>
            <a:r>
              <a:rPr lang="fr-FR" b="1" dirty="0" err="1">
                <a:solidFill>
                  <a:srgbClr val="313537"/>
                </a:solidFill>
                <a:effectLst/>
              </a:rPr>
              <a:t>firefox</a:t>
            </a:r>
            <a:r>
              <a:rPr lang="fr-FR" b="1" dirty="0">
                <a:solidFill>
                  <a:srgbClr val="313537"/>
                </a:solidFill>
                <a:effectLst/>
              </a:rPr>
              <a:t>. Il en existe d’autres</a:t>
            </a:r>
          </a:p>
          <a:p>
            <a:r>
              <a:rPr lang="fr-FR" b="1" dirty="0">
                <a:solidFill>
                  <a:srgbClr val="313537"/>
                </a:solidFill>
                <a:effectLst/>
              </a:rPr>
              <a:t>4/ avec d’autres informations</a:t>
            </a:r>
          </a:p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189828-8D3E-4F54-A9B9-9B53EC2688A0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05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image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AA2E524-E8E8-4D86-8522-BC1662D81416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95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CCF2AB-72E9-4F67-B5EE-18EA3A4A5E6F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01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92C140-E03D-43F8-9D85-F61A4EAE23BA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70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92C140-E03D-43F8-9D85-F61A4EAE23BA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066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fonctionne comme ça pour *toutes les fenêtres*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4E870-6BB0-4325-B969-7578689FA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4472D2-B81A-4AB1-AAF3-4CCEB6EE5C04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D3AA9-4BD6-402D-B14E-7A7AFD4B4F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01FF1-C7FB-4743-B2EC-6668FC2AA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51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482E53-99F0-4822-939D-28ACA4EEC8FF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62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F24E11-7DB6-4E9A-A87D-DA37F2659E21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5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Faisons connaissance</a:t>
            </a:r>
          </a:p>
          <a:p>
            <a:r>
              <a:rPr lang="fr-FR" dirty="0"/>
              <a:t>Présentation moi</a:t>
            </a:r>
          </a:p>
          <a:p>
            <a:r>
              <a:rPr lang="fr-FR" dirty="0"/>
              <a:t>Présentation usagers : 3 questions à chacun</a:t>
            </a:r>
          </a:p>
          <a:p>
            <a:r>
              <a:rPr lang="fr-FR" dirty="0"/>
              <a:t>Règles du groupe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07D612-BBBB-4CF7-87B1-64D4BE0E97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D66467-2DF9-4A6B-99A7-95C8C7F9FD27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B73EF-CA44-447D-8260-273D9BF0BF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A2EBE-E48C-4CCE-B1FC-E400D3729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F24E11-7DB6-4E9A-A87D-DA37F2659E21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4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CCBA50-0864-4561-AEC7-F965CAD7A9B6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03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AB8AF9-607A-4CB0-AA40-727704840459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70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/>
              <a:t>Ici la fenêtre du dossier « fonds d’écran »</a:t>
            </a:r>
            <a:endParaRPr lang="fr-FR" sz="1400" i="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90FBDE-11B6-442F-86F3-0744E6E322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8482E53-99F0-4822-939D-28ACA4EEC8FF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5AE5F-6397-406D-BBA4-AA7A695C1E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D6A57-F8E2-44E7-AF38-A53CB387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86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Faire ouvrir Bloc-Notes sur leurs ordinateurs</a:t>
            </a:r>
          </a:p>
          <a:p>
            <a:r>
              <a:rPr lang="fr-FR" dirty="0"/>
              <a:t>Leur donner les claviers papier</a:t>
            </a:r>
          </a:p>
          <a:p>
            <a:r>
              <a:rPr lang="fr-FR" dirty="0"/>
              <a:t>Leur demander de faire les manipulations demandées.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1EF6A8-47FD-41ED-825D-E3BCA7974E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3ED174D-A5C2-4828-B213-408BBBF5D7BC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38FFF-3B8F-4255-9B56-D86332095B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821F5-F3C4-4E78-84E9-75F89C60A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24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Quicksand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800" b="0" i="0" u="none" strike="noStrike" baseline="0" dirty="0">
              <a:solidFill>
                <a:srgbClr val="404040"/>
              </a:solidFill>
              <a:latin typeface="Quicksand"/>
            </a:endParaRPr>
          </a:p>
          <a:p>
            <a:r>
              <a:rPr lang="fr-FR" sz="1800" b="0" i="0" u="none" strike="noStrike" baseline="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FA6EA-764B-4182-95F6-8170AB6085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A29732-0584-4788-B994-8E363780886B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32C13-5B06-4E5C-8BB2-2135BBAA6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0BE57-4B50-4928-A899-4221F7493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Tutoiements ?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s’écoute</a:t>
            </a:r>
          </a:p>
          <a:p>
            <a:pPr marL="171450" indent="-171450">
              <a:buFontTx/>
              <a:buChar char="-"/>
            </a:pPr>
            <a:r>
              <a:rPr lang="fr-FR" dirty="0"/>
              <a:t>Pas de jugement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Respect, tolérance</a:t>
            </a:r>
          </a:p>
          <a:p>
            <a:pPr marL="171450" indent="-171450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2497-F95B-4FF1-9521-1B6DBA0C4D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C050DD8-A8E8-4637-8ED9-3EAA8821943A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785C0-E2CC-401B-9D1B-0D1811A797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A0524-5F1A-4B72-AFF5-8F39D16C0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De quoi se compose l’ordi ?  =&gt; Ecran/souris/clavier/chargeur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Quels sont les clics de la souris ? (droit/gauche/double clic)</a:t>
            </a:r>
          </a:p>
          <a:p>
            <a:pPr marL="171450" indent="-171450">
              <a:buFontTx/>
              <a:buChar char="-"/>
            </a:pPr>
            <a:r>
              <a:rPr lang="fr-FR" dirty="0"/>
              <a:t>Comment faire une lettre, une majuscule, un ?,  « ê »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5F15C9-F08E-4E81-BB3B-B58D2C43058F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Le menu démarrer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icônes</a:t>
            </a:r>
          </a:p>
          <a:p>
            <a:pPr marL="171450" indent="-171450">
              <a:buFontTx/>
              <a:buChar char="-"/>
            </a:pPr>
            <a:r>
              <a:rPr lang="fr-FR" dirty="0"/>
              <a:t>Barre des tâches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Paramètres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corbeille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EF458-1C95-47F7-A128-6EF2EE2CB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562BDE-E8D3-433B-B190-8C74968AD76C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5EF-77F3-4AF9-969A-4BC1EEE82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57FF6-686F-4041-85BE-5AE244976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84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 corbeille </a:t>
            </a:r>
            <a:r>
              <a:rPr lang="fr-FR" dirty="0"/>
              <a:t>: c’est une poubelle, vous y trouverez tous les éléments que vous avez supprimés</a:t>
            </a:r>
          </a:p>
          <a:p>
            <a:r>
              <a:rPr lang="fr-FR" b="1" dirty="0"/>
              <a:t>Navigateur chrome/</a:t>
            </a:r>
            <a:r>
              <a:rPr lang="fr-FR" b="1" dirty="0" err="1"/>
              <a:t>mozilla</a:t>
            </a:r>
            <a:r>
              <a:rPr lang="fr-FR" b="1" dirty="0"/>
              <a:t> : </a:t>
            </a:r>
            <a:r>
              <a:rPr lang="fr-FR" b="0" dirty="0"/>
              <a:t>cela permet d’aller sur internet</a:t>
            </a:r>
          </a:p>
          <a:p>
            <a:r>
              <a:rPr lang="fr-FR" b="1" dirty="0"/>
              <a:t>Fichier</a:t>
            </a:r>
          </a:p>
          <a:p>
            <a:r>
              <a:rPr lang="fr-FR" b="1" dirty="0"/>
              <a:t>Dossier</a:t>
            </a:r>
          </a:p>
          <a:p>
            <a:r>
              <a:rPr lang="fr-FR" b="1" dirty="0"/>
              <a:t>Barre des tâches</a:t>
            </a:r>
          </a:p>
          <a:p>
            <a:r>
              <a:rPr lang="fr-FR" b="1" dirty="0"/>
              <a:t>paramètres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E8A3AD-400C-45A3-941D-57903577E61B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7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3CC9B1-F35A-4598-B95E-AD678633B5CA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3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Notifications : messages de l’ordinateur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6DCA91-D524-4890-813D-33CB0C95057B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58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Notifications : messages de l’ordinateur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6DCA91-D524-4890-813D-33CB0C95057B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6A329-8A6A-4E04-B1BA-E701A88F7E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05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2E0-3A0F-41DC-A6F7-03550F52C7E9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15D7-2FF3-4F91-B06B-FB4CE8604F54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CC73-56D7-4DB1-B0ED-D8ABCD6FE03C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58FA-EC99-4F26-9F66-5BCEEA38324B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0987-B30F-478B-BD94-25BA6612D711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853B-0DEE-44C6-9B90-72020931F38C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3495-813D-4287-9C97-91A6A5A242F6}" type="datetime1">
              <a:rPr lang="fr-FR" smtClean="0"/>
              <a:t>24/01/2023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B33A-04B1-4F72-907D-C9453A9B5053}" type="datetime1">
              <a:rPr lang="fr-FR" smtClean="0"/>
              <a:t>24/01/2023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D4E7-D631-454A-8A13-A91DDA09FF5F}" type="datetime1">
              <a:rPr lang="fr-FR" smtClean="0"/>
              <a:t>24/01/2023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8296-4161-4A0A-8BC6-A8713164F618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88D2-C321-4B08-BD7F-F5DB3A2CEFFC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934D-CD29-4C9E-977F-4FF483CA7D7C}" type="datetime1">
              <a:rPr lang="fr-FR" smtClean="0"/>
              <a:t>24/01/2023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- 2/5 prise en main du bureau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prise en main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 familiariser avec l’ordinateur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69" y="-240657"/>
            <a:ext cx="10515600" cy="999955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16859" y="570721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EE50EE09-1ACF-4736-A01F-F29084596C23}"/>
              </a:ext>
            </a:extLst>
          </p:cNvPr>
          <p:cNvSpPr txBox="1"/>
          <p:nvPr/>
        </p:nvSpPr>
        <p:spPr>
          <a:xfrm>
            <a:off x="743969" y="629709"/>
            <a:ext cx="527337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Paramètres : </a:t>
            </a:r>
            <a:r>
              <a:rPr lang="fr-FR" sz="1400" dirty="0"/>
              <a:t>batterie, connexion, son, date et heure…</a:t>
            </a:r>
            <a:endParaRPr lang="fr-FR" dirty="0"/>
          </a:p>
        </p:txBody>
      </p:sp>
      <p:sp>
        <p:nvSpPr>
          <p:cNvPr id="77" name="Espace réservé de la date 76">
            <a:extLst>
              <a:ext uri="{FF2B5EF4-FFF2-40B4-BE49-F238E27FC236}">
                <a16:creationId xmlns:a16="http://schemas.microsoft.com/office/drawing/2014/main" id="{C6550C7F-B1EB-4194-9B10-AA5BC6ED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F8EE-0913-4E6A-9B8A-4260E158E934}" type="datetime1">
              <a:rPr lang="fr-FR" smtClean="0"/>
              <a:t>24/01/2023</a:t>
            </a:fld>
            <a:endParaRPr lang="fr-FR"/>
          </a:p>
        </p:txBody>
      </p:sp>
      <p:sp>
        <p:nvSpPr>
          <p:cNvPr id="78" name="Espace réservé du pied de page 77">
            <a:extLst>
              <a:ext uri="{FF2B5EF4-FFF2-40B4-BE49-F238E27FC236}">
                <a16:creationId xmlns:a16="http://schemas.microsoft.com/office/drawing/2014/main" id="{03C1211F-8129-454D-A3DE-EB7597F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685ECB53-6EF2-40A0-9E73-DA5D1E6E8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5" t="20867" r="14519" b="12736"/>
          <a:stretch/>
        </p:blipFill>
        <p:spPr>
          <a:xfrm>
            <a:off x="9093687" y="1271179"/>
            <a:ext cx="268023" cy="2847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D8DFE3-631A-4A95-B5B9-0679F5792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060" y="1115284"/>
            <a:ext cx="3362794" cy="500132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72FD1FF-B507-42AC-B625-224AF1C8E9D7}"/>
              </a:ext>
            </a:extLst>
          </p:cNvPr>
          <p:cNvSpPr txBox="1"/>
          <p:nvPr/>
        </p:nvSpPr>
        <p:spPr>
          <a:xfrm>
            <a:off x="8284663" y="652471"/>
            <a:ext cx="3207740" cy="618630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Pour se connecter :</a:t>
            </a:r>
          </a:p>
          <a:p>
            <a:r>
              <a:rPr lang="fr-FR" dirty="0"/>
              <a:t>👉 Cliquer sur symbole du wifi                          	   ou</a:t>
            </a:r>
          </a:p>
          <a:p>
            <a:endParaRPr lang="fr-FR" dirty="0"/>
          </a:p>
          <a:p>
            <a:r>
              <a:rPr lang="fr-FR" dirty="0"/>
              <a:t>👉 Sélectionner le bon wifi (celui dont vous avez la clé) </a:t>
            </a:r>
          </a:p>
          <a:p>
            <a:endParaRPr lang="fr-FR" dirty="0"/>
          </a:p>
          <a:p>
            <a:r>
              <a:rPr lang="fr-FR" dirty="0"/>
              <a:t>👉 Cliquer sur « se connecter »</a:t>
            </a:r>
          </a:p>
          <a:p>
            <a:endParaRPr lang="fr-FR" dirty="0"/>
          </a:p>
          <a:p>
            <a:r>
              <a:rPr lang="fr-FR" dirty="0"/>
              <a:t>👉 Entrer le mot de passe (= clé </a:t>
            </a:r>
            <a:r>
              <a:rPr lang="fr-FR" dirty="0" err="1"/>
              <a:t>Wep</a:t>
            </a:r>
            <a:r>
              <a:rPr lang="fr-FR" dirty="0"/>
              <a:t>, présente sur votre box)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800" dirty="0"/>
              <a:t>        Permet d’afficher un mot de passe pour vérifier qu’on ne s’est pas trompé</a:t>
            </a:r>
            <a:endParaRPr lang="fr-FR" dirty="0"/>
          </a:p>
          <a:p>
            <a:endParaRPr lang="fr-FR" dirty="0"/>
          </a:p>
          <a:p>
            <a:r>
              <a:rPr lang="fr-FR" dirty="0"/>
              <a:t>👉 Cliquer sur suivant</a:t>
            </a:r>
          </a:p>
          <a:p>
            <a:endParaRPr lang="fr-FR" dirty="0"/>
          </a:p>
          <a:p>
            <a:r>
              <a:rPr lang="fr-FR" dirty="0"/>
              <a:t>👉          l’ordinateur est connecté !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4737622-F11D-4227-AE0E-9FF763BB00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5" t="-16770" r="-3000" b="-15852"/>
          <a:stretch/>
        </p:blipFill>
        <p:spPr>
          <a:xfrm>
            <a:off x="9936204" y="1249560"/>
            <a:ext cx="390041" cy="328013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022DB93C-FB76-43A0-A396-981F873455EF}"/>
              </a:ext>
            </a:extLst>
          </p:cNvPr>
          <p:cNvSpPr/>
          <p:nvPr/>
        </p:nvSpPr>
        <p:spPr>
          <a:xfrm>
            <a:off x="4216772" y="1462356"/>
            <a:ext cx="3491082" cy="158044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3CB264D-6927-489F-95D7-E03CF3FCC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701" y="5552607"/>
            <a:ext cx="1543265" cy="47631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1AC5EC5-714A-49BC-86C8-BE29085A57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5" t="-16770" r="-3000" b="-15852"/>
          <a:stretch/>
        </p:blipFill>
        <p:spPr>
          <a:xfrm>
            <a:off x="8741294" y="6159784"/>
            <a:ext cx="390041" cy="328013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1CA4B198-A742-405E-B6DB-CC551A021D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149" t="1055" r="8892" b="36962"/>
          <a:stretch/>
        </p:blipFill>
        <p:spPr>
          <a:xfrm>
            <a:off x="8415404" y="4582682"/>
            <a:ext cx="309562" cy="190500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4D6F633C-EDE6-4CFD-B9C5-0EA9C538B26C}"/>
              </a:ext>
            </a:extLst>
          </p:cNvPr>
          <p:cNvGrpSpPr/>
          <p:nvPr/>
        </p:nvGrpSpPr>
        <p:grpSpPr>
          <a:xfrm>
            <a:off x="8324920" y="3750187"/>
            <a:ext cx="3124636" cy="695422"/>
            <a:chOff x="8913167" y="2822303"/>
            <a:chExt cx="3124636" cy="695422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7DBEEBA-17B9-488F-B4DD-B5982C705907}"/>
                </a:ext>
              </a:extLst>
            </p:cNvPr>
            <p:cNvGrpSpPr/>
            <p:nvPr/>
          </p:nvGrpSpPr>
          <p:grpSpPr>
            <a:xfrm>
              <a:off x="8913167" y="2822303"/>
              <a:ext cx="3124636" cy="695422"/>
              <a:chOff x="9028042" y="3446946"/>
              <a:chExt cx="3124636" cy="695422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07204819-8FE8-41AA-85BA-05571A339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8042" y="3446946"/>
                <a:ext cx="3124636" cy="695422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4F30D712-C913-4477-95CB-2030D9CCF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2424" y="3832276"/>
                <a:ext cx="266737" cy="142895"/>
              </a:xfrm>
              <a:prstGeom prst="rect">
                <a:avLst/>
              </a:prstGeom>
            </p:spPr>
          </p:pic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4026E987-E2E9-41CB-8188-1D5295F4CC1B}"/>
                  </a:ext>
                </a:extLst>
              </p:cNvPr>
              <p:cNvSpPr/>
              <p:nvPr/>
            </p:nvSpPr>
            <p:spPr>
              <a:xfrm>
                <a:off x="11792253" y="3724225"/>
                <a:ext cx="244835" cy="280561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6830C25-0E5B-43A6-B226-82C576D53216}"/>
                </a:ext>
              </a:extLst>
            </p:cNvPr>
            <p:cNvSpPr txBox="1"/>
            <p:nvPr/>
          </p:nvSpPr>
          <p:spPr>
            <a:xfrm>
              <a:off x="9446185" y="3138141"/>
              <a:ext cx="24378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***************</a:t>
              </a:r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FA59726A-5AEB-4636-ADE5-2F9775BC7DE9}"/>
              </a:ext>
            </a:extLst>
          </p:cNvPr>
          <p:cNvSpPr txBox="1"/>
          <p:nvPr/>
        </p:nvSpPr>
        <p:spPr>
          <a:xfrm>
            <a:off x="549262" y="3016294"/>
            <a:ext cx="3239998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💡 En cliquant sur un wifi, vous pouvez vous en déconnecter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2088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273921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💡 Bon à savoir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👉 une icône : </a:t>
            </a:r>
            <a:r>
              <a:rPr lang="fr-FR" sz="1400" dirty="0"/>
              <a:t>petit logo associé à un élément (logiciel, fichier, wifi…)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👉 un dossier : </a:t>
            </a:r>
            <a:r>
              <a:rPr lang="fr-FR" sz="1400" dirty="0"/>
              <a:t>sorte de tiroir virtuel dans lequel on peut ranger des fichiers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👉 un fichier : </a:t>
            </a:r>
            <a:r>
              <a:rPr lang="fr-FR" sz="1400" dirty="0"/>
              <a:t>document, photo, vidéo (…) numérique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C000"/>
                </a:solidFill>
              </a:rPr>
              <a:t>👉 la corbeille : </a:t>
            </a:r>
            <a:r>
              <a:rPr lang="fr-FR" sz="1400" dirty="0"/>
              <a:t> c’est la poubelle de votre ordinateur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👉 la barre des tâches : </a:t>
            </a:r>
            <a:r>
              <a:rPr lang="fr-FR" sz="1400" dirty="0"/>
              <a:t>barre horizontale en bas de votre écran dans laquelle vous retrouvez le menu démarrer à gauche, les applications ouvertes au centre et les paramètres sur la droite.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EE66F4-19DA-498D-8577-C2E7F6DF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AAE-19A9-44E2-B044-DFC07E8CC081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9D88A6-7B18-4BB2-B436-10720B21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74160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123110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   Des ciseaux ?	Des dossiers	 ?	Des stylos ?	</a:t>
            </a:r>
            <a:r>
              <a:rPr lang="fr-FR" sz="1400" b="1" dirty="0"/>
              <a:t> </a:t>
            </a:r>
          </a:p>
          <a:p>
            <a:endParaRPr lang="fr-FR" sz="1400" b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C7B7F3-E0B5-4791-82DF-465E4E02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A79A-651B-4BF1-A024-BF57562B860E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F6504E-2254-4CA7-BE97-43154F08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391368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11772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DFC011-77A4-4764-9F73-DFB046DC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CA47-A1CA-4EEB-AF22-31F2F5912E89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CD0817-AC0D-4250-B989-40DEC5FE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360435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18235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✔Vrai 		❌Faux</a:t>
            </a:r>
            <a:endParaRPr lang="fr-FR" sz="1400" b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43C26E-3A8E-4903-B779-6ECC0987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A52F-8F58-4B04-B8F9-B002958A4C86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1C5EC1-A4E0-4270-94E0-76687878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75071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18235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 👉 ✔Vrai 	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62DE1952-423B-429C-9DE2-F76811CD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AF7C-6002-4C0C-9C02-824E985A4EE0}" type="datetime1">
              <a:rPr lang="fr-FR" smtClean="0"/>
              <a:t>24/01/2023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2128E4E-1CB2-44DC-9A9A-CFE04A61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421486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290079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 👉 ✔Vrai 	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Quelle icône permet d’aller sur internet ?</a:t>
            </a:r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C70A59-C688-4D6A-9F6E-3B55E3776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78" y="4503982"/>
            <a:ext cx="620644" cy="6091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2F487A-607B-4FAF-AE20-AB9D1E0A4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99" t="11934" r="20526" b="34794"/>
          <a:stretch/>
        </p:blipFill>
        <p:spPr>
          <a:xfrm>
            <a:off x="4683966" y="4503981"/>
            <a:ext cx="637816" cy="6091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B8405B-90D6-4545-9D7E-F3865C119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22" r="30258" b="54408"/>
          <a:stretch/>
        </p:blipFill>
        <p:spPr>
          <a:xfrm>
            <a:off x="5617028" y="4503981"/>
            <a:ext cx="659585" cy="60919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3D9C1A-CE1E-49D1-9752-DFDBBFB6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09C1A-F4FD-4DD9-970C-182D9592A783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8382C1F-3955-4708-AFE4-817B3CF8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00924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2293034"/>
            <a:ext cx="7993619" cy="376256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 👉 ✔Vrai 	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Ces icônes permettent d’aller sur internet      </a:t>
            </a:r>
            <a:r>
              <a:rPr lang="fr-FR" sz="1400" dirty="0"/>
              <a:t>👉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EBBF6B-538E-41A9-A5DB-16068E63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62" y="4141456"/>
            <a:ext cx="2621426" cy="1747616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D00B-B834-48DE-AFE2-F01126291FB4}" type="datetime1">
              <a:rPr lang="fr-FR" smtClean="0"/>
              <a:t>24/01/2023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401465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220355" y="944256"/>
            <a:ext cx="9751290" cy="5539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Voici un bureau d’ordinateur, quelles sont l’heure et la date ?</a:t>
            </a:r>
            <a:br>
              <a:rPr lang="fr-FR" sz="1400" b="1" dirty="0"/>
            </a:b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0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6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A417FC-4DF4-485D-BB64-DF77E9D3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72" y="1752653"/>
            <a:ext cx="8109655" cy="4603697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450-B021-40F1-9A37-06171057572E}" type="datetime1">
              <a:rPr lang="fr-FR" smtClean="0"/>
              <a:t>24/01/2023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425864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0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782316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220355" y="944256"/>
            <a:ext cx="9751290" cy="55399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Voici un bureau d’ordinateur, quelles sont l’heure et la date ?</a:t>
            </a:r>
            <a:br>
              <a:rPr lang="fr-FR" sz="1400" b="1" dirty="0"/>
            </a:b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0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6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A417FC-4DF4-485D-BB64-DF77E9D3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72" y="1752653"/>
            <a:ext cx="8109655" cy="4603697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9E0E49-0682-4F5C-9A36-44EE70E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E86F-63FE-4150-8990-939C12E6B455}" type="datetime1">
              <a:rPr lang="fr-FR" smtClean="0"/>
              <a:t>24/01/2023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F5C194A-6D3D-4329-BAF3-42960A3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9CB14D1-9D36-460A-8D4A-0ABD9D552D38}"/>
              </a:ext>
            </a:extLst>
          </p:cNvPr>
          <p:cNvSpPr/>
          <p:nvPr/>
        </p:nvSpPr>
        <p:spPr>
          <a:xfrm>
            <a:off x="8694575" y="5843567"/>
            <a:ext cx="1018592" cy="587287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54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1694277" y="1700622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Découverte et prise en main du matériel</a:t>
            </a:r>
          </a:p>
          <a:p>
            <a:r>
              <a:rPr lang="fr-FR" sz="2800" dirty="0"/>
              <a:t>2/ Découverte et prise en main du bureau</a:t>
            </a:r>
          </a:p>
          <a:p>
            <a:r>
              <a:rPr lang="fr-FR" sz="2800" dirty="0"/>
              <a:t>3/ Navigation web</a:t>
            </a:r>
          </a:p>
          <a:p>
            <a:r>
              <a:rPr lang="fr-FR" sz="2800" dirty="0"/>
              <a:t>4/ Les mails</a:t>
            </a:r>
          </a:p>
          <a:p>
            <a:r>
              <a:rPr lang="fr-FR" sz="2800" dirty="0"/>
              <a:t>5/ Les démarches en ligne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D12-67E9-40E4-BA94-60BBBD2AD3AC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1050303" y="2993283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1246741"/>
            <a:ext cx="7993619" cy="46243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 👉 ✔Vrai 	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Ces icônes permettent d’aller sur internet      </a:t>
            </a:r>
            <a:r>
              <a:rPr lang="fr-FR" sz="1400" dirty="0"/>
              <a:t>👉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L’heure et la date se retrouvent en bas à droite du bureau </a:t>
            </a:r>
            <a:r>
              <a:rPr lang="fr-FR" sz="1400" dirty="0"/>
              <a:t>👉</a:t>
            </a: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C975-6065-48B6-B9B1-36D6E3E7B71A}" type="datetime1">
              <a:rPr lang="fr-FR" smtClean="0"/>
              <a:t>24/01/2023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1F2CC9-A999-428B-9135-DA54334E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600" y="4935079"/>
            <a:ext cx="2705478" cy="533474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D108FB0-0122-4FCC-A24B-E61465B40EE9}"/>
              </a:ext>
            </a:extLst>
          </p:cNvPr>
          <p:cNvGrpSpPr/>
          <p:nvPr/>
        </p:nvGrpSpPr>
        <p:grpSpPr>
          <a:xfrm>
            <a:off x="5940260" y="3101581"/>
            <a:ext cx="2932907" cy="1747616"/>
            <a:chOff x="5940260" y="3101581"/>
            <a:chExt cx="2932907" cy="174761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FEBBF6B-538E-41A9-A5DB-16068E638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741" y="3101581"/>
              <a:ext cx="2621426" cy="174761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6882124-4FE2-4021-B7D0-AA558005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260" y="3166603"/>
              <a:ext cx="784619" cy="784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82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1246741"/>
            <a:ext cx="7993619" cy="48397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 👉 ✔Vrai 	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Ces icônes permettent d’aller sur internet      </a:t>
            </a:r>
            <a:r>
              <a:rPr lang="fr-FR" sz="1400" dirty="0"/>
              <a:t>👉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L’heure et la date se retrouvent en bas à droite du bureau </a:t>
            </a:r>
            <a:r>
              <a:rPr lang="fr-FR" sz="1400" dirty="0"/>
              <a:t>👉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Comment s’appelle la barre où se trouve le menu démarrer ?</a:t>
            </a:r>
          </a:p>
          <a:p>
            <a:endParaRPr lang="fr-FR" sz="1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EBBF6B-538E-41A9-A5DB-16068E63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9174" y="3199266"/>
            <a:ext cx="2621426" cy="1555451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6123-3011-49AB-AEB4-89391C9F93BD}" type="datetime1">
              <a:rPr lang="fr-FR" smtClean="0"/>
              <a:t>24/01/2023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1F2CC9-A999-428B-9135-DA54334E1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00" y="4935079"/>
            <a:ext cx="2705478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3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2099190" y="1246741"/>
            <a:ext cx="7993619" cy="505523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🔍 Testons-nous :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Que peut-on trouver sur le bureau de l’ordinateur ?</a:t>
            </a:r>
          </a:p>
          <a:p>
            <a:r>
              <a:rPr lang="fr-FR" sz="1400" dirty="0"/>
              <a:t>	👉 Des dossiers, </a:t>
            </a:r>
            <a:r>
              <a:rPr lang="fr-FR" sz="1400" dirty="0">
                <a:solidFill>
                  <a:srgbClr val="313537"/>
                </a:solidFill>
                <a:effectLst/>
              </a:rPr>
              <a:t>des fichiers, des logiciels et bien d'autres choses encore !</a:t>
            </a:r>
          </a:p>
          <a:p>
            <a:endParaRPr lang="fr-FR" sz="1050" b="1" dirty="0"/>
          </a:p>
          <a:p>
            <a:r>
              <a:rPr lang="fr-FR" sz="1400" dirty="0"/>
              <a:t>	 	</a:t>
            </a:r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Dans un dossier, je peux ranger des documents, des images, des vidéos ?</a:t>
            </a:r>
          </a:p>
          <a:p>
            <a:r>
              <a:rPr lang="fr-FR" sz="1400" dirty="0"/>
              <a:t>	 👉 ✔Vrai 	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Ces icônes permettent d’aller sur internet      </a:t>
            </a:r>
            <a:r>
              <a:rPr lang="fr-FR" sz="1400" dirty="0"/>
              <a:t>👉</a:t>
            </a:r>
            <a:endParaRPr lang="fr-FR" sz="1400" b="1" dirty="0"/>
          </a:p>
          <a:p>
            <a:r>
              <a:rPr lang="fr-FR" sz="1400" dirty="0"/>
              <a:t>	</a:t>
            </a:r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L’heure et la date se retrouvent en bas à droite du bureau </a:t>
            </a:r>
            <a:r>
              <a:rPr lang="fr-FR" sz="1400" dirty="0"/>
              <a:t>👉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b="1" dirty="0">
                <a:solidFill>
                  <a:srgbClr val="FFC000"/>
                </a:solidFill>
              </a:rPr>
              <a:t>❓ </a:t>
            </a:r>
            <a:r>
              <a:rPr lang="fr-FR" sz="1400" b="1" dirty="0"/>
              <a:t>Comment s’appelle la barre où se trouve le menu démarrer ?</a:t>
            </a:r>
          </a:p>
          <a:p>
            <a:r>
              <a:rPr lang="fr-FR" sz="1400" dirty="0"/>
              <a:t>	  👉 La barre de tâches</a:t>
            </a:r>
            <a:endParaRPr lang="fr-FR" sz="1400" b="1" dirty="0"/>
          </a:p>
          <a:p>
            <a:endParaRPr lang="fr-FR" sz="1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EBBF6B-538E-41A9-A5DB-16068E63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9174" y="3162566"/>
            <a:ext cx="2621426" cy="1555451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C5E9-ABF9-4372-B795-009D5D653397}" type="datetime1">
              <a:rPr lang="fr-FR" smtClean="0"/>
              <a:t>24/01/2023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1F2CC9-A999-428B-9135-DA54334E1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00" y="4935079"/>
            <a:ext cx="2705478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1468695" y="2294491"/>
            <a:ext cx="9254609" cy="212365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400" b="1" dirty="0">
              <a:solidFill>
                <a:schemeClr val="bg1"/>
              </a:solidFill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</a:rPr>
              <a:t>D’accord, mais on l’utilise comment ?</a:t>
            </a:r>
          </a:p>
          <a:p>
            <a:pPr algn="ctr"/>
            <a:endParaRPr lang="fr-FR" sz="4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CB3F3B0-2E6F-46A3-A4E2-CA0638D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0892-0FD4-46D7-A31F-6B5539501EBA}" type="datetime1">
              <a:rPr lang="fr-FR" smtClean="0"/>
              <a:t>24/01/2023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CF16830-CDF5-459C-9D35-17101AF8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429305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430630"/>
            <a:ext cx="7204788" cy="138807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Ouvrir </a:t>
            </a:r>
            <a:r>
              <a:rPr lang="fr-FR" b="1" dirty="0"/>
              <a:t>un fichier, un dossier, un logiciel…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FFC000"/>
                </a:solidFill>
              </a:rPr>
              <a:t>👉 </a:t>
            </a:r>
            <a:r>
              <a:rPr lang="fr-FR" sz="2200" dirty="0"/>
              <a:t>On sélectionne l’élément choisi (l’</a:t>
            </a:r>
            <a:r>
              <a:rPr lang="fr-FR" sz="2200" dirty="0">
                <a:solidFill>
                  <a:srgbClr val="FFC000"/>
                </a:solidFill>
              </a:rPr>
              <a:t>icône</a:t>
            </a:r>
            <a:r>
              <a:rPr lang="fr-FR" sz="2200" dirty="0"/>
              <a:t>)</a:t>
            </a:r>
            <a:r>
              <a:rPr lang="fr-FR" sz="2200" dirty="0">
                <a:solidFill>
                  <a:srgbClr val="FFC000"/>
                </a:solidFill>
              </a:rPr>
              <a:t> </a:t>
            </a:r>
            <a:r>
              <a:rPr lang="fr-FR" sz="2200" dirty="0"/>
              <a:t>avec le </a:t>
            </a:r>
            <a:r>
              <a:rPr lang="fr-FR" sz="2200" dirty="0">
                <a:solidFill>
                  <a:srgbClr val="FFC000"/>
                </a:solidFill>
              </a:rPr>
              <a:t>pointeur</a:t>
            </a:r>
            <a:r>
              <a:rPr lang="fr-FR" sz="2200" dirty="0"/>
              <a:t> de la souris        et on fait un </a:t>
            </a:r>
            <a:r>
              <a:rPr lang="fr-FR" sz="2200" dirty="0">
                <a:solidFill>
                  <a:srgbClr val="FFC000"/>
                </a:solidFill>
              </a:rPr>
              <a:t>double clic</a:t>
            </a:r>
            <a:r>
              <a:rPr lang="fr-FR" sz="22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>
              <a:solidFill>
                <a:srgbClr val="FFBD5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6972E5-C089-4762-AAD7-4CE5AB9B8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3" b="7694"/>
          <a:stretch/>
        </p:blipFill>
        <p:spPr>
          <a:xfrm>
            <a:off x="7877103" y="1266079"/>
            <a:ext cx="1466994" cy="150674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1513864" y="4830277"/>
            <a:ext cx="298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FFC000"/>
                </a:solidFill>
              </a:rPr>
              <a:t>👉 </a:t>
            </a:r>
            <a:r>
              <a:rPr lang="fr-FR" sz="2200" dirty="0"/>
              <a:t>Une </a:t>
            </a:r>
            <a:r>
              <a:rPr lang="fr-FR" sz="2200" dirty="0">
                <a:solidFill>
                  <a:srgbClr val="FFC000"/>
                </a:solidFill>
              </a:rPr>
              <a:t>fenêtre</a:t>
            </a:r>
            <a:r>
              <a:rPr lang="fr-FR" sz="2200" dirty="0"/>
              <a:t> s’ouvre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788D-A913-44AF-9BEC-7E5E8D5FECD6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AD993B-7661-4176-A140-C8C692D7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194" y="2284722"/>
            <a:ext cx="352474" cy="4334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771BDC-A3D3-483E-99E2-97FEE94CE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029" y="2905029"/>
            <a:ext cx="5985128" cy="33649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D31756-8E2B-40A5-9820-44CBF0B81812}"/>
              </a:ext>
            </a:extLst>
          </p:cNvPr>
          <p:cNvSpPr/>
          <p:nvPr/>
        </p:nvSpPr>
        <p:spPr>
          <a:xfrm>
            <a:off x="6578082" y="3032449"/>
            <a:ext cx="3237722" cy="27805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F055328-14F5-4571-8E3E-566BAA566132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501992" y="4991880"/>
            <a:ext cx="2076090" cy="692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58F33CB-BB06-45F8-8908-7E4EA750A310}"/>
              </a:ext>
            </a:extLst>
          </p:cNvPr>
          <p:cNvCxnSpPr>
            <a:cxnSpLocks/>
          </p:cNvCxnSpPr>
          <p:nvPr/>
        </p:nvCxnSpPr>
        <p:spPr>
          <a:xfrm>
            <a:off x="3019875" y="4342553"/>
            <a:ext cx="10913" cy="50376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5B2B8363-BAA4-4D57-8184-3F6C6B783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755" y="3359671"/>
            <a:ext cx="657317" cy="685896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E4E87D5-35DA-415E-9C34-A43B85611450}"/>
              </a:ext>
            </a:extLst>
          </p:cNvPr>
          <p:cNvCxnSpPr>
            <a:cxnSpLocks/>
          </p:cNvCxnSpPr>
          <p:nvPr/>
        </p:nvCxnSpPr>
        <p:spPr>
          <a:xfrm>
            <a:off x="3007928" y="2718170"/>
            <a:ext cx="0" cy="45175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FE29C65A-2EB0-4D31-B0E3-43EB5CCA36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57" t="12793" r="14298" b="10284"/>
          <a:stretch/>
        </p:blipFill>
        <p:spPr>
          <a:xfrm>
            <a:off x="3240371" y="3797939"/>
            <a:ext cx="223979" cy="333423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E3F5924E-A60C-44BE-A68D-314970543FE4}"/>
              </a:ext>
            </a:extLst>
          </p:cNvPr>
          <p:cNvSpPr/>
          <p:nvPr/>
        </p:nvSpPr>
        <p:spPr>
          <a:xfrm>
            <a:off x="2445369" y="3215562"/>
            <a:ext cx="1125117" cy="108149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205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476464"/>
            <a:ext cx="2056795" cy="71843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FBD59"/>
                </a:solidFill>
              </a:rPr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D1AD-D403-498E-B304-F0CCDBCF1916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6EE5DA0-C938-43F8-A7B8-B081D9FE71D5}"/>
              </a:ext>
            </a:extLst>
          </p:cNvPr>
          <p:cNvGrpSpPr/>
          <p:nvPr/>
        </p:nvGrpSpPr>
        <p:grpSpPr>
          <a:xfrm>
            <a:off x="1579606" y="2004086"/>
            <a:ext cx="5745810" cy="3309975"/>
            <a:chOff x="3242679" y="1507105"/>
            <a:chExt cx="5745810" cy="330997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7" r="249" b="25086"/>
            <a:stretch/>
          </p:blipFill>
          <p:spPr>
            <a:xfrm>
              <a:off x="3242679" y="1507105"/>
              <a:ext cx="5745810" cy="330997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278" y="3125755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908" y="3130814"/>
              <a:ext cx="2124371" cy="952633"/>
            </a:xfrm>
            <a:prstGeom prst="rect">
              <a:avLst/>
            </a:prstGeom>
          </p:spPr>
        </p:pic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A3BED184-0894-485A-9D05-1522CF1BAF43}"/>
              </a:ext>
            </a:extLst>
          </p:cNvPr>
          <p:cNvSpPr/>
          <p:nvPr/>
        </p:nvSpPr>
        <p:spPr>
          <a:xfrm>
            <a:off x="4374392" y="1905577"/>
            <a:ext cx="1146060" cy="365113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1935E5-56CC-4CAC-AC59-167BD42E4629}"/>
              </a:ext>
            </a:extLst>
          </p:cNvPr>
          <p:cNvCxnSpPr>
            <a:cxnSpLocks/>
            <a:stCxn id="5" idx="6"/>
            <a:endCxn id="33" idx="1"/>
          </p:cNvCxnSpPr>
          <p:nvPr/>
        </p:nvCxnSpPr>
        <p:spPr>
          <a:xfrm>
            <a:off x="5520452" y="2088134"/>
            <a:ext cx="2632948" cy="40349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8153400" y="2306966"/>
            <a:ext cx="27430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💡 Nom du dossier ouvert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6773075" y="2042983"/>
            <a:ext cx="4478639" cy="351806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85D2A24-88D1-4C65-981A-29FD2EBA6027}"/>
              </a:ext>
            </a:extLst>
          </p:cNvPr>
          <p:cNvSpPr/>
          <p:nvPr/>
        </p:nvSpPr>
        <p:spPr>
          <a:xfrm>
            <a:off x="3045775" y="3130709"/>
            <a:ext cx="1146060" cy="365113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0DC07EB-369B-483B-83E1-8EC76FAD7186}"/>
              </a:ext>
            </a:extLst>
          </p:cNvPr>
          <p:cNvCxnSpPr>
            <a:cxnSpLocks/>
            <a:stCxn id="34" idx="6"/>
          </p:cNvCxnSpPr>
          <p:nvPr/>
        </p:nvCxnSpPr>
        <p:spPr>
          <a:xfrm flipV="1">
            <a:off x="4191835" y="2700488"/>
            <a:ext cx="4216828" cy="61277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3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729239" y="419836"/>
            <a:ext cx="2056795" cy="71843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FBD59"/>
                </a:solidFill>
              </a:rPr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93B-DFDE-472C-84CC-2FF1F122C8BA}" type="datetime1">
              <a:rPr lang="fr-FR" smtClean="0"/>
              <a:t>24/01/2023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6EE5DA0-C938-43F8-A7B8-B081D9FE71D5}"/>
              </a:ext>
            </a:extLst>
          </p:cNvPr>
          <p:cNvGrpSpPr/>
          <p:nvPr/>
        </p:nvGrpSpPr>
        <p:grpSpPr>
          <a:xfrm>
            <a:off x="521887" y="1463935"/>
            <a:ext cx="5745810" cy="4391161"/>
            <a:chOff x="3242679" y="1507105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3242679" y="1507105"/>
              <a:ext cx="5745810" cy="43911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278" y="3125755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4908" y="3130814"/>
              <a:ext cx="2124371" cy="952633"/>
            </a:xfrm>
            <a:prstGeom prst="rect">
              <a:avLst/>
            </a:prstGeom>
          </p:spPr>
        </p:pic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A3BED184-0894-485A-9D05-1522CF1BAF43}"/>
              </a:ext>
            </a:extLst>
          </p:cNvPr>
          <p:cNvSpPr/>
          <p:nvPr/>
        </p:nvSpPr>
        <p:spPr>
          <a:xfrm>
            <a:off x="5121637" y="1398653"/>
            <a:ext cx="1146060" cy="365113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956DFD-B707-42AD-A346-34995EB11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861" y="1823359"/>
            <a:ext cx="2098091" cy="586232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1935E5-56CC-4CAC-AC59-167BD42E4629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6267697" y="1581210"/>
            <a:ext cx="2320712" cy="5507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F906C82-5B31-4589-B3B4-6EE49E5BC16A}"/>
              </a:ext>
            </a:extLst>
          </p:cNvPr>
          <p:cNvCxnSpPr>
            <a:cxnSpLocks/>
          </p:cNvCxnSpPr>
          <p:nvPr/>
        </p:nvCxnSpPr>
        <p:spPr>
          <a:xfrm flipH="1">
            <a:off x="8588409" y="2282830"/>
            <a:ext cx="138145" cy="5347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46ECC17-E6D3-430E-96E2-35AF2CEE557E}"/>
              </a:ext>
            </a:extLst>
          </p:cNvPr>
          <p:cNvCxnSpPr>
            <a:cxnSpLocks/>
          </p:cNvCxnSpPr>
          <p:nvPr/>
        </p:nvCxnSpPr>
        <p:spPr>
          <a:xfrm>
            <a:off x="10041855" y="2303496"/>
            <a:ext cx="338347" cy="5347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FE0F0B8-F3B4-4954-96D4-1DA5F66A92D3}"/>
              </a:ext>
            </a:extLst>
          </p:cNvPr>
          <p:cNvCxnSpPr>
            <a:cxnSpLocks/>
          </p:cNvCxnSpPr>
          <p:nvPr/>
        </p:nvCxnSpPr>
        <p:spPr>
          <a:xfrm flipH="1">
            <a:off x="9366908" y="2337818"/>
            <a:ext cx="1" cy="13031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7353105" y="2890055"/>
            <a:ext cx="1530497" cy="7509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dirty="0"/>
              <a:t>Pour </a:t>
            </a:r>
            <a:r>
              <a:rPr lang="fr-FR" sz="2200" b="1" dirty="0">
                <a:solidFill>
                  <a:srgbClr val="FFC000"/>
                </a:solidFill>
              </a:rPr>
              <a:t>réduire</a:t>
            </a:r>
            <a:r>
              <a:rPr lang="fr-FR" sz="2200" dirty="0">
                <a:solidFill>
                  <a:srgbClr val="FFC000"/>
                </a:solidFill>
              </a:rPr>
              <a:t> </a:t>
            </a:r>
            <a:r>
              <a:rPr lang="fr-FR" sz="2200" dirty="0"/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E841C8D-5662-4033-9108-03B5969435A3}"/>
              </a:ext>
            </a:extLst>
          </p:cNvPr>
          <p:cNvSpPr/>
          <p:nvPr/>
        </p:nvSpPr>
        <p:spPr>
          <a:xfrm>
            <a:off x="8634540" y="2034339"/>
            <a:ext cx="258899" cy="264900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E29A078-BB4B-4CBC-92B6-9AE4D0E7C92C}"/>
              </a:ext>
            </a:extLst>
          </p:cNvPr>
          <p:cNvSpPr/>
          <p:nvPr/>
        </p:nvSpPr>
        <p:spPr>
          <a:xfrm>
            <a:off x="9831102" y="2041475"/>
            <a:ext cx="258899" cy="2649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16">
            <a:extLst>
              <a:ext uri="{FF2B5EF4-FFF2-40B4-BE49-F238E27FC236}">
                <a16:creationId xmlns:a16="http://schemas.microsoft.com/office/drawing/2014/main" id="{060A4774-6E1E-43D2-B824-610E875695E2}"/>
              </a:ext>
            </a:extLst>
          </p:cNvPr>
          <p:cNvSpPr txBox="1">
            <a:spLocks/>
          </p:cNvSpPr>
          <p:nvPr/>
        </p:nvSpPr>
        <p:spPr>
          <a:xfrm>
            <a:off x="8644432" y="3581189"/>
            <a:ext cx="1735770" cy="7509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Pour </a:t>
            </a:r>
            <a:r>
              <a:rPr lang="fr-FR" sz="2000" b="1" dirty="0">
                <a:solidFill>
                  <a:srgbClr val="FFC000"/>
                </a:solidFill>
              </a:rPr>
              <a:t>agrandir ou rétrécir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</p:txBody>
      </p:sp>
      <p:sp>
        <p:nvSpPr>
          <p:cNvPr id="32" name="Espace réservé du contenu 16">
            <a:extLst>
              <a:ext uri="{FF2B5EF4-FFF2-40B4-BE49-F238E27FC236}">
                <a16:creationId xmlns:a16="http://schemas.microsoft.com/office/drawing/2014/main" id="{008E352B-84D2-4BBD-825B-C65272628DFB}"/>
              </a:ext>
            </a:extLst>
          </p:cNvPr>
          <p:cNvSpPr txBox="1">
            <a:spLocks/>
          </p:cNvSpPr>
          <p:nvPr/>
        </p:nvSpPr>
        <p:spPr>
          <a:xfrm>
            <a:off x="10006350" y="2799672"/>
            <a:ext cx="1735770" cy="7509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Pour </a:t>
            </a:r>
            <a:r>
              <a:rPr lang="fr-FR" sz="2000" b="1" dirty="0">
                <a:solidFill>
                  <a:srgbClr val="FFC000"/>
                </a:solidFill>
              </a:rPr>
              <a:t>fermer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8481090" y="1530564"/>
            <a:ext cx="167136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b="1" dirty="0"/>
              <a:t>💡 Bon à savoir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7214820" y="1463935"/>
            <a:ext cx="4504177" cy="35180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contenu 16">
            <a:extLst>
              <a:ext uri="{FF2B5EF4-FFF2-40B4-BE49-F238E27FC236}">
                <a16:creationId xmlns:a16="http://schemas.microsoft.com/office/drawing/2014/main" id="{F89F31BD-7528-4F3B-B69F-086E33B21069}"/>
              </a:ext>
            </a:extLst>
          </p:cNvPr>
          <p:cNvSpPr txBox="1">
            <a:spLocks/>
          </p:cNvSpPr>
          <p:nvPr/>
        </p:nvSpPr>
        <p:spPr>
          <a:xfrm>
            <a:off x="7240358" y="4411359"/>
            <a:ext cx="4501762" cy="565359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/>
              <a:t>📢 Pour rouvrir une fenêtre réduite, cliquez sur son icône dans la barre des tâches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b="1" dirty="0"/>
          </a:p>
        </p:txBody>
      </p:sp>
      <p:sp>
        <p:nvSpPr>
          <p:cNvPr id="34" name="Espace réservé du contenu 16">
            <a:extLst>
              <a:ext uri="{FF2B5EF4-FFF2-40B4-BE49-F238E27FC236}">
                <a16:creationId xmlns:a16="http://schemas.microsoft.com/office/drawing/2014/main" id="{9816961A-FB40-4A5D-8A0C-3549DEC7999E}"/>
              </a:ext>
            </a:extLst>
          </p:cNvPr>
          <p:cNvSpPr txBox="1">
            <a:spLocks/>
          </p:cNvSpPr>
          <p:nvPr/>
        </p:nvSpPr>
        <p:spPr>
          <a:xfrm>
            <a:off x="255730" y="4664637"/>
            <a:ext cx="6974689" cy="198431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Il est possible </a:t>
            </a:r>
            <a:r>
              <a:rPr lang="fr-FR" sz="2000" b="1" dirty="0">
                <a:solidFill>
                  <a:srgbClr val="FFC000"/>
                </a:solidFill>
              </a:rPr>
              <a:t>d’ouvrir plusieurs fenêtres</a:t>
            </a:r>
            <a:r>
              <a:rPr lang="fr-FR" sz="2000" dirty="0"/>
              <a:t> à la fois sur votre écran.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💡 Cela peut être utile si vous triez des fichiers : vous pouvez </a:t>
            </a:r>
            <a:r>
              <a:rPr lang="fr-FR" sz="2000" b="1" dirty="0"/>
              <a:t>les glisser d’une fenêtre à l’autre.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4C889A-53AF-4CA0-B328-124D7519F9F0}"/>
              </a:ext>
            </a:extLst>
          </p:cNvPr>
          <p:cNvSpPr/>
          <p:nvPr/>
        </p:nvSpPr>
        <p:spPr>
          <a:xfrm>
            <a:off x="9135701" y="2067536"/>
            <a:ext cx="392998" cy="1985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95B062C-68FA-49EF-BB27-F2D164107A4D}"/>
              </a:ext>
            </a:extLst>
          </p:cNvPr>
          <p:cNvGrpSpPr/>
          <p:nvPr/>
        </p:nvGrpSpPr>
        <p:grpSpPr>
          <a:xfrm>
            <a:off x="9427730" y="2073555"/>
            <a:ext cx="159319" cy="167434"/>
            <a:chOff x="5936681" y="3429000"/>
            <a:chExt cx="159319" cy="1674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34C66DB-D186-48D6-BDF5-E717837CA6C2}"/>
                </a:ext>
              </a:extLst>
            </p:cNvPr>
            <p:cNvSpPr/>
            <p:nvPr/>
          </p:nvSpPr>
          <p:spPr>
            <a:xfrm>
              <a:off x="5973417" y="3429000"/>
              <a:ext cx="122583" cy="134128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99C61C-BA67-4BC5-A1A9-7604D06F8514}"/>
                </a:ext>
              </a:extLst>
            </p:cNvPr>
            <p:cNvSpPr/>
            <p:nvPr/>
          </p:nvSpPr>
          <p:spPr>
            <a:xfrm>
              <a:off x="5936681" y="3462306"/>
              <a:ext cx="122583" cy="134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7BC24A6-843E-4C9C-9FC1-2B4D75D1860C}"/>
              </a:ext>
            </a:extLst>
          </p:cNvPr>
          <p:cNvSpPr/>
          <p:nvPr/>
        </p:nvSpPr>
        <p:spPr>
          <a:xfrm>
            <a:off x="9177529" y="2086171"/>
            <a:ext cx="122583" cy="1310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161A10A-BB25-4561-8D86-56786CDFB68C}"/>
              </a:ext>
            </a:extLst>
          </p:cNvPr>
          <p:cNvCxnSpPr>
            <a:cxnSpLocks/>
          </p:cNvCxnSpPr>
          <p:nvPr/>
        </p:nvCxnSpPr>
        <p:spPr>
          <a:xfrm flipH="1">
            <a:off x="9302383" y="2054635"/>
            <a:ext cx="95530" cy="2114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D550E4A4-986C-4BE8-9414-CE551E5085DA}"/>
              </a:ext>
            </a:extLst>
          </p:cNvPr>
          <p:cNvSpPr/>
          <p:nvPr/>
        </p:nvSpPr>
        <p:spPr>
          <a:xfrm>
            <a:off x="9082824" y="1990347"/>
            <a:ext cx="592163" cy="332946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F939E35-6EF9-4D1E-9912-DA141288EA58}"/>
              </a:ext>
            </a:extLst>
          </p:cNvPr>
          <p:cNvCxnSpPr>
            <a:cxnSpLocks/>
          </p:cNvCxnSpPr>
          <p:nvPr/>
        </p:nvCxnSpPr>
        <p:spPr>
          <a:xfrm flipH="1">
            <a:off x="8682274" y="2173925"/>
            <a:ext cx="153239" cy="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58E25B0F-1346-47B0-84EE-5AB068C22712}"/>
              </a:ext>
            </a:extLst>
          </p:cNvPr>
          <p:cNvGrpSpPr/>
          <p:nvPr/>
        </p:nvGrpSpPr>
        <p:grpSpPr>
          <a:xfrm>
            <a:off x="9889428" y="2108795"/>
            <a:ext cx="142352" cy="117146"/>
            <a:chOff x="8845517" y="2329148"/>
            <a:chExt cx="142352" cy="117146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ABFA81F0-D170-45B5-A87F-009323643F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5517" y="2329336"/>
              <a:ext cx="138538" cy="1151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C374EDEE-E8EF-4E5E-838C-479CE88D5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0085" y="2329148"/>
              <a:ext cx="137784" cy="1171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9556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1181402" y="1360981"/>
            <a:ext cx="2056795" cy="71843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b="1" dirty="0">
                <a:solidFill>
                  <a:srgbClr val="FFBD59"/>
                </a:solidFill>
              </a:rPr>
              <a:t>La fenêtre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3200" b="1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C93B-DFDE-472C-84CC-2FF1F122C8BA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24" name="Espace réservé du contenu 16">
            <a:extLst>
              <a:ext uri="{FF2B5EF4-FFF2-40B4-BE49-F238E27FC236}">
                <a16:creationId xmlns:a16="http://schemas.microsoft.com/office/drawing/2014/main" id="{9A02872B-E8D2-4367-B111-E64F49BF6CF6}"/>
              </a:ext>
            </a:extLst>
          </p:cNvPr>
          <p:cNvSpPr txBox="1">
            <a:spLocks/>
          </p:cNvSpPr>
          <p:nvPr/>
        </p:nvSpPr>
        <p:spPr>
          <a:xfrm>
            <a:off x="3841108" y="2728210"/>
            <a:ext cx="4312292" cy="286636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👉 Il est possible </a:t>
            </a:r>
            <a:r>
              <a:rPr lang="fr-FR" sz="2400" b="1" dirty="0">
                <a:solidFill>
                  <a:srgbClr val="FFC000"/>
                </a:solidFill>
              </a:rPr>
              <a:t>d’ouvrir plusieurs fenêtres</a:t>
            </a:r>
            <a:r>
              <a:rPr lang="fr-FR" sz="2400" dirty="0"/>
              <a:t> à la fois sur votre écran.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💡 Cela peut être utile si vous triez des fichiers : vous pouvez </a:t>
            </a:r>
            <a:r>
              <a:rPr lang="fr-FR" sz="2400" b="1" dirty="0"/>
              <a:t>les glisser d’une fenêtre à l’autre.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4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8D1A5-2151-421D-A69F-A3CF7878B508}"/>
              </a:ext>
            </a:extLst>
          </p:cNvPr>
          <p:cNvSpPr txBox="1"/>
          <p:nvPr/>
        </p:nvSpPr>
        <p:spPr>
          <a:xfrm>
            <a:off x="4763443" y="2065749"/>
            <a:ext cx="248663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b="1" dirty="0"/>
              <a:t>💡 Bon à savoir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AD09D-39AD-493E-9A4D-495DD01472AD}"/>
              </a:ext>
            </a:extLst>
          </p:cNvPr>
          <p:cNvSpPr/>
          <p:nvPr/>
        </p:nvSpPr>
        <p:spPr>
          <a:xfrm>
            <a:off x="3841108" y="1927841"/>
            <a:ext cx="4331307" cy="36821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433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2913456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Ouvrez le dossier de la corbeille</a:t>
            </a:r>
          </a:p>
          <a:p>
            <a:pPr algn="ctr"/>
            <a:r>
              <a:rPr lang="fr-FR" dirty="0"/>
              <a:t>👉 Réduisez la fenêtre dans la barre des tâches</a:t>
            </a:r>
          </a:p>
          <a:p>
            <a:pPr algn="ctr"/>
            <a:r>
              <a:rPr lang="fr-FR" dirty="0"/>
              <a:t>👉 Rouvrez-la</a:t>
            </a:r>
          </a:p>
          <a:p>
            <a:pPr algn="ctr"/>
            <a:r>
              <a:rPr lang="fr-FR" dirty="0"/>
              <a:t>👉 Réduisez ou agrandissez-la</a:t>
            </a:r>
          </a:p>
          <a:p>
            <a:pPr algn="ctr"/>
            <a:r>
              <a:rPr lang="fr-FR" dirty="0"/>
              <a:t>👉 Fermez la fenêtre</a:t>
            </a:r>
          </a:p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D923-ED26-46ED-BF67-0573566D488D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16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327572"/>
            <a:ext cx="10515600" cy="504389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</a:t>
            </a:r>
            <a:r>
              <a:rPr lang="fr-FR" dirty="0"/>
              <a:t>Dans</a:t>
            </a:r>
            <a:r>
              <a:rPr lang="fr-FR" b="1" dirty="0">
                <a:solidFill>
                  <a:srgbClr val="FFC000"/>
                </a:solidFill>
              </a:rPr>
              <a:t> la corbeille </a:t>
            </a:r>
            <a:r>
              <a:rPr lang="fr-FR" b="1" dirty="0"/>
              <a:t>:</a:t>
            </a:r>
          </a:p>
          <a:p>
            <a:pPr marL="0" indent="0" algn="ctr">
              <a:buNone/>
            </a:pPr>
            <a:r>
              <a:rPr lang="fr-FR" sz="2000" dirty="0"/>
              <a:t>👉 Si vous supprimez un fichier par erreur, vous pouvez le </a:t>
            </a:r>
            <a:r>
              <a:rPr lang="fr-FR" sz="2000" b="1" dirty="0">
                <a:solidFill>
                  <a:srgbClr val="FFC000"/>
                </a:solidFill>
              </a:rPr>
              <a:t>restaurer :</a:t>
            </a:r>
          </a:p>
          <a:p>
            <a:pPr marL="0" indent="0" algn="ctr">
              <a:buNone/>
            </a:pPr>
            <a:r>
              <a:rPr lang="fr-FR" sz="2000" dirty="0"/>
              <a:t>▪ </a:t>
            </a:r>
            <a:r>
              <a:rPr lang="fr-FR" sz="2000" b="1" dirty="0">
                <a:solidFill>
                  <a:srgbClr val="FFC000"/>
                </a:solidFill>
              </a:rPr>
              <a:t>Clic-droit</a:t>
            </a:r>
            <a:r>
              <a:rPr lang="fr-FR" sz="2000" dirty="0"/>
              <a:t> sur le fichier</a:t>
            </a:r>
          </a:p>
          <a:p>
            <a:pPr marL="0" indent="0" algn="ctr">
              <a:buNone/>
            </a:pPr>
            <a:r>
              <a:rPr lang="fr-FR" sz="2000" dirty="0"/>
              <a:t>▪</a:t>
            </a:r>
            <a:r>
              <a:rPr lang="fr-FR" sz="2000" b="1" dirty="0">
                <a:solidFill>
                  <a:srgbClr val="FFC000"/>
                </a:solidFill>
              </a:rPr>
              <a:t> Cliquer </a:t>
            </a:r>
            <a:r>
              <a:rPr lang="fr-FR" sz="2000" dirty="0"/>
              <a:t>sur restaurer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Le fichier retournera dans le dossier duquel il a été supprimé.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FFC000"/>
                </a:solidFill>
              </a:rPr>
              <a:t>Vider</a:t>
            </a:r>
            <a:r>
              <a:rPr lang="fr-FR" sz="2200" dirty="0"/>
              <a:t> la corbeille :  ❗ </a:t>
            </a:r>
            <a:r>
              <a:rPr lang="fr-FR" sz="2200" b="1" dirty="0"/>
              <a:t>action définitive </a:t>
            </a:r>
            <a:r>
              <a:rPr lang="fr-FR" sz="2200" dirty="0"/>
              <a:t>❗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CC3F-2BF6-435B-AB34-D7B42015D493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E2D51CD-F119-4450-B306-51FA45B6B307}"/>
              </a:ext>
            </a:extLst>
          </p:cNvPr>
          <p:cNvCxnSpPr>
            <a:cxnSpLocks/>
          </p:cNvCxnSpPr>
          <p:nvPr/>
        </p:nvCxnSpPr>
        <p:spPr>
          <a:xfrm>
            <a:off x="2343150" y="3613150"/>
            <a:ext cx="45720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C69B8B6-F428-4416-A1FB-83DA7303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89" y="4624429"/>
            <a:ext cx="4927092" cy="165117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AB57C3F0-61CB-4E78-8553-00297EA0A64B}"/>
              </a:ext>
            </a:extLst>
          </p:cNvPr>
          <p:cNvSpPr/>
          <p:nvPr/>
        </p:nvSpPr>
        <p:spPr>
          <a:xfrm>
            <a:off x="3881189" y="5186911"/>
            <a:ext cx="823550" cy="1169439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9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1948779"/>
            <a:ext cx="79108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Retour en arrière !</a:t>
            </a:r>
            <a:r>
              <a:rPr lang="fr-FR" sz="2800" dirty="0"/>
              <a:t> </a:t>
            </a:r>
          </a:p>
          <a:p>
            <a:pPr algn="ctr"/>
            <a:endParaRPr lang="fr-FR" sz="2800" b="1" dirty="0"/>
          </a:p>
          <a:p>
            <a:pPr algn="ctr"/>
            <a:r>
              <a:rPr lang="fr-FR" sz="3200" b="1" dirty="0"/>
              <a:t>Découverte et prise en main du bureau</a:t>
            </a:r>
            <a:endParaRPr lang="fr-FR" sz="2800" b="1" dirty="0"/>
          </a:p>
          <a:p>
            <a:endParaRPr lang="fr-FR" sz="2800" dirty="0"/>
          </a:p>
          <a:p>
            <a:r>
              <a:rPr lang="fr-FR" sz="2800" dirty="0"/>
              <a:t>💻 Zoom sur le bureau </a:t>
            </a:r>
          </a:p>
          <a:p>
            <a:endParaRPr lang="fr-FR" sz="2800" dirty="0"/>
          </a:p>
          <a:p>
            <a:r>
              <a:rPr lang="fr-FR" sz="2800" dirty="0"/>
              <a:t> 📁 Zoom sur les dossiers	</a:t>
            </a:r>
          </a:p>
          <a:p>
            <a:r>
              <a:rPr lang="fr-FR" sz="2800" dirty="0"/>
              <a:t>	</a:t>
            </a:r>
          </a:p>
          <a:p>
            <a:r>
              <a:rPr lang="fr-FR" sz="2800" dirty="0"/>
              <a:t>📜 Zoom sur les fichiers 	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78F1-A6D4-41BF-B9A2-D699B5AA88F5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2001714" y="1948779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F7CE40-9CE6-4FA7-B65C-537CAD4F0952}"/>
              </a:ext>
            </a:extLst>
          </p:cNvPr>
          <p:cNvSpPr txBox="1"/>
          <p:nvPr/>
        </p:nvSpPr>
        <p:spPr>
          <a:xfrm>
            <a:off x="2017413" y="2848033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11952" y="1897019"/>
            <a:ext cx="4250094" cy="360669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Le dossier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On y trouve toute sorte de fichiers.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👉 On peut y trouver également d’autres dossiers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👉On peut déplacer des fichiers et des dossiers dans un dossier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Sélectionner</a:t>
            </a:r>
            <a:r>
              <a:rPr lang="fr-FR" sz="2000" dirty="0"/>
              <a:t> un fichier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</a:t>
            </a:r>
            <a:r>
              <a:rPr lang="fr-FR" sz="2400" dirty="0"/>
              <a:t>▪ </a:t>
            </a:r>
            <a:r>
              <a:rPr lang="fr-FR" sz="2000" b="1" dirty="0">
                <a:solidFill>
                  <a:srgbClr val="FFC000"/>
                </a:solidFill>
              </a:rPr>
              <a:t>Glisser et déposer </a:t>
            </a:r>
            <a:r>
              <a:rPr lang="fr-FR" sz="2000" dirty="0"/>
              <a:t>le fichier dans le dossier souhaité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A1FD-D2B1-43BB-8211-93D89594DC0F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9E52367-E658-43F1-BAB1-73ED75513003}"/>
              </a:ext>
            </a:extLst>
          </p:cNvPr>
          <p:cNvGrpSpPr/>
          <p:nvPr/>
        </p:nvGrpSpPr>
        <p:grpSpPr>
          <a:xfrm>
            <a:off x="4864100" y="1308945"/>
            <a:ext cx="6340005" cy="4782846"/>
            <a:chOff x="5280495" y="1583581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5280495" y="1583581"/>
              <a:ext cx="5745810" cy="43911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0674" y="3303037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6304" y="3308096"/>
              <a:ext cx="2124371" cy="952633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6BBDB37-1290-4822-8D02-9C39BF65754A}"/>
              </a:ext>
            </a:extLst>
          </p:cNvPr>
          <p:cNvSpPr/>
          <p:nvPr/>
        </p:nvSpPr>
        <p:spPr>
          <a:xfrm>
            <a:off x="6302890" y="2852870"/>
            <a:ext cx="4009510" cy="1998530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022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429188" y="1422502"/>
            <a:ext cx="4250094" cy="475832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Créer un nouveau dossier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Faire un </a:t>
            </a:r>
            <a:r>
              <a:rPr lang="fr-FR" sz="2000" b="1" dirty="0">
                <a:solidFill>
                  <a:srgbClr val="FFC000"/>
                </a:solidFill>
              </a:rPr>
              <a:t>clic-droit</a:t>
            </a:r>
            <a:r>
              <a:rPr lang="fr-FR" sz="2000" dirty="0"/>
              <a:t> sur une partie blanche de la fenêtre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Pointer </a:t>
            </a:r>
            <a:r>
              <a:rPr lang="fr-FR" sz="2000" dirty="0"/>
              <a:t>la souris sur </a:t>
            </a:r>
            <a:r>
              <a:rPr lang="fr-FR" sz="2000" b="1" dirty="0"/>
              <a:t>nouveau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Cliquer </a:t>
            </a:r>
            <a:r>
              <a:rPr lang="fr-FR" sz="2000" dirty="0"/>
              <a:t>sur </a:t>
            </a:r>
            <a:r>
              <a:rPr lang="fr-FR" sz="2000" b="1" dirty="0">
                <a:solidFill>
                  <a:srgbClr val="FFBD59"/>
                </a:solidFill>
              </a:rPr>
              <a:t>dossier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Nommer </a:t>
            </a:r>
            <a:r>
              <a:rPr lang="fr-FR" sz="2000" dirty="0"/>
              <a:t>le dossier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Appuyer sur la touche </a:t>
            </a:r>
            <a:r>
              <a:rPr lang="fr-FR" sz="2000" b="1" dirty="0">
                <a:solidFill>
                  <a:srgbClr val="FFC000"/>
                </a:solidFill>
              </a:rPr>
              <a:t>Entrée</a:t>
            </a: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A1FD-D2B1-43BB-8211-93D89594DC0F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A4BBE0-A737-48D5-A247-541002E4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593" y="5466149"/>
            <a:ext cx="352474" cy="445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2021E2-03B2-4455-8010-53405603F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67" y="1312547"/>
            <a:ext cx="3386324" cy="423290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0A434AD-D019-49C1-B5E3-CF1ACB27B6B7}"/>
              </a:ext>
            </a:extLst>
          </p:cNvPr>
          <p:cNvSpPr/>
          <p:nvPr/>
        </p:nvSpPr>
        <p:spPr>
          <a:xfrm>
            <a:off x="4877830" y="4803260"/>
            <a:ext cx="1440780" cy="398330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A17592-1B83-4E05-8326-305BFDEB9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391" y="4222353"/>
            <a:ext cx="3167409" cy="19584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CEFB6F-2FFC-4F14-95A7-D8D9DA83B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368" y="1915628"/>
            <a:ext cx="1632632" cy="1704873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6F0A829C-09F7-434E-ACF5-7B03F6E360E7}"/>
              </a:ext>
            </a:extLst>
          </p:cNvPr>
          <p:cNvSpPr/>
          <p:nvPr/>
        </p:nvSpPr>
        <p:spPr>
          <a:xfrm>
            <a:off x="8027506" y="4156934"/>
            <a:ext cx="1440780" cy="398330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412BDB8-2571-468B-B452-154C26C283CC}"/>
              </a:ext>
            </a:extLst>
          </p:cNvPr>
          <p:cNvCxnSpPr>
            <a:cxnSpLocks/>
          </p:cNvCxnSpPr>
          <p:nvPr/>
        </p:nvCxnSpPr>
        <p:spPr>
          <a:xfrm flipV="1">
            <a:off x="6318610" y="4467719"/>
            <a:ext cx="1763627" cy="46350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F6D7835-AF9F-471F-8A16-A7B89CF2AEBE}"/>
              </a:ext>
            </a:extLst>
          </p:cNvPr>
          <p:cNvCxnSpPr>
            <a:cxnSpLocks/>
          </p:cNvCxnSpPr>
          <p:nvPr/>
        </p:nvCxnSpPr>
        <p:spPr>
          <a:xfrm flipV="1">
            <a:off x="9100386" y="3685920"/>
            <a:ext cx="442982" cy="5106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66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202316" y="1327573"/>
            <a:ext cx="4470400" cy="18796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Bon à savoir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FFC000"/>
                </a:solidFill>
              </a:rPr>
              <a:t>👉 </a:t>
            </a:r>
            <a:r>
              <a:rPr lang="fr-FR" sz="2000" dirty="0"/>
              <a:t>Vous pouvez renommer le nom des dossiers et des fichiers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Vous pouvez les triez selon votre propre logique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6483-1014-4898-810F-6043888A3D14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9E52367-E658-43F1-BAB1-73ED75513003}"/>
              </a:ext>
            </a:extLst>
          </p:cNvPr>
          <p:cNvGrpSpPr/>
          <p:nvPr/>
        </p:nvGrpSpPr>
        <p:grpSpPr>
          <a:xfrm>
            <a:off x="4864100" y="1308945"/>
            <a:ext cx="6340005" cy="4782846"/>
            <a:chOff x="5280495" y="1583581"/>
            <a:chExt cx="5745810" cy="43911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FB4C2BF-252A-4D14-A418-184250CAA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4" t="668" r="249" b="833"/>
            <a:stretch/>
          </p:blipFill>
          <p:spPr>
            <a:xfrm>
              <a:off x="5280495" y="1583581"/>
              <a:ext cx="5745810" cy="43911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6C616A9-BFFD-4108-B49E-7558F855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0674" y="3303037"/>
              <a:ext cx="885949" cy="13051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B18D11-9D36-4165-9FD1-A70B83EDA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6304" y="3308096"/>
              <a:ext cx="2124371" cy="952633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96BBDB37-1290-4822-8D02-9C39BF65754A}"/>
              </a:ext>
            </a:extLst>
          </p:cNvPr>
          <p:cNvSpPr/>
          <p:nvPr/>
        </p:nvSpPr>
        <p:spPr>
          <a:xfrm>
            <a:off x="6810277" y="4132617"/>
            <a:ext cx="823550" cy="470677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34F40C-23B0-4477-93B8-B63E2914ECCF}"/>
              </a:ext>
            </a:extLst>
          </p:cNvPr>
          <p:cNvSpPr/>
          <p:nvPr/>
        </p:nvSpPr>
        <p:spPr>
          <a:xfrm>
            <a:off x="7875950" y="3765878"/>
            <a:ext cx="823550" cy="470677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2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327572"/>
            <a:ext cx="10515600" cy="504389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Bon à savoir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👉 Faire un </a:t>
            </a:r>
            <a:r>
              <a:rPr lang="fr-FR" sz="2000" b="1" dirty="0">
                <a:solidFill>
                  <a:srgbClr val="FFC000"/>
                </a:solidFill>
              </a:rPr>
              <a:t>clic droit </a:t>
            </a:r>
            <a:r>
              <a:rPr lang="fr-FR" sz="2000" dirty="0"/>
              <a:t>sur l’icône fait apparaître un </a:t>
            </a:r>
            <a:r>
              <a:rPr lang="fr-FR" sz="2000" b="1" dirty="0">
                <a:solidFill>
                  <a:srgbClr val="FFC000"/>
                </a:solidFill>
              </a:rPr>
              <a:t>menu</a:t>
            </a:r>
            <a:r>
              <a:rPr lang="fr-FR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avec des options. Entre autres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Ouvrir</a:t>
            </a:r>
            <a:r>
              <a:rPr lang="fr-FR" sz="2000" dirty="0"/>
              <a:t> : ouvre le fichier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Supprimer</a:t>
            </a:r>
            <a:r>
              <a:rPr lang="fr-FR" sz="2000" dirty="0"/>
              <a:t> : place l’élément dans la corbeille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	▪ </a:t>
            </a:r>
            <a:r>
              <a:rPr lang="fr-FR" sz="2000" b="1" dirty="0">
                <a:solidFill>
                  <a:srgbClr val="FFC000"/>
                </a:solidFill>
              </a:rPr>
              <a:t>Renommer</a:t>
            </a:r>
            <a:r>
              <a:rPr lang="fr-FR" sz="2000" dirty="0"/>
              <a:t> : permet de changer le nom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51A4-A214-4CFF-8EE7-01ABEF601FF3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3BBDF3-ED66-4EC7-B2AC-07D9CC52D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5" t="11173" r="37646"/>
          <a:stretch/>
        </p:blipFill>
        <p:spPr>
          <a:xfrm>
            <a:off x="7391400" y="1408457"/>
            <a:ext cx="3517899" cy="4963014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C304DAC-4117-4BD2-ADCF-C2226991BACB}"/>
              </a:ext>
            </a:extLst>
          </p:cNvPr>
          <p:cNvCxnSpPr>
            <a:cxnSpLocks/>
          </p:cNvCxnSpPr>
          <p:nvPr/>
        </p:nvCxnSpPr>
        <p:spPr>
          <a:xfrm flipV="1">
            <a:off x="6743700" y="1752600"/>
            <a:ext cx="1295400" cy="13081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190A4193-F700-47B2-8BC0-3B5BC160C2DE}"/>
              </a:ext>
            </a:extLst>
          </p:cNvPr>
          <p:cNvSpPr/>
          <p:nvPr/>
        </p:nvSpPr>
        <p:spPr>
          <a:xfrm>
            <a:off x="8039100" y="1606086"/>
            <a:ext cx="747430" cy="177801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FEE6A15-A610-4F3E-AE09-18CE49F55682}"/>
              </a:ext>
            </a:extLst>
          </p:cNvPr>
          <p:cNvSpPr/>
          <p:nvPr/>
        </p:nvSpPr>
        <p:spPr>
          <a:xfrm>
            <a:off x="8140700" y="5678778"/>
            <a:ext cx="747430" cy="177801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EF1EB8D-7A04-4698-9CFE-0799012D8BDB}"/>
              </a:ext>
            </a:extLst>
          </p:cNvPr>
          <p:cNvSpPr/>
          <p:nvPr/>
        </p:nvSpPr>
        <p:spPr>
          <a:xfrm>
            <a:off x="8102600" y="5847323"/>
            <a:ext cx="747430" cy="177801"/>
          </a:xfrm>
          <a:prstGeom prst="ellipse">
            <a:avLst/>
          </a:prstGeom>
          <a:noFill/>
          <a:ln w="28575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3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327572"/>
            <a:ext cx="10515600" cy="504389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BD59"/>
                </a:solidFill>
              </a:rPr>
              <a:t>💡 Bon à savoir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b="1" dirty="0"/>
              <a:t>Pour</a:t>
            </a:r>
            <a:r>
              <a:rPr lang="fr-FR" b="1" dirty="0">
                <a:solidFill>
                  <a:srgbClr val="FFC000"/>
                </a:solidFill>
              </a:rPr>
              <a:t> renommer </a:t>
            </a:r>
            <a:r>
              <a:rPr lang="fr-FR" b="1" dirty="0"/>
              <a:t>un dossier ou un fichier :</a:t>
            </a:r>
          </a:p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2000" dirty="0"/>
              <a:t>👉 Cliquer sur </a:t>
            </a:r>
            <a:r>
              <a:rPr lang="fr-FR" sz="2000" b="1" dirty="0">
                <a:solidFill>
                  <a:srgbClr val="FFC000"/>
                </a:solidFill>
              </a:rPr>
              <a:t>renommer : </a:t>
            </a:r>
            <a:endParaRPr lang="fr-FR" sz="2000" dirty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Vous pouvez taper le nouveau nom grâce au clavier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👉 Faites la touche </a:t>
            </a:r>
            <a:r>
              <a:rPr lang="fr-FR" sz="2000" b="1" dirty="0">
                <a:solidFill>
                  <a:srgbClr val="FFC000"/>
                </a:solidFill>
              </a:rPr>
              <a:t>Entrée</a:t>
            </a:r>
            <a:r>
              <a:rPr lang="fr-FR" sz="2000" dirty="0"/>
              <a:t> pour valider votre choix.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200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B7564F03-2539-4D85-8A1D-5B9FAB95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E2ABAA13-C0DF-4E42-BAC2-E242C1DA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CC3F-2BF6-435B-AB34-D7B42015D493}" type="datetime1">
              <a:rPr lang="fr-FR" smtClean="0"/>
              <a:t>24/01/2023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A525BD49-6E16-40B0-9C41-59C25F02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1BF5539-2A51-4CEE-B165-BC20B648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7" y="3666958"/>
            <a:ext cx="21907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6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1750264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👉 Créer un dossier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Lui donner un nom de pays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Recommencer l’opération plusieurs fois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Créer un dossier « Europe »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Mettre les dossiers pays dans le bon continent !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Renommer un dossier « monde »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👉 Supprimer vos dossiers</a:t>
            </a:r>
          </a:p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8A-E464-4AD7-AF7F-B6835E88BFB9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00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423A0E-36DF-4346-8DAD-B994B29D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7A4349-5A1D-46FD-B3B0-06ECD2F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CCFD-2668-48E6-8354-E23534087A49}" type="datetime1">
              <a:rPr lang="fr-FR" smtClean="0"/>
              <a:t>24/01/2023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969D4-3F6C-4419-BBAE-B15090F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4290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💡 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78C3-FD7E-4DF4-9C6A-CD710340C7DE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BAA1FCB-D333-4A35-AF2D-C38B3588C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3" b="30495"/>
          <a:stretch/>
        </p:blipFill>
        <p:spPr>
          <a:xfrm>
            <a:off x="3666413" y="2340630"/>
            <a:ext cx="4859173" cy="3555005"/>
          </a:xfr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Qu’avez-vous retenu de la semaine dernière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9F16-36D2-4E46-89E8-F1ED8B4832AC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Le </a:t>
            </a:r>
            <a:r>
              <a:rPr lang="fr-FR" sz="4000" dirty="0">
                <a:solidFill>
                  <a:srgbClr val="FFC000"/>
                </a:solidFill>
              </a:rPr>
              <a:t>Bureau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221394" y="1797584"/>
            <a:ext cx="5749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C’est le premier écran que vous voyez lorsque vous allumez votre ordinateur.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CBA-70EF-4F0F-8EB5-DF79CC5F02D2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D6BA00-F63A-4F67-9AA3-B10C14E19BE1}"/>
              </a:ext>
            </a:extLst>
          </p:cNvPr>
          <p:cNvSpPr txBox="1"/>
          <p:nvPr/>
        </p:nvSpPr>
        <p:spPr>
          <a:xfrm>
            <a:off x="3942765" y="3429000"/>
            <a:ext cx="4306468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pPr algn="ctr"/>
            <a:r>
              <a:rPr lang="fr-FR" sz="2800" dirty="0"/>
              <a:t>🤔 Et on y trouve quoi ?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439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8940669-86A2-4103-9F5B-225DCC8C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AFE5-93A4-4557-846C-81A7C456F8D9}" type="datetime1">
              <a:rPr lang="fr-FR" smtClean="0"/>
              <a:t>24/01/2023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FE515CC-15D8-4CE3-AB01-BDDF59DD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3" name="AtODRCqjy6FvXRCn_transcoded-QkRMznumchnY5YDO-bureau-v-2">
            <a:hlinkClick r:id="" action="ppaction://media"/>
            <a:extLst>
              <a:ext uri="{FF2B5EF4-FFF2-40B4-BE49-F238E27FC236}">
                <a16:creationId xmlns:a16="http://schemas.microsoft.com/office/drawing/2014/main" id="{53219CD9-434B-42B3-8355-7BAEE767F00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5342" y="747320"/>
            <a:ext cx="9537035" cy="5363360"/>
          </a:xfr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54C4734-7699-4C12-896B-19AEDDDC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48" y="1129783"/>
            <a:ext cx="8924229" cy="506571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CE870079-2E0B-4675-BFE6-BBC21D28BC3E}"/>
              </a:ext>
            </a:extLst>
          </p:cNvPr>
          <p:cNvSpPr/>
          <p:nvPr/>
        </p:nvSpPr>
        <p:spPr>
          <a:xfrm>
            <a:off x="1860019" y="4122235"/>
            <a:ext cx="1279238" cy="11917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4C17A6C-3B5B-49CC-99F3-21D3D71E0EB7}"/>
              </a:ext>
            </a:extLst>
          </p:cNvPr>
          <p:cNvGrpSpPr/>
          <p:nvPr/>
        </p:nvGrpSpPr>
        <p:grpSpPr>
          <a:xfrm>
            <a:off x="1794767" y="2507872"/>
            <a:ext cx="1638649" cy="1431841"/>
            <a:chOff x="1440024" y="2503537"/>
            <a:chExt cx="1811452" cy="155212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491D1F3-C5A4-48A0-9FC8-FF512DAFE033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26658237-216A-4411-A987-7AF60609DA7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2868731" y="3596315"/>
              <a:ext cx="382745" cy="45934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AAD16E9-F585-46CE-9C20-D44712C031A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3064719" y="3939713"/>
            <a:ext cx="368697" cy="4812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A25BCF0E-B703-4403-9E56-76AD4BCDC0A6}"/>
              </a:ext>
            </a:extLst>
          </p:cNvPr>
          <p:cNvSpPr txBox="1"/>
          <p:nvPr/>
        </p:nvSpPr>
        <p:spPr>
          <a:xfrm>
            <a:off x="3338017" y="1216460"/>
            <a:ext cx="1514356" cy="800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Corbeille : </a:t>
            </a:r>
            <a:r>
              <a:rPr lang="fr-FR" sz="1400" dirty="0"/>
              <a:t>on y retrouve ce qui est supprimé</a:t>
            </a:r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B268D2D-9785-4860-9371-82A97E8E1C92}"/>
              </a:ext>
            </a:extLst>
          </p:cNvPr>
          <p:cNvSpPr/>
          <p:nvPr/>
        </p:nvSpPr>
        <p:spPr>
          <a:xfrm>
            <a:off x="1883179" y="1146612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9DEA6F2-01D6-4EB8-B0DE-B276896ADAE8}"/>
              </a:ext>
            </a:extLst>
          </p:cNvPr>
          <p:cNvCxnSpPr>
            <a:cxnSpLocks/>
            <a:stCxn id="18" idx="6"/>
            <a:endCxn id="28" idx="1"/>
          </p:cNvCxnSpPr>
          <p:nvPr/>
        </p:nvCxnSpPr>
        <p:spPr>
          <a:xfrm flipV="1">
            <a:off x="2970140" y="1616570"/>
            <a:ext cx="367877" cy="5391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878E7E9-5BA5-47EB-B166-0893FB7CC226}"/>
              </a:ext>
            </a:extLst>
          </p:cNvPr>
          <p:cNvGrpSpPr/>
          <p:nvPr/>
        </p:nvGrpSpPr>
        <p:grpSpPr>
          <a:xfrm>
            <a:off x="1597619" y="5645616"/>
            <a:ext cx="807616" cy="533458"/>
            <a:chOff x="687452" y="2503537"/>
            <a:chExt cx="2292123" cy="143691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FA6C01D-A8C7-4FA4-AF46-32F1AFB550C9}"/>
                </a:ext>
              </a:extLst>
            </p:cNvPr>
            <p:cNvSpPr/>
            <p:nvPr/>
          </p:nvSpPr>
          <p:spPr>
            <a:xfrm>
              <a:off x="1440024" y="2503537"/>
              <a:ext cx="1539551" cy="143691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B2E2851-93AA-4359-9F3C-25D37E35E769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687452" y="3221994"/>
              <a:ext cx="752571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FC371CAD-DE4C-4AAD-846B-3B306F944477}"/>
              </a:ext>
            </a:extLst>
          </p:cNvPr>
          <p:cNvSpPr txBox="1"/>
          <p:nvPr/>
        </p:nvSpPr>
        <p:spPr>
          <a:xfrm>
            <a:off x="-12979" y="5334847"/>
            <a:ext cx="1866101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Menu démarrer  </a:t>
            </a:r>
            <a:r>
              <a:rPr lang="fr-FR" sz="1400" dirty="0"/>
              <a:t>permet de se déplacer et d’éteindre l’ordinateur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BF8836A-C4D4-4051-8449-8857F6ADEC82}"/>
              </a:ext>
            </a:extLst>
          </p:cNvPr>
          <p:cNvSpPr txBox="1"/>
          <p:nvPr/>
        </p:nvSpPr>
        <p:spPr>
          <a:xfrm>
            <a:off x="7707504" y="1311085"/>
            <a:ext cx="1514356" cy="80021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Dossier : </a:t>
            </a:r>
            <a:r>
              <a:rPr lang="fr-FR" sz="1400" dirty="0"/>
              <a:t>Espace pour ranger des fichiers</a:t>
            </a:r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C266951-06BB-4BB2-86D7-5310F1A7DCCB}"/>
              </a:ext>
            </a:extLst>
          </p:cNvPr>
          <p:cNvSpPr/>
          <p:nvPr/>
        </p:nvSpPr>
        <p:spPr>
          <a:xfrm rot="20692185">
            <a:off x="9596401" y="1146612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EB91FC0-0980-4DB4-8B2A-C848E51A9A00}"/>
              </a:ext>
            </a:extLst>
          </p:cNvPr>
          <p:cNvCxnSpPr>
            <a:cxnSpLocks/>
            <a:stCxn id="32" idx="2"/>
            <a:endCxn id="30" idx="3"/>
          </p:cNvCxnSpPr>
          <p:nvPr/>
        </p:nvCxnSpPr>
        <p:spPr>
          <a:xfrm flipH="1" flipV="1">
            <a:off x="9221860" y="1711195"/>
            <a:ext cx="393381" cy="1011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1510AF9E-73F1-4C5E-9B7D-9681D9A3322A}"/>
              </a:ext>
            </a:extLst>
          </p:cNvPr>
          <p:cNvSpPr/>
          <p:nvPr/>
        </p:nvSpPr>
        <p:spPr>
          <a:xfrm rot="20692185">
            <a:off x="4546566" y="2549671"/>
            <a:ext cx="1086961" cy="104775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C3797B-BA94-4373-9AFD-CA9C00AA76E4}"/>
              </a:ext>
            </a:extLst>
          </p:cNvPr>
          <p:cNvSpPr/>
          <p:nvPr/>
        </p:nvSpPr>
        <p:spPr>
          <a:xfrm>
            <a:off x="4286628" y="3914912"/>
            <a:ext cx="1371809" cy="14369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9AEF47F-C9BF-4665-A012-55BEF6639B3D}"/>
              </a:ext>
            </a:extLst>
          </p:cNvPr>
          <p:cNvCxnSpPr>
            <a:cxnSpLocks/>
          </p:cNvCxnSpPr>
          <p:nvPr/>
        </p:nvCxnSpPr>
        <p:spPr>
          <a:xfrm>
            <a:off x="5610618" y="3015036"/>
            <a:ext cx="829957" cy="41321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D81A78C-9795-4883-BBD2-C38A90DF221A}"/>
              </a:ext>
            </a:extLst>
          </p:cNvPr>
          <p:cNvCxnSpPr>
            <a:cxnSpLocks/>
          </p:cNvCxnSpPr>
          <p:nvPr/>
        </p:nvCxnSpPr>
        <p:spPr>
          <a:xfrm flipV="1">
            <a:off x="5624005" y="3833436"/>
            <a:ext cx="720811" cy="8183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9B588554-ACE9-49AF-85EA-70350A64910D}"/>
              </a:ext>
            </a:extLst>
          </p:cNvPr>
          <p:cNvSpPr txBox="1"/>
          <p:nvPr/>
        </p:nvSpPr>
        <p:spPr>
          <a:xfrm>
            <a:off x="5592620" y="3464104"/>
            <a:ext cx="2870245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Icônes : </a:t>
            </a:r>
            <a:r>
              <a:rPr lang="fr-FR" sz="1400" dirty="0">
                <a:solidFill>
                  <a:schemeClr val="bg1"/>
                </a:solidFill>
              </a:rPr>
              <a:t>représentent des logiciels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F10C616-9009-4891-B374-4BEAC7C5F1CA}"/>
              </a:ext>
            </a:extLst>
          </p:cNvPr>
          <p:cNvSpPr/>
          <p:nvPr/>
        </p:nvSpPr>
        <p:spPr>
          <a:xfrm>
            <a:off x="7924773" y="5608875"/>
            <a:ext cx="2685742" cy="62799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E50EE09-1ACF-4736-A01F-F29084596C23}"/>
              </a:ext>
            </a:extLst>
          </p:cNvPr>
          <p:cNvSpPr txBox="1"/>
          <p:nvPr/>
        </p:nvSpPr>
        <p:spPr>
          <a:xfrm>
            <a:off x="8043378" y="6235324"/>
            <a:ext cx="302433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Paramètres : </a:t>
            </a:r>
            <a:r>
              <a:rPr lang="fr-FR" sz="1400" dirty="0"/>
              <a:t>batterie, connexion, son, date et heure…</a:t>
            </a:r>
            <a:endParaRPr lang="fr-FR" dirty="0"/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A5DB851-9D10-4BF9-AB3C-399E4B122ECD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47346" y="3914912"/>
            <a:ext cx="668340" cy="3070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5DF9BB0-ED91-4AC7-B7FA-220FA0B58912}"/>
              </a:ext>
            </a:extLst>
          </p:cNvPr>
          <p:cNvSpPr/>
          <p:nvPr/>
        </p:nvSpPr>
        <p:spPr>
          <a:xfrm>
            <a:off x="4249909" y="2458643"/>
            <a:ext cx="4626306" cy="2967135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BC7FD57-610C-4DEA-9201-EC4452368B3D}"/>
              </a:ext>
            </a:extLst>
          </p:cNvPr>
          <p:cNvSpPr/>
          <p:nvPr/>
        </p:nvSpPr>
        <p:spPr>
          <a:xfrm>
            <a:off x="8663041" y="2351777"/>
            <a:ext cx="2069106" cy="2967134"/>
          </a:xfrm>
          <a:prstGeom prst="rect">
            <a:avLst/>
          </a:prstGeom>
          <a:solidFill>
            <a:srgbClr val="2E7D9C"/>
          </a:solidFill>
          <a:ln>
            <a:solidFill>
              <a:srgbClr val="2E7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7177F145-A8C5-46B9-93DB-661068C4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546" y="2435427"/>
            <a:ext cx="1105054" cy="1524213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5B22505E-E028-49FD-9091-5961D9452EA4}"/>
              </a:ext>
            </a:extLst>
          </p:cNvPr>
          <p:cNvSpPr txBox="1"/>
          <p:nvPr/>
        </p:nvSpPr>
        <p:spPr>
          <a:xfrm>
            <a:off x="8997108" y="2899249"/>
            <a:ext cx="1437156" cy="10156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Fichier : </a:t>
            </a:r>
            <a:r>
              <a:rPr lang="fr-FR" sz="1400" dirty="0"/>
              <a:t>Ce peut être une vidéo, une photo…</a:t>
            </a:r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783E4CB-5ABB-4DF5-86EB-B12BA5082FED}"/>
              </a:ext>
            </a:extLst>
          </p:cNvPr>
          <p:cNvSpPr/>
          <p:nvPr/>
        </p:nvSpPr>
        <p:spPr>
          <a:xfrm>
            <a:off x="7030124" y="2691050"/>
            <a:ext cx="1371809" cy="129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F03375B-3FF3-4A66-A492-9F2F1C14C82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8421255" y="3344570"/>
            <a:ext cx="575853" cy="625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508A63C-3F3C-4B79-A43C-B9EC05FE7E07}"/>
              </a:ext>
            </a:extLst>
          </p:cNvPr>
          <p:cNvSpPr txBox="1"/>
          <p:nvPr/>
        </p:nvSpPr>
        <p:spPr>
          <a:xfrm>
            <a:off x="4418109" y="4960846"/>
            <a:ext cx="3214974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Barre des tâches : </a:t>
            </a:r>
            <a:r>
              <a:rPr lang="fr-FR" sz="1400" dirty="0">
                <a:solidFill>
                  <a:schemeClr val="bg1"/>
                </a:solidFill>
              </a:rPr>
              <a:t>une icone y apparaît quand vous ouvrez une fenêtre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C76132A-9796-40E2-87F1-750D64B39C56}"/>
              </a:ext>
            </a:extLst>
          </p:cNvPr>
          <p:cNvCxnSpPr>
            <a:cxnSpLocks/>
          </p:cNvCxnSpPr>
          <p:nvPr/>
        </p:nvCxnSpPr>
        <p:spPr>
          <a:xfrm flipH="1">
            <a:off x="5850294" y="5549530"/>
            <a:ext cx="141657" cy="3395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432A9D6-48A2-4F93-9D4A-1DC86C2FC967}"/>
              </a:ext>
            </a:extLst>
          </p:cNvPr>
          <p:cNvSpPr txBox="1"/>
          <p:nvPr/>
        </p:nvSpPr>
        <p:spPr>
          <a:xfrm>
            <a:off x="3433416" y="3539603"/>
            <a:ext cx="1514356" cy="800219"/>
          </a:xfrm>
          <a:prstGeom prst="rect">
            <a:avLst/>
          </a:prstGeom>
          <a:noFill/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Navigateurs : </a:t>
            </a:r>
            <a:r>
              <a:rPr lang="fr-FR" sz="1400" dirty="0"/>
              <a:t>permettent d’aller sur internet</a:t>
            </a:r>
            <a:endParaRPr lang="fr-FR" dirty="0"/>
          </a:p>
        </p:txBody>
      </p:sp>
      <p:sp>
        <p:nvSpPr>
          <p:cNvPr id="77" name="Espace réservé de la date 76">
            <a:extLst>
              <a:ext uri="{FF2B5EF4-FFF2-40B4-BE49-F238E27FC236}">
                <a16:creationId xmlns:a16="http://schemas.microsoft.com/office/drawing/2014/main" id="{C6550C7F-B1EB-4194-9B10-AA5BC6ED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07D3-F7F7-4F0D-8B39-C5373D7C226D}" type="datetime1">
              <a:rPr lang="fr-FR" smtClean="0"/>
              <a:t>24/01/2023</a:t>
            </a:fld>
            <a:endParaRPr lang="fr-FR"/>
          </a:p>
        </p:txBody>
      </p:sp>
      <p:sp>
        <p:nvSpPr>
          <p:cNvPr id="78" name="Espace réservé du pied de page 77">
            <a:extLst>
              <a:ext uri="{FF2B5EF4-FFF2-40B4-BE49-F238E27FC236}">
                <a16:creationId xmlns:a16="http://schemas.microsoft.com/office/drawing/2014/main" id="{03C1211F-8129-454D-A3DE-EB7597F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</p:spTree>
    <p:extLst>
      <p:ext uri="{BB962C8B-B14F-4D97-AF65-F5344CB8AC3E}">
        <p14:creationId xmlns:p14="http://schemas.microsoft.com/office/powerpoint/2010/main" val="126461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-788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FFB71B-8F70-4E1A-8071-7450FA1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689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C371CAD-DE4C-4AAD-846B-3B306F944477}"/>
              </a:ext>
            </a:extLst>
          </p:cNvPr>
          <p:cNvSpPr txBox="1"/>
          <p:nvPr/>
        </p:nvSpPr>
        <p:spPr>
          <a:xfrm>
            <a:off x="838200" y="1246741"/>
            <a:ext cx="4649838" cy="206210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C000"/>
                </a:solidFill>
              </a:rPr>
              <a:t>Menu démarrer  </a:t>
            </a:r>
          </a:p>
          <a:p>
            <a:endParaRPr lang="fr-FR" sz="1400" b="1" dirty="0">
              <a:solidFill>
                <a:srgbClr val="FFC000"/>
              </a:solidFill>
            </a:endParaRPr>
          </a:p>
          <a:p>
            <a:r>
              <a:rPr lang="fr-FR" sz="1400" b="1" dirty="0">
                <a:solidFill>
                  <a:srgbClr val="FFC000"/>
                </a:solidFill>
              </a:rPr>
              <a:t>👉 </a:t>
            </a:r>
            <a:r>
              <a:rPr lang="fr-FR" sz="1400" dirty="0"/>
              <a:t>On y retrouve les logiciels installés, les derniers fichiers/dossiers utilisés…</a:t>
            </a:r>
          </a:p>
          <a:p>
            <a:endParaRPr lang="fr-FR" sz="1400" dirty="0"/>
          </a:p>
          <a:p>
            <a:r>
              <a:rPr lang="fr-FR" sz="1800" b="1" dirty="0">
                <a:solidFill>
                  <a:srgbClr val="FFC000"/>
                </a:solidFill>
              </a:rPr>
              <a:t>👉 C’est grâce à lui que l’on peut éteindre l’ordinateur</a:t>
            </a:r>
            <a:endParaRPr lang="fr-FR" dirty="0"/>
          </a:p>
        </p:txBody>
      </p:sp>
      <p:sp>
        <p:nvSpPr>
          <p:cNvPr id="77" name="Espace réservé de la date 76">
            <a:extLst>
              <a:ext uri="{FF2B5EF4-FFF2-40B4-BE49-F238E27FC236}">
                <a16:creationId xmlns:a16="http://schemas.microsoft.com/office/drawing/2014/main" id="{C6550C7F-B1EB-4194-9B10-AA5BC6ED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39A7-F6DA-40C4-B45A-736FFE561BA1}" type="datetime1">
              <a:rPr lang="fr-FR" smtClean="0"/>
              <a:t>24/01/2023</a:t>
            </a:fld>
            <a:endParaRPr lang="fr-FR"/>
          </a:p>
        </p:txBody>
      </p:sp>
      <p:sp>
        <p:nvSpPr>
          <p:cNvPr id="78" name="Espace réservé du pied de page 77">
            <a:extLst>
              <a:ext uri="{FF2B5EF4-FFF2-40B4-BE49-F238E27FC236}">
                <a16:creationId xmlns:a16="http://schemas.microsoft.com/office/drawing/2014/main" id="{03C1211F-8129-454D-A3DE-EB7597F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A2CD9-E00F-4D17-B874-95CEF831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967" y="1078909"/>
            <a:ext cx="5232665" cy="5167460"/>
          </a:xfrm>
          <a:prstGeom prst="rect">
            <a:avLst/>
          </a:prstGeom>
        </p:spPr>
      </p:pic>
      <p:sp>
        <p:nvSpPr>
          <p:cNvPr id="46" name="Ellipse 45">
            <a:extLst>
              <a:ext uri="{FF2B5EF4-FFF2-40B4-BE49-F238E27FC236}">
                <a16:creationId xmlns:a16="http://schemas.microsoft.com/office/drawing/2014/main" id="{1FB12AD4-53CC-40AF-83FA-71C9A43E7923}"/>
              </a:ext>
            </a:extLst>
          </p:cNvPr>
          <p:cNvSpPr/>
          <p:nvPr/>
        </p:nvSpPr>
        <p:spPr>
          <a:xfrm>
            <a:off x="5591277" y="5822891"/>
            <a:ext cx="542452" cy="5334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7805821D-9139-4EFE-ABF7-6D2B75F32795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501379" y="3129071"/>
            <a:ext cx="2169338" cy="277194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A28740F-5633-432E-948D-BA9EBC551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373" y="4450596"/>
            <a:ext cx="2372056" cy="14384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DB905A-FA02-4623-B440-AC98EBB6E8AD}"/>
              </a:ext>
            </a:extLst>
          </p:cNvPr>
          <p:cNvSpPr/>
          <p:nvPr/>
        </p:nvSpPr>
        <p:spPr>
          <a:xfrm>
            <a:off x="2074603" y="5441157"/>
            <a:ext cx="1906845" cy="440772"/>
          </a:xfrm>
          <a:prstGeom prst="rect">
            <a:avLst/>
          </a:prstGeom>
          <a:solidFill>
            <a:srgbClr val="3A3A39"/>
          </a:solidFill>
          <a:ln>
            <a:solidFill>
              <a:srgbClr val="39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937BB68-9EF2-4AB6-9FC8-098C2589DDAF}"/>
              </a:ext>
            </a:extLst>
          </p:cNvPr>
          <p:cNvCxnSpPr>
            <a:cxnSpLocks/>
            <a:stCxn id="46" idx="2"/>
          </p:cNvCxnSpPr>
          <p:nvPr/>
        </p:nvCxnSpPr>
        <p:spPr>
          <a:xfrm flipH="1" flipV="1">
            <a:off x="2796540" y="4945380"/>
            <a:ext cx="2794737" cy="11442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4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69" y="-240657"/>
            <a:ext cx="10515600" cy="999955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 Zoom sur le bureau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16859" y="570721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EE50EE09-1ACF-4736-A01F-F29084596C23}"/>
              </a:ext>
            </a:extLst>
          </p:cNvPr>
          <p:cNvSpPr txBox="1"/>
          <p:nvPr/>
        </p:nvSpPr>
        <p:spPr>
          <a:xfrm>
            <a:off x="3581400" y="1287578"/>
            <a:ext cx="527337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Paramètres : </a:t>
            </a:r>
            <a:r>
              <a:rPr lang="fr-FR" sz="1400" dirty="0"/>
              <a:t>batterie, connexion, son, date et heure…</a:t>
            </a:r>
            <a:endParaRPr lang="fr-FR" dirty="0"/>
          </a:p>
        </p:txBody>
      </p:sp>
      <p:sp>
        <p:nvSpPr>
          <p:cNvPr id="77" name="Espace réservé de la date 76">
            <a:extLst>
              <a:ext uri="{FF2B5EF4-FFF2-40B4-BE49-F238E27FC236}">
                <a16:creationId xmlns:a16="http://schemas.microsoft.com/office/drawing/2014/main" id="{C6550C7F-B1EB-4194-9B10-AA5BC6ED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F8EE-0913-4E6A-9B8A-4260E158E934}" type="datetime1">
              <a:rPr lang="fr-FR" smtClean="0"/>
              <a:t>24/01/2023</a:t>
            </a:fld>
            <a:endParaRPr lang="fr-FR"/>
          </a:p>
        </p:txBody>
      </p:sp>
      <p:sp>
        <p:nvSpPr>
          <p:cNvPr id="78" name="Espace réservé du pied de page 77">
            <a:extLst>
              <a:ext uri="{FF2B5EF4-FFF2-40B4-BE49-F238E27FC236}">
                <a16:creationId xmlns:a16="http://schemas.microsoft.com/office/drawing/2014/main" id="{03C1211F-8129-454D-A3DE-EB7597F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- 2/5 prise en main du bureau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BA83DCA-9ABA-422A-8210-34EEAC3C5DAD}"/>
              </a:ext>
            </a:extLst>
          </p:cNvPr>
          <p:cNvGrpSpPr/>
          <p:nvPr/>
        </p:nvGrpSpPr>
        <p:grpSpPr>
          <a:xfrm>
            <a:off x="2911991" y="1909706"/>
            <a:ext cx="6595864" cy="3179699"/>
            <a:chOff x="437215" y="2010326"/>
            <a:chExt cx="7770072" cy="379774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4F22120-A1E3-4184-B863-18A1A96C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215" y="2010326"/>
              <a:ext cx="5906324" cy="2257740"/>
            </a:xfrm>
            <a:prstGeom prst="rect">
              <a:avLst/>
            </a:prstGeom>
          </p:spPr>
        </p:pic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7F4C5486-F19E-4397-B0BD-9225F5BEF982}"/>
                </a:ext>
              </a:extLst>
            </p:cNvPr>
            <p:cNvGrpSpPr/>
            <p:nvPr/>
          </p:nvGrpSpPr>
          <p:grpSpPr>
            <a:xfrm>
              <a:off x="2995063" y="3227849"/>
              <a:ext cx="464542" cy="982971"/>
              <a:chOff x="1440024" y="1187770"/>
              <a:chExt cx="1539551" cy="2752681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1D0B72BA-F5ED-4A46-AC94-C8EEB3A9BEED}"/>
                  </a:ext>
                </a:extLst>
              </p:cNvPr>
              <p:cNvSpPr/>
              <p:nvPr/>
            </p:nvSpPr>
            <p:spPr>
              <a:xfrm>
                <a:off x="1440024" y="2503537"/>
                <a:ext cx="1539551" cy="143691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8" name="Connecteur droit avec flèche 47">
                <a:extLst>
                  <a:ext uri="{FF2B5EF4-FFF2-40B4-BE49-F238E27FC236}">
                    <a16:creationId xmlns:a16="http://schemas.microsoft.com/office/drawing/2014/main" id="{158EA76A-7AE7-4F4D-8F51-E3CF04081273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 flipV="1">
                <a:off x="2209799" y="1187770"/>
                <a:ext cx="254827" cy="1315767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5343C80-A08D-4CBB-85C1-D1DF461B619F}"/>
                </a:ext>
              </a:extLst>
            </p:cNvPr>
            <p:cNvSpPr/>
            <p:nvPr/>
          </p:nvSpPr>
          <p:spPr>
            <a:xfrm>
              <a:off x="4167200" y="3638394"/>
              <a:ext cx="1434442" cy="611395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143B2741-E0B2-417F-A549-C0CB6B154792}"/>
                </a:ext>
              </a:extLst>
            </p:cNvPr>
            <p:cNvSpPr/>
            <p:nvPr/>
          </p:nvSpPr>
          <p:spPr>
            <a:xfrm>
              <a:off x="5626674" y="3677362"/>
              <a:ext cx="542452" cy="53345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68D32D26-88CA-4249-8EFC-ED2DA844866E}"/>
                </a:ext>
              </a:extLst>
            </p:cNvPr>
            <p:cNvCxnSpPr>
              <a:cxnSpLocks/>
              <a:stCxn id="58" idx="0"/>
              <a:endCxn id="63" idx="2"/>
            </p:cNvCxnSpPr>
            <p:nvPr/>
          </p:nvCxnSpPr>
          <p:spPr>
            <a:xfrm flipV="1">
              <a:off x="5897900" y="3643245"/>
              <a:ext cx="1540041" cy="3411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7073884-BD58-4F15-9683-2E29424154BE}"/>
                </a:ext>
              </a:extLst>
            </p:cNvPr>
            <p:cNvSpPr txBox="1"/>
            <p:nvPr/>
          </p:nvSpPr>
          <p:spPr>
            <a:xfrm>
              <a:off x="6668595" y="2761006"/>
              <a:ext cx="1538692" cy="882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C000"/>
                  </a:solidFill>
                </a:rPr>
                <a:t>Notifications : </a:t>
              </a:r>
              <a:r>
                <a:rPr lang="fr-FR" sz="1400" dirty="0"/>
                <a:t>Messages de l’ordinateur</a:t>
              </a: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533A0480-C72B-4462-A731-19AA2EEA78D9}"/>
                </a:ext>
              </a:extLst>
            </p:cNvPr>
            <p:cNvSpPr/>
            <p:nvPr/>
          </p:nvSpPr>
          <p:spPr>
            <a:xfrm>
              <a:off x="3499760" y="3732320"/>
              <a:ext cx="452836" cy="480437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F386B158-0F26-4CEA-8D0B-DB23589C1EE1}"/>
                </a:ext>
              </a:extLst>
            </p:cNvPr>
            <p:cNvCxnSpPr>
              <a:cxnSpLocks/>
            </p:cNvCxnSpPr>
            <p:nvPr/>
          </p:nvCxnSpPr>
          <p:spPr>
            <a:xfrm>
              <a:off x="3674214" y="4200881"/>
              <a:ext cx="0" cy="35191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2B9D67C-EEEE-4F37-8C08-6F199ABC4060}"/>
                </a:ext>
              </a:extLst>
            </p:cNvPr>
            <p:cNvSpPr txBox="1"/>
            <p:nvPr/>
          </p:nvSpPr>
          <p:spPr>
            <a:xfrm>
              <a:off x="3405858" y="4594988"/>
              <a:ext cx="2620101" cy="121307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</a:rPr>
                <a:t>Réseau : </a:t>
              </a:r>
              <a:r>
                <a:rPr lang="fr-FR" sz="1400" dirty="0"/>
                <a:t>indique si vous êtes connecté et comment (wifi, câble, non connecté…) </a:t>
              </a:r>
            </a:p>
            <a:p>
              <a:endParaRPr lang="fr-FR" sz="1400" dirty="0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618130B-9B61-414B-9924-BDF60B9AD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155" t="-16770" r="-3000" b="-15852"/>
            <a:stretch/>
          </p:blipFill>
          <p:spPr>
            <a:xfrm>
              <a:off x="3470779" y="5458694"/>
              <a:ext cx="390041" cy="328013"/>
            </a:xfrm>
            <a:prstGeom prst="rect">
              <a:avLst/>
            </a:prstGeom>
          </p:spPr>
        </p:pic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B6FB05DE-55EB-4ED3-A51D-E0E3B0F367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25" t="20867" r="14519" b="12736"/>
          <a:stretch/>
        </p:blipFill>
        <p:spPr>
          <a:xfrm>
            <a:off x="6793054" y="4786745"/>
            <a:ext cx="268023" cy="28477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FF8233A-CC9F-4C0A-AB0F-E5474FC6E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511" y="4786745"/>
            <a:ext cx="379738" cy="2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095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3186</Words>
  <Application>Microsoft Office PowerPoint</Application>
  <PresentationFormat>Grand écran</PresentationFormat>
  <Paragraphs>681</Paragraphs>
  <Slides>37</Slides>
  <Notes>36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Quicksand</vt:lpstr>
      <vt:lpstr>Thème Office</vt:lpstr>
      <vt:lpstr>Bienvenue aux ateliers de prise en main</vt:lpstr>
      <vt:lpstr>Tout un programme !</vt:lpstr>
      <vt:lpstr>Tout un programme !</vt:lpstr>
      <vt:lpstr>Partons du début !</vt:lpstr>
      <vt:lpstr>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 Zoom sur le bureau</vt:lpstr>
      <vt:lpstr>🤔Et on l’utilise comment ?</vt:lpstr>
      <vt:lpstr>🤔Et on l’utilise comment ?</vt:lpstr>
      <vt:lpstr>🤔Et on l’utilise comment ?</vt:lpstr>
      <vt:lpstr>🤔Et on l’utilise comment ?</vt:lpstr>
      <vt:lpstr>Place à la manipulation !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🤔Et on l’utilise comment ?</vt:lpstr>
      <vt:lpstr>Place à la manipulation !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24</cp:revision>
  <dcterms:created xsi:type="dcterms:W3CDTF">2021-12-15T13:49:53Z</dcterms:created>
  <dcterms:modified xsi:type="dcterms:W3CDTF">2023-01-24T13:22:21Z</dcterms:modified>
</cp:coreProperties>
</file>