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0" r:id="rId2"/>
    <p:sldId id="333" r:id="rId3"/>
    <p:sldId id="319" r:id="rId4"/>
    <p:sldId id="355" r:id="rId5"/>
    <p:sldId id="356" r:id="rId6"/>
    <p:sldId id="358" r:id="rId7"/>
    <p:sldId id="359" r:id="rId8"/>
    <p:sldId id="369" r:id="rId9"/>
    <p:sldId id="375" r:id="rId10"/>
    <p:sldId id="371" r:id="rId11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7" tIns="47389" rIns="94777" bIns="473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77" tIns="47389" rIns="94777" bIns="473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63">
              <a:defRPr/>
            </a:pPr>
            <a:r>
              <a:rPr lang="fr-FR" b="1" dirty="0"/>
              <a:t>Qu’on soit sur un smartphone, une tablette ou un ordinateur, la première porte d’entrée pour surfer sur le web est le navigateur. </a:t>
            </a:r>
          </a:p>
          <a:p>
            <a:pPr defTabSz="947763">
              <a:defRPr/>
            </a:pPr>
            <a:r>
              <a:rPr lang="fr-FR" b="1" dirty="0"/>
              <a:t>Ils affichent des pages internet.  Sans eux, impossible d’aller sur internet</a:t>
            </a:r>
          </a:p>
          <a:p>
            <a:pPr defTabSz="947763">
              <a:defRPr/>
            </a:pPr>
            <a:endParaRPr lang="fr-FR" b="1" dirty="0"/>
          </a:p>
          <a:p>
            <a:pPr defTabSz="947763">
              <a:defRPr/>
            </a:pPr>
            <a:r>
              <a:rPr lang="fr-FR" b="1" dirty="0"/>
              <a:t>Aujourd’hui nous vous proposons d’utiliser celui qui est déjà installé sur votre matériel, quand vous serez à l’aise, vous pourrez essayer les autres et choisir celui qui vous conviendra le mieux.</a:t>
            </a:r>
          </a:p>
          <a:p>
            <a:endParaRPr lang="fr-FR" dirty="0"/>
          </a:p>
          <a:p>
            <a:r>
              <a:rPr lang="fr-FR" dirty="0"/>
              <a:t>Edge : disponible par défaut sur les ordinateurs avec </a:t>
            </a:r>
            <a:r>
              <a:rPr lang="fr-FR" dirty="0" err="1"/>
              <a:t>windows</a:t>
            </a:r>
            <a:r>
              <a:rPr lang="fr-FR" dirty="0"/>
              <a:t> 10, succède à internet explorer</a:t>
            </a:r>
          </a:p>
          <a:p>
            <a:pPr defTabSz="947763">
              <a:defRPr/>
            </a:pPr>
            <a:r>
              <a:rPr lang="fr-FR" dirty="0"/>
              <a:t>Chrome : fait par google, très utilisé. Manque de confidentialité vis-à-vis des usagers par la frime américaine</a:t>
            </a:r>
          </a:p>
          <a:p>
            <a:r>
              <a:rPr lang="fr-FR" dirty="0"/>
              <a:t>Mozilla : équivalent de google chrome mais version « open » : </a:t>
            </a:r>
          </a:p>
          <a:p>
            <a:r>
              <a:rPr lang="fr-FR" dirty="0"/>
              <a:t>Opera :  navigateur d’une société norvégienne. Mise sur le contrôle de vos informations et données personnelles collectées.</a:t>
            </a:r>
          </a:p>
          <a:p>
            <a:r>
              <a:rPr lang="fr-FR" dirty="0"/>
              <a:t>Safari :  navigateur développé par </a:t>
            </a:r>
            <a:r>
              <a:rPr lang="fr-FR" dirty="0" err="1"/>
              <a:t>apple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4216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705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Onglet = portes que l’on peut ouvrir ou fermer</a:t>
            </a:r>
          </a:p>
        </p:txBody>
      </p:sp>
    </p:spTree>
    <p:extLst>
      <p:ext uri="{BB962C8B-B14F-4D97-AF65-F5344CB8AC3E}">
        <p14:creationId xmlns:p14="http://schemas.microsoft.com/office/powerpoint/2010/main" val="229495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</a:t>
            </a:r>
          </a:p>
        </p:txBody>
      </p:sp>
    </p:spTree>
    <p:extLst>
      <p:ext uri="{BB962C8B-B14F-4D97-AF65-F5344CB8AC3E}">
        <p14:creationId xmlns:p14="http://schemas.microsoft.com/office/powerpoint/2010/main" val="78540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</a:t>
            </a:r>
          </a:p>
        </p:txBody>
      </p:sp>
    </p:spTree>
    <p:extLst>
      <p:ext uri="{BB962C8B-B14F-4D97-AF65-F5344CB8AC3E}">
        <p14:creationId xmlns:p14="http://schemas.microsoft.com/office/powerpoint/2010/main" val="13630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3605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339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5395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3218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070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05E2-FE00-4497-96DC-6BE20AEB5BAB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72D1-B1B0-46AA-BFDA-2A2E9F52A436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9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88D-FC4C-4CA5-8F73-429C55FCE368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B36A-7B2F-4222-B85D-7A57CB29F17D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96C-164A-4B99-9CEE-4CCC95CBF986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8F4C-2FF2-4190-823B-B7D91685CF05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368C-25F4-4F27-A8F0-1C4E62F03948}" type="datetime1">
              <a:rPr lang="fr-FR" smtClean="0"/>
              <a:t>01/02/2023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6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DD17-AE0F-4B09-984B-317B03A794A9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15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9761-BF57-41AD-BE6A-C243933CB277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11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4C04-0F22-4E4D-A46B-3D8D5B00F8E3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81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C594-0A45-4561-88A8-FFDAEF8C61CE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76CE-79E6-4F97-8221-3EAE3078D940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hyperlink" Target="http://www.tosd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9" y="74322"/>
            <a:ext cx="9525258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Les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>
                <a:solidFill>
                  <a:srgbClr val="FFC000"/>
                </a:solidFill>
              </a:rPr>
              <a:t>Navigateurs 🚢  </a:t>
            </a:r>
            <a:r>
              <a:rPr lang="fr-FR" sz="3250" b="1" dirty="0"/>
              <a:t>VS  🔍 les </a:t>
            </a:r>
            <a:r>
              <a:rPr lang="fr-FR" sz="3250" b="1" dirty="0">
                <a:solidFill>
                  <a:srgbClr val="FFC000"/>
                </a:solidFill>
              </a:rPr>
              <a:t>Moteurs de recherche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84904" y="94374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193040D-D273-404D-AAE2-CC8389DDE702}"/>
              </a:ext>
            </a:extLst>
          </p:cNvPr>
          <p:cNvCxnSpPr>
            <a:cxnSpLocks/>
          </p:cNvCxnSpPr>
          <p:nvPr/>
        </p:nvCxnSpPr>
        <p:spPr>
          <a:xfrm>
            <a:off x="5047238" y="1912610"/>
            <a:ext cx="0" cy="3355678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4AAFD054-19E2-4B6A-9F1D-01F02DCC4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6613" r="7545" b="7263"/>
          <a:stretch/>
        </p:blipFill>
        <p:spPr>
          <a:xfrm>
            <a:off x="5150460" y="2143843"/>
            <a:ext cx="4659407" cy="2698947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4095A-3274-6507-0FA6-01732B34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CE7B6-6E55-DAC0-1729-89CBEF46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D59FC8D-10BA-9508-4B9F-134B8161A3C1}"/>
              </a:ext>
            </a:extLst>
          </p:cNvPr>
          <p:cNvGrpSpPr/>
          <p:nvPr/>
        </p:nvGrpSpPr>
        <p:grpSpPr>
          <a:xfrm>
            <a:off x="314445" y="1912610"/>
            <a:ext cx="4865200" cy="3268070"/>
            <a:chOff x="669902" y="2017595"/>
            <a:chExt cx="4865200" cy="326807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5B933B5-4355-40A2-A656-25347902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31" y="2240139"/>
              <a:ext cx="4122093" cy="274806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847B19-A9B4-46E1-B41E-0FCE4A9CED57}"/>
                </a:ext>
              </a:extLst>
            </p:cNvPr>
            <p:cNvSpPr txBox="1"/>
            <p:nvPr/>
          </p:nvSpPr>
          <p:spPr>
            <a:xfrm>
              <a:off x="1696721" y="2090099"/>
              <a:ext cx="160895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3" b="1" dirty="0"/>
                <a:t>Internet explorer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C5ABB7-330C-4063-BEB0-C171534C16BA}"/>
                </a:ext>
              </a:extLst>
            </p:cNvPr>
            <p:cNvSpPr txBox="1"/>
            <p:nvPr/>
          </p:nvSpPr>
          <p:spPr>
            <a:xfrm>
              <a:off x="3575066" y="2017595"/>
              <a:ext cx="160895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3" b="1" dirty="0"/>
                <a:t>Mozilla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313DCF9-9893-41A7-9A8C-8C625014F935}"/>
                </a:ext>
              </a:extLst>
            </p:cNvPr>
            <p:cNvSpPr txBox="1"/>
            <p:nvPr/>
          </p:nvSpPr>
          <p:spPr>
            <a:xfrm>
              <a:off x="3926151" y="4968206"/>
              <a:ext cx="160895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3" b="1" dirty="0"/>
                <a:t>Safari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740C380-E826-49D7-AD54-9AA518B02660}"/>
                </a:ext>
              </a:extLst>
            </p:cNvPr>
            <p:cNvSpPr txBox="1"/>
            <p:nvPr/>
          </p:nvSpPr>
          <p:spPr>
            <a:xfrm>
              <a:off x="2483172" y="4968206"/>
              <a:ext cx="160895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3" b="1" dirty="0"/>
                <a:t>Chrome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715088-1659-EDB0-10FE-56022134A893}"/>
                </a:ext>
              </a:extLst>
            </p:cNvPr>
            <p:cNvSpPr/>
            <p:nvPr/>
          </p:nvSpPr>
          <p:spPr>
            <a:xfrm>
              <a:off x="669902" y="3627610"/>
              <a:ext cx="1574802" cy="1465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BEDC7AA-6690-44CE-A6EA-05EA5B65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85" y="3649048"/>
              <a:ext cx="1319158" cy="1319158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53DB40C-7E86-43AE-8543-819A78B277B9}"/>
              </a:ext>
            </a:extLst>
          </p:cNvPr>
          <p:cNvSpPr txBox="1"/>
          <p:nvPr/>
        </p:nvSpPr>
        <p:spPr>
          <a:xfrm>
            <a:off x="566458" y="4893286"/>
            <a:ext cx="74295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b="1" dirty="0"/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1796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" y="-20562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🔒 </a:t>
            </a:r>
            <a:r>
              <a:rPr lang="fr-FR" sz="3250" b="1" dirty="0">
                <a:solidFill>
                  <a:srgbClr val="FFC000"/>
                </a:solidFill>
              </a:rPr>
              <a:t>Formulaires</a:t>
            </a:r>
            <a:r>
              <a:rPr lang="fr-FR" sz="3250" b="1" dirty="0"/>
              <a:t> et sécurité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57" y="753240"/>
            <a:ext cx="8695725" cy="317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dirty="0"/>
              <a:t>Lorsque vous remplissez un formulaire, vous pouvez tomber sur ce type d’encadrés :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0858" y="66603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229F2D7-B0B2-4345-9200-C5C24C83A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r="8510"/>
          <a:stretch/>
        </p:blipFill>
        <p:spPr>
          <a:xfrm>
            <a:off x="68434" y="1016236"/>
            <a:ext cx="3731640" cy="3422436"/>
          </a:xfrm>
          <a:prstGeom prst="rect">
            <a:avLst/>
          </a:prstGeom>
        </p:spPr>
      </p:pic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E63D719D-7858-428F-9793-327F0624418E}"/>
              </a:ext>
            </a:extLst>
          </p:cNvPr>
          <p:cNvSpPr txBox="1">
            <a:spLocks/>
          </p:cNvSpPr>
          <p:nvPr/>
        </p:nvSpPr>
        <p:spPr>
          <a:xfrm>
            <a:off x="4110014" y="3125351"/>
            <a:ext cx="5526638" cy="218783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/>
              <a:t>💡Parfois en fin de formulaire, un site vous propose </a:t>
            </a:r>
            <a:r>
              <a:rPr lang="fr-FR" sz="1400" b="1" dirty="0"/>
              <a:t>un service supplémentaire</a:t>
            </a:r>
            <a:r>
              <a:rPr lang="fr-FR" sz="1400" dirty="0"/>
              <a:t>. </a:t>
            </a:r>
            <a:r>
              <a:rPr lang="fr-FR" sz="1400" b="1" dirty="0">
                <a:solidFill>
                  <a:srgbClr val="FFC000"/>
                </a:solidFill>
              </a:rPr>
              <a:t>Vous n'êtes pas obligé d'accepter. 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👉 Par exemple, une newsletter est une série de mails envoyés régulièrement, contenant souvent </a:t>
            </a:r>
            <a:r>
              <a:rPr lang="fr-FR" sz="1400" b="1" dirty="0"/>
              <a:t>des offres promotionnelles</a:t>
            </a:r>
            <a:r>
              <a:rPr lang="fr-FR" sz="1400" dirty="0"/>
              <a:t>. 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👉 Certains sites vous demanderont aussi s'ils peuvent "</a:t>
            </a:r>
            <a:r>
              <a:rPr lang="fr-FR" sz="1400" b="1" dirty="0"/>
              <a:t>communiquer vos informations à des tiers"</a:t>
            </a:r>
            <a:r>
              <a:rPr lang="fr-FR" sz="1400" dirty="0"/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898858-C283-4A8A-AA22-8530BC18A36B}"/>
              </a:ext>
            </a:extLst>
          </p:cNvPr>
          <p:cNvGrpSpPr/>
          <p:nvPr/>
        </p:nvGrpSpPr>
        <p:grpSpPr>
          <a:xfrm>
            <a:off x="337626" y="5653536"/>
            <a:ext cx="9299026" cy="1075880"/>
            <a:chOff x="612834" y="5146336"/>
            <a:chExt cx="8818288" cy="107588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BECEDA4-2F7B-42D6-B3ED-92120551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769" y="5281780"/>
              <a:ext cx="3599166" cy="784536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E9FDBDB-6510-4FBB-BAF3-8553CCD3EB68}"/>
                </a:ext>
              </a:extLst>
            </p:cNvPr>
            <p:cNvSpPr txBox="1"/>
            <p:nvPr/>
          </p:nvSpPr>
          <p:spPr>
            <a:xfrm>
              <a:off x="4371175" y="5209108"/>
              <a:ext cx="4954263" cy="9298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1400" dirty="0"/>
                <a:t>💡 Dans un formulaire, il y aura parfois des conditions générales d'utilisation (</a:t>
              </a:r>
              <a:r>
                <a:rPr lang="fr-FR" sz="1400" b="1" dirty="0"/>
                <a:t>CGU</a:t>
              </a:r>
              <a:r>
                <a:rPr lang="fr-FR" sz="1400" dirty="0"/>
                <a:t>) ou conditions générales de vente (</a:t>
              </a:r>
              <a:r>
                <a:rPr lang="fr-FR" sz="1400" b="1" dirty="0"/>
                <a:t>CGV</a:t>
              </a:r>
              <a:r>
                <a:rPr lang="fr-FR" sz="1400" dirty="0"/>
                <a:t>). </a:t>
              </a:r>
            </a:p>
            <a:p>
              <a:pPr algn="just"/>
              <a:r>
                <a:rPr lang="fr-FR" sz="1400" dirty="0"/>
                <a:t>Il est </a:t>
              </a:r>
              <a:r>
                <a:rPr lang="fr-FR" sz="1400" b="1" dirty="0"/>
                <a:t>très important de lire</a:t>
              </a:r>
              <a:r>
                <a:rPr lang="fr-FR" sz="1400" dirty="0"/>
                <a:t> les conditions générales avant de les accepter.</a:t>
              </a:r>
              <a:endParaRPr lang="fr-FR" sz="1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AEF4D8-A405-4523-9FA0-A5545F4DF060}"/>
                </a:ext>
              </a:extLst>
            </p:cNvPr>
            <p:cNvSpPr/>
            <p:nvPr/>
          </p:nvSpPr>
          <p:spPr>
            <a:xfrm>
              <a:off x="612834" y="5146336"/>
              <a:ext cx="8818288" cy="10758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87F0CEF1-B0FC-4FFD-BE68-6ED9DA71D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584" y="1448593"/>
            <a:ext cx="2979955" cy="1075880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6765539" y="1214310"/>
            <a:ext cx="2871113" cy="154938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/>
              <a:t>💡 </a:t>
            </a:r>
            <a:r>
              <a:rPr lang="fr-FR" sz="1400" b="1" dirty="0"/>
              <a:t>Par</a:t>
            </a:r>
            <a:r>
              <a:rPr lang="fr-FR" sz="1400" dirty="0"/>
              <a:t> </a:t>
            </a:r>
            <a:r>
              <a:rPr lang="fr-FR" sz="1400" b="1" dirty="0"/>
              <a:t>mesures de sécurité, </a:t>
            </a:r>
            <a:r>
              <a:rPr lang="fr-FR" sz="1400" dirty="0"/>
              <a:t>ces tests servent à </a:t>
            </a:r>
            <a:r>
              <a:rPr lang="fr-FR" sz="1400" b="1" dirty="0"/>
              <a:t>vérifier que vous êtes une personne</a:t>
            </a:r>
            <a:r>
              <a:rPr lang="fr-FR" sz="1400" dirty="0"/>
              <a:t>. </a:t>
            </a:r>
          </a:p>
          <a:p>
            <a:pPr marL="0" indent="0" algn="just">
              <a:buNone/>
            </a:pPr>
            <a:r>
              <a:rPr lang="fr-FR" sz="1400" dirty="0"/>
              <a:t>Lire du texte déformé ou analyser des images est encore </a:t>
            </a:r>
            <a:r>
              <a:rPr lang="fr-FR" sz="1400" b="1" dirty="0"/>
              <a:t>difficile pour les programmes automatisés.</a:t>
            </a:r>
            <a:endParaRPr lang="fr-FR" sz="1400" dirty="0"/>
          </a:p>
          <a:p>
            <a:pPr marL="0" indent="0" algn="just">
              <a:buNone/>
            </a:pPr>
            <a:endParaRPr lang="fr-FR" sz="140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1F29B2A-6A52-D70B-97F3-6091D0D9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78" y="-170113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La</a:t>
            </a:r>
            <a:r>
              <a:rPr lang="fr-FR" sz="3250" b="1" dirty="0">
                <a:solidFill>
                  <a:srgbClr val="00B0F0"/>
                </a:solidFill>
              </a:rPr>
              <a:t> </a:t>
            </a:r>
            <a:r>
              <a:rPr lang="fr-FR" sz="3250" b="1" dirty="0">
                <a:solidFill>
                  <a:srgbClr val="FFC000"/>
                </a:solidFill>
              </a:rPr>
              <a:t>fenêtre de Navigation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40278" y="68436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ECEA037-B353-4A72-AC95-EF98EC9DAEFA}"/>
              </a:ext>
            </a:extLst>
          </p:cNvPr>
          <p:cNvSpPr txBox="1"/>
          <p:nvPr/>
        </p:nvSpPr>
        <p:spPr>
          <a:xfrm rot="20306850">
            <a:off x="108089" y="276640"/>
            <a:ext cx="1300163" cy="3174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1463" dirty="0"/>
              <a:t>💡 Révisions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0" y="1190676"/>
            <a:ext cx="9760931" cy="3564959"/>
            <a:chOff x="12700" y="1987828"/>
            <a:chExt cx="12013454" cy="4387643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63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9D503DE-C38B-4549-A123-C25153CD75C1}"/>
                </a:ext>
              </a:extLst>
            </p:cNvPr>
            <p:cNvSpPr/>
            <p:nvPr/>
          </p:nvSpPr>
          <p:spPr>
            <a:xfrm>
              <a:off x="12700" y="4432551"/>
              <a:ext cx="4654698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53C8BB0-DC8E-4BAB-ABE9-497605D88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500" y="5100027"/>
              <a:ext cx="431800" cy="28235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3AE8EED-4DBB-4733-A144-58E3BE271F88}"/>
                </a:ext>
              </a:extLst>
            </p:cNvPr>
            <p:cNvSpPr txBox="1"/>
            <p:nvPr/>
          </p:nvSpPr>
          <p:spPr>
            <a:xfrm>
              <a:off x="145902" y="5408796"/>
              <a:ext cx="3127273" cy="944875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« Favoris »/  « Marques pages » que vous pouvez choisir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BF8554B-A85F-4026-A08D-0FB01C0D971D}"/>
                </a:ext>
              </a:extLst>
            </p:cNvPr>
            <p:cNvSpPr/>
            <p:nvPr/>
          </p:nvSpPr>
          <p:spPr>
            <a:xfrm>
              <a:off x="10337799" y="3970168"/>
              <a:ext cx="1250465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D308DAB-264E-4433-8709-AD78F8F75BD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10588086" y="4649151"/>
              <a:ext cx="132935" cy="308768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3B87AC7-2CC9-4AB4-BB16-A68A2C2A06D5}"/>
                </a:ext>
              </a:extLst>
            </p:cNvPr>
            <p:cNvSpPr txBox="1"/>
            <p:nvPr/>
          </p:nvSpPr>
          <p:spPr>
            <a:xfrm>
              <a:off x="9962853" y="4957919"/>
              <a:ext cx="1250465" cy="667796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Extensions (options)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D9E2EAD9-1796-4A22-8490-70DAEF8D1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0992" y="4501760"/>
              <a:ext cx="276953" cy="1203571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860B115-9103-486A-8C2A-1C42E4FAAF99}"/>
                </a:ext>
              </a:extLst>
            </p:cNvPr>
            <p:cNvSpPr txBox="1"/>
            <p:nvPr/>
          </p:nvSpPr>
          <p:spPr>
            <a:xfrm>
              <a:off x="10291210" y="5707675"/>
              <a:ext cx="1685452" cy="667796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Paramètres du navigateur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9AECF61-4CE6-45B3-AE22-44E64C7F3B18}"/>
                </a:ext>
              </a:extLst>
            </p:cNvPr>
            <p:cNvSpPr/>
            <p:nvPr/>
          </p:nvSpPr>
          <p:spPr>
            <a:xfrm>
              <a:off x="9842202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0E8D4BE4-A512-4358-810A-8D0F764C2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352" y="3192020"/>
              <a:ext cx="224814" cy="836109"/>
            </a:xfrm>
            <a:prstGeom prst="straightConnector1">
              <a:avLst/>
            </a:prstGeom>
            <a:ln w="12700"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264AF4-DF9C-4546-A7F3-2703E6F7C699}"/>
                </a:ext>
              </a:extLst>
            </p:cNvPr>
            <p:cNvSpPr txBox="1"/>
            <p:nvPr/>
          </p:nvSpPr>
          <p:spPr>
            <a:xfrm>
              <a:off x="9195052" y="2533085"/>
              <a:ext cx="2831102" cy="667796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Pour ajouter la page actuelle aux « raccourcis »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86A6F54-CD2C-4596-A662-6DAA4CA62D4F}"/>
                </a:ext>
              </a:extLst>
            </p:cNvPr>
            <p:cNvSpPr/>
            <p:nvPr/>
          </p:nvSpPr>
          <p:spPr>
            <a:xfrm>
              <a:off x="9473900" y="4131663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44D6F8E3-21AE-49D1-A79E-553E8228D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5025" y="3213488"/>
              <a:ext cx="812447" cy="82309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623A0D2-6E87-409F-B52E-1C4BD17763C1}"/>
                </a:ext>
              </a:extLst>
            </p:cNvPr>
            <p:cNvSpPr txBox="1"/>
            <p:nvPr/>
          </p:nvSpPr>
          <p:spPr>
            <a:xfrm>
              <a:off x="6862729" y="1987828"/>
              <a:ext cx="2281707" cy="122195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63" dirty="0"/>
                <a:t>Pour partager l’adresse du site (envoyer l’adresse par mail par exemple)</a:t>
              </a:r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8FAD6038-B860-4DC9-9154-FC9D9AA76FC9}"/>
              </a:ext>
            </a:extLst>
          </p:cNvPr>
          <p:cNvSpPr/>
          <p:nvPr/>
        </p:nvSpPr>
        <p:spPr>
          <a:xfrm>
            <a:off x="2532027" y="2606718"/>
            <a:ext cx="299245" cy="29046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83FBDC6-CE1F-42ED-88DC-C215B0AEB89D}"/>
              </a:ext>
            </a:extLst>
          </p:cNvPr>
          <p:cNvSpPr/>
          <p:nvPr/>
        </p:nvSpPr>
        <p:spPr>
          <a:xfrm>
            <a:off x="2175249" y="2601403"/>
            <a:ext cx="299245" cy="29046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DE2580A-0DB6-4301-8EA6-25EB2621A547}"/>
              </a:ext>
            </a:extLst>
          </p:cNvPr>
          <p:cNvCxnSpPr>
            <a:cxnSpLocks/>
            <a:stCxn id="72" idx="7"/>
            <a:endCxn id="77" idx="2"/>
          </p:cNvCxnSpPr>
          <p:nvPr/>
        </p:nvCxnSpPr>
        <p:spPr>
          <a:xfrm flipV="1">
            <a:off x="2430671" y="1934111"/>
            <a:ext cx="748640" cy="709829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EC92A30-DCBD-429A-A39F-A9462456422E}"/>
              </a:ext>
            </a:extLst>
          </p:cNvPr>
          <p:cNvCxnSpPr>
            <a:cxnSpLocks/>
            <a:stCxn id="71" idx="7"/>
          </p:cNvCxnSpPr>
          <p:nvPr/>
        </p:nvCxnSpPr>
        <p:spPr>
          <a:xfrm flipV="1">
            <a:off x="2787449" y="2382731"/>
            <a:ext cx="841350" cy="266524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AC43AA94-1C7D-4C88-90AD-1B363A7A33C4}"/>
              </a:ext>
            </a:extLst>
          </p:cNvPr>
          <p:cNvSpPr txBox="1"/>
          <p:nvPr/>
        </p:nvSpPr>
        <p:spPr>
          <a:xfrm>
            <a:off x="2445339" y="1391527"/>
            <a:ext cx="1467944" cy="542584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🚪 Pour fermer l’onglet « actif »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F98981A-D9BF-4C09-9509-FD5AF758BA2A}"/>
              </a:ext>
            </a:extLst>
          </p:cNvPr>
          <p:cNvSpPr txBox="1"/>
          <p:nvPr/>
        </p:nvSpPr>
        <p:spPr>
          <a:xfrm>
            <a:off x="3660403" y="2128435"/>
            <a:ext cx="1467944" cy="542584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🚪 Pour ouvrir un nouvel onglet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D29A6E7A-89D2-4CF0-9200-E1D8F28638E1}"/>
              </a:ext>
            </a:extLst>
          </p:cNvPr>
          <p:cNvSpPr/>
          <p:nvPr/>
        </p:nvSpPr>
        <p:spPr>
          <a:xfrm>
            <a:off x="741027" y="2886551"/>
            <a:ext cx="299245" cy="29046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0DBAEDD-7D56-46C2-9351-D2A21E5A3089}"/>
              </a:ext>
            </a:extLst>
          </p:cNvPr>
          <p:cNvSpPr/>
          <p:nvPr/>
        </p:nvSpPr>
        <p:spPr>
          <a:xfrm>
            <a:off x="108227" y="2922913"/>
            <a:ext cx="572810" cy="29046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0707E34A-C2F1-465C-9308-DEC0D51B834D}"/>
              </a:ext>
            </a:extLst>
          </p:cNvPr>
          <p:cNvCxnSpPr>
            <a:cxnSpLocks/>
            <a:stCxn id="81" idx="7"/>
          </p:cNvCxnSpPr>
          <p:nvPr/>
        </p:nvCxnSpPr>
        <p:spPr>
          <a:xfrm flipV="1">
            <a:off x="996448" y="2487774"/>
            <a:ext cx="236842" cy="441314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7EE6560E-F561-4613-8894-A13E6D44F81F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394632" y="1970029"/>
            <a:ext cx="27142" cy="952884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6D386208-F0BB-4B35-974F-59BEC2268E55}"/>
              </a:ext>
            </a:extLst>
          </p:cNvPr>
          <p:cNvSpPr txBox="1"/>
          <p:nvPr/>
        </p:nvSpPr>
        <p:spPr>
          <a:xfrm>
            <a:off x="871148" y="1983126"/>
            <a:ext cx="1777988" cy="542584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Pour « rafraîchir », « actualiser » la page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FF9B9AA-0E42-48C7-B09B-49016F2CBAC3}"/>
              </a:ext>
            </a:extLst>
          </p:cNvPr>
          <p:cNvSpPr txBox="1"/>
          <p:nvPr/>
        </p:nvSpPr>
        <p:spPr>
          <a:xfrm>
            <a:off x="129295" y="1444885"/>
            <a:ext cx="1931772" cy="542584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/>
              <a:t>Pour revenir à la page précédente/suivante</a:t>
            </a:r>
            <a:endParaRPr lang="fr-FR" sz="1463" dirty="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09C7F05-7F2A-4130-A7A0-09F04FBA2A3F}"/>
              </a:ext>
            </a:extLst>
          </p:cNvPr>
          <p:cNvSpPr/>
          <p:nvPr/>
        </p:nvSpPr>
        <p:spPr>
          <a:xfrm>
            <a:off x="1222515" y="2907897"/>
            <a:ext cx="3004406" cy="340596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4943DA02-5A5C-4610-9498-C9923B0522E4}"/>
              </a:ext>
            </a:extLst>
          </p:cNvPr>
          <p:cNvCxnSpPr>
            <a:cxnSpLocks/>
            <a:stCxn id="93" idx="5"/>
          </p:cNvCxnSpPr>
          <p:nvPr/>
        </p:nvCxnSpPr>
        <p:spPr>
          <a:xfrm>
            <a:off x="3786936" y="3198613"/>
            <a:ext cx="665595" cy="479516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A76D738D-7B7E-47BE-A65B-C8BDAD1346AA}"/>
              </a:ext>
            </a:extLst>
          </p:cNvPr>
          <p:cNvSpPr txBox="1"/>
          <p:nvPr/>
        </p:nvSpPr>
        <p:spPr>
          <a:xfrm>
            <a:off x="4399184" y="3379216"/>
            <a:ext cx="1326284" cy="542584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Barre d’adresse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39FE7E-08D2-47A0-BB8E-0AF0B9369217}"/>
              </a:ext>
            </a:extLst>
          </p:cNvPr>
          <p:cNvSpPr txBox="1"/>
          <p:nvPr/>
        </p:nvSpPr>
        <p:spPr>
          <a:xfrm>
            <a:off x="2889766" y="4008874"/>
            <a:ext cx="5096704" cy="16682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sz="1463" dirty="0"/>
          </a:p>
          <a:p>
            <a:endParaRPr lang="fr-FR" sz="1463" dirty="0"/>
          </a:p>
          <a:p>
            <a:endParaRPr lang="fr-FR" sz="1463" dirty="0"/>
          </a:p>
          <a:p>
            <a:endParaRPr lang="fr-FR" sz="1463" dirty="0"/>
          </a:p>
          <a:p>
            <a:endParaRPr lang="fr-FR" sz="1463" dirty="0"/>
          </a:p>
          <a:p>
            <a:endParaRPr lang="fr-FR" sz="1463" dirty="0"/>
          </a:p>
          <a:p>
            <a:endParaRPr lang="fr-FR" sz="1463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8A5FE1B-8EDE-4C6A-8959-C9FE97B7088C}"/>
              </a:ext>
            </a:extLst>
          </p:cNvPr>
          <p:cNvSpPr txBox="1"/>
          <p:nvPr/>
        </p:nvSpPr>
        <p:spPr>
          <a:xfrm>
            <a:off x="3179311" y="4219013"/>
            <a:ext cx="2020086" cy="9928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💡 Dans la </a:t>
            </a:r>
            <a:r>
              <a:rPr lang="fr-FR" sz="1463" b="1" dirty="0"/>
              <a:t>vraie vie </a:t>
            </a:r>
            <a:r>
              <a:rPr lang="fr-FR" sz="1463" dirty="0"/>
              <a:t>:</a:t>
            </a:r>
          </a:p>
          <a:p>
            <a:endParaRPr lang="fr-FR" sz="1463" dirty="0"/>
          </a:p>
          <a:p>
            <a:r>
              <a:rPr lang="fr-FR" sz="1463" dirty="0"/>
              <a:t>🏠 Adresse = </a:t>
            </a:r>
          </a:p>
          <a:p>
            <a:r>
              <a:rPr lang="fr-FR" sz="1463" dirty="0"/>
              <a:t>rue, code postale…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C42F773-60FA-4D23-9635-2B50CD662CF8}"/>
              </a:ext>
            </a:extLst>
          </p:cNvPr>
          <p:cNvSpPr txBox="1"/>
          <p:nvPr/>
        </p:nvSpPr>
        <p:spPr>
          <a:xfrm>
            <a:off x="5279493" y="3976434"/>
            <a:ext cx="2626879" cy="1668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💡 </a:t>
            </a:r>
            <a:r>
              <a:rPr lang="fr-FR" sz="1463" b="1" dirty="0"/>
              <a:t>Sur internet </a:t>
            </a:r>
            <a:r>
              <a:rPr lang="fr-FR" sz="1463" dirty="0"/>
              <a:t>:</a:t>
            </a:r>
          </a:p>
          <a:p>
            <a:endParaRPr lang="fr-FR" sz="1463" dirty="0"/>
          </a:p>
          <a:p>
            <a:r>
              <a:rPr lang="fr-FR" sz="1463" dirty="0"/>
              <a:t>Chaque Page web a aussi une adresse appelée URL</a:t>
            </a:r>
          </a:p>
          <a:p>
            <a:endParaRPr lang="fr-FR" sz="1463" dirty="0"/>
          </a:p>
          <a:p>
            <a:r>
              <a:rPr lang="fr-FR" sz="1463" dirty="0"/>
              <a:t>On trouve dans l’URL le nom du site internet sur lequel on est.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B9B708B-68E3-4179-911F-898B4D5C9CF0}"/>
              </a:ext>
            </a:extLst>
          </p:cNvPr>
          <p:cNvCxnSpPr/>
          <p:nvPr/>
        </p:nvCxnSpPr>
        <p:spPr>
          <a:xfrm>
            <a:off x="5313170" y="4136330"/>
            <a:ext cx="0" cy="1344344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D9894FA-38A6-4683-8160-F182D298E766}"/>
              </a:ext>
            </a:extLst>
          </p:cNvPr>
          <p:cNvSpPr txBox="1"/>
          <p:nvPr/>
        </p:nvSpPr>
        <p:spPr>
          <a:xfrm>
            <a:off x="1319426" y="2927733"/>
            <a:ext cx="2628021" cy="317459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63" dirty="0"/>
              <a:t> www.lemonde.fr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293857-0712-5A3E-4609-8BB1C9D8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2" y="6248589"/>
            <a:ext cx="3343275" cy="365125"/>
          </a:xfrm>
        </p:spPr>
        <p:txBody>
          <a:bodyPr/>
          <a:lstStyle/>
          <a:p>
            <a:r>
              <a:rPr lang="fr-FR" dirty="0"/>
              <a:t>ordinateur - navigation web - formulaires - 7/10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70A068-7386-4513-D7AE-1A4F358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2624" y="6239813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4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18705"/>
            <a:ext cx="8543925" cy="107702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🔍 </a:t>
            </a:r>
            <a:r>
              <a:rPr lang="fr-FR" b="1" dirty="0">
                <a:solidFill>
                  <a:srgbClr val="FFC000"/>
                </a:solidFill>
              </a:rPr>
              <a:t>Les extensions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3250" b="1" dirty="0"/>
              <a:t>Comment les trouver et les installer ?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99599" y="105831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61233" y="1738650"/>
            <a:ext cx="9581536" cy="1331787"/>
            <a:chOff x="184002" y="3743258"/>
            <a:chExt cx="11792660" cy="1639123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63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E32BF2F-F1AC-4A32-BD16-97015E49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268" y="2348120"/>
            <a:ext cx="1525502" cy="327058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B5FEAC2-67D5-4685-A62B-F33701E973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196" r="15471" b="49211"/>
          <a:stretch/>
        </p:blipFill>
        <p:spPr>
          <a:xfrm>
            <a:off x="8889437" y="3698598"/>
            <a:ext cx="215109" cy="2068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C6DA0B-1DBE-4A25-9752-F27C2FF6DDD1}"/>
              </a:ext>
            </a:extLst>
          </p:cNvPr>
          <p:cNvSpPr/>
          <p:nvPr/>
        </p:nvSpPr>
        <p:spPr>
          <a:xfrm>
            <a:off x="8110559" y="3698598"/>
            <a:ext cx="725600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C0791B-529F-4B97-B11A-67A5D1E91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968" y="2438012"/>
            <a:ext cx="2492326" cy="30418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44EB67-3662-4FAC-8404-3EEC50BC1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3" t="50000" r="35111"/>
          <a:stretch/>
        </p:blipFill>
        <p:spPr>
          <a:xfrm>
            <a:off x="6303899" y="4359536"/>
            <a:ext cx="213791" cy="215721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D636DD-5040-49E6-B990-77DC3EDC5BCE}"/>
              </a:ext>
            </a:extLst>
          </p:cNvPr>
          <p:cNvCxnSpPr>
            <a:cxnSpLocks/>
          </p:cNvCxnSpPr>
          <p:nvPr/>
        </p:nvCxnSpPr>
        <p:spPr>
          <a:xfrm>
            <a:off x="8046781" y="2374193"/>
            <a:ext cx="0" cy="3355678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D6E5FF06-ADDD-45A5-AEF1-593AD9068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609" y="4471857"/>
            <a:ext cx="2554247" cy="143192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C5886B6-D50B-494D-95BF-87F3FB11EDC4}"/>
              </a:ext>
            </a:extLst>
          </p:cNvPr>
          <p:cNvSpPr/>
          <p:nvPr/>
        </p:nvSpPr>
        <p:spPr>
          <a:xfrm>
            <a:off x="5543342" y="4368456"/>
            <a:ext cx="725600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99076A-C61E-41EC-ADC3-054FB9825856}"/>
              </a:ext>
            </a:extLst>
          </p:cNvPr>
          <p:cNvSpPr/>
          <p:nvPr/>
        </p:nvSpPr>
        <p:spPr>
          <a:xfrm>
            <a:off x="2997935" y="5257188"/>
            <a:ext cx="725600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3642757-DACE-4223-8611-53CF4C2154FF}"/>
              </a:ext>
            </a:extLst>
          </p:cNvPr>
          <p:cNvCxnSpPr>
            <a:cxnSpLocks/>
            <a:stCxn id="40" idx="1"/>
            <a:endCxn id="41" idx="3"/>
          </p:cNvCxnSpPr>
          <p:nvPr/>
        </p:nvCxnSpPr>
        <p:spPr>
          <a:xfrm flipH="1">
            <a:off x="3723535" y="4471857"/>
            <a:ext cx="1819807" cy="8887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9A31E4-5CD7-4D64-ABF9-D981584244DF}"/>
              </a:ext>
            </a:extLst>
          </p:cNvPr>
          <p:cNvSpPr/>
          <p:nvPr/>
        </p:nvSpPr>
        <p:spPr>
          <a:xfrm>
            <a:off x="-9252" y="1659288"/>
            <a:ext cx="1280307" cy="125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E766B28-C743-428A-8014-70D69FBA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90" y="1479011"/>
            <a:ext cx="3683467" cy="2219587"/>
          </a:xfr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400" dirty="0"/>
              <a:t>💡 « Une </a:t>
            </a:r>
            <a:r>
              <a:rPr lang="fr-FR" sz="1400" b="1" dirty="0">
                <a:solidFill>
                  <a:srgbClr val="FFC000"/>
                </a:solidFill>
              </a:rPr>
              <a:t>extension de navigateur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/>
              <a:t>est un petit module logiciel permettant de personnaliser un navigateur web. Les navigateurs autorisent généralement une variété d'extensions, y compris les modifications de l'interface utilisateur, la gestion des cookies, le blocage des publicités et la personnalisation (…) du style des pages web »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r">
              <a:buNone/>
            </a:pPr>
            <a:r>
              <a:rPr lang="fr-FR" sz="1000" dirty="0"/>
              <a:t>Source : https://fr.wikipedia.org/wiki/Extension_de_navigateur</a:t>
            </a:r>
            <a:endParaRPr lang="fr-FR" sz="14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617650-8889-8EE7-75F4-59CB3569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AA75A1-EC26-4D83-4AF6-46EF86B9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5" y="-15864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🔍 </a:t>
            </a:r>
            <a:r>
              <a:rPr lang="fr-FR" sz="3250" b="1" dirty="0"/>
              <a:t>Comment les trouver et les installer ?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23" name="Espace réservé du contenu 11">
            <a:extLst>
              <a:ext uri="{FF2B5EF4-FFF2-40B4-BE49-F238E27FC236}">
                <a16:creationId xmlns:a16="http://schemas.microsoft.com/office/drawing/2014/main" id="{16E77E9C-E337-4551-9E74-FFD800B8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2727982"/>
            <a:ext cx="4016914" cy="17737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fr-FR" sz="1463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fr-FR" sz="1463" dirty="0"/>
              <a:t>👉 Vous pouvez également chercher un thème plus général et choisir l’extension qui vous semble la plus intéressante parmi celles proposées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1463" dirty="0"/>
          </a:p>
          <a:p>
            <a:pPr marL="0" indent="0" algn="ctr">
              <a:lnSpc>
                <a:spcPct val="120000"/>
              </a:lnSpc>
              <a:buNone/>
            </a:pPr>
            <a:endParaRPr lang="fr-FR" sz="1463" dirty="0"/>
          </a:p>
          <a:p>
            <a:pPr marL="0" indent="0" algn="ctr">
              <a:lnSpc>
                <a:spcPct val="120000"/>
              </a:lnSpc>
              <a:buNone/>
            </a:pPr>
            <a:endParaRPr lang="fr-FR" sz="1463" dirty="0"/>
          </a:p>
          <a:p>
            <a:pPr marL="0" indent="0" algn="ctr">
              <a:lnSpc>
                <a:spcPct val="120000"/>
              </a:lnSpc>
              <a:buNone/>
            </a:pPr>
            <a:endParaRPr lang="fr-FR" sz="1463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836229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28D47BC-CC11-48A5-AAF8-F386DD32A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9"/>
          <a:stretch/>
        </p:blipFill>
        <p:spPr>
          <a:xfrm>
            <a:off x="4555031" y="1526652"/>
            <a:ext cx="3405292" cy="4556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9ACDB9-A8D9-4792-B247-1FD291219DF1}"/>
              </a:ext>
            </a:extLst>
          </p:cNvPr>
          <p:cNvSpPr/>
          <p:nvPr/>
        </p:nvSpPr>
        <p:spPr>
          <a:xfrm>
            <a:off x="7135377" y="2988692"/>
            <a:ext cx="824945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94E1C-6131-4462-88B2-3409F10437BB}"/>
              </a:ext>
            </a:extLst>
          </p:cNvPr>
          <p:cNvSpPr/>
          <p:nvPr/>
        </p:nvSpPr>
        <p:spPr>
          <a:xfrm>
            <a:off x="4616444" y="3434297"/>
            <a:ext cx="1163873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4747850" y="3760709"/>
            <a:ext cx="2310175" cy="339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D5725-9D9D-47FA-870C-5484E480685E}"/>
              </a:ext>
            </a:extLst>
          </p:cNvPr>
          <p:cNvSpPr/>
          <p:nvPr/>
        </p:nvSpPr>
        <p:spPr>
          <a:xfrm>
            <a:off x="4747851" y="5109629"/>
            <a:ext cx="612003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A9C3686-BAA5-4F6F-AD12-D19AFB7F88DA}"/>
              </a:ext>
            </a:extLst>
          </p:cNvPr>
          <p:cNvSpPr txBox="1">
            <a:spLocks/>
          </p:cNvSpPr>
          <p:nvPr/>
        </p:nvSpPr>
        <p:spPr>
          <a:xfrm>
            <a:off x="8255843" y="2564526"/>
            <a:ext cx="1326696" cy="54693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Nombre d’utilisateurs de cette extension</a:t>
            </a:r>
          </a:p>
          <a:p>
            <a:pPr marL="0" indent="0" algn="ctr">
              <a:buNone/>
            </a:pPr>
            <a:endParaRPr lang="fr-FR" sz="14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4FB3DE-3C5C-4D37-A110-F07AE8CB408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7960322" y="2837994"/>
            <a:ext cx="295521" cy="2540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5F8324B-4F39-4ECA-8299-C495E81A5D17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5780317" y="3537698"/>
            <a:ext cx="2475525" cy="2102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7058025" y="3930319"/>
            <a:ext cx="1197817" cy="2155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1">
            <a:extLst>
              <a:ext uri="{FF2B5EF4-FFF2-40B4-BE49-F238E27FC236}">
                <a16:creationId xmlns:a16="http://schemas.microsoft.com/office/drawing/2014/main" id="{8F4C1899-788E-4CA0-98A0-14D282EC3D67}"/>
              </a:ext>
            </a:extLst>
          </p:cNvPr>
          <p:cNvSpPr txBox="1">
            <a:spLocks/>
          </p:cNvSpPr>
          <p:nvPr/>
        </p:nvSpPr>
        <p:spPr>
          <a:xfrm>
            <a:off x="8255842" y="3344376"/>
            <a:ext cx="1326696" cy="42869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Nom de l’extension</a:t>
            </a:r>
          </a:p>
        </p:txBody>
      </p: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8255842" y="3931505"/>
            <a:ext cx="1326696" cy="42869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Résumé de son utilisation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ED1C59-35BA-4753-B877-BD187374CCB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359854" y="5213030"/>
            <a:ext cx="283682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3BAA249B-1F1E-4AAC-BE01-5FE64ACB4200}"/>
              </a:ext>
            </a:extLst>
          </p:cNvPr>
          <p:cNvSpPr txBox="1">
            <a:spLocks/>
          </p:cNvSpPr>
          <p:nvPr/>
        </p:nvSpPr>
        <p:spPr>
          <a:xfrm>
            <a:off x="8196683" y="4761563"/>
            <a:ext cx="1650157" cy="12602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Note globale donnée par les utilisateurs : </a:t>
            </a:r>
          </a:p>
          <a:p>
            <a:pPr marL="0" indent="0" algn="ctr">
              <a:buNone/>
            </a:pPr>
            <a:r>
              <a:rPr lang="fr-FR" sz="1400" dirty="0"/>
              <a:t>5 étoiles est la note maximale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AF85DF-350E-482E-A3E7-81ADAA350C8E}"/>
              </a:ext>
            </a:extLst>
          </p:cNvPr>
          <p:cNvSpPr/>
          <p:nvPr/>
        </p:nvSpPr>
        <p:spPr>
          <a:xfrm>
            <a:off x="7058025" y="1795461"/>
            <a:ext cx="824945" cy="2068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space réservé du contenu 11">
            <a:extLst>
              <a:ext uri="{FF2B5EF4-FFF2-40B4-BE49-F238E27FC236}">
                <a16:creationId xmlns:a16="http://schemas.microsoft.com/office/drawing/2014/main" id="{264FAED1-C39C-4658-8A0B-D2C73FD738B4}"/>
              </a:ext>
            </a:extLst>
          </p:cNvPr>
          <p:cNvSpPr txBox="1">
            <a:spLocks/>
          </p:cNvSpPr>
          <p:nvPr/>
        </p:nvSpPr>
        <p:spPr>
          <a:xfrm>
            <a:off x="8351942" y="1698775"/>
            <a:ext cx="1326696" cy="40828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Nom de votre recherche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301980B-E9D4-4844-88E7-2E91D0AF92D0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7882970" y="1898862"/>
            <a:ext cx="468971" cy="40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11">
            <a:extLst>
              <a:ext uri="{FF2B5EF4-FFF2-40B4-BE49-F238E27FC236}">
                <a16:creationId xmlns:a16="http://schemas.microsoft.com/office/drawing/2014/main" id="{DE0157F0-13CA-4419-96C0-7B98D00628E4}"/>
              </a:ext>
            </a:extLst>
          </p:cNvPr>
          <p:cNvSpPr txBox="1">
            <a:spLocks/>
          </p:cNvSpPr>
          <p:nvPr/>
        </p:nvSpPr>
        <p:spPr>
          <a:xfrm>
            <a:off x="362452" y="1885754"/>
            <a:ext cx="3777203" cy="453887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63" dirty="0"/>
              <a:t>👉</a:t>
            </a:r>
            <a:r>
              <a:rPr lang="fr-FR" sz="1463" i="1" dirty="0"/>
              <a:t> </a:t>
            </a:r>
            <a:r>
              <a:rPr lang="fr-FR" sz="1463" dirty="0"/>
              <a:t>Vous pouvez chercher directement l’extension, si vous connaissez son nom, en utilisant la barre de recherche en haut de votre navigateur.</a:t>
            </a:r>
          </a:p>
          <a:p>
            <a:pPr marL="0" indent="0" algn="ctr">
              <a:buNone/>
            </a:pPr>
            <a:endParaRPr lang="fr-FR" sz="1463" dirty="0"/>
          </a:p>
          <a:p>
            <a:pPr marL="0" indent="0" algn="ctr">
              <a:buNone/>
            </a:pPr>
            <a:endParaRPr lang="fr-FR" sz="1463" dirty="0"/>
          </a:p>
          <a:p>
            <a:pPr marL="0" indent="0" algn="ctr">
              <a:buNone/>
            </a:pPr>
            <a:endParaRPr lang="fr-FR" sz="1463" dirty="0"/>
          </a:p>
          <a:p>
            <a:pPr marL="0" indent="0" algn="ctr">
              <a:buNone/>
            </a:pPr>
            <a:endParaRPr lang="fr-FR" sz="1463" dirty="0"/>
          </a:p>
          <a:p>
            <a:pPr marL="0" indent="0" algn="ctr">
              <a:buNone/>
            </a:pPr>
            <a:endParaRPr lang="fr-FR" sz="1463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229AD7E-954B-4B27-BC69-A7B3D338BD1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259510" y="3122973"/>
            <a:ext cx="295519" cy="4918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65141-8A6A-401F-A1D4-F6B123E3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41450D-E033-99E6-2C09-BA118529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09" y="-15903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🔍 </a:t>
            </a:r>
            <a:r>
              <a:rPr lang="fr-FR" sz="3250" b="1" dirty="0"/>
              <a:t>Comment les trouver et les installer ?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69555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99F90EB-3B51-4A0F-9E3A-E6A42F562959}"/>
              </a:ext>
            </a:extLst>
          </p:cNvPr>
          <p:cNvGrpSpPr/>
          <p:nvPr/>
        </p:nvGrpSpPr>
        <p:grpSpPr>
          <a:xfrm>
            <a:off x="306084" y="707585"/>
            <a:ext cx="9364173" cy="4076046"/>
            <a:chOff x="385752" y="695553"/>
            <a:chExt cx="9529798" cy="435998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3F5A0C9-7854-49E2-9C3B-1E19A7C3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52" y="695553"/>
              <a:ext cx="8442844" cy="43599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9ACDB9-A8D9-4792-B247-1FD291219DF1}"/>
                </a:ext>
              </a:extLst>
            </p:cNvPr>
            <p:cNvSpPr/>
            <p:nvPr/>
          </p:nvSpPr>
          <p:spPr>
            <a:xfrm>
              <a:off x="5928013" y="960311"/>
              <a:ext cx="824945" cy="27465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94E1C-6131-4462-88B2-3409F10437BB}"/>
                </a:ext>
              </a:extLst>
            </p:cNvPr>
            <p:cNvSpPr/>
            <p:nvPr/>
          </p:nvSpPr>
          <p:spPr>
            <a:xfrm>
              <a:off x="647761" y="1466720"/>
              <a:ext cx="2554838" cy="28403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4D5725-9D9D-47FA-870C-5484E480685E}"/>
                </a:ext>
              </a:extLst>
            </p:cNvPr>
            <p:cNvSpPr/>
            <p:nvPr/>
          </p:nvSpPr>
          <p:spPr>
            <a:xfrm>
              <a:off x="7845940" y="943955"/>
              <a:ext cx="612003" cy="29100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2" name="Espace réservé du contenu 11">
              <a:extLst>
                <a:ext uri="{FF2B5EF4-FFF2-40B4-BE49-F238E27FC236}">
                  <a16:creationId xmlns:a16="http://schemas.microsoft.com/office/drawing/2014/main" id="{3A9C3686-BAA5-4F6F-AD12-D19AFB7F88DA}"/>
                </a:ext>
              </a:extLst>
            </p:cNvPr>
            <p:cNvSpPr txBox="1">
              <a:spLocks/>
            </p:cNvSpPr>
            <p:nvPr/>
          </p:nvSpPr>
          <p:spPr>
            <a:xfrm>
              <a:off x="5928013" y="2208082"/>
              <a:ext cx="1488237" cy="66312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Nombre d’utilisateurs de cette extension</a:t>
              </a:r>
            </a:p>
            <a:p>
              <a:pPr marL="0" indent="0" algn="ctr">
                <a:buNone/>
              </a:pPr>
              <a:endParaRPr lang="fr-FR" sz="1400" dirty="0"/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0D4FB3DE-3C5C-4D37-A110-F07AE8CB408D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5928013" y="1097638"/>
              <a:ext cx="291874" cy="124771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5F8324B-4F39-4ECA-8299-C495E81A5D17}"/>
                </a:ext>
              </a:extLst>
            </p:cNvPr>
            <p:cNvCxnSpPr>
              <a:cxnSpLocks/>
              <a:stCxn id="8" idx="3"/>
              <a:endCxn id="17" idx="1"/>
            </p:cNvCxnSpPr>
            <p:nvPr/>
          </p:nvCxnSpPr>
          <p:spPr>
            <a:xfrm flipH="1" flipV="1">
              <a:off x="3111167" y="1163055"/>
              <a:ext cx="91432" cy="44568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21431951-420E-4FD0-B529-C55EEC926FE5}"/>
                </a:ext>
              </a:extLst>
            </p:cNvPr>
            <p:cNvCxnSpPr>
              <a:cxnSpLocks/>
              <a:stCxn id="10" idx="0"/>
              <a:endCxn id="22" idx="2"/>
            </p:cNvCxnSpPr>
            <p:nvPr/>
          </p:nvCxnSpPr>
          <p:spPr>
            <a:xfrm flipH="1" flipV="1">
              <a:off x="5202557" y="1769428"/>
              <a:ext cx="57864" cy="31044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space réservé du contenu 11">
              <a:extLst>
                <a:ext uri="{FF2B5EF4-FFF2-40B4-BE49-F238E27FC236}">
                  <a16:creationId xmlns:a16="http://schemas.microsoft.com/office/drawing/2014/main" id="{8F4C1899-788E-4CA0-98A0-14D282EC3D67}"/>
                </a:ext>
              </a:extLst>
            </p:cNvPr>
            <p:cNvSpPr txBox="1">
              <a:spLocks/>
            </p:cNvSpPr>
            <p:nvPr/>
          </p:nvSpPr>
          <p:spPr>
            <a:xfrm>
              <a:off x="3111167" y="910026"/>
              <a:ext cx="1326696" cy="50605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Nom de l’extension</a:t>
              </a:r>
            </a:p>
          </p:txBody>
        </p:sp>
        <p:sp>
          <p:nvSpPr>
            <p:cNvPr id="22" name="Espace réservé du contenu 11">
              <a:extLst>
                <a:ext uri="{FF2B5EF4-FFF2-40B4-BE49-F238E27FC236}">
                  <a16:creationId xmlns:a16="http://schemas.microsoft.com/office/drawing/2014/main" id="{631B2AC3-198C-4A1E-A8C9-E80B934763E3}"/>
                </a:ext>
              </a:extLst>
            </p:cNvPr>
            <p:cNvSpPr txBox="1">
              <a:spLocks/>
            </p:cNvSpPr>
            <p:nvPr/>
          </p:nvSpPr>
          <p:spPr>
            <a:xfrm>
              <a:off x="4692749" y="1323746"/>
              <a:ext cx="1019616" cy="44568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Pour l’installer</a:t>
              </a:r>
            </a:p>
            <a:p>
              <a:pPr marL="0" indent="0" algn="ctr">
                <a:buNone/>
              </a:pPr>
              <a:endParaRPr lang="fr-FR" sz="1400" dirty="0"/>
            </a:p>
            <a:p>
              <a:pPr marL="0" indent="0" algn="ctr">
                <a:buNone/>
              </a:pPr>
              <a:endParaRPr lang="fr-FR" sz="1400" dirty="0"/>
            </a:p>
            <a:p>
              <a:pPr marL="0" indent="0" algn="ctr">
                <a:buNone/>
              </a:pPr>
              <a:endParaRPr lang="fr-FR" sz="1400" dirty="0"/>
            </a:p>
            <a:p>
              <a:pPr marL="0" indent="0" algn="ctr">
                <a:buNone/>
              </a:pPr>
              <a:endParaRPr lang="fr-FR" sz="1400" dirty="0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9AED1C59-35BA-4753-B877-BD187374CCB7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8457943" y="1083310"/>
              <a:ext cx="160008" cy="1432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space réservé du contenu 11">
              <a:extLst>
                <a:ext uri="{FF2B5EF4-FFF2-40B4-BE49-F238E27FC236}">
                  <a16:creationId xmlns:a16="http://schemas.microsoft.com/office/drawing/2014/main" id="{3BAA249B-1F1E-4AAC-BE01-5FE64ACB4200}"/>
                </a:ext>
              </a:extLst>
            </p:cNvPr>
            <p:cNvSpPr txBox="1">
              <a:spLocks/>
            </p:cNvSpPr>
            <p:nvPr/>
          </p:nvSpPr>
          <p:spPr>
            <a:xfrm>
              <a:off x="8617951" y="699899"/>
              <a:ext cx="1297599" cy="76682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Note globale donnée par les utilisateurs</a:t>
              </a:r>
            </a:p>
            <a:p>
              <a:pPr marL="0" indent="0" algn="ctr">
                <a:buNone/>
              </a:pPr>
              <a:endParaRPr lang="fr-FR" sz="1400" dirty="0"/>
            </a:p>
            <a:p>
              <a:pPr marL="0" indent="0" algn="ctr">
                <a:buNone/>
              </a:pPr>
              <a:endParaRPr lang="fr-FR"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AF85DF-350E-482E-A3E7-81ADAA350C8E}"/>
                </a:ext>
              </a:extLst>
            </p:cNvPr>
            <p:cNvSpPr/>
            <p:nvPr/>
          </p:nvSpPr>
          <p:spPr>
            <a:xfrm>
              <a:off x="647761" y="858912"/>
              <a:ext cx="824945" cy="50605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4" name="Espace réservé du contenu 11">
              <a:extLst>
                <a:ext uri="{FF2B5EF4-FFF2-40B4-BE49-F238E27FC236}">
                  <a16:creationId xmlns:a16="http://schemas.microsoft.com/office/drawing/2014/main" id="{264FAED1-C39C-4658-8A0B-D2C73FD738B4}"/>
                </a:ext>
              </a:extLst>
            </p:cNvPr>
            <p:cNvSpPr txBox="1">
              <a:spLocks/>
            </p:cNvSpPr>
            <p:nvPr/>
          </p:nvSpPr>
          <p:spPr>
            <a:xfrm>
              <a:off x="1707166" y="697213"/>
              <a:ext cx="790734" cy="23932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Icône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5301980B-E9D4-4844-88E7-2E91D0AF92D0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 flipV="1">
              <a:off x="1472707" y="816878"/>
              <a:ext cx="234459" cy="29506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13CD460-C61B-421A-A713-C50AC5F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3573" y="2103526"/>
              <a:ext cx="824945" cy="4403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4000C9-115B-4B80-AD62-190B6A69A8BB}"/>
                </a:ext>
              </a:extLst>
            </p:cNvPr>
            <p:cNvSpPr/>
            <p:nvPr/>
          </p:nvSpPr>
          <p:spPr>
            <a:xfrm>
              <a:off x="4812324" y="2079876"/>
              <a:ext cx="896193" cy="45976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0" name="Espace réservé du contenu 11">
              <a:extLst>
                <a:ext uri="{FF2B5EF4-FFF2-40B4-BE49-F238E27FC236}">
                  <a16:creationId xmlns:a16="http://schemas.microsoft.com/office/drawing/2014/main" id="{8B9F2F7F-0327-43D8-A2F2-7E9FE08637A1}"/>
                </a:ext>
              </a:extLst>
            </p:cNvPr>
            <p:cNvSpPr txBox="1">
              <a:spLocks/>
            </p:cNvSpPr>
            <p:nvPr/>
          </p:nvSpPr>
          <p:spPr>
            <a:xfrm>
              <a:off x="5183894" y="3066555"/>
              <a:ext cx="1488237" cy="66312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Pour montrer ce que propose l’extension</a:t>
              </a:r>
            </a:p>
            <a:p>
              <a:pPr marL="0" indent="0" algn="ctr">
                <a:buNone/>
              </a:pPr>
              <a:endParaRPr lang="fr-FR" sz="1400" dirty="0"/>
            </a:p>
            <a:p>
              <a:pPr marL="0" indent="0" algn="ctr">
                <a:buNone/>
              </a:pPr>
              <a:endParaRPr lang="fr-FR" sz="14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7AC3F0E-4319-482E-AA15-039342F8676C}"/>
                </a:ext>
              </a:extLst>
            </p:cNvPr>
            <p:cNvSpPr/>
            <p:nvPr/>
          </p:nvSpPr>
          <p:spPr>
            <a:xfrm>
              <a:off x="3650823" y="2981584"/>
              <a:ext cx="1019616" cy="27465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F6B15EE8-7D89-41C3-B2E4-57B0A000256F}"/>
                </a:ext>
              </a:extLst>
            </p:cNvPr>
            <p:cNvCxnSpPr>
              <a:cxnSpLocks/>
              <a:stCxn id="61" idx="3"/>
              <a:endCxn id="60" idx="1"/>
            </p:cNvCxnSpPr>
            <p:nvPr/>
          </p:nvCxnSpPr>
          <p:spPr>
            <a:xfrm>
              <a:off x="4670439" y="3118911"/>
              <a:ext cx="513455" cy="27920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235705C-B538-481C-A02A-1CE44CDD18C1}"/>
              </a:ext>
            </a:extLst>
          </p:cNvPr>
          <p:cNvGrpSpPr/>
          <p:nvPr/>
        </p:nvGrpSpPr>
        <p:grpSpPr>
          <a:xfrm>
            <a:off x="314802" y="4718245"/>
            <a:ext cx="9505602" cy="4143167"/>
            <a:chOff x="271447" y="1722526"/>
            <a:chExt cx="9505602" cy="414316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98EE1DB6-E21B-42F8-B7A4-6BCBCFDDF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042"/>
            <a:stretch/>
          </p:blipFill>
          <p:spPr>
            <a:xfrm>
              <a:off x="271447" y="1722526"/>
              <a:ext cx="9505602" cy="4143167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ABF785-72A3-41D5-B643-3F3AEFB42ED3}"/>
                </a:ext>
              </a:extLst>
            </p:cNvPr>
            <p:cNvSpPr/>
            <p:nvPr/>
          </p:nvSpPr>
          <p:spPr>
            <a:xfrm>
              <a:off x="271447" y="1840216"/>
              <a:ext cx="1146223" cy="28403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36ACAB62-C983-417A-AF5E-F98E54589295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1442790" y="1982233"/>
              <a:ext cx="707890" cy="17637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space réservé du contenu 11">
              <a:extLst>
                <a:ext uri="{FF2B5EF4-FFF2-40B4-BE49-F238E27FC236}">
                  <a16:creationId xmlns:a16="http://schemas.microsoft.com/office/drawing/2014/main" id="{DFBF0823-98A8-438B-9CA3-5FFA2C9C28A4}"/>
                </a:ext>
              </a:extLst>
            </p:cNvPr>
            <p:cNvSpPr txBox="1">
              <a:spLocks/>
            </p:cNvSpPr>
            <p:nvPr/>
          </p:nvSpPr>
          <p:spPr>
            <a:xfrm>
              <a:off x="2150680" y="1781916"/>
              <a:ext cx="1146222" cy="7533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Les autorisations dont a besoin l’extension pour fonctionner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B9ED97-552A-4E3F-ACB5-254EC9AD6B8A}"/>
                </a:ext>
              </a:extLst>
            </p:cNvPr>
            <p:cNvSpPr/>
            <p:nvPr/>
          </p:nvSpPr>
          <p:spPr>
            <a:xfrm>
              <a:off x="3870013" y="2206636"/>
              <a:ext cx="4135653" cy="915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4F6EE4E5-2274-44EA-A926-E4CB2CAAD3E9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8005666" y="2505834"/>
              <a:ext cx="312580" cy="15846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space réservé du contenu 11">
              <a:extLst>
                <a:ext uri="{FF2B5EF4-FFF2-40B4-BE49-F238E27FC236}">
                  <a16:creationId xmlns:a16="http://schemas.microsoft.com/office/drawing/2014/main" id="{3CD4876B-2FE5-48E7-AFB9-AB75A32C475F}"/>
                </a:ext>
              </a:extLst>
            </p:cNvPr>
            <p:cNvSpPr txBox="1">
              <a:spLocks/>
            </p:cNvSpPr>
            <p:nvPr/>
          </p:nvSpPr>
          <p:spPr>
            <a:xfrm>
              <a:off x="8318246" y="2218730"/>
              <a:ext cx="1146222" cy="5742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Résumé de l’utilisation de l’extension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53DC03-4276-41FB-9B92-517A7DBA1DDD}"/>
                </a:ext>
              </a:extLst>
            </p:cNvPr>
            <p:cNvSpPr/>
            <p:nvPr/>
          </p:nvSpPr>
          <p:spPr>
            <a:xfrm>
              <a:off x="3870013" y="3429000"/>
              <a:ext cx="1868896" cy="29773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8" name="Espace réservé du contenu 11">
              <a:extLst>
                <a:ext uri="{FF2B5EF4-FFF2-40B4-BE49-F238E27FC236}">
                  <a16:creationId xmlns:a16="http://schemas.microsoft.com/office/drawing/2014/main" id="{332970E8-0837-451B-97B0-8B22D27D22DB}"/>
                </a:ext>
              </a:extLst>
            </p:cNvPr>
            <p:cNvSpPr txBox="1">
              <a:spLocks/>
            </p:cNvSpPr>
            <p:nvPr/>
          </p:nvSpPr>
          <p:spPr>
            <a:xfrm>
              <a:off x="2195819" y="3489675"/>
              <a:ext cx="1146222" cy="4395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Informations plus techniques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69B567-3BF3-4A70-A024-A7ED38BFED4B}"/>
                </a:ext>
              </a:extLst>
            </p:cNvPr>
            <p:cNvSpPr/>
            <p:nvPr/>
          </p:nvSpPr>
          <p:spPr>
            <a:xfrm>
              <a:off x="404429" y="3577869"/>
              <a:ext cx="1263419" cy="29773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5F6E32E9-A992-4AA6-ACB2-6FBD9730DB4F}"/>
                </a:ext>
              </a:extLst>
            </p:cNvPr>
            <p:cNvCxnSpPr>
              <a:cxnSpLocks/>
              <a:stCxn id="49" idx="3"/>
              <a:endCxn id="48" idx="1"/>
            </p:cNvCxnSpPr>
            <p:nvPr/>
          </p:nvCxnSpPr>
          <p:spPr>
            <a:xfrm flipV="1">
              <a:off x="1667848" y="3709429"/>
              <a:ext cx="527971" cy="17309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F9C694-5972-460F-7E5C-D167AE14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2264" y="6364861"/>
            <a:ext cx="3343275" cy="365125"/>
          </a:xfrm>
        </p:spPr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14F507-7E3C-506A-B9C6-79389822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7769" y="6400366"/>
            <a:ext cx="2228850" cy="365125"/>
          </a:xfrm>
        </p:spPr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25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3F5A0C9-7854-49E2-9C3B-1E19A7C36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11" b="51435"/>
          <a:stretch/>
        </p:blipFill>
        <p:spPr>
          <a:xfrm>
            <a:off x="0" y="832450"/>
            <a:ext cx="5394014" cy="211741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2" y="-24457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🔍 </a:t>
            </a:r>
            <a:r>
              <a:rPr lang="fr-FR" sz="3250" b="1" dirty="0"/>
              <a:t>Comment les trouver et les installer ?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63611" y="677705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22" idx="2"/>
            <a:endCxn id="10" idx="1"/>
          </p:cNvCxnSpPr>
          <p:nvPr/>
        </p:nvCxnSpPr>
        <p:spPr>
          <a:xfrm>
            <a:off x="3806493" y="2205599"/>
            <a:ext cx="685628" cy="238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3296685" y="1292216"/>
            <a:ext cx="1019616" cy="91338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Si je souhaite l’installer, je clique ici !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13CD460-C61B-421A-A713-C50AC5F6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744" y="2232757"/>
            <a:ext cx="824945" cy="4403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4492121" y="2214099"/>
            <a:ext cx="896193" cy="4597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894F3-F378-4360-8EBF-3DAC2B90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299" y="2913450"/>
            <a:ext cx="2948995" cy="1184242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886C68E-B6EF-497D-96A8-0A754527446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016264" y="2673865"/>
            <a:ext cx="923954" cy="9838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6FBEF75-9A7F-48F0-8C10-6EDA4D954181}"/>
              </a:ext>
            </a:extLst>
          </p:cNvPr>
          <p:cNvSpPr/>
          <p:nvPr/>
        </p:nvSpPr>
        <p:spPr>
          <a:xfrm>
            <a:off x="3402192" y="3753213"/>
            <a:ext cx="614072" cy="3635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BEC8939-4BF1-4CAD-B58B-89E97BED6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157" y="747698"/>
            <a:ext cx="3838116" cy="405710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557F68B-C3B3-4857-9798-A42D76DCEEB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682294" y="3505571"/>
            <a:ext cx="1549338" cy="91198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315E2D4-8A1B-4ADB-9D69-6E153714091D}"/>
              </a:ext>
            </a:extLst>
          </p:cNvPr>
          <p:cNvSpPr/>
          <p:nvPr/>
        </p:nvSpPr>
        <p:spPr>
          <a:xfrm>
            <a:off x="5778758" y="4464836"/>
            <a:ext cx="905748" cy="2548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41C5197E-1D02-4701-B5DA-85CA13B3F35A}"/>
              </a:ext>
            </a:extLst>
          </p:cNvPr>
          <p:cNvSpPr txBox="1">
            <a:spLocks/>
          </p:cNvSpPr>
          <p:nvPr/>
        </p:nvSpPr>
        <p:spPr>
          <a:xfrm>
            <a:off x="798874" y="4235617"/>
            <a:ext cx="3909738" cy="50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>
                <a:solidFill>
                  <a:schemeClr val="bg1"/>
                </a:solidFill>
              </a:rPr>
              <a:t>🧐 </a:t>
            </a:r>
            <a:r>
              <a:rPr lang="fr-FR" sz="1800" b="1" dirty="0"/>
              <a:t>Quelques idées pour commencer</a:t>
            </a:r>
            <a:endParaRPr lang="fr-FR" sz="1800" dirty="0">
              <a:solidFill>
                <a:srgbClr val="FFC000"/>
              </a:solidFill>
            </a:endParaRPr>
          </a:p>
        </p:txBody>
      </p:sp>
      <p:sp>
        <p:nvSpPr>
          <p:cNvPr id="20" name="Espace réservé du contenu 11">
            <a:extLst>
              <a:ext uri="{FF2B5EF4-FFF2-40B4-BE49-F238E27FC236}">
                <a16:creationId xmlns:a16="http://schemas.microsoft.com/office/drawing/2014/main" id="{C327B28F-E837-4AAF-937B-645EB0AD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6" y="4745357"/>
            <a:ext cx="4802820" cy="17782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400" b="1" dirty="0" err="1"/>
              <a:t>uBlock</a:t>
            </a:r>
            <a:r>
              <a:rPr lang="fr-FR" sz="1400" b="1" dirty="0"/>
              <a:t> Origin </a:t>
            </a:r>
            <a:r>
              <a:rPr lang="fr-FR" sz="1400" dirty="0"/>
              <a:t>:  permet entre autre de bloquer les publicités sur les pages web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b="1" dirty="0"/>
              <a:t>Correcteur orthographique et grammatical</a:t>
            </a:r>
            <a:r>
              <a:rPr lang="fr-FR" sz="1400" dirty="0"/>
              <a:t> : plus rapide qu’un dictionnaire !</a:t>
            </a:r>
            <a:endParaRPr lang="fr-FR" sz="1400" b="1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400" dirty="0"/>
              <a:t> </a:t>
            </a:r>
            <a:r>
              <a:rPr lang="fr-FR" sz="1400" b="1" dirty="0"/>
              <a:t>I </a:t>
            </a:r>
            <a:r>
              <a:rPr lang="fr-FR" sz="1400" b="1" dirty="0" err="1"/>
              <a:t>don’t</a:t>
            </a:r>
            <a:r>
              <a:rPr lang="fr-FR" sz="1400" b="1" dirty="0"/>
              <a:t> care about cookie </a:t>
            </a:r>
            <a:r>
              <a:rPr lang="fr-FR" sz="1400" dirty="0"/>
              <a:t>: bloquera ou acceptera le minimum de cookies possible à chaque navigation</a:t>
            </a:r>
            <a:endParaRPr lang="fr-FR" sz="1400" b="1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47BCB77-2E3C-4FE3-84B6-E5E3643DB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4" y="4726392"/>
            <a:ext cx="417968" cy="35604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85665BF-5A5A-4E6E-AF94-CA31A95B4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35" y="5524383"/>
            <a:ext cx="394747" cy="41022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858F158-2B71-4AD6-918E-CD172B972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79" y="6376555"/>
            <a:ext cx="340566" cy="29412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0D78B7E-BC35-42AB-937E-084D98486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270" y="5074713"/>
            <a:ext cx="363786" cy="30960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8BCDE2-F2E6-4D2C-8F8B-DC133D3D8D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3924" y="5841560"/>
            <a:ext cx="392242" cy="367980"/>
          </a:xfrm>
          <a:prstGeom prst="rect">
            <a:avLst/>
          </a:prstGeom>
        </p:spPr>
      </p:pic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6F6C88C6-49BD-42E2-8289-26C155B032A3}"/>
              </a:ext>
            </a:extLst>
          </p:cNvPr>
          <p:cNvSpPr txBox="1">
            <a:spLocks/>
          </p:cNvSpPr>
          <p:nvPr/>
        </p:nvSpPr>
        <p:spPr>
          <a:xfrm>
            <a:off x="5388314" y="4874796"/>
            <a:ext cx="4603185" cy="1863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/>
              <a:t>To google translate </a:t>
            </a:r>
            <a:r>
              <a:rPr lang="fr-FR" sz="1400" dirty="0"/>
              <a:t>: permet de traduire le texte des pages web visitées en cliquant dessus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b="1" dirty="0" err="1"/>
              <a:t>Terms</a:t>
            </a:r>
            <a:r>
              <a:rPr lang="fr-FR" sz="1400" b="1" dirty="0"/>
              <a:t> of service – </a:t>
            </a:r>
            <a:r>
              <a:rPr lang="fr-FR" sz="1400" b="1" dirty="0" err="1"/>
              <a:t>Didn’t</a:t>
            </a:r>
            <a:r>
              <a:rPr lang="fr-FR" sz="1400" b="1" dirty="0"/>
              <a:t> </a:t>
            </a:r>
            <a:r>
              <a:rPr lang="fr-FR" sz="1400" b="1" dirty="0" err="1"/>
              <a:t>read</a:t>
            </a:r>
            <a:r>
              <a:rPr lang="fr-FR" sz="1400" b="1" dirty="0"/>
              <a:t> </a:t>
            </a:r>
            <a:r>
              <a:rPr lang="fr-FR" sz="1400" b="1" dirty="0" err="1"/>
              <a:t>yet</a:t>
            </a:r>
            <a:r>
              <a:rPr lang="fr-FR" sz="1400" b="1" dirty="0"/>
              <a:t> : </a:t>
            </a:r>
            <a:r>
              <a:rPr lang="fr-FR" sz="1400" dirty="0"/>
              <a:t>Cette extension vous informe instantanément sur les </a:t>
            </a:r>
            <a:r>
              <a:rPr lang="fr-FR" sz="1400" dirty="0" err="1"/>
              <a:t>CGUs</a:t>
            </a:r>
            <a:r>
              <a:rPr lang="fr-FR" sz="1400" dirty="0"/>
              <a:t> et politiques de données des sites, avec des notes à retrouver sur le site </a:t>
            </a:r>
            <a:r>
              <a:rPr lang="fr-FR" sz="1400" dirty="0">
                <a:hlinkClick r:id="rId12"/>
              </a:rPr>
              <a:t>www.tosdr.org</a:t>
            </a: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5CB5BD2-2DFF-4406-B623-D03310615604}"/>
              </a:ext>
            </a:extLst>
          </p:cNvPr>
          <p:cNvCxnSpPr>
            <a:cxnSpLocks/>
          </p:cNvCxnSpPr>
          <p:nvPr/>
        </p:nvCxnSpPr>
        <p:spPr>
          <a:xfrm>
            <a:off x="0" y="4276690"/>
            <a:ext cx="5500045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95643DC-3222-4A7C-A538-41647CB970D8}"/>
              </a:ext>
            </a:extLst>
          </p:cNvPr>
          <p:cNvCxnSpPr>
            <a:cxnSpLocks/>
          </p:cNvCxnSpPr>
          <p:nvPr/>
        </p:nvCxnSpPr>
        <p:spPr>
          <a:xfrm>
            <a:off x="5437097" y="4904415"/>
            <a:ext cx="5500045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E57E6BE-F2E9-4231-A372-FD3633F02C61}"/>
              </a:ext>
            </a:extLst>
          </p:cNvPr>
          <p:cNvCxnSpPr>
            <a:cxnSpLocks/>
          </p:cNvCxnSpPr>
          <p:nvPr/>
        </p:nvCxnSpPr>
        <p:spPr>
          <a:xfrm flipV="1">
            <a:off x="5452310" y="4276690"/>
            <a:ext cx="4653" cy="598106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5479C8-F3FE-75AF-635D-A4127550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7120" y="6555862"/>
            <a:ext cx="3343275" cy="365125"/>
          </a:xfrm>
        </p:spPr>
        <p:txBody>
          <a:bodyPr/>
          <a:lstStyle/>
          <a:p>
            <a:r>
              <a:rPr lang="fr-FR" dirty="0"/>
              <a:t>ordinateur - navigation web - formulaires - 7/10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50255-6E95-FBF2-3C44-5ED95650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5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8E6FFAE-0930-4B59-A2EC-76B4C3C3A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86"/>
          <a:stretch/>
        </p:blipFill>
        <p:spPr>
          <a:xfrm>
            <a:off x="5188870" y="1758699"/>
            <a:ext cx="4083760" cy="38726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" y="4788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🔍 </a:t>
            </a:r>
            <a:r>
              <a:rPr lang="fr-FR" sz="3250" b="1" dirty="0"/>
              <a:t>Comment les désinstaller ?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38825" y="92063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22" idx="2"/>
            <a:endCxn id="10" idx="1"/>
          </p:cNvCxnSpPr>
          <p:nvPr/>
        </p:nvCxnSpPr>
        <p:spPr>
          <a:xfrm>
            <a:off x="7628610" y="2096984"/>
            <a:ext cx="1114243" cy="1318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6905020" y="1309788"/>
            <a:ext cx="1447180" cy="7871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Si je souhaite l’activer ou la désactiver, je clique ici !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8742853" y="2123197"/>
            <a:ext cx="221270" cy="211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3B345B-C67F-43BB-B3DD-336CE954445B}"/>
              </a:ext>
            </a:extLst>
          </p:cNvPr>
          <p:cNvSpPr/>
          <p:nvPr/>
        </p:nvSpPr>
        <p:spPr>
          <a:xfrm>
            <a:off x="8950150" y="2637216"/>
            <a:ext cx="221270" cy="211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9" name="Espace réservé du contenu 11">
            <a:extLst>
              <a:ext uri="{FF2B5EF4-FFF2-40B4-BE49-F238E27FC236}">
                <a16:creationId xmlns:a16="http://schemas.microsoft.com/office/drawing/2014/main" id="{802BFAFC-034B-4075-8CCD-DE8B7CEC3CFD}"/>
              </a:ext>
            </a:extLst>
          </p:cNvPr>
          <p:cNvSpPr txBox="1">
            <a:spLocks/>
          </p:cNvSpPr>
          <p:nvPr/>
        </p:nvSpPr>
        <p:spPr>
          <a:xfrm>
            <a:off x="8413584" y="1078343"/>
            <a:ext cx="1447180" cy="99094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Si je souhaite la désactiver, je clique ici et je choisis « supprimer »!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0E9C33-F03C-4F8E-8816-9246D3269B13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9025507" y="2069289"/>
            <a:ext cx="111667" cy="56792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56AEB1C2-C818-40C1-A531-E7FEC722B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196" r="15471" b="49211"/>
          <a:stretch/>
        </p:blipFill>
        <p:spPr>
          <a:xfrm>
            <a:off x="5013473" y="1632172"/>
            <a:ext cx="236048" cy="226932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3BD600B-7C90-4AC4-BDD3-BB42930A31A8}"/>
              </a:ext>
            </a:extLst>
          </p:cNvPr>
          <p:cNvCxnSpPr>
            <a:cxnSpLocks/>
          </p:cNvCxnSpPr>
          <p:nvPr/>
        </p:nvCxnSpPr>
        <p:spPr>
          <a:xfrm>
            <a:off x="4952821" y="1631468"/>
            <a:ext cx="0" cy="4295396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80155037-EC32-43FF-81B8-FAF9EE6AA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3" t="50000" r="35111"/>
          <a:stretch/>
        </p:blipFill>
        <p:spPr>
          <a:xfrm>
            <a:off x="4632707" y="1631468"/>
            <a:ext cx="236048" cy="23818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4992B0-3A7E-48AA-9A07-D6CE4C2C8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3" r="33506"/>
          <a:stretch/>
        </p:blipFill>
        <p:spPr>
          <a:xfrm>
            <a:off x="51326" y="2389963"/>
            <a:ext cx="4859462" cy="2151499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3C0C945-4271-45BF-8650-50049A09B5D3}"/>
              </a:ext>
            </a:extLst>
          </p:cNvPr>
          <p:cNvCxnSpPr>
            <a:cxnSpLocks/>
            <a:stCxn id="45" idx="2"/>
            <a:endCxn id="46" idx="1"/>
          </p:cNvCxnSpPr>
          <p:nvPr/>
        </p:nvCxnSpPr>
        <p:spPr>
          <a:xfrm>
            <a:off x="1137665" y="2355084"/>
            <a:ext cx="916663" cy="96816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contenu 11">
            <a:extLst>
              <a:ext uri="{FF2B5EF4-FFF2-40B4-BE49-F238E27FC236}">
                <a16:creationId xmlns:a16="http://schemas.microsoft.com/office/drawing/2014/main" id="{F03FE837-8063-44D7-981F-F30B5D1BDD88}"/>
              </a:ext>
            </a:extLst>
          </p:cNvPr>
          <p:cNvSpPr txBox="1">
            <a:spLocks/>
          </p:cNvSpPr>
          <p:nvPr/>
        </p:nvSpPr>
        <p:spPr>
          <a:xfrm>
            <a:off x="221001" y="1681977"/>
            <a:ext cx="1833327" cy="6731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Si je souhaite l’activer ou la désactiver, je clique ici !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121B05-7F2D-4559-A621-BBF5DEF295C3}"/>
              </a:ext>
            </a:extLst>
          </p:cNvPr>
          <p:cNvSpPr/>
          <p:nvPr/>
        </p:nvSpPr>
        <p:spPr>
          <a:xfrm>
            <a:off x="2054328" y="3217635"/>
            <a:ext cx="221270" cy="211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528848-4E8D-4E70-A441-42E25911484C}"/>
              </a:ext>
            </a:extLst>
          </p:cNvPr>
          <p:cNvSpPr/>
          <p:nvPr/>
        </p:nvSpPr>
        <p:spPr>
          <a:xfrm>
            <a:off x="3027038" y="3169677"/>
            <a:ext cx="530541" cy="2112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9" name="Espace réservé du contenu 11">
            <a:extLst>
              <a:ext uri="{FF2B5EF4-FFF2-40B4-BE49-F238E27FC236}">
                <a16:creationId xmlns:a16="http://schemas.microsoft.com/office/drawing/2014/main" id="{E6EF7D58-B9F1-4E86-BFE0-881877560E6F}"/>
              </a:ext>
            </a:extLst>
          </p:cNvPr>
          <p:cNvSpPr txBox="1">
            <a:spLocks/>
          </p:cNvSpPr>
          <p:nvPr/>
        </p:nvSpPr>
        <p:spPr>
          <a:xfrm>
            <a:off x="3105657" y="1554393"/>
            <a:ext cx="1155512" cy="8401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Si je souhaite la désactiver, je clique ici</a:t>
            </a:r>
          </a:p>
          <a:p>
            <a:pPr marL="0" indent="0" algn="ctr">
              <a:buNone/>
            </a:pPr>
            <a:endParaRPr lang="fr-FR" sz="1400" dirty="0"/>
          </a:p>
          <a:p>
            <a:pPr marL="0" indent="0" algn="ctr">
              <a:buNone/>
            </a:pPr>
            <a:endParaRPr lang="fr-FR" sz="1400" dirty="0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5ED16DD-6888-414F-BE69-F612DFE0CB95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3320532" y="2394578"/>
            <a:ext cx="362881" cy="7750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EFB8BE-EBA7-7389-202D-85D44B27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navigation web - formulaires - 7/10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BC1EAD-0D9E-33FB-EA56-51953BC6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78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" y="3387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📜 Remplir un </a:t>
            </a:r>
            <a:r>
              <a:rPr lang="fr-FR" sz="3250" b="1" dirty="0">
                <a:solidFill>
                  <a:srgbClr val="FFC000"/>
                </a:solidFill>
              </a:rPr>
              <a:t>formulaire</a:t>
            </a:r>
            <a:r>
              <a:rPr lang="fr-FR" sz="3250" b="1" dirty="0"/>
              <a:t> en ligne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0858" y="88670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50" y="1012149"/>
            <a:ext cx="8543925" cy="1077019"/>
          </a:xfrm>
        </p:spPr>
        <p:txBody>
          <a:bodyPr/>
          <a:lstStyle/>
          <a:p>
            <a:pPr marL="0" indent="0" algn="ctr">
              <a:buNone/>
            </a:pPr>
            <a:r>
              <a:rPr lang="fr-FR" sz="1950" dirty="0"/>
              <a:t>Les différents champs de formulaires</a:t>
            </a:r>
          </a:p>
          <a:p>
            <a:pPr marL="0" indent="0" algn="ctr">
              <a:buNone/>
            </a:pPr>
            <a:r>
              <a:rPr lang="fr-FR" sz="1950" dirty="0"/>
              <a:t>💡 Quand vous les survolez avec votre souris, vous pouvez avoir des indices quand à ce que vous devez y renseigner !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93A821-4380-4752-BC5D-6966825DF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72"/>
          <a:stretch/>
        </p:blipFill>
        <p:spPr>
          <a:xfrm>
            <a:off x="1366906" y="2280164"/>
            <a:ext cx="3080577" cy="37599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C1C657-F5DE-4A93-AF03-065A734E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594" y="2376100"/>
            <a:ext cx="2902554" cy="337470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F344D3F-E869-4F27-9F56-585ABDA2BBA3}"/>
              </a:ext>
            </a:extLst>
          </p:cNvPr>
          <p:cNvCxnSpPr>
            <a:cxnSpLocks/>
          </p:cNvCxnSpPr>
          <p:nvPr/>
        </p:nvCxnSpPr>
        <p:spPr>
          <a:xfrm>
            <a:off x="4952821" y="2376100"/>
            <a:ext cx="0" cy="3550764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98C1F0D-55E8-4DE6-981F-B80F86DE1B5D}"/>
              </a:ext>
            </a:extLst>
          </p:cNvPr>
          <p:cNvSpPr txBox="1"/>
          <p:nvPr/>
        </p:nvSpPr>
        <p:spPr>
          <a:xfrm>
            <a:off x="2090497" y="2219043"/>
            <a:ext cx="418857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63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23767-2E09-4913-B412-DE32FE7BC9F2}"/>
              </a:ext>
            </a:extLst>
          </p:cNvPr>
          <p:cNvSpPr/>
          <p:nvPr/>
        </p:nvSpPr>
        <p:spPr>
          <a:xfrm>
            <a:off x="2233278" y="2258874"/>
            <a:ext cx="135631" cy="1421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6" name="Espace réservé du contenu 11">
            <a:extLst>
              <a:ext uri="{FF2B5EF4-FFF2-40B4-BE49-F238E27FC236}">
                <a16:creationId xmlns:a16="http://schemas.microsoft.com/office/drawing/2014/main" id="{2131564D-72ED-41DE-8584-2C0ABEF00F79}"/>
              </a:ext>
            </a:extLst>
          </p:cNvPr>
          <p:cNvSpPr txBox="1">
            <a:spLocks/>
          </p:cNvSpPr>
          <p:nvPr/>
        </p:nvSpPr>
        <p:spPr>
          <a:xfrm>
            <a:off x="211394" y="2072700"/>
            <a:ext cx="1155512" cy="676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L’astérisque indique que la question est obligatoire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E0A011-97BD-4CC4-BB7D-6C4E28BE4405}"/>
              </a:ext>
            </a:extLst>
          </p:cNvPr>
          <p:cNvCxnSpPr>
            <a:cxnSpLocks/>
          </p:cNvCxnSpPr>
          <p:nvPr/>
        </p:nvCxnSpPr>
        <p:spPr>
          <a:xfrm>
            <a:off x="1366907" y="2158700"/>
            <a:ext cx="866371" cy="1529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7F101-074F-4999-A170-A5BF926F3F08}"/>
              </a:ext>
            </a:extLst>
          </p:cNvPr>
          <p:cNvSpPr/>
          <p:nvPr/>
        </p:nvSpPr>
        <p:spPr>
          <a:xfrm>
            <a:off x="6671389" y="2519125"/>
            <a:ext cx="206931" cy="229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4BD55E10-E775-4064-A742-31C3D424E78B}"/>
              </a:ext>
            </a:extLst>
          </p:cNvPr>
          <p:cNvSpPr txBox="1">
            <a:spLocks/>
          </p:cNvSpPr>
          <p:nvPr/>
        </p:nvSpPr>
        <p:spPr>
          <a:xfrm>
            <a:off x="7192636" y="2278758"/>
            <a:ext cx="1346455" cy="54771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En cliquant ici plusieurs réponses apparaissent</a:t>
            </a:r>
          </a:p>
          <a:p>
            <a:pPr marL="0" indent="0" algn="ctr">
              <a:buNone/>
            </a:pPr>
            <a:endParaRPr lang="fr-FR" sz="1138" dirty="0"/>
          </a:p>
          <a:p>
            <a:pPr marL="0" indent="0" algn="ctr">
              <a:buNone/>
            </a:pPr>
            <a:endParaRPr lang="fr-FR" sz="1138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68B0388-906C-44CF-947C-59D0259590C7}"/>
              </a:ext>
            </a:extLst>
          </p:cNvPr>
          <p:cNvCxnSpPr>
            <a:cxnSpLocks/>
          </p:cNvCxnSpPr>
          <p:nvPr/>
        </p:nvCxnSpPr>
        <p:spPr>
          <a:xfrm flipH="1">
            <a:off x="6896872" y="2597755"/>
            <a:ext cx="295765" cy="428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28504-992D-475C-90FF-E50773D43178}"/>
              </a:ext>
            </a:extLst>
          </p:cNvPr>
          <p:cNvSpPr/>
          <p:nvPr/>
        </p:nvSpPr>
        <p:spPr>
          <a:xfrm>
            <a:off x="5991615" y="3007813"/>
            <a:ext cx="206931" cy="229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2" name="Espace réservé du contenu 11">
            <a:extLst>
              <a:ext uri="{FF2B5EF4-FFF2-40B4-BE49-F238E27FC236}">
                <a16:creationId xmlns:a16="http://schemas.microsoft.com/office/drawing/2014/main" id="{842F1A1C-8296-45CE-903B-69D6771789F4}"/>
              </a:ext>
            </a:extLst>
          </p:cNvPr>
          <p:cNvSpPr txBox="1">
            <a:spLocks/>
          </p:cNvSpPr>
          <p:nvPr/>
        </p:nvSpPr>
        <p:spPr>
          <a:xfrm>
            <a:off x="7097165" y="2959587"/>
            <a:ext cx="1560477" cy="383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Permettent de changer les chiffres présents</a:t>
            </a:r>
          </a:p>
          <a:p>
            <a:pPr marL="0" indent="0" algn="ctr">
              <a:buNone/>
            </a:pPr>
            <a:endParaRPr lang="fr-FR" sz="1138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5C0F459-020A-4E04-B04F-2A0A5EABEC7D}"/>
              </a:ext>
            </a:extLst>
          </p:cNvPr>
          <p:cNvCxnSpPr>
            <a:cxnSpLocks/>
          </p:cNvCxnSpPr>
          <p:nvPr/>
        </p:nvCxnSpPr>
        <p:spPr>
          <a:xfrm flipH="1" flipV="1">
            <a:off x="6198546" y="3101014"/>
            <a:ext cx="887952" cy="6287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67B306-2806-46D3-B0C8-87588EA987EE}"/>
              </a:ext>
            </a:extLst>
          </p:cNvPr>
          <p:cNvSpPr/>
          <p:nvPr/>
        </p:nvSpPr>
        <p:spPr>
          <a:xfrm>
            <a:off x="5445595" y="3742134"/>
            <a:ext cx="1459443" cy="229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Espace réservé du contenu 11">
            <a:extLst>
              <a:ext uri="{FF2B5EF4-FFF2-40B4-BE49-F238E27FC236}">
                <a16:creationId xmlns:a16="http://schemas.microsoft.com/office/drawing/2014/main" id="{1CC0DF35-AF8E-4CE8-9925-A8DF6D2603E3}"/>
              </a:ext>
            </a:extLst>
          </p:cNvPr>
          <p:cNvSpPr txBox="1">
            <a:spLocks/>
          </p:cNvSpPr>
          <p:nvPr/>
        </p:nvSpPr>
        <p:spPr>
          <a:xfrm>
            <a:off x="7280444" y="3652452"/>
            <a:ext cx="1560477" cy="383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Ce que vous écrivez est masqué</a:t>
            </a:r>
          </a:p>
          <a:p>
            <a:pPr marL="0" indent="0" algn="ctr">
              <a:buNone/>
            </a:pPr>
            <a:endParaRPr lang="fr-FR" sz="1138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2FD8A70-C629-44B3-9B40-EC96F411D51D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6905037" y="3856752"/>
            <a:ext cx="36474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3AAD86-F820-6306-15E5-F38B97A7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799E-8B41-4981-8F51-66BE70D9F5B4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28AB3-99BF-2E4E-62DD-D15120A9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3C6C2B6-A0DA-DE70-BCF0-2B36ECB0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68FCF-ADA9-F8D2-2F69-EBEDE6262100}"/>
              </a:ext>
            </a:extLst>
          </p:cNvPr>
          <p:cNvSpPr/>
          <p:nvPr/>
        </p:nvSpPr>
        <p:spPr>
          <a:xfrm>
            <a:off x="5445595" y="3742134"/>
            <a:ext cx="1459443" cy="229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**********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C650D9D-77FD-7D2D-7E67-0ECB27F7D95C}"/>
              </a:ext>
            </a:extLst>
          </p:cNvPr>
          <p:cNvSpPr txBox="1">
            <a:spLocks/>
          </p:cNvSpPr>
          <p:nvPr/>
        </p:nvSpPr>
        <p:spPr>
          <a:xfrm>
            <a:off x="7280444" y="3652452"/>
            <a:ext cx="1560477" cy="383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Ce que vous écrivez est masqué</a:t>
            </a:r>
          </a:p>
          <a:p>
            <a:pPr marL="0" indent="0" algn="ctr">
              <a:buNone/>
            </a:pPr>
            <a:endParaRPr lang="fr-FR" sz="1138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7A493D-74B9-F679-BA73-3AC2143629C3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905037" y="3856752"/>
            <a:ext cx="36474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8EA1F-B76F-6858-ADDF-6F0A84BBBE3F}"/>
              </a:ext>
            </a:extLst>
          </p:cNvPr>
          <p:cNvSpPr/>
          <p:nvPr/>
        </p:nvSpPr>
        <p:spPr>
          <a:xfrm>
            <a:off x="5365359" y="4911429"/>
            <a:ext cx="2982788" cy="47343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5FE7D0-BD09-03A1-ACC7-D322C8A51B99}"/>
              </a:ext>
            </a:extLst>
          </p:cNvPr>
          <p:cNvSpPr/>
          <p:nvPr/>
        </p:nvSpPr>
        <p:spPr>
          <a:xfrm>
            <a:off x="5400376" y="5421445"/>
            <a:ext cx="809010" cy="3659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dirty="0">
              <a:solidFill>
                <a:schemeClr val="tx1"/>
              </a:solidFill>
            </a:endParaRPr>
          </a:p>
        </p:txBody>
      </p:sp>
      <p:sp>
        <p:nvSpPr>
          <p:cNvPr id="20" name="Espace réservé du contenu 11">
            <a:extLst>
              <a:ext uri="{FF2B5EF4-FFF2-40B4-BE49-F238E27FC236}">
                <a16:creationId xmlns:a16="http://schemas.microsoft.com/office/drawing/2014/main" id="{F46C69B0-9ED6-B509-C9CF-C5B6AC3CE41B}"/>
              </a:ext>
            </a:extLst>
          </p:cNvPr>
          <p:cNvSpPr txBox="1">
            <a:spLocks/>
          </p:cNvSpPr>
          <p:nvPr/>
        </p:nvSpPr>
        <p:spPr>
          <a:xfrm>
            <a:off x="6671389" y="5158564"/>
            <a:ext cx="2278092" cy="9448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Pour valider l’envoi de votre formulaire</a:t>
            </a:r>
          </a:p>
          <a:p>
            <a:pPr marL="0" indent="0" algn="ctr">
              <a:buNone/>
            </a:pPr>
            <a:r>
              <a:rPr lang="fr-FR" sz="1138" dirty="0"/>
              <a:t>💡 Si vous n’avez pas rempli tous les champs obligatoires, cela sera indiqué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4FDBF0A-829A-11CE-A51D-81D6A0667A25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 flipV="1">
            <a:off x="6209386" y="5604415"/>
            <a:ext cx="462003" cy="265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FEB9F2CB-372B-060D-5E86-2A04C4E349F3}"/>
              </a:ext>
            </a:extLst>
          </p:cNvPr>
          <p:cNvSpPr txBox="1">
            <a:spLocks/>
          </p:cNvSpPr>
          <p:nvPr/>
        </p:nvSpPr>
        <p:spPr>
          <a:xfrm>
            <a:off x="2330545" y="4562783"/>
            <a:ext cx="1560477" cy="383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Une seule réponse possible</a:t>
            </a:r>
          </a:p>
          <a:p>
            <a:pPr marL="0" indent="0" algn="ctr">
              <a:buNone/>
            </a:pPr>
            <a:endParaRPr lang="fr-FR" sz="1138" dirty="0"/>
          </a:p>
        </p:txBody>
      </p:sp>
      <p:sp>
        <p:nvSpPr>
          <p:cNvPr id="23" name="Espace réservé du contenu 11">
            <a:extLst>
              <a:ext uri="{FF2B5EF4-FFF2-40B4-BE49-F238E27FC236}">
                <a16:creationId xmlns:a16="http://schemas.microsoft.com/office/drawing/2014/main" id="{7F28EA60-D26B-5F29-DD53-E8A3D9E3FFFB}"/>
              </a:ext>
            </a:extLst>
          </p:cNvPr>
          <p:cNvSpPr txBox="1">
            <a:spLocks/>
          </p:cNvSpPr>
          <p:nvPr/>
        </p:nvSpPr>
        <p:spPr>
          <a:xfrm>
            <a:off x="2244509" y="5504779"/>
            <a:ext cx="1560477" cy="38374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38" dirty="0"/>
              <a:t>Plusieurs réponses possibles</a:t>
            </a:r>
          </a:p>
          <a:p>
            <a:pPr marL="0" indent="0" algn="ctr">
              <a:buNone/>
            </a:pPr>
            <a:endParaRPr lang="fr-FR" sz="1138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18B3F6-7DC0-D3BC-DD19-2372DEC9B423}"/>
              </a:ext>
            </a:extLst>
          </p:cNvPr>
          <p:cNvSpPr/>
          <p:nvPr/>
        </p:nvSpPr>
        <p:spPr>
          <a:xfrm>
            <a:off x="1435848" y="4527946"/>
            <a:ext cx="206931" cy="1851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B34574-F040-0908-C907-85B18474922C}"/>
              </a:ext>
            </a:extLst>
          </p:cNvPr>
          <p:cNvSpPr/>
          <p:nvPr/>
        </p:nvSpPr>
        <p:spPr>
          <a:xfrm>
            <a:off x="1435848" y="5411866"/>
            <a:ext cx="206931" cy="1851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159199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" y="-12601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📜 Remplir un </a:t>
            </a:r>
            <a:r>
              <a:rPr lang="fr-FR" sz="3250" b="1" dirty="0">
                <a:solidFill>
                  <a:srgbClr val="FFC000"/>
                </a:solidFill>
              </a:rPr>
              <a:t>formulaire</a:t>
            </a:r>
            <a:r>
              <a:rPr lang="fr-FR" sz="3250" b="1" dirty="0"/>
              <a:t> en ligne</a:t>
            </a:r>
            <a:endParaRPr lang="fr-FR" sz="325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0857" y="950203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21" y="1038511"/>
            <a:ext cx="8543925" cy="1077019"/>
          </a:xfrm>
        </p:spPr>
        <p:txBody>
          <a:bodyPr/>
          <a:lstStyle/>
          <a:p>
            <a:pPr marL="0" indent="0" algn="ctr">
              <a:buNone/>
            </a:pPr>
            <a:r>
              <a:rPr lang="fr-FR" sz="1950" dirty="0"/>
              <a:t> 🔍 Comment joindre un fichier dans un formulaire ?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94DE0-E4B3-4F5D-9C26-D0664FD9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9" y="1658879"/>
            <a:ext cx="4004275" cy="137156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AF089CE-25F2-47B1-BD24-15A90B6CAF14}"/>
              </a:ext>
            </a:extLst>
          </p:cNvPr>
          <p:cNvSpPr/>
          <p:nvPr/>
        </p:nvSpPr>
        <p:spPr>
          <a:xfrm>
            <a:off x="321299" y="1729857"/>
            <a:ext cx="248913" cy="250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5725D8D-3D0E-4D96-B67A-AD1EDF107520}"/>
              </a:ext>
            </a:extLst>
          </p:cNvPr>
          <p:cNvSpPr/>
          <p:nvPr/>
        </p:nvSpPr>
        <p:spPr>
          <a:xfrm>
            <a:off x="321299" y="3109244"/>
            <a:ext cx="248913" cy="250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D69D48-C2D7-40CB-B44F-74AEDAA9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9" y="3109244"/>
            <a:ext cx="4236266" cy="3105819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0A18A789-D6C3-4DE6-93AC-BB32289ED5F3}"/>
              </a:ext>
            </a:extLst>
          </p:cNvPr>
          <p:cNvSpPr/>
          <p:nvPr/>
        </p:nvSpPr>
        <p:spPr>
          <a:xfrm>
            <a:off x="4560677" y="1725013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CF8DFDB-9FD6-4DC7-9EF2-F3A1E9C340FB}"/>
              </a:ext>
            </a:extLst>
          </p:cNvPr>
          <p:cNvSpPr/>
          <p:nvPr/>
        </p:nvSpPr>
        <p:spPr>
          <a:xfrm>
            <a:off x="4630487" y="3035971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3CF431-A39F-4BFC-97FC-3E26AC5B31A9}"/>
              </a:ext>
            </a:extLst>
          </p:cNvPr>
          <p:cNvCxnSpPr>
            <a:cxnSpLocks/>
          </p:cNvCxnSpPr>
          <p:nvPr/>
        </p:nvCxnSpPr>
        <p:spPr>
          <a:xfrm>
            <a:off x="4879400" y="2050112"/>
            <a:ext cx="0" cy="4025973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EE68E998-155B-4B96-89C9-C18E56DC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785" y="1613893"/>
            <a:ext cx="4051235" cy="2892131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1DFC333E-EFF0-45E6-8F5E-ABC612349FDB}"/>
              </a:ext>
            </a:extLst>
          </p:cNvPr>
          <p:cNvSpPr/>
          <p:nvPr/>
        </p:nvSpPr>
        <p:spPr>
          <a:xfrm>
            <a:off x="5039794" y="1712737"/>
            <a:ext cx="248913" cy="250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57AB3A5-8B39-4278-B23E-F7D601D42886}"/>
              </a:ext>
            </a:extLst>
          </p:cNvPr>
          <p:cNvSpPr/>
          <p:nvPr/>
        </p:nvSpPr>
        <p:spPr>
          <a:xfrm>
            <a:off x="9103665" y="1704436"/>
            <a:ext cx="248913" cy="2724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8A0AC60-0FFD-4E49-9115-1BDE7C7B6EB2}"/>
              </a:ext>
            </a:extLst>
          </p:cNvPr>
          <p:cNvSpPr/>
          <p:nvPr/>
        </p:nvSpPr>
        <p:spPr>
          <a:xfrm>
            <a:off x="9010955" y="1605130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C92BBFA-4772-4F83-82B6-3630FE09CC43}"/>
              </a:ext>
            </a:extLst>
          </p:cNvPr>
          <p:cNvSpPr/>
          <p:nvPr/>
        </p:nvSpPr>
        <p:spPr>
          <a:xfrm>
            <a:off x="9501305" y="4272306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9F3F8CE-504C-4199-BF92-46FD3415C1DC}"/>
              </a:ext>
            </a:extLst>
          </p:cNvPr>
          <p:cNvSpPr/>
          <p:nvPr/>
        </p:nvSpPr>
        <p:spPr>
          <a:xfrm>
            <a:off x="5023267" y="4333005"/>
            <a:ext cx="248913" cy="250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85DCA1-FF72-4BC3-85F5-DA28AD2E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026" y="4358472"/>
            <a:ext cx="4578708" cy="870916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2C8B962B-7772-4E6D-9BAE-077F1C93968E}"/>
              </a:ext>
            </a:extLst>
          </p:cNvPr>
          <p:cNvSpPr/>
          <p:nvPr/>
        </p:nvSpPr>
        <p:spPr>
          <a:xfrm>
            <a:off x="5257301" y="5018051"/>
            <a:ext cx="248913" cy="250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02AD60-333B-44B9-84D2-20261A96A2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21" b="6946"/>
          <a:stretch/>
        </p:blipFill>
        <p:spPr>
          <a:xfrm>
            <a:off x="5788545" y="5018403"/>
            <a:ext cx="2940413" cy="115875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E7097A-9972-9980-0A65-D7DF2FAF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0E9-9B6E-431B-948E-89086EFB265F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A58A8-009F-CD0D-DBFA-426BB69C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138872-F2EC-99E3-F7E5-D6C08FD9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D452EF-E1B1-BFF4-0714-D439A241E317}"/>
              </a:ext>
            </a:extLst>
          </p:cNvPr>
          <p:cNvSpPr/>
          <p:nvPr/>
        </p:nvSpPr>
        <p:spPr>
          <a:xfrm>
            <a:off x="2572561" y="5037384"/>
            <a:ext cx="467469" cy="192004"/>
          </a:xfrm>
          <a:prstGeom prst="rect">
            <a:avLst/>
          </a:prstGeom>
          <a:solidFill>
            <a:srgbClr val="E5F3FF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13" dirty="0">
                <a:solidFill>
                  <a:schemeClr val="tx1"/>
                </a:solidFill>
              </a:rPr>
              <a:t>chien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7AEE8-CA18-E921-5AA4-25ECC0E7870F}"/>
              </a:ext>
            </a:extLst>
          </p:cNvPr>
          <p:cNvSpPr/>
          <p:nvPr/>
        </p:nvSpPr>
        <p:spPr>
          <a:xfrm>
            <a:off x="1925998" y="5037385"/>
            <a:ext cx="560610" cy="23084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9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B469E8-121E-EC16-8A4C-846E8063351F}"/>
              </a:ext>
            </a:extLst>
          </p:cNvPr>
          <p:cNvSpPr/>
          <p:nvPr/>
        </p:nvSpPr>
        <p:spPr>
          <a:xfrm>
            <a:off x="3281363" y="5025951"/>
            <a:ext cx="450203" cy="1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9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567BBF-64C2-DF43-173C-7A664971D71E}"/>
              </a:ext>
            </a:extLst>
          </p:cNvPr>
          <p:cNvSpPr/>
          <p:nvPr/>
        </p:nvSpPr>
        <p:spPr>
          <a:xfrm>
            <a:off x="6984397" y="3343267"/>
            <a:ext cx="613903" cy="205363"/>
          </a:xfrm>
          <a:prstGeom prst="rect">
            <a:avLst/>
          </a:prstGeom>
          <a:solidFill>
            <a:srgbClr val="E5F3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13" dirty="0">
                <a:solidFill>
                  <a:schemeClr val="tx1"/>
                </a:solidFill>
              </a:rPr>
              <a:t>Chien.jpg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17DC0-FBB7-2D58-4C30-7FB88EB7188A}"/>
              </a:ext>
            </a:extLst>
          </p:cNvPr>
          <p:cNvSpPr/>
          <p:nvPr/>
        </p:nvSpPr>
        <p:spPr>
          <a:xfrm>
            <a:off x="6477438" y="3328109"/>
            <a:ext cx="475435" cy="2135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9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029FB-D0C4-3455-AF28-5F1764F13F6A}"/>
              </a:ext>
            </a:extLst>
          </p:cNvPr>
          <p:cNvSpPr/>
          <p:nvPr/>
        </p:nvSpPr>
        <p:spPr>
          <a:xfrm>
            <a:off x="7626776" y="3358241"/>
            <a:ext cx="613904" cy="18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69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4B907-BE05-4341-62BF-58907D06B683}"/>
              </a:ext>
            </a:extLst>
          </p:cNvPr>
          <p:cNvSpPr/>
          <p:nvPr/>
        </p:nvSpPr>
        <p:spPr>
          <a:xfrm>
            <a:off x="7205296" y="5260464"/>
            <a:ext cx="1035384" cy="2103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13" dirty="0">
                <a:solidFill>
                  <a:schemeClr val="tx1"/>
                </a:solidFill>
              </a:rPr>
              <a:t>Chien.jpg</a:t>
            </a:r>
          </a:p>
        </p:txBody>
      </p:sp>
    </p:spTree>
    <p:extLst>
      <p:ext uri="{BB962C8B-B14F-4D97-AF65-F5344CB8AC3E}">
        <p14:creationId xmlns:p14="http://schemas.microsoft.com/office/powerpoint/2010/main" val="779994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3748</TotalTime>
  <Words>1072</Words>
  <Application>Microsoft Office PowerPoint</Application>
  <PresentationFormat>Format A4 (210 x 297 mm)</PresentationFormat>
  <Paragraphs>172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Les Navigateurs 🚢  VS  🔍 les Moteurs de recherche</vt:lpstr>
      <vt:lpstr>La fenêtre de Navigation</vt:lpstr>
      <vt:lpstr>🔍 Les extensions Comment les trouver et les installer ?</vt:lpstr>
      <vt:lpstr>🔍 Comment les trouver et les installer ?</vt:lpstr>
      <vt:lpstr>🔍 Comment les trouver et les installer ?</vt:lpstr>
      <vt:lpstr>🔍 Comment les trouver et les installer ?</vt:lpstr>
      <vt:lpstr>🔍 Comment les désinstaller ?</vt:lpstr>
      <vt:lpstr>📜 Remplir un formulaire en ligne</vt:lpstr>
      <vt:lpstr>📜 Remplir un formulaire en ligne</vt:lpstr>
      <vt:lpstr>🔒 Formulaires et sécurité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28</cp:revision>
  <cp:lastPrinted>2022-02-18T09:53:05Z</cp:lastPrinted>
  <dcterms:created xsi:type="dcterms:W3CDTF">2021-12-15T13:49:53Z</dcterms:created>
  <dcterms:modified xsi:type="dcterms:W3CDTF">2023-02-01T08:46:02Z</dcterms:modified>
</cp:coreProperties>
</file>