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399" r:id="rId2"/>
    <p:sldId id="400" r:id="rId3"/>
    <p:sldId id="408" r:id="rId4"/>
    <p:sldId id="405" r:id="rId5"/>
    <p:sldId id="421" r:id="rId6"/>
  </p:sldIdLst>
  <p:sldSz cx="104394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485" autoAdjust="0"/>
  </p:normalViewPr>
  <p:slideViewPr>
    <p:cSldViewPr snapToGrid="0">
      <p:cViewPr varScale="1">
        <p:scale>
          <a:sx n="91" d="100"/>
          <a:sy n="91" d="100"/>
        </p:scale>
        <p:origin x="17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15/02/2023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98575" y="1143000"/>
            <a:ext cx="4260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98575" y="1143000"/>
            <a:ext cx="426085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71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98575" y="1143000"/>
            <a:ext cx="426085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371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98575" y="1143000"/>
            <a:ext cx="426085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375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98575" y="1143000"/>
            <a:ext cx="426085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8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691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1237197"/>
            <a:ext cx="887349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3970580"/>
            <a:ext cx="782955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6854-1120-40CC-8391-D4E046EC2DA6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77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2E2E-C8E4-4DA0-B583-4550C573003B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77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402483"/>
            <a:ext cx="2250996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402483"/>
            <a:ext cx="6622494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C69A-E654-408A-A3A4-5F1353364709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19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DD81-3C5C-4E25-9886-6667D1B42EDB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04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1884671"/>
            <a:ext cx="900398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5059035"/>
            <a:ext cx="900398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2BA8-6D43-434A-A90E-3331506CDCC6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52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2012414"/>
            <a:ext cx="4436745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2012414"/>
            <a:ext cx="4436745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49AA-6ED8-4F85-862B-75265F494834}" type="datetime1">
              <a:rPr lang="fr-FR" smtClean="0"/>
              <a:t>15/02/2023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68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1853171"/>
            <a:ext cx="44163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2761381"/>
            <a:ext cx="4416355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1853171"/>
            <a:ext cx="44381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2761381"/>
            <a:ext cx="4438105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78D-DB70-4157-B400-F8E961885AEB}" type="datetime1">
              <a:rPr lang="fr-FR" smtClean="0"/>
              <a:t>15/02/2023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7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D2F2-DD70-4A08-890E-DC3C0B0F0868}" type="datetime1">
              <a:rPr lang="fr-FR" smtClean="0"/>
              <a:t>15/02/2023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41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9D07-1666-4833-AC28-5C1BABEF9B0E}" type="datetime1">
              <a:rPr lang="fr-FR" smtClean="0"/>
              <a:t>15/02/2023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3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1088455"/>
            <a:ext cx="528494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8CF57-352A-4968-9D4F-C37B139EC117}" type="datetime1">
              <a:rPr lang="fr-FR" smtClean="0"/>
              <a:t>15/02/2023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3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1088455"/>
            <a:ext cx="528494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D869B-A701-4BBB-9078-889BA6965B84}" type="datetime1">
              <a:rPr lang="fr-FR" smtClean="0"/>
              <a:t>15/02/2023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9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1C4E8-95BF-46DE-87D4-83DDFF625C63}" type="datetime1">
              <a:rPr lang="fr-FR" smtClean="0"/>
              <a:t>15/02/2023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7006700"/>
            <a:ext cx="35232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- 9/10 - Mails | Agenda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99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F3247134-A637-4CD7-97CF-DFF871181F01}"/>
              </a:ext>
            </a:extLst>
          </p:cNvPr>
          <p:cNvSpPr txBox="1"/>
          <p:nvPr/>
        </p:nvSpPr>
        <p:spPr>
          <a:xfrm>
            <a:off x="-340090" y="1496661"/>
            <a:ext cx="49321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👉 Ouvrir l’application dédiée à vos mails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1622" y="12178"/>
            <a:ext cx="5556156" cy="593608"/>
          </a:xfrm>
        </p:spPr>
        <p:txBody>
          <a:bodyPr>
            <a:noAutofit/>
          </a:bodyPr>
          <a:lstStyle/>
          <a:p>
            <a:pPr marR="21949" algn="ctr"/>
            <a:r>
              <a:rPr lang="fr-FR" sz="3582" dirty="0"/>
              <a:t>📩 Gérer ses mails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391E3A4-8AF1-43D3-94F1-171699300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1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>
            <a:cxnSpLocks/>
          </p:cNvCxnSpPr>
          <p:nvPr/>
        </p:nvCxnSpPr>
        <p:spPr>
          <a:xfrm>
            <a:off x="381824" y="628062"/>
            <a:ext cx="977920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11BE579F-9409-40D0-9C1F-E9C73EE2F235}"/>
              </a:ext>
            </a:extLst>
          </p:cNvPr>
          <p:cNvSpPr txBox="1"/>
          <p:nvPr/>
        </p:nvSpPr>
        <p:spPr>
          <a:xfrm>
            <a:off x="148361" y="2367064"/>
            <a:ext cx="3955209" cy="92333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💡 Sur smartphone ou sur tablette, vous pouvez aussi utiliser votre navigateur pour accéder à votre boîte mail.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79BADDE-F991-44DB-8A0C-92AF10CCBBFF}"/>
              </a:ext>
            </a:extLst>
          </p:cNvPr>
          <p:cNvGrpSpPr/>
          <p:nvPr/>
        </p:nvGrpSpPr>
        <p:grpSpPr>
          <a:xfrm>
            <a:off x="4554867" y="1068241"/>
            <a:ext cx="5843242" cy="5713455"/>
            <a:chOff x="2475459" y="2094604"/>
            <a:chExt cx="7352435" cy="6900526"/>
          </a:xfrm>
        </p:grpSpPr>
        <p:pic>
          <p:nvPicPr>
            <p:cNvPr id="116" name="Image 115">
              <a:extLst>
                <a:ext uri="{FF2B5EF4-FFF2-40B4-BE49-F238E27FC236}">
                  <a16:creationId xmlns:a16="http://schemas.microsoft.com/office/drawing/2014/main" id="{6885DB0D-8F49-4617-A0BD-9531109F91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98" b="12043"/>
            <a:stretch/>
          </p:blipFill>
          <p:spPr>
            <a:xfrm>
              <a:off x="5932211" y="2094604"/>
              <a:ext cx="3227110" cy="5913372"/>
            </a:xfrm>
            <a:prstGeom prst="rect">
              <a:avLst/>
            </a:prstGeom>
          </p:spPr>
        </p:pic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314813B7-B6E4-43B4-BB95-FC4CE3CD5F49}"/>
                </a:ext>
              </a:extLst>
            </p:cNvPr>
            <p:cNvSpPr/>
            <p:nvPr/>
          </p:nvSpPr>
          <p:spPr>
            <a:xfrm>
              <a:off x="6087905" y="2125489"/>
              <a:ext cx="2699470" cy="428513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sp>
          <p:nvSpPr>
            <p:cNvPr id="23" name="Rectangle : coins arrondis 22">
              <a:extLst>
                <a:ext uri="{FF2B5EF4-FFF2-40B4-BE49-F238E27FC236}">
                  <a16:creationId xmlns:a16="http://schemas.microsoft.com/office/drawing/2014/main" id="{CE3B61E2-A56B-484E-9145-7DDE08ED23CA}"/>
                </a:ext>
              </a:extLst>
            </p:cNvPr>
            <p:cNvSpPr/>
            <p:nvPr/>
          </p:nvSpPr>
          <p:spPr>
            <a:xfrm>
              <a:off x="2753168" y="2576388"/>
              <a:ext cx="2793176" cy="450770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Barre de recherche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72660415-685E-487B-89EE-BBA24E29F4DA}"/>
                </a:ext>
              </a:extLst>
            </p:cNvPr>
            <p:cNvCxnSpPr>
              <a:cxnSpLocks/>
              <a:stCxn id="23" idx="0"/>
              <a:endCxn id="22" idx="1"/>
            </p:cNvCxnSpPr>
            <p:nvPr/>
          </p:nvCxnSpPr>
          <p:spPr>
            <a:xfrm flipV="1">
              <a:off x="4149756" y="2339746"/>
              <a:ext cx="1938149" cy="236642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711F47B7-D77B-4EEF-AD55-85CB1985D743}"/>
                </a:ext>
              </a:extLst>
            </p:cNvPr>
            <p:cNvSpPr/>
            <p:nvPr/>
          </p:nvSpPr>
          <p:spPr>
            <a:xfrm>
              <a:off x="5843588" y="2605612"/>
              <a:ext cx="3397385" cy="5492679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FCB5BB1C-E5F3-444D-AB42-A3948B5CC37D}"/>
                </a:ext>
              </a:extLst>
            </p:cNvPr>
            <p:cNvSpPr/>
            <p:nvPr/>
          </p:nvSpPr>
          <p:spPr>
            <a:xfrm>
              <a:off x="2580342" y="3743921"/>
              <a:ext cx="2793176" cy="470713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Zone de lecture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64E57586-0B30-4807-B527-8FC0A7D7A879}"/>
                </a:ext>
              </a:extLst>
            </p:cNvPr>
            <p:cNvCxnSpPr>
              <a:cxnSpLocks/>
              <a:stCxn id="30" idx="3"/>
            </p:cNvCxnSpPr>
            <p:nvPr/>
          </p:nvCxnSpPr>
          <p:spPr>
            <a:xfrm flipV="1">
              <a:off x="5373518" y="3908817"/>
              <a:ext cx="470070" cy="7046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67868877-4DD5-4EDD-81DF-28421343E861}"/>
                </a:ext>
              </a:extLst>
            </p:cNvPr>
            <p:cNvSpPr/>
            <p:nvPr/>
          </p:nvSpPr>
          <p:spPr>
            <a:xfrm>
              <a:off x="7419200" y="7388810"/>
              <a:ext cx="1456682" cy="619167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0F6EE001-20AC-405F-B53F-FD9EE0122A23}"/>
                </a:ext>
              </a:extLst>
            </p:cNvPr>
            <p:cNvSpPr txBox="1"/>
            <p:nvPr/>
          </p:nvSpPr>
          <p:spPr>
            <a:xfrm>
              <a:off x="2475459" y="7582584"/>
              <a:ext cx="3175194" cy="1412546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👉Cliquer sur ce bouton permet de commencer un nouveau mail </a:t>
              </a:r>
            </a:p>
            <a:p>
              <a:pPr algn="ctr"/>
              <a:r>
                <a:rPr lang="fr-FR" sz="1400" i="1" dirty="0"/>
                <a:t>(Nouveau message/Écrire/Composer…)</a:t>
              </a:r>
              <a:endParaRPr lang="fr-FR" sz="1400" dirty="0"/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28D6B299-D104-4C1C-8C90-DE9A4D9099F9}"/>
                </a:ext>
              </a:extLst>
            </p:cNvPr>
            <p:cNvCxnSpPr>
              <a:cxnSpLocks/>
              <a:stCxn id="35" idx="3"/>
              <a:endCxn id="34" idx="1"/>
            </p:cNvCxnSpPr>
            <p:nvPr/>
          </p:nvCxnSpPr>
          <p:spPr>
            <a:xfrm flipV="1">
              <a:off x="5650653" y="7698393"/>
              <a:ext cx="1768547" cy="590464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DC849C63-A5D3-400C-9F99-F9CEAF2EB8AB}"/>
                </a:ext>
              </a:extLst>
            </p:cNvPr>
            <p:cNvSpPr/>
            <p:nvPr/>
          </p:nvSpPr>
          <p:spPr>
            <a:xfrm>
              <a:off x="5918632" y="4698564"/>
              <a:ext cx="536575" cy="394550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75C21469-D7C0-4A1A-8950-C33A5D430315}"/>
                </a:ext>
              </a:extLst>
            </p:cNvPr>
            <p:cNvCxnSpPr>
              <a:cxnSpLocks/>
              <a:stCxn id="49" idx="3"/>
              <a:endCxn id="43" idx="1"/>
            </p:cNvCxnSpPr>
            <p:nvPr/>
          </p:nvCxnSpPr>
          <p:spPr>
            <a:xfrm>
              <a:off x="5180641" y="4883386"/>
              <a:ext cx="737991" cy="12453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id="{80D2D4EE-EA2C-4AD8-A0EE-3238449180AF}"/>
                </a:ext>
              </a:extLst>
            </p:cNvPr>
            <p:cNvSpPr/>
            <p:nvPr/>
          </p:nvSpPr>
          <p:spPr>
            <a:xfrm>
              <a:off x="2840876" y="4556330"/>
              <a:ext cx="2339765" cy="654111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Logo ou initiales </a:t>
              </a:r>
            </a:p>
            <a:p>
              <a:r>
                <a:rPr lang="fr-FR" sz="1400" b="1" dirty="0">
                  <a:solidFill>
                    <a:schemeClr val="bg1"/>
                  </a:solidFill>
                </a:rPr>
                <a:t>de l’expéditeur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 : coins arrondis 52">
              <a:extLst>
                <a:ext uri="{FF2B5EF4-FFF2-40B4-BE49-F238E27FC236}">
                  <a16:creationId xmlns:a16="http://schemas.microsoft.com/office/drawing/2014/main" id="{90FD458C-18D7-4636-8CFE-CAAFC42D21FA}"/>
                </a:ext>
              </a:extLst>
            </p:cNvPr>
            <p:cNvSpPr/>
            <p:nvPr/>
          </p:nvSpPr>
          <p:spPr>
            <a:xfrm>
              <a:off x="6535242" y="5490378"/>
              <a:ext cx="946747" cy="226916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F24F7CC8-BD54-4B10-A9AE-06AB6D278889}"/>
                </a:ext>
              </a:extLst>
            </p:cNvPr>
            <p:cNvCxnSpPr>
              <a:cxnSpLocks/>
              <a:stCxn id="55" idx="3"/>
              <a:endCxn id="53" idx="1"/>
            </p:cNvCxnSpPr>
            <p:nvPr/>
          </p:nvCxnSpPr>
          <p:spPr>
            <a:xfrm flipV="1">
              <a:off x="5129075" y="5603836"/>
              <a:ext cx="1406167" cy="9285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 : coins arrondis 54">
              <a:extLst>
                <a:ext uri="{FF2B5EF4-FFF2-40B4-BE49-F238E27FC236}">
                  <a16:creationId xmlns:a16="http://schemas.microsoft.com/office/drawing/2014/main" id="{30D2CDEE-EDF4-469A-9B92-382809448D2D}"/>
                </a:ext>
              </a:extLst>
            </p:cNvPr>
            <p:cNvSpPr/>
            <p:nvPr/>
          </p:nvSpPr>
          <p:spPr>
            <a:xfrm>
              <a:off x="2602749" y="5543746"/>
              <a:ext cx="2526326" cy="305881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Nom de l’expéditeur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7" name="Rectangle : coins arrondis 66">
              <a:extLst>
                <a:ext uri="{FF2B5EF4-FFF2-40B4-BE49-F238E27FC236}">
                  <a16:creationId xmlns:a16="http://schemas.microsoft.com/office/drawing/2014/main" id="{8F7D483D-5025-4570-B2D5-85707F0D8E70}"/>
                </a:ext>
              </a:extLst>
            </p:cNvPr>
            <p:cNvSpPr/>
            <p:nvPr/>
          </p:nvSpPr>
          <p:spPr>
            <a:xfrm>
              <a:off x="8568435" y="5543746"/>
              <a:ext cx="473373" cy="180830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BBF4A825-3E75-4DF2-B9D2-A6E3AFAF8B19}"/>
                </a:ext>
              </a:extLst>
            </p:cNvPr>
            <p:cNvCxnSpPr>
              <a:cxnSpLocks/>
              <a:stCxn id="69" idx="2"/>
              <a:endCxn id="67" idx="0"/>
            </p:cNvCxnSpPr>
            <p:nvPr/>
          </p:nvCxnSpPr>
          <p:spPr>
            <a:xfrm flipH="1">
              <a:off x="8805123" y="5311722"/>
              <a:ext cx="493985" cy="232024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 : coins arrondis 68">
              <a:extLst>
                <a:ext uri="{FF2B5EF4-FFF2-40B4-BE49-F238E27FC236}">
                  <a16:creationId xmlns:a16="http://schemas.microsoft.com/office/drawing/2014/main" id="{68DC1B5F-42AD-42F4-895B-09DBF3802FED}"/>
                </a:ext>
              </a:extLst>
            </p:cNvPr>
            <p:cNvSpPr/>
            <p:nvPr/>
          </p:nvSpPr>
          <p:spPr>
            <a:xfrm>
              <a:off x="8875882" y="5037426"/>
              <a:ext cx="846450" cy="274296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Date</a:t>
              </a:r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id="{1A5113B9-77B4-4BAE-97CB-20F9A9391939}"/>
                </a:ext>
              </a:extLst>
            </p:cNvPr>
            <p:cNvSpPr/>
            <p:nvPr/>
          </p:nvSpPr>
          <p:spPr>
            <a:xfrm>
              <a:off x="7533292" y="3483288"/>
              <a:ext cx="913192" cy="197588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16BB6EDB-6343-4F33-A289-F85D12694981}"/>
                </a:ext>
              </a:extLst>
            </p:cNvPr>
            <p:cNvCxnSpPr>
              <a:cxnSpLocks/>
              <a:stCxn id="79" idx="1"/>
              <a:endCxn id="77" idx="3"/>
            </p:cNvCxnSpPr>
            <p:nvPr/>
          </p:nvCxnSpPr>
          <p:spPr>
            <a:xfrm flipH="1" flipV="1">
              <a:off x="8446484" y="3582082"/>
              <a:ext cx="205461" cy="218191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 : coins arrondis 78">
              <a:extLst>
                <a:ext uri="{FF2B5EF4-FFF2-40B4-BE49-F238E27FC236}">
                  <a16:creationId xmlns:a16="http://schemas.microsoft.com/office/drawing/2014/main" id="{F247BAF0-6F6A-41E4-9F6E-6204BD43324F}"/>
                </a:ext>
              </a:extLst>
            </p:cNvPr>
            <p:cNvSpPr/>
            <p:nvPr/>
          </p:nvSpPr>
          <p:spPr>
            <a:xfrm>
              <a:off x="8651946" y="3523068"/>
              <a:ext cx="1175948" cy="554408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📎 Pièce jointe</a:t>
              </a:r>
            </a:p>
          </p:txBody>
        </p:sp>
        <p:sp>
          <p:nvSpPr>
            <p:cNvPr id="88" name="Rectangle : coins arrondis 87">
              <a:extLst>
                <a:ext uri="{FF2B5EF4-FFF2-40B4-BE49-F238E27FC236}">
                  <a16:creationId xmlns:a16="http://schemas.microsoft.com/office/drawing/2014/main" id="{89B2E4FD-EB80-4D45-A1C3-382487D475E8}"/>
                </a:ext>
              </a:extLst>
            </p:cNvPr>
            <p:cNvSpPr/>
            <p:nvPr/>
          </p:nvSpPr>
          <p:spPr>
            <a:xfrm>
              <a:off x="6508502" y="7008220"/>
              <a:ext cx="1946972" cy="203768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89" name="Connecteur droit 88">
              <a:extLst>
                <a:ext uri="{FF2B5EF4-FFF2-40B4-BE49-F238E27FC236}">
                  <a16:creationId xmlns:a16="http://schemas.microsoft.com/office/drawing/2014/main" id="{2F38F774-1787-44E8-8544-7A3EC61C058E}"/>
                </a:ext>
              </a:extLst>
            </p:cNvPr>
            <p:cNvCxnSpPr>
              <a:cxnSpLocks/>
              <a:stCxn id="90" idx="3"/>
              <a:endCxn id="88" idx="1"/>
            </p:cNvCxnSpPr>
            <p:nvPr/>
          </p:nvCxnSpPr>
          <p:spPr>
            <a:xfrm>
              <a:off x="5139029" y="6265811"/>
              <a:ext cx="1369473" cy="844293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 : coins arrondis 89">
              <a:extLst>
                <a:ext uri="{FF2B5EF4-FFF2-40B4-BE49-F238E27FC236}">
                  <a16:creationId xmlns:a16="http://schemas.microsoft.com/office/drawing/2014/main" id="{151F39E8-7EDA-4F03-9F26-4B631BFDBCEE}"/>
                </a:ext>
              </a:extLst>
            </p:cNvPr>
            <p:cNvSpPr/>
            <p:nvPr/>
          </p:nvSpPr>
          <p:spPr>
            <a:xfrm>
              <a:off x="3358748" y="6112871"/>
              <a:ext cx="1780281" cy="305881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Objet du mail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1" name="Rectangle : coins arrondis 100">
              <a:extLst>
                <a:ext uri="{FF2B5EF4-FFF2-40B4-BE49-F238E27FC236}">
                  <a16:creationId xmlns:a16="http://schemas.microsoft.com/office/drawing/2014/main" id="{F83E2E68-1328-425C-A445-9F1A3589B532}"/>
                </a:ext>
              </a:extLst>
            </p:cNvPr>
            <p:cNvSpPr/>
            <p:nvPr/>
          </p:nvSpPr>
          <p:spPr>
            <a:xfrm>
              <a:off x="6497436" y="7267051"/>
              <a:ext cx="2278875" cy="147056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12"/>
            </a:p>
          </p:txBody>
        </p: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6606FE4E-C20B-4692-BF1F-F10CD172B251}"/>
                </a:ext>
              </a:extLst>
            </p:cNvPr>
            <p:cNvCxnSpPr>
              <a:cxnSpLocks/>
              <a:stCxn id="103" idx="3"/>
              <a:endCxn id="101" idx="1"/>
            </p:cNvCxnSpPr>
            <p:nvPr/>
          </p:nvCxnSpPr>
          <p:spPr>
            <a:xfrm>
              <a:off x="5129075" y="6776102"/>
              <a:ext cx="1368360" cy="564476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 : coins arrondis 102">
              <a:extLst>
                <a:ext uri="{FF2B5EF4-FFF2-40B4-BE49-F238E27FC236}">
                  <a16:creationId xmlns:a16="http://schemas.microsoft.com/office/drawing/2014/main" id="{0FD96B71-C38F-4ADC-9A63-04F314CFEFBE}"/>
                </a:ext>
              </a:extLst>
            </p:cNvPr>
            <p:cNvSpPr/>
            <p:nvPr/>
          </p:nvSpPr>
          <p:spPr>
            <a:xfrm>
              <a:off x="3163111" y="6623161"/>
              <a:ext cx="1965965" cy="305881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  <a:p>
              <a:r>
                <a:rPr lang="fr-FR" sz="1400" b="1" dirty="0">
                  <a:solidFill>
                    <a:schemeClr val="bg1"/>
                  </a:solidFill>
                </a:rPr>
                <a:t>Aperçu du mail</a:t>
              </a:r>
            </a:p>
            <a:p>
              <a:pPr algn="ctr"/>
              <a:endParaRPr lang="fr-FR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7" name="ZoneTexte 106">
            <a:extLst>
              <a:ext uri="{FF2B5EF4-FFF2-40B4-BE49-F238E27FC236}">
                <a16:creationId xmlns:a16="http://schemas.microsoft.com/office/drawing/2014/main" id="{F3DCB5E2-23C7-4261-AF46-74D5CB0B594A}"/>
              </a:ext>
            </a:extLst>
          </p:cNvPr>
          <p:cNvSpPr txBox="1"/>
          <p:nvPr/>
        </p:nvSpPr>
        <p:spPr>
          <a:xfrm>
            <a:off x="118456" y="3972481"/>
            <a:ext cx="4242512" cy="313932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🧐Chaque ligne de la zone de lecture est un </a:t>
            </a:r>
            <a:r>
              <a:rPr lang="fr-FR" b="1" dirty="0">
                <a:solidFill>
                  <a:srgbClr val="92D050"/>
                </a:solidFill>
              </a:rPr>
              <a:t>mail</a:t>
            </a:r>
            <a:r>
              <a:rPr lang="fr-FR" b="1" dirty="0">
                <a:solidFill>
                  <a:srgbClr val="FFC000"/>
                </a:solidFill>
              </a:rPr>
              <a:t> </a:t>
            </a:r>
            <a:r>
              <a:rPr lang="fr-FR" dirty="0"/>
              <a:t>que vous avez reçu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👉Pour </a:t>
            </a:r>
            <a:r>
              <a:rPr lang="fr-FR" b="1" dirty="0"/>
              <a:t>ouvrir un mail </a:t>
            </a:r>
            <a:r>
              <a:rPr lang="fr-FR" dirty="0"/>
              <a:t>il faut cliquer sur la ligne qui correspond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💡Les </a:t>
            </a:r>
            <a:r>
              <a:rPr lang="fr-FR" b="1" dirty="0"/>
              <a:t>mails en gras </a:t>
            </a:r>
            <a:r>
              <a:rPr lang="fr-FR" dirty="0"/>
              <a:t>sont ceux que vous n’avez pas encore ouverts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🔍 Les messages sont </a:t>
            </a:r>
            <a:r>
              <a:rPr lang="fr-FR" b="1" dirty="0"/>
              <a:t>classés</a:t>
            </a:r>
            <a:r>
              <a:rPr lang="fr-FR" dirty="0"/>
              <a:t> du plus récent au plus ancien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8FCA7C-CDBF-4897-B4BD-9B15D3D53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</p:spTree>
    <p:extLst>
      <p:ext uri="{BB962C8B-B14F-4D97-AF65-F5344CB8AC3E}">
        <p14:creationId xmlns:p14="http://schemas.microsoft.com/office/powerpoint/2010/main" val="149631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>
            <a:extLst>
              <a:ext uri="{FF2B5EF4-FFF2-40B4-BE49-F238E27FC236}">
                <a16:creationId xmlns:a16="http://schemas.microsoft.com/office/drawing/2014/main" id="{FEAA19CE-D01E-4247-B00B-D5D4BFAC558B}"/>
              </a:ext>
            </a:extLst>
          </p:cNvPr>
          <p:cNvGrpSpPr/>
          <p:nvPr/>
        </p:nvGrpSpPr>
        <p:grpSpPr>
          <a:xfrm>
            <a:off x="752093" y="488609"/>
            <a:ext cx="7220955" cy="3682122"/>
            <a:chOff x="7115" y="1624393"/>
            <a:chExt cx="9462150" cy="2026045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42FD2E33-C6B6-4499-92F6-3D4B3E464C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94" b="61224"/>
            <a:stretch/>
          </p:blipFill>
          <p:spPr>
            <a:xfrm>
              <a:off x="3524063" y="1644268"/>
              <a:ext cx="3688916" cy="1753686"/>
            </a:xfrm>
            <a:prstGeom prst="rect">
              <a:avLst/>
            </a:prstGeom>
          </p:spPr>
        </p:pic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D314C61E-AD62-445A-BEB7-6AEC5DB087F7}"/>
                </a:ext>
              </a:extLst>
            </p:cNvPr>
            <p:cNvSpPr txBox="1"/>
            <p:nvPr/>
          </p:nvSpPr>
          <p:spPr>
            <a:xfrm>
              <a:off x="7115" y="1702908"/>
              <a:ext cx="3317558" cy="1947530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dirty="0"/>
                <a:t>💡 </a:t>
              </a:r>
              <a:r>
                <a:rPr lang="fr-FR" sz="1400" b="1" dirty="0"/>
                <a:t>Pour envoyer un mail, remplissez ces 3 champs :</a:t>
              </a:r>
            </a:p>
            <a:p>
              <a:pPr algn="ctr"/>
              <a:endParaRPr lang="fr-FR" sz="1400" i="1" dirty="0"/>
            </a:p>
            <a:p>
              <a:pPr algn="ctr"/>
              <a:r>
                <a:rPr lang="fr-FR" sz="1400" dirty="0"/>
                <a:t>👉 </a:t>
              </a:r>
              <a:r>
                <a:rPr lang="fr-FR" sz="1400" b="1" dirty="0"/>
                <a:t>L’adresse mail du destinataire</a:t>
              </a:r>
            </a:p>
            <a:p>
              <a:pPr algn="ctr"/>
              <a:endParaRPr lang="fr-FR" sz="1400" b="1" dirty="0"/>
            </a:p>
            <a:p>
              <a:pPr algn="ctr"/>
              <a:r>
                <a:rPr lang="fr-FR" sz="1400" b="1" dirty="0"/>
                <a:t>👉L’objet du mail</a:t>
              </a:r>
            </a:p>
            <a:p>
              <a:pPr algn="ctr"/>
              <a:r>
                <a:rPr lang="fr-FR" sz="1400" i="1" dirty="0"/>
                <a:t>Équivaut au titre de votre message. Écrivez en quelques mots de quoi parle votre mail</a:t>
              </a:r>
            </a:p>
            <a:p>
              <a:pPr algn="ctr"/>
              <a:endParaRPr lang="fr-FR" sz="1400" i="1" dirty="0"/>
            </a:p>
            <a:p>
              <a:pPr algn="ctr"/>
              <a:r>
                <a:rPr lang="fr-FR" sz="1400" dirty="0"/>
                <a:t>👉 </a:t>
              </a:r>
              <a:r>
                <a:rPr lang="fr-FR" sz="1400" b="1" dirty="0"/>
                <a:t>Le corps du texte</a:t>
              </a:r>
            </a:p>
            <a:p>
              <a:pPr algn="ctr"/>
              <a:r>
                <a:rPr lang="fr-FR" sz="1400" i="1" dirty="0"/>
                <a:t>Rédigez le message que vous souhaitez envoyer à votre destinataire.</a:t>
              </a:r>
            </a:p>
            <a:p>
              <a:pPr algn="ctr"/>
              <a:r>
                <a:rPr lang="fr-FR" sz="1400" i="1" dirty="0"/>
                <a:t>Pensez aux formules de politesse </a:t>
              </a:r>
              <a:endParaRPr lang="fr-FR" sz="1400" dirty="0"/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18A1EE74-E38F-4174-BE39-DE186DB95266}"/>
                </a:ext>
              </a:extLst>
            </p:cNvPr>
            <p:cNvCxnSpPr>
              <a:cxnSpLocks/>
            </p:cNvCxnSpPr>
            <p:nvPr/>
          </p:nvCxnSpPr>
          <p:spPr>
            <a:xfrm>
              <a:off x="2727388" y="2183906"/>
              <a:ext cx="1597625" cy="337205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E1690545-4125-40C7-B286-CEB2355ECB41}"/>
                </a:ext>
              </a:extLst>
            </p:cNvPr>
            <p:cNvCxnSpPr>
              <a:cxnSpLocks/>
            </p:cNvCxnSpPr>
            <p:nvPr/>
          </p:nvCxnSpPr>
          <p:spPr>
            <a:xfrm>
              <a:off x="2727388" y="2521111"/>
              <a:ext cx="1597625" cy="386096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3C85BC2C-C123-43F3-93F4-42B5D46D2C74}"/>
                </a:ext>
              </a:extLst>
            </p:cNvPr>
            <p:cNvCxnSpPr>
              <a:cxnSpLocks/>
            </p:cNvCxnSpPr>
            <p:nvPr/>
          </p:nvCxnSpPr>
          <p:spPr>
            <a:xfrm>
              <a:off x="2814988" y="3076615"/>
              <a:ext cx="1354626" cy="221772"/>
            </a:xfrm>
            <a:prstGeom prst="straightConnector1">
              <a:avLst/>
            </a:prstGeom>
            <a:ln w="127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C6897322-341B-4880-836A-E1DA3380552E}"/>
                </a:ext>
              </a:extLst>
            </p:cNvPr>
            <p:cNvSpPr/>
            <p:nvPr/>
          </p:nvSpPr>
          <p:spPr>
            <a:xfrm>
              <a:off x="6416516" y="1624393"/>
              <a:ext cx="342967" cy="327925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2BF2E54-8284-4BA6-A00D-D27B4A4D31DA}"/>
                </a:ext>
              </a:extLst>
            </p:cNvPr>
            <p:cNvSpPr txBox="1"/>
            <p:nvPr/>
          </p:nvSpPr>
          <p:spPr>
            <a:xfrm>
              <a:off x="7762422" y="1807407"/>
              <a:ext cx="1706843" cy="524986"/>
            </a:xfrm>
            <a:prstGeom prst="rect">
              <a:avLst/>
            </a:prstGeom>
            <a:noFill/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i="1" dirty="0"/>
                <a:t>❗ Cliquez sur </a:t>
              </a:r>
              <a:r>
                <a:rPr lang="fr-FR" sz="1400" b="1" i="1" dirty="0"/>
                <a:t>envoyer</a:t>
              </a:r>
              <a:r>
                <a:rPr lang="fr-FR" sz="1400" i="1" dirty="0"/>
                <a:t> quand vous avez fini de rédiger !</a:t>
              </a:r>
            </a:p>
          </p:txBody>
        </p: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B0E157AC-93B0-45DC-A96A-5B54AAF805F8}"/>
                </a:ext>
              </a:extLst>
            </p:cNvPr>
            <p:cNvCxnSpPr>
              <a:cxnSpLocks/>
              <a:stCxn id="32" idx="1"/>
              <a:endCxn id="30" idx="6"/>
            </p:cNvCxnSpPr>
            <p:nvPr/>
          </p:nvCxnSpPr>
          <p:spPr>
            <a:xfrm flipH="1" flipV="1">
              <a:off x="6759483" y="1788356"/>
              <a:ext cx="1002939" cy="281545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F325302E-CB51-487F-AB1B-F40D70DFC090}"/>
                </a:ext>
              </a:extLst>
            </p:cNvPr>
            <p:cNvSpPr/>
            <p:nvPr/>
          </p:nvSpPr>
          <p:spPr>
            <a:xfrm>
              <a:off x="5973855" y="1648288"/>
              <a:ext cx="342967" cy="327925"/>
            </a:xfrm>
            <a:prstGeom prst="ellipse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7E87748F-CF3E-4FCA-9F08-CBA6C9045849}"/>
                </a:ext>
              </a:extLst>
            </p:cNvPr>
            <p:cNvCxnSpPr>
              <a:cxnSpLocks/>
              <a:stCxn id="37" idx="0"/>
              <a:endCxn id="36" idx="4"/>
            </p:cNvCxnSpPr>
            <p:nvPr/>
          </p:nvCxnSpPr>
          <p:spPr>
            <a:xfrm flipH="1" flipV="1">
              <a:off x="6145338" y="1976213"/>
              <a:ext cx="1336192" cy="415386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A1CE259-4765-4B82-91B9-9462E07218C7}"/>
                </a:ext>
              </a:extLst>
            </p:cNvPr>
            <p:cNvSpPr txBox="1"/>
            <p:nvPr/>
          </p:nvSpPr>
          <p:spPr>
            <a:xfrm>
              <a:off x="6485176" y="2391599"/>
              <a:ext cx="1992708" cy="4064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400" i="1" dirty="0"/>
                <a:t>📎 Cliquez ici vous souhaitez joindre un fichier</a:t>
              </a:r>
            </a:p>
          </p:txBody>
        </p:sp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F3CA4E2-B72A-47B4-8565-60B995C3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0789" y="7002964"/>
            <a:ext cx="2348865" cy="402483"/>
          </a:xfrm>
        </p:spPr>
        <p:txBody>
          <a:bodyPr/>
          <a:lstStyle/>
          <a:p>
            <a:fld id="{D6933001-C3CC-44A1-BE70-5EB3C01ED656}" type="slidenum">
              <a:rPr lang="fr-FR" smtClean="0"/>
              <a:t>2</a:t>
            </a:fld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FE53C1A7-0015-4163-A51B-C48084676E03}"/>
              </a:ext>
            </a:extLst>
          </p:cNvPr>
          <p:cNvGrpSpPr/>
          <p:nvPr/>
        </p:nvGrpSpPr>
        <p:grpSpPr>
          <a:xfrm>
            <a:off x="537750" y="4515656"/>
            <a:ext cx="4501822" cy="2734337"/>
            <a:chOff x="3057192" y="1313599"/>
            <a:chExt cx="6077616" cy="4359333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6B34FA90-07A5-45AB-950F-C55B7D685166}"/>
                </a:ext>
              </a:extLst>
            </p:cNvPr>
            <p:cNvGrpSpPr/>
            <p:nvPr/>
          </p:nvGrpSpPr>
          <p:grpSpPr>
            <a:xfrm>
              <a:off x="3057192" y="1313599"/>
              <a:ext cx="6077616" cy="4359333"/>
              <a:chOff x="726047" y="650817"/>
              <a:chExt cx="4931618" cy="3121083"/>
            </a:xfrm>
          </p:grpSpPr>
          <p:sp>
            <p:nvSpPr>
              <p:cNvPr id="28" name="Rectangle : coins arrondis 27">
                <a:extLst>
                  <a:ext uri="{FF2B5EF4-FFF2-40B4-BE49-F238E27FC236}">
                    <a16:creationId xmlns:a16="http://schemas.microsoft.com/office/drawing/2014/main" id="{DD518E48-61BA-47C9-BA51-4EEA0FFDD7F5}"/>
                  </a:ext>
                </a:extLst>
              </p:cNvPr>
              <p:cNvSpPr/>
              <p:nvPr/>
            </p:nvSpPr>
            <p:spPr>
              <a:xfrm>
                <a:off x="1344721" y="650817"/>
                <a:ext cx="1880791" cy="501378"/>
              </a:xfrm>
              <a:prstGeom prst="roundRect">
                <a:avLst/>
              </a:prstGeom>
              <a:solidFill>
                <a:srgbClr val="92D050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</a:rPr>
                  <a:t>💡 Destinataire(s)</a:t>
                </a:r>
              </a:p>
            </p:txBody>
          </p:sp>
          <p:pic>
            <p:nvPicPr>
              <p:cNvPr id="29" name="Image 28">
                <a:extLst>
                  <a:ext uri="{FF2B5EF4-FFF2-40B4-BE49-F238E27FC236}">
                    <a16:creationId xmlns:a16="http://schemas.microsoft.com/office/drawing/2014/main" id="{E0474BC9-6503-4B11-AFAF-D8132A67B61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805" r="-1038" b="53379"/>
              <a:stretch/>
            </p:blipFill>
            <p:spPr>
              <a:xfrm>
                <a:off x="726047" y="1041342"/>
                <a:ext cx="3118138" cy="2730558"/>
              </a:xfrm>
              <a:prstGeom prst="rect">
                <a:avLst/>
              </a:prstGeom>
              <a:ln>
                <a:solidFill>
                  <a:srgbClr val="92D050"/>
                </a:solidFill>
              </a:ln>
            </p:spPr>
          </p:pic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8D303E0C-2BE1-4C8F-BB51-C494A90B7D4B}"/>
                  </a:ext>
                </a:extLst>
              </p:cNvPr>
              <p:cNvCxnSpPr>
                <a:cxnSpLocks/>
                <a:stCxn id="34" idx="3"/>
                <a:endCxn id="35" idx="1"/>
              </p:cNvCxnSpPr>
              <p:nvPr/>
            </p:nvCxnSpPr>
            <p:spPr>
              <a:xfrm flipV="1">
                <a:off x="2276475" y="1614519"/>
                <a:ext cx="890885" cy="411876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 : coins arrondis 33">
                <a:extLst>
                  <a:ext uri="{FF2B5EF4-FFF2-40B4-BE49-F238E27FC236}">
                    <a16:creationId xmlns:a16="http://schemas.microsoft.com/office/drawing/2014/main" id="{4C34E4CC-101A-4C04-8DC6-852849AB40C8}"/>
                  </a:ext>
                </a:extLst>
              </p:cNvPr>
              <p:cNvSpPr/>
              <p:nvPr/>
            </p:nvSpPr>
            <p:spPr>
              <a:xfrm>
                <a:off x="772892" y="1902570"/>
                <a:ext cx="1503583" cy="247649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  test@exemple.fr</a:t>
                </a:r>
              </a:p>
            </p:txBody>
          </p:sp>
          <p:sp>
            <p:nvSpPr>
              <p:cNvPr id="35" name="Rectangle : coins arrondis 34">
                <a:extLst>
                  <a:ext uri="{FF2B5EF4-FFF2-40B4-BE49-F238E27FC236}">
                    <a16:creationId xmlns:a16="http://schemas.microsoft.com/office/drawing/2014/main" id="{864D1FAE-E465-49A0-BDD3-55E6EC2D0A9E}"/>
                  </a:ext>
                </a:extLst>
              </p:cNvPr>
              <p:cNvSpPr/>
              <p:nvPr/>
            </p:nvSpPr>
            <p:spPr>
              <a:xfrm>
                <a:off x="3167360" y="1298517"/>
                <a:ext cx="2490305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Destinataire principal, information publique</a:t>
                </a:r>
              </a:p>
            </p:txBody>
          </p:sp>
          <p:sp>
            <p:nvSpPr>
              <p:cNvPr id="39" name="Rectangle : coins arrondis 38">
                <a:extLst>
                  <a:ext uri="{FF2B5EF4-FFF2-40B4-BE49-F238E27FC236}">
                    <a16:creationId xmlns:a16="http://schemas.microsoft.com/office/drawing/2014/main" id="{60674397-A5BE-4B59-97F7-7D5BF82179A2}"/>
                  </a:ext>
                </a:extLst>
              </p:cNvPr>
              <p:cNvSpPr/>
              <p:nvPr/>
            </p:nvSpPr>
            <p:spPr>
              <a:xfrm>
                <a:off x="820517" y="2345481"/>
                <a:ext cx="1503583" cy="241246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fr-FR" sz="1400" dirty="0">
                    <a:solidFill>
                      <a:schemeClr val="tx1"/>
                    </a:solidFill>
                  </a:rPr>
                  <a:t> test@exemple.fr</a:t>
                </a:r>
                <a:endParaRPr lang="fr-FR" sz="1400" dirty="0"/>
              </a:p>
            </p:txBody>
          </p:sp>
          <p:sp>
            <p:nvSpPr>
              <p:cNvPr id="40" name="Rectangle : coins arrondis 39">
                <a:extLst>
                  <a:ext uri="{FF2B5EF4-FFF2-40B4-BE49-F238E27FC236}">
                    <a16:creationId xmlns:a16="http://schemas.microsoft.com/office/drawing/2014/main" id="{3CAF71BD-87AB-4C50-801B-4C1B3836E195}"/>
                  </a:ext>
                </a:extLst>
              </p:cNvPr>
              <p:cNvSpPr/>
              <p:nvPr/>
            </p:nvSpPr>
            <p:spPr>
              <a:xfrm>
                <a:off x="846021" y="2798367"/>
                <a:ext cx="1535229" cy="241246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  test@exemple.fr</a:t>
                </a:r>
                <a:endParaRPr lang="fr-FR" sz="1400" dirty="0"/>
              </a:p>
            </p:txBody>
          </p: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A3B803E4-34CE-406C-91ED-43AD624A0A74}"/>
                  </a:ext>
                </a:extLst>
              </p:cNvPr>
              <p:cNvCxnSpPr>
                <a:cxnSpLocks/>
                <a:stCxn id="39" idx="3"/>
                <a:endCxn id="42" idx="1"/>
              </p:cNvCxnSpPr>
              <p:nvPr/>
            </p:nvCxnSpPr>
            <p:spPr>
              <a:xfrm flipV="1">
                <a:off x="2324100" y="2392845"/>
                <a:ext cx="335401" cy="73259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F7E81B98-0778-4547-A830-4084B5FAF0BD}"/>
                  </a:ext>
                </a:extLst>
              </p:cNvPr>
              <p:cNvSpPr/>
              <p:nvPr/>
            </p:nvSpPr>
            <p:spPr>
              <a:xfrm>
                <a:off x="2659501" y="2076843"/>
                <a:ext cx="2998164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Destinataire secondaire, en copie, information publique</a:t>
                </a: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C4D8148-D754-4764-AF0D-CB96257CD50E}"/>
                  </a:ext>
                </a:extLst>
              </p:cNvPr>
              <p:cNvCxnSpPr>
                <a:cxnSpLocks/>
                <a:stCxn id="40" idx="3"/>
                <a:endCxn id="44" idx="1"/>
              </p:cNvCxnSpPr>
              <p:nvPr/>
            </p:nvCxnSpPr>
            <p:spPr>
              <a:xfrm>
                <a:off x="2381250" y="2918990"/>
                <a:ext cx="278251" cy="238653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 : coins arrondis 43">
                <a:extLst>
                  <a:ext uri="{FF2B5EF4-FFF2-40B4-BE49-F238E27FC236}">
                    <a16:creationId xmlns:a16="http://schemas.microsoft.com/office/drawing/2014/main" id="{6F4DC78E-3691-4FDB-9935-DE1A44550F6E}"/>
                  </a:ext>
                </a:extLst>
              </p:cNvPr>
              <p:cNvSpPr/>
              <p:nvPr/>
            </p:nvSpPr>
            <p:spPr>
              <a:xfrm>
                <a:off x="2659501" y="2841641"/>
                <a:ext cx="2998164" cy="63200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Destinataire invisible aux autres destinataires</a:t>
                </a:r>
              </a:p>
            </p:txBody>
          </p:sp>
        </p:grpSp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F8B32F3B-7290-4623-80FC-740310CFF957}"/>
                </a:ext>
              </a:extLst>
            </p:cNvPr>
            <p:cNvSpPr/>
            <p:nvPr/>
          </p:nvSpPr>
          <p:spPr>
            <a:xfrm>
              <a:off x="3114923" y="1879122"/>
              <a:ext cx="2325014" cy="464236"/>
            </a:xfrm>
            <a:prstGeom prst="round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9835372D-46B8-42E1-9568-AE64D3716D9D}"/>
              </a:ext>
            </a:extLst>
          </p:cNvPr>
          <p:cNvSpPr txBox="1"/>
          <p:nvPr/>
        </p:nvSpPr>
        <p:spPr>
          <a:xfrm>
            <a:off x="516639" y="-14659"/>
            <a:ext cx="9418095" cy="47827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R="21949" algn="ctr"/>
            <a:r>
              <a:rPr lang="fr-FR" sz="2508" b="1" dirty="0">
                <a:solidFill>
                  <a:schemeClr val="bg1"/>
                </a:solidFill>
                <a:latin typeface="+mj-lt"/>
              </a:rPr>
              <a:t>Écrire et envoyer un mail</a:t>
            </a:r>
            <a:endParaRPr lang="fr-FR" sz="1791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06B2EC4A-8159-4F51-9666-D8DA6D749994}"/>
              </a:ext>
            </a:extLst>
          </p:cNvPr>
          <p:cNvGrpSpPr/>
          <p:nvPr/>
        </p:nvGrpSpPr>
        <p:grpSpPr>
          <a:xfrm>
            <a:off x="5723428" y="4477168"/>
            <a:ext cx="4659356" cy="2932015"/>
            <a:chOff x="5780044" y="3724415"/>
            <a:chExt cx="4659356" cy="2932015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FE66B88A-F458-45E6-A6AD-4FB38CF530F6}"/>
                </a:ext>
              </a:extLst>
            </p:cNvPr>
            <p:cNvGrpSpPr/>
            <p:nvPr/>
          </p:nvGrpSpPr>
          <p:grpSpPr>
            <a:xfrm>
              <a:off x="5874774" y="3814218"/>
              <a:ext cx="4523850" cy="2793093"/>
              <a:chOff x="5777837" y="3520923"/>
              <a:chExt cx="4523850" cy="2793093"/>
            </a:xfrm>
          </p:grpSpPr>
          <p:grpSp>
            <p:nvGrpSpPr>
              <p:cNvPr id="46" name="Groupe 45">
                <a:extLst>
                  <a:ext uri="{FF2B5EF4-FFF2-40B4-BE49-F238E27FC236}">
                    <a16:creationId xmlns:a16="http://schemas.microsoft.com/office/drawing/2014/main" id="{A500078C-07A6-4C9A-A790-11E946C04D8C}"/>
                  </a:ext>
                </a:extLst>
              </p:cNvPr>
              <p:cNvGrpSpPr/>
              <p:nvPr/>
            </p:nvGrpSpPr>
            <p:grpSpPr>
              <a:xfrm>
                <a:off x="5777837" y="3526124"/>
                <a:ext cx="3719465" cy="2787892"/>
                <a:chOff x="6162675" y="1730326"/>
                <a:chExt cx="4921281" cy="3643788"/>
              </a:xfrm>
            </p:grpSpPr>
            <p:pic>
              <p:nvPicPr>
                <p:cNvPr id="47" name="Image 46">
                  <a:extLst>
                    <a:ext uri="{FF2B5EF4-FFF2-40B4-BE49-F238E27FC236}">
                      <a16:creationId xmlns:a16="http://schemas.microsoft.com/office/drawing/2014/main" id="{74BD0CBF-41C1-4F93-A90C-3527FB5B0D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129" b="41739"/>
                <a:stretch/>
              </p:blipFill>
              <p:spPr>
                <a:xfrm>
                  <a:off x="6162675" y="1730326"/>
                  <a:ext cx="3086100" cy="3643788"/>
                </a:xfrm>
                <a:prstGeom prst="rect">
                  <a:avLst/>
                </a:prstGeom>
              </p:spPr>
            </p:pic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B18AA3FA-6D01-4786-967F-B6A682F233E9}"/>
                    </a:ext>
                  </a:extLst>
                </p:cNvPr>
                <p:cNvSpPr/>
                <p:nvPr/>
              </p:nvSpPr>
              <p:spPr>
                <a:xfrm>
                  <a:off x="8577657" y="2811659"/>
                  <a:ext cx="427835" cy="473009"/>
                </a:xfrm>
                <a:prstGeom prst="ellipse">
                  <a:avLst/>
                </a:prstGeom>
                <a:noFill/>
                <a:ln w="3810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400"/>
                </a:p>
              </p:txBody>
            </p:sp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id="{E446F73C-148F-499A-ADE3-C917A486C8DC}"/>
                    </a:ext>
                  </a:extLst>
                </p:cNvPr>
                <p:cNvSpPr txBox="1"/>
                <p:nvPr/>
              </p:nvSpPr>
              <p:spPr>
                <a:xfrm>
                  <a:off x="8365164" y="3867726"/>
                  <a:ext cx="2718792" cy="1247022"/>
                </a:xfrm>
                <a:prstGeom prst="rect">
                  <a:avLst/>
                </a:prstGeom>
                <a:solidFill>
                  <a:srgbClr val="92D050"/>
                </a:solidFill>
                <a:ln w="28575">
                  <a:solidFill>
                    <a:srgbClr val="92D05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fr-FR" sz="1400" b="1" dirty="0">
                      <a:solidFill>
                        <a:schemeClr val="bg1"/>
                      </a:solidFill>
                    </a:rPr>
                    <a:t>💡 En cliquant sur la flèche, je peux répondre à la personne qui m’a écrit</a:t>
                  </a:r>
                </a:p>
              </p:txBody>
            </p:sp>
            <p:cxnSp>
              <p:nvCxnSpPr>
                <p:cNvPr id="50" name="Connecteur droit avec flèche 49">
                  <a:extLst>
                    <a:ext uri="{FF2B5EF4-FFF2-40B4-BE49-F238E27FC236}">
                      <a16:creationId xmlns:a16="http://schemas.microsoft.com/office/drawing/2014/main" id="{C0731DCF-2321-4527-9E18-04A22E79D7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911373" y="3218834"/>
                  <a:ext cx="641022" cy="696008"/>
                </a:xfrm>
                <a:prstGeom prst="straightConnector1">
                  <a:avLst/>
                </a:prstGeom>
                <a:ln w="28575">
                  <a:solidFill>
                    <a:srgbClr val="92D05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F5AF4320-77E7-46AA-BF8D-FC253382ACF9}"/>
                  </a:ext>
                </a:extLst>
              </p:cNvPr>
              <p:cNvSpPr/>
              <p:nvPr/>
            </p:nvSpPr>
            <p:spPr>
              <a:xfrm>
                <a:off x="7261419" y="3520923"/>
                <a:ext cx="323354" cy="361903"/>
              </a:xfrm>
              <a:prstGeom prst="ellipse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12"/>
              </a:p>
            </p:txBody>
          </p:sp>
          <p:sp>
            <p:nvSpPr>
              <p:cNvPr id="52" name="ZoneTexte 51">
                <a:extLst>
                  <a:ext uri="{FF2B5EF4-FFF2-40B4-BE49-F238E27FC236}">
                    <a16:creationId xmlns:a16="http://schemas.microsoft.com/office/drawing/2014/main" id="{855A4EE6-AEE7-492B-A674-5C80D04799E1}"/>
                  </a:ext>
                </a:extLst>
              </p:cNvPr>
              <p:cNvSpPr txBox="1"/>
              <p:nvPr/>
            </p:nvSpPr>
            <p:spPr>
              <a:xfrm>
                <a:off x="8246845" y="3747119"/>
                <a:ext cx="2054842" cy="523220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rgbClr val="92D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</a:rPr>
                  <a:t>💡 pour supprimer un mail</a:t>
                </a:r>
              </a:p>
            </p:txBody>
          </p:sp>
          <p:cxnSp>
            <p:nvCxnSpPr>
              <p:cNvPr id="53" name="Connecteur droit avec flèche 52">
                <a:extLst>
                  <a:ext uri="{FF2B5EF4-FFF2-40B4-BE49-F238E27FC236}">
                    <a16:creationId xmlns:a16="http://schemas.microsoft.com/office/drawing/2014/main" id="{037C808F-69DE-4B87-B139-8939F495F608}"/>
                  </a:ext>
                </a:extLst>
              </p:cNvPr>
              <p:cNvCxnSpPr>
                <a:cxnSpLocks/>
                <a:stCxn id="52" idx="1"/>
                <a:endCxn id="51" idx="6"/>
              </p:cNvCxnSpPr>
              <p:nvPr/>
            </p:nvCxnSpPr>
            <p:spPr>
              <a:xfrm flipH="1" flipV="1">
                <a:off x="7584773" y="3701875"/>
                <a:ext cx="662072" cy="306854"/>
              </a:xfrm>
              <a:prstGeom prst="straightConnector1">
                <a:avLst/>
              </a:prstGeom>
              <a:ln w="28575">
                <a:solidFill>
                  <a:srgbClr val="92D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6ECE89E-6DEB-4892-A399-4571845E3EC3}"/>
                </a:ext>
              </a:extLst>
            </p:cNvPr>
            <p:cNvSpPr/>
            <p:nvPr/>
          </p:nvSpPr>
          <p:spPr>
            <a:xfrm>
              <a:off x="5780044" y="3724415"/>
              <a:ext cx="4659356" cy="2932015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EC26527A-B63C-4228-9797-15B768D2E12C}"/>
              </a:ext>
            </a:extLst>
          </p:cNvPr>
          <p:cNvSpPr/>
          <p:nvPr/>
        </p:nvSpPr>
        <p:spPr>
          <a:xfrm>
            <a:off x="3438451" y="572421"/>
            <a:ext cx="3232035" cy="390474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7863593-EBBC-1E19-C0ED-89299FBF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8611" y="7176942"/>
            <a:ext cx="3523298" cy="402483"/>
          </a:xfrm>
        </p:spPr>
        <p:txBody>
          <a:bodyPr/>
          <a:lstStyle/>
          <a:p>
            <a:r>
              <a:rPr lang="fr-FR" dirty="0"/>
              <a:t>Smartphone - 9/10 - Mails | Agenda</a:t>
            </a:r>
          </a:p>
        </p:txBody>
      </p:sp>
    </p:spTree>
    <p:extLst>
      <p:ext uri="{BB962C8B-B14F-4D97-AF65-F5344CB8AC3E}">
        <p14:creationId xmlns:p14="http://schemas.microsoft.com/office/powerpoint/2010/main" val="352447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1622" y="47360"/>
            <a:ext cx="5556156" cy="593608"/>
          </a:xfrm>
        </p:spPr>
        <p:txBody>
          <a:bodyPr>
            <a:noAutofit/>
          </a:bodyPr>
          <a:lstStyle/>
          <a:p>
            <a:pPr marR="21949" algn="ctr"/>
            <a:r>
              <a:rPr lang="fr-FR" sz="3582" dirty="0"/>
              <a:t>📩 Gérer ses mails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1BC143-CC7E-45F4-B1B7-B219D5B0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3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>
            <a:cxnSpLocks/>
          </p:cNvCxnSpPr>
          <p:nvPr/>
        </p:nvCxnSpPr>
        <p:spPr>
          <a:xfrm>
            <a:off x="377215" y="755583"/>
            <a:ext cx="977920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35E30211-37B5-442F-8810-107376433C4D}"/>
              </a:ext>
            </a:extLst>
          </p:cNvPr>
          <p:cNvGrpSpPr/>
          <p:nvPr/>
        </p:nvGrpSpPr>
        <p:grpSpPr>
          <a:xfrm>
            <a:off x="42789" y="1825699"/>
            <a:ext cx="4734921" cy="3469739"/>
            <a:chOff x="483596" y="1129696"/>
            <a:chExt cx="5286688" cy="3874073"/>
          </a:xfrm>
        </p:grpSpPr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48199023-D6AD-47DF-99C0-862D0D10C664}"/>
                </a:ext>
              </a:extLst>
            </p:cNvPr>
            <p:cNvGrpSpPr/>
            <p:nvPr/>
          </p:nvGrpSpPr>
          <p:grpSpPr>
            <a:xfrm>
              <a:off x="483596" y="1153223"/>
              <a:ext cx="4301334" cy="3850546"/>
              <a:chOff x="4668222" y="1061208"/>
              <a:chExt cx="4301334" cy="3850546"/>
            </a:xfrm>
          </p:grpSpPr>
          <p:grpSp>
            <p:nvGrpSpPr>
              <p:cNvPr id="20" name="Groupe 19">
                <a:extLst>
                  <a:ext uri="{FF2B5EF4-FFF2-40B4-BE49-F238E27FC236}">
                    <a16:creationId xmlns:a16="http://schemas.microsoft.com/office/drawing/2014/main" id="{F3188108-3246-4D1F-A6F9-EE3EFF87EDE9}"/>
                  </a:ext>
                </a:extLst>
              </p:cNvPr>
              <p:cNvGrpSpPr/>
              <p:nvPr/>
            </p:nvGrpSpPr>
            <p:grpSpPr>
              <a:xfrm>
                <a:off x="4668222" y="1061208"/>
                <a:ext cx="3086100" cy="3850546"/>
                <a:chOff x="4997567" y="1186389"/>
                <a:chExt cx="3086100" cy="3850546"/>
              </a:xfrm>
            </p:grpSpPr>
            <p:pic>
              <p:nvPicPr>
                <p:cNvPr id="17" name="Image 16">
                  <a:extLst>
                    <a:ext uri="{FF2B5EF4-FFF2-40B4-BE49-F238E27FC236}">
                      <a16:creationId xmlns:a16="http://schemas.microsoft.com/office/drawing/2014/main" id="{DF6174A2-2D92-4B0A-8AD1-1E9711803F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505" b="38349"/>
                <a:stretch/>
              </p:blipFill>
              <p:spPr>
                <a:xfrm>
                  <a:off x="4997567" y="1186389"/>
                  <a:ext cx="3086100" cy="3850546"/>
                </a:xfrm>
                <a:prstGeom prst="rect">
                  <a:avLst/>
                </a:prstGeom>
                <a:ln>
                  <a:solidFill>
                    <a:srgbClr val="92D050"/>
                  </a:solidFill>
                </a:ln>
              </p:spPr>
            </p:pic>
            <p:sp>
              <p:nvSpPr>
                <p:cNvPr id="48" name="Rectangle : coins arrondis 47">
                  <a:extLst>
                    <a:ext uri="{FF2B5EF4-FFF2-40B4-BE49-F238E27FC236}">
                      <a16:creationId xmlns:a16="http://schemas.microsoft.com/office/drawing/2014/main" id="{82DD8BFA-D4DE-4CE8-880A-41A2EE2677CE}"/>
                    </a:ext>
                  </a:extLst>
                </p:cNvPr>
                <p:cNvSpPr/>
                <p:nvPr/>
              </p:nvSpPr>
              <p:spPr>
                <a:xfrm>
                  <a:off x="7821563" y="2614357"/>
                  <a:ext cx="152400" cy="192757"/>
                </a:xfrm>
                <a:prstGeom prst="roundRect">
                  <a:avLst/>
                </a:prstGeom>
                <a:noFill/>
                <a:ln w="1905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612"/>
                </a:p>
              </p:txBody>
            </p:sp>
            <p:cxnSp>
              <p:nvCxnSpPr>
                <p:cNvPr id="50" name="Connecteur droit 49">
                  <a:extLst>
                    <a:ext uri="{FF2B5EF4-FFF2-40B4-BE49-F238E27FC236}">
                      <a16:creationId xmlns:a16="http://schemas.microsoft.com/office/drawing/2014/main" id="{68BEACCE-021D-405C-9796-686C5B5102F6}"/>
                    </a:ext>
                  </a:extLst>
                </p:cNvPr>
                <p:cNvCxnSpPr>
                  <a:cxnSpLocks/>
                  <a:endCxn id="48" idx="2"/>
                </p:cNvCxnSpPr>
                <p:nvPr/>
              </p:nvCxnSpPr>
              <p:spPr>
                <a:xfrm flipV="1">
                  <a:off x="7625593" y="2807114"/>
                  <a:ext cx="272170" cy="120644"/>
                </a:xfrm>
                <a:prstGeom prst="line">
                  <a:avLst/>
                </a:prstGeom>
                <a:ln w="1905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ectangle : coins arrondis 55">
                  <a:extLst>
                    <a:ext uri="{FF2B5EF4-FFF2-40B4-BE49-F238E27FC236}">
                      <a16:creationId xmlns:a16="http://schemas.microsoft.com/office/drawing/2014/main" id="{CF568AAA-307F-4908-BEEC-7C575176308F}"/>
                    </a:ext>
                  </a:extLst>
                </p:cNvPr>
                <p:cNvSpPr/>
                <p:nvPr/>
              </p:nvSpPr>
              <p:spPr>
                <a:xfrm>
                  <a:off x="6535023" y="2927758"/>
                  <a:ext cx="1548643" cy="1620725"/>
                </a:xfrm>
                <a:prstGeom prst="roundRect">
                  <a:avLst/>
                </a:prstGeom>
                <a:noFill/>
                <a:ln w="1905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612"/>
                </a:p>
              </p:txBody>
            </p:sp>
            <p:sp>
              <p:nvSpPr>
                <p:cNvPr id="57" name="Rectangle : coins arrondis 56">
                  <a:extLst>
                    <a:ext uri="{FF2B5EF4-FFF2-40B4-BE49-F238E27FC236}">
                      <a16:creationId xmlns:a16="http://schemas.microsoft.com/office/drawing/2014/main" id="{88F93EEF-C161-462E-B27C-E3D0DAEF8754}"/>
                    </a:ext>
                  </a:extLst>
                </p:cNvPr>
                <p:cNvSpPr/>
                <p:nvPr/>
              </p:nvSpPr>
              <p:spPr>
                <a:xfrm>
                  <a:off x="6611922" y="3048403"/>
                  <a:ext cx="1013671" cy="272050"/>
                </a:xfrm>
                <a:prstGeom prst="roundRect">
                  <a:avLst/>
                </a:prstGeom>
                <a:noFill/>
                <a:ln w="1905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612"/>
                </a:p>
              </p:txBody>
            </p:sp>
            <p:sp>
              <p:nvSpPr>
                <p:cNvPr id="58" name="Rectangle : coins arrondis 57">
                  <a:extLst>
                    <a:ext uri="{FF2B5EF4-FFF2-40B4-BE49-F238E27FC236}">
                      <a16:creationId xmlns:a16="http://schemas.microsoft.com/office/drawing/2014/main" id="{943AAEE6-B1AD-494F-A2B8-6D7B6C5FE033}"/>
                    </a:ext>
                  </a:extLst>
                </p:cNvPr>
                <p:cNvSpPr/>
                <p:nvPr/>
              </p:nvSpPr>
              <p:spPr>
                <a:xfrm>
                  <a:off x="6611922" y="3401523"/>
                  <a:ext cx="1013671" cy="272050"/>
                </a:xfrm>
                <a:prstGeom prst="roundRect">
                  <a:avLst/>
                </a:prstGeom>
                <a:noFill/>
                <a:ln w="1905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612"/>
                </a:p>
              </p:txBody>
            </p:sp>
          </p:grp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7625F0C0-6899-491F-945E-55864A104685}"/>
                  </a:ext>
                </a:extLst>
              </p:cNvPr>
              <p:cNvCxnSpPr>
                <a:cxnSpLocks/>
                <a:stCxn id="57" idx="3"/>
                <a:endCxn id="80" idx="2"/>
              </p:cNvCxnSpPr>
              <p:nvPr/>
            </p:nvCxnSpPr>
            <p:spPr>
              <a:xfrm flipV="1">
                <a:off x="7296248" y="2466193"/>
                <a:ext cx="1673308" cy="593054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B2029A84-FAFE-4485-AD0F-4552105C7F76}"/>
                  </a:ext>
                </a:extLst>
              </p:cNvPr>
              <p:cNvCxnSpPr>
                <a:cxnSpLocks/>
                <a:stCxn id="58" idx="3"/>
                <a:endCxn id="85" idx="1"/>
              </p:cNvCxnSpPr>
              <p:nvPr/>
            </p:nvCxnSpPr>
            <p:spPr>
              <a:xfrm flipV="1">
                <a:off x="7296248" y="3318592"/>
                <a:ext cx="687952" cy="93775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Rectangle : coins arrondis 64">
                <a:extLst>
                  <a:ext uri="{FF2B5EF4-FFF2-40B4-BE49-F238E27FC236}">
                    <a16:creationId xmlns:a16="http://schemas.microsoft.com/office/drawing/2014/main" id="{01A7C989-6CD0-46D8-A921-1ACDDCE5F8F4}"/>
                  </a:ext>
                </a:extLst>
              </p:cNvPr>
              <p:cNvSpPr/>
              <p:nvPr/>
            </p:nvSpPr>
            <p:spPr>
              <a:xfrm>
                <a:off x="6282575" y="3655510"/>
                <a:ext cx="1013671" cy="272050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12"/>
              </a:p>
            </p:txBody>
          </p:sp>
        </p:grp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17723482-8E62-49E0-A5F4-55EACC873C4F}"/>
                </a:ext>
              </a:extLst>
            </p:cNvPr>
            <p:cNvGrpSpPr/>
            <p:nvPr/>
          </p:nvGrpSpPr>
          <p:grpSpPr>
            <a:xfrm>
              <a:off x="544018" y="1897225"/>
              <a:ext cx="2971661" cy="1013505"/>
              <a:chOff x="11392325" y="1620388"/>
              <a:chExt cx="2971661" cy="1013505"/>
            </a:xfrm>
          </p:grpSpPr>
          <p:sp>
            <p:nvSpPr>
              <p:cNvPr id="77" name="Rectangle : coins arrondis 76">
                <a:extLst>
                  <a:ext uri="{FF2B5EF4-FFF2-40B4-BE49-F238E27FC236}">
                    <a16:creationId xmlns:a16="http://schemas.microsoft.com/office/drawing/2014/main" id="{1A5113B9-77B4-4BAE-97CB-20F9A9391939}"/>
                  </a:ext>
                </a:extLst>
              </p:cNvPr>
              <p:cNvSpPr/>
              <p:nvPr/>
            </p:nvSpPr>
            <p:spPr>
              <a:xfrm>
                <a:off x="14100212" y="1620388"/>
                <a:ext cx="263774" cy="169675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12"/>
              </a:p>
            </p:txBody>
          </p:sp>
          <p:cxnSp>
            <p:nvCxnSpPr>
              <p:cNvPr id="78" name="Connecteur droit 77">
                <a:extLst>
                  <a:ext uri="{FF2B5EF4-FFF2-40B4-BE49-F238E27FC236}">
                    <a16:creationId xmlns:a16="http://schemas.microsoft.com/office/drawing/2014/main" id="{16BB6EDB-6343-4F33-A289-F85D12694981}"/>
                  </a:ext>
                </a:extLst>
              </p:cNvPr>
              <p:cNvCxnSpPr>
                <a:cxnSpLocks/>
                <a:stCxn id="79" idx="0"/>
                <a:endCxn id="77" idx="1"/>
              </p:cNvCxnSpPr>
              <p:nvPr/>
            </p:nvCxnSpPr>
            <p:spPr>
              <a:xfrm flipV="1">
                <a:off x="12081851" y="1705226"/>
                <a:ext cx="2018361" cy="522135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 : coins arrondis 78">
                <a:extLst>
                  <a:ext uri="{FF2B5EF4-FFF2-40B4-BE49-F238E27FC236}">
                    <a16:creationId xmlns:a16="http://schemas.microsoft.com/office/drawing/2014/main" id="{F247BAF0-6F6A-41E4-9F6E-6204BD43324F}"/>
                  </a:ext>
                </a:extLst>
              </p:cNvPr>
              <p:cNvSpPr/>
              <p:nvPr/>
            </p:nvSpPr>
            <p:spPr>
              <a:xfrm>
                <a:off x="11392325" y="2227361"/>
                <a:ext cx="1379051" cy="406532"/>
              </a:xfrm>
              <a:prstGeom prst="roundRect">
                <a:avLst/>
              </a:prstGeom>
              <a:solidFill>
                <a:srgbClr val="92D050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b="1" dirty="0">
                    <a:solidFill>
                      <a:schemeClr val="bg1"/>
                    </a:solidFill>
                  </a:rPr>
                  <a:t>⭐= Favoris</a:t>
                </a:r>
              </a:p>
            </p:txBody>
          </p:sp>
        </p:grp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6F63C977-1777-4E22-BE60-577808FF1A18}"/>
                </a:ext>
              </a:extLst>
            </p:cNvPr>
            <p:cNvCxnSpPr>
              <a:cxnSpLocks/>
              <a:stCxn id="65" idx="1"/>
              <a:endCxn id="79" idx="2"/>
            </p:cNvCxnSpPr>
            <p:nvPr/>
          </p:nvCxnSpPr>
          <p:spPr>
            <a:xfrm flipH="1" flipV="1">
              <a:off x="1233544" y="2910730"/>
              <a:ext cx="864405" cy="97282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 : coins arrondis 79">
              <a:extLst>
                <a:ext uri="{FF2B5EF4-FFF2-40B4-BE49-F238E27FC236}">
                  <a16:creationId xmlns:a16="http://schemas.microsoft.com/office/drawing/2014/main" id="{70BA5133-FA21-451D-AA85-2150A32DE824}"/>
                </a:ext>
              </a:extLst>
            </p:cNvPr>
            <p:cNvSpPr/>
            <p:nvPr/>
          </p:nvSpPr>
          <p:spPr>
            <a:xfrm>
              <a:off x="3799575" y="1129696"/>
              <a:ext cx="1970709" cy="1428512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Permet de répondre à toutes les personnes qui ont reçu le mail</a:t>
              </a:r>
            </a:p>
          </p:txBody>
        </p:sp>
        <p:sp>
          <p:nvSpPr>
            <p:cNvPr id="85" name="Rectangle : coins arrondis 84">
              <a:extLst>
                <a:ext uri="{FF2B5EF4-FFF2-40B4-BE49-F238E27FC236}">
                  <a16:creationId xmlns:a16="http://schemas.microsoft.com/office/drawing/2014/main" id="{B8EC8940-F66C-4973-AE4F-DE7F85772215}"/>
                </a:ext>
              </a:extLst>
            </p:cNvPr>
            <p:cNvSpPr/>
            <p:nvPr/>
          </p:nvSpPr>
          <p:spPr>
            <a:xfrm>
              <a:off x="3799574" y="2909521"/>
              <a:ext cx="1970709" cy="1002171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Permet d’envoyer ce mail à quelqu’un d’autre</a:t>
              </a:r>
            </a:p>
          </p:txBody>
        </p:sp>
      </p:grpSp>
      <p:sp>
        <p:nvSpPr>
          <p:cNvPr id="104" name="Rectangle : coins arrondis 103">
            <a:extLst>
              <a:ext uri="{FF2B5EF4-FFF2-40B4-BE49-F238E27FC236}">
                <a16:creationId xmlns:a16="http://schemas.microsoft.com/office/drawing/2014/main" id="{1D4952B8-D8B3-4964-B713-9C20E8C1D7BD}"/>
              </a:ext>
            </a:extLst>
          </p:cNvPr>
          <p:cNvSpPr/>
          <p:nvPr/>
        </p:nvSpPr>
        <p:spPr>
          <a:xfrm>
            <a:off x="4593324" y="778963"/>
            <a:ext cx="1346987" cy="44905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12" b="1" dirty="0">
                <a:solidFill>
                  <a:schemeClr val="bg1"/>
                </a:solidFill>
              </a:rPr>
              <a:t>Transférer un mail</a:t>
            </a:r>
          </a:p>
        </p:txBody>
      </p:sp>
      <p:sp>
        <p:nvSpPr>
          <p:cNvPr id="97" name="Flèche : droite 96">
            <a:extLst>
              <a:ext uri="{FF2B5EF4-FFF2-40B4-BE49-F238E27FC236}">
                <a16:creationId xmlns:a16="http://schemas.microsoft.com/office/drawing/2014/main" id="{CB71632F-BD64-4148-AD9F-348EBC337667}"/>
              </a:ext>
            </a:extLst>
          </p:cNvPr>
          <p:cNvSpPr/>
          <p:nvPr/>
        </p:nvSpPr>
        <p:spPr>
          <a:xfrm>
            <a:off x="4871945" y="3056746"/>
            <a:ext cx="789748" cy="24159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12"/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3ADE3838-D071-496B-AA9E-7F0AE97F7804}"/>
              </a:ext>
            </a:extLst>
          </p:cNvPr>
          <p:cNvGrpSpPr/>
          <p:nvPr/>
        </p:nvGrpSpPr>
        <p:grpSpPr>
          <a:xfrm>
            <a:off x="5754461" y="1492360"/>
            <a:ext cx="4680612" cy="4920359"/>
            <a:chOff x="6693073" y="874960"/>
            <a:chExt cx="5226050" cy="5493736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C61AA87D-45B3-45EA-B976-015ED1EB9B93}"/>
                </a:ext>
              </a:extLst>
            </p:cNvPr>
            <p:cNvGrpSpPr/>
            <p:nvPr/>
          </p:nvGrpSpPr>
          <p:grpSpPr>
            <a:xfrm>
              <a:off x="6693073" y="874960"/>
              <a:ext cx="5226050" cy="5493736"/>
              <a:chOff x="6788905" y="684680"/>
              <a:chExt cx="5226050" cy="5493736"/>
            </a:xfrm>
          </p:grpSpPr>
          <p:grpSp>
            <p:nvGrpSpPr>
              <p:cNvPr id="111" name="Groupe 110">
                <a:extLst>
                  <a:ext uri="{FF2B5EF4-FFF2-40B4-BE49-F238E27FC236}">
                    <a16:creationId xmlns:a16="http://schemas.microsoft.com/office/drawing/2014/main" id="{19B9DCE0-45EE-4C60-961C-AE0D2B56FB01}"/>
                  </a:ext>
                </a:extLst>
              </p:cNvPr>
              <p:cNvGrpSpPr/>
              <p:nvPr/>
            </p:nvGrpSpPr>
            <p:grpSpPr>
              <a:xfrm>
                <a:off x="6788905" y="1337289"/>
                <a:ext cx="5226050" cy="4841127"/>
                <a:chOff x="6757098" y="1154376"/>
                <a:chExt cx="5226050" cy="4841127"/>
              </a:xfrm>
            </p:grpSpPr>
            <p:pic>
              <p:nvPicPr>
                <p:cNvPr id="96" name="Image 95">
                  <a:extLst>
                    <a:ext uri="{FF2B5EF4-FFF2-40B4-BE49-F238E27FC236}">
                      <a16:creationId xmlns:a16="http://schemas.microsoft.com/office/drawing/2014/main" id="{19212EEC-C40A-4D12-B29A-EBEF57EF4A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834" b="23575"/>
                <a:stretch/>
              </p:blipFill>
              <p:spPr>
                <a:xfrm>
                  <a:off x="6757099" y="1154376"/>
                  <a:ext cx="3086100" cy="4841127"/>
                </a:xfrm>
                <a:prstGeom prst="rect">
                  <a:avLst/>
                </a:prstGeom>
              </p:spPr>
            </p:pic>
            <p:sp>
              <p:nvSpPr>
                <p:cNvPr id="105" name="Rectangle : coins arrondis 104">
                  <a:extLst>
                    <a:ext uri="{FF2B5EF4-FFF2-40B4-BE49-F238E27FC236}">
                      <a16:creationId xmlns:a16="http://schemas.microsoft.com/office/drawing/2014/main" id="{BAF3A226-2B13-4B16-86D6-645DFDB9E3D0}"/>
                    </a:ext>
                  </a:extLst>
                </p:cNvPr>
                <p:cNvSpPr/>
                <p:nvPr/>
              </p:nvSpPr>
              <p:spPr>
                <a:xfrm>
                  <a:off x="6757098" y="1942109"/>
                  <a:ext cx="2998830" cy="1543342"/>
                </a:xfrm>
                <a:prstGeom prst="roundRect">
                  <a:avLst/>
                </a:prstGeom>
                <a:noFill/>
                <a:ln w="1905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1612"/>
                </a:p>
              </p:txBody>
            </p:sp>
            <p:sp>
              <p:nvSpPr>
                <p:cNvPr id="106" name="Rectangle : coins arrondis 105">
                  <a:extLst>
                    <a:ext uri="{FF2B5EF4-FFF2-40B4-BE49-F238E27FC236}">
                      <a16:creationId xmlns:a16="http://schemas.microsoft.com/office/drawing/2014/main" id="{90FC1490-934F-418F-9744-015943A8296E}"/>
                    </a:ext>
                  </a:extLst>
                </p:cNvPr>
                <p:cNvSpPr/>
                <p:nvPr/>
              </p:nvSpPr>
              <p:spPr>
                <a:xfrm>
                  <a:off x="10012439" y="3485450"/>
                  <a:ext cx="1970709" cy="2207023"/>
                </a:xfrm>
                <a:prstGeom prst="roundRect">
                  <a:avLst/>
                </a:prstGeom>
                <a:noFill/>
                <a:ln w="38100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solidFill>
                        <a:schemeClr val="tx1"/>
                      </a:solidFill>
                    </a:rPr>
                    <a:t>Informations du mail que vous avez reçu et que vous transférez :</a:t>
                  </a:r>
                </a:p>
                <a:p>
                  <a:pPr algn="ctr"/>
                  <a:r>
                    <a:rPr lang="fr-FR" sz="1400" dirty="0">
                      <a:solidFill>
                        <a:schemeClr val="tx1"/>
                      </a:solidFill>
                    </a:rPr>
                    <a:t>Expéditeur, date, objet, destinataire(s)</a:t>
                  </a:r>
                </a:p>
              </p:txBody>
            </p:sp>
            <p:cxnSp>
              <p:nvCxnSpPr>
                <p:cNvPr id="108" name="Connecteur droit 107">
                  <a:extLst>
                    <a:ext uri="{FF2B5EF4-FFF2-40B4-BE49-F238E27FC236}">
                      <a16:creationId xmlns:a16="http://schemas.microsoft.com/office/drawing/2014/main" id="{A335F23F-B160-49FE-87D5-8561EAA52754}"/>
                    </a:ext>
                  </a:extLst>
                </p:cNvPr>
                <p:cNvCxnSpPr>
                  <a:cxnSpLocks/>
                  <a:stCxn id="105" idx="3"/>
                  <a:endCxn id="106" idx="1"/>
                </p:cNvCxnSpPr>
                <p:nvPr/>
              </p:nvCxnSpPr>
              <p:spPr>
                <a:xfrm>
                  <a:off x="9755928" y="2713780"/>
                  <a:ext cx="256511" cy="1875182"/>
                </a:xfrm>
                <a:prstGeom prst="line">
                  <a:avLst/>
                </a:prstGeom>
                <a:ln w="1905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4" name="Rectangle : coins arrondis 113">
                <a:extLst>
                  <a:ext uri="{FF2B5EF4-FFF2-40B4-BE49-F238E27FC236}">
                    <a16:creationId xmlns:a16="http://schemas.microsoft.com/office/drawing/2014/main" id="{78177E4E-045C-41C5-B00A-0DBD6E8A519E}"/>
                  </a:ext>
                </a:extLst>
              </p:cNvPr>
              <p:cNvSpPr/>
              <p:nvPr/>
            </p:nvSpPr>
            <p:spPr>
              <a:xfrm>
                <a:off x="10023684" y="1481715"/>
                <a:ext cx="1970709" cy="1521317"/>
              </a:xfrm>
              <a:prstGeom prst="roundRect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Vous pouvez rédiger un message avant le message que vous transférez.</a:t>
                </a:r>
              </a:p>
            </p:txBody>
          </p:sp>
          <p:cxnSp>
            <p:nvCxnSpPr>
              <p:cNvPr id="115" name="Connecteur droit 114">
                <a:extLst>
                  <a:ext uri="{FF2B5EF4-FFF2-40B4-BE49-F238E27FC236}">
                    <a16:creationId xmlns:a16="http://schemas.microsoft.com/office/drawing/2014/main" id="{50CB43FA-54F7-405D-A9EF-89216DBBCED8}"/>
                  </a:ext>
                </a:extLst>
              </p:cNvPr>
              <p:cNvCxnSpPr>
                <a:cxnSpLocks/>
                <a:stCxn id="119" idx="3"/>
                <a:endCxn id="114" idx="1"/>
              </p:cNvCxnSpPr>
              <p:nvPr/>
            </p:nvCxnSpPr>
            <p:spPr>
              <a:xfrm>
                <a:off x="8458200" y="1848229"/>
                <a:ext cx="1565484" cy="394145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Rectangle : coins arrondis 118">
                <a:extLst>
                  <a:ext uri="{FF2B5EF4-FFF2-40B4-BE49-F238E27FC236}">
                    <a16:creationId xmlns:a16="http://schemas.microsoft.com/office/drawing/2014/main" id="{A0E654EE-DE1E-401B-AB28-437BACFB3C36}"/>
                  </a:ext>
                </a:extLst>
              </p:cNvPr>
              <p:cNvSpPr/>
              <p:nvPr/>
            </p:nvSpPr>
            <p:spPr>
              <a:xfrm>
                <a:off x="7401459" y="1733494"/>
                <a:ext cx="1056741" cy="229469"/>
              </a:xfrm>
              <a:prstGeom prst="roundRect">
                <a:avLst/>
              </a:prstGeom>
              <a:solidFill>
                <a:srgbClr val="92D050"/>
              </a:solidFill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12" b="1" dirty="0">
                    <a:solidFill>
                      <a:schemeClr val="bg1"/>
                    </a:solidFill>
                  </a:rPr>
                  <a:t>👉 Ici</a:t>
                </a:r>
              </a:p>
            </p:txBody>
          </p:sp>
          <p:sp>
            <p:nvSpPr>
              <p:cNvPr id="127" name="Rectangle : coins arrondis 126">
                <a:extLst>
                  <a:ext uri="{FF2B5EF4-FFF2-40B4-BE49-F238E27FC236}">
                    <a16:creationId xmlns:a16="http://schemas.microsoft.com/office/drawing/2014/main" id="{412C109C-9C7B-4D79-B19B-C9E3D84DA018}"/>
                  </a:ext>
                </a:extLst>
              </p:cNvPr>
              <p:cNvSpPr/>
              <p:nvPr/>
            </p:nvSpPr>
            <p:spPr>
              <a:xfrm>
                <a:off x="9207858" y="1396878"/>
                <a:ext cx="263774" cy="169675"/>
              </a:xfrm>
              <a:prstGeom prst="roundRect">
                <a:avLst/>
              </a:prstGeom>
              <a:noFill/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12"/>
              </a:p>
            </p:txBody>
          </p:sp>
          <p:cxnSp>
            <p:nvCxnSpPr>
              <p:cNvPr id="128" name="Connecteur droit 127">
                <a:extLst>
                  <a:ext uri="{FF2B5EF4-FFF2-40B4-BE49-F238E27FC236}">
                    <a16:creationId xmlns:a16="http://schemas.microsoft.com/office/drawing/2014/main" id="{496D2B62-DD6A-48FA-BDE2-0F790B40E6BA}"/>
                  </a:ext>
                </a:extLst>
              </p:cNvPr>
              <p:cNvCxnSpPr>
                <a:cxnSpLocks/>
                <a:stCxn id="127" idx="0"/>
                <a:endCxn id="129" idx="2"/>
              </p:cNvCxnSpPr>
              <p:nvPr/>
            </p:nvCxnSpPr>
            <p:spPr>
              <a:xfrm flipV="1">
                <a:off x="9339745" y="1247142"/>
                <a:ext cx="85100" cy="149736"/>
              </a:xfrm>
              <a:prstGeom prst="line">
                <a:avLst/>
              </a:prstGeom>
              <a:ln w="190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Rectangle : coins arrondis 128">
                <a:extLst>
                  <a:ext uri="{FF2B5EF4-FFF2-40B4-BE49-F238E27FC236}">
                    <a16:creationId xmlns:a16="http://schemas.microsoft.com/office/drawing/2014/main" id="{63E474FD-3205-4A27-B3B3-86E596F8D73D}"/>
                  </a:ext>
                </a:extLst>
              </p:cNvPr>
              <p:cNvSpPr/>
              <p:nvPr/>
            </p:nvSpPr>
            <p:spPr>
              <a:xfrm>
                <a:off x="8672868" y="684680"/>
                <a:ext cx="1503953" cy="562462"/>
              </a:xfrm>
              <a:prstGeom prst="roundRect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dirty="0">
                    <a:solidFill>
                      <a:schemeClr val="tx1"/>
                    </a:solidFill>
                  </a:rPr>
                  <a:t>Pour envoyer votre mail</a:t>
                </a:r>
              </a:p>
            </p:txBody>
          </p:sp>
        </p:grpSp>
        <p:sp>
          <p:nvSpPr>
            <p:cNvPr id="125" name="Rectangle : coins arrondis 124">
              <a:extLst>
                <a:ext uri="{FF2B5EF4-FFF2-40B4-BE49-F238E27FC236}">
                  <a16:creationId xmlns:a16="http://schemas.microsoft.com/office/drawing/2014/main" id="{F3F63728-2F52-40AC-9A5F-0CA5FC8489EF}"/>
                </a:ext>
              </a:extLst>
            </p:cNvPr>
            <p:cNvSpPr/>
            <p:nvPr/>
          </p:nvSpPr>
          <p:spPr>
            <a:xfrm>
              <a:off x="6848642" y="3948132"/>
              <a:ext cx="1970709" cy="27679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12" dirty="0">
                  <a:solidFill>
                    <a:schemeClr val="tx1"/>
                  </a:solidFill>
                </a:rPr>
                <a:t>Mail transféré 👇</a:t>
              </a:r>
            </a:p>
          </p:txBody>
        </p:sp>
      </p:grp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B4E166-F723-D1EF-CCFD-2AD50524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</p:spTree>
    <p:extLst>
      <p:ext uri="{BB962C8B-B14F-4D97-AF65-F5344CB8AC3E}">
        <p14:creationId xmlns:p14="http://schemas.microsoft.com/office/powerpoint/2010/main" val="197421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741" y="3113"/>
            <a:ext cx="5556156" cy="593608"/>
          </a:xfrm>
        </p:spPr>
        <p:txBody>
          <a:bodyPr>
            <a:noAutofit/>
          </a:bodyPr>
          <a:lstStyle/>
          <a:p>
            <a:pPr marR="21949" algn="ctr"/>
            <a:r>
              <a:rPr lang="fr-FR" sz="3582" dirty="0"/>
              <a:t>📩 Gérer ses mails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7DDA536-E351-4A44-90D0-407C9DD5A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4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>
            <a:cxnSpLocks/>
          </p:cNvCxnSpPr>
          <p:nvPr/>
        </p:nvCxnSpPr>
        <p:spPr>
          <a:xfrm>
            <a:off x="377215" y="596721"/>
            <a:ext cx="977920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 46">
            <a:extLst>
              <a:ext uri="{FF2B5EF4-FFF2-40B4-BE49-F238E27FC236}">
                <a16:creationId xmlns:a16="http://schemas.microsoft.com/office/drawing/2014/main" id="{70A3A82E-0E66-4952-A102-656BAB012C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b="32777"/>
          <a:stretch/>
        </p:blipFill>
        <p:spPr>
          <a:xfrm>
            <a:off x="2695631" y="1885221"/>
            <a:ext cx="2764006" cy="3821835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0ACF18E7-95FC-4F68-B449-159EA4D94579}"/>
              </a:ext>
            </a:extLst>
          </p:cNvPr>
          <p:cNvSpPr/>
          <p:nvPr/>
        </p:nvSpPr>
        <p:spPr>
          <a:xfrm>
            <a:off x="1256246" y="151332"/>
            <a:ext cx="1346987" cy="44905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12" b="1" dirty="0">
                <a:solidFill>
                  <a:schemeClr val="bg1"/>
                </a:solidFill>
              </a:rPr>
              <a:t>Les dossiers</a:t>
            </a:r>
          </a:p>
        </p:txBody>
      </p:sp>
      <p:pic>
        <p:nvPicPr>
          <p:cNvPr id="84" name="Image 83">
            <a:extLst>
              <a:ext uri="{FF2B5EF4-FFF2-40B4-BE49-F238E27FC236}">
                <a16:creationId xmlns:a16="http://schemas.microsoft.com/office/drawing/2014/main" id="{9C8614CA-AF2A-4EA4-94DA-3EC055CA35F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5" b="74551"/>
          <a:stretch/>
        </p:blipFill>
        <p:spPr>
          <a:xfrm>
            <a:off x="41493" y="1461589"/>
            <a:ext cx="2764006" cy="1225002"/>
          </a:xfrm>
          <a:prstGeom prst="rect">
            <a:avLst/>
          </a:prstGeom>
          <a:ln>
            <a:solidFill>
              <a:srgbClr val="92D050"/>
            </a:solidFill>
          </a:ln>
        </p:spPr>
      </p:pic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AE6DB4B2-DCAE-4E6D-BD7C-B0107F2A81FC}"/>
              </a:ext>
            </a:extLst>
          </p:cNvPr>
          <p:cNvCxnSpPr>
            <a:cxnSpLocks/>
            <a:stCxn id="89" idx="2"/>
            <a:endCxn id="98" idx="3"/>
          </p:cNvCxnSpPr>
          <p:nvPr/>
        </p:nvCxnSpPr>
        <p:spPr>
          <a:xfrm>
            <a:off x="4628706" y="1717073"/>
            <a:ext cx="10895" cy="442256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 : coins arrondis 87">
            <a:extLst>
              <a:ext uri="{FF2B5EF4-FFF2-40B4-BE49-F238E27FC236}">
                <a16:creationId xmlns:a16="http://schemas.microsoft.com/office/drawing/2014/main" id="{6A28C6BD-8BBC-49D4-B8A6-9DBE8C9EB08C}"/>
              </a:ext>
            </a:extLst>
          </p:cNvPr>
          <p:cNvSpPr/>
          <p:nvPr/>
        </p:nvSpPr>
        <p:spPr>
          <a:xfrm>
            <a:off x="2542461" y="1531752"/>
            <a:ext cx="236244" cy="151967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12"/>
          </a:p>
        </p:txBody>
      </p: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CE44A9A1-9C57-42AE-899C-08D85BEFC3B8}"/>
              </a:ext>
            </a:extLst>
          </p:cNvPr>
          <p:cNvSpPr/>
          <p:nvPr/>
        </p:nvSpPr>
        <p:spPr>
          <a:xfrm>
            <a:off x="3741494" y="672705"/>
            <a:ext cx="1774423" cy="104436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Permet de trier vos messages dans votre boîte mail à travers des dossiers déjà créés</a:t>
            </a:r>
          </a:p>
        </p:txBody>
      </p: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C93A5210-904E-4F65-BB59-B22234051E97}"/>
              </a:ext>
            </a:extLst>
          </p:cNvPr>
          <p:cNvCxnSpPr>
            <a:cxnSpLocks/>
            <a:stCxn id="88" idx="3"/>
          </p:cNvCxnSpPr>
          <p:nvPr/>
        </p:nvCxnSpPr>
        <p:spPr>
          <a:xfrm>
            <a:off x="2778705" y="1607736"/>
            <a:ext cx="1289326" cy="294636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 : coins arrondis 93">
            <a:extLst>
              <a:ext uri="{FF2B5EF4-FFF2-40B4-BE49-F238E27FC236}">
                <a16:creationId xmlns:a16="http://schemas.microsoft.com/office/drawing/2014/main" id="{B1B4D598-F29B-4BA0-8E99-A6419724CD1F}"/>
              </a:ext>
            </a:extLst>
          </p:cNvPr>
          <p:cNvSpPr/>
          <p:nvPr/>
        </p:nvSpPr>
        <p:spPr>
          <a:xfrm>
            <a:off x="3685214" y="1906645"/>
            <a:ext cx="1774423" cy="1462951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12"/>
          </a:p>
        </p:txBody>
      </p:sp>
      <p:sp>
        <p:nvSpPr>
          <p:cNvPr id="98" name="Rectangle : coins arrondis 97">
            <a:extLst>
              <a:ext uri="{FF2B5EF4-FFF2-40B4-BE49-F238E27FC236}">
                <a16:creationId xmlns:a16="http://schemas.microsoft.com/office/drawing/2014/main" id="{290D2420-6CF3-4C0C-93E6-A4F75D8B54FB}"/>
              </a:ext>
            </a:extLst>
          </p:cNvPr>
          <p:cNvSpPr/>
          <p:nvPr/>
        </p:nvSpPr>
        <p:spPr>
          <a:xfrm>
            <a:off x="3758162" y="2029689"/>
            <a:ext cx="881439" cy="259279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12"/>
          </a:p>
        </p:txBody>
      </p:sp>
      <p:sp>
        <p:nvSpPr>
          <p:cNvPr id="101" name="Rectangle : coins arrondis 100">
            <a:extLst>
              <a:ext uri="{FF2B5EF4-FFF2-40B4-BE49-F238E27FC236}">
                <a16:creationId xmlns:a16="http://schemas.microsoft.com/office/drawing/2014/main" id="{F29B35EC-89C9-4555-A8DD-A8908D7CA8DA}"/>
              </a:ext>
            </a:extLst>
          </p:cNvPr>
          <p:cNvSpPr/>
          <p:nvPr/>
        </p:nvSpPr>
        <p:spPr>
          <a:xfrm>
            <a:off x="362693" y="3369596"/>
            <a:ext cx="1567046" cy="1173653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💡 Pour créer de nouveaux dossiers, il faudra passer par un navigateur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39539265-7242-4DC2-91EB-6E288DE5066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5" b="5000"/>
          <a:stretch/>
        </p:blipFill>
        <p:spPr>
          <a:xfrm>
            <a:off x="5794458" y="1333908"/>
            <a:ext cx="2610450" cy="5269295"/>
          </a:xfrm>
          <a:prstGeom prst="rect">
            <a:avLst/>
          </a:prstGeom>
          <a:ln>
            <a:solidFill>
              <a:srgbClr val="92D050"/>
            </a:solidFill>
          </a:ln>
        </p:spPr>
      </p:pic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0ACF9C6-353C-480B-8699-BAAAAC77D7B4}"/>
              </a:ext>
            </a:extLst>
          </p:cNvPr>
          <p:cNvCxnSpPr>
            <a:cxnSpLocks/>
            <a:stCxn id="24" idx="3"/>
            <a:endCxn id="26" idx="1"/>
          </p:cNvCxnSpPr>
          <p:nvPr/>
        </p:nvCxnSpPr>
        <p:spPr>
          <a:xfrm flipV="1">
            <a:off x="8404908" y="3912173"/>
            <a:ext cx="142350" cy="56383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9A968701-0FF4-49A3-9895-9F70651ED97C}"/>
              </a:ext>
            </a:extLst>
          </p:cNvPr>
          <p:cNvSpPr/>
          <p:nvPr/>
        </p:nvSpPr>
        <p:spPr>
          <a:xfrm>
            <a:off x="8547258" y="3178776"/>
            <a:ext cx="1782095" cy="1466793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💡 En cliquant sur le menu à gauche quand vous arrivez sur vos mails, vous retrouvez les différents dossiers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EB84F5D1-9412-4B5D-9A32-F8B9EDC833A0}"/>
              </a:ext>
            </a:extLst>
          </p:cNvPr>
          <p:cNvCxnSpPr>
            <a:cxnSpLocks/>
          </p:cNvCxnSpPr>
          <p:nvPr/>
        </p:nvCxnSpPr>
        <p:spPr>
          <a:xfrm>
            <a:off x="5637714" y="672705"/>
            <a:ext cx="0" cy="6178254"/>
          </a:xfrm>
          <a:prstGeom prst="line">
            <a:avLst/>
          </a:prstGeom>
          <a:ln w="7620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B6BB7E-1D77-2B39-4224-15C177BD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</p:spTree>
    <p:extLst>
      <p:ext uri="{BB962C8B-B14F-4D97-AF65-F5344CB8AC3E}">
        <p14:creationId xmlns:p14="http://schemas.microsoft.com/office/powerpoint/2010/main" val="59174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774" y="56939"/>
            <a:ext cx="5311852" cy="567507"/>
          </a:xfrm>
        </p:spPr>
        <p:txBody>
          <a:bodyPr>
            <a:noAutofit/>
          </a:bodyPr>
          <a:lstStyle/>
          <a:p>
            <a:pPr marR="20988" algn="ctr"/>
            <a:r>
              <a:rPr lang="fr-FR" sz="3425" dirty="0"/>
              <a:t>🗓 Gérer son agenda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>
            <a:cxnSpLocks/>
          </p:cNvCxnSpPr>
          <p:nvPr/>
        </p:nvCxnSpPr>
        <p:spPr>
          <a:xfrm>
            <a:off x="633248" y="624446"/>
            <a:ext cx="9349217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641DD5E8-23A0-4194-AB9B-7579801F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5</a:t>
            </a:fld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7ACF443-1E60-A3E0-C0D7-D4BFAFE80BF0}"/>
              </a:ext>
            </a:extLst>
          </p:cNvPr>
          <p:cNvGrpSpPr/>
          <p:nvPr/>
        </p:nvGrpSpPr>
        <p:grpSpPr>
          <a:xfrm>
            <a:off x="2774732" y="1525248"/>
            <a:ext cx="7621129" cy="4928102"/>
            <a:chOff x="861943" y="1467657"/>
            <a:chExt cx="9418213" cy="5133080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3817A584-104C-5028-9A02-9B81916597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50" b="6991"/>
            <a:stretch/>
          </p:blipFill>
          <p:spPr>
            <a:xfrm>
              <a:off x="861943" y="1506092"/>
              <a:ext cx="2642473" cy="5094645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</p:pic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52DF5195-A2FE-5E55-E169-6DD9D53E2FE6}"/>
                </a:ext>
              </a:extLst>
            </p:cNvPr>
            <p:cNvSpPr/>
            <p:nvPr/>
          </p:nvSpPr>
          <p:spPr>
            <a:xfrm>
              <a:off x="3648652" y="3681109"/>
              <a:ext cx="1929954" cy="1059210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Ajouter un nouvel événement au calendrier</a:t>
              </a:r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7328A6CD-82D0-CF19-AC77-6A43599F0F8D}"/>
                </a:ext>
              </a:extLst>
            </p:cNvPr>
            <p:cNvCxnSpPr>
              <a:cxnSpLocks/>
              <a:stCxn id="34" idx="7"/>
              <a:endCxn id="32" idx="2"/>
            </p:cNvCxnSpPr>
            <p:nvPr/>
          </p:nvCxnSpPr>
          <p:spPr>
            <a:xfrm flipV="1">
              <a:off x="3404234" y="4740320"/>
              <a:ext cx="1209395" cy="1510344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0B70D8FD-916F-C01D-BA89-185BEC0B2256}"/>
                </a:ext>
              </a:extLst>
            </p:cNvPr>
            <p:cNvSpPr/>
            <p:nvPr/>
          </p:nvSpPr>
          <p:spPr>
            <a:xfrm>
              <a:off x="2885294" y="6190895"/>
              <a:ext cx="607976" cy="408124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cxnSp>
          <p:nvCxnSpPr>
            <p:cNvPr id="3" name="Connecteur droit avec flèche 2">
              <a:extLst>
                <a:ext uri="{FF2B5EF4-FFF2-40B4-BE49-F238E27FC236}">
                  <a16:creationId xmlns:a16="http://schemas.microsoft.com/office/drawing/2014/main" id="{3F5F27B6-F3FA-25DD-6D30-5533E5831EAC}"/>
                </a:ext>
              </a:extLst>
            </p:cNvPr>
            <p:cNvCxnSpPr>
              <a:cxnSpLocks/>
              <a:stCxn id="32" idx="3"/>
              <a:endCxn id="8" idx="1"/>
            </p:cNvCxnSpPr>
            <p:nvPr/>
          </p:nvCxnSpPr>
          <p:spPr>
            <a:xfrm flipV="1">
              <a:off x="5578606" y="4009057"/>
              <a:ext cx="442483" cy="201658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995EC0AB-1D55-FA29-ED4B-2859284752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94" b="5833"/>
            <a:stretch/>
          </p:blipFill>
          <p:spPr>
            <a:xfrm>
              <a:off x="6021089" y="1506092"/>
              <a:ext cx="2235132" cy="5005931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</p:pic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6324220A-44BA-8E16-B827-8AC62F5FC5A4}"/>
                </a:ext>
              </a:extLst>
            </p:cNvPr>
            <p:cNvSpPr/>
            <p:nvPr/>
          </p:nvSpPr>
          <p:spPr>
            <a:xfrm>
              <a:off x="8350202" y="1592902"/>
              <a:ext cx="1929954" cy="45153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Nom de l’événement</a:t>
              </a:r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B5927A46-71BA-577B-6E66-2E9EC5A5209F}"/>
                </a:ext>
              </a:extLst>
            </p:cNvPr>
            <p:cNvSpPr/>
            <p:nvPr/>
          </p:nvSpPr>
          <p:spPr>
            <a:xfrm>
              <a:off x="8350201" y="2339647"/>
              <a:ext cx="1929955" cy="534899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Choix de la date/heure</a:t>
              </a: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A98C5270-FC3F-A219-B002-ECB1B02E2D0E}"/>
                </a:ext>
              </a:extLst>
            </p:cNvPr>
            <p:cNvSpPr/>
            <p:nvPr/>
          </p:nvSpPr>
          <p:spPr>
            <a:xfrm>
              <a:off x="8350201" y="3081192"/>
              <a:ext cx="1929955" cy="312638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Répétition ?</a:t>
              </a: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E5331B1-B38D-B005-5CCE-8790784B49B2}"/>
                </a:ext>
              </a:extLst>
            </p:cNvPr>
            <p:cNvSpPr/>
            <p:nvPr/>
          </p:nvSpPr>
          <p:spPr>
            <a:xfrm>
              <a:off x="8328303" y="4476973"/>
              <a:ext cx="1929954" cy="1025313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Rappels = Alarmes</a:t>
              </a:r>
            </a:p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On peut en avoir plusieurs</a:t>
              </a:r>
            </a:p>
          </p:txBody>
        </p:sp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id="{F2C6BD5A-F52E-5F92-01BD-4212C85259F7}"/>
                </a:ext>
              </a:extLst>
            </p:cNvPr>
            <p:cNvSpPr/>
            <p:nvPr/>
          </p:nvSpPr>
          <p:spPr>
            <a:xfrm>
              <a:off x="8328303" y="5638183"/>
              <a:ext cx="1929954" cy="782813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On peut catégoriser les événements</a:t>
              </a:r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171E151B-8548-44FC-7667-BFDE3A70D461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>
              <a:off x="7372828" y="1818669"/>
              <a:ext cx="977374" cy="18201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208D3B7-DDBB-D07E-BEBF-119CD2CCAC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33445" y="2592067"/>
              <a:ext cx="316756" cy="15029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D7CEF6D3-532D-9DCD-E9A7-A43252AA4C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8654" y="3259277"/>
              <a:ext cx="1189649" cy="7514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494AB3E8-2425-C14D-20C5-F4082CACB5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55919" y="5019977"/>
              <a:ext cx="1197434" cy="88228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87F246F5-C021-41C6-EA94-5646EB45B79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34178" y="5696651"/>
              <a:ext cx="1101910" cy="176602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0AD72521-6CE6-6BC1-939A-083A1A6744E3}"/>
                </a:ext>
              </a:extLst>
            </p:cNvPr>
            <p:cNvSpPr/>
            <p:nvPr/>
          </p:nvSpPr>
          <p:spPr>
            <a:xfrm>
              <a:off x="7401998" y="1467657"/>
              <a:ext cx="948203" cy="287900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7320B484-3C00-8C6E-BDD1-BE209963AE79}"/>
              </a:ext>
            </a:extLst>
          </p:cNvPr>
          <p:cNvGrpSpPr/>
          <p:nvPr/>
        </p:nvGrpSpPr>
        <p:grpSpPr>
          <a:xfrm>
            <a:off x="62134" y="989455"/>
            <a:ext cx="3600773" cy="4101781"/>
            <a:chOff x="459118" y="840964"/>
            <a:chExt cx="3600773" cy="4101781"/>
          </a:xfrm>
        </p:grpSpPr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145C83C7-DFFA-97CF-6DE3-D9CB71117C33}"/>
                </a:ext>
              </a:extLst>
            </p:cNvPr>
            <p:cNvSpPr/>
            <p:nvPr/>
          </p:nvSpPr>
          <p:spPr>
            <a:xfrm>
              <a:off x="480840" y="840964"/>
              <a:ext cx="2461632" cy="113051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Choisissez le mois que vous souhaitez consulter en balayant votre écran de gauche à droite ou vice versa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41AF3024-FB64-04F7-6D43-FA275D71D0DE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flipH="1" flipV="1">
              <a:off x="2942472" y="1406221"/>
              <a:ext cx="527242" cy="24002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8711275B-F05C-C875-E2A9-2EA8351B57D4}"/>
                </a:ext>
              </a:extLst>
            </p:cNvPr>
            <p:cNvSpPr/>
            <p:nvPr/>
          </p:nvSpPr>
          <p:spPr>
            <a:xfrm>
              <a:off x="3368456" y="1395125"/>
              <a:ext cx="691435" cy="239665"/>
            </a:xfrm>
            <a:prstGeom prst="ellipse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012D1ACC-3B1A-3FD4-C404-8A8591E15B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9457"/>
            <a:stretch/>
          </p:blipFill>
          <p:spPr>
            <a:xfrm>
              <a:off x="459118" y="2685787"/>
              <a:ext cx="2505075" cy="2256958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</p:pic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0E54C779-FC4A-2078-0C0A-96B5DD312886}"/>
                </a:ext>
              </a:extLst>
            </p:cNvPr>
            <p:cNvCxnSpPr>
              <a:cxnSpLocks/>
              <a:stCxn id="10" idx="2"/>
              <a:endCxn id="15" idx="0"/>
            </p:cNvCxnSpPr>
            <p:nvPr/>
          </p:nvCxnSpPr>
          <p:spPr>
            <a:xfrm>
              <a:off x="1711656" y="1971478"/>
              <a:ext cx="0" cy="714309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Espace réservé du pied de page 44">
            <a:extLst>
              <a:ext uri="{FF2B5EF4-FFF2-40B4-BE49-F238E27FC236}">
                <a16:creationId xmlns:a16="http://schemas.microsoft.com/office/drawing/2014/main" id="{D2F84035-8F49-03F1-C883-F9907F4A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- 9/10 - Mails | Agenda</a:t>
            </a:r>
          </a:p>
        </p:txBody>
      </p:sp>
    </p:spTree>
    <p:extLst>
      <p:ext uri="{BB962C8B-B14F-4D97-AF65-F5344CB8AC3E}">
        <p14:creationId xmlns:p14="http://schemas.microsoft.com/office/powerpoint/2010/main" val="274465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487</Words>
  <Application>Microsoft Office PowerPoint</Application>
  <PresentationFormat>Personnalisé</PresentationFormat>
  <Paragraphs>84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📩 Gérer ses mails</vt:lpstr>
      <vt:lpstr>Présentation PowerPoint</vt:lpstr>
      <vt:lpstr>📩 Gérer ses mails</vt:lpstr>
      <vt:lpstr>📩 Gérer ses mails</vt:lpstr>
      <vt:lpstr>🗓 Gérer son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Conseiller Numérique - Mairie Peyruis</cp:lastModifiedBy>
  <cp:revision>12</cp:revision>
  <dcterms:created xsi:type="dcterms:W3CDTF">2022-02-09T15:40:36Z</dcterms:created>
  <dcterms:modified xsi:type="dcterms:W3CDTF">2023-02-15T08:55:30Z</dcterms:modified>
</cp:coreProperties>
</file>