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6256000" cy="9144000"/>
  <p:notesSz cx="16256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2CC9B1-3FFF-6357-15BD-9970176B9962}">
  <a:tblStyle styleId="{3BFFA78A-4DAA-E13A-20F5-C63981C19272}" styleName="Light Style 3 - Accent 1">
    <a:wholeTbl>
      <a:tcTxStyle>
        <a:fontRef idx="minor">
          <a:srgbClr val="000000"/>
        </a:fontRef>
        <a:schemeClr val="tx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fill>
          <a:solidFill>
            <a:schemeClr val="accent1">
              <a:alpha val="20000"/>
            </a:schemeClr>
          </a:solidFill>
        </a:fill>
      </a:tcStyle>
    </a:band2V>
    <a:lastCol>
      <a:tcStyle>
        <a:tcBdr/>
      </a:tcStyle>
    </a:lastCol>
    <a:firstCol>
      <a:tcStyle>
        <a:tcBdr/>
      </a:tcStyle>
    </a:firstCol>
    <a:lastRow>
      <a:tcStyle>
        <a:tcBdr>
          <a:top>
            <a:ln w="50800">
              <a:solidFill>
                <a:schemeClr val="accent1"/>
              </a:solidFill>
            </a:ln>
          </a:top>
        </a:tcBdr>
        <a:fill>
          <a:noFill/>
        </a:fill>
      </a:tcStyle>
    </a:lastRow>
    <a:seCell>
      <a:tcStyle>
        <a:tcBdr/>
      </a:tcStyle>
    </a:seCell>
    <a:swCell>
      <a:tcStyle>
        <a:tcBdr/>
      </a:tcStyle>
    </a:swCell>
    <a:firstRow>
      <a:tcStyle>
        <a:tcBdr>
          <a:bottom>
            <a:ln w="25400">
              <a:solidFill>
                <a:schemeClr val="accent1"/>
              </a:solidFill>
            </a:ln>
          </a:bottom>
        </a:tcBdr>
        <a:fill>
          <a:noFill/>
        </a:fill>
      </a:tcStyle>
    </a:firstRow>
    <a:neCell>
      <a:tcStyle>
        <a:tcBdr/>
      </a:tcStyle>
    </a:neCell>
    <a:nwCell>
      <a:tcStyle>
        <a:tcBdr/>
      </a:tcStyle>
    </a:nwCell>
  </a:tblStyle>
  <a:tblStyle styleId="{F52CC9B1-3FFF-6357-15BD-9970176B9962}"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724"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Custom Layout">
    <p:spTree>
      <p:nvGrpSpPr>
        <p:cNvPr id="1" name=""/>
        <p:cNvGrpSpPr/>
        <p:nvPr/>
      </p:nvGrpSpPr>
      <p:grpSpPr bwMode="auto">
        <a:xfrm>
          <a:off x="0" y="0"/>
          <a:ext cx="0" cy="0"/>
          <a:chOff x="0" y="0"/>
          <a:chExt cx="0" cy="0"/>
        </a:xfrm>
      </p:grpSpPr>
      <p:sp>
        <p:nvSpPr>
          <p:cNvPr id="2"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3" name="Image 2"/>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Custom Layout">
    <p:spTree>
      <p:nvGrpSpPr>
        <p:cNvPr id="1" name=""/>
        <p:cNvGrpSpPr/>
        <p:nvPr/>
      </p:nvGrpSpPr>
      <p:grpSpPr bwMode="auto">
        <a:xfrm>
          <a:off x="0" y="0"/>
          <a:ext cx="0" cy="0"/>
          <a:chOff x="0" y="0"/>
          <a:chExt cx="0" cy="0"/>
        </a:xfrm>
      </p:grpSpPr>
      <p:sp>
        <p:nvSpPr>
          <p:cNvPr id="6" name="object 3"/>
          <p:cNvSpPr/>
          <p:nvPr userDrawn="1"/>
        </p:nvSpPr>
        <p:spPr bwMode="auto">
          <a:xfrm>
            <a:off x="924877" y="8070484"/>
            <a:ext cx="393700" cy="376555"/>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a:p>
        </p:txBody>
      </p:sp>
      <p:grpSp>
        <p:nvGrpSpPr>
          <p:cNvPr id="7" name="object 15"/>
          <p:cNvGrpSpPr/>
          <p:nvPr userDrawn="1"/>
        </p:nvGrpSpPr>
        <p:grpSpPr bwMode="auto">
          <a:xfrm rot="5400000">
            <a:off x="14487029" y="419735"/>
            <a:ext cx="1303020" cy="1377950"/>
            <a:chOff x="845064" y="548305"/>
            <a:chExt cx="1303020" cy="1377950"/>
          </a:xfrm>
        </p:grpSpPr>
        <p:sp>
          <p:nvSpPr>
            <p:cNvPr id="8" name="object 16"/>
            <p:cNvSpPr/>
            <p:nvPr/>
          </p:nvSpPr>
          <p:spPr bwMode="auto">
            <a:xfrm>
              <a:off x="925361" y="647420"/>
              <a:ext cx="1222375" cy="1278890"/>
            </a:xfrm>
            <a:custGeom>
              <a:avLst/>
              <a:gdLst/>
              <a:ahLst/>
              <a:cxnLst/>
              <a:rect l="l" t="t" r="r" b="b"/>
              <a:pathLst>
                <a:path w="1222375" h="1278889" extrusionOk="0">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pPr>
                <a:defRPr/>
              </a:pPr>
              <a:endParaRPr/>
            </a:p>
          </p:txBody>
        </p:sp>
        <p:sp>
          <p:nvSpPr>
            <p:cNvPr id="9" name="object 17"/>
            <p:cNvSpPr/>
            <p:nvPr/>
          </p:nvSpPr>
          <p:spPr bwMode="auto">
            <a:xfrm>
              <a:off x="845064" y="548305"/>
              <a:ext cx="729615" cy="763270"/>
            </a:xfrm>
            <a:custGeom>
              <a:avLst/>
              <a:gdLst/>
              <a:ahLst/>
              <a:cxnLst/>
              <a:rect l="l" t="t" r="r" b="b"/>
              <a:pathLst>
                <a:path w="729615" h="763269" extrusionOk="0">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pPr>
                <a:defRPr/>
              </a:pPr>
              <a:endParaRPr/>
            </a:p>
          </p:txBody>
        </p:sp>
      </p:grpSp>
      <p:sp>
        <p:nvSpPr>
          <p:cNvPr id="12"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2" name="Image 1"/>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1_Title Slide">
    <p:spTree>
      <p:nvGrpSpPr>
        <p:cNvPr id="1" name=""/>
        <p:cNvGrpSpPr/>
        <p:nvPr/>
      </p:nvGrpSpPr>
      <p:grpSpPr bwMode="auto">
        <a:xfrm>
          <a:off x="0" y="0"/>
          <a:ext cx="0" cy="0"/>
          <a:chOff x="0" y="0"/>
          <a:chExt cx="0" cy="0"/>
        </a:xfrm>
      </p:grpSpPr>
      <p:sp>
        <p:nvSpPr>
          <p:cNvPr id="7" name="object 23"/>
          <p:cNvSpPr/>
          <p:nvPr userDrawn="1"/>
        </p:nvSpPr>
        <p:spPr bwMode="auto">
          <a:xfrm>
            <a:off x="13452563" y="0"/>
            <a:ext cx="2803525" cy="2910205"/>
          </a:xfrm>
          <a:custGeom>
            <a:avLst/>
            <a:gdLst/>
            <a:ahLst/>
            <a:cxnLst/>
            <a:rect l="l" t="t" r="r" b="b"/>
            <a:pathLst>
              <a:path w="2803525" h="2910205" extrusionOk="0">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pPr>
              <a:defRPr/>
            </a:pPr>
            <a:endParaRPr/>
          </a:p>
        </p:txBody>
      </p:sp>
      <p:sp>
        <p:nvSpPr>
          <p:cNvPr id="8" name="object 24"/>
          <p:cNvSpPr/>
          <p:nvPr userDrawn="1"/>
        </p:nvSpPr>
        <p:spPr bwMode="auto">
          <a:xfrm>
            <a:off x="0" y="6325402"/>
            <a:ext cx="2849880" cy="2818765"/>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a:defRPr/>
            </a:pPr>
            <a:endParaRPr/>
          </a:p>
        </p:txBody>
      </p:sp>
      <p:sp>
        <p:nvSpPr>
          <p:cNvPr id="13"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2" name="Image 1"/>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1_Two Content">
    <p:spTree>
      <p:nvGrpSpPr>
        <p:cNvPr id="1" name=""/>
        <p:cNvGrpSpPr/>
        <p:nvPr/>
      </p:nvGrpSpPr>
      <p:grpSpPr bwMode="auto">
        <a:xfrm>
          <a:off x="0" y="0"/>
          <a:ext cx="0" cy="0"/>
          <a:chOff x="0" y="0"/>
          <a:chExt cx="0" cy="0"/>
        </a:xfrm>
      </p:grpSpPr>
      <p:sp>
        <p:nvSpPr>
          <p:cNvPr id="10" name="object 4"/>
          <p:cNvSpPr/>
          <p:nvPr/>
        </p:nvSpPr>
        <p:spPr bwMode="auto">
          <a:xfrm>
            <a:off x="13091263" y="533400"/>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sp>
        <p:nvSpPr>
          <p:cNvPr id="11" name="object 8"/>
          <p:cNvSpPr/>
          <p:nvPr userDrawn="1"/>
        </p:nvSpPr>
        <p:spPr bwMode="auto">
          <a:xfrm>
            <a:off x="788572" y="7235954"/>
            <a:ext cx="1278890" cy="1222375"/>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sp>
        <p:nvSpPr>
          <p:cNvPr id="17"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2" name="Image 1"/>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1219200" y="2834640"/>
            <a:ext cx="13817599" cy="1920240"/>
          </a:xfrm>
          <a:prstGeom prst="rect">
            <a:avLst/>
          </a:prstGeom>
        </p:spPr>
        <p:txBody>
          <a:bodyPr wrap="square" lIns="0" tIns="0" rIns="0" bIns="0">
            <a:spAutoFit/>
          </a:bodyPr>
          <a:lstStyle>
            <a:lvl1pPr>
              <a:defRPr/>
            </a:lvl1pPr>
          </a:lstStyle>
          <a:p>
            <a:pPr>
              <a:defRPr/>
            </a:pPr>
            <a:endParaRPr/>
          </a:p>
        </p:txBody>
      </p:sp>
      <p:sp>
        <p:nvSpPr>
          <p:cNvPr id="3" name="Holder 3"/>
          <p:cNvSpPr>
            <a:spLocks noGrp="1"/>
          </p:cNvSpPr>
          <p:nvPr>
            <p:ph type="subTitle" idx="4"/>
          </p:nvPr>
        </p:nvSpPr>
        <p:spPr bwMode="auto">
          <a:xfrm>
            <a:off x="2438400" y="5120640"/>
            <a:ext cx="11379200" cy="2286000"/>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p:txBody>
          <a:bodyPr lIns="0" tIns="0" rIns="0" bIns="0"/>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sz="half" idx="2"/>
          </p:nvPr>
        </p:nvSpPr>
        <p:spPr bwMode="auto">
          <a:xfrm>
            <a:off x="812800" y="2103120"/>
            <a:ext cx="7071360" cy="603503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sz="half" idx="3"/>
          </p:nvPr>
        </p:nvSpPr>
        <p:spPr bwMode="auto">
          <a:xfrm>
            <a:off x="8371840" y="2103120"/>
            <a:ext cx="7071360" cy="6035039"/>
          </a:xfrm>
          <a:prstGeom prst="rect">
            <a:avLst/>
          </a:prstGeom>
        </p:spPr>
        <p:txBody>
          <a:bodyPr wrap="square" lIns="0" tIns="0" rIns="0" bIns="0">
            <a:spAutoFit/>
          </a:bodyPr>
          <a:lstStyle>
            <a:lvl1pPr>
              <a:defRPr/>
            </a:lvl1pPr>
          </a:lstStyle>
          <a:p>
            <a:pPr>
              <a:defRPr/>
            </a:pPr>
            <a:endParaRPr/>
          </a:p>
        </p:txBody>
      </p:sp>
      <p:sp>
        <p:nvSpPr>
          <p:cNvPr id="5"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4"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2"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4"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a:xfrm>
            <a:off x="812800" y="2103120"/>
            <a:ext cx="14630400" cy="603503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esbases.anct.gouv.fr/bases/agence-nationale-de-la-cohesion-des-territoires-anct/collections" TargetMode="External"/><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lesbases.anct.gouv.fr/ressources/demarche-numerique-responsable" TargetMode="External"/><Relationship Id="rId5" Type="http://schemas.openxmlformats.org/officeDocument/2006/relationships/hyperlink" Target="https://labase.anct.gouv.fr/ressource/1165"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coresponsable.numerique.gouv.fr/publications/bonnes-pratiques/" TargetMode="External"/><Relationship Id="rId13" Type="http://schemas.openxmlformats.org/officeDocument/2006/relationships/hyperlink" Target="https://www.agglo-larochelle.fr/documents/10839/15998770/Agglo+La+Rochelle+-+Affiche+-+Dix+%C3%A9co-gestes+num%C3%A9riques/47ee9b57-115f-4e93-af3c-395796c30cd9?version=1.0" TargetMode="External"/><Relationship Id="rId18" Type="http://schemas.openxmlformats.org/officeDocument/2006/relationships/hyperlink" Target="https://www.lecese.fr/" TargetMode="External"/><Relationship Id="rId3" Type="http://schemas.openxmlformats.org/officeDocument/2006/relationships/hyperlink" Target="https://www.academie-nr.org/sensibilisation/#/" TargetMode="External"/><Relationship Id="rId7" Type="http://schemas.openxmlformats.org/officeDocument/2006/relationships/hyperlink" Target="https://ecoresponsable.numerique.gouv.fr/publications/strategie-numerique-responsable-des-collectivites/" TargetMode="External"/><Relationship Id="rId12" Type="http://schemas.openxmlformats.org/officeDocument/2006/relationships/hyperlink" Target="https://presse.ademe.fr/wp-content/uploads/2017/09/guide-pratique-impacts-smartphone.pdf" TargetMode="External"/><Relationship Id="rId17" Type="http://schemas.openxmlformats.org/officeDocument/2006/relationships/hyperlink" Target="https://theshiftproject.org/" TargetMode="External"/><Relationship Id="rId2" Type="http://schemas.openxmlformats.org/officeDocument/2006/relationships/hyperlink" Target="https://view.genial.ly/64f9a5795601750012f606a8" TargetMode="External"/><Relationship Id="rId16" Type="http://schemas.openxmlformats.org/officeDocument/2006/relationships/hyperlink" Target="https://www.greenit.fr/" TargetMode="External"/><Relationship Id="rId1" Type="http://schemas.openxmlformats.org/officeDocument/2006/relationships/slideLayout" Target="../slideLayouts/slideLayout1.xml"/><Relationship Id="rId6" Type="http://schemas.openxmlformats.org/officeDocument/2006/relationships/hyperlink" Target="https://www.fresquedunumerique.org/" TargetMode="External"/><Relationship Id="rId11" Type="http://schemas.openxmlformats.org/officeDocument/2006/relationships/hyperlink" Target="https://librairie.ademe.fr/consommer-autrement/5225-ecoresponsable-au-bureau-9791029718960.html" TargetMode="External"/><Relationship Id="rId5" Type="http://schemas.openxmlformats.org/officeDocument/2006/relationships/hyperlink" Target="https://www.fun-mooc.fr/fr/cours/impacts-environnementaux-du-numerique/" TargetMode="External"/><Relationship Id="rId15" Type="http://schemas.openxmlformats.org/officeDocument/2006/relationships/hyperlink" Target="https://archives.qqf.fr/infographie/69/pollution-numerique-du-clic-au-declic" TargetMode="External"/><Relationship Id="rId10" Type="http://schemas.openxmlformats.org/officeDocument/2006/relationships/hyperlink" Target="https://cnm.fr/wp-content/uploads/2021/08/ademe_guide-pratique-face-cachee-numerique.pdf" TargetMode="External"/><Relationship Id="rId19" Type="http://schemas.openxmlformats.org/officeDocument/2006/relationships/hyperlink" Target="https://factuel.afp.com/email-streaming-informatique-le-vrai-du-faux-de-limpact-energetique-de-trois-pratiques-numeriques" TargetMode="External"/><Relationship Id="rId4" Type="http://schemas.openxmlformats.org/officeDocument/2006/relationships/hyperlink" Target="https://www.academie-nr.org/#mooc-nr" TargetMode="External"/><Relationship Id="rId9" Type="http://schemas.openxmlformats.org/officeDocument/2006/relationships/hyperlink" Target="https://librairie.ademe.fr/consommer-autrement/5086-en-route-vers-la-sobriete-numerique-9791029718755.html" TargetMode="External"/><Relationship Id="rId14" Type="http://schemas.openxmlformats.org/officeDocument/2006/relationships/hyperlink" Target="https://impactco2.fr/usagenumeriqu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 name="object 8"/>
          <p:cNvSpPr>
            <a:spLocks noChangeAspect="1"/>
          </p:cNvSpPr>
          <p:nvPr/>
        </p:nvSpPr>
        <p:spPr bwMode="auto">
          <a:xfrm rot="5400000">
            <a:off x="519927" y="2419838"/>
            <a:ext cx="2908867" cy="2780322"/>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sp>
        <p:nvSpPr>
          <p:cNvPr id="12" name="ZoneTexte 11"/>
          <p:cNvSpPr txBox="1"/>
          <p:nvPr/>
        </p:nvSpPr>
        <p:spPr bwMode="auto">
          <a:xfrm>
            <a:off x="2761861" y="4325814"/>
            <a:ext cx="13335779" cy="1261883"/>
          </a:xfrm>
          <a:prstGeom prst="rect">
            <a:avLst/>
          </a:prstGeom>
          <a:noFill/>
        </p:spPr>
        <p:txBody>
          <a:bodyPr wrap="square" rtlCol="0">
            <a:spAutoFit/>
          </a:bodyPr>
          <a:lstStyle/>
          <a:p>
            <a:pPr>
              <a:defRPr/>
            </a:pPr>
            <a:r>
              <a:rPr lang="fr-FR" sz="4800" b="1">
                <a:solidFill>
                  <a:srgbClr val="2C3176"/>
                </a:solidFill>
                <a:latin typeface="Marianne ExtraBold"/>
                <a:ea typeface="Marianne ExtraBold"/>
                <a:cs typeface="Marianne ExtraBold"/>
              </a:rPr>
              <a:t>Etape 2 - Lancer officiellement la démarche</a:t>
            </a:r>
            <a:endParaRPr/>
          </a:p>
          <a:p>
            <a:pPr>
              <a:defRPr/>
            </a:pPr>
            <a:r>
              <a:rPr lang="fr-FR" sz="2800" b="1">
                <a:solidFill>
                  <a:srgbClr val="2C3176"/>
                </a:solidFill>
                <a:latin typeface="Marianne ExtraBold"/>
                <a:ea typeface="Marianne ExtraBold"/>
                <a:cs typeface="Marianne ExtraBold"/>
              </a:rPr>
              <a:t>Elaborer une feuille de route Numérique responsable</a:t>
            </a:r>
            <a:endParaRPr/>
          </a:p>
        </p:txBody>
      </p:sp>
      <p:sp>
        <p:nvSpPr>
          <p:cNvPr id="14" name="object 4"/>
          <p:cNvSpPr/>
          <p:nvPr/>
        </p:nvSpPr>
        <p:spPr bwMode="auto">
          <a:xfrm>
            <a:off x="13672138" y="414280"/>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sp>
        <p:nvSpPr>
          <p:cNvPr id="15" name="object 3"/>
          <p:cNvSpPr>
            <a:spLocks noChangeAspect="1"/>
          </p:cNvSpPr>
          <p:nvPr/>
        </p:nvSpPr>
        <p:spPr bwMode="auto">
          <a:xfrm>
            <a:off x="584200" y="7848600"/>
            <a:ext cx="954722" cy="913145"/>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a:p>
        </p:txBody>
      </p:sp>
      <p:pic>
        <p:nvPicPr>
          <p:cNvPr id="16" name="Image 15"/>
          <p:cNvPicPr>
            <a:picLocks noChangeAspect="1"/>
          </p:cNvPicPr>
          <p:nvPr/>
        </p:nvPicPr>
        <p:blipFill>
          <a:blip r:embed="rId2"/>
          <a:stretch/>
        </p:blipFill>
        <p:spPr bwMode="auto">
          <a:xfrm rot="5400000">
            <a:off x="13942289" y="7081803"/>
            <a:ext cx="1863967" cy="2446735"/>
          </a:xfrm>
          <a:prstGeom prst="rect">
            <a:avLst/>
          </a:prstGeom>
        </p:spPr>
      </p:pic>
      <p:sp>
        <p:nvSpPr>
          <p:cNvPr id="9" name="ZoneTexte 8"/>
          <p:cNvSpPr txBox="1"/>
          <p:nvPr/>
        </p:nvSpPr>
        <p:spPr bwMode="auto">
          <a:xfrm>
            <a:off x="1731016" y="7262895"/>
            <a:ext cx="12112054" cy="1815882"/>
          </a:xfrm>
          <a:prstGeom prst="rect">
            <a:avLst/>
          </a:prstGeom>
          <a:noFill/>
        </p:spPr>
        <p:txBody>
          <a:bodyPr wrap="square" rtlCol="0">
            <a:spAutoFit/>
          </a:bodyPr>
          <a:lstStyle/>
          <a:p>
            <a:pPr>
              <a:defRPr/>
            </a:pPr>
            <a:r>
              <a:rPr lang="fr-FR" sz="1600" dirty="0">
                <a:solidFill>
                  <a:srgbClr val="2C3176"/>
                </a:solidFill>
                <a:latin typeface="Marianne"/>
                <a:ea typeface="Marianne ExtraBold"/>
                <a:cs typeface="Marianne ExtraBold"/>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endParaRPr dirty="0"/>
          </a:p>
          <a:p>
            <a:pPr>
              <a:defRPr/>
            </a:pPr>
            <a:r>
              <a:rPr lang="fr-FR" sz="1600" dirty="0">
                <a:solidFill>
                  <a:srgbClr val="2C3176"/>
                </a:solidFill>
                <a:latin typeface="Marianne"/>
                <a:ea typeface="Marianne ExtraBold"/>
                <a:cs typeface="Marianne ExtraBold"/>
              </a:rPr>
              <a:t>Il est mis à disposition de tous les acteurs en libre-accès </a:t>
            </a:r>
            <a:r>
              <a:rPr lang="fr-FR" sz="1600" u="sng" dirty="0">
                <a:solidFill>
                  <a:srgbClr val="2C3176"/>
                </a:solidFill>
                <a:latin typeface="Marianne"/>
                <a:ea typeface="Marianne ExtraBold"/>
                <a:cs typeface="Marianne ExtraBold"/>
                <a:hlinkClick r:id="rId3" tooltip="https://labase.anct.gouv.fr/base/433?tab=collections&amp;collection=199"/>
              </a:rPr>
              <a:t>dans la boîte à outils Numérique responsable de l’ANCT</a:t>
            </a:r>
            <a:r>
              <a:rPr lang="fr-FR" sz="1600" dirty="0">
                <a:solidFill>
                  <a:srgbClr val="2C3176"/>
                </a:solidFill>
                <a:latin typeface="Marianne"/>
                <a:ea typeface="Marianne ExtraBold"/>
                <a:cs typeface="Marianne ExtraBold"/>
              </a:rPr>
              <a:t> pour servir de modèle.</a:t>
            </a:r>
            <a:endParaRPr dirty="0"/>
          </a:p>
          <a:p>
            <a:pPr>
              <a:defRPr/>
            </a:pPr>
            <a:r>
              <a:rPr lang="fr-FR" sz="1600" dirty="0">
                <a:solidFill>
                  <a:srgbClr val="2C3176"/>
                </a:solidFill>
                <a:latin typeface="Marianne"/>
                <a:ea typeface="Marianne ExtraBold"/>
                <a:cs typeface="Marianne ExtraBold"/>
              </a:rPr>
              <a:t>Il peut donc être repris, modifié, complété. </a:t>
            </a:r>
            <a:r>
              <a:rPr lang="fr-FR" sz="1600" dirty="0">
                <a:solidFill>
                  <a:srgbClr val="2C3176"/>
                </a:solidFill>
                <a:latin typeface="Marianne"/>
              </a:rPr>
              <a:t>La typographie Marianne® est </a:t>
            </a:r>
            <a:r>
              <a:rPr lang="fr-FR" sz="1600" dirty="0">
                <a:solidFill>
                  <a:srgbClr val="2C3176"/>
                </a:solidFill>
                <a:latin typeface="Marianne"/>
                <a:ea typeface="Marianne ExtraBold"/>
                <a:cs typeface="Marianne ExtraBold"/>
              </a:rPr>
              <a:t>réservée aux administrations publiques.</a:t>
            </a:r>
            <a:endParaRPr dirty="0"/>
          </a:p>
        </p:txBody>
      </p:sp>
      <p:grpSp>
        <p:nvGrpSpPr>
          <p:cNvPr id="10" name="Groupe 9"/>
          <p:cNvGrpSpPr/>
          <p:nvPr/>
        </p:nvGrpSpPr>
        <p:grpSpPr bwMode="auto">
          <a:xfrm>
            <a:off x="7486628" y="2572835"/>
            <a:ext cx="1496302" cy="1496302"/>
            <a:chOff x="9340358" y="3089821"/>
            <a:chExt cx="566205" cy="566205"/>
          </a:xfrm>
        </p:grpSpPr>
        <p:sp>
          <p:nvSpPr>
            <p:cNvPr id="17" name="Oval 80"/>
            <p:cNvSpPr/>
            <p:nvPr/>
          </p:nvSpPr>
          <p:spPr bwMode="auto">
            <a:xfrm>
              <a:off x="9340358" y="3089821"/>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18" name="TextBox 90"/>
            <p:cNvSpPr txBox="1"/>
            <p:nvPr/>
          </p:nvSpPr>
          <p:spPr bwMode="auto">
            <a:xfrm flipH="1">
              <a:off x="9347419" y="3358800"/>
              <a:ext cx="552139" cy="205486"/>
            </a:xfrm>
            <a:prstGeom prst="rect">
              <a:avLst/>
            </a:prstGeom>
            <a:noFill/>
          </p:spPr>
          <p:txBody>
            <a:bodyPr wrap="square" numCol="1" spcCol="457200" rtlCol="0">
              <a:spAutoFit/>
            </a:bodyPr>
            <a:lstStyle/>
            <a:p>
              <a:pPr algn="ctr" defTabSz="1219170">
                <a:lnSpc>
                  <a:spcPts val="2667"/>
                </a:lnSpc>
                <a:defRPr/>
              </a:pPr>
              <a:r>
                <a:rPr lang="en-US" sz="6000" b="1">
                  <a:solidFill>
                    <a:srgbClr val="FFFFFF"/>
                  </a:solidFill>
                  <a:latin typeface="Marianne"/>
                  <a:ea typeface="Montserrat"/>
                  <a:cs typeface="Montserrat"/>
                </a:rPr>
                <a:t>2</a:t>
              </a:r>
              <a:endParaRPr lang="en-US" sz="3200" b="1">
                <a:solidFill>
                  <a:srgbClr val="FFFFFF"/>
                </a:solidFill>
                <a:latin typeface="Marianne"/>
                <a:ea typeface="Montserrat"/>
                <a:cs typeface="Montserrat"/>
              </a:endParaRPr>
            </a:p>
          </p:txBody>
        </p:sp>
      </p:grpSp>
      <p:pic>
        <p:nvPicPr>
          <p:cNvPr id="2" name="Picture 2"/>
          <p:cNvPicPr>
            <a:picLocks noChangeAspect="1" noChangeArrowheads="1"/>
          </p:cNvPicPr>
          <p:nvPr/>
        </p:nvPicPr>
        <p:blipFill>
          <a:blip r:embed="rId4"/>
          <a:srcRect t="22235"/>
          <a:stretch/>
        </p:blipFill>
        <p:spPr bwMode="auto">
          <a:xfrm>
            <a:off x="299759" y="382255"/>
            <a:ext cx="5677625" cy="16667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0" name="Oval 79"/>
          <p:cNvSpPr/>
          <p:nvPr/>
        </p:nvSpPr>
        <p:spPr bwMode="auto">
          <a:xfrm>
            <a:off x="8555865" y="3075698"/>
            <a:ext cx="566205" cy="566205"/>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33" name="Oval Callout 26"/>
          <p:cNvSpPr/>
          <p:nvPr/>
        </p:nvSpPr>
        <p:spPr bwMode="auto">
          <a:xfrm>
            <a:off x="3595995" y="5672745"/>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34" name="Oval Callout 27"/>
          <p:cNvSpPr/>
          <p:nvPr/>
        </p:nvSpPr>
        <p:spPr bwMode="auto">
          <a:xfrm>
            <a:off x="6440329" y="3922177"/>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35" name="Oval Callout 28"/>
          <p:cNvSpPr/>
          <p:nvPr/>
        </p:nvSpPr>
        <p:spPr bwMode="auto">
          <a:xfrm>
            <a:off x="3829067" y="2435783"/>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36" name="Oval Callout 29"/>
          <p:cNvSpPr/>
          <p:nvPr/>
        </p:nvSpPr>
        <p:spPr bwMode="auto">
          <a:xfrm>
            <a:off x="758838" y="2360912"/>
            <a:ext cx="1574992" cy="1544867"/>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grpSp>
        <p:nvGrpSpPr>
          <p:cNvPr id="37" name="Group 36"/>
          <p:cNvGrpSpPr/>
          <p:nvPr/>
        </p:nvGrpSpPr>
        <p:grpSpPr bwMode="auto">
          <a:xfrm flipH="1">
            <a:off x="-5371" y="3995401"/>
            <a:ext cx="13712043" cy="6049207"/>
            <a:chOff x="1881961" y="978195"/>
            <a:chExt cx="10345479" cy="5901071"/>
          </a:xfrm>
        </p:grpSpPr>
        <p:sp>
          <p:nvSpPr>
            <p:cNvPr id="38" name="Shape 6"/>
            <p:cNvSpPr/>
            <p:nvPr/>
          </p:nvSpPr>
          <p:spPr bwMode="auto">
            <a:xfrm>
              <a:off x="1881961"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36000">
                  <a:schemeClr val="bg2">
                    <a:alpha val="15000"/>
                  </a:schemeClr>
                </a:gs>
                <a:gs pos="87000">
                  <a:schemeClr val="tx1">
                    <a:alpha val="40000"/>
                  </a:schemeClr>
                </a:gs>
              </a:gsLst>
              <a:lin ang="0" scaled="0"/>
            </a:gradFill>
            <a:ln w="12700">
              <a:miter lim="400000"/>
            </a:ln>
          </p:spPr>
          <p:txBody>
            <a:bodyPr lIns="0" tIns="0" rIns="0" bIns="0" anchor="ctr"/>
            <a:lstStyle/>
            <a:p>
              <a:pPr defTabSz="1219170">
                <a:defRPr sz="3000">
                  <a:solidFill>
                    <a:srgbClr val="FFFFFF"/>
                  </a:solidFill>
                </a:defRPr>
              </a:pPr>
              <a:endParaRPr sz="4000">
                <a:solidFill>
                  <a:srgbClr val="FFFFFF"/>
                </a:solidFill>
                <a:latin typeface="Marianne"/>
              </a:endParaRPr>
            </a:p>
          </p:txBody>
        </p:sp>
        <p:sp>
          <p:nvSpPr>
            <p:cNvPr id="50" name="Shape 7"/>
            <p:cNvSpPr/>
            <p:nvPr/>
          </p:nvSpPr>
          <p:spPr bwMode="auto">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defRPr>
              </a:pPr>
              <a:endParaRPr sz="4000">
                <a:solidFill>
                  <a:srgbClr val="FFFFFF"/>
                </a:solidFill>
                <a:latin typeface="Marianne"/>
              </a:endParaRPr>
            </a:p>
          </p:txBody>
        </p:sp>
      </p:grpSp>
      <p:sp>
        <p:nvSpPr>
          <p:cNvPr id="51" name="Oval Callout 6"/>
          <p:cNvSpPr/>
          <p:nvPr/>
        </p:nvSpPr>
        <p:spPr bwMode="auto">
          <a:xfrm>
            <a:off x="8787572" y="5870485"/>
            <a:ext cx="2640059" cy="2589560"/>
          </a:xfrm>
          <a:prstGeom prst="wedgeEllipseCallout">
            <a:avLst>
              <a:gd name="adj1" fmla="val -5527"/>
              <a:gd name="adj2" fmla="val 67378"/>
            </a:avLst>
          </a:prstGeom>
          <a:solidFill>
            <a:schemeClr val="bg1"/>
          </a:solid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2" name="Oval 51"/>
          <p:cNvSpPr/>
          <p:nvPr/>
        </p:nvSpPr>
        <p:spPr bwMode="auto">
          <a:xfrm>
            <a:off x="9141588" y="6208069"/>
            <a:ext cx="1932027" cy="1932027"/>
          </a:xfrm>
          <a:prstGeom prst="ellipse">
            <a:avLst/>
          </a:prstGeom>
          <a:gradFill>
            <a:gsLst>
              <a:gs pos="0">
                <a:schemeClr val="tx2"/>
              </a:gs>
              <a:gs pos="100000">
                <a:schemeClr val="tx2">
                  <a:lumMod val="7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3" name="Oval Callout 10"/>
          <p:cNvSpPr/>
          <p:nvPr/>
        </p:nvSpPr>
        <p:spPr bwMode="auto">
          <a:xfrm>
            <a:off x="3526981" y="5603047"/>
            <a:ext cx="2315787" cy="2271491"/>
          </a:xfrm>
          <a:prstGeom prst="wedgeEllipseCallout">
            <a:avLst>
              <a:gd name="adj1" fmla="val -5527"/>
              <a:gd name="adj2" fmla="val 67378"/>
            </a:avLst>
          </a:prstGeom>
          <a:solidFill>
            <a:srgbClr val="FFC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4" name="Oval 53"/>
          <p:cNvSpPr/>
          <p:nvPr/>
        </p:nvSpPr>
        <p:spPr bwMode="auto">
          <a:xfrm>
            <a:off x="3798803" y="5851049"/>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5" name="Oval Callout 14"/>
          <p:cNvSpPr/>
          <p:nvPr/>
        </p:nvSpPr>
        <p:spPr bwMode="auto">
          <a:xfrm>
            <a:off x="6371314" y="3852480"/>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6" name="Oval 55"/>
          <p:cNvSpPr/>
          <p:nvPr/>
        </p:nvSpPr>
        <p:spPr bwMode="auto">
          <a:xfrm>
            <a:off x="6643135" y="4100482"/>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7" name="Oval Callout 18"/>
          <p:cNvSpPr/>
          <p:nvPr/>
        </p:nvSpPr>
        <p:spPr bwMode="auto">
          <a:xfrm>
            <a:off x="3760052" y="2366086"/>
            <a:ext cx="2013701" cy="1975184"/>
          </a:xfrm>
          <a:prstGeom prst="wedgeEllipseCallout">
            <a:avLst>
              <a:gd name="adj1" fmla="val -5527"/>
              <a:gd name="adj2" fmla="val 67378"/>
            </a:avLst>
          </a:prstGeom>
          <a:solidFill>
            <a:srgbClr val="5E7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2" name="Oval 61"/>
          <p:cNvSpPr/>
          <p:nvPr/>
        </p:nvSpPr>
        <p:spPr bwMode="auto">
          <a:xfrm>
            <a:off x="3993396" y="2601271"/>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3" name="Oval Callout 22"/>
          <p:cNvSpPr/>
          <p:nvPr/>
        </p:nvSpPr>
        <p:spPr bwMode="auto">
          <a:xfrm>
            <a:off x="689823" y="2291215"/>
            <a:ext cx="1574992" cy="1544867"/>
          </a:xfrm>
          <a:prstGeom prst="wedgeEllipseCallout">
            <a:avLst>
              <a:gd name="adj1" fmla="val -5527"/>
              <a:gd name="adj2" fmla="val 6737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4" name="Oval 63"/>
          <p:cNvSpPr/>
          <p:nvPr/>
        </p:nvSpPr>
        <p:spPr bwMode="auto">
          <a:xfrm>
            <a:off x="846717" y="2445574"/>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6" name="TextBox 65"/>
          <p:cNvSpPr txBox="1"/>
          <p:nvPr/>
        </p:nvSpPr>
        <p:spPr bwMode="auto">
          <a:xfrm>
            <a:off x="9377747" y="7185399"/>
            <a:ext cx="1459709" cy="521233"/>
          </a:xfrm>
          <a:prstGeom prst="rect">
            <a:avLst/>
          </a:prstGeom>
          <a:noFill/>
        </p:spPr>
        <p:txBody>
          <a:bodyPr wrap="square" numCol="1" spcCol="0" rtlCol="0" anchor="ctr">
            <a:spAutoFit/>
          </a:bodyPr>
          <a:lstStyle/>
          <a:p>
            <a:pPr algn="ctr" defTabSz="1219170">
              <a:lnSpc>
                <a:spcPts val="1733"/>
              </a:lnSpc>
              <a:defRPr/>
            </a:pPr>
            <a:r>
              <a:rPr lang="fr-FR" sz="1400" b="1">
                <a:solidFill>
                  <a:srgbClr val="FEFEFE"/>
                </a:solidFill>
                <a:latin typeface="Marianne"/>
                <a:ea typeface="Montserrat Light"/>
                <a:cs typeface="Montserrat Light"/>
              </a:rPr>
              <a:t>Valider la feuille de route NR </a:t>
            </a:r>
            <a:endParaRPr/>
          </a:p>
        </p:txBody>
      </p:sp>
      <p:sp>
        <p:nvSpPr>
          <p:cNvPr id="67" name="Rectangle 66"/>
          <p:cNvSpPr/>
          <p:nvPr/>
        </p:nvSpPr>
        <p:spPr bwMode="auto">
          <a:xfrm>
            <a:off x="4440256" y="5998908"/>
            <a:ext cx="489235" cy="748988"/>
          </a:xfrm>
          <a:prstGeom prst="rect">
            <a:avLst/>
          </a:prstGeom>
        </p:spPr>
        <p:txBody>
          <a:bodyPr wrap="none" anchor="ctr">
            <a:spAutoFit/>
          </a:bodyPr>
          <a:lstStyle/>
          <a:p>
            <a:pPr algn="ctr" defTabSz="1219170">
              <a:defRPr/>
            </a:pPr>
            <a:r>
              <a:rPr lang="en-US" sz="4250">
                <a:solidFill>
                  <a:srgbClr val="FFCA05"/>
                </a:solidFill>
                <a:latin typeface="Marianne"/>
              </a:rPr>
              <a:t>4</a:t>
            </a:r>
            <a:endParaRPr/>
          </a:p>
        </p:txBody>
      </p:sp>
      <p:sp>
        <p:nvSpPr>
          <p:cNvPr id="68" name="TextBox 67"/>
          <p:cNvSpPr txBox="1"/>
          <p:nvPr/>
        </p:nvSpPr>
        <p:spPr bwMode="auto">
          <a:xfrm>
            <a:off x="3856599" y="6716306"/>
            <a:ext cx="1656551" cy="521233"/>
          </a:xfrm>
          <a:prstGeom prst="rect">
            <a:avLst/>
          </a:prstGeom>
          <a:noFill/>
        </p:spPr>
        <p:txBody>
          <a:bodyPr wrap="square" numCol="1" spcCol="0" rtlCol="0" anchor="ctr">
            <a:spAutoFit/>
          </a:bodyPr>
          <a:lstStyle/>
          <a:p>
            <a:pPr algn="ctr" defTabSz="1219170">
              <a:lnSpc>
                <a:spcPts val="1733"/>
              </a:lnSpc>
              <a:defRPr/>
            </a:pPr>
            <a:r>
              <a:rPr lang="fr-FR" sz="1400" b="1">
                <a:solidFill>
                  <a:srgbClr val="000000"/>
                </a:solidFill>
                <a:latin typeface="Marianne"/>
                <a:ea typeface="Montserrat Light"/>
                <a:cs typeface="Montserrat Light"/>
              </a:rPr>
              <a:t>Elaborer la feuille de route NR </a:t>
            </a:r>
            <a:endParaRPr/>
          </a:p>
        </p:txBody>
      </p:sp>
      <p:sp>
        <p:nvSpPr>
          <p:cNvPr id="69" name="Rectangle 68"/>
          <p:cNvSpPr/>
          <p:nvPr/>
        </p:nvSpPr>
        <p:spPr bwMode="auto">
          <a:xfrm>
            <a:off x="4536707" y="2638614"/>
            <a:ext cx="489235" cy="748988"/>
          </a:xfrm>
          <a:prstGeom prst="rect">
            <a:avLst/>
          </a:prstGeom>
        </p:spPr>
        <p:txBody>
          <a:bodyPr wrap="none" anchor="ctr">
            <a:spAutoFit/>
          </a:bodyPr>
          <a:lstStyle/>
          <a:p>
            <a:pPr algn="ctr" defTabSz="1219170">
              <a:defRPr/>
            </a:pPr>
            <a:r>
              <a:rPr lang="en-US" sz="4250">
                <a:solidFill>
                  <a:srgbClr val="5E74BA"/>
                </a:solidFill>
                <a:latin typeface="Marianne"/>
              </a:rPr>
              <a:t>2</a:t>
            </a:r>
            <a:endParaRPr/>
          </a:p>
        </p:txBody>
      </p:sp>
      <p:sp>
        <p:nvSpPr>
          <p:cNvPr id="70" name="TextBox 69"/>
          <p:cNvSpPr txBox="1"/>
          <p:nvPr/>
        </p:nvSpPr>
        <p:spPr bwMode="auto">
          <a:xfrm>
            <a:off x="3990316" y="3191163"/>
            <a:ext cx="1582019" cy="732765"/>
          </a:xfrm>
          <a:prstGeom prst="rect">
            <a:avLst/>
          </a:prstGeom>
          <a:noFill/>
        </p:spPr>
        <p:txBody>
          <a:bodyPr wrap="square" numCol="1" spcCol="0" rtlCol="0" anchor="ctr">
            <a:spAutoFit/>
          </a:bodyPr>
          <a:lstStyle/>
          <a:p>
            <a:pPr algn="ctr" defTabSz="1219170">
              <a:lnSpc>
                <a:spcPts val="1733"/>
              </a:lnSpc>
              <a:defRPr/>
            </a:pPr>
            <a:r>
              <a:rPr lang="fr-FR" sz="1400" b="1">
                <a:solidFill>
                  <a:srgbClr val="000000"/>
                </a:solidFill>
                <a:latin typeface="Marianne"/>
                <a:ea typeface="Montserrat Light"/>
                <a:cs typeface="Montserrat Light"/>
              </a:rPr>
              <a:t>Lancer officiellement la démarche NR</a:t>
            </a:r>
            <a:endParaRPr/>
          </a:p>
        </p:txBody>
      </p:sp>
      <p:sp>
        <p:nvSpPr>
          <p:cNvPr id="72" name="Rectangle 71"/>
          <p:cNvSpPr/>
          <p:nvPr/>
        </p:nvSpPr>
        <p:spPr bwMode="auto">
          <a:xfrm>
            <a:off x="7294207" y="4291510"/>
            <a:ext cx="470000" cy="707886"/>
          </a:xfrm>
          <a:prstGeom prst="rect">
            <a:avLst/>
          </a:prstGeom>
        </p:spPr>
        <p:txBody>
          <a:bodyPr wrap="none" anchor="ctr">
            <a:spAutoFit/>
          </a:bodyPr>
          <a:lstStyle/>
          <a:p>
            <a:pPr algn="ctr" defTabSz="1219170">
              <a:defRPr/>
            </a:pPr>
            <a:r>
              <a:rPr lang="en-US" sz="4000">
                <a:solidFill>
                  <a:srgbClr val="088777"/>
                </a:solidFill>
                <a:latin typeface="Marianne"/>
              </a:rPr>
              <a:t>3</a:t>
            </a:r>
            <a:endParaRPr/>
          </a:p>
        </p:txBody>
      </p:sp>
      <p:sp>
        <p:nvSpPr>
          <p:cNvPr id="73" name="TextBox 72"/>
          <p:cNvSpPr txBox="1"/>
          <p:nvPr/>
        </p:nvSpPr>
        <p:spPr bwMode="auto">
          <a:xfrm>
            <a:off x="6837634" y="4934947"/>
            <a:ext cx="1383146" cy="732765"/>
          </a:xfrm>
          <a:prstGeom prst="rect">
            <a:avLst/>
          </a:prstGeom>
          <a:noFill/>
        </p:spPr>
        <p:txBody>
          <a:bodyPr wrap="square" numCol="1" spcCol="0" rtlCol="0" anchor="ctr">
            <a:spAutoFit/>
          </a:bodyPr>
          <a:lstStyle/>
          <a:p>
            <a:pPr algn="ctr" defTabSz="1219170">
              <a:lnSpc>
                <a:spcPts val="1733"/>
              </a:lnSpc>
              <a:defRPr/>
            </a:pPr>
            <a:r>
              <a:rPr lang="en-US" sz="1400" b="1">
                <a:solidFill>
                  <a:srgbClr val="000000"/>
                </a:solidFill>
                <a:latin typeface="Marianne"/>
                <a:ea typeface="Montserrat Light"/>
                <a:cs typeface="Montserrat Light"/>
              </a:rPr>
              <a:t>Réaliser le diagnostic de maturité NR </a:t>
            </a:r>
            <a:endParaRPr/>
          </a:p>
        </p:txBody>
      </p:sp>
      <p:sp>
        <p:nvSpPr>
          <p:cNvPr id="78" name="Rectangle 77"/>
          <p:cNvSpPr/>
          <p:nvPr/>
        </p:nvSpPr>
        <p:spPr bwMode="auto">
          <a:xfrm>
            <a:off x="1266363" y="2483768"/>
            <a:ext cx="421911" cy="605230"/>
          </a:xfrm>
          <a:prstGeom prst="rect">
            <a:avLst/>
          </a:prstGeom>
        </p:spPr>
        <p:txBody>
          <a:bodyPr wrap="none" anchor="ctr">
            <a:spAutoFit/>
          </a:bodyPr>
          <a:lstStyle/>
          <a:p>
            <a:pPr algn="ctr" defTabSz="1219170">
              <a:defRPr/>
            </a:pPr>
            <a:r>
              <a:rPr lang="en-US" sz="3350">
                <a:solidFill>
                  <a:schemeClr val="accent4"/>
                </a:solidFill>
                <a:latin typeface="Marianne"/>
              </a:rPr>
              <a:t>1</a:t>
            </a:r>
            <a:endParaRPr/>
          </a:p>
        </p:txBody>
      </p:sp>
      <p:sp>
        <p:nvSpPr>
          <p:cNvPr id="79" name="TextBox 78"/>
          <p:cNvSpPr txBox="1"/>
          <p:nvPr/>
        </p:nvSpPr>
        <p:spPr bwMode="auto">
          <a:xfrm>
            <a:off x="822843" y="3010831"/>
            <a:ext cx="1308951" cy="514756"/>
          </a:xfrm>
          <a:prstGeom prst="rect">
            <a:avLst/>
          </a:prstGeom>
          <a:noFill/>
        </p:spPr>
        <p:txBody>
          <a:bodyPr wrap="square" numCol="1" spcCol="0" rtlCol="0" anchor="ctr">
            <a:spAutoFit/>
          </a:bodyPr>
          <a:lstStyle/>
          <a:p>
            <a:pPr algn="ctr" defTabSz="1219170">
              <a:lnSpc>
                <a:spcPts val="1733"/>
              </a:lnSpc>
              <a:defRPr/>
            </a:pPr>
            <a:r>
              <a:rPr lang="fr-FR" sz="1400" b="1">
                <a:solidFill>
                  <a:srgbClr val="000000"/>
                </a:solidFill>
                <a:latin typeface="Marianne"/>
                <a:ea typeface="Montserrat Light"/>
                <a:cs typeface="Montserrat Light"/>
              </a:rPr>
              <a:t>Sécuriser les prérequis</a:t>
            </a:r>
            <a:endParaRPr/>
          </a:p>
        </p:txBody>
      </p:sp>
      <p:sp>
        <p:nvSpPr>
          <p:cNvPr id="47" name="Rectangle 46"/>
          <p:cNvSpPr/>
          <p:nvPr/>
        </p:nvSpPr>
        <p:spPr bwMode="auto">
          <a:xfrm>
            <a:off x="9862983" y="6354568"/>
            <a:ext cx="489235" cy="748988"/>
          </a:xfrm>
          <a:prstGeom prst="rect">
            <a:avLst/>
          </a:prstGeom>
        </p:spPr>
        <p:txBody>
          <a:bodyPr wrap="none" anchor="ctr">
            <a:spAutoFit/>
          </a:bodyPr>
          <a:lstStyle/>
          <a:p>
            <a:pPr algn="ctr" defTabSz="1219170">
              <a:defRPr/>
            </a:pPr>
            <a:r>
              <a:rPr lang="en-US" sz="4250">
                <a:solidFill>
                  <a:srgbClr val="FEFEFE"/>
                </a:solidFill>
                <a:latin typeface="Marianne"/>
              </a:rPr>
              <a:t>5</a:t>
            </a:r>
            <a:endParaRPr/>
          </a:p>
        </p:txBody>
      </p:sp>
      <p:cxnSp>
        <p:nvCxnSpPr>
          <p:cNvPr id="71" name="Straight Connector 70"/>
          <p:cNvCxnSpPr>
            <a:cxnSpLocks/>
            <a:stCxn id="90" idx="1"/>
            <a:endCxn id="92" idx="3"/>
          </p:cNvCxnSpPr>
          <p:nvPr/>
        </p:nvCxnSpPr>
        <p:spPr bwMode="auto">
          <a:xfrm>
            <a:off x="9115037" y="3358800"/>
            <a:ext cx="1018269"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2" name="Oval 81"/>
          <p:cNvSpPr/>
          <p:nvPr/>
        </p:nvSpPr>
        <p:spPr bwMode="auto">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90" name="TextBox 89"/>
          <p:cNvSpPr txBox="1"/>
          <p:nvPr/>
        </p:nvSpPr>
        <p:spPr bwMode="auto">
          <a:xfrm flipH="1">
            <a:off x="8562898" y="3155347"/>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01</a:t>
            </a:r>
            <a:endParaRPr/>
          </a:p>
        </p:txBody>
      </p:sp>
      <p:grpSp>
        <p:nvGrpSpPr>
          <p:cNvPr id="5" name="Groupe 4"/>
          <p:cNvGrpSpPr/>
          <p:nvPr/>
        </p:nvGrpSpPr>
        <p:grpSpPr bwMode="auto">
          <a:xfrm>
            <a:off x="9347419" y="3075698"/>
            <a:ext cx="566205" cy="566205"/>
            <a:chOff x="9347419" y="3075698"/>
            <a:chExt cx="566205" cy="566205"/>
          </a:xfrm>
        </p:grpSpPr>
        <p:sp>
          <p:nvSpPr>
            <p:cNvPr id="81" name="Oval 80"/>
            <p:cNvSpPr/>
            <p:nvPr/>
          </p:nvSpPr>
          <p:spPr bwMode="auto">
            <a:xfrm>
              <a:off x="9347419" y="3075698"/>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91" name="TextBox 90"/>
            <p:cNvSpPr txBox="1"/>
            <p:nvPr/>
          </p:nvSpPr>
          <p:spPr bwMode="auto">
            <a:xfrm flipH="1">
              <a:off x="9354452" y="3129221"/>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02</a:t>
              </a:r>
              <a:endParaRPr/>
            </a:p>
          </p:txBody>
        </p:sp>
      </p:grpSp>
      <p:sp>
        <p:nvSpPr>
          <p:cNvPr id="92" name="TextBox 91"/>
          <p:cNvSpPr txBox="1"/>
          <p:nvPr/>
        </p:nvSpPr>
        <p:spPr bwMode="auto">
          <a:xfrm flipH="1">
            <a:off x="10133306" y="3155347"/>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03</a:t>
            </a:r>
            <a:endParaRPr/>
          </a:p>
        </p:txBody>
      </p:sp>
      <p:sp>
        <p:nvSpPr>
          <p:cNvPr id="101" name="ZoneTexte 2"/>
          <p:cNvSpPr txBox="1"/>
          <p:nvPr/>
        </p:nvSpPr>
        <p:spPr bwMode="auto">
          <a:xfrm>
            <a:off x="10884004" y="3093266"/>
            <a:ext cx="5376411" cy="400110"/>
          </a:xfrm>
          <a:prstGeom prst="rect">
            <a:avLst/>
          </a:prstGeom>
          <a:noFill/>
        </p:spPr>
        <p:txBody>
          <a:bodyPr wrap="square" rtlCol="0">
            <a:spAutoFit/>
          </a:bodyPr>
          <a:lstStyle/>
          <a:p>
            <a:pPr>
              <a:defRPr/>
            </a:pPr>
            <a:r>
              <a:rPr lang="fr-FR" sz="2000" b="1">
                <a:solidFill>
                  <a:srgbClr val="284186"/>
                </a:solidFill>
                <a:latin typeface="Marianne"/>
              </a:rPr>
              <a:t>Phase de diagnostic </a:t>
            </a:r>
            <a:endParaRPr/>
          </a:p>
        </p:txBody>
      </p:sp>
      <p:sp>
        <p:nvSpPr>
          <p:cNvPr id="102" name="ZoneTexte 47"/>
          <p:cNvSpPr txBox="1"/>
          <p:nvPr/>
        </p:nvSpPr>
        <p:spPr bwMode="auto">
          <a:xfrm>
            <a:off x="10884005" y="3929216"/>
            <a:ext cx="5252727" cy="403508"/>
          </a:xfrm>
          <a:prstGeom prst="rect">
            <a:avLst/>
          </a:prstGeom>
          <a:noFill/>
        </p:spPr>
        <p:txBody>
          <a:bodyPr wrap="square" rtlCol="0">
            <a:spAutoFit/>
          </a:bodyPr>
          <a:lstStyle/>
          <a:p>
            <a:pPr>
              <a:defRPr/>
            </a:pPr>
            <a:r>
              <a:rPr lang="fr-FR" sz="2000" b="1">
                <a:solidFill>
                  <a:srgbClr val="284186"/>
                </a:solidFill>
                <a:latin typeface="Marianne"/>
              </a:rPr>
              <a:t>Phase de feuille de route</a:t>
            </a:r>
            <a:endParaRPr/>
          </a:p>
        </p:txBody>
      </p:sp>
      <p:cxnSp>
        <p:nvCxnSpPr>
          <p:cNvPr id="103" name="Straight Connector 102"/>
          <p:cNvCxnSpPr>
            <a:cxnSpLocks/>
          </p:cNvCxnSpPr>
          <p:nvPr/>
        </p:nvCxnSpPr>
        <p:spPr bwMode="auto">
          <a:xfrm flipV="1">
            <a:off x="9144072" y="4125983"/>
            <a:ext cx="1042522" cy="65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 103"/>
          <p:cNvGrpSpPr/>
          <p:nvPr/>
        </p:nvGrpSpPr>
        <p:grpSpPr bwMode="auto">
          <a:xfrm>
            <a:off x="8943169" y="3846169"/>
            <a:ext cx="572335" cy="566205"/>
            <a:chOff x="-815305" y="4069717"/>
            <a:chExt cx="572335" cy="566205"/>
          </a:xfrm>
          <a:solidFill>
            <a:srgbClr val="FFCA05"/>
          </a:solidFill>
        </p:grpSpPr>
        <p:sp>
          <p:nvSpPr>
            <p:cNvPr id="105" name="Oval 104"/>
            <p:cNvSpPr/>
            <p:nvPr/>
          </p:nvSpPr>
          <p:spPr bwMode="auto">
            <a:xfrm>
              <a:off x="-809176" y="406971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106" name="TextBox 105"/>
            <p:cNvSpPr txBox="1"/>
            <p:nvPr/>
          </p:nvSpPr>
          <p:spPr bwMode="auto">
            <a:xfrm flipH="1">
              <a:off x="-815305" y="4149366"/>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04</a:t>
              </a:r>
              <a:endParaRPr/>
            </a:p>
          </p:txBody>
        </p:sp>
      </p:grpSp>
      <p:grpSp>
        <p:nvGrpSpPr>
          <p:cNvPr id="107" name="Group 106"/>
          <p:cNvGrpSpPr/>
          <p:nvPr/>
        </p:nvGrpSpPr>
        <p:grpSpPr bwMode="auto">
          <a:xfrm>
            <a:off x="9728218" y="3846169"/>
            <a:ext cx="572335" cy="566205"/>
            <a:chOff x="-815305" y="4879805"/>
            <a:chExt cx="572335" cy="566205"/>
          </a:xfrm>
          <a:solidFill>
            <a:srgbClr val="1D4474"/>
          </a:solidFill>
        </p:grpSpPr>
        <p:sp>
          <p:nvSpPr>
            <p:cNvPr id="108" name="Oval 107"/>
            <p:cNvSpPr/>
            <p:nvPr/>
          </p:nvSpPr>
          <p:spPr bwMode="auto">
            <a:xfrm>
              <a:off x="-809176" y="4879805"/>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109" name="TextBox 108"/>
            <p:cNvSpPr txBox="1"/>
            <p:nvPr/>
          </p:nvSpPr>
          <p:spPr bwMode="auto">
            <a:xfrm flipH="1">
              <a:off x="-815305" y="4962166"/>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05</a:t>
              </a:r>
              <a:endParaRPr/>
            </a:p>
          </p:txBody>
        </p:sp>
      </p:grpSp>
      <p:sp>
        <p:nvSpPr>
          <p:cNvPr id="2" name="Title 1"/>
          <p:cNvSpPr>
            <a:spLocks noGrp="1"/>
          </p:cNvSpPr>
          <p:nvPr>
            <p:ph type="title"/>
          </p:nvPr>
        </p:nvSpPr>
        <p:spPr bwMode="auto">
          <a:xfrm>
            <a:off x="1000516" y="1014432"/>
            <a:ext cx="14254967" cy="615553"/>
          </a:xfrm>
        </p:spPr>
        <p:txBody>
          <a:bodyPr/>
          <a:lstStyle/>
          <a:p>
            <a:pPr>
              <a:defRPr/>
            </a:pPr>
            <a:r>
              <a:rPr lang="fr-FR" sz="4000"/>
              <a:t>Rappel du pas à pas méthodologique </a:t>
            </a:r>
            <a:endParaRPr lang="en-GB" sz="4000"/>
          </a:p>
        </p:txBody>
      </p:sp>
      <p:sp>
        <p:nvSpPr>
          <p:cNvPr id="3" name="Rectangle 2"/>
          <p:cNvSpPr/>
          <p:nvPr/>
        </p:nvSpPr>
        <p:spPr bwMode="auto">
          <a:xfrm>
            <a:off x="11324308" y="5031635"/>
            <a:ext cx="4495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a:solidFill>
                  <a:srgbClr val="1D4575"/>
                </a:solidFill>
              </a:rPr>
              <a:t>La </a:t>
            </a:r>
            <a:r>
              <a:rPr lang="fr-FR" sz="2000" b="1">
                <a:solidFill>
                  <a:srgbClr val="1D4575"/>
                </a:solidFill>
              </a:rPr>
              <a:t>durée recommandée </a:t>
            </a:r>
            <a:r>
              <a:rPr lang="fr-FR" sz="2000">
                <a:solidFill>
                  <a:srgbClr val="1D4575"/>
                </a:solidFill>
              </a:rPr>
              <a:t>pour réaliser l’ensemble des 5 étapes est de </a:t>
            </a:r>
            <a:r>
              <a:rPr lang="fr-FR" sz="2000" b="1">
                <a:solidFill>
                  <a:srgbClr val="1D4575"/>
                </a:solidFill>
              </a:rPr>
              <a:t>6 mois*</a:t>
            </a:r>
            <a:endParaRPr/>
          </a:p>
        </p:txBody>
      </p:sp>
      <p:sp>
        <p:nvSpPr>
          <p:cNvPr id="4" name="TextBox 3"/>
          <p:cNvSpPr txBox="1"/>
          <p:nvPr/>
        </p:nvSpPr>
        <p:spPr bwMode="auto">
          <a:xfrm>
            <a:off x="12547600" y="8610600"/>
            <a:ext cx="3708400" cy="523220"/>
          </a:xfrm>
          <a:prstGeom prst="rect">
            <a:avLst/>
          </a:prstGeom>
          <a:noFill/>
        </p:spPr>
        <p:txBody>
          <a:bodyPr wrap="square" rtlCol="0">
            <a:spAutoFit/>
          </a:bodyPr>
          <a:lstStyle/>
          <a:p>
            <a:pPr>
              <a:defRPr/>
            </a:pPr>
            <a:r>
              <a:rPr lang="fr-FR" sz="1400"/>
              <a:t>*Les durées recommandées ici et dans les pages suivantes sont </a:t>
            </a:r>
            <a:r>
              <a:rPr lang="fr-FR" sz="1400" b="1"/>
              <a:t>à titre indicatif uniquement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7" name="TextBox 36"/>
          <p:cNvSpPr txBox="1"/>
          <p:nvPr/>
        </p:nvSpPr>
        <p:spPr bwMode="auto">
          <a:xfrm>
            <a:off x="10609932" y="1880193"/>
            <a:ext cx="5184576" cy="3183543"/>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pPr>
              <a:defRPr/>
            </a:pPr>
            <a:endParaRPr lang="fr-FR" sz="1600">
              <a:latin typeface="Marianne"/>
            </a:endParaRPr>
          </a:p>
          <a:p>
            <a:pPr>
              <a:defRPr/>
            </a:pPr>
            <a:endParaRPr lang="fr-FR" sz="1600">
              <a:latin typeface="Marianne"/>
            </a:endParaRPr>
          </a:p>
          <a:p>
            <a:pPr>
              <a:defRPr/>
            </a:pPr>
            <a:endParaRPr lang="fr-FR" sz="1600">
              <a:latin typeface="Marianne"/>
            </a:endParaRPr>
          </a:p>
          <a:p>
            <a:pPr>
              <a:defRPr/>
            </a:pPr>
            <a:endParaRPr lang="fr-FR" sz="1600">
              <a:latin typeface="Marianne"/>
            </a:endParaRPr>
          </a:p>
          <a:p>
            <a:pPr>
              <a:defRPr/>
            </a:pPr>
            <a:endParaRPr lang="fr-FR" sz="1600">
              <a:latin typeface="Marianne"/>
            </a:endParaRPr>
          </a:p>
          <a:p>
            <a:pPr>
              <a:defRPr/>
            </a:pPr>
            <a:endParaRPr lang="fr-FR" sz="1600">
              <a:latin typeface="Marianne"/>
            </a:endParaRPr>
          </a:p>
          <a:p>
            <a:pPr algn="ctr">
              <a:defRPr/>
            </a:pPr>
            <a:endParaRPr lang="fr-FR" sz="1600">
              <a:latin typeface="Marianne"/>
            </a:endParaRPr>
          </a:p>
          <a:p>
            <a:pPr algn="ctr">
              <a:defRPr/>
            </a:pPr>
            <a:r>
              <a:rPr lang="fr-FR" sz="1600" b="1">
                <a:latin typeface="Marianne"/>
              </a:rPr>
              <a:t>Support de réunion de lancement </a:t>
            </a:r>
            <a:endParaRPr/>
          </a:p>
          <a:p>
            <a:pPr algn="ctr">
              <a:defRPr/>
            </a:pPr>
            <a:r>
              <a:rPr lang="fr-FR" sz="1200">
                <a:latin typeface="Marianne"/>
              </a:rPr>
              <a:t>(sous format Powerpoint)</a:t>
            </a:r>
            <a:endParaRPr/>
          </a:p>
        </p:txBody>
      </p:sp>
      <p:sp>
        <p:nvSpPr>
          <p:cNvPr id="38" name="Forme libre : forme 142"/>
          <p:cNvSpPr/>
          <p:nvPr/>
        </p:nvSpPr>
        <p:spPr bwMode="auto">
          <a:xfrm>
            <a:off x="11113988" y="1664167"/>
            <a:ext cx="2664295"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defRPr/>
            </a:pPr>
            <a:r>
              <a:rPr lang="en-US" sz="1600" b="1">
                <a:solidFill>
                  <a:srgbClr val="FFFFFF"/>
                </a:solidFill>
                <a:latin typeface="Marianne"/>
              </a:rPr>
              <a:t>Outils à disposition</a:t>
            </a:r>
            <a:endParaRPr/>
          </a:p>
        </p:txBody>
      </p:sp>
      <p:sp>
        <p:nvSpPr>
          <p:cNvPr id="108" name="TextBox 107"/>
          <p:cNvSpPr txBox="1"/>
          <p:nvPr/>
        </p:nvSpPr>
        <p:spPr bwMode="auto">
          <a:xfrm>
            <a:off x="11440367" y="5246733"/>
            <a:ext cx="4367247" cy="2091507"/>
          </a:xfrm>
          <a:prstGeom prst="wedgeRoundRectCallout">
            <a:avLst>
              <a:gd name="adj1" fmla="val -59179"/>
              <a:gd name="adj2" fmla="val 31700"/>
              <a:gd name="adj3" fmla="val 16667"/>
            </a:avLst>
          </a:prstGeom>
          <a:solidFill>
            <a:schemeClr val="bg1">
              <a:lumMod val="95000"/>
            </a:schemeClr>
          </a:solidFill>
          <a:ln w="12700">
            <a:noFill/>
            <a:prstDash val="dashDot"/>
          </a:ln>
        </p:spPr>
        <p:txBody>
          <a:bodyPr vert="horz" wrap="square" lIns="36000" tIns="0" rIns="36000" bIns="0" rtlCol="0" anchor="t" anchorCtr="0">
            <a:noAutofit/>
          </a:bodyPr>
          <a:lstStyle/>
          <a:p>
            <a:pPr lvl="0" algn="ctr" defTabSz="839876">
              <a:spcBef>
                <a:spcPts val="600"/>
              </a:spcBef>
              <a:defRPr/>
            </a:pPr>
            <a:r>
              <a:rPr lang="en-US" sz="1600" b="1" dirty="0">
                <a:solidFill>
                  <a:srgbClr val="2C3176"/>
                </a:solidFill>
                <a:latin typeface="Marianne"/>
                <a:cs typeface="Arial"/>
              </a:rPr>
              <a:t>Le mot des </a:t>
            </a:r>
            <a:r>
              <a:rPr lang="en-US" sz="1600" b="1" dirty="0" err="1">
                <a:solidFill>
                  <a:srgbClr val="2C3176"/>
                </a:solidFill>
                <a:latin typeface="Marianne"/>
                <a:cs typeface="Arial"/>
              </a:rPr>
              <a:t>pilotes</a:t>
            </a:r>
            <a:endParaRPr lang="en-US" sz="1600" b="1" dirty="0">
              <a:solidFill>
                <a:srgbClr val="2C3176"/>
              </a:solidFill>
              <a:latin typeface="Marianne"/>
              <a:cs typeface="Arial"/>
            </a:endParaRPr>
          </a:p>
          <a:p>
            <a:pPr marL="0" marR="0" lvl="0" indent="0" algn="ctr" defTabSz="839876">
              <a:lnSpc>
                <a:spcPct val="100000"/>
              </a:lnSpc>
              <a:spcBef>
                <a:spcPts val="600"/>
              </a:spcBef>
              <a:spcAft>
                <a:spcPts val="0"/>
              </a:spcAft>
              <a:buClrTx/>
              <a:buSzTx/>
              <a:buFontTx/>
              <a:buNone/>
              <a:defRPr/>
            </a:pPr>
            <a:r>
              <a:rPr lang="fr-FR" sz="1200" b="1" i="1" u="none" strike="noStrike" cap="none" spc="0" dirty="0">
                <a:ln>
                  <a:noFill/>
                </a:ln>
                <a:solidFill>
                  <a:srgbClr val="2C3176"/>
                </a:solidFill>
                <a:latin typeface="Marianne"/>
                <a:ea typeface="+mn-ea"/>
                <a:cs typeface="Arial"/>
              </a:rPr>
              <a:t>« Préalable indispensable au bon déroulement du projet, le comité de lancement permet de réunir l'ensemble des parties prenantes. Objectifs d'une stratégie Numérique responsable, attendus de la collectivité, étapes du projet, ... tant de points sur lesquels il convient de s'accorder collectivement avant de rentrer dans le vif du sujet ! » </a:t>
            </a:r>
            <a:endParaRPr dirty="0"/>
          </a:p>
          <a:p>
            <a:pPr marL="0" marR="0" lvl="0" indent="0" algn="ctr" defTabSz="839876">
              <a:lnSpc>
                <a:spcPct val="100000"/>
              </a:lnSpc>
              <a:spcBef>
                <a:spcPts val="600"/>
              </a:spcBef>
              <a:spcAft>
                <a:spcPts val="0"/>
              </a:spcAft>
              <a:buClrTx/>
              <a:buSzTx/>
              <a:buFontTx/>
              <a:buNone/>
              <a:defRPr/>
            </a:pPr>
            <a:r>
              <a:rPr lang="fr-FR" sz="1100" b="1" i="1" u="none" strike="noStrike" cap="none" spc="0" dirty="0">
                <a:ln>
                  <a:noFill/>
                </a:ln>
                <a:solidFill>
                  <a:srgbClr val="2C3176"/>
                </a:solidFill>
                <a:latin typeface="Marianne"/>
                <a:ea typeface="+mn-ea"/>
                <a:cs typeface="Arial"/>
              </a:rPr>
              <a:t>C. Moutardier – Directrice de projet Transition Ecologique – Evry-Courcouronnes</a:t>
            </a:r>
            <a:endParaRPr lang="en-US" sz="1100" b="1" i="1" u="none" strike="noStrike" cap="none" spc="0" dirty="0">
              <a:ln>
                <a:noFill/>
              </a:ln>
              <a:solidFill>
                <a:srgbClr val="2C3176"/>
              </a:solidFill>
              <a:latin typeface="Marianne"/>
              <a:ea typeface="+mn-ea"/>
              <a:cs typeface="Arial"/>
            </a:endParaRPr>
          </a:p>
        </p:txBody>
      </p:sp>
      <p:sp>
        <p:nvSpPr>
          <p:cNvPr id="25" name="TextBox 24"/>
          <p:cNvSpPr txBox="1"/>
          <p:nvPr/>
        </p:nvSpPr>
        <p:spPr bwMode="auto">
          <a:xfrm>
            <a:off x="546199" y="1880192"/>
            <a:ext cx="9416491" cy="3187308"/>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a:buChar char="§"/>
              <a:defRPr/>
            </a:pPr>
            <a:r>
              <a:rPr lang="fr-FR" sz="1400" dirty="0">
                <a:latin typeface="Marianne"/>
                <a:ea typeface="Malgun Gothic Semilight"/>
                <a:cs typeface="Malgun Gothic Semilight"/>
              </a:rPr>
              <a:t>Identifier </a:t>
            </a:r>
            <a:r>
              <a:rPr lang="fr-FR" sz="1400" b="1" dirty="0">
                <a:latin typeface="Marianne"/>
                <a:ea typeface="Malgun Gothic Semilight"/>
                <a:cs typeface="Malgun Gothic Semilight"/>
              </a:rPr>
              <a:t>les personnes qui participent au comité de lancement </a:t>
            </a:r>
            <a:r>
              <a:rPr lang="fr-FR" sz="1400" dirty="0">
                <a:latin typeface="Marianne"/>
                <a:ea typeface="Malgun Gothic Semilight"/>
                <a:cs typeface="Malgun Gothic Semilight"/>
              </a:rPr>
              <a:t>et </a:t>
            </a:r>
            <a:r>
              <a:rPr lang="fr-FR" sz="1400" b="1" dirty="0">
                <a:latin typeface="Marianne"/>
                <a:ea typeface="Malgun Gothic Semilight"/>
                <a:cs typeface="Malgun Gothic Semilight"/>
              </a:rPr>
              <a:t>fixer la date de la réunion</a:t>
            </a:r>
            <a:endParaRPr dirty="0"/>
          </a:p>
          <a:p>
            <a:pPr marL="285750" indent="-285750">
              <a:spcBef>
                <a:spcPts val="600"/>
              </a:spcBef>
              <a:buFont typeface="Wingdings"/>
              <a:buChar char="§"/>
              <a:defRPr/>
            </a:pPr>
            <a:r>
              <a:rPr lang="fr-FR" sz="1400" dirty="0">
                <a:latin typeface="Marianne"/>
                <a:ea typeface="Malgun Gothic Semilight"/>
                <a:cs typeface="Malgun Gothic Semilight"/>
              </a:rPr>
              <a:t>Lancer les </a:t>
            </a:r>
            <a:r>
              <a:rPr lang="fr-FR" sz="1400" b="1" dirty="0">
                <a:latin typeface="Marianne"/>
                <a:ea typeface="Malgun Gothic Semilight"/>
                <a:cs typeface="Malgun Gothic Semilight"/>
              </a:rPr>
              <a:t>invitations</a:t>
            </a:r>
            <a:r>
              <a:rPr lang="fr-FR" sz="1400" dirty="0">
                <a:latin typeface="Marianne"/>
                <a:ea typeface="Malgun Gothic Semilight"/>
                <a:cs typeface="Malgun Gothic Semilight"/>
              </a:rPr>
              <a:t> et s’assurer de recevoir les </a:t>
            </a:r>
            <a:r>
              <a:rPr lang="fr-FR" sz="1400" b="1" dirty="0">
                <a:latin typeface="Marianne"/>
                <a:ea typeface="Malgun Gothic Semilight"/>
                <a:cs typeface="Malgun Gothic Semilight"/>
              </a:rPr>
              <a:t>confirmations</a:t>
            </a:r>
            <a:r>
              <a:rPr lang="fr-FR" sz="1400" dirty="0">
                <a:latin typeface="Marianne"/>
                <a:ea typeface="Malgun Gothic Semilight"/>
                <a:cs typeface="Malgun Gothic Semilight"/>
              </a:rPr>
              <a:t> </a:t>
            </a:r>
            <a:endParaRPr dirty="0"/>
          </a:p>
          <a:p>
            <a:pPr marL="285750" indent="-285750">
              <a:spcBef>
                <a:spcPts val="600"/>
              </a:spcBef>
              <a:buFont typeface="Wingdings"/>
              <a:buChar char="§"/>
              <a:defRPr/>
            </a:pPr>
            <a:r>
              <a:rPr lang="fr-FR" sz="1400" dirty="0">
                <a:latin typeface="Marianne"/>
                <a:ea typeface="Malgun Gothic Semilight"/>
                <a:cs typeface="Malgun Gothic Semilight"/>
              </a:rPr>
              <a:t>Préparer la </a:t>
            </a:r>
            <a:r>
              <a:rPr lang="fr-FR" sz="1400" b="1" dirty="0">
                <a:latin typeface="Marianne"/>
                <a:ea typeface="Malgun Gothic Semilight"/>
                <a:cs typeface="Malgun Gothic Semilight"/>
              </a:rPr>
              <a:t>logistique</a:t>
            </a:r>
            <a:r>
              <a:rPr lang="fr-FR" sz="1400" dirty="0">
                <a:latin typeface="Marianne"/>
                <a:ea typeface="Malgun Gothic Semilight"/>
                <a:cs typeface="Malgun Gothic Semilight"/>
              </a:rPr>
              <a:t> pour le comité de lancement (réservation de salle, vérification de la disposition d’un projecteur ou d’un écran, invitation visio-conférence si participants à distance, etc.) </a:t>
            </a:r>
            <a:endParaRPr dirty="0"/>
          </a:p>
          <a:p>
            <a:pPr marL="285750" indent="-285750">
              <a:spcBef>
                <a:spcPts val="600"/>
              </a:spcBef>
              <a:buFont typeface="Wingdings"/>
              <a:buChar char="§"/>
              <a:defRPr/>
            </a:pPr>
            <a:r>
              <a:rPr lang="fr-FR" sz="1400" dirty="0">
                <a:latin typeface="Marianne"/>
                <a:ea typeface="Malgun Gothic Semilight"/>
                <a:cs typeface="Malgun Gothic Semilight"/>
              </a:rPr>
              <a:t>Préparer le </a:t>
            </a:r>
            <a:r>
              <a:rPr lang="fr-FR" sz="1400" b="1" dirty="0">
                <a:latin typeface="Marianne"/>
                <a:ea typeface="Malgun Gothic Semilight"/>
                <a:cs typeface="Malgun Gothic Semilight"/>
              </a:rPr>
              <a:t>support du comité de lancement </a:t>
            </a:r>
            <a:r>
              <a:rPr lang="fr-FR" sz="1400" dirty="0">
                <a:latin typeface="Marianne"/>
                <a:ea typeface="Malgun Gothic Semilight"/>
                <a:cs typeface="Malgun Gothic Semilight"/>
              </a:rPr>
              <a:t>qui présente le contexte, le planning, la démarche et les prochaines étapes du projet</a:t>
            </a:r>
            <a:endParaRPr dirty="0"/>
          </a:p>
          <a:p>
            <a:pPr marL="285750" indent="-285750">
              <a:spcBef>
                <a:spcPts val="600"/>
              </a:spcBef>
              <a:buFont typeface="Wingdings"/>
              <a:buChar char="§"/>
              <a:defRPr/>
            </a:pPr>
            <a:r>
              <a:rPr lang="fr-FR" sz="1400" b="1" dirty="0">
                <a:latin typeface="Marianne"/>
                <a:ea typeface="Malgun Gothic Semilight"/>
                <a:cs typeface="Malgun Gothic Semilight"/>
              </a:rPr>
              <a:t>Prépositionner les acteurs </a:t>
            </a:r>
            <a:r>
              <a:rPr lang="fr-FR" sz="1400" dirty="0">
                <a:latin typeface="Marianne"/>
                <a:ea typeface="Malgun Gothic Semilight"/>
                <a:cs typeface="Malgun Gothic Semilight"/>
              </a:rPr>
              <a:t>(par exemple les élus ou les DG/DGA) qui porteront les </a:t>
            </a:r>
            <a:r>
              <a:rPr lang="fr-FR" sz="1400" b="1" dirty="0">
                <a:latin typeface="Marianne"/>
                <a:ea typeface="Malgun Gothic Semilight"/>
                <a:cs typeface="Malgun Gothic Semilight"/>
              </a:rPr>
              <a:t>mots d’introduction</a:t>
            </a:r>
            <a:endParaRPr dirty="0"/>
          </a:p>
          <a:p>
            <a:pPr marL="285750" indent="-285750">
              <a:spcBef>
                <a:spcPts val="600"/>
              </a:spcBef>
              <a:buFont typeface="Wingdings"/>
              <a:buChar char="§"/>
              <a:defRPr/>
            </a:pPr>
            <a:r>
              <a:rPr lang="fr-FR" sz="1400" b="1" dirty="0">
                <a:latin typeface="Marianne"/>
                <a:ea typeface="Malgun Gothic Semilight"/>
                <a:cs typeface="Malgun Gothic Semilight"/>
              </a:rPr>
              <a:t>Animer </a:t>
            </a:r>
            <a:r>
              <a:rPr lang="fr-FR" sz="1400" dirty="0">
                <a:latin typeface="Marianne"/>
                <a:ea typeface="Malgun Gothic Semilight"/>
                <a:cs typeface="Malgun Gothic Semilight"/>
              </a:rPr>
              <a:t>la réunion</a:t>
            </a:r>
            <a:endParaRPr dirty="0"/>
          </a:p>
          <a:p>
            <a:pPr marL="285750" indent="-285750">
              <a:spcBef>
                <a:spcPts val="600"/>
              </a:spcBef>
              <a:buFont typeface="Wingdings"/>
              <a:buChar char="§"/>
              <a:defRPr/>
            </a:pPr>
            <a:r>
              <a:rPr lang="fr-FR" sz="1400" dirty="0">
                <a:latin typeface="Marianne"/>
                <a:ea typeface="Malgun Gothic Semilight"/>
                <a:cs typeface="Malgun Gothic Semilight"/>
              </a:rPr>
              <a:t>Élaborer le </a:t>
            </a:r>
            <a:r>
              <a:rPr lang="fr-FR" sz="1400" b="1" dirty="0">
                <a:latin typeface="Marianne"/>
                <a:ea typeface="Malgun Gothic Semilight"/>
                <a:cs typeface="Malgun Gothic Semilight"/>
              </a:rPr>
              <a:t>compte rendu </a:t>
            </a:r>
            <a:r>
              <a:rPr lang="fr-FR" sz="1400" dirty="0">
                <a:latin typeface="Marianne"/>
                <a:ea typeface="Malgun Gothic Semilight"/>
                <a:cs typeface="Malgun Gothic Semilight"/>
              </a:rPr>
              <a:t>et le </a:t>
            </a:r>
            <a:r>
              <a:rPr lang="fr-FR" sz="1400" b="1" dirty="0">
                <a:latin typeface="Marianne"/>
                <a:ea typeface="Malgun Gothic Semilight"/>
                <a:cs typeface="Malgun Gothic Semilight"/>
              </a:rPr>
              <a:t>diffuser</a:t>
            </a:r>
            <a:r>
              <a:rPr lang="fr-FR" sz="1400" dirty="0">
                <a:latin typeface="Marianne"/>
                <a:ea typeface="Malgun Gothic Semilight"/>
                <a:cs typeface="Malgun Gothic Semilight"/>
              </a:rPr>
              <a:t> ensemble avec le support de présentation</a:t>
            </a:r>
            <a:endParaRPr dirty="0"/>
          </a:p>
        </p:txBody>
      </p:sp>
      <p:sp>
        <p:nvSpPr>
          <p:cNvPr id="26" name="Forme libre : forme 142"/>
          <p:cNvSpPr/>
          <p:nvPr/>
        </p:nvSpPr>
        <p:spPr bwMode="auto">
          <a:xfrm>
            <a:off x="1050256" y="1664167"/>
            <a:ext cx="2664295" cy="421939"/>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defRPr/>
            </a:pPr>
            <a:r>
              <a:rPr lang="en-US" sz="1600" b="1">
                <a:solidFill>
                  <a:srgbClr val="FFFFFF"/>
                </a:solidFill>
                <a:latin typeface="Marianne"/>
              </a:rPr>
              <a:t>Activités à mener </a:t>
            </a:r>
            <a:endParaRPr/>
          </a:p>
        </p:txBody>
      </p:sp>
      <p:grpSp>
        <p:nvGrpSpPr>
          <p:cNvPr id="69" name="Group 68"/>
          <p:cNvGrpSpPr/>
          <p:nvPr/>
        </p:nvGrpSpPr>
        <p:grpSpPr bwMode="auto">
          <a:xfrm>
            <a:off x="9607660" y="1665309"/>
            <a:ext cx="731127" cy="621614"/>
            <a:chOff x="7683245" y="177803"/>
            <a:chExt cx="1848326" cy="1609120"/>
          </a:xfrm>
        </p:grpSpPr>
        <p:sp>
          <p:nvSpPr>
            <p:cNvPr id="75" name="Shape 6"/>
            <p:cNvSpPr/>
            <p:nvPr/>
          </p:nvSpPr>
          <p:spPr bwMode="auto">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76" name="Shape 7"/>
            <p:cNvSpPr/>
            <p:nvPr/>
          </p:nvSpPr>
          <p:spPr bwMode="auto">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77" name="Freeform 246"/>
            <p:cNvSpPr/>
            <p:nvPr/>
          </p:nvSpPr>
          <p:spPr bwMode="auto">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extrusionOk="0">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78" name="Freeform 247"/>
            <p:cNvSpPr/>
            <p:nvPr/>
          </p:nvSpPr>
          <p:spPr bwMode="auto">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extrusionOk="0">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79" name="Shape 22"/>
            <p:cNvSpPr/>
            <p:nvPr/>
          </p:nvSpPr>
          <p:spPr bwMode="auto">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0" name="Shape 23"/>
            <p:cNvSpPr/>
            <p:nvPr/>
          </p:nvSpPr>
          <p:spPr bwMode="auto">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1" name="Shape 24"/>
            <p:cNvSpPr/>
            <p:nvPr/>
          </p:nvSpPr>
          <p:spPr bwMode="auto">
            <a:xfrm>
              <a:off x="8503353" y="397359"/>
              <a:ext cx="1028218" cy="1354688"/>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2" name="Freeform 251"/>
            <p:cNvSpPr/>
            <p:nvPr/>
          </p:nvSpPr>
          <p:spPr bwMode="auto">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extrusionOk="0">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3" name="Shape 27"/>
            <p:cNvSpPr/>
            <p:nvPr/>
          </p:nvSpPr>
          <p:spPr bwMode="auto">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4" name="Shape 28"/>
            <p:cNvSpPr/>
            <p:nvPr/>
          </p:nvSpPr>
          <p:spPr bwMode="auto">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5" name="Shape 29"/>
            <p:cNvSpPr/>
            <p:nvPr/>
          </p:nvSpPr>
          <p:spPr bwMode="auto">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6" name="Shape 30"/>
            <p:cNvSpPr/>
            <p:nvPr/>
          </p:nvSpPr>
          <p:spPr bwMode="auto">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89" name="Shape 31"/>
            <p:cNvSpPr/>
            <p:nvPr/>
          </p:nvSpPr>
          <p:spPr bwMode="auto">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90" name="Shape 32"/>
            <p:cNvSpPr/>
            <p:nvPr/>
          </p:nvSpPr>
          <p:spPr bwMode="auto">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91" name="Shape 33"/>
            <p:cNvSpPr/>
            <p:nvPr/>
          </p:nvSpPr>
          <p:spPr bwMode="auto">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92" name="Shape 34"/>
            <p:cNvSpPr/>
            <p:nvPr/>
          </p:nvSpPr>
          <p:spPr bwMode="auto">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93" name="Shape 35"/>
            <p:cNvSpPr/>
            <p:nvPr/>
          </p:nvSpPr>
          <p:spPr bwMode="auto">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94" name="Group 93"/>
          <p:cNvGrpSpPr/>
          <p:nvPr/>
        </p:nvGrpSpPr>
        <p:grpSpPr bwMode="auto">
          <a:xfrm>
            <a:off x="15337385" y="1665309"/>
            <a:ext cx="745149" cy="589156"/>
            <a:chOff x="16270214" y="6162283"/>
            <a:chExt cx="3207176" cy="2529724"/>
          </a:xfrm>
        </p:grpSpPr>
        <p:sp>
          <p:nvSpPr>
            <p:cNvPr id="95" name="Freeform 118"/>
            <p:cNvSpPr/>
            <p:nvPr/>
          </p:nvSpPr>
          <p:spPr bwMode="auto">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extrusionOk="0">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defRPr>
              </a:pPr>
              <a:endParaRPr sz="3000">
                <a:solidFill>
                  <a:srgbClr val="FFFFFF"/>
                </a:solidFill>
                <a:latin typeface="Marianne"/>
              </a:endParaRPr>
            </a:p>
          </p:txBody>
        </p:sp>
        <p:grpSp>
          <p:nvGrpSpPr>
            <p:cNvPr id="96" name="Group 95"/>
            <p:cNvGrpSpPr/>
            <p:nvPr/>
          </p:nvGrpSpPr>
          <p:grpSpPr bwMode="auto">
            <a:xfrm>
              <a:off x="16348313" y="6693427"/>
              <a:ext cx="2929343" cy="786849"/>
              <a:chOff x="4612843" y="5316904"/>
              <a:chExt cx="2929343" cy="786849"/>
            </a:xfrm>
          </p:grpSpPr>
          <p:sp>
            <p:nvSpPr>
              <p:cNvPr id="161" name="Shape 6"/>
              <p:cNvSpPr/>
              <p:nvPr/>
            </p:nvSpPr>
            <p:spPr bwMode="auto">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62" name="Shape 7"/>
              <p:cNvSpPr/>
              <p:nvPr/>
            </p:nvSpPr>
            <p:spPr bwMode="auto">
              <a:xfrm rot="21084094">
                <a:off x="6034495"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63" name="Shape 8"/>
              <p:cNvSpPr/>
              <p:nvPr/>
            </p:nvSpPr>
            <p:spPr bwMode="auto">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64" name="Shape 9"/>
              <p:cNvSpPr/>
              <p:nvPr/>
            </p:nvSpPr>
            <p:spPr bwMode="auto">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97" name="Group 96"/>
            <p:cNvGrpSpPr/>
            <p:nvPr/>
          </p:nvGrpSpPr>
          <p:grpSpPr bwMode="auto">
            <a:xfrm rot="973300">
              <a:off x="18126222" y="6384184"/>
              <a:ext cx="752102" cy="1060253"/>
              <a:chOff x="8069236" y="642892"/>
              <a:chExt cx="1998329" cy="2817084"/>
            </a:xfrm>
          </p:grpSpPr>
          <p:sp>
            <p:nvSpPr>
              <p:cNvPr id="148" name="Shape 22"/>
              <p:cNvSpPr/>
              <p:nvPr/>
            </p:nvSpPr>
            <p:spPr bwMode="auto">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9" name="Shape 23"/>
              <p:cNvSpPr/>
              <p:nvPr/>
            </p:nvSpPr>
            <p:spPr bwMode="auto">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0" name="Shape 24"/>
              <p:cNvSpPr/>
              <p:nvPr/>
            </p:nvSpPr>
            <p:spPr bwMode="auto">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1" name="Shape 25"/>
              <p:cNvSpPr/>
              <p:nvPr/>
            </p:nvSpPr>
            <p:spPr bwMode="auto">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2" name="Shape 26"/>
              <p:cNvSpPr/>
              <p:nvPr/>
            </p:nvSpPr>
            <p:spPr bwMode="auto">
              <a:xfrm>
                <a:off x="8386721" y="1969562"/>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3" name="Shape 27"/>
              <p:cNvSpPr/>
              <p:nvPr/>
            </p:nvSpPr>
            <p:spPr bwMode="auto">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4" name="Shape 28"/>
              <p:cNvSpPr/>
              <p:nvPr/>
            </p:nvSpPr>
            <p:spPr bwMode="auto">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5" name="Shape 29"/>
              <p:cNvSpPr/>
              <p:nvPr/>
            </p:nvSpPr>
            <p:spPr bwMode="auto">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6" name="Shape 30"/>
              <p:cNvSpPr/>
              <p:nvPr/>
            </p:nvSpPr>
            <p:spPr bwMode="auto">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7" name="Shape 31"/>
              <p:cNvSpPr/>
              <p:nvPr/>
            </p:nvSpPr>
            <p:spPr bwMode="auto">
              <a:xfrm>
                <a:off x="8386721" y="1289162"/>
                <a:ext cx="619460"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8" name="Shape 32"/>
              <p:cNvSpPr/>
              <p:nvPr/>
            </p:nvSpPr>
            <p:spPr bwMode="auto">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59" name="Shape 33"/>
              <p:cNvSpPr/>
              <p:nvPr/>
            </p:nvSpPr>
            <p:spPr bwMode="auto">
              <a:xfrm>
                <a:off x="9157842" y="1289162"/>
                <a:ext cx="619460"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98" name="Group 97"/>
            <p:cNvGrpSpPr/>
            <p:nvPr/>
          </p:nvGrpSpPr>
          <p:grpSpPr bwMode="auto">
            <a:xfrm rot="733196">
              <a:off x="17436324" y="6162283"/>
              <a:ext cx="841256" cy="952478"/>
              <a:chOff x="2197689" y="5658698"/>
              <a:chExt cx="654706" cy="741278"/>
            </a:xfrm>
          </p:grpSpPr>
          <p:sp>
            <p:nvSpPr>
              <p:cNvPr id="142" name="Shape 15"/>
              <p:cNvSpPr/>
              <p:nvPr/>
            </p:nvSpPr>
            <p:spPr bwMode="auto">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3" name="Shape 29"/>
              <p:cNvSpPr/>
              <p:nvPr/>
            </p:nvSpPr>
            <p:spPr bwMode="auto">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4" name="Shape 31"/>
              <p:cNvSpPr/>
              <p:nvPr/>
            </p:nvSpPr>
            <p:spPr bwMode="auto">
              <a:xfrm>
                <a:off x="2677749" y="6049335"/>
                <a:ext cx="114998" cy="116583"/>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5" name="Freeform 58"/>
              <p:cNvSpPr/>
              <p:nvPr/>
            </p:nvSpPr>
            <p:spPr bwMode="auto">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extrusionOk="0">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6" name="Shape 46"/>
              <p:cNvSpPr/>
              <p:nvPr/>
            </p:nvSpPr>
            <p:spPr bwMode="auto">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7" name="Freeform 60"/>
              <p:cNvSpPr/>
              <p:nvPr/>
            </p:nvSpPr>
            <p:spPr bwMode="auto">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extrusionOk="0">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99" name="Group 98"/>
            <p:cNvGrpSpPr/>
            <p:nvPr/>
          </p:nvGrpSpPr>
          <p:grpSpPr bwMode="auto">
            <a:xfrm>
              <a:off x="16696952" y="6516212"/>
              <a:ext cx="1008113" cy="823389"/>
              <a:chOff x="1429850" y="3766265"/>
              <a:chExt cx="968316" cy="790885"/>
            </a:xfrm>
          </p:grpSpPr>
          <p:sp>
            <p:nvSpPr>
              <p:cNvPr id="138" name="Shape 14"/>
              <p:cNvSpPr/>
              <p:nvPr/>
            </p:nvSpPr>
            <p:spPr bwMode="auto">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9" name="Shape 15"/>
              <p:cNvSpPr/>
              <p:nvPr/>
            </p:nvSpPr>
            <p:spPr bwMode="auto">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0" name="Shape 16"/>
              <p:cNvSpPr/>
              <p:nvPr/>
            </p:nvSpPr>
            <p:spPr bwMode="auto">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41" name="Shape 17"/>
              <p:cNvSpPr/>
              <p:nvPr/>
            </p:nvSpPr>
            <p:spPr bwMode="auto">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100" name="Group 99"/>
            <p:cNvGrpSpPr/>
            <p:nvPr/>
          </p:nvGrpSpPr>
          <p:grpSpPr bwMode="auto">
            <a:xfrm>
              <a:off x="17129000" y="6660232"/>
              <a:ext cx="778879" cy="1036742"/>
              <a:chOff x="11021529" y="1378127"/>
              <a:chExt cx="1390506" cy="1850862"/>
            </a:xfrm>
          </p:grpSpPr>
          <p:grpSp>
            <p:nvGrpSpPr>
              <p:cNvPr id="127" name="Group 126"/>
              <p:cNvGrpSpPr/>
              <p:nvPr/>
            </p:nvGrpSpPr>
            <p:grpSpPr bwMode="auto">
              <a:xfrm rot="20882608">
                <a:off x="11021529" y="1378127"/>
                <a:ext cx="1390506" cy="1389302"/>
                <a:chOff x="1604726" y="1704855"/>
                <a:chExt cx="1860852" cy="1859240"/>
              </a:xfrm>
            </p:grpSpPr>
            <p:sp>
              <p:nvSpPr>
                <p:cNvPr id="132" name="Shape 6"/>
                <p:cNvSpPr/>
                <p:nvPr/>
              </p:nvSpPr>
              <p:spPr bwMode="auto">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3" name="Shape 7"/>
                <p:cNvSpPr/>
                <p:nvPr/>
              </p:nvSpPr>
              <p:spPr bwMode="auto">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4" name="Shape 8"/>
                <p:cNvSpPr/>
                <p:nvPr/>
              </p:nvSpPr>
              <p:spPr bwMode="auto">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5" name="Shape 9"/>
                <p:cNvSpPr/>
                <p:nvPr/>
              </p:nvSpPr>
              <p:spPr bwMode="auto">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6" name="Shape 10"/>
                <p:cNvSpPr/>
                <p:nvPr/>
              </p:nvSpPr>
              <p:spPr bwMode="auto">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7" name="Shape 11"/>
                <p:cNvSpPr/>
                <p:nvPr/>
              </p:nvSpPr>
              <p:spPr bwMode="auto">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128" name="Group 127"/>
              <p:cNvGrpSpPr/>
              <p:nvPr/>
            </p:nvGrpSpPr>
            <p:grpSpPr bwMode="auto">
              <a:xfrm>
                <a:off x="11469672" y="2318555"/>
                <a:ext cx="910434" cy="910434"/>
                <a:chOff x="4494173" y="4246574"/>
                <a:chExt cx="1353845" cy="1353845"/>
              </a:xfrm>
            </p:grpSpPr>
            <p:sp>
              <p:nvSpPr>
                <p:cNvPr id="129" name="Shape 13"/>
                <p:cNvSpPr/>
                <p:nvPr/>
              </p:nvSpPr>
              <p:spPr bwMode="auto">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scaled="1"/>
                </a:gradFill>
                <a:ln w="3810">
                  <a:solidFill>
                    <a:srgbClr val="FFFFFF">
                      <a:lumMod val="75000"/>
                    </a:srgbClr>
                  </a:solidFill>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0" name="Shape 14"/>
                <p:cNvSpPr/>
                <p:nvPr/>
              </p:nvSpPr>
              <p:spPr bwMode="auto">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31" name="Shape 15"/>
                <p:cNvSpPr/>
                <p:nvPr/>
              </p:nvSpPr>
              <p:spPr bwMode="auto">
                <a:xfrm>
                  <a:off x="4861633" y="4610859"/>
                  <a:ext cx="629138"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grpSp>
          <p:nvGrpSpPr>
            <p:cNvPr id="109" name="Group 108"/>
            <p:cNvGrpSpPr/>
            <p:nvPr/>
          </p:nvGrpSpPr>
          <p:grpSpPr bwMode="auto">
            <a:xfrm>
              <a:off x="17561048" y="6660231"/>
              <a:ext cx="1223082" cy="1008111"/>
              <a:chOff x="1524000" y="3086100"/>
              <a:chExt cx="4739709" cy="3906659"/>
            </a:xfrm>
          </p:grpSpPr>
          <p:sp>
            <p:nvSpPr>
              <p:cNvPr id="115" name="Shape 6"/>
              <p:cNvSpPr/>
              <p:nvPr/>
            </p:nvSpPr>
            <p:spPr bwMode="auto">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6" name="Shape 7"/>
              <p:cNvSpPr/>
              <p:nvPr/>
            </p:nvSpPr>
            <p:spPr bwMode="auto">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7" name="Freeform 34"/>
              <p:cNvSpPr/>
              <p:nvPr/>
            </p:nvSpPr>
            <p:spPr bwMode="auto">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extrusionOk="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8" name="Shape 23"/>
              <p:cNvSpPr/>
              <p:nvPr/>
            </p:nvSpPr>
            <p:spPr bwMode="auto">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9" name="Shape 24"/>
              <p:cNvSpPr/>
              <p:nvPr/>
            </p:nvSpPr>
            <p:spPr bwMode="auto">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0" name="Shape 25"/>
              <p:cNvSpPr/>
              <p:nvPr/>
            </p:nvSpPr>
            <p:spPr bwMode="auto">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1" name="Shape 26"/>
              <p:cNvSpPr/>
              <p:nvPr/>
            </p:nvSpPr>
            <p:spPr bwMode="auto">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2" name="Shape 27"/>
              <p:cNvSpPr/>
              <p:nvPr/>
            </p:nvSpPr>
            <p:spPr bwMode="auto">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3" name="Shape 28"/>
              <p:cNvSpPr/>
              <p:nvPr/>
            </p:nvSpPr>
            <p:spPr bwMode="auto">
              <a:xfrm>
                <a:off x="3454399" y="3428999"/>
                <a:ext cx="599954" cy="3553805"/>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4" name="Shape 29"/>
              <p:cNvSpPr/>
              <p:nvPr/>
            </p:nvSpPr>
            <p:spPr bwMode="auto">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5" name="Shape 30"/>
              <p:cNvSpPr/>
              <p:nvPr/>
            </p:nvSpPr>
            <p:spPr bwMode="auto">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26" name="Shape 31"/>
              <p:cNvSpPr/>
              <p:nvPr/>
            </p:nvSpPr>
            <p:spPr bwMode="auto">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110" name="Group 109"/>
            <p:cNvGrpSpPr/>
            <p:nvPr/>
          </p:nvGrpSpPr>
          <p:grpSpPr bwMode="auto">
            <a:xfrm>
              <a:off x="16270214" y="7021296"/>
              <a:ext cx="3120906" cy="1670711"/>
              <a:chOff x="4534744" y="5644773"/>
              <a:chExt cx="3120906" cy="1670711"/>
            </a:xfrm>
          </p:grpSpPr>
          <p:sp>
            <p:nvSpPr>
              <p:cNvPr id="111" name="Shape 10"/>
              <p:cNvSpPr/>
              <p:nvPr/>
            </p:nvSpPr>
            <p:spPr bwMode="auto">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2" name="Shape 11"/>
              <p:cNvSpPr/>
              <p:nvPr/>
            </p:nvSpPr>
            <p:spPr bwMode="auto">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3" name="Shape 12"/>
              <p:cNvSpPr/>
              <p:nvPr/>
            </p:nvSpPr>
            <p:spPr bwMode="auto">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114" name="Shape 13"/>
              <p:cNvSpPr/>
              <p:nvPr/>
            </p:nvSpPr>
            <p:spPr bwMode="auto">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sp>
        <p:nvSpPr>
          <p:cNvPr id="35" name="TextBox 34"/>
          <p:cNvSpPr txBox="1"/>
          <p:nvPr/>
        </p:nvSpPr>
        <p:spPr bwMode="auto">
          <a:xfrm>
            <a:off x="546200" y="5524304"/>
            <a:ext cx="9421478" cy="3329586"/>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a:buChar char="§"/>
              <a:defRPr/>
            </a:pPr>
            <a:r>
              <a:rPr lang="fr-FR" sz="1400" dirty="0">
                <a:latin typeface="Marianne"/>
                <a:ea typeface="Malgun Gothic Semilight"/>
                <a:cs typeface="Malgun Gothic Semilight"/>
              </a:rPr>
              <a:t>Prévoir </a:t>
            </a:r>
            <a:r>
              <a:rPr lang="fr-FR" sz="1400" b="1" dirty="0">
                <a:latin typeface="Marianne"/>
                <a:ea typeface="Malgun Gothic Semilight"/>
                <a:cs typeface="Malgun Gothic Semilight"/>
              </a:rPr>
              <a:t>1h à 1h30 </a:t>
            </a:r>
            <a:r>
              <a:rPr lang="fr-FR" sz="1400" dirty="0">
                <a:latin typeface="Marianne"/>
                <a:ea typeface="Malgun Gothic Semilight"/>
                <a:cs typeface="Malgun Gothic Semilight"/>
              </a:rPr>
              <a:t>pour la durée en fonction du nombre de participants et du niveau de leurs interventions </a:t>
            </a:r>
            <a:endParaRPr dirty="0"/>
          </a:p>
          <a:p>
            <a:pPr marL="285750" indent="-285750">
              <a:spcBef>
                <a:spcPts val="600"/>
              </a:spcBef>
              <a:buFont typeface="Wingdings"/>
              <a:buChar char="§"/>
              <a:defRPr/>
            </a:pPr>
            <a:r>
              <a:rPr lang="fr-FR" sz="1400" b="1" dirty="0">
                <a:latin typeface="Marianne"/>
                <a:ea typeface="Malgun Gothic Semilight"/>
                <a:cs typeface="Malgun Gothic Semilight"/>
              </a:rPr>
              <a:t>Donner la parole au(x) sponsor(s)</a:t>
            </a:r>
            <a:r>
              <a:rPr lang="fr-FR" sz="1400" dirty="0">
                <a:latin typeface="Marianne"/>
                <a:ea typeface="Malgun Gothic Semilight"/>
                <a:cs typeface="Malgun Gothic Semilight"/>
              </a:rPr>
              <a:t> du projet pendant la réunion</a:t>
            </a:r>
            <a:endParaRPr dirty="0"/>
          </a:p>
          <a:p>
            <a:pPr marL="285750" indent="-285750">
              <a:spcBef>
                <a:spcPts val="600"/>
              </a:spcBef>
              <a:buFont typeface="Wingdings"/>
              <a:buChar char="§"/>
              <a:defRPr/>
            </a:pPr>
            <a:r>
              <a:rPr lang="fr-FR" sz="1400" dirty="0">
                <a:latin typeface="Marianne"/>
                <a:ea typeface="Malgun Gothic Semilight"/>
                <a:cs typeface="Malgun Gothic Semilight"/>
              </a:rPr>
              <a:t>Profiter de l’instance pour </a:t>
            </a:r>
            <a:r>
              <a:rPr lang="fr-FR" sz="1400" b="1" dirty="0">
                <a:latin typeface="Marianne"/>
                <a:ea typeface="Malgun Gothic Semilight"/>
                <a:cs typeface="Malgun Gothic Semilight"/>
              </a:rPr>
              <a:t>souligner les points forts </a:t>
            </a:r>
            <a:r>
              <a:rPr lang="fr-FR" sz="1400" dirty="0">
                <a:latin typeface="Marianne"/>
                <a:ea typeface="Malgun Gothic Semilight"/>
                <a:cs typeface="Malgun Gothic Semilight"/>
              </a:rPr>
              <a:t>et </a:t>
            </a:r>
            <a:r>
              <a:rPr lang="fr-FR" sz="1400" b="1" dirty="0">
                <a:latin typeface="Marianne"/>
                <a:ea typeface="Malgun Gothic Semilight"/>
                <a:cs typeface="Malgun Gothic Semilight"/>
              </a:rPr>
              <a:t>valoriser les travaux engagés </a:t>
            </a:r>
            <a:r>
              <a:rPr lang="fr-FR" sz="1400" dirty="0">
                <a:latin typeface="Marianne"/>
                <a:ea typeface="Malgun Gothic Semilight"/>
                <a:cs typeface="Malgun Gothic Semilight"/>
              </a:rPr>
              <a:t>et les </a:t>
            </a:r>
            <a:r>
              <a:rPr lang="fr-FR" sz="1400" b="1" dirty="0">
                <a:latin typeface="Marianne"/>
                <a:ea typeface="Malgun Gothic Semilight"/>
                <a:cs typeface="Malgun Gothic Semilight"/>
              </a:rPr>
              <a:t>premières réussites</a:t>
            </a:r>
            <a:endParaRPr dirty="0"/>
          </a:p>
          <a:p>
            <a:pPr marL="285750" indent="-285750">
              <a:spcBef>
                <a:spcPts val="600"/>
              </a:spcBef>
              <a:buFont typeface="Wingdings"/>
              <a:buChar char="§"/>
              <a:defRPr/>
            </a:pPr>
            <a:r>
              <a:rPr lang="fr-FR" sz="1400" dirty="0">
                <a:latin typeface="Marianne"/>
                <a:ea typeface="Malgun Gothic Semilight"/>
                <a:cs typeface="Malgun Gothic Semilight"/>
              </a:rPr>
              <a:t>Pré-identifier les </a:t>
            </a:r>
            <a:r>
              <a:rPr lang="fr-FR" sz="1400" b="1" dirty="0">
                <a:latin typeface="Marianne"/>
                <a:ea typeface="Malgun Gothic Semilight"/>
                <a:cs typeface="Malgun Gothic Semilight"/>
              </a:rPr>
              <a:t>interlocuteurs pertinents à interroger pour la phase de diagnostic </a:t>
            </a:r>
            <a:r>
              <a:rPr lang="fr-FR" sz="1400" dirty="0">
                <a:latin typeface="Marianne"/>
                <a:ea typeface="Malgun Gothic Semilight"/>
                <a:cs typeface="Malgun Gothic Semilight"/>
              </a:rPr>
              <a:t>en séance</a:t>
            </a:r>
            <a:endParaRPr dirty="0"/>
          </a:p>
          <a:p>
            <a:pPr marL="285750" indent="-285750">
              <a:spcBef>
                <a:spcPts val="600"/>
              </a:spcBef>
              <a:buFont typeface="Wingdings"/>
              <a:buChar char="§"/>
              <a:defRPr/>
            </a:pPr>
            <a:r>
              <a:rPr lang="fr-FR" sz="1400" dirty="0">
                <a:latin typeface="Marianne"/>
                <a:ea typeface="Malgun Gothic Semilight"/>
                <a:cs typeface="Malgun Gothic Semilight"/>
              </a:rPr>
              <a:t>Définir si possible une </a:t>
            </a:r>
            <a:r>
              <a:rPr lang="fr-FR" sz="1400" b="1" dirty="0">
                <a:latin typeface="Marianne"/>
                <a:ea typeface="Malgun Gothic Semilight"/>
                <a:cs typeface="Malgun Gothic Semilight"/>
              </a:rPr>
              <a:t>date de restitution du diagnostic </a:t>
            </a:r>
            <a:r>
              <a:rPr lang="fr-FR" sz="1400" dirty="0">
                <a:latin typeface="Marianne"/>
                <a:ea typeface="Malgun Gothic Semilight"/>
                <a:cs typeface="Malgun Gothic Semilight"/>
              </a:rPr>
              <a:t>en séance avec l’ensemble des participants</a:t>
            </a:r>
            <a:endParaRPr dirty="0"/>
          </a:p>
          <a:p>
            <a:pPr marL="285750" indent="-285750">
              <a:spcBef>
                <a:spcPts val="600"/>
              </a:spcBef>
              <a:buFont typeface="Wingdings"/>
              <a:buChar char="§"/>
              <a:defRPr/>
            </a:pPr>
            <a:r>
              <a:rPr lang="fr-FR" sz="1400" dirty="0">
                <a:latin typeface="Marianne"/>
                <a:ea typeface="Malgun Gothic Semilight"/>
                <a:cs typeface="Malgun Gothic Semilight"/>
              </a:rPr>
              <a:t>Eviter ou traduire les </a:t>
            </a:r>
            <a:r>
              <a:rPr lang="fr-FR" sz="1400" b="1" dirty="0">
                <a:latin typeface="Marianne"/>
                <a:ea typeface="Malgun Gothic Semilight"/>
                <a:cs typeface="Malgun Gothic Semilight"/>
              </a:rPr>
              <a:t>acronymes métiers </a:t>
            </a:r>
            <a:r>
              <a:rPr lang="fr-FR" sz="1400" dirty="0">
                <a:latin typeface="Marianne"/>
                <a:ea typeface="Malgun Gothic Semilight"/>
                <a:cs typeface="Malgun Gothic Semilight"/>
              </a:rPr>
              <a:t>dans le support de présentation et lors de la présentation</a:t>
            </a:r>
            <a:endParaRPr dirty="0"/>
          </a:p>
          <a:p>
            <a:pPr marL="285750" indent="-285750">
              <a:spcBef>
                <a:spcPts val="600"/>
              </a:spcBef>
              <a:buFont typeface="Wingdings"/>
              <a:buChar char="§"/>
              <a:defRPr/>
            </a:pPr>
            <a:r>
              <a:rPr lang="fr-FR" sz="1400" dirty="0">
                <a:latin typeface="Marianne"/>
                <a:ea typeface="Malgun Gothic Semilight"/>
                <a:cs typeface="Malgun Gothic Semilight"/>
              </a:rPr>
              <a:t>S’assurer que les </a:t>
            </a:r>
            <a:r>
              <a:rPr lang="fr-FR" sz="1400" b="1" dirty="0">
                <a:latin typeface="Marianne"/>
                <a:ea typeface="Malgun Gothic Semilight"/>
                <a:cs typeface="Malgun Gothic Semilight"/>
              </a:rPr>
              <a:t>participants au comité de lancement </a:t>
            </a:r>
            <a:r>
              <a:rPr lang="fr-FR" sz="1400" dirty="0">
                <a:latin typeface="Marianne"/>
                <a:ea typeface="Malgun Gothic Semilight"/>
                <a:cs typeface="Malgun Gothic Semilight"/>
              </a:rPr>
              <a:t>seront en </a:t>
            </a:r>
            <a:r>
              <a:rPr lang="fr-FR" sz="1400" b="1" dirty="0">
                <a:latin typeface="Marianne"/>
                <a:ea typeface="Malgun Gothic Semilight"/>
                <a:cs typeface="Malgun Gothic Semilight"/>
              </a:rPr>
              <a:t>capacité de valider la feuille de route </a:t>
            </a:r>
            <a:r>
              <a:rPr lang="fr-FR" sz="1400" dirty="0">
                <a:latin typeface="Marianne"/>
                <a:ea typeface="Malgun Gothic Semilight"/>
                <a:cs typeface="Malgun Gothic Semilight"/>
              </a:rPr>
              <a:t>et sa mise en œuvre (ambition, budget, ressources…). Ils devront être </a:t>
            </a:r>
            <a:r>
              <a:rPr lang="fr-FR" sz="1400" b="1" dirty="0">
                <a:latin typeface="Marianne"/>
                <a:ea typeface="Malgun Gothic Semilight"/>
                <a:cs typeface="Malgun Gothic Semilight"/>
              </a:rPr>
              <a:t>présents à la restitution finale de la feuille de route.</a:t>
            </a:r>
            <a:endParaRPr dirty="0"/>
          </a:p>
          <a:p>
            <a:pPr marL="285750" indent="-285750">
              <a:spcBef>
                <a:spcPts val="600"/>
              </a:spcBef>
              <a:buFont typeface="Wingdings"/>
              <a:buChar char="§"/>
              <a:defRPr/>
            </a:pPr>
            <a:endParaRPr lang="fr-FR" sz="1400" b="1" dirty="0">
              <a:latin typeface="Marianne"/>
              <a:ea typeface="Malgun Gothic Semilight"/>
              <a:cs typeface="Malgun Gothic Semilight"/>
            </a:endParaRPr>
          </a:p>
        </p:txBody>
      </p:sp>
      <p:sp>
        <p:nvSpPr>
          <p:cNvPr id="36" name="Forme libre : forme 142"/>
          <p:cNvSpPr/>
          <p:nvPr/>
        </p:nvSpPr>
        <p:spPr bwMode="auto">
          <a:xfrm>
            <a:off x="1050256" y="5308281"/>
            <a:ext cx="2664295"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defRPr/>
            </a:pPr>
            <a:r>
              <a:rPr lang="en-US" sz="1600" b="1">
                <a:solidFill>
                  <a:srgbClr val="FFFFFF"/>
                </a:solidFill>
                <a:latin typeface="Marianne"/>
              </a:rPr>
              <a:t>Nos recommandations</a:t>
            </a:r>
          </a:p>
        </p:txBody>
      </p:sp>
      <p:grpSp>
        <p:nvGrpSpPr>
          <p:cNvPr id="221" name="Group 220"/>
          <p:cNvGrpSpPr/>
          <p:nvPr/>
        </p:nvGrpSpPr>
        <p:grpSpPr bwMode="auto">
          <a:xfrm>
            <a:off x="9637869" y="5164263"/>
            <a:ext cx="670716" cy="648070"/>
            <a:chOff x="1517905" y="1984833"/>
            <a:chExt cx="1180568" cy="1140708"/>
          </a:xfrm>
        </p:grpSpPr>
        <p:grpSp>
          <p:nvGrpSpPr>
            <p:cNvPr id="222" name="Group 221"/>
            <p:cNvGrpSpPr/>
            <p:nvPr/>
          </p:nvGrpSpPr>
          <p:grpSpPr bwMode="auto">
            <a:xfrm>
              <a:off x="1799052" y="2528082"/>
              <a:ext cx="899421" cy="597459"/>
              <a:chOff x="6919266" y="2220698"/>
              <a:chExt cx="3741177" cy="2485162"/>
            </a:xfrm>
          </p:grpSpPr>
          <p:grpSp>
            <p:nvGrpSpPr>
              <p:cNvPr id="228" name="Group 227"/>
              <p:cNvGrpSpPr/>
              <p:nvPr/>
            </p:nvGrpSpPr>
            <p:grpSpPr bwMode="auto">
              <a:xfrm>
                <a:off x="6919266" y="3086797"/>
                <a:ext cx="3124130" cy="1619063"/>
                <a:chOff x="6913980" y="3201803"/>
                <a:chExt cx="3124130" cy="1619063"/>
              </a:xfrm>
            </p:grpSpPr>
            <p:sp>
              <p:nvSpPr>
                <p:cNvPr id="239" name="Shape 12"/>
                <p:cNvSpPr/>
                <p:nvPr/>
              </p:nvSpPr>
              <p:spPr bwMode="auto">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40" name="Shape 13"/>
                <p:cNvSpPr/>
                <p:nvPr/>
              </p:nvSpPr>
              <p:spPr bwMode="auto">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41" name="Shape 14"/>
                <p:cNvSpPr/>
                <p:nvPr/>
              </p:nvSpPr>
              <p:spPr bwMode="auto">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42" name="Shape 15"/>
                <p:cNvSpPr/>
                <p:nvPr/>
              </p:nvSpPr>
              <p:spPr bwMode="auto">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229" name="Group 228"/>
              <p:cNvGrpSpPr/>
              <p:nvPr/>
            </p:nvGrpSpPr>
            <p:grpSpPr bwMode="auto">
              <a:xfrm>
                <a:off x="7506329" y="2825776"/>
                <a:ext cx="3129148" cy="1619057"/>
                <a:chOff x="4482815" y="5446950"/>
                <a:chExt cx="3129148" cy="1619057"/>
              </a:xfrm>
            </p:grpSpPr>
            <p:sp>
              <p:nvSpPr>
                <p:cNvPr id="235" name="Shape 8"/>
                <p:cNvSpPr/>
                <p:nvPr/>
              </p:nvSpPr>
              <p:spPr bwMode="auto">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36" name="Shape 9"/>
                <p:cNvSpPr/>
                <p:nvPr/>
              </p:nvSpPr>
              <p:spPr bwMode="auto">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37" name="Shape 10"/>
                <p:cNvSpPr/>
                <p:nvPr/>
              </p:nvSpPr>
              <p:spPr bwMode="auto">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38" name="Shape 11"/>
                <p:cNvSpPr/>
                <p:nvPr/>
              </p:nvSpPr>
              <p:spPr bwMode="auto">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nvGrpSpPr>
              <p:cNvPr id="230" name="Group 229"/>
              <p:cNvGrpSpPr/>
              <p:nvPr/>
            </p:nvGrpSpPr>
            <p:grpSpPr bwMode="auto">
              <a:xfrm>
                <a:off x="7531301" y="2220698"/>
                <a:ext cx="3129142" cy="1636349"/>
                <a:chOff x="7107934" y="786594"/>
                <a:chExt cx="3129142" cy="1636349"/>
              </a:xfrm>
            </p:grpSpPr>
            <p:sp>
              <p:nvSpPr>
                <p:cNvPr id="231" name="Shape 16"/>
                <p:cNvSpPr/>
                <p:nvPr/>
              </p:nvSpPr>
              <p:spPr bwMode="auto">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32" name="Shape 17"/>
                <p:cNvSpPr/>
                <p:nvPr/>
              </p:nvSpPr>
              <p:spPr bwMode="auto">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33" name="Shape 18"/>
                <p:cNvSpPr/>
                <p:nvPr/>
              </p:nvSpPr>
              <p:spPr bwMode="auto">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34" name="Shape 19"/>
                <p:cNvSpPr/>
                <p:nvPr/>
              </p:nvSpPr>
              <p:spPr bwMode="auto">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grpSp>
          <p:nvGrpSpPr>
            <p:cNvPr id="223" name="Group 222"/>
            <p:cNvGrpSpPr/>
            <p:nvPr/>
          </p:nvGrpSpPr>
          <p:grpSpPr bwMode="auto">
            <a:xfrm>
              <a:off x="1517905" y="1984833"/>
              <a:ext cx="879236" cy="1056435"/>
              <a:chOff x="3612396" y="467356"/>
              <a:chExt cx="3657220" cy="4394288"/>
            </a:xfrm>
          </p:grpSpPr>
          <p:sp>
            <p:nvSpPr>
              <p:cNvPr id="224" name="Shape 20"/>
              <p:cNvSpPr/>
              <p:nvPr/>
            </p:nvSpPr>
            <p:spPr bwMode="auto">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25" name="Shape 25"/>
              <p:cNvSpPr/>
              <p:nvPr/>
            </p:nvSpPr>
            <p:spPr bwMode="auto">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26" name="Freeform 19"/>
              <p:cNvSpPr/>
              <p:nvPr/>
            </p:nvSpPr>
            <p:spPr bwMode="auto">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extrusionOk="0">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sp>
            <p:nvSpPr>
              <p:cNvPr id="227" name="Freeform 20"/>
              <p:cNvSpPr/>
              <p:nvPr/>
            </p:nvSpPr>
            <p:spPr bwMode="auto">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extrusionOk="0">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arianne"/>
                </a:endParaRPr>
              </a:p>
            </p:txBody>
          </p:sp>
        </p:grpSp>
      </p:grpSp>
      <p:sp>
        <p:nvSpPr>
          <p:cNvPr id="4" name="Title 3"/>
          <p:cNvSpPr>
            <a:spLocks noGrp="1"/>
          </p:cNvSpPr>
          <p:nvPr>
            <p:ph type="title"/>
          </p:nvPr>
        </p:nvSpPr>
        <p:spPr bwMode="auto"/>
        <p:txBody>
          <a:bodyPr wrap="square" lIns="0" tIns="0" rIns="0" bIns="0">
            <a:spAutoFit/>
          </a:bodyPr>
          <a:lstStyle/>
          <a:p>
            <a:pPr>
              <a:defRPr/>
            </a:pPr>
            <a:r>
              <a:rPr lang="fr-FR" sz="4000" spc="-75">
                <a:cs typeface="Marianne"/>
              </a:rPr>
              <a:t>2. Lancer officiellement la démarche</a:t>
            </a:r>
            <a:endParaRPr/>
          </a:p>
        </p:txBody>
      </p:sp>
      <p:grpSp>
        <p:nvGrpSpPr>
          <p:cNvPr id="3" name="Group 2"/>
          <p:cNvGrpSpPr/>
          <p:nvPr/>
        </p:nvGrpSpPr>
        <p:grpSpPr bwMode="auto">
          <a:xfrm>
            <a:off x="10842376" y="2213491"/>
            <a:ext cx="4719689" cy="1689373"/>
            <a:chOff x="10432256" y="2555776"/>
            <a:chExt cx="4719689" cy="1689373"/>
          </a:xfrm>
        </p:grpSpPr>
        <p:pic>
          <p:nvPicPr>
            <p:cNvPr id="165" name="Picture 164"/>
            <p:cNvPicPr>
              <a:picLocks noChangeAspect="1"/>
            </p:cNvPicPr>
            <p:nvPr/>
          </p:nvPicPr>
          <p:blipFill>
            <a:blip r:embed="rId2"/>
            <a:stretch/>
          </p:blipFill>
          <p:spPr bwMode="auto">
            <a:xfrm>
              <a:off x="10432256" y="2555776"/>
              <a:ext cx="2082270" cy="1126198"/>
            </a:xfrm>
            <a:prstGeom prst="rect">
              <a:avLst/>
            </a:prstGeom>
            <a:effectLst>
              <a:outerShdw blurRad="50800" dist="38100" dir="2700000" algn="tl" rotWithShape="0">
                <a:prstClr val="black">
                  <a:alpha val="40000"/>
                </a:prstClr>
              </a:outerShdw>
            </a:effectLst>
          </p:spPr>
        </p:pic>
        <p:pic>
          <p:nvPicPr>
            <p:cNvPr id="168" name="Picture 167"/>
            <p:cNvPicPr>
              <a:picLocks noChangeAspect="1"/>
            </p:cNvPicPr>
            <p:nvPr/>
          </p:nvPicPr>
          <p:blipFill>
            <a:blip r:embed="rId3"/>
            <a:stretch/>
          </p:blipFill>
          <p:spPr bwMode="auto">
            <a:xfrm>
              <a:off x="11805688" y="3131840"/>
              <a:ext cx="1999702" cy="1113309"/>
            </a:xfrm>
            <a:prstGeom prst="rect">
              <a:avLst/>
            </a:prstGeom>
            <a:effectLst>
              <a:outerShdw blurRad="50800" dist="38100" dir="2700000" algn="tl" rotWithShape="0">
                <a:prstClr val="black">
                  <a:alpha val="40000"/>
                </a:prstClr>
              </a:outerShdw>
            </a:effectLst>
          </p:spPr>
        </p:pic>
        <p:pic>
          <p:nvPicPr>
            <p:cNvPr id="171" name="Picture 170"/>
            <p:cNvPicPr>
              <a:picLocks noChangeAspect="1"/>
            </p:cNvPicPr>
            <p:nvPr/>
          </p:nvPicPr>
          <p:blipFill>
            <a:blip r:embed="rId4"/>
            <a:stretch/>
          </p:blipFill>
          <p:spPr bwMode="auto">
            <a:xfrm>
              <a:off x="13096552" y="2555776"/>
              <a:ext cx="2055393" cy="1152478"/>
            </a:xfrm>
            <a:prstGeom prst="rect">
              <a:avLst/>
            </a:prstGeom>
            <a:effectLst>
              <a:outerShdw blurRad="50800" dist="38100" dir="2700000" algn="tl" rotWithShape="0">
                <a:prstClr val="black">
                  <a:alpha val="40000"/>
                </a:prstClr>
              </a:outerShdw>
            </a:effectLst>
          </p:spPr>
        </p:pic>
      </p:grpSp>
      <p:grpSp>
        <p:nvGrpSpPr>
          <p:cNvPr id="43" name="Group 42"/>
          <p:cNvGrpSpPr/>
          <p:nvPr/>
        </p:nvGrpSpPr>
        <p:grpSpPr bwMode="auto">
          <a:xfrm>
            <a:off x="12657402" y="4563352"/>
            <a:ext cx="1459605" cy="430601"/>
            <a:chOff x="12657402" y="4624902"/>
            <a:chExt cx="1459605" cy="430601"/>
          </a:xfrm>
        </p:grpSpPr>
        <p:sp>
          <p:nvSpPr>
            <p:cNvPr id="173" name="Rectangle: Rounded Corners 172">
              <a:hlinkClick r:id="rId5"/>
            </p:cNvPr>
            <p:cNvSpPr/>
            <p:nvPr/>
          </p:nvSpPr>
          <p:spPr bwMode="auto">
            <a:xfrm>
              <a:off x="12657402" y="4624902"/>
              <a:ext cx="1312125" cy="302670"/>
            </a:xfrm>
            <a:prstGeom prst="roundRect">
              <a:avLst>
                <a:gd name="adj" fmla="val 16667"/>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dirty="0">
                  <a:latin typeface="Marianne"/>
                  <a:hlinkClick r:id="rId6"/>
                </a:rPr>
                <a:t>Cliquez ici</a:t>
              </a:r>
              <a:endParaRPr dirty="0"/>
            </a:p>
          </p:txBody>
        </p:sp>
        <p:pic>
          <p:nvPicPr>
            <p:cNvPr id="174" name="Graphic 173" descr="Cursor with solid fill"/>
            <p:cNvPicPr>
              <a:picLocks noChangeAspect="1"/>
            </p:cNvPicPr>
            <p:nvPr/>
          </p:nvPicPr>
          <p:blipFill>
            <a:blip r:embed="rId7"/>
            <a:stretch/>
          </p:blipFill>
          <p:spPr bwMode="auto">
            <a:xfrm rot="563705">
              <a:off x="13812207" y="4750703"/>
              <a:ext cx="304800" cy="304800"/>
            </a:xfrm>
            <a:prstGeom prst="rect">
              <a:avLst/>
            </a:prstGeom>
          </p:spPr>
        </p:pic>
      </p:grpSp>
      <p:sp>
        <p:nvSpPr>
          <p:cNvPr id="194" name="TextBox 193"/>
          <p:cNvSpPr txBox="1"/>
          <p:nvPr/>
        </p:nvSpPr>
        <p:spPr bwMode="auto">
          <a:xfrm>
            <a:off x="13575828" y="692825"/>
            <a:ext cx="2209800" cy="307777"/>
          </a:xfrm>
          <a:prstGeom prst="rect">
            <a:avLst/>
          </a:prstGeom>
          <a:noFill/>
        </p:spPr>
        <p:txBody>
          <a:bodyPr wrap="square">
            <a:spAutoFit/>
          </a:bodyPr>
          <a:lstStyle/>
          <a:p>
            <a:pPr algn="ctr">
              <a:defRPr/>
            </a:pPr>
            <a:r>
              <a:rPr lang="fr-FR" sz="1400" b="1" i="1">
                <a:solidFill>
                  <a:srgbClr val="274084"/>
                </a:solidFill>
                <a:latin typeface="Marianne"/>
              </a:rPr>
              <a:t>Phase de diagnostic </a:t>
            </a:r>
            <a:endParaRPr/>
          </a:p>
        </p:txBody>
      </p:sp>
      <p:cxnSp>
        <p:nvCxnSpPr>
          <p:cNvPr id="166" name="Straight Connector 165"/>
          <p:cNvCxnSpPr>
            <a:cxnSpLocks/>
          </p:cNvCxnSpPr>
          <p:nvPr/>
        </p:nvCxnSpPr>
        <p:spPr bwMode="auto">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9" name="Oval 168"/>
          <p:cNvSpPr/>
          <p:nvPr/>
        </p:nvSpPr>
        <p:spPr bwMode="auto">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72" name="Oval 171"/>
          <p:cNvSpPr/>
          <p:nvPr/>
        </p:nvSpPr>
        <p:spPr bwMode="auto">
          <a:xfrm>
            <a:off x="14474819" y="233810"/>
            <a:ext cx="432000" cy="432000"/>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83" name="Oval 182"/>
          <p:cNvSpPr/>
          <p:nvPr/>
        </p:nvSpPr>
        <p:spPr bwMode="auto">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84" name="TextBox 183"/>
          <p:cNvSpPr txBox="1"/>
          <p:nvPr/>
        </p:nvSpPr>
        <p:spPr bwMode="auto">
          <a:xfrm flipH="1">
            <a:off x="13876881" y="197957"/>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01</a:t>
            </a:r>
            <a:endParaRPr/>
          </a:p>
        </p:txBody>
      </p:sp>
      <p:sp>
        <p:nvSpPr>
          <p:cNvPr id="185" name="TextBox 184"/>
          <p:cNvSpPr txBox="1"/>
          <p:nvPr/>
        </p:nvSpPr>
        <p:spPr bwMode="auto">
          <a:xfrm flipH="1">
            <a:off x="14474819"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02</a:t>
            </a:r>
            <a:endParaRPr/>
          </a:p>
        </p:txBody>
      </p:sp>
      <p:sp>
        <p:nvSpPr>
          <p:cNvPr id="186" name="TextBox 185"/>
          <p:cNvSpPr txBox="1"/>
          <p:nvPr/>
        </p:nvSpPr>
        <p:spPr bwMode="auto">
          <a:xfrm flipH="1">
            <a:off x="15072756"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03</a:t>
            </a:r>
            <a:endParaRPr/>
          </a:p>
        </p:txBody>
      </p:sp>
      <p:sp>
        <p:nvSpPr>
          <p:cNvPr id="5" name="TextBox 4"/>
          <p:cNvSpPr txBox="1"/>
          <p:nvPr/>
        </p:nvSpPr>
        <p:spPr bwMode="auto">
          <a:xfrm>
            <a:off x="6396182" y="1143000"/>
            <a:ext cx="3463636" cy="340518"/>
          </a:xfrm>
          <a:prstGeom prst="roundRect">
            <a:avLst>
              <a:gd name="adj" fmla="val 16667"/>
            </a:avLst>
          </a:prstGeom>
          <a:solidFill>
            <a:schemeClr val="bg1">
              <a:lumMod val="95000"/>
            </a:schemeClr>
          </a:solidFill>
        </p:spPr>
        <p:txBody>
          <a:bodyPr wrap="square">
            <a:spAutoFit/>
          </a:bodyPr>
          <a:lstStyle/>
          <a:p>
            <a:pPr algn="ctr">
              <a:defRPr/>
            </a:pPr>
            <a:r>
              <a:rPr lang="fr-FR" sz="1400" b="1">
                <a:solidFill>
                  <a:srgbClr val="1D4474"/>
                </a:solidFill>
                <a:latin typeface="Calibri"/>
                <a:ea typeface="Times New Roman"/>
              </a:rPr>
              <a:t>Durée recommandée : 2-3 semaines </a:t>
            </a:r>
            <a:endParaRPr lang="fr-FR" sz="1400" b="1">
              <a:solidFill>
                <a:srgbClr val="1D4474"/>
              </a:solidFill>
            </a:endParaRPr>
          </a:p>
        </p:txBody>
      </p:sp>
      <p:sp>
        <p:nvSpPr>
          <p:cNvPr id="9" name="TextBox 8"/>
          <p:cNvSpPr txBox="1"/>
          <p:nvPr/>
        </p:nvSpPr>
        <p:spPr bwMode="auto">
          <a:xfrm>
            <a:off x="11381018" y="7385190"/>
            <a:ext cx="4419222" cy="1559191"/>
          </a:xfrm>
          <a:prstGeom prst="wedgeRoundRectCallout">
            <a:avLst>
              <a:gd name="adj1" fmla="val -54861"/>
              <a:gd name="adj2" fmla="val -46784"/>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a:lnSpc>
                <a:spcPct val="100000"/>
              </a:lnSpc>
              <a:spcBef>
                <a:spcPts val="600"/>
              </a:spcBef>
              <a:spcAft>
                <a:spcPts val="0"/>
              </a:spcAft>
              <a:buClrTx/>
              <a:buSzTx/>
              <a:buFontTx/>
              <a:buNone/>
              <a:defRPr sz="1600" b="1">
                <a:solidFill>
                  <a:srgbClr val="2C3176"/>
                </a:solidFill>
                <a:latin typeface="Marianne"/>
                <a:cs typeface="Arial"/>
              </a:defRPr>
            </a:lvl1pPr>
          </a:lstStyle>
          <a:p>
            <a:pPr>
              <a:defRPr/>
            </a:pPr>
            <a:r>
              <a:rPr lang="en-US" dirty="0"/>
              <a:t>La bonne </a:t>
            </a:r>
            <a:r>
              <a:rPr lang="en-US" dirty="0" err="1"/>
              <a:t>pratique</a:t>
            </a:r>
            <a:r>
              <a:rPr lang="en-US" dirty="0"/>
              <a:t> de la Vague 1</a:t>
            </a:r>
            <a:endParaRPr dirty="0"/>
          </a:p>
          <a:p>
            <a:pPr>
              <a:defRPr/>
            </a:pPr>
            <a:r>
              <a:rPr lang="fr-FR" sz="1200" i="1" dirty="0"/>
              <a:t>« Les participants de la réunion de lancement ont apprécié l’effort de pédagogie autour du sujet du Numérique responsable grâce à la présentation du quiz sur les chiffres clés en séance. »</a:t>
            </a:r>
            <a:endParaRPr dirty="0"/>
          </a:p>
          <a:p>
            <a:pPr>
              <a:defRPr/>
            </a:pPr>
            <a:r>
              <a:rPr lang="fr-FR" sz="1200" i="1" dirty="0"/>
              <a:t>F. </a:t>
            </a:r>
            <a:r>
              <a:rPr lang="fr-FR" sz="1200" i="1" dirty="0" err="1"/>
              <a:t>Maquaire</a:t>
            </a:r>
            <a:r>
              <a:rPr lang="fr-FR" sz="1200" i="1" dirty="0"/>
              <a:t> – Responsable Innovation – CA Cannes Pays de Lérins</a:t>
            </a:r>
            <a:endParaRPr dirty="0"/>
          </a:p>
        </p:txBody>
      </p:sp>
      <p:grpSp>
        <p:nvGrpSpPr>
          <p:cNvPr id="12" name="Group 11"/>
          <p:cNvGrpSpPr/>
          <p:nvPr/>
        </p:nvGrpSpPr>
        <p:grpSpPr bwMode="auto">
          <a:xfrm>
            <a:off x="10099644" y="6740106"/>
            <a:ext cx="954400" cy="615553"/>
            <a:chOff x="12448483" y="7452319"/>
            <a:chExt cx="1597203" cy="1152128"/>
          </a:xfrm>
        </p:grpSpPr>
        <p:grpSp>
          <p:nvGrpSpPr>
            <p:cNvPr id="13" name="Group 12"/>
            <p:cNvGrpSpPr/>
            <p:nvPr/>
          </p:nvGrpSpPr>
          <p:grpSpPr bwMode="auto">
            <a:xfrm>
              <a:off x="13024544" y="7452322"/>
              <a:ext cx="1021142" cy="1147186"/>
              <a:chOff x="5727700" y="7734299"/>
              <a:chExt cx="3529167" cy="3964783"/>
            </a:xfrm>
          </p:grpSpPr>
          <p:sp>
            <p:nvSpPr>
              <p:cNvPr id="21" name="Shape 28"/>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2" name="Shape 29"/>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 name="Shape 30"/>
              <p:cNvSpPr/>
              <p:nvPr/>
            </p:nvSpPr>
            <p:spPr bwMode="auto">
              <a:xfrm>
                <a:off x="7112000" y="9055100"/>
                <a:ext cx="757388"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4" name="Shape 31"/>
              <p:cNvSpPr/>
              <p:nvPr/>
            </p:nvSpPr>
            <p:spPr bwMode="auto">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7" name="Shape 32"/>
              <p:cNvSpPr/>
              <p:nvPr/>
            </p:nvSpPr>
            <p:spPr bwMode="auto">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8" name="Shape 33"/>
              <p:cNvSpPr/>
              <p:nvPr/>
            </p:nvSpPr>
            <p:spPr bwMode="auto">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9" name="Shape 34"/>
              <p:cNvSpPr/>
              <p:nvPr/>
            </p:nvSpPr>
            <p:spPr bwMode="auto">
              <a:xfrm>
                <a:off x="7112000" y="9829800"/>
                <a:ext cx="757388"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0" name="Shape 35"/>
              <p:cNvSpPr/>
              <p:nvPr/>
            </p:nvSpPr>
            <p:spPr bwMode="auto">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1" name="Shape 36"/>
              <p:cNvSpPr/>
              <p:nvPr/>
            </p:nvSpPr>
            <p:spPr bwMode="auto">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2" name="Shape 37"/>
              <p:cNvSpPr/>
              <p:nvPr/>
            </p:nvSpPr>
            <p:spPr bwMode="auto">
              <a:xfrm>
                <a:off x="7112000" y="9982200"/>
                <a:ext cx="757388"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3" name="Shape 38"/>
              <p:cNvSpPr/>
              <p:nvPr/>
            </p:nvSpPr>
            <p:spPr bwMode="auto">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4" name="Shape 39"/>
              <p:cNvSpPr/>
              <p:nvPr/>
            </p:nvSpPr>
            <p:spPr bwMode="auto">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9" name="Shape 40"/>
              <p:cNvSpPr/>
              <p:nvPr/>
            </p:nvSpPr>
            <p:spPr bwMode="auto">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4" name="Group 13"/>
            <p:cNvGrpSpPr/>
            <p:nvPr/>
          </p:nvGrpSpPr>
          <p:grpSpPr bwMode="auto">
            <a:xfrm>
              <a:off x="12448483" y="7452319"/>
              <a:ext cx="1085054" cy="1152128"/>
              <a:chOff x="9639300" y="3594099"/>
              <a:chExt cx="3480845" cy="3696020"/>
            </a:xfrm>
          </p:grpSpPr>
          <p:sp>
            <p:nvSpPr>
              <p:cNvPr id="15" name="Shape 11"/>
              <p:cNvSpPr/>
              <p:nvPr/>
            </p:nvSpPr>
            <p:spPr bwMode="auto">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 name="Shape 12"/>
              <p:cNvSpPr/>
              <p:nvPr/>
            </p:nvSpPr>
            <p:spPr bwMode="auto">
              <a:xfrm>
                <a:off x="9639300" y="5905500"/>
                <a:ext cx="3480845" cy="1375819"/>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 name="Shape 13"/>
              <p:cNvSpPr/>
              <p:nvPr/>
            </p:nvSpPr>
            <p:spPr bwMode="auto">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 name="Shape 14"/>
              <p:cNvSpPr/>
              <p:nvPr/>
            </p:nvSpPr>
            <p:spPr bwMode="auto">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 name="Shape 15"/>
              <p:cNvSpPr/>
              <p:nvPr/>
            </p:nvSpPr>
            <p:spPr bwMode="auto">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 name="Shape 16"/>
              <p:cNvSpPr/>
              <p:nvPr/>
            </p:nvSpPr>
            <p:spPr bwMode="auto">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0" name="ZoneTexte 19"/>
          <p:cNvSpPr txBox="1"/>
          <p:nvPr/>
        </p:nvSpPr>
        <p:spPr bwMode="auto">
          <a:xfrm>
            <a:off x="-2101516" y="-1443790"/>
            <a:ext cx="184731" cy="369332"/>
          </a:xfrm>
          <a:prstGeom prst="rect">
            <a:avLst/>
          </a:prstGeom>
          <a:noFill/>
        </p:spPr>
        <p:txBody>
          <a:bodyPr wrap="none" rtlCol="0">
            <a:spAutoFit/>
          </a:bodyPr>
          <a:lstStyle/>
          <a:p>
            <a:pPr>
              <a:defRPr/>
            </a:pPr>
            <a:endParaRPr lang="fr-FR"/>
          </a:p>
        </p:txBody>
      </p:sp>
      <p:sp>
        <p:nvSpPr>
          <p:cNvPr id="25" name="Title 1"/>
          <p:cNvSpPr txBox="1"/>
          <p:nvPr/>
        </p:nvSpPr>
        <p:spPr bwMode="auto">
          <a:xfrm>
            <a:off x="3123218" y="503873"/>
            <a:ext cx="11362879" cy="677108"/>
          </a:xfrm>
          <a:prstGeom prst="rect">
            <a:avLst/>
          </a:prstGeom>
        </p:spPr>
        <p:txBody>
          <a:bodyPr wrap="square" lIns="0" tIns="0" rIns="0" bIns="0">
            <a:spAutoFit/>
          </a:bodyPr>
          <a:lstStyle>
            <a:lvl1pPr>
              <a:defRPr sz="14050" b="1" i="0">
                <a:solidFill>
                  <a:srgbClr val="FCCD00"/>
                </a:solidFill>
                <a:latin typeface="Arial"/>
                <a:ea typeface="+mj-ea"/>
                <a:cs typeface="Arial"/>
              </a:defRPr>
            </a:lvl1pPr>
          </a:lstStyle>
          <a:p>
            <a:pPr marL="12700" algn="ctr">
              <a:spcBef>
                <a:spcPts val="115"/>
              </a:spcBef>
              <a:defRPr/>
            </a:pPr>
            <a:r>
              <a:rPr lang="fr-FR" sz="4400" spc="-75">
                <a:solidFill>
                  <a:srgbClr val="2C3176"/>
                </a:solidFill>
                <a:latin typeface="Marianne"/>
              </a:rPr>
              <a:t>FAQ – Mobiliser les acteurs clés</a:t>
            </a:r>
            <a:endParaRPr/>
          </a:p>
        </p:txBody>
      </p:sp>
      <p:graphicFrame>
        <p:nvGraphicFramePr>
          <p:cNvPr id="26" name="Tableau 26"/>
          <p:cNvGraphicFramePr>
            <a:graphicFrameLocks noGrp="1"/>
          </p:cNvGraphicFramePr>
          <p:nvPr/>
        </p:nvGraphicFramePr>
        <p:xfrm>
          <a:off x="250962" y="2171577"/>
          <a:ext cx="15754074" cy="6807907"/>
        </p:xfrm>
        <a:graphic>
          <a:graphicData uri="http://schemas.openxmlformats.org/drawingml/2006/table">
            <a:tbl>
              <a:tblPr firstRow="1" bandRow="1">
                <a:tableStyleId>{F52CC9B1-3FFF-6357-15BD-9970176B9962}</a:tableStyleId>
              </a:tblPr>
              <a:tblGrid>
                <a:gridCol w="4838751">
                  <a:extLst>
                    <a:ext uri="{9D8B030D-6E8A-4147-A177-3AD203B41FA5}">
                      <a16:colId xmlns:a16="http://schemas.microsoft.com/office/drawing/2014/main" val="20000"/>
                    </a:ext>
                  </a:extLst>
                </a:gridCol>
                <a:gridCol w="10915323">
                  <a:extLst>
                    <a:ext uri="{9D8B030D-6E8A-4147-A177-3AD203B41FA5}">
                      <a16:colId xmlns:a16="http://schemas.microsoft.com/office/drawing/2014/main" val="20001"/>
                    </a:ext>
                  </a:extLst>
                </a:gridCol>
              </a:tblGrid>
              <a:tr h="513787">
                <a:tc>
                  <a:txBody>
                    <a:bodyPr/>
                    <a:lstStyle/>
                    <a:p>
                      <a:pPr>
                        <a:defRPr/>
                      </a:pPr>
                      <a:r>
                        <a:rPr lang="fr-FR" sz="2100">
                          <a:solidFill>
                            <a:schemeClr val="tx1"/>
                          </a:solidFill>
                        </a:rPr>
                        <a:t>Question</a:t>
                      </a:r>
                      <a:endParaRPr lang="en-US" sz="2100">
                        <a:solidFill>
                          <a:schemeClr val="tx1"/>
                        </a:solidFill>
                      </a:endParaRPr>
                    </a:p>
                  </a:txBody>
                  <a:tcPr marL="121920" marR="121920" marT="60960" marB="60960">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FFDB29"/>
                    </a:solidFill>
                  </a:tcPr>
                </a:tc>
                <a:tc>
                  <a:txBody>
                    <a:bodyPr/>
                    <a:lstStyle/>
                    <a:p>
                      <a:pPr>
                        <a:defRPr/>
                      </a:pPr>
                      <a:r>
                        <a:rPr lang="fr-FR" sz="2100">
                          <a:solidFill>
                            <a:schemeClr val="tx1"/>
                          </a:solidFill>
                          <a:latin typeface="+mn-lt"/>
                          <a:ea typeface="+mn-ea"/>
                          <a:cs typeface="+mn-cs"/>
                        </a:rPr>
                        <a:t>Réponse</a:t>
                      </a:r>
                      <a:endParaRPr lang="en-US" sz="2100">
                        <a:solidFill>
                          <a:schemeClr val="tx1"/>
                        </a:solidFill>
                        <a:latin typeface="+mn-lt"/>
                        <a:ea typeface="+mn-ea"/>
                        <a:cs typeface="+mn-cs"/>
                      </a:endParaRPr>
                    </a:p>
                  </a:txBody>
                  <a:tcPr marL="121920" marR="121920" marT="60960" marB="60960">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FFDB29"/>
                    </a:solidFill>
                  </a:tcPr>
                </a:tc>
                <a:extLst>
                  <a:ext uri="{0D108BD9-81ED-4DB2-BD59-A6C34878D82A}">
                    <a16:rowId xmlns:a16="http://schemas.microsoft.com/office/drawing/2014/main" val="10000"/>
                  </a:ext>
                </a:extLst>
              </a:tr>
              <a:tr h="5826380">
                <a:tc>
                  <a:txBody>
                    <a:bodyPr/>
                    <a:lstStyle/>
                    <a:p>
                      <a:pPr algn="ctr">
                        <a:defRPr/>
                      </a:pPr>
                      <a:r>
                        <a:rPr lang="fr-FR" sz="1600" b="0"/>
                        <a:t>Quelles sont les bonnes pratiques à mettre en place pour assurer l’engagement d’acteurs clés dans la démarche ?</a:t>
                      </a:r>
                      <a:endParaRPr/>
                    </a:p>
                  </a:txBody>
                  <a:tcPr marL="121920" marR="121920" marT="60960" marB="60960" anchor="ct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0" marR="0" lvl="0" indent="0" defTabSz="914400">
                        <a:lnSpc>
                          <a:spcPct val="100000"/>
                        </a:lnSpc>
                        <a:spcBef>
                          <a:spcPts val="0"/>
                        </a:spcBef>
                        <a:spcAft>
                          <a:spcPts val="0"/>
                        </a:spcAft>
                        <a:buClrTx/>
                        <a:buSzTx/>
                        <a:buFont typeface="Arial"/>
                        <a:buNone/>
                        <a:defRPr/>
                      </a:pPr>
                      <a:r>
                        <a:rPr lang="fr-FR" sz="1500" b="1">
                          <a:solidFill>
                            <a:schemeClr val="tx1"/>
                          </a:solidFill>
                          <a:latin typeface="Marianne"/>
                          <a:ea typeface="+mn-ea"/>
                          <a:cs typeface="+mn-cs"/>
                        </a:rPr>
                        <a:t>Les bonnes pratiques pour </a:t>
                      </a:r>
                      <a:r>
                        <a:rPr lang="fr-FR" sz="1500" b="1" i="0">
                          <a:solidFill>
                            <a:schemeClr val="tx1"/>
                          </a:solidFill>
                          <a:latin typeface="Marianne"/>
                          <a:ea typeface="+mn-ea"/>
                          <a:cs typeface="+mn-cs"/>
                        </a:rPr>
                        <a:t>créer l’engagement</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ea typeface="+mn-ea"/>
                          <a:cs typeface="+mn-cs"/>
                        </a:rPr>
                        <a:t>Mobiliser différents types d’acteurs clés </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ea typeface="+mn-ea"/>
                          <a:cs typeface="+mn-cs"/>
                        </a:rPr>
                        <a:t>Identifier le moment optimal pour les embarquer / mobiliser </a:t>
                      </a:r>
                      <a:endParaRPr/>
                    </a:p>
                    <a:p>
                      <a:pPr marL="285750" marR="0" lvl="0" indent="-285750" defTabSz="914400">
                        <a:lnSpc>
                          <a:spcPct val="100000"/>
                        </a:lnSpc>
                        <a:spcBef>
                          <a:spcPts val="0"/>
                        </a:spcBef>
                        <a:spcAft>
                          <a:spcPts val="0"/>
                        </a:spcAft>
                        <a:buClrTx/>
                        <a:buSzTx/>
                        <a:buFont typeface="Arial"/>
                        <a:buChar char="•"/>
                        <a:defRPr/>
                      </a:pPr>
                      <a:r>
                        <a:rPr lang="fr-FR" sz="1500" u="sng">
                          <a:solidFill>
                            <a:schemeClr val="tx1"/>
                          </a:solidFill>
                          <a:latin typeface="Marianne"/>
                          <a:ea typeface="+mn-ea"/>
                          <a:cs typeface="+mn-cs"/>
                        </a:rPr>
                        <a:t>En réunion </a:t>
                      </a:r>
                      <a:r>
                        <a:rPr lang="fr-FR" sz="1500">
                          <a:solidFill>
                            <a:schemeClr val="tx1"/>
                          </a:solidFill>
                          <a:latin typeface="Marianne"/>
                          <a:ea typeface="+mn-ea"/>
                          <a:cs typeface="+mn-cs"/>
                        </a:rPr>
                        <a:t>: Rendre les supports de réunion dynamiques pour que les parties prenantes s’approprient le sujet, en leur proposant un quiz par exemple (étoffer / modifier celui proposé par le pas à pas au besoin) pour engager la discussion</a:t>
                      </a:r>
                      <a:endParaRPr/>
                    </a:p>
                    <a:p>
                      <a:pPr marL="285750" marR="0" lvl="0" indent="-285750" defTabSz="914400">
                        <a:lnSpc>
                          <a:spcPct val="100000"/>
                        </a:lnSpc>
                        <a:spcBef>
                          <a:spcPts val="0"/>
                        </a:spcBef>
                        <a:spcAft>
                          <a:spcPts val="0"/>
                        </a:spcAft>
                        <a:buClrTx/>
                        <a:buSzTx/>
                        <a:buFont typeface="Arial"/>
                        <a:buChar char="•"/>
                        <a:defRPr/>
                      </a:pPr>
                      <a:r>
                        <a:rPr lang="fr-FR" sz="1500" u="sng">
                          <a:solidFill>
                            <a:schemeClr val="tx1"/>
                          </a:solidFill>
                          <a:latin typeface="Marianne"/>
                          <a:ea typeface="+mn-ea"/>
                          <a:cs typeface="+mn-cs"/>
                        </a:rPr>
                        <a:t>En dehors des réunions formalisées </a:t>
                      </a:r>
                      <a:r>
                        <a:rPr lang="fr-FR" sz="1500">
                          <a:solidFill>
                            <a:schemeClr val="tx1"/>
                          </a:solidFill>
                          <a:latin typeface="Marianne"/>
                          <a:ea typeface="+mn-ea"/>
                          <a:cs typeface="+mn-cs"/>
                        </a:rPr>
                        <a:t>: prévoir des échanges informels avec les parties prenantes pour individualiser la démarche</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ea typeface="+mn-ea"/>
                          <a:cs typeface="+mn-cs"/>
                        </a:rPr>
                        <a:t>Savoir argumenter la valeur ajoutée de la contribution de chaque partie prenante sollicitée</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ea typeface="+mn-ea"/>
                          <a:cs typeface="+mn-cs"/>
                        </a:rPr>
                        <a:t>Savoir démontrer les enjeux et les impacts multiples du numérique aux parties prenantes :</a:t>
                      </a:r>
                      <a:endParaRPr/>
                    </a:p>
                    <a:p>
                      <a:pPr marL="800100" indent="-285750">
                        <a:buFont typeface="Arial"/>
                        <a:buChar char="•"/>
                        <a:tabLst>
                          <a:tab pos="177800" algn="l"/>
                        </a:tabLst>
                        <a:defRPr/>
                      </a:pPr>
                      <a:r>
                        <a:rPr lang="fr-FR" sz="1500">
                          <a:solidFill>
                            <a:schemeClr val="tx1"/>
                          </a:solidFill>
                          <a:latin typeface="Marianne"/>
                          <a:ea typeface="+mn-ea"/>
                          <a:cs typeface="+mn-cs"/>
                        </a:rPr>
                        <a:t>Les bienfaits </a:t>
                      </a:r>
                      <a:r>
                        <a:rPr lang="fr-FR" sz="1500" u="sng">
                          <a:solidFill>
                            <a:schemeClr val="tx1"/>
                          </a:solidFill>
                          <a:latin typeface="Marianne"/>
                          <a:ea typeface="+mn-ea"/>
                          <a:cs typeface="+mn-cs"/>
                        </a:rPr>
                        <a:t>environnementaux</a:t>
                      </a:r>
                      <a:r>
                        <a:rPr lang="fr-FR" sz="1500">
                          <a:solidFill>
                            <a:schemeClr val="tx1"/>
                          </a:solidFill>
                          <a:latin typeface="Marianne"/>
                          <a:ea typeface="+mn-ea"/>
                          <a:cs typeface="+mn-cs"/>
                        </a:rPr>
                        <a:t> du Numérique responsable</a:t>
                      </a:r>
                      <a:endParaRPr/>
                    </a:p>
                    <a:p>
                      <a:pPr marL="800100" indent="-285750">
                        <a:buFont typeface="Arial"/>
                        <a:buChar char="•"/>
                        <a:tabLst>
                          <a:tab pos="177800" algn="l"/>
                        </a:tabLst>
                        <a:defRPr/>
                      </a:pPr>
                      <a:r>
                        <a:rPr lang="fr-FR" sz="1500">
                          <a:solidFill>
                            <a:schemeClr val="tx1"/>
                          </a:solidFill>
                          <a:latin typeface="Marianne"/>
                          <a:ea typeface="+mn-ea"/>
                          <a:cs typeface="+mn-cs"/>
                        </a:rPr>
                        <a:t>Les coûts </a:t>
                      </a:r>
                      <a:r>
                        <a:rPr lang="fr-FR" sz="1500" u="sng">
                          <a:solidFill>
                            <a:schemeClr val="tx1"/>
                          </a:solidFill>
                          <a:latin typeface="Marianne"/>
                          <a:ea typeface="+mn-ea"/>
                          <a:cs typeface="+mn-cs"/>
                        </a:rPr>
                        <a:t>économiques</a:t>
                      </a:r>
                      <a:r>
                        <a:rPr lang="fr-FR" sz="1500">
                          <a:solidFill>
                            <a:schemeClr val="tx1"/>
                          </a:solidFill>
                          <a:latin typeface="Marianne"/>
                          <a:ea typeface="+mn-ea"/>
                          <a:cs typeface="+mn-cs"/>
                        </a:rPr>
                        <a:t> du numérique et le retour sur investissement que la démarche peut engendrer</a:t>
                      </a:r>
                      <a:endParaRPr/>
                    </a:p>
                    <a:p>
                      <a:pPr marL="800100" indent="-285750">
                        <a:buFont typeface="Arial"/>
                        <a:buChar char="•"/>
                        <a:tabLst>
                          <a:tab pos="177800" algn="l"/>
                        </a:tabLst>
                        <a:defRPr/>
                      </a:pPr>
                      <a:r>
                        <a:rPr lang="fr-FR" sz="1500">
                          <a:solidFill>
                            <a:schemeClr val="tx1"/>
                          </a:solidFill>
                          <a:latin typeface="Marianne"/>
                          <a:ea typeface="+mn-ea"/>
                          <a:cs typeface="+mn-cs"/>
                        </a:rPr>
                        <a:t>L’aspect </a:t>
                      </a:r>
                      <a:r>
                        <a:rPr lang="fr-FR" sz="1500" u="sng">
                          <a:solidFill>
                            <a:schemeClr val="tx1"/>
                          </a:solidFill>
                          <a:latin typeface="Marianne"/>
                          <a:ea typeface="+mn-ea"/>
                          <a:cs typeface="+mn-cs"/>
                        </a:rPr>
                        <a:t>transverse</a:t>
                      </a:r>
                      <a:r>
                        <a:rPr lang="fr-FR" sz="1500">
                          <a:solidFill>
                            <a:schemeClr val="tx1"/>
                          </a:solidFill>
                          <a:latin typeface="Marianne"/>
                          <a:ea typeface="+mn-ea"/>
                          <a:cs typeface="+mn-cs"/>
                        </a:rPr>
                        <a:t> d’une initiative de Numérique responsable (convergence des transitions énergétique, environnementale et numérique)</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rPr>
                        <a:t>Savoir rassurer les parties prenantes en leur démontrant qu’ils mènent déjà des actions pertinentes au Numérique responsable : « On fait tous du Numérique responsable sans le savoir » (souvent par soucis de sobriété dans les achats, usages, etc.)</a:t>
                      </a:r>
                      <a:endParaRPr lang="fr-FR" sz="1500">
                        <a:solidFill>
                          <a:schemeClr val="tx1"/>
                        </a:solidFill>
                        <a:latin typeface="Marianne"/>
                        <a:ea typeface="+mn-ea"/>
                        <a:cs typeface="+mn-cs"/>
                      </a:endParaRPr>
                    </a:p>
                    <a:p>
                      <a:pPr marL="285750" marR="0" lvl="0" indent="-285750" defTabSz="914400">
                        <a:lnSpc>
                          <a:spcPct val="100000"/>
                        </a:lnSpc>
                        <a:spcBef>
                          <a:spcPts val="0"/>
                        </a:spcBef>
                        <a:spcAft>
                          <a:spcPts val="0"/>
                        </a:spcAft>
                        <a:buClrTx/>
                        <a:buSzTx/>
                        <a:buFont typeface="Arial"/>
                        <a:buChar char="•"/>
                        <a:defRPr/>
                      </a:pPr>
                      <a:endParaRPr lang="fr-FR" sz="1500">
                        <a:solidFill>
                          <a:schemeClr val="tx1"/>
                        </a:solidFill>
                        <a:latin typeface="Marianne"/>
                        <a:ea typeface="+mn-ea"/>
                        <a:cs typeface="+mn-cs"/>
                      </a:endParaRPr>
                    </a:p>
                    <a:p>
                      <a:pPr>
                        <a:defRPr/>
                      </a:pPr>
                      <a:r>
                        <a:rPr lang="fr-FR" sz="1500" b="1">
                          <a:solidFill>
                            <a:schemeClr val="dk1"/>
                          </a:solidFill>
                          <a:latin typeface="Marianne"/>
                          <a:ea typeface="+mn-ea"/>
                          <a:cs typeface="+mn-cs"/>
                        </a:rPr>
                        <a:t>Les bonnes pratiques pour stabiliser cet engagement</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ea typeface="+mn-ea"/>
                          <a:cs typeface="+mn-cs"/>
                        </a:rPr>
                        <a:t>Savoir cibler la communication par interlocuteur en poussant des chiffres clés et des exemples concrets pertinents </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rPr>
                        <a:t>Maintenir une relation avec les élus et leur apporter de la visibilité sur les prochaines étapes de la démarche Numérique responsable</a:t>
                      </a:r>
                      <a:endParaRPr lang="fr-FR" sz="1500">
                        <a:solidFill>
                          <a:schemeClr val="tx1"/>
                        </a:solidFill>
                        <a:latin typeface="Marianne"/>
                        <a:ea typeface="+mn-ea"/>
                        <a:cs typeface="+mn-cs"/>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rPr>
                        <a:t>Fixer un calendrier et des objectifs clairs et les diffuser auprès des parties prenantes</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ea typeface="+mn-ea"/>
                          <a:cs typeface="+mn-cs"/>
                        </a:rPr>
                        <a:t>Faire appel à des outils de sensibilisation (« Digital Clean up day », Fresque du numérique)</a:t>
                      </a:r>
                      <a:endParaRPr/>
                    </a:p>
                    <a:p>
                      <a:pPr marL="285750" marR="0" lvl="0" indent="-285750" defTabSz="914400">
                        <a:lnSpc>
                          <a:spcPct val="100000"/>
                        </a:lnSpc>
                        <a:spcBef>
                          <a:spcPts val="0"/>
                        </a:spcBef>
                        <a:spcAft>
                          <a:spcPts val="0"/>
                        </a:spcAft>
                        <a:buClrTx/>
                        <a:buSzTx/>
                        <a:buFont typeface="Arial"/>
                        <a:buChar char="•"/>
                        <a:defRPr/>
                      </a:pPr>
                      <a:r>
                        <a:rPr lang="fr-FR" sz="1500">
                          <a:solidFill>
                            <a:schemeClr val="tx1"/>
                          </a:solidFill>
                          <a:latin typeface="Marianne"/>
                        </a:rPr>
                        <a:t>Lancer un groupe de travail ou d’experts sur le sujet pour mener une réflexion et des actions plus long termes autour du sujet du Numérique responsable</a:t>
                      </a:r>
                      <a:endParaRPr/>
                    </a:p>
                  </a:txBody>
                  <a:tcPr marL="121920" marR="121920" marT="60960" marB="60960">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FFDB29">
                        <a:alpha val="10196"/>
                      </a:srgbClr>
                    </a:solidFill>
                  </a:tcPr>
                </a:tc>
                <a:extLst>
                  <a:ext uri="{0D108BD9-81ED-4DB2-BD59-A6C34878D82A}">
                    <a16:rowId xmlns:a16="http://schemas.microsoft.com/office/drawing/2014/main" val="10001"/>
                  </a:ext>
                </a:extLst>
              </a:tr>
            </a:tbl>
          </a:graphicData>
        </a:graphic>
      </p:graphicFrame>
      <p:pic>
        <p:nvPicPr>
          <p:cNvPr id="4" name="Picture 3"/>
          <p:cNvPicPr>
            <a:picLocks noChangeAspect="1"/>
          </p:cNvPicPr>
          <p:nvPr/>
        </p:nvPicPr>
        <p:blipFill>
          <a:blip r:embed="rId2"/>
          <a:stretch/>
        </p:blipFill>
        <p:spPr bwMode="auto">
          <a:xfrm>
            <a:off x="14881836" y="336457"/>
            <a:ext cx="1011936" cy="1011936"/>
          </a:xfrm>
          <a:prstGeom prst="rect">
            <a:avLst/>
          </a:prstGeom>
          <a:noFill/>
        </p:spPr>
      </p:pic>
      <p:sp>
        <p:nvSpPr>
          <p:cNvPr id="3" name="TextBox 3"/>
          <p:cNvSpPr txBox="1"/>
          <p:nvPr/>
        </p:nvSpPr>
        <p:spPr bwMode="auto">
          <a:xfrm>
            <a:off x="362225" y="1504950"/>
            <a:ext cx="15531546" cy="555270"/>
          </a:xfrm>
          <a:prstGeom prst="roundRect">
            <a:avLst>
              <a:gd name="adj" fmla="val 16667"/>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a:defRPr>
            </a:lvl1pPr>
          </a:lstStyle>
          <a:p>
            <a:pPr algn="l">
              <a:defRPr/>
            </a:pPr>
            <a:r>
              <a:rPr lang="fr-FR" sz="1600" b="0"/>
              <a:t>Ces questions, réponses et bonnes pratiques ont été recensées au cours de la Vague 1. Elles vous sont proposées sous forme de FAQ pour clarifier la démarche et vous apporter des informations supplémentaires sur cette étape au besoin.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944160" y="471574"/>
            <a:ext cx="12880584" cy="1107996"/>
          </a:xfrm>
        </p:spPr>
        <p:txBody>
          <a:bodyPr/>
          <a:lstStyle/>
          <a:p>
            <a:pPr>
              <a:defRPr/>
            </a:pPr>
            <a:r>
              <a:rPr lang="fr-FR" sz="3600" dirty="0"/>
              <a:t>Des sources d’information pour communiquer sur le Numérique responsable</a:t>
            </a:r>
            <a:endParaRPr sz="4000" dirty="0"/>
          </a:p>
        </p:txBody>
      </p:sp>
      <p:sp>
        <p:nvSpPr>
          <p:cNvPr id="4" name="TextBox 3"/>
          <p:cNvSpPr txBox="1"/>
          <p:nvPr/>
        </p:nvSpPr>
        <p:spPr bwMode="auto">
          <a:xfrm>
            <a:off x="362227" y="1789698"/>
            <a:ext cx="15531546" cy="677108"/>
          </a:xfrm>
          <a:prstGeom prst="roundRect">
            <a:avLst>
              <a:gd name="adj" fmla="val 16667"/>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a:defRPr>
            </a:lvl1pPr>
          </a:lstStyle>
          <a:p>
            <a:pPr algn="l">
              <a:defRPr/>
            </a:pPr>
            <a:r>
              <a:rPr lang="fr-FR" sz="1600" b="0"/>
              <a:t>Ces informations ont été compilées dans l’objectif de vous proposer des sources si vous souhaitez aller plus loin dans la sensibilisation de parties prenantes clés. Il ne s’agit pas d’étapes obligatoires à suivre ni d’une liste exhaustive des outils à la disposition des collectivités. </a:t>
            </a:r>
            <a:endParaRPr/>
          </a:p>
        </p:txBody>
      </p:sp>
      <p:sp>
        <p:nvSpPr>
          <p:cNvPr id="7" name="Rectangle 6"/>
          <p:cNvSpPr/>
          <p:nvPr/>
        </p:nvSpPr>
        <p:spPr bwMode="auto">
          <a:xfrm>
            <a:off x="362227" y="2599822"/>
            <a:ext cx="4994030" cy="5883778"/>
          </a:xfrm>
          <a:prstGeom prst="rect">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defRPr/>
            </a:pPr>
            <a:r>
              <a:rPr lang="fr-FR" sz="1400" b="1">
                <a:solidFill>
                  <a:srgbClr val="2C3176"/>
                </a:solidFill>
                <a:latin typeface="Marianne"/>
                <a:ea typeface="Calibri"/>
                <a:cs typeface="Arial"/>
              </a:rPr>
              <a:t>Quels outils de formation sont en ligne, gratuits, et utiles pour approfondir mes connaissances sur le Numérique responsable ?</a:t>
            </a:r>
            <a:endParaRPr lang="en-US" sz="1200">
              <a:solidFill>
                <a:srgbClr val="2C3176"/>
              </a:solidFill>
              <a:latin typeface="Marianne"/>
              <a:ea typeface="Calibri"/>
              <a:cs typeface="Arial"/>
            </a:endParaRPr>
          </a:p>
          <a:p>
            <a:pPr marL="342900" lvl="0" indent="-342900">
              <a:lnSpc>
                <a:spcPct val="107000"/>
              </a:lnSpc>
              <a:buFont typeface="Symbol"/>
              <a:buChar char=""/>
              <a:defRPr/>
            </a:pPr>
            <a:r>
              <a:rPr lang="fr-FR" sz="1400" u="sng">
                <a:solidFill>
                  <a:srgbClr val="2C3176"/>
                </a:solidFill>
                <a:latin typeface="Marianne"/>
                <a:ea typeface="Calibri"/>
                <a:cs typeface="Arial"/>
                <a:hlinkClick r:id="rId2" tooltip="https://view.genial.ly/64f9a5795601750012f606a8"/>
              </a:rPr>
              <a:t>Formation CNFPT spécifique </a:t>
            </a:r>
            <a:r>
              <a:rPr lang="fr-FR" sz="1400">
                <a:solidFill>
                  <a:srgbClr val="2C3176"/>
                </a:solidFill>
                <a:latin typeface="Marianne"/>
                <a:ea typeface="Calibri"/>
                <a:cs typeface="Arial"/>
              </a:rPr>
              <a:t>pour accompagner les collectivités dans la mise en œuvre de leur feuille de route </a:t>
            </a:r>
            <a:endParaRPr/>
          </a:p>
          <a:p>
            <a:pPr marL="342900" lvl="0" indent="-342900">
              <a:lnSpc>
                <a:spcPct val="107000"/>
              </a:lnSpc>
              <a:buFont typeface="Symbol"/>
              <a:buChar char=""/>
              <a:defRPr/>
            </a:pPr>
            <a:r>
              <a:rPr lang="fr-FR" sz="1400">
                <a:solidFill>
                  <a:srgbClr val="2C3176"/>
                </a:solidFill>
                <a:latin typeface="Marianne"/>
                <a:ea typeface="Calibri"/>
                <a:cs typeface="Arial"/>
              </a:rPr>
              <a:t>Le</a:t>
            </a:r>
            <a:r>
              <a:rPr lang="fr-FR" sz="1400">
                <a:latin typeface="Marianne"/>
                <a:ea typeface="Calibri"/>
                <a:cs typeface="Arial"/>
              </a:rPr>
              <a:t> </a:t>
            </a:r>
            <a:r>
              <a:rPr lang="fr-FR" sz="1400" u="sng">
                <a:solidFill>
                  <a:srgbClr val="0563C1"/>
                </a:solidFill>
                <a:latin typeface="Marianne"/>
                <a:ea typeface="Calibri"/>
                <a:cs typeface="Arial"/>
                <a:hlinkClick r:id="rId3" tooltip="https://www.academie-nr.org/sensibilisation/#/"/>
              </a:rPr>
              <a:t>MOOC Sensibilisation Numérique responsable</a:t>
            </a:r>
            <a:r>
              <a:rPr lang="fr-FR" sz="1400">
                <a:latin typeface="Marianne"/>
                <a:ea typeface="Calibri"/>
                <a:cs typeface="Arial"/>
              </a:rPr>
              <a:t> </a:t>
            </a:r>
            <a:r>
              <a:rPr lang="fr-FR" sz="1400">
                <a:solidFill>
                  <a:srgbClr val="2C3176"/>
                </a:solidFill>
                <a:latin typeface="Marianne"/>
                <a:ea typeface="Calibri"/>
                <a:cs typeface="Arial"/>
              </a:rPr>
              <a:t>de l’INR est un programme court de formation permettant une première approche au Numérique responsable, à destination de toutes et tous.</a:t>
            </a:r>
            <a:endParaRPr lang="en-US" sz="1200">
              <a:solidFill>
                <a:srgbClr val="2C3176"/>
              </a:solidFill>
              <a:latin typeface="Marianne"/>
              <a:ea typeface="Calibri"/>
              <a:cs typeface="Arial"/>
            </a:endParaRPr>
          </a:p>
          <a:p>
            <a:pPr marL="342900" lvl="0" indent="-342900">
              <a:lnSpc>
                <a:spcPct val="107000"/>
              </a:lnSpc>
              <a:buFont typeface="Symbol"/>
              <a:buChar char=""/>
              <a:defRPr/>
            </a:pPr>
            <a:r>
              <a:rPr lang="fr-FR" sz="1400">
                <a:solidFill>
                  <a:srgbClr val="2C3176"/>
                </a:solidFill>
                <a:latin typeface="Marianne"/>
                <a:ea typeface="Calibri"/>
                <a:cs typeface="Arial"/>
              </a:rPr>
              <a:t>Le</a:t>
            </a:r>
            <a:r>
              <a:rPr lang="fr-FR" sz="1400">
                <a:latin typeface="Marianne"/>
                <a:ea typeface="Calibri"/>
                <a:cs typeface="Arial"/>
              </a:rPr>
              <a:t> </a:t>
            </a:r>
            <a:r>
              <a:rPr lang="fr-FR" sz="1400" u="sng">
                <a:solidFill>
                  <a:srgbClr val="0563C1"/>
                </a:solidFill>
                <a:latin typeface="Marianne"/>
                <a:ea typeface="Calibri"/>
                <a:cs typeface="Arial"/>
                <a:hlinkClick r:id="rId4" tooltip="https://www.academie-nr.org/#mooc-nr"/>
              </a:rPr>
              <a:t>MOOC NR complet</a:t>
            </a:r>
            <a:r>
              <a:rPr lang="fr-FR" sz="1400">
                <a:latin typeface="Marianne"/>
                <a:ea typeface="Calibri"/>
                <a:cs typeface="Arial"/>
              </a:rPr>
              <a:t> </a:t>
            </a:r>
            <a:r>
              <a:rPr lang="fr-FR" sz="1400">
                <a:solidFill>
                  <a:srgbClr val="2C3176"/>
                </a:solidFill>
                <a:latin typeface="Marianne"/>
                <a:ea typeface="Calibri"/>
                <a:cs typeface="Arial"/>
              </a:rPr>
              <a:t>de l’INR est composé de 4h30 de contenus vidéos, de textes et de contenus interactifs. Il offre des connaissances théoriques pour maîtriser les fondamentaux de l’approche Numérique responsable.</a:t>
            </a:r>
            <a:endParaRPr lang="en-US" sz="1200">
              <a:solidFill>
                <a:srgbClr val="2C3176"/>
              </a:solidFill>
              <a:latin typeface="Marianne"/>
              <a:ea typeface="Calibri"/>
              <a:cs typeface="Arial"/>
            </a:endParaRPr>
          </a:p>
          <a:p>
            <a:pPr marL="342900" lvl="0" indent="-342900">
              <a:lnSpc>
                <a:spcPct val="107000"/>
              </a:lnSpc>
              <a:spcAft>
                <a:spcPts val="800"/>
              </a:spcAft>
              <a:buFont typeface="Symbol"/>
              <a:buChar char=""/>
              <a:defRPr/>
            </a:pPr>
            <a:r>
              <a:rPr lang="fr-FR" sz="1400" u="sng">
                <a:solidFill>
                  <a:srgbClr val="0563C1"/>
                </a:solidFill>
                <a:latin typeface="Marianne"/>
                <a:ea typeface="Calibri"/>
                <a:cs typeface="Arial"/>
                <a:hlinkClick r:id="rId5" tooltip="https://www.fun-mooc.fr/fr/cours/impacts-environnementaux-du-numerique/"/>
              </a:rPr>
              <a:t>« Impacts environnementaux du numérique » </a:t>
            </a:r>
            <a:r>
              <a:rPr lang="fr-FR" sz="1400">
                <a:latin typeface="Marianne"/>
                <a:ea typeface="Calibri"/>
                <a:cs typeface="Arial"/>
              </a:rPr>
              <a:t> </a:t>
            </a:r>
            <a:r>
              <a:rPr lang="fr-FR" sz="1400">
                <a:solidFill>
                  <a:srgbClr val="2C3176"/>
                </a:solidFill>
                <a:latin typeface="Marianne"/>
                <a:ea typeface="Calibri"/>
                <a:cs typeface="Arial"/>
              </a:rPr>
              <a:t>est un MOOC de l’INRIA pour se questionner sur les impacts environnementaux du numérique, apprendre à mesurer, décrypter et agir, pour trouver sa place de citoyen dans un monde numérique.</a:t>
            </a:r>
            <a:endParaRPr lang="en-US" sz="1200">
              <a:solidFill>
                <a:srgbClr val="2C3176"/>
              </a:solidFill>
              <a:latin typeface="Marianne"/>
              <a:ea typeface="Calibri"/>
              <a:cs typeface="Arial"/>
            </a:endParaRPr>
          </a:p>
          <a:p>
            <a:pPr>
              <a:lnSpc>
                <a:spcPct val="107000"/>
              </a:lnSpc>
              <a:spcAft>
                <a:spcPts val="800"/>
              </a:spcAft>
              <a:defRPr/>
            </a:pPr>
            <a:r>
              <a:rPr lang="fr-FR" sz="1400" i="1">
                <a:solidFill>
                  <a:srgbClr val="2C3176"/>
                </a:solidFill>
                <a:latin typeface="Marianne"/>
                <a:ea typeface="Calibri"/>
                <a:cs typeface="Arial"/>
              </a:rPr>
              <a:t>Autres</a:t>
            </a:r>
            <a:r>
              <a:rPr lang="fr-FR" sz="1400">
                <a:solidFill>
                  <a:srgbClr val="2C3176"/>
                </a:solidFill>
                <a:latin typeface="Marianne"/>
                <a:ea typeface="Calibri"/>
                <a:cs typeface="Arial"/>
              </a:rPr>
              <a:t> </a:t>
            </a:r>
            <a:r>
              <a:rPr lang="fr-FR" sz="1400" i="1">
                <a:solidFill>
                  <a:srgbClr val="2C3176"/>
                </a:solidFill>
                <a:latin typeface="Marianne"/>
                <a:ea typeface="Calibri"/>
                <a:cs typeface="Arial"/>
              </a:rPr>
              <a:t>: </a:t>
            </a:r>
            <a:r>
              <a:rPr lang="fr-FR" sz="1400" i="1" u="sng">
                <a:solidFill>
                  <a:srgbClr val="0563C1"/>
                </a:solidFill>
                <a:latin typeface="Marianne"/>
                <a:ea typeface="Calibri"/>
                <a:cs typeface="Arial"/>
                <a:hlinkClick r:id="rId6" tooltip="https://www.fresquedunumerique.org/"/>
              </a:rPr>
              <a:t>La fresque du numérique</a:t>
            </a:r>
            <a:r>
              <a:rPr lang="fr-FR" sz="1400" i="1">
                <a:latin typeface="Marianne"/>
                <a:ea typeface="Calibri"/>
                <a:cs typeface="Arial"/>
              </a:rPr>
              <a:t> </a:t>
            </a:r>
            <a:r>
              <a:rPr lang="fr-FR" sz="1400" i="1">
                <a:solidFill>
                  <a:srgbClr val="2C3176"/>
                </a:solidFill>
                <a:latin typeface="Marianne"/>
                <a:ea typeface="Calibri"/>
                <a:cs typeface="Arial"/>
              </a:rPr>
              <a:t>de l’INR</a:t>
            </a:r>
            <a:endParaRPr lang="en-US" sz="1200">
              <a:solidFill>
                <a:srgbClr val="2C3176"/>
              </a:solidFill>
              <a:latin typeface="Marianne"/>
              <a:ea typeface="Calibri"/>
              <a:cs typeface="Arial"/>
            </a:endParaRPr>
          </a:p>
        </p:txBody>
      </p:sp>
      <p:sp>
        <p:nvSpPr>
          <p:cNvPr id="8" name="Rectangle 7"/>
          <p:cNvSpPr/>
          <p:nvPr/>
        </p:nvSpPr>
        <p:spPr bwMode="auto">
          <a:xfrm>
            <a:off x="5612701" y="2599822"/>
            <a:ext cx="4994030" cy="5883778"/>
          </a:xfrm>
          <a:prstGeom prst="rect">
            <a:avLst/>
          </a:prstGeom>
          <a:solidFill>
            <a:srgbClr val="008373">
              <a:alpha val="5098"/>
            </a:srgbClr>
          </a:solidFill>
          <a:ln>
            <a:solidFill>
              <a:srgbClr val="008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defRPr/>
            </a:pPr>
            <a:r>
              <a:rPr lang="fr-FR" sz="1400" b="1">
                <a:solidFill>
                  <a:srgbClr val="008373"/>
                </a:solidFill>
                <a:latin typeface="Marianne"/>
                <a:ea typeface="Calibri"/>
                <a:cs typeface="Arial"/>
              </a:rPr>
              <a:t>Quels sont les chiffres clés, définitions et bonnes pratiques du Numérique responsable ?</a:t>
            </a:r>
            <a:endParaRPr lang="en-US" sz="1200">
              <a:solidFill>
                <a:srgbClr val="008373"/>
              </a:solidFill>
              <a:latin typeface="Marianne"/>
              <a:ea typeface="Calibri"/>
              <a:cs typeface="Arial"/>
            </a:endParaRPr>
          </a:p>
          <a:p>
            <a:pPr marL="342900" lvl="0" indent="-342900">
              <a:lnSpc>
                <a:spcPct val="107000"/>
              </a:lnSpc>
              <a:buFont typeface="Symbol"/>
              <a:buChar char=""/>
              <a:defRPr/>
            </a:pPr>
            <a:r>
              <a:rPr lang="fr-FR" sz="1400">
                <a:solidFill>
                  <a:srgbClr val="008373"/>
                </a:solidFill>
                <a:latin typeface="Marianne"/>
                <a:ea typeface="Calibri"/>
                <a:cs typeface="Arial"/>
              </a:rPr>
              <a:t>Sources</a:t>
            </a:r>
            <a:r>
              <a:rPr lang="fr-FR" sz="1400" b="1">
                <a:solidFill>
                  <a:srgbClr val="008373"/>
                </a:solidFill>
                <a:latin typeface="Marianne"/>
                <a:ea typeface="Calibri"/>
                <a:cs typeface="Arial"/>
              </a:rPr>
              <a:t> </a:t>
            </a:r>
            <a:r>
              <a:rPr lang="fr-FR" sz="1400">
                <a:solidFill>
                  <a:srgbClr val="008373"/>
                </a:solidFill>
                <a:latin typeface="Marianne"/>
                <a:ea typeface="Calibri"/>
                <a:cs typeface="Arial"/>
              </a:rPr>
              <a:t>MinumEco</a:t>
            </a:r>
            <a:endParaRPr lang="en-US" sz="1200">
              <a:solidFill>
                <a:srgbClr val="008373"/>
              </a:solidFill>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7" tooltip="https://ecoresponsable.numerique.gouv.fr/publications/strategie-numerique-responsable-des-collectivites/"/>
              </a:rPr>
              <a:t>« Stratégie Numérique responsable des collectivités : traduction opérationnelle du décret de l’article 35 de la loi REEN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8" tooltip="https://ecoresponsable.numerique.gouv.fr/publications/bonnes-pratiques/"/>
              </a:rPr>
              <a:t> « Guide de bonnes pratiques Numérique responsable pour les organisations »</a:t>
            </a:r>
            <a:endParaRPr lang="en-US" sz="1200">
              <a:latin typeface="Marianne"/>
              <a:ea typeface="Calibri"/>
              <a:cs typeface="Arial"/>
            </a:endParaRPr>
          </a:p>
          <a:p>
            <a:pPr marL="342900" lvl="0" indent="-342900">
              <a:lnSpc>
                <a:spcPct val="107000"/>
              </a:lnSpc>
              <a:buFont typeface="Symbol"/>
              <a:buChar char=""/>
              <a:defRPr/>
            </a:pPr>
            <a:r>
              <a:rPr lang="fr-FR" sz="1400">
                <a:solidFill>
                  <a:srgbClr val="008373"/>
                </a:solidFill>
                <a:latin typeface="Marianne"/>
                <a:ea typeface="Calibri"/>
                <a:cs typeface="Arial"/>
              </a:rPr>
              <a:t>Guides ADEME </a:t>
            </a:r>
            <a:endParaRPr lang="en-US" sz="1200">
              <a:solidFill>
                <a:srgbClr val="008373"/>
              </a:solidFill>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9" tooltip="https://librairie.ademe.fr/consommer-autrement/5086-en-route-vers-la-sobriete-numerique-9791029718755.html"/>
              </a:rPr>
              <a:t>« En route vers la sobriété numérique »</a:t>
            </a:r>
            <a:r>
              <a:rPr lang="fr-FR" sz="1400">
                <a:latin typeface="Marianne"/>
                <a:ea typeface="Calibri"/>
                <a:cs typeface="Arial"/>
              </a:rPr>
              <a:t>,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10" tooltip="https://cnm.fr/wp-content/uploads/2021/08/ademe_guide-pratique-face-cachee-numerique.pdf"/>
              </a:rPr>
              <a:t>« La face cachée du numérique »</a:t>
            </a:r>
            <a:r>
              <a:rPr lang="fr-FR" sz="1400">
                <a:latin typeface="Marianne"/>
                <a:ea typeface="Calibri"/>
                <a:cs typeface="Arial"/>
              </a:rPr>
              <a:t>,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11" tooltip="https://librairie.ademe.fr/consommer-autrement/5225-ecoresponsable-au-bureau-9791029718960.html"/>
              </a:rPr>
              <a:t>« Ecoresponsable au bureau »</a:t>
            </a:r>
            <a:r>
              <a:rPr lang="fr-FR" sz="1400">
                <a:latin typeface="Marianne"/>
                <a:ea typeface="Calibri"/>
                <a:cs typeface="Arial"/>
              </a:rPr>
              <a:t>,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12" tooltip="https://presse.ademe.fr/wp-content/uploads/2017/09/guide-pratique-impacts-smartphone.pdf"/>
              </a:rPr>
              <a:t>« Les impacts du smartphone »</a:t>
            </a:r>
            <a:endParaRPr lang="en-US" sz="1200">
              <a:latin typeface="Marianne"/>
              <a:ea typeface="Calibri"/>
              <a:cs typeface="Arial"/>
            </a:endParaRPr>
          </a:p>
          <a:p>
            <a:pPr marL="342900" lvl="0" indent="-342900">
              <a:lnSpc>
                <a:spcPct val="107000"/>
              </a:lnSpc>
              <a:spcAft>
                <a:spcPts val="800"/>
              </a:spcAft>
              <a:buFont typeface="Symbol"/>
              <a:buChar char=""/>
              <a:defRPr/>
            </a:pPr>
            <a:r>
              <a:rPr lang="fr-FR" sz="1400" u="none" strike="noStrike">
                <a:solidFill>
                  <a:srgbClr val="008373"/>
                </a:solidFill>
                <a:latin typeface="Marianne"/>
                <a:ea typeface="Calibri"/>
                <a:cs typeface="Arial"/>
              </a:rPr>
              <a:t>Agglomération La Rochelle </a:t>
            </a:r>
            <a:r>
              <a:rPr lang="fr-FR" sz="1400" u="none" strike="noStrike">
                <a:solidFill>
                  <a:srgbClr val="0563C1"/>
                </a:solidFill>
                <a:latin typeface="Marianne"/>
                <a:ea typeface="Calibri"/>
                <a:cs typeface="Arial"/>
              </a:rPr>
              <a:t>: </a:t>
            </a:r>
            <a:r>
              <a:rPr lang="fr-FR" sz="1400" u="sng">
                <a:solidFill>
                  <a:srgbClr val="0563C1"/>
                </a:solidFill>
                <a:latin typeface="Marianne"/>
                <a:ea typeface="Calibri"/>
                <a:cs typeface="Arial"/>
                <a:hlinkClick r:id="rId13" tooltip="https://www.agglo-larochelle.fr/documents/10839/15998770/Agglo+La+Rochelle+-+Affiche+-+Dix+%C3%A9co-gestes+num%C3%A9riques/47ee9b57-115f-4e93-af3c-395796c30cd9?version=1.0"/>
              </a:rPr>
              <a:t>Affiche « Dix éco-gestes Numériques » </a:t>
            </a:r>
            <a:endParaRPr lang="en-US" sz="1200">
              <a:latin typeface="Marianne"/>
              <a:ea typeface="Calibri"/>
              <a:cs typeface="Arial"/>
            </a:endParaRPr>
          </a:p>
          <a:p>
            <a:pPr algn="ctr">
              <a:defRPr/>
            </a:pPr>
            <a:endParaRPr lang="en-US" sz="2000">
              <a:latin typeface="Marianne"/>
            </a:endParaRPr>
          </a:p>
        </p:txBody>
      </p:sp>
      <p:sp>
        <p:nvSpPr>
          <p:cNvPr id="9" name="Rectangle 8"/>
          <p:cNvSpPr/>
          <p:nvPr/>
        </p:nvSpPr>
        <p:spPr bwMode="auto">
          <a:xfrm>
            <a:off x="10825074" y="2599822"/>
            <a:ext cx="4994030" cy="5883778"/>
          </a:xfrm>
          <a:prstGeom prst="rect">
            <a:avLst/>
          </a:prstGeom>
          <a:solidFill>
            <a:srgbClr val="FFCA05">
              <a:alpha val="3921"/>
            </a:srgbClr>
          </a:solidFill>
          <a:ln>
            <a:solidFill>
              <a:srgbClr val="FFCA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defRPr/>
            </a:pPr>
            <a:r>
              <a:rPr lang="fr-FR" sz="1400" b="1" dirty="0">
                <a:solidFill>
                  <a:srgbClr val="5D6DB3"/>
                </a:solidFill>
                <a:latin typeface="Marianne"/>
                <a:ea typeface="Calibri"/>
                <a:cs typeface="Arial"/>
              </a:rPr>
              <a:t>Existe-t-il des équivalences permettant de communiquer plus concrètement sur les impacts du numérique ?</a:t>
            </a:r>
            <a:endParaRPr lang="en-US" sz="1400" dirty="0">
              <a:solidFill>
                <a:srgbClr val="5D6DB3"/>
              </a:solidFill>
              <a:latin typeface="Marianne"/>
              <a:ea typeface="Calibri"/>
              <a:cs typeface="Arial"/>
            </a:endParaRPr>
          </a:p>
          <a:p>
            <a:pPr marL="342900" lvl="0" indent="-342900">
              <a:lnSpc>
                <a:spcPct val="107000"/>
              </a:lnSpc>
              <a:buFont typeface="Symbol"/>
              <a:buChar char=""/>
              <a:defRPr/>
            </a:pPr>
            <a:r>
              <a:rPr lang="fr-FR" sz="1400" u="sng" dirty="0">
                <a:solidFill>
                  <a:srgbClr val="0563C1"/>
                </a:solidFill>
                <a:latin typeface="Marianne"/>
                <a:ea typeface="Calibri"/>
                <a:cs typeface="Arial"/>
                <a:hlinkClick r:id="rId14" tooltip="https://impactco2.fr/usagenumerique"/>
              </a:rPr>
              <a:t>« Impact CO2 »,</a:t>
            </a:r>
            <a:r>
              <a:rPr lang="fr-FR" sz="1400" dirty="0">
                <a:latin typeface="Marianne"/>
                <a:ea typeface="Calibri"/>
                <a:cs typeface="Arial"/>
              </a:rPr>
              <a:t> </a:t>
            </a:r>
            <a:r>
              <a:rPr lang="fr-FR" sz="1400" dirty="0">
                <a:solidFill>
                  <a:srgbClr val="5D6DB3"/>
                </a:solidFill>
                <a:latin typeface="Marianne"/>
                <a:ea typeface="Calibri"/>
                <a:cs typeface="Arial"/>
              </a:rPr>
              <a:t>un simulateur permettant de générer des équivalences spécifiques à votre cas</a:t>
            </a:r>
            <a:endParaRPr lang="en-US" sz="1400" dirty="0">
              <a:solidFill>
                <a:srgbClr val="5D6DB3"/>
              </a:solidFill>
              <a:latin typeface="Marianne"/>
              <a:ea typeface="Calibri"/>
              <a:cs typeface="Arial"/>
            </a:endParaRPr>
          </a:p>
          <a:p>
            <a:pPr marL="342900" lvl="0" indent="-342900">
              <a:lnSpc>
                <a:spcPct val="107000"/>
              </a:lnSpc>
              <a:spcAft>
                <a:spcPts val="800"/>
              </a:spcAft>
              <a:buFont typeface="Symbol"/>
              <a:buChar char=""/>
              <a:defRPr/>
            </a:pPr>
            <a:r>
              <a:rPr lang="fr-FR" sz="1400" u="sng" dirty="0">
                <a:solidFill>
                  <a:srgbClr val="0563C1"/>
                </a:solidFill>
                <a:latin typeface="Marianne"/>
                <a:ea typeface="Calibri"/>
                <a:cs typeface="Arial"/>
                <a:hlinkClick r:id="rId15" tooltip="https://archives.qqf.fr/infographie/69/pollution-numerique-du-clic-au-declic"/>
              </a:rPr>
              <a:t>« Pollution numérique : du clic au déclic »</a:t>
            </a:r>
            <a:r>
              <a:rPr lang="fr-FR" sz="1400" dirty="0">
                <a:latin typeface="Marianne"/>
                <a:ea typeface="Calibri"/>
                <a:cs typeface="Arial"/>
              </a:rPr>
              <a:t>, </a:t>
            </a:r>
            <a:r>
              <a:rPr lang="fr-FR" sz="1400" dirty="0">
                <a:solidFill>
                  <a:srgbClr val="5D6DB3"/>
                </a:solidFill>
                <a:latin typeface="Marianne"/>
                <a:ea typeface="Calibri"/>
                <a:cs typeface="Arial"/>
              </a:rPr>
              <a:t>une infographie de « Qu’est-ce qu’on fait ?! » élaborée en collaboration avec </a:t>
            </a:r>
            <a:r>
              <a:rPr lang="fr-FR" sz="1400" u="sng" dirty="0">
                <a:solidFill>
                  <a:srgbClr val="0563C1"/>
                </a:solidFill>
                <a:latin typeface="Marianne"/>
                <a:ea typeface="Calibri"/>
                <a:cs typeface="Arial"/>
                <a:hlinkClick r:id="rId16" tooltip="https://www.greenit.fr/"/>
              </a:rPr>
              <a:t>Green It</a:t>
            </a:r>
            <a:r>
              <a:rPr lang="fr-FR" sz="1400" dirty="0">
                <a:solidFill>
                  <a:srgbClr val="5D6DB3"/>
                </a:solidFill>
                <a:latin typeface="Marianne"/>
                <a:ea typeface="Calibri"/>
                <a:cs typeface="Arial"/>
              </a:rPr>
              <a:t>, </a:t>
            </a:r>
            <a:r>
              <a:rPr lang="fr-FR" sz="1400" u="sng" dirty="0">
                <a:solidFill>
                  <a:srgbClr val="0563C1"/>
                </a:solidFill>
                <a:latin typeface="Marianne"/>
                <a:ea typeface="Calibri"/>
                <a:cs typeface="Arial"/>
                <a:hlinkClick r:id="rId17" tooltip="https://theshiftproject.org/"/>
              </a:rPr>
              <a:t>The Shift Project</a:t>
            </a:r>
            <a:r>
              <a:rPr lang="fr-FR" sz="1400" dirty="0">
                <a:latin typeface="Marianne"/>
                <a:ea typeface="Calibri"/>
                <a:cs typeface="Arial"/>
              </a:rPr>
              <a:t> </a:t>
            </a:r>
            <a:r>
              <a:rPr lang="fr-FR" sz="1400" dirty="0">
                <a:solidFill>
                  <a:srgbClr val="5D6DB3"/>
                </a:solidFill>
                <a:latin typeface="Marianne"/>
                <a:ea typeface="Calibri"/>
                <a:cs typeface="Arial"/>
              </a:rPr>
              <a:t>et le </a:t>
            </a:r>
            <a:r>
              <a:rPr lang="fr-FR" sz="1400" u="sng" dirty="0">
                <a:solidFill>
                  <a:srgbClr val="0563C1"/>
                </a:solidFill>
                <a:latin typeface="Marianne"/>
                <a:ea typeface="Calibri"/>
                <a:cs typeface="Arial"/>
                <a:hlinkClick r:id="rId18" tooltip="https://www.lecese.fr/"/>
              </a:rPr>
              <a:t>Conseil économique social et environnemental</a:t>
            </a:r>
            <a:r>
              <a:rPr lang="fr-FR" sz="1400" dirty="0">
                <a:latin typeface="Marianne"/>
                <a:ea typeface="Calibri"/>
                <a:cs typeface="Arial"/>
              </a:rPr>
              <a:t> </a:t>
            </a:r>
            <a:r>
              <a:rPr lang="fr-FR" sz="1400" dirty="0">
                <a:solidFill>
                  <a:srgbClr val="5D6DB3"/>
                </a:solidFill>
                <a:latin typeface="Marianne"/>
                <a:ea typeface="Calibri"/>
                <a:cs typeface="Arial"/>
              </a:rPr>
              <a:t>(CESE)</a:t>
            </a:r>
            <a:endParaRPr lang="en-US" sz="1400" dirty="0">
              <a:solidFill>
                <a:srgbClr val="5D6DB3"/>
              </a:solidFill>
              <a:latin typeface="Marianne"/>
              <a:ea typeface="Calibri"/>
              <a:cs typeface="Arial"/>
            </a:endParaRPr>
          </a:p>
          <a:p>
            <a:pPr>
              <a:lnSpc>
                <a:spcPct val="107000"/>
              </a:lnSpc>
              <a:spcAft>
                <a:spcPts val="800"/>
              </a:spcAft>
              <a:defRPr/>
            </a:pPr>
            <a:r>
              <a:rPr lang="fr-FR" sz="1400" dirty="0">
                <a:latin typeface="Marianne"/>
                <a:ea typeface="Calibri"/>
                <a:cs typeface="Arial"/>
              </a:rPr>
              <a:t> </a:t>
            </a:r>
            <a:endParaRPr lang="en-US" sz="1400" dirty="0">
              <a:solidFill>
                <a:srgbClr val="5D6DB3"/>
              </a:solidFill>
              <a:latin typeface="Marianne"/>
              <a:ea typeface="Calibri"/>
              <a:cs typeface="Arial"/>
            </a:endParaRPr>
          </a:p>
          <a:p>
            <a:pPr>
              <a:lnSpc>
                <a:spcPct val="107000"/>
              </a:lnSpc>
              <a:spcAft>
                <a:spcPts val="800"/>
              </a:spcAft>
              <a:defRPr/>
            </a:pPr>
            <a:r>
              <a:rPr lang="fr-FR" sz="1400" i="1" dirty="0">
                <a:solidFill>
                  <a:srgbClr val="5D6DB3"/>
                </a:solidFill>
                <a:latin typeface="Marianne"/>
                <a:ea typeface="Calibri"/>
                <a:cs typeface="Arial"/>
              </a:rPr>
              <a:t>NB : Il s’agit de prendre toute équivalence avec du recul. Il y a quelques années, l’AFP a proposé d’expliquer en quoi les équivalences « tendances » peuvent être imprécises : </a:t>
            </a:r>
            <a:r>
              <a:rPr lang="fr-FR" sz="1400" i="1" u="sng" dirty="0">
                <a:solidFill>
                  <a:srgbClr val="0563C1"/>
                </a:solidFill>
                <a:latin typeface="Marianne"/>
                <a:ea typeface="Calibri"/>
                <a:cs typeface="Arial"/>
                <a:hlinkClick r:id="rId19" tooltip="https://factuel.afp.com/email-streaming-informatique-le-vrai-du-faux-de-limpact-energetique-de-trois-pratiques-numeriques"/>
              </a:rPr>
              <a:t>https://factuel.afp.com/email-streaming-informatique-le-vrai-du-faux-de-limpact-energetique-de-trois-pratiques-numeriques</a:t>
            </a:r>
            <a:r>
              <a:rPr lang="fr-FR" sz="1400" i="1" dirty="0">
                <a:latin typeface="Marianne"/>
                <a:ea typeface="Calibri"/>
                <a:cs typeface="Arial"/>
              </a:rPr>
              <a:t> </a:t>
            </a:r>
            <a:endParaRPr lang="en-US" sz="1400" dirty="0">
              <a:latin typeface="Marianne"/>
              <a:ea typeface="Calibri"/>
              <a:cs typeface="Arial"/>
            </a:endParaRPr>
          </a:p>
          <a:p>
            <a:pPr algn="ctr">
              <a:defRPr/>
            </a:pPr>
            <a:endParaRPr lang="en-US" sz="1400" dirty="0">
              <a:latin typeface="Mariann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000517" y="471574"/>
            <a:ext cx="14254967" cy="615553"/>
          </a:xfrm>
        </p:spPr>
        <p:txBody>
          <a:bodyPr/>
          <a:lstStyle/>
          <a:p>
            <a:pPr>
              <a:defRPr/>
            </a:pPr>
            <a:r>
              <a:rPr lang="fr-FR" sz="4000"/>
              <a:t>Lexique du Numérique responsable</a:t>
            </a:r>
            <a:endParaRPr/>
          </a:p>
        </p:txBody>
      </p:sp>
      <p:graphicFrame>
        <p:nvGraphicFramePr>
          <p:cNvPr id="4" name="Tableau 4"/>
          <p:cNvGraphicFramePr>
            <a:graphicFrameLocks noGrp="1"/>
          </p:cNvGraphicFramePr>
          <p:nvPr>
            <p:extLst>
              <p:ext uri="{D42A27DB-BD31-4B8C-83A1-F6EECF244321}">
                <p14:modId xmlns:p14="http://schemas.microsoft.com/office/powerpoint/2010/main" val="1135559371"/>
              </p:ext>
            </p:extLst>
          </p:nvPr>
        </p:nvGraphicFramePr>
        <p:xfrm>
          <a:off x="639168" y="1766270"/>
          <a:ext cx="14473608" cy="7333579"/>
        </p:xfrm>
        <a:graphic>
          <a:graphicData uri="http://schemas.openxmlformats.org/drawingml/2006/table">
            <a:tbl>
              <a:tblPr firstRow="1" bandRow="1">
                <a:tableStyleId>{3BFFA78A-4DAA-E13A-20F5-C63981C19272}</a:tableStyleId>
              </a:tblPr>
              <a:tblGrid>
                <a:gridCol w="1119275">
                  <a:extLst>
                    <a:ext uri="{9D8B030D-6E8A-4147-A177-3AD203B41FA5}">
                      <a16:colId xmlns:a16="http://schemas.microsoft.com/office/drawing/2014/main" val="20000"/>
                    </a:ext>
                  </a:extLst>
                </a:gridCol>
                <a:gridCol w="3212234">
                  <a:extLst>
                    <a:ext uri="{9D8B030D-6E8A-4147-A177-3AD203B41FA5}">
                      <a16:colId xmlns:a16="http://schemas.microsoft.com/office/drawing/2014/main" val="20001"/>
                    </a:ext>
                  </a:extLst>
                </a:gridCol>
                <a:gridCol w="10142099">
                  <a:extLst>
                    <a:ext uri="{9D8B030D-6E8A-4147-A177-3AD203B41FA5}">
                      <a16:colId xmlns:a16="http://schemas.microsoft.com/office/drawing/2014/main" val="20002"/>
                    </a:ext>
                  </a:extLst>
                </a:gridCol>
              </a:tblGrid>
              <a:tr h="428139">
                <a:tc>
                  <a:txBody>
                    <a:bodyPr/>
                    <a:lstStyle/>
                    <a:p>
                      <a:pPr>
                        <a:defRPr/>
                      </a:pPr>
                      <a:r>
                        <a:rPr lang="fr-FR" sz="1000" dirty="0">
                          <a:latin typeface="Marianne"/>
                        </a:rPr>
                        <a:t>Acronyme</a:t>
                      </a:r>
                      <a:endParaRPr lang="en-US" sz="1000" dirty="0">
                        <a:latin typeface="Marianne"/>
                      </a:endParaRPr>
                    </a:p>
                  </a:txBody>
                  <a:tcPr>
                    <a:lnL w="12700" algn="ctr">
                      <a:noFill/>
                    </a:lnL>
                    <a:lnR w="12700" algn="ctr">
                      <a:noFill/>
                    </a:lnR>
                    <a:lnT w="12700" algn="ctr">
                      <a:noFill/>
                    </a:lnT>
                    <a:lnB w="38100" algn="ctr">
                      <a:solidFill>
                        <a:schemeClr val="accent1"/>
                      </a:solidFill>
                    </a:lnB>
                  </a:tcPr>
                </a:tc>
                <a:tc>
                  <a:txBody>
                    <a:bodyPr/>
                    <a:lstStyle/>
                    <a:p>
                      <a:pPr>
                        <a:defRPr/>
                      </a:pPr>
                      <a:r>
                        <a:rPr lang="fr-FR" sz="1000">
                          <a:latin typeface="Marianne"/>
                        </a:rPr>
                        <a:t>Signification</a:t>
                      </a:r>
                      <a:endParaRPr lang="en-US" sz="1000">
                        <a:latin typeface="Marianne"/>
                      </a:endParaRPr>
                    </a:p>
                  </a:txBody>
                  <a:tcPr>
                    <a:lnL w="12700" algn="ctr">
                      <a:noFill/>
                    </a:lnL>
                    <a:lnR w="12700" algn="ctr">
                      <a:noFill/>
                    </a:lnR>
                    <a:lnT w="12700" algn="ctr">
                      <a:noFill/>
                    </a:lnT>
                    <a:lnB w="38100" algn="ctr">
                      <a:solidFill>
                        <a:schemeClr val="accent1"/>
                      </a:solidFill>
                    </a:lnB>
                  </a:tcPr>
                </a:tc>
                <a:tc>
                  <a:txBody>
                    <a:bodyPr/>
                    <a:lstStyle/>
                    <a:p>
                      <a:pPr>
                        <a:defRPr/>
                      </a:pPr>
                      <a:r>
                        <a:rPr lang="fr-FR" sz="1000">
                          <a:latin typeface="Marianne"/>
                        </a:rPr>
                        <a:t>Définition</a:t>
                      </a:r>
                      <a:endParaRPr lang="en-US" sz="1000">
                        <a:latin typeface="Marianne"/>
                      </a:endParaRPr>
                    </a:p>
                  </a:txBody>
                  <a:tcPr>
                    <a:lnL w="12700" algn="ctr">
                      <a:noFill/>
                    </a:lnL>
                    <a:lnR w="12700" algn="ctr">
                      <a:noFill/>
                    </a:lnR>
                    <a:lnT w="12700" algn="ctr">
                      <a:noFill/>
                    </a:lnT>
                    <a:lnB w="38100" algn="ctr">
                      <a:solidFill>
                        <a:schemeClr val="accent1"/>
                      </a:solidFill>
                    </a:lnB>
                  </a:tcPr>
                </a:tc>
                <a:extLst>
                  <a:ext uri="{0D108BD9-81ED-4DB2-BD59-A6C34878D82A}">
                    <a16:rowId xmlns:a16="http://schemas.microsoft.com/office/drawing/2014/main" val="10000"/>
                  </a:ext>
                </a:extLst>
              </a:tr>
              <a:tr h="491100">
                <a:tc>
                  <a:txBody>
                    <a:bodyPr/>
                    <a:lstStyle/>
                    <a:p>
                      <a:pPr>
                        <a:defRPr/>
                      </a:pPr>
                      <a:r>
                        <a:rPr lang="fr-FR" sz="900" dirty="0">
                          <a:latin typeface="Marianne"/>
                        </a:rPr>
                        <a:t>ACV</a:t>
                      </a:r>
                      <a:endParaRPr lang="en-US" sz="900" dirty="0">
                        <a:latin typeface="Marianne"/>
                      </a:endParaRPr>
                    </a:p>
                  </a:txBody>
                  <a:tcPr>
                    <a:lnT w="38100" algn="ctr">
                      <a:solidFill>
                        <a:schemeClr val="accent1"/>
                      </a:solidFill>
                    </a:lnT>
                  </a:tcPr>
                </a:tc>
                <a:tc>
                  <a:txBody>
                    <a:bodyPr/>
                    <a:lstStyle/>
                    <a:p>
                      <a:pPr>
                        <a:defRPr/>
                      </a:pPr>
                      <a:r>
                        <a:rPr lang="fr-FR" sz="900" dirty="0">
                          <a:latin typeface="Marianne"/>
                        </a:rPr>
                        <a:t>Analyse du cycle de vie</a:t>
                      </a:r>
                      <a:endParaRPr lang="en-US" sz="900" dirty="0">
                        <a:latin typeface="Marianne"/>
                      </a:endParaRPr>
                    </a:p>
                  </a:txBody>
                  <a:tcPr>
                    <a:lnT w="38100" algn="ctr">
                      <a:solidFill>
                        <a:schemeClr val="accent1"/>
                      </a:solidFill>
                    </a:lnT>
                  </a:tcPr>
                </a:tc>
                <a:tc>
                  <a:txBody>
                    <a:bodyPr/>
                    <a:lstStyle/>
                    <a:p>
                      <a:pPr>
                        <a:defRPr/>
                      </a:pPr>
                      <a:r>
                        <a:rPr lang="fr-FR" sz="900">
                          <a:latin typeface="Marianne"/>
                        </a:rPr>
                        <a:t>L’analyse du cycle de vie est une méthode normalisée permettant de mesurer les effets quantifiables de produits ou de services sur l’environnement. </a:t>
                      </a:r>
                      <a:r>
                        <a:rPr lang="fr-FR" sz="900" b="0">
                          <a:solidFill>
                            <a:schemeClr val="tx1"/>
                          </a:solidFill>
                          <a:latin typeface="Marianne"/>
                        </a:rPr>
                        <a:t>Elle recense et quantifie, tout au long de la vie des produits, les flux physiques de matière et d’énergie associés aux activités humaines.</a:t>
                      </a:r>
                      <a:endParaRPr lang="en-US" sz="900">
                        <a:latin typeface="Marianne"/>
                      </a:endParaRPr>
                    </a:p>
                  </a:txBody>
                  <a:tcPr>
                    <a:lnT w="38100" algn="ctr">
                      <a:solidFill>
                        <a:schemeClr val="accent1"/>
                      </a:solidFill>
                    </a:lnT>
                  </a:tcPr>
                </a:tc>
                <a:extLst>
                  <a:ext uri="{0D108BD9-81ED-4DB2-BD59-A6C34878D82A}">
                    <a16:rowId xmlns:a16="http://schemas.microsoft.com/office/drawing/2014/main" val="10001"/>
                  </a:ext>
                </a:extLst>
              </a:tr>
              <a:tr h="352585">
                <a:tc>
                  <a:txBody>
                    <a:bodyPr/>
                    <a:lstStyle/>
                    <a:p>
                      <a:pPr>
                        <a:defRPr/>
                      </a:pPr>
                      <a:r>
                        <a:rPr lang="fr-FR" sz="900">
                          <a:latin typeface="Marianne"/>
                        </a:rPr>
                        <a:t>AR</a:t>
                      </a:r>
                      <a:endParaRPr lang="en-US" sz="900">
                        <a:latin typeface="Marianne"/>
                      </a:endParaRPr>
                    </a:p>
                  </a:txBody>
                  <a:tcPr/>
                </a:tc>
                <a:tc>
                  <a:txBody>
                    <a:bodyPr/>
                    <a:lstStyle/>
                    <a:p>
                      <a:pPr>
                        <a:defRPr/>
                      </a:pPr>
                      <a:r>
                        <a:rPr lang="fr-FR" sz="900" dirty="0">
                          <a:latin typeface="Marianne"/>
                        </a:rPr>
                        <a:t>Réalité augmentée</a:t>
                      </a:r>
                      <a:endParaRPr lang="en-US" sz="900" dirty="0">
                        <a:latin typeface="Marianne"/>
                      </a:endParaRPr>
                    </a:p>
                  </a:txBody>
                  <a:tcPr/>
                </a:tc>
                <a:tc>
                  <a:txBody>
                    <a:bodyPr/>
                    <a:lstStyle/>
                    <a:p>
                      <a:pPr>
                        <a:defRPr/>
                      </a:pPr>
                      <a:r>
                        <a:rPr lang="fr-FR" sz="900">
                          <a:latin typeface="Marianne"/>
                        </a:rPr>
                        <a:t>La réalité augmentée est la superposition de la réalité et d'éléments (sons, images 2D, 3D, vidéos, etc.) calculés par un système informatique en temps réel.</a:t>
                      </a:r>
                      <a:endParaRPr lang="en-US" sz="900">
                        <a:latin typeface="Marianne"/>
                      </a:endParaRPr>
                    </a:p>
                  </a:txBody>
                  <a:tcPr/>
                </a:tc>
                <a:extLst>
                  <a:ext uri="{0D108BD9-81ED-4DB2-BD59-A6C34878D82A}">
                    <a16:rowId xmlns:a16="http://schemas.microsoft.com/office/drawing/2014/main" val="10002"/>
                  </a:ext>
                </a:extLst>
              </a:tr>
              <a:tr h="491100">
                <a:tc>
                  <a:txBody>
                    <a:bodyPr/>
                    <a:lstStyle/>
                    <a:p>
                      <a:pPr>
                        <a:defRPr/>
                      </a:pPr>
                      <a:r>
                        <a:rPr lang="fr-FR" sz="900">
                          <a:latin typeface="Marianne"/>
                        </a:rPr>
                        <a:t>AVEC/BYOD</a:t>
                      </a:r>
                      <a:endParaRPr lang="en-US" sz="900">
                        <a:latin typeface="Marianne"/>
                      </a:endParaRPr>
                    </a:p>
                  </a:txBody>
                  <a:tcPr/>
                </a:tc>
                <a:tc>
                  <a:txBody>
                    <a:bodyPr/>
                    <a:lstStyle/>
                    <a:p>
                      <a:pPr>
                        <a:defRPr/>
                      </a:pPr>
                      <a:r>
                        <a:rPr lang="fr-FR" sz="900" dirty="0">
                          <a:latin typeface="Marianne"/>
                        </a:rPr>
                        <a:t>Apportez Votre Equipement personnel de Communication / </a:t>
                      </a:r>
                      <a:r>
                        <a:rPr lang="fr-FR" sz="900" dirty="0" err="1">
                          <a:latin typeface="Marianne"/>
                        </a:rPr>
                        <a:t>Bring</a:t>
                      </a:r>
                      <a:r>
                        <a:rPr lang="fr-FR" sz="900" dirty="0">
                          <a:latin typeface="Marianne"/>
                        </a:rPr>
                        <a:t> </a:t>
                      </a:r>
                      <a:r>
                        <a:rPr lang="fr-FR" sz="900" dirty="0" err="1">
                          <a:latin typeface="Marianne"/>
                        </a:rPr>
                        <a:t>Your</a:t>
                      </a:r>
                      <a:r>
                        <a:rPr lang="fr-FR" sz="900" dirty="0">
                          <a:latin typeface="Marianne"/>
                        </a:rPr>
                        <a:t> </a:t>
                      </a:r>
                      <a:r>
                        <a:rPr lang="fr-FR" sz="900" dirty="0" err="1">
                          <a:latin typeface="Marianne"/>
                        </a:rPr>
                        <a:t>Own</a:t>
                      </a:r>
                      <a:r>
                        <a:rPr lang="fr-FR" sz="900" dirty="0">
                          <a:latin typeface="Marianne"/>
                        </a:rPr>
                        <a:t> </a:t>
                      </a:r>
                      <a:r>
                        <a:rPr lang="fr-FR" sz="900" dirty="0" err="1">
                          <a:latin typeface="Marianne"/>
                        </a:rPr>
                        <a:t>Device</a:t>
                      </a:r>
                      <a:endParaRPr lang="en-US" sz="900" dirty="0">
                        <a:latin typeface="Marianne"/>
                      </a:endParaRPr>
                    </a:p>
                  </a:txBody>
                  <a:tcPr/>
                </a:tc>
                <a:tc>
                  <a:txBody>
                    <a:bodyPr/>
                    <a:lstStyle/>
                    <a:p>
                      <a:pPr>
                        <a:defRPr/>
                      </a:pPr>
                      <a:r>
                        <a:rPr lang="fr-FR" sz="900" b="0" dirty="0">
                          <a:solidFill>
                            <a:schemeClr val="tx1"/>
                          </a:solidFill>
                          <a:latin typeface="Marianne"/>
                        </a:rPr>
                        <a:t>Se dit de l'utilisation, dans un cadre professionnel, d'un matériel personnel tel qu'un téléphone multifonction ou un ordinateur.</a:t>
                      </a:r>
                      <a:endParaRPr lang="en-US" sz="900" dirty="0">
                        <a:latin typeface="Marianne"/>
                      </a:endParaRPr>
                    </a:p>
                  </a:txBody>
                  <a:tcPr/>
                </a:tc>
                <a:extLst>
                  <a:ext uri="{0D108BD9-81ED-4DB2-BD59-A6C34878D82A}">
                    <a16:rowId xmlns:a16="http://schemas.microsoft.com/office/drawing/2014/main" val="10003"/>
                  </a:ext>
                </a:extLst>
              </a:tr>
              <a:tr h="352585">
                <a:tc>
                  <a:txBody>
                    <a:bodyPr/>
                    <a:lstStyle/>
                    <a:p>
                      <a:pPr>
                        <a:defRPr/>
                      </a:pPr>
                      <a:r>
                        <a:rPr lang="fr-FR" sz="900">
                          <a:latin typeface="Marianne"/>
                        </a:rPr>
                        <a:t>CCTP</a:t>
                      </a:r>
                      <a:endParaRPr lang="en-US" sz="900">
                        <a:latin typeface="Marianne"/>
                      </a:endParaRPr>
                    </a:p>
                  </a:txBody>
                  <a:tcPr/>
                </a:tc>
                <a:tc>
                  <a:txBody>
                    <a:bodyPr/>
                    <a:lstStyle/>
                    <a:p>
                      <a:pPr>
                        <a:defRPr/>
                      </a:pPr>
                      <a:r>
                        <a:rPr lang="fr-FR" sz="900" dirty="0">
                          <a:latin typeface="Marianne"/>
                        </a:rPr>
                        <a:t>Cahier des Clauses Techniques Particulières</a:t>
                      </a:r>
                      <a:endParaRPr lang="en-US" sz="900" dirty="0">
                        <a:latin typeface="Marianne"/>
                      </a:endParaRPr>
                    </a:p>
                  </a:txBody>
                  <a:tcPr/>
                </a:tc>
                <a:tc>
                  <a:txBody>
                    <a:bodyPr/>
                    <a:lstStyle/>
                    <a:p>
                      <a:pPr>
                        <a:defRPr/>
                      </a:pPr>
                      <a:r>
                        <a:rPr lang="fr-FR" sz="900" b="0" dirty="0">
                          <a:solidFill>
                            <a:schemeClr val="tx1"/>
                          </a:solidFill>
                          <a:latin typeface="Marianne"/>
                        </a:rPr>
                        <a:t>Document contractuel qui rassemble les clauses techniques d'un marché public.</a:t>
                      </a:r>
                      <a:endParaRPr lang="en-US" sz="900" dirty="0">
                        <a:latin typeface="Marianne"/>
                      </a:endParaRPr>
                    </a:p>
                  </a:txBody>
                  <a:tcPr/>
                </a:tc>
                <a:extLst>
                  <a:ext uri="{0D108BD9-81ED-4DB2-BD59-A6C34878D82A}">
                    <a16:rowId xmlns:a16="http://schemas.microsoft.com/office/drawing/2014/main" val="10004"/>
                  </a:ext>
                </a:extLst>
              </a:tr>
              <a:tr h="352585">
                <a:tc>
                  <a:txBody>
                    <a:bodyPr/>
                    <a:lstStyle/>
                    <a:p>
                      <a:pPr>
                        <a:defRPr/>
                      </a:pPr>
                      <a:r>
                        <a:rPr lang="fr-FR" sz="900">
                          <a:latin typeface="Marianne"/>
                        </a:rPr>
                        <a:t>DEEE</a:t>
                      </a:r>
                      <a:endParaRPr lang="en-US" sz="900">
                        <a:latin typeface="Marianne"/>
                      </a:endParaRPr>
                    </a:p>
                  </a:txBody>
                  <a:tcPr/>
                </a:tc>
                <a:tc>
                  <a:txBody>
                    <a:bodyPr/>
                    <a:lstStyle/>
                    <a:p>
                      <a:pPr>
                        <a:defRPr/>
                      </a:pPr>
                      <a:r>
                        <a:rPr lang="fr-FR" sz="900" dirty="0">
                          <a:latin typeface="Marianne"/>
                        </a:rPr>
                        <a:t>Déchets d’Equipements Electriques et Electroniques</a:t>
                      </a:r>
                      <a:endParaRPr lang="en-US" sz="900" dirty="0">
                        <a:latin typeface="Marianne"/>
                      </a:endParaRPr>
                    </a:p>
                  </a:txBody>
                  <a:tcPr/>
                </a:tc>
                <a:tc>
                  <a:txBody>
                    <a:bodyPr/>
                    <a:lstStyle/>
                    <a:p>
                      <a:pPr>
                        <a:defRPr/>
                      </a:pPr>
                      <a:r>
                        <a:rPr lang="fr-FR" sz="900" dirty="0">
                          <a:latin typeface="Marianne"/>
                        </a:rPr>
                        <a:t>Les DEEE sont issus d'équipements électriques et électroniques (EEE) en fin de vie. Ils sont considérés par la réglementation environnementale en vigueur comme étant des déchets dangereux car ils contiennent des substances réglementées.</a:t>
                      </a:r>
                      <a:endParaRPr lang="en-US" sz="900" dirty="0">
                        <a:latin typeface="Marianne"/>
                      </a:endParaRPr>
                    </a:p>
                  </a:txBody>
                  <a:tcPr/>
                </a:tc>
                <a:extLst>
                  <a:ext uri="{0D108BD9-81ED-4DB2-BD59-A6C34878D82A}">
                    <a16:rowId xmlns:a16="http://schemas.microsoft.com/office/drawing/2014/main" val="10005"/>
                  </a:ext>
                </a:extLst>
              </a:tr>
              <a:tr h="491100">
                <a:tc>
                  <a:txBody>
                    <a:bodyPr/>
                    <a:lstStyle/>
                    <a:p>
                      <a:pPr>
                        <a:defRPr/>
                      </a:pPr>
                      <a:r>
                        <a:rPr lang="fr-FR" sz="900">
                          <a:latin typeface="Marianne"/>
                        </a:rPr>
                        <a:t>DINUM</a:t>
                      </a:r>
                      <a:endParaRPr lang="en-US" sz="900">
                        <a:latin typeface="Marianne"/>
                      </a:endParaRPr>
                    </a:p>
                  </a:txBody>
                  <a:tcPr/>
                </a:tc>
                <a:tc>
                  <a:txBody>
                    <a:bodyPr/>
                    <a:lstStyle/>
                    <a:p>
                      <a:pPr>
                        <a:defRPr/>
                      </a:pPr>
                      <a:r>
                        <a:rPr lang="fr-FR" sz="900" dirty="0">
                          <a:latin typeface="Marianne"/>
                        </a:rPr>
                        <a:t>Direction interministérielle du numérique</a:t>
                      </a:r>
                      <a:endParaRPr lang="en-US" sz="900" dirty="0">
                        <a:latin typeface="Marianne"/>
                      </a:endParaRPr>
                    </a:p>
                  </a:txBody>
                  <a:tcPr/>
                </a:tc>
                <a:tc>
                  <a:txBody>
                    <a:bodyPr/>
                    <a:lstStyle/>
                    <a:p>
                      <a:pPr>
                        <a:defRPr/>
                      </a:pPr>
                      <a:r>
                        <a:rPr lang="fr-FR" sz="900" b="0" dirty="0">
                          <a:solidFill>
                            <a:schemeClr val="tx1"/>
                          </a:solidFill>
                          <a:latin typeface="Marianne"/>
                        </a:rPr>
                        <a:t>Service de la Première ministre, placé sous l’autorité du ministre de la Transformation et de la Fonction publiques, la direction interministérielle du numérique (DINUM) a pour mission d’élaborer la stratégie numérique de l’État et de piloter sa mise en œuvre. Notre objectif : un État plus efficace, plus simple et plus souverain grâce au numérique.</a:t>
                      </a:r>
                      <a:endParaRPr lang="en-US" sz="900" dirty="0">
                        <a:latin typeface="Marianne"/>
                      </a:endParaRPr>
                    </a:p>
                  </a:txBody>
                  <a:tcPr/>
                </a:tc>
                <a:extLst>
                  <a:ext uri="{0D108BD9-81ED-4DB2-BD59-A6C34878D82A}">
                    <a16:rowId xmlns:a16="http://schemas.microsoft.com/office/drawing/2014/main" val="10006"/>
                  </a:ext>
                </a:extLst>
              </a:tr>
              <a:tr h="491100">
                <a:tc>
                  <a:txBody>
                    <a:bodyPr/>
                    <a:lstStyle/>
                    <a:p>
                      <a:pPr>
                        <a:defRPr/>
                      </a:pPr>
                      <a:r>
                        <a:rPr lang="fr-FR" sz="900">
                          <a:latin typeface="Marianne"/>
                        </a:rPr>
                        <a:t>GES</a:t>
                      </a:r>
                      <a:endParaRPr lang="en-US" sz="900">
                        <a:latin typeface="Marianne"/>
                      </a:endParaRPr>
                    </a:p>
                  </a:txBody>
                  <a:tcPr/>
                </a:tc>
                <a:tc>
                  <a:txBody>
                    <a:bodyPr/>
                    <a:lstStyle/>
                    <a:p>
                      <a:pPr>
                        <a:defRPr/>
                      </a:pPr>
                      <a:r>
                        <a:rPr lang="fr-FR" sz="900">
                          <a:latin typeface="Marianne"/>
                        </a:rPr>
                        <a:t>Gaz à effet de serre</a:t>
                      </a:r>
                      <a:endParaRPr lang="en-US" sz="900">
                        <a:latin typeface="Marianne"/>
                      </a:endParaRPr>
                    </a:p>
                  </a:txBody>
                  <a:tcPr/>
                </a:tc>
                <a:tc>
                  <a:txBody>
                    <a:bodyPr/>
                    <a:lstStyle/>
                    <a:p>
                      <a:pPr>
                        <a:defRPr/>
                      </a:pPr>
                      <a:r>
                        <a:rPr lang="fr-FR" sz="900" b="0" dirty="0">
                          <a:solidFill>
                            <a:schemeClr val="tx1"/>
                          </a:solidFill>
                          <a:latin typeface="Marianne"/>
                        </a:rPr>
                        <a:t>Gaz présent dans l’atmosphère qui retient une partie de la chaleur reçue par le solaire dans l’atmosphère. L’augmentation de la concentration des gaz à effet de serre dans l’atmosphère se traduit par une hausse de sa température. Certains gaz sont d’origine naturelle (vapeur d’eau par exemple) et/ou issues des activités humaines, en particulier les gaz fluorés.</a:t>
                      </a:r>
                      <a:endParaRPr lang="en-US" sz="900" dirty="0">
                        <a:latin typeface="Marianne"/>
                      </a:endParaRPr>
                    </a:p>
                  </a:txBody>
                  <a:tcPr/>
                </a:tc>
                <a:extLst>
                  <a:ext uri="{0D108BD9-81ED-4DB2-BD59-A6C34878D82A}">
                    <a16:rowId xmlns:a16="http://schemas.microsoft.com/office/drawing/2014/main" val="10007"/>
                  </a:ext>
                </a:extLst>
              </a:tr>
              <a:tr h="214069">
                <a:tc>
                  <a:txBody>
                    <a:bodyPr/>
                    <a:lstStyle/>
                    <a:p>
                      <a:pPr>
                        <a:defRPr/>
                      </a:pPr>
                      <a:r>
                        <a:rPr lang="fr-FR" sz="900">
                          <a:latin typeface="Marianne"/>
                        </a:rPr>
                        <a:t>IA</a:t>
                      </a:r>
                      <a:endParaRPr lang="en-US" sz="900">
                        <a:latin typeface="Marianne"/>
                      </a:endParaRPr>
                    </a:p>
                  </a:txBody>
                  <a:tcPr/>
                </a:tc>
                <a:tc>
                  <a:txBody>
                    <a:bodyPr/>
                    <a:lstStyle/>
                    <a:p>
                      <a:pPr>
                        <a:defRPr/>
                      </a:pPr>
                      <a:r>
                        <a:rPr lang="fr-FR" sz="900">
                          <a:latin typeface="Marianne"/>
                        </a:rPr>
                        <a:t>Intelligence Artificielle</a:t>
                      </a:r>
                      <a:endParaRPr lang="en-US" sz="900">
                        <a:latin typeface="Marianne"/>
                      </a:endParaRPr>
                    </a:p>
                  </a:txBody>
                  <a:tcPr/>
                </a:tc>
                <a:tc>
                  <a:txBody>
                    <a:bodyPr/>
                    <a:lstStyle/>
                    <a:p>
                      <a:pPr>
                        <a:defRPr/>
                      </a:pPr>
                      <a:r>
                        <a:rPr lang="fr-FR" sz="900" b="0" dirty="0">
                          <a:solidFill>
                            <a:schemeClr val="tx1"/>
                          </a:solidFill>
                          <a:latin typeface="Marianne"/>
                        </a:rPr>
                        <a:t>Ensemble de théories et de techniques mises en œuvre en vue de réaliser des machines capables de simuler l'intelligence humaine.</a:t>
                      </a:r>
                      <a:endParaRPr lang="en-US" sz="900" dirty="0">
                        <a:latin typeface="Marianne"/>
                      </a:endParaRPr>
                    </a:p>
                  </a:txBody>
                  <a:tcPr/>
                </a:tc>
                <a:extLst>
                  <a:ext uri="{0D108BD9-81ED-4DB2-BD59-A6C34878D82A}">
                    <a16:rowId xmlns:a16="http://schemas.microsoft.com/office/drawing/2014/main" val="10008"/>
                  </a:ext>
                </a:extLst>
              </a:tr>
              <a:tr h="491100">
                <a:tc>
                  <a:txBody>
                    <a:bodyPr/>
                    <a:lstStyle/>
                    <a:p>
                      <a:pPr>
                        <a:defRPr/>
                      </a:pPr>
                      <a:r>
                        <a:rPr lang="fr-FR" sz="900">
                          <a:latin typeface="Marianne"/>
                        </a:rPr>
                        <a:t>INR</a:t>
                      </a:r>
                      <a:endParaRPr lang="en-US" sz="900">
                        <a:latin typeface="Marianne"/>
                      </a:endParaRPr>
                    </a:p>
                  </a:txBody>
                  <a:tcPr/>
                </a:tc>
                <a:tc>
                  <a:txBody>
                    <a:bodyPr/>
                    <a:lstStyle/>
                    <a:p>
                      <a:pPr>
                        <a:defRPr/>
                      </a:pPr>
                      <a:r>
                        <a:rPr lang="fr-FR" sz="900">
                          <a:latin typeface="Marianne"/>
                        </a:rPr>
                        <a:t>Institut du Numérique responsable</a:t>
                      </a:r>
                      <a:endParaRPr lang="en-US" sz="900">
                        <a:latin typeface="Marianne"/>
                      </a:endParaRPr>
                    </a:p>
                  </a:txBody>
                  <a:tcPr/>
                </a:tc>
                <a:tc>
                  <a:txBody>
                    <a:bodyPr/>
                    <a:lstStyle/>
                    <a:p>
                      <a:pPr>
                        <a:defRPr/>
                      </a:pPr>
                      <a:r>
                        <a:rPr lang="fr-FR" sz="900" b="0" dirty="0">
                          <a:solidFill>
                            <a:schemeClr val="tx1"/>
                          </a:solidFill>
                          <a:latin typeface="Marianne"/>
                        </a:rPr>
                        <a:t>L’INR, est un </a:t>
                      </a:r>
                      <a:r>
                        <a:rPr lang="fr-FR" sz="900" b="0" dirty="0" err="1">
                          <a:solidFill>
                            <a:schemeClr val="tx1"/>
                          </a:solidFill>
                          <a:latin typeface="Marianne"/>
                        </a:rPr>
                        <a:t>think</a:t>
                      </a:r>
                      <a:r>
                        <a:rPr lang="fr-FR" sz="900" b="0" dirty="0">
                          <a:solidFill>
                            <a:schemeClr val="tx1"/>
                          </a:solidFill>
                          <a:latin typeface="Marianne"/>
                        </a:rPr>
                        <a:t> and do tank créé en 2018. Il émane de la fusion du club du Club Green IT, en association loi 1901 à but non lucratif. L’objectif étant d’ouvrir notre démarche au plus grand nombre et sur des thématiques plus larges que l’impact environnemental du numérique.</a:t>
                      </a:r>
                      <a:endParaRPr lang="en-US" sz="900" dirty="0">
                        <a:latin typeface="Marianne"/>
                      </a:endParaRPr>
                    </a:p>
                  </a:txBody>
                  <a:tcPr/>
                </a:tc>
                <a:extLst>
                  <a:ext uri="{0D108BD9-81ED-4DB2-BD59-A6C34878D82A}">
                    <a16:rowId xmlns:a16="http://schemas.microsoft.com/office/drawing/2014/main" val="10009"/>
                  </a:ext>
                </a:extLst>
              </a:tr>
              <a:tr h="352585">
                <a:tc>
                  <a:txBody>
                    <a:bodyPr/>
                    <a:lstStyle/>
                    <a:p>
                      <a:pPr>
                        <a:defRPr/>
                      </a:pPr>
                      <a:r>
                        <a:rPr lang="fr-FR" sz="900">
                          <a:latin typeface="Marianne"/>
                        </a:rPr>
                        <a:t>IT</a:t>
                      </a:r>
                      <a:endParaRPr lang="en-US" sz="900">
                        <a:latin typeface="Marianne"/>
                      </a:endParaRPr>
                    </a:p>
                  </a:txBody>
                  <a:tcPr/>
                </a:tc>
                <a:tc>
                  <a:txBody>
                    <a:bodyPr/>
                    <a:lstStyle/>
                    <a:p>
                      <a:pPr>
                        <a:defRPr/>
                      </a:pPr>
                      <a:r>
                        <a:rPr lang="fr-FR" sz="900">
                          <a:latin typeface="Marianne"/>
                        </a:rPr>
                        <a:t>Information Technology (Technologies de l’information)</a:t>
                      </a:r>
                      <a:endParaRPr lang="en-US" sz="900">
                        <a:latin typeface="Marianne"/>
                      </a:endParaRPr>
                    </a:p>
                  </a:txBody>
                  <a:tcPr/>
                </a:tc>
                <a:tc>
                  <a:txBody>
                    <a:bodyPr/>
                    <a:lstStyle/>
                    <a:p>
                      <a:pPr>
                        <a:defRPr/>
                      </a:pPr>
                      <a:r>
                        <a:rPr lang="fr-FR" sz="900" b="0" dirty="0">
                          <a:solidFill>
                            <a:schemeClr val="tx1"/>
                          </a:solidFill>
                          <a:latin typeface="Marianne"/>
                        </a:rPr>
                        <a:t>Le terme « technologies de l’information » (IT) décrit les processus et stratégies relatifs à l’utilisation des technologies en vue de fournir des solutions d’organisation à grande échelle.</a:t>
                      </a:r>
                      <a:endParaRPr lang="fr-FR" sz="900" b="0" i="0" dirty="0">
                        <a:solidFill>
                          <a:schemeClr val="tx1"/>
                        </a:solidFill>
                        <a:latin typeface="Marianne"/>
                        <a:ea typeface="+mn-ea"/>
                        <a:cs typeface="+mn-cs"/>
                      </a:endParaRPr>
                    </a:p>
                  </a:txBody>
                  <a:tcPr/>
                </a:tc>
                <a:extLst>
                  <a:ext uri="{0D108BD9-81ED-4DB2-BD59-A6C34878D82A}">
                    <a16:rowId xmlns:a16="http://schemas.microsoft.com/office/drawing/2014/main" val="10010"/>
                  </a:ext>
                </a:extLst>
              </a:tr>
              <a:tr h="352585">
                <a:tc>
                  <a:txBody>
                    <a:bodyPr/>
                    <a:lstStyle/>
                    <a:p>
                      <a:pPr>
                        <a:defRPr/>
                      </a:pPr>
                      <a:r>
                        <a:rPr lang="fr-FR" sz="900">
                          <a:latin typeface="Marianne"/>
                        </a:rPr>
                        <a:t>NR</a:t>
                      </a:r>
                      <a:endParaRPr lang="en-US" sz="900">
                        <a:latin typeface="Marianne"/>
                      </a:endParaRPr>
                    </a:p>
                  </a:txBody>
                  <a:tcPr/>
                </a:tc>
                <a:tc>
                  <a:txBody>
                    <a:bodyPr/>
                    <a:lstStyle/>
                    <a:p>
                      <a:pPr>
                        <a:defRPr/>
                      </a:pPr>
                      <a:r>
                        <a:rPr lang="fr-FR" sz="900">
                          <a:latin typeface="Marianne"/>
                        </a:rPr>
                        <a:t>Numérique responsable</a:t>
                      </a:r>
                      <a:endParaRPr lang="en-US" sz="900">
                        <a:latin typeface="Marianne"/>
                      </a:endParaRPr>
                    </a:p>
                  </a:txBody>
                  <a:tcPr/>
                </a:tc>
                <a:tc>
                  <a:txBody>
                    <a:bodyPr/>
                    <a:lstStyle/>
                    <a:p>
                      <a:pPr>
                        <a:defRPr/>
                      </a:pPr>
                      <a:r>
                        <a:rPr lang="fr-FR" sz="900" b="0" dirty="0">
                          <a:solidFill>
                            <a:schemeClr val="tx1"/>
                          </a:solidFill>
                          <a:latin typeface="Marianne"/>
                        </a:rPr>
                        <a:t>Le Numérique responsable est une démarche d’amélioration continue qui vise à améliorer l’empreinte écologique et sociale du numérique.</a:t>
                      </a:r>
                      <a:endParaRPr lang="fr-FR" sz="900" b="0" i="0" dirty="0">
                        <a:solidFill>
                          <a:schemeClr val="tx1"/>
                        </a:solidFill>
                        <a:latin typeface="Marianne"/>
                        <a:ea typeface="+mn-ea"/>
                        <a:cs typeface="+mn-cs"/>
                      </a:endParaRPr>
                    </a:p>
                  </a:txBody>
                  <a:tcPr/>
                </a:tc>
                <a:extLst>
                  <a:ext uri="{0D108BD9-81ED-4DB2-BD59-A6C34878D82A}">
                    <a16:rowId xmlns:a16="http://schemas.microsoft.com/office/drawing/2014/main" val="10011"/>
                  </a:ext>
                </a:extLst>
              </a:tr>
              <a:tr h="352585">
                <a:tc>
                  <a:txBody>
                    <a:bodyPr/>
                    <a:lstStyle/>
                    <a:p>
                      <a:pPr>
                        <a:defRPr/>
                      </a:pPr>
                      <a:r>
                        <a:rPr lang="fr-FR" sz="900">
                          <a:latin typeface="Marianne"/>
                        </a:rPr>
                        <a:t>PCAET</a:t>
                      </a:r>
                      <a:endParaRPr lang="en-US" sz="900">
                        <a:latin typeface="Marianne"/>
                      </a:endParaRPr>
                    </a:p>
                  </a:txBody>
                  <a:tcPr/>
                </a:tc>
                <a:tc>
                  <a:txBody>
                    <a:bodyPr/>
                    <a:lstStyle/>
                    <a:p>
                      <a:pPr>
                        <a:defRPr/>
                      </a:pPr>
                      <a:r>
                        <a:rPr lang="fr-FR" sz="900">
                          <a:latin typeface="Marianne"/>
                        </a:rPr>
                        <a:t>Plan Climat Air Energie Territorial</a:t>
                      </a:r>
                      <a:endParaRPr lang="en-US" sz="900">
                        <a:latin typeface="Marianne"/>
                      </a:endParaRPr>
                    </a:p>
                  </a:txBody>
                  <a:tcPr/>
                </a:tc>
                <a:tc>
                  <a:txBody>
                    <a:bodyPr/>
                    <a:lstStyle/>
                    <a:p>
                      <a:pPr>
                        <a:defRPr/>
                      </a:pPr>
                      <a:r>
                        <a:rPr lang="fr-FR" sz="900" dirty="0">
                          <a:latin typeface="Marianne"/>
                        </a:rPr>
                        <a:t>Le PCAET est un outil de planification, à la fois stratégique et opérationnel, qui permet aux collectivités d’aborder l’ensemble de la problématique air-énergie-climat sur leur territoire.</a:t>
                      </a:r>
                      <a:endParaRPr lang="en-US" sz="900" dirty="0">
                        <a:latin typeface="Marianne"/>
                      </a:endParaRPr>
                    </a:p>
                  </a:txBody>
                  <a:tcPr/>
                </a:tc>
                <a:extLst>
                  <a:ext uri="{0D108BD9-81ED-4DB2-BD59-A6C34878D82A}">
                    <a16:rowId xmlns:a16="http://schemas.microsoft.com/office/drawing/2014/main" val="10012"/>
                  </a:ext>
                </a:extLst>
              </a:tr>
              <a:tr h="491100">
                <a:tc>
                  <a:txBody>
                    <a:bodyPr/>
                    <a:lstStyle/>
                    <a:p>
                      <a:pPr>
                        <a:defRPr/>
                      </a:pPr>
                      <a:r>
                        <a:rPr lang="fr-FR" sz="900">
                          <a:latin typeface="Marianne"/>
                        </a:rPr>
                        <a:t>RGAA</a:t>
                      </a:r>
                      <a:endParaRPr lang="en-US" sz="900">
                        <a:latin typeface="Marianne"/>
                      </a:endParaRPr>
                    </a:p>
                  </a:txBody>
                  <a:tcPr/>
                </a:tc>
                <a:tc>
                  <a:txBody>
                    <a:bodyPr/>
                    <a:lstStyle/>
                    <a:p>
                      <a:pPr>
                        <a:defRPr/>
                      </a:pPr>
                      <a:r>
                        <a:rPr lang="fr-FR" sz="900">
                          <a:latin typeface="Marianne"/>
                        </a:rPr>
                        <a:t>Référentiel général d’amélioration de l’accessibilité</a:t>
                      </a:r>
                      <a:endParaRPr lang="en-US" sz="900">
                        <a:latin typeface="Marianne"/>
                      </a:endParaRPr>
                    </a:p>
                  </a:txBody>
                  <a:tcPr/>
                </a:tc>
                <a:tc>
                  <a:txBody>
                    <a:bodyPr/>
                    <a:lstStyle/>
                    <a:p>
                      <a:pPr>
                        <a:defRPr/>
                      </a:pPr>
                      <a:r>
                        <a:rPr lang="fr-FR" sz="900" dirty="0">
                          <a:latin typeface="Marianne"/>
                        </a:rPr>
                        <a:t>Le RGAA permet de contrôler l’accessibilité d’un site et de ses contenus suivant les normes internationales de l’accessibilité numérique connues sous l’appellation de WCAG. En France, le taux d’accessibilité d’un site est calculé en l’auditant au regard des critères du RGAA.</a:t>
                      </a:r>
                      <a:endParaRPr lang="en-US" sz="900" dirty="0">
                        <a:latin typeface="Marianne"/>
                      </a:endParaRPr>
                    </a:p>
                  </a:txBody>
                  <a:tcPr/>
                </a:tc>
                <a:extLst>
                  <a:ext uri="{0D108BD9-81ED-4DB2-BD59-A6C34878D82A}">
                    <a16:rowId xmlns:a16="http://schemas.microsoft.com/office/drawing/2014/main" val="10013"/>
                  </a:ext>
                </a:extLst>
              </a:tr>
              <a:tr h="491100">
                <a:tc>
                  <a:txBody>
                    <a:bodyPr/>
                    <a:lstStyle/>
                    <a:p>
                      <a:pPr>
                        <a:defRPr/>
                      </a:pPr>
                      <a:r>
                        <a:rPr lang="fr-FR" sz="900">
                          <a:latin typeface="Marianne"/>
                        </a:rPr>
                        <a:t>SPASER</a:t>
                      </a:r>
                      <a:endParaRPr lang="en-US" sz="900">
                        <a:latin typeface="Marianne"/>
                      </a:endParaRPr>
                    </a:p>
                  </a:txBody>
                  <a:tcPr/>
                </a:tc>
                <a:tc>
                  <a:txBody>
                    <a:bodyPr/>
                    <a:lstStyle/>
                    <a:p>
                      <a:pPr>
                        <a:defRPr/>
                      </a:pPr>
                      <a:r>
                        <a:rPr lang="fr-FR" sz="900">
                          <a:latin typeface="Marianne"/>
                        </a:rPr>
                        <a:t>Schéma de Promotion des Achats publics Socialement et Ecologiquement Responsables</a:t>
                      </a:r>
                      <a:endParaRPr lang="en-US" sz="900">
                        <a:latin typeface="Marianne"/>
                      </a:endParaRPr>
                    </a:p>
                  </a:txBody>
                  <a:tcPr/>
                </a:tc>
                <a:tc>
                  <a:txBody>
                    <a:bodyPr/>
                    <a:lstStyle/>
                    <a:p>
                      <a:pPr>
                        <a:defRPr/>
                      </a:pPr>
                      <a:r>
                        <a:rPr lang="fr-FR" sz="900" b="0" dirty="0">
                          <a:solidFill>
                            <a:schemeClr val="tx1"/>
                          </a:solidFill>
                          <a:latin typeface="Marianne"/>
                        </a:rPr>
                        <a:t>Le SPASER est une disposition inscrite dans le code de la commande publique depuis 2014 qui impose à un certain nombre d’acheteurs publics d’adopter et de publier un SPASER, lorsque le montant de leurs achats dépasse le seuil en vigueur.</a:t>
                      </a:r>
                      <a:endParaRPr lang="en-US" sz="900" dirty="0">
                        <a:latin typeface="Marianne"/>
                      </a:endParaRPr>
                    </a:p>
                  </a:txBody>
                  <a:tcPr/>
                </a:tc>
                <a:extLst>
                  <a:ext uri="{0D108BD9-81ED-4DB2-BD59-A6C34878D82A}">
                    <a16:rowId xmlns:a16="http://schemas.microsoft.com/office/drawing/2014/main" val="10014"/>
                  </a:ext>
                </a:extLst>
              </a:tr>
              <a:tr h="352585">
                <a:tc>
                  <a:txBody>
                    <a:bodyPr/>
                    <a:lstStyle/>
                    <a:p>
                      <a:pPr>
                        <a:defRPr/>
                      </a:pPr>
                      <a:r>
                        <a:rPr lang="fr-FR" sz="900">
                          <a:latin typeface="Marianne"/>
                        </a:rPr>
                        <a:t>UI</a:t>
                      </a:r>
                      <a:endParaRPr lang="en-US" sz="900">
                        <a:latin typeface="Marianne"/>
                      </a:endParaRPr>
                    </a:p>
                  </a:txBody>
                  <a:tcPr/>
                </a:tc>
                <a:tc>
                  <a:txBody>
                    <a:bodyPr/>
                    <a:lstStyle/>
                    <a:p>
                      <a:pPr>
                        <a:defRPr/>
                      </a:pPr>
                      <a:r>
                        <a:rPr lang="fr-FR" sz="900">
                          <a:latin typeface="Marianne"/>
                        </a:rPr>
                        <a:t>User Interface (Interface Utilisateur)</a:t>
                      </a:r>
                      <a:endParaRPr lang="en-US" sz="900">
                        <a:latin typeface="Marianne"/>
                      </a:endParaRPr>
                    </a:p>
                  </a:txBody>
                  <a:tcPr/>
                </a:tc>
                <a:tc>
                  <a:txBody>
                    <a:bodyPr/>
                    <a:lstStyle/>
                    <a:p>
                      <a:pPr>
                        <a:defRPr/>
                      </a:pPr>
                      <a:r>
                        <a:rPr lang="fr-FR" sz="900" b="0" dirty="0">
                          <a:solidFill>
                            <a:schemeClr val="tx1"/>
                          </a:solidFill>
                          <a:latin typeface="Marianne"/>
                        </a:rPr>
                        <a:t>Désigne l'ensemble des éléments graphiques et textuels qui permettent une interaction entre l'utilisateur et le site internet, l'application ou le logiciel.</a:t>
                      </a:r>
                      <a:endParaRPr lang="en-US" sz="900" dirty="0">
                        <a:latin typeface="Marianne"/>
                      </a:endParaRPr>
                    </a:p>
                  </a:txBody>
                  <a:tcPr/>
                </a:tc>
                <a:extLst>
                  <a:ext uri="{0D108BD9-81ED-4DB2-BD59-A6C34878D82A}">
                    <a16:rowId xmlns:a16="http://schemas.microsoft.com/office/drawing/2014/main" val="10015"/>
                  </a:ext>
                </a:extLst>
              </a:tr>
              <a:tr h="214069">
                <a:tc>
                  <a:txBody>
                    <a:bodyPr/>
                    <a:lstStyle/>
                    <a:p>
                      <a:pPr>
                        <a:defRPr/>
                      </a:pPr>
                      <a:r>
                        <a:rPr lang="fr-FR" sz="900">
                          <a:latin typeface="Marianne"/>
                        </a:rPr>
                        <a:t>UX</a:t>
                      </a:r>
                      <a:endParaRPr lang="en-US" sz="900">
                        <a:latin typeface="Marianne"/>
                      </a:endParaRPr>
                    </a:p>
                  </a:txBody>
                  <a:tcPr/>
                </a:tc>
                <a:tc>
                  <a:txBody>
                    <a:bodyPr/>
                    <a:lstStyle/>
                    <a:p>
                      <a:pPr>
                        <a:defRPr/>
                      </a:pPr>
                      <a:r>
                        <a:rPr lang="fr-FR" sz="900">
                          <a:latin typeface="Marianne"/>
                        </a:rPr>
                        <a:t>User Expérience (Expérience Utilisateur)</a:t>
                      </a:r>
                      <a:endParaRPr lang="en-US" sz="900">
                        <a:latin typeface="Marianne"/>
                      </a:endParaRPr>
                    </a:p>
                  </a:txBody>
                  <a:tcPr/>
                </a:tc>
                <a:tc>
                  <a:txBody>
                    <a:bodyPr/>
                    <a:lstStyle/>
                    <a:p>
                      <a:pPr>
                        <a:defRPr/>
                      </a:pPr>
                      <a:r>
                        <a:rPr lang="fr-FR" sz="900" b="0" dirty="0">
                          <a:solidFill>
                            <a:schemeClr val="tx1"/>
                          </a:solidFill>
                          <a:latin typeface="Marianne"/>
                        </a:rPr>
                        <a:t>Désigne la qualité de l'interaction entre vos clients/prospects et vos supports web (site web, emails, etc.). </a:t>
                      </a:r>
                      <a:endParaRPr lang="en-US" sz="900" dirty="0">
                        <a:latin typeface="Marianne"/>
                      </a:endParaRPr>
                    </a:p>
                  </a:txBody>
                  <a:tcPr/>
                </a:tc>
                <a:extLst>
                  <a:ext uri="{0D108BD9-81ED-4DB2-BD59-A6C34878D82A}">
                    <a16:rowId xmlns:a16="http://schemas.microsoft.com/office/drawing/2014/main" val="10016"/>
                  </a:ext>
                </a:extLst>
              </a:tr>
              <a:tr h="491100">
                <a:tc>
                  <a:txBody>
                    <a:bodyPr/>
                    <a:lstStyle/>
                    <a:p>
                      <a:pPr>
                        <a:defRPr/>
                      </a:pPr>
                      <a:r>
                        <a:rPr lang="fr-FR" sz="900">
                          <a:latin typeface="Marianne"/>
                        </a:rPr>
                        <a:t>VR</a:t>
                      </a:r>
                      <a:endParaRPr lang="en-US" sz="900">
                        <a:latin typeface="Marianne"/>
                      </a:endParaRPr>
                    </a:p>
                  </a:txBody>
                  <a:tcPr/>
                </a:tc>
                <a:tc>
                  <a:txBody>
                    <a:bodyPr/>
                    <a:lstStyle/>
                    <a:p>
                      <a:pPr>
                        <a:defRPr/>
                      </a:pPr>
                      <a:r>
                        <a:rPr lang="fr-FR" sz="900">
                          <a:latin typeface="Marianne"/>
                        </a:rPr>
                        <a:t>Réalité Virtuelle</a:t>
                      </a:r>
                      <a:endParaRPr lang="en-US" sz="900">
                        <a:latin typeface="Marianne"/>
                      </a:endParaRPr>
                    </a:p>
                  </a:txBody>
                  <a:tcPr/>
                </a:tc>
                <a:tc>
                  <a:txBody>
                    <a:bodyPr/>
                    <a:lstStyle/>
                    <a:p>
                      <a:pPr>
                        <a:defRPr/>
                      </a:pPr>
                      <a:r>
                        <a:rPr lang="fr-FR" sz="900" b="0" dirty="0">
                          <a:solidFill>
                            <a:schemeClr val="tx1"/>
                          </a:solidFill>
                          <a:latin typeface="Marianne"/>
                        </a:rPr>
                        <a:t>La réalité virtuelle est une technologie qui permet d’immerger son utilisateur dans un environnement 3D dans lequel il peut généralement se déplacer, afin de participer à des expériences impossibles à reproduire dans la réalité (ou difficiles à mettre en place).</a:t>
                      </a:r>
                      <a:endParaRPr lang="en-US" sz="900" dirty="0">
                        <a:latin typeface="Marianne"/>
                      </a:endParaRPr>
                    </a:p>
                  </a:txBody>
                  <a:tcPr/>
                </a:tc>
                <a:extLst>
                  <a:ext uri="{0D108BD9-81ED-4DB2-BD59-A6C34878D82A}">
                    <a16:rowId xmlns:a16="http://schemas.microsoft.com/office/drawing/2014/main" val="10017"/>
                  </a:ext>
                </a:extLst>
              </a:tr>
            </a:tbl>
          </a:graphicData>
        </a:graphic>
      </p:graphicFrame>
      <p:sp>
        <p:nvSpPr>
          <p:cNvPr id="3" name="TextBox 3"/>
          <p:cNvSpPr txBox="1"/>
          <p:nvPr/>
        </p:nvSpPr>
        <p:spPr bwMode="auto">
          <a:xfrm>
            <a:off x="362227" y="1364486"/>
            <a:ext cx="15531546" cy="340518"/>
          </a:xfrm>
          <a:prstGeom prst="roundRect">
            <a:avLst>
              <a:gd name="adj" fmla="val 16667"/>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a:defRPr>
            </a:lvl1pPr>
          </a:lstStyle>
          <a:p>
            <a:pPr algn="l">
              <a:defRPr/>
            </a:pPr>
            <a:r>
              <a:rPr lang="fr-FR" sz="1600" b="0" dirty="0"/>
              <a:t>Ce lexique vous est proposé à titre indicatif. N’hésitez pas à le modifier, l’étoffer ou le raccourcir en fonction de vos besoins de communication.</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2" name="object 2"/>
          <p:cNvGrpSpPr/>
          <p:nvPr/>
        </p:nvGrpSpPr>
        <p:grpSpPr bwMode="auto">
          <a:xfrm>
            <a:off x="1124648" y="533400"/>
            <a:ext cx="14168160" cy="7543800"/>
            <a:chOff x="1124648" y="699275"/>
            <a:chExt cx="14168160" cy="7543800"/>
          </a:xfrm>
        </p:grpSpPr>
        <p:sp>
          <p:nvSpPr>
            <p:cNvPr id="3" name="object 3"/>
            <p:cNvSpPr/>
            <p:nvPr/>
          </p:nvSpPr>
          <p:spPr bwMode="auto">
            <a:xfrm>
              <a:off x="1124648" y="1631378"/>
              <a:ext cx="13248005" cy="6611697"/>
            </a:xfrm>
            <a:custGeom>
              <a:avLst/>
              <a:gdLst/>
              <a:ahLst/>
              <a:cxnLst/>
              <a:rect l="l" t="t" r="r" b="b"/>
              <a:pathLst>
                <a:path w="13248005" h="6181725" extrusionOk="0">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pPr>
                <a:defRPr/>
              </a:pPr>
              <a:endParaRPr/>
            </a:p>
          </p:txBody>
        </p:sp>
        <p:sp>
          <p:nvSpPr>
            <p:cNvPr id="4" name="object 4"/>
            <p:cNvSpPr/>
            <p:nvPr/>
          </p:nvSpPr>
          <p:spPr bwMode="auto">
            <a:xfrm>
              <a:off x="13091263" y="699275"/>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grpSp>
      <p:sp>
        <p:nvSpPr>
          <p:cNvPr id="8" name="object 8"/>
          <p:cNvSpPr/>
          <p:nvPr/>
        </p:nvSpPr>
        <p:spPr bwMode="auto">
          <a:xfrm>
            <a:off x="788572" y="7235954"/>
            <a:ext cx="1278890" cy="1222375"/>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pic>
        <p:nvPicPr>
          <p:cNvPr id="18" name="Image 17"/>
          <p:cNvPicPr>
            <a:picLocks noChangeAspect="1"/>
          </p:cNvPicPr>
          <p:nvPr/>
        </p:nvPicPr>
        <p:blipFill>
          <a:blip r:embed="rId2"/>
          <a:stretch/>
        </p:blipFill>
        <p:spPr bwMode="auto">
          <a:xfrm>
            <a:off x="4699000" y="6955697"/>
            <a:ext cx="8010144" cy="262128"/>
          </a:xfrm>
          <a:prstGeom prst="rect">
            <a:avLst/>
          </a:prstGeom>
        </p:spPr>
      </p:pic>
      <p:pic>
        <p:nvPicPr>
          <p:cNvPr id="20" name="Image 19"/>
          <p:cNvPicPr>
            <a:picLocks noChangeAspect="1"/>
          </p:cNvPicPr>
          <p:nvPr/>
        </p:nvPicPr>
        <p:blipFill>
          <a:blip r:embed="rId3"/>
          <a:stretch/>
        </p:blipFill>
        <p:spPr bwMode="auto">
          <a:xfrm>
            <a:off x="11176000" y="3251847"/>
            <a:ext cx="1935480" cy="719328"/>
          </a:xfrm>
          <a:prstGeom prst="rect">
            <a:avLst/>
          </a:prstGeom>
        </p:spPr>
      </p:pic>
      <p:pic>
        <p:nvPicPr>
          <p:cNvPr id="13" name="Image 12"/>
          <p:cNvPicPr>
            <a:picLocks noChangeAspect="1"/>
          </p:cNvPicPr>
          <p:nvPr/>
        </p:nvPicPr>
        <p:blipFill>
          <a:blip r:embed="rId4"/>
          <a:stretch/>
        </p:blipFill>
        <p:spPr bwMode="auto">
          <a:xfrm>
            <a:off x="431799" y="380603"/>
            <a:ext cx="2286000" cy="838597"/>
          </a:xfrm>
          <a:prstGeom prst="rect">
            <a:avLst/>
          </a:prstGeom>
        </p:spPr>
      </p:pic>
      <p:sp>
        <p:nvSpPr>
          <p:cNvPr id="10" name="ZoneTexte 9"/>
          <p:cNvSpPr txBox="1"/>
          <p:nvPr/>
        </p:nvSpPr>
        <p:spPr bwMode="auto">
          <a:xfrm>
            <a:off x="1124647" y="4325814"/>
            <a:ext cx="13248005" cy="1692771"/>
          </a:xfrm>
          <a:prstGeom prst="rect">
            <a:avLst/>
          </a:prstGeom>
          <a:noFill/>
        </p:spPr>
        <p:txBody>
          <a:bodyPr wrap="square" rtlCol="0">
            <a:spAutoFit/>
          </a:bodyPr>
          <a:lstStyle/>
          <a:p>
            <a:pPr algn="ctr">
              <a:defRPr/>
            </a:pPr>
            <a:r>
              <a:rPr lang="fr-FR" sz="4800" b="1">
                <a:solidFill>
                  <a:srgbClr val="2C3176"/>
                </a:solidFill>
                <a:latin typeface="Marianne ExtraBold"/>
                <a:ea typeface="Marianne ExtraBold"/>
                <a:cs typeface="Marianne ExtraBold"/>
              </a:rPr>
              <a:t>Fin de l’étape 2</a:t>
            </a:r>
            <a:endParaRPr/>
          </a:p>
          <a:p>
            <a:pPr algn="ctr">
              <a:defRPr/>
            </a:pPr>
            <a:r>
              <a:rPr lang="fr-FR" sz="2800" b="1">
                <a:solidFill>
                  <a:srgbClr val="2C3176"/>
                </a:solidFill>
                <a:latin typeface="Marianne ExtraBold"/>
                <a:ea typeface="Marianne ExtraBold"/>
                <a:cs typeface="Marianne ExtraBold"/>
              </a:rPr>
              <a:t>Etape suivante :</a:t>
            </a:r>
            <a:endParaRPr/>
          </a:p>
          <a:p>
            <a:pPr algn="ctr">
              <a:defRPr/>
            </a:pPr>
            <a:r>
              <a:rPr lang="fr-FR" sz="2800" b="1">
                <a:solidFill>
                  <a:srgbClr val="2C3176"/>
                </a:solidFill>
                <a:latin typeface="Marianne ExtraBold"/>
                <a:ea typeface="Marianne ExtraBold"/>
                <a:cs typeface="Marianne ExtraBold"/>
              </a:rPr>
              <a:t>« Réaliser le diagnostic de maturité Numérique responsable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TotalTime>
  <Words>2182</Words>
  <Application>Microsoft Office PowerPoint</Application>
  <DocSecurity>0</DocSecurity>
  <PresentationFormat>Personnalisé</PresentationFormat>
  <Paragraphs>170</Paragraphs>
  <Slides>7</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7</vt:i4>
      </vt:variant>
    </vt:vector>
  </HeadingPairs>
  <TitlesOfParts>
    <vt:vector size="19" baseType="lpstr">
      <vt:lpstr>Malgun Gothic Semilight</vt:lpstr>
      <vt:lpstr>Arial</vt:lpstr>
      <vt:lpstr>Calibri</vt:lpstr>
      <vt:lpstr>Courier New</vt:lpstr>
      <vt:lpstr>Marianne</vt:lpstr>
      <vt:lpstr>Marianne ExtraBold</vt:lpstr>
      <vt:lpstr>Montserrat</vt:lpstr>
      <vt:lpstr>Montserrat Light</vt:lpstr>
      <vt:lpstr>Symbol</vt:lpstr>
      <vt:lpstr>Times New Roman</vt:lpstr>
      <vt:lpstr>Wingdings</vt:lpstr>
      <vt:lpstr>Office Theme</vt:lpstr>
      <vt:lpstr>Présentation PowerPoint</vt:lpstr>
      <vt:lpstr>Rappel du pas à pas méthodologique </vt:lpstr>
      <vt:lpstr>2. Lancer officiellement la démarche</vt:lpstr>
      <vt:lpstr>Présentation PowerPoint</vt:lpstr>
      <vt:lpstr>Des sources d’information pour communiquer sur le Numérique responsable</vt:lpstr>
      <vt:lpstr>Lexique du Numérique responsable</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subject/>
  <dc:creator>ANCT</dc:creator>
  <cp:keywords/>
  <dc:description/>
  <cp:lastModifiedBy>GODEFROY Nathan</cp:lastModifiedBy>
  <cp:revision>6</cp:revision>
  <dcterms:created xsi:type="dcterms:W3CDTF">2022-09-01T08:45:33Z</dcterms:created>
  <dcterms:modified xsi:type="dcterms:W3CDTF">2024-03-21T12:51:24Z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