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6256000" cy="9144000"/>
  <p:notesSz cx="16256000" cy="9144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72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7043738"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9207500" y="0"/>
            <a:ext cx="7045325" cy="458788"/>
          </a:xfrm>
          <a:prstGeom prst="rect">
            <a:avLst/>
          </a:prstGeom>
        </p:spPr>
        <p:txBody>
          <a:bodyPr vert="horz" lIns="91440" tIns="45720" rIns="91440" bIns="45720" rtlCol="0"/>
          <a:lstStyle>
            <a:lvl1pPr algn="r">
              <a:defRPr sz="1200"/>
            </a:lvl1pPr>
          </a:lstStyle>
          <a:p>
            <a:fld id="{98496403-6A6E-426E-A9AC-AB5BB9C22279}" type="datetimeFigureOut">
              <a:rPr lang="fr-FR" smtClean="0"/>
              <a:t>21/03/2024</a:t>
            </a:fld>
            <a:endParaRPr lang="fr-FR"/>
          </a:p>
        </p:txBody>
      </p:sp>
      <p:sp>
        <p:nvSpPr>
          <p:cNvPr id="4" name="Espace réservé de l'image des diapositives 3"/>
          <p:cNvSpPr>
            <a:spLocks noGrp="1" noRot="1" noChangeAspect="1"/>
          </p:cNvSpPr>
          <p:nvPr>
            <p:ph type="sldImg" idx="2"/>
          </p:nvPr>
        </p:nvSpPr>
        <p:spPr>
          <a:xfrm>
            <a:off x="5384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1625600" y="4400550"/>
            <a:ext cx="130048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7043738"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9207500" y="8685213"/>
            <a:ext cx="7045325" cy="458787"/>
          </a:xfrm>
          <a:prstGeom prst="rect">
            <a:avLst/>
          </a:prstGeom>
        </p:spPr>
        <p:txBody>
          <a:bodyPr vert="horz" lIns="91440" tIns="45720" rIns="91440" bIns="45720" rtlCol="0" anchor="b"/>
          <a:lstStyle>
            <a:lvl1pPr algn="r">
              <a:defRPr sz="1200"/>
            </a:lvl1pPr>
          </a:lstStyle>
          <a:p>
            <a:fld id="{363B6834-AE6D-4CFF-B826-95C0A3D7AB68}" type="slidenum">
              <a:rPr lang="fr-FR" smtClean="0"/>
              <a:t>‹N°›</a:t>
            </a:fld>
            <a:endParaRPr lang="fr-FR"/>
          </a:p>
        </p:txBody>
      </p:sp>
    </p:spTree>
    <p:extLst>
      <p:ext uri="{BB962C8B-B14F-4D97-AF65-F5344CB8AC3E}">
        <p14:creationId xmlns:p14="http://schemas.microsoft.com/office/powerpoint/2010/main" val="2258334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63B6834-AE6D-4CFF-B826-95C0A3D7AB68}" type="slidenum">
              <a:rPr lang="fr-FR" smtClean="0"/>
              <a:t>2</a:t>
            </a:fld>
            <a:endParaRPr lang="fr-FR"/>
          </a:p>
        </p:txBody>
      </p:sp>
    </p:spTree>
    <p:extLst>
      <p:ext uri="{BB962C8B-B14F-4D97-AF65-F5344CB8AC3E}">
        <p14:creationId xmlns:p14="http://schemas.microsoft.com/office/powerpoint/2010/main" val="30286377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1_Custom Layout">
    <p:spTree>
      <p:nvGrpSpPr>
        <p:cNvPr id="1" name=""/>
        <p:cNvGrpSpPr/>
        <p:nvPr/>
      </p:nvGrpSpPr>
      <p:grpSpPr bwMode="auto">
        <a:xfrm>
          <a:off x="0" y="0"/>
          <a:ext cx="0" cy="0"/>
          <a:chOff x="0" y="0"/>
          <a:chExt cx="0" cy="0"/>
        </a:xfrm>
      </p:grpSpPr>
      <p:sp>
        <p:nvSpPr>
          <p:cNvPr id="2"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4" name="Image 3"/>
          <p:cNvPicPr>
            <a:picLocks noChangeAspect="1"/>
          </p:cNvPicPr>
          <p:nvPr userDrawn="1"/>
        </p:nvPicPr>
        <p:blipFill>
          <a:blip r:embed="rId2"/>
          <a:srcRect l="35088"/>
          <a:stretch/>
        </p:blipFill>
        <p:spPr bwMode="auto">
          <a:xfrm>
            <a:off x="189816" y="85773"/>
            <a:ext cx="2482879" cy="1222375"/>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preserve="1" userDrawn="1">
  <p:cSld name="Custom Layout">
    <p:spTree>
      <p:nvGrpSpPr>
        <p:cNvPr id="1" name=""/>
        <p:cNvGrpSpPr/>
        <p:nvPr/>
      </p:nvGrpSpPr>
      <p:grpSpPr bwMode="auto">
        <a:xfrm>
          <a:off x="0" y="0"/>
          <a:ext cx="0" cy="0"/>
          <a:chOff x="0" y="0"/>
          <a:chExt cx="0" cy="0"/>
        </a:xfrm>
      </p:grpSpPr>
      <p:sp>
        <p:nvSpPr>
          <p:cNvPr id="6" name="object 3"/>
          <p:cNvSpPr/>
          <p:nvPr userDrawn="1"/>
        </p:nvSpPr>
        <p:spPr bwMode="auto">
          <a:xfrm>
            <a:off x="924877" y="8070484"/>
            <a:ext cx="393700" cy="376555"/>
          </a:xfrm>
          <a:custGeom>
            <a:avLst/>
            <a:gdLst/>
            <a:ahLst/>
            <a:cxnLst/>
            <a:rect l="l" t="t" r="r" b="b"/>
            <a:pathLst>
              <a:path w="393700" h="376554" extrusionOk="0">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pPr>
              <a:defRPr/>
            </a:pPr>
            <a:endParaRPr/>
          </a:p>
        </p:txBody>
      </p:sp>
      <p:grpSp>
        <p:nvGrpSpPr>
          <p:cNvPr id="7" name="object 15"/>
          <p:cNvGrpSpPr/>
          <p:nvPr userDrawn="1"/>
        </p:nvGrpSpPr>
        <p:grpSpPr bwMode="auto">
          <a:xfrm rot="5400000">
            <a:off x="14487029" y="419735"/>
            <a:ext cx="1303020" cy="1377950"/>
            <a:chOff x="845064" y="548305"/>
            <a:chExt cx="1303020" cy="1377950"/>
          </a:xfrm>
        </p:grpSpPr>
        <p:sp>
          <p:nvSpPr>
            <p:cNvPr id="8" name="object 16"/>
            <p:cNvSpPr/>
            <p:nvPr/>
          </p:nvSpPr>
          <p:spPr bwMode="auto">
            <a:xfrm>
              <a:off x="925361" y="647420"/>
              <a:ext cx="1222375" cy="1278890"/>
            </a:xfrm>
            <a:custGeom>
              <a:avLst/>
              <a:gdLst/>
              <a:ahLst/>
              <a:cxnLst/>
              <a:rect l="l" t="t" r="r" b="b"/>
              <a:pathLst>
                <a:path w="1222375" h="1278889" extrusionOk="0">
                  <a:moveTo>
                    <a:pt x="1222260" y="0"/>
                  </a:moveTo>
                  <a:lnTo>
                    <a:pt x="468744" y="48869"/>
                  </a:lnTo>
                  <a:lnTo>
                    <a:pt x="420167" y="54396"/>
                  </a:lnTo>
                  <a:lnTo>
                    <a:pt x="373142" y="64440"/>
                  </a:lnTo>
                  <a:lnTo>
                    <a:pt x="327888" y="78768"/>
                  </a:lnTo>
                  <a:lnTo>
                    <a:pt x="284623" y="97147"/>
                  </a:lnTo>
                  <a:lnTo>
                    <a:pt x="243564" y="119345"/>
                  </a:lnTo>
                  <a:lnTo>
                    <a:pt x="204930" y="145128"/>
                  </a:lnTo>
                  <a:lnTo>
                    <a:pt x="168940" y="174264"/>
                  </a:lnTo>
                  <a:lnTo>
                    <a:pt x="135812" y="206521"/>
                  </a:lnTo>
                  <a:lnTo>
                    <a:pt x="105763" y="241664"/>
                  </a:lnTo>
                  <a:lnTo>
                    <a:pt x="79013" y="279462"/>
                  </a:lnTo>
                  <a:lnTo>
                    <a:pt x="55780" y="319682"/>
                  </a:lnTo>
                  <a:lnTo>
                    <a:pt x="36281" y="362090"/>
                  </a:lnTo>
                  <a:lnTo>
                    <a:pt x="20735" y="406455"/>
                  </a:lnTo>
                  <a:lnTo>
                    <a:pt x="9361" y="452543"/>
                  </a:lnTo>
                  <a:lnTo>
                    <a:pt x="2376" y="500121"/>
                  </a:lnTo>
                  <a:lnTo>
                    <a:pt x="0" y="548957"/>
                  </a:lnTo>
                  <a:lnTo>
                    <a:pt x="0" y="1278775"/>
                  </a:lnTo>
                  <a:lnTo>
                    <a:pt x="724814" y="1278775"/>
                  </a:lnTo>
                  <a:lnTo>
                    <a:pt x="724814" y="758558"/>
                  </a:lnTo>
                  <a:lnTo>
                    <a:pt x="1222260" y="726313"/>
                  </a:lnTo>
                  <a:lnTo>
                    <a:pt x="1222260" y="0"/>
                  </a:lnTo>
                  <a:close/>
                </a:path>
              </a:pathLst>
            </a:custGeom>
            <a:solidFill>
              <a:srgbClr val="2C3176"/>
            </a:solidFill>
          </p:spPr>
          <p:txBody>
            <a:bodyPr wrap="square" lIns="0" tIns="0" rIns="0" bIns="0" rtlCol="0"/>
            <a:lstStyle/>
            <a:p>
              <a:pPr>
                <a:defRPr/>
              </a:pPr>
              <a:endParaRPr/>
            </a:p>
          </p:txBody>
        </p:sp>
        <p:sp>
          <p:nvSpPr>
            <p:cNvPr id="9" name="object 17"/>
            <p:cNvSpPr/>
            <p:nvPr/>
          </p:nvSpPr>
          <p:spPr bwMode="auto">
            <a:xfrm>
              <a:off x="845064" y="548305"/>
              <a:ext cx="729615" cy="763270"/>
            </a:xfrm>
            <a:custGeom>
              <a:avLst/>
              <a:gdLst/>
              <a:ahLst/>
              <a:cxnLst/>
              <a:rect l="l" t="t" r="r" b="b"/>
              <a:pathLst>
                <a:path w="729615" h="763269" extrusionOk="0">
                  <a:moveTo>
                    <a:pt x="729068" y="0"/>
                  </a:moveTo>
                  <a:lnTo>
                    <a:pt x="279603" y="29146"/>
                  </a:lnTo>
                  <a:lnTo>
                    <a:pt x="233676" y="35725"/>
                  </a:lnTo>
                  <a:lnTo>
                    <a:pt x="190320" y="48988"/>
                  </a:lnTo>
                  <a:lnTo>
                    <a:pt x="150068" y="68365"/>
                  </a:lnTo>
                  <a:lnTo>
                    <a:pt x="113453" y="93289"/>
                  </a:lnTo>
                  <a:lnTo>
                    <a:pt x="81008" y="123190"/>
                  </a:lnTo>
                  <a:lnTo>
                    <a:pt x="53267" y="157499"/>
                  </a:lnTo>
                  <a:lnTo>
                    <a:pt x="30762" y="195650"/>
                  </a:lnTo>
                  <a:lnTo>
                    <a:pt x="14027" y="237072"/>
                  </a:lnTo>
                  <a:lnTo>
                    <a:pt x="3595" y="281197"/>
                  </a:lnTo>
                  <a:lnTo>
                    <a:pt x="0" y="327456"/>
                  </a:lnTo>
                  <a:lnTo>
                    <a:pt x="0" y="762787"/>
                  </a:lnTo>
                  <a:lnTo>
                    <a:pt x="432346" y="762787"/>
                  </a:lnTo>
                  <a:lnTo>
                    <a:pt x="432346" y="452488"/>
                  </a:lnTo>
                  <a:lnTo>
                    <a:pt x="729068" y="433247"/>
                  </a:lnTo>
                  <a:lnTo>
                    <a:pt x="729068" y="0"/>
                  </a:lnTo>
                  <a:close/>
                </a:path>
              </a:pathLst>
            </a:custGeom>
            <a:solidFill>
              <a:srgbClr val="06806C"/>
            </a:solidFill>
          </p:spPr>
          <p:txBody>
            <a:bodyPr wrap="square" lIns="0" tIns="0" rIns="0" bIns="0" rtlCol="0"/>
            <a:lstStyle/>
            <a:p>
              <a:pPr>
                <a:defRPr/>
              </a:pPr>
              <a:endParaRPr/>
            </a:p>
          </p:txBody>
        </p:sp>
      </p:grpSp>
      <p:sp>
        <p:nvSpPr>
          <p:cNvPr id="12"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11" name="Image 10"/>
          <p:cNvPicPr>
            <a:picLocks noChangeAspect="1"/>
          </p:cNvPicPr>
          <p:nvPr userDrawn="1"/>
        </p:nvPicPr>
        <p:blipFill>
          <a:blip r:embed="rId2"/>
          <a:srcRect l="35088"/>
          <a:stretch/>
        </p:blipFill>
        <p:spPr bwMode="auto">
          <a:xfrm>
            <a:off x="189816" y="85773"/>
            <a:ext cx="2482879" cy="122237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1_Title Slide">
    <p:spTree>
      <p:nvGrpSpPr>
        <p:cNvPr id="1" name=""/>
        <p:cNvGrpSpPr/>
        <p:nvPr/>
      </p:nvGrpSpPr>
      <p:grpSpPr bwMode="auto">
        <a:xfrm>
          <a:off x="0" y="0"/>
          <a:ext cx="0" cy="0"/>
          <a:chOff x="0" y="0"/>
          <a:chExt cx="0" cy="0"/>
        </a:xfrm>
      </p:grpSpPr>
      <p:sp>
        <p:nvSpPr>
          <p:cNvPr id="7" name="object 23"/>
          <p:cNvSpPr/>
          <p:nvPr userDrawn="1"/>
        </p:nvSpPr>
        <p:spPr bwMode="auto">
          <a:xfrm>
            <a:off x="13452563" y="0"/>
            <a:ext cx="2803525" cy="2910205"/>
          </a:xfrm>
          <a:custGeom>
            <a:avLst/>
            <a:gdLst/>
            <a:ahLst/>
            <a:cxnLst/>
            <a:rect l="l" t="t" r="r" b="b"/>
            <a:pathLst>
              <a:path w="2803525" h="2910205" extrusionOk="0">
                <a:moveTo>
                  <a:pt x="2803437" y="0"/>
                </a:moveTo>
                <a:lnTo>
                  <a:pt x="0" y="0"/>
                </a:lnTo>
                <a:lnTo>
                  <a:pt x="0" y="761610"/>
                </a:lnTo>
                <a:lnTo>
                  <a:pt x="1969173" y="889473"/>
                </a:lnTo>
                <a:lnTo>
                  <a:pt x="1969173" y="2909866"/>
                </a:lnTo>
                <a:lnTo>
                  <a:pt x="2803437" y="2909866"/>
                </a:lnTo>
                <a:lnTo>
                  <a:pt x="2803437" y="0"/>
                </a:lnTo>
                <a:close/>
              </a:path>
            </a:pathLst>
          </a:custGeom>
          <a:solidFill>
            <a:srgbClr val="FCCD00"/>
          </a:solidFill>
        </p:spPr>
        <p:txBody>
          <a:bodyPr wrap="square" lIns="0" tIns="0" rIns="0" bIns="0" rtlCol="0"/>
          <a:lstStyle/>
          <a:p>
            <a:pPr>
              <a:defRPr/>
            </a:pPr>
            <a:endParaRPr/>
          </a:p>
        </p:txBody>
      </p:sp>
      <p:sp>
        <p:nvSpPr>
          <p:cNvPr id="8" name="object 24"/>
          <p:cNvSpPr/>
          <p:nvPr userDrawn="1"/>
        </p:nvSpPr>
        <p:spPr bwMode="auto">
          <a:xfrm>
            <a:off x="0" y="6325402"/>
            <a:ext cx="2849880" cy="2818765"/>
          </a:xfrm>
          <a:custGeom>
            <a:avLst/>
            <a:gdLst/>
            <a:ahLst/>
            <a:cxnLst/>
            <a:rect l="l" t="t" r="r" b="b"/>
            <a:pathLst>
              <a:path w="2849880" h="2818765" extrusionOk="0">
                <a:moveTo>
                  <a:pt x="880637" y="0"/>
                </a:moveTo>
                <a:lnTo>
                  <a:pt x="0" y="0"/>
                </a:lnTo>
                <a:lnTo>
                  <a:pt x="0" y="2818584"/>
                </a:lnTo>
                <a:lnTo>
                  <a:pt x="2849810" y="2818584"/>
                </a:lnTo>
                <a:lnTo>
                  <a:pt x="2849810" y="2148255"/>
                </a:lnTo>
                <a:lnTo>
                  <a:pt x="880637" y="2020392"/>
                </a:lnTo>
                <a:lnTo>
                  <a:pt x="880637" y="0"/>
                </a:lnTo>
                <a:close/>
              </a:path>
            </a:pathLst>
          </a:custGeom>
          <a:solidFill>
            <a:srgbClr val="06806C"/>
          </a:solidFill>
        </p:spPr>
        <p:txBody>
          <a:bodyPr wrap="square" lIns="0" tIns="0" rIns="0" bIns="0" rtlCol="0"/>
          <a:lstStyle/>
          <a:p>
            <a:pPr>
              <a:defRPr/>
            </a:pPr>
            <a:endParaRPr/>
          </a:p>
        </p:txBody>
      </p:sp>
      <p:sp>
        <p:nvSpPr>
          <p:cNvPr id="13"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6" name="Image 5"/>
          <p:cNvPicPr>
            <a:picLocks noChangeAspect="1"/>
          </p:cNvPicPr>
          <p:nvPr userDrawn="1"/>
        </p:nvPicPr>
        <p:blipFill>
          <a:blip r:embed="rId2"/>
          <a:srcRect l="35088"/>
          <a:stretch/>
        </p:blipFill>
        <p:spPr bwMode="auto">
          <a:xfrm>
            <a:off x="189816" y="85773"/>
            <a:ext cx="2482879" cy="1222375"/>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1_Two Content">
    <p:spTree>
      <p:nvGrpSpPr>
        <p:cNvPr id="1" name=""/>
        <p:cNvGrpSpPr/>
        <p:nvPr/>
      </p:nvGrpSpPr>
      <p:grpSpPr bwMode="auto">
        <a:xfrm>
          <a:off x="0" y="0"/>
          <a:ext cx="0" cy="0"/>
          <a:chOff x="0" y="0"/>
          <a:chExt cx="0" cy="0"/>
        </a:xfrm>
      </p:grpSpPr>
      <p:sp>
        <p:nvSpPr>
          <p:cNvPr id="10" name="object 4"/>
          <p:cNvSpPr/>
          <p:nvPr/>
        </p:nvSpPr>
        <p:spPr bwMode="auto">
          <a:xfrm>
            <a:off x="13091263" y="533400"/>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a:p>
        </p:txBody>
      </p:sp>
      <p:sp>
        <p:nvSpPr>
          <p:cNvPr id="11" name="object 8"/>
          <p:cNvSpPr/>
          <p:nvPr userDrawn="1"/>
        </p:nvSpPr>
        <p:spPr bwMode="auto">
          <a:xfrm>
            <a:off x="788572" y="7235954"/>
            <a:ext cx="1278890" cy="1222375"/>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a:p>
        </p:txBody>
      </p:sp>
      <p:sp>
        <p:nvSpPr>
          <p:cNvPr id="17" name="Title 1"/>
          <p:cNvSpPr>
            <a:spLocks noGrp="1"/>
          </p:cNvSpPr>
          <p:nvPr>
            <p:ph type="title" hasCustomPrompt="1"/>
          </p:nvPr>
        </p:nvSpPr>
        <p:spPr bwMode="auto">
          <a:xfrm>
            <a:off x="1000517" y="471574"/>
            <a:ext cx="14254967" cy="677108"/>
          </a:xfrm>
        </p:spPr>
        <p:txBody>
          <a:bodyPr/>
          <a:lstStyle>
            <a:lvl1pPr algn="ctr">
              <a:defRPr lang="fr-FR" sz="4400" b="1" i="0">
                <a:solidFill>
                  <a:srgbClr val="2C3176"/>
                </a:solidFill>
                <a:latin typeface="Marianne"/>
                <a:ea typeface="+mj-ea"/>
                <a:cs typeface="Arial"/>
              </a:defRPr>
            </a:lvl1pPr>
          </a:lstStyle>
          <a:p>
            <a:pPr>
              <a:defRPr/>
            </a:pPr>
            <a:r>
              <a:rPr lang="en-US"/>
              <a:t>Click to edit master title style</a:t>
            </a:r>
            <a:endParaRPr lang="fr-FR"/>
          </a:p>
        </p:txBody>
      </p:sp>
      <p:pic>
        <p:nvPicPr>
          <p:cNvPr id="6" name="Image 5"/>
          <p:cNvPicPr>
            <a:picLocks noChangeAspect="1"/>
          </p:cNvPicPr>
          <p:nvPr userDrawn="1"/>
        </p:nvPicPr>
        <p:blipFill>
          <a:blip r:embed="rId2"/>
          <a:srcRect l="35088"/>
          <a:stretch/>
        </p:blipFill>
        <p:spPr bwMode="auto">
          <a:xfrm>
            <a:off x="189816" y="85773"/>
            <a:ext cx="2482879" cy="1222375"/>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type="obj" preserve="1" userDrawn="1">
  <p:cSld name="Title Slide">
    <p:spTree>
      <p:nvGrpSpPr>
        <p:cNvPr id="1" name=""/>
        <p:cNvGrpSpPr/>
        <p:nvPr/>
      </p:nvGrpSpPr>
      <p:grpSpPr bwMode="auto">
        <a:xfrm>
          <a:off x="0" y="0"/>
          <a:ext cx="0" cy="0"/>
          <a:chOff x="0" y="0"/>
          <a:chExt cx="0" cy="0"/>
        </a:xfrm>
      </p:grpSpPr>
      <p:sp>
        <p:nvSpPr>
          <p:cNvPr id="2" name="Holder 2"/>
          <p:cNvSpPr>
            <a:spLocks noGrp="1"/>
          </p:cNvSpPr>
          <p:nvPr>
            <p:ph type="ctrTitle"/>
          </p:nvPr>
        </p:nvSpPr>
        <p:spPr bwMode="auto">
          <a:xfrm>
            <a:off x="1219200" y="2834640"/>
            <a:ext cx="13817599" cy="1920240"/>
          </a:xfrm>
          <a:prstGeom prst="rect">
            <a:avLst/>
          </a:prstGeom>
        </p:spPr>
        <p:txBody>
          <a:bodyPr wrap="square" lIns="0" tIns="0" rIns="0" bIns="0">
            <a:spAutoFit/>
          </a:bodyPr>
          <a:lstStyle>
            <a:lvl1pPr>
              <a:defRPr/>
            </a:lvl1pPr>
          </a:lstStyle>
          <a:p>
            <a:pPr>
              <a:defRPr/>
            </a:pPr>
            <a:endParaRPr/>
          </a:p>
        </p:txBody>
      </p:sp>
      <p:sp>
        <p:nvSpPr>
          <p:cNvPr id="3" name="Holder 3"/>
          <p:cNvSpPr>
            <a:spLocks noGrp="1"/>
          </p:cNvSpPr>
          <p:nvPr>
            <p:ph type="subTitle" idx="4"/>
          </p:nvPr>
        </p:nvSpPr>
        <p:spPr bwMode="auto">
          <a:xfrm>
            <a:off x="2438400" y="5120640"/>
            <a:ext cx="11379200" cy="2286000"/>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body" idx="1"/>
          </p:nvPr>
        </p:nvSpPr>
        <p:spPr bwMode="auto"/>
        <p:txBody>
          <a:bodyPr lIns="0" tIns="0" rIns="0" bIns="0"/>
          <a:lstStyle>
            <a:lvl1pPr>
              <a:defRPr/>
            </a:lvl1pPr>
          </a:lstStyle>
          <a:p>
            <a:pPr>
              <a:defRPr/>
            </a:pPr>
            <a:endParaRPr/>
          </a:p>
        </p:txBody>
      </p:sp>
      <p:sp>
        <p:nvSpPr>
          <p:cNvPr id="4" name="Holder 4"/>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6" name="Holder 6"/>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PhAnim="0" type="obj" preserve="1" userDrawn="1">
  <p:cSld name="Two Content">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18700" b="1" i="0">
                <a:solidFill>
                  <a:srgbClr val="FCCD00"/>
                </a:solidFill>
                <a:latin typeface="Arial"/>
                <a:cs typeface="Arial"/>
              </a:defRPr>
            </a:lvl1pPr>
          </a:lstStyle>
          <a:p>
            <a:pPr>
              <a:defRPr/>
            </a:pPr>
            <a:endParaRPr/>
          </a:p>
        </p:txBody>
      </p:sp>
      <p:sp>
        <p:nvSpPr>
          <p:cNvPr id="3" name="Holder 3"/>
          <p:cNvSpPr>
            <a:spLocks noGrp="1"/>
          </p:cNvSpPr>
          <p:nvPr>
            <p:ph sz="half" idx="2"/>
          </p:nvPr>
        </p:nvSpPr>
        <p:spPr bwMode="auto">
          <a:xfrm>
            <a:off x="812800" y="2103120"/>
            <a:ext cx="7071360" cy="6035039"/>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sz="half" idx="3"/>
          </p:nvPr>
        </p:nvSpPr>
        <p:spPr bwMode="auto">
          <a:xfrm>
            <a:off x="8371840" y="2103120"/>
            <a:ext cx="7071360" cy="6035039"/>
          </a:xfrm>
          <a:prstGeom prst="rect">
            <a:avLst/>
          </a:prstGeom>
        </p:spPr>
        <p:txBody>
          <a:bodyPr wrap="square" lIns="0" tIns="0" rIns="0" bIns="0">
            <a:spAutoFit/>
          </a:bodyPr>
          <a:lstStyle>
            <a:lvl1pPr>
              <a:defRPr/>
            </a:lvl1pPr>
          </a:lstStyle>
          <a:p>
            <a:pPr>
              <a:defRPr/>
            </a:pPr>
            <a:endParaRPr/>
          </a:p>
        </p:txBody>
      </p:sp>
      <p:sp>
        <p:nvSpPr>
          <p:cNvPr id="5" name="Holder 5"/>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6" name="Holder 6"/>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7" name="Holder 7"/>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PhAnim="0" type="obj" preserve="1" userDrawn="1">
  <p:cSld name="Title Only">
    <p:spTree>
      <p:nvGrpSpPr>
        <p:cNvPr id="1" name=""/>
        <p:cNvGrpSpPr/>
        <p:nvPr/>
      </p:nvGrpSpPr>
      <p:grpSpPr bwMode="auto">
        <a:xfrm>
          <a:off x="0" y="0"/>
          <a:ext cx="0" cy="0"/>
          <a:chOff x="0" y="0"/>
          <a:chExt cx="0" cy="0"/>
        </a:xfrm>
      </p:grpSpPr>
      <p:sp>
        <p:nvSpPr>
          <p:cNvPr id="2" name="Holder 2"/>
          <p:cNvSpPr>
            <a:spLocks noGrp="1"/>
          </p:cNvSpPr>
          <p:nvPr>
            <p:ph type="title"/>
          </p:nvPr>
        </p:nvSpPr>
        <p:spPr bwMode="auto"/>
        <p:txBody>
          <a:bodyPr lIns="0" tIns="0" rIns="0" bIns="0"/>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4" name="Holder 4"/>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5" name="Holder 5"/>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PhAnim="0" type="obj" preserve="1" userDrawn="1">
  <p:cSld name="Blank">
    <p:spTree>
      <p:nvGrpSpPr>
        <p:cNvPr id="1" name=""/>
        <p:cNvGrpSpPr/>
        <p:nvPr/>
      </p:nvGrpSpPr>
      <p:grpSpPr bwMode="auto">
        <a:xfrm>
          <a:off x="0" y="0"/>
          <a:ext cx="0" cy="0"/>
          <a:chOff x="0" y="0"/>
          <a:chExt cx="0" cy="0"/>
        </a:xfrm>
      </p:grpSpPr>
      <p:sp>
        <p:nvSpPr>
          <p:cNvPr id="2" name="Holder 2"/>
          <p:cNvSpPr>
            <a:spLocks noGrp="1"/>
          </p:cNvSpPr>
          <p:nvPr>
            <p:ph type="ftr" sz="quarter" idx="5"/>
          </p:nvPr>
        </p:nvSpPr>
        <p:spPr bwMode="auto"/>
        <p:txBody>
          <a:bodyPr lIns="0" tIns="0" rIns="0" bIns="0"/>
          <a:lstStyle>
            <a:lvl1pPr algn="ctr">
              <a:defRPr>
                <a:solidFill>
                  <a:schemeClr val="tx1">
                    <a:tint val="75000"/>
                  </a:schemeClr>
                </a:solidFill>
              </a:defRPr>
            </a:lvl1pPr>
          </a:lstStyle>
          <a:p>
            <a:pPr>
              <a:defRPr/>
            </a:pPr>
            <a:endParaRPr/>
          </a:p>
        </p:txBody>
      </p:sp>
      <p:sp>
        <p:nvSpPr>
          <p:cNvPr id="3" name="Holder 3"/>
          <p:cNvSpPr>
            <a:spLocks noGrp="1"/>
          </p:cNvSpPr>
          <p:nvPr>
            <p:ph type="dt" sz="half" idx="6"/>
          </p:nvPr>
        </p:nvSpPr>
        <p:spPr bwMode="auto"/>
        <p:txBody>
          <a:bodyPr lIns="0" tIns="0" rIns="0" bIns="0"/>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4" name="Holder 4"/>
          <p:cNvSpPr>
            <a:spLocks noGrp="1"/>
          </p:cNvSpPr>
          <p:nvPr>
            <p:ph type="sldNum" sz="quarter" idx="7"/>
          </p:nvPr>
        </p:nvSpPr>
        <p:spPr bwMode="auto"/>
        <p:txBody>
          <a:bodyPr lIns="0" tIns="0" rIns="0" bIns="0"/>
          <a:lstStyle>
            <a:lvl1pPr algn="r">
              <a:defRPr>
                <a:solidFill>
                  <a:schemeClr val="tx1">
                    <a:tint val="75000"/>
                  </a:schemeClr>
                </a:solidFill>
              </a:defRPr>
            </a:lvl1pPr>
          </a:lstStyle>
          <a:p>
            <a:pPr>
              <a:defRPr/>
            </a:pPr>
            <a:fld id="{B6F15528-21DE-4FAA-801E-634DDDAF4B2B}" type="slidenum">
              <a:r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bwMode="auto">
        <a:xfrm>
          <a:off x="0" y="0"/>
          <a:ext cx="0" cy="0"/>
          <a:chOff x="0" y="0"/>
          <a:chExt cx="0" cy="0"/>
        </a:xfrm>
      </p:grpSpPr>
      <p:sp>
        <p:nvSpPr>
          <p:cNvPr id="2" name="Holder 2"/>
          <p:cNvSpPr>
            <a:spLocks noGrp="1"/>
          </p:cNvSpPr>
          <p:nvPr>
            <p:ph type="title"/>
          </p:nvPr>
        </p:nvSpPr>
        <p:spPr bwMode="auto">
          <a:xfrm>
            <a:off x="1000516" y="3581623"/>
            <a:ext cx="14254967" cy="2875279"/>
          </a:xfrm>
          <a:prstGeom prst="rect">
            <a:avLst/>
          </a:prstGeom>
        </p:spPr>
        <p:txBody>
          <a:bodyPr wrap="square" lIns="0" tIns="0" rIns="0" bIns="0">
            <a:spAutoFit/>
          </a:bodyPr>
          <a:lstStyle>
            <a:lvl1pPr>
              <a:defRPr sz="18700" b="1" i="0">
                <a:solidFill>
                  <a:srgbClr val="FCCD00"/>
                </a:solidFill>
                <a:latin typeface="Arial"/>
                <a:cs typeface="Arial"/>
              </a:defRPr>
            </a:lvl1pPr>
          </a:lstStyle>
          <a:p>
            <a:pPr>
              <a:defRPr/>
            </a:pPr>
            <a:endParaRPr/>
          </a:p>
        </p:txBody>
      </p:sp>
      <p:sp>
        <p:nvSpPr>
          <p:cNvPr id="3" name="Holder 3"/>
          <p:cNvSpPr>
            <a:spLocks noGrp="1"/>
          </p:cNvSpPr>
          <p:nvPr>
            <p:ph type="body" idx="1"/>
          </p:nvPr>
        </p:nvSpPr>
        <p:spPr bwMode="auto">
          <a:xfrm>
            <a:off x="812800" y="2103120"/>
            <a:ext cx="14630400" cy="6035039"/>
          </a:xfrm>
          <a:prstGeom prst="rect">
            <a:avLst/>
          </a:prstGeom>
        </p:spPr>
        <p:txBody>
          <a:bodyPr wrap="square" lIns="0" tIns="0" rIns="0" bIns="0">
            <a:spAutoFit/>
          </a:bodyPr>
          <a:lstStyle>
            <a:lvl1pPr>
              <a:defRPr/>
            </a:lvl1pPr>
          </a:lstStyle>
          <a:p>
            <a:pPr>
              <a:defRPr/>
            </a:pPr>
            <a:endParaRPr/>
          </a:p>
        </p:txBody>
      </p:sp>
      <p:sp>
        <p:nvSpPr>
          <p:cNvPr id="4" name="Holder 4"/>
          <p:cNvSpPr>
            <a:spLocks noGrp="1"/>
          </p:cNvSpPr>
          <p:nvPr>
            <p:ph type="ftr" sz="quarter" idx="5"/>
          </p:nvPr>
        </p:nvSpPr>
        <p:spPr bwMode="auto">
          <a:xfrm>
            <a:off x="5527040" y="8503920"/>
            <a:ext cx="5201920" cy="457200"/>
          </a:xfrm>
          <a:prstGeom prst="rect">
            <a:avLst/>
          </a:prstGeom>
        </p:spPr>
        <p:txBody>
          <a:bodyPr wrap="square" lIns="0" tIns="0" rIns="0" bIns="0">
            <a:spAutoFit/>
          </a:bodyPr>
          <a:lstStyle>
            <a:lvl1pPr algn="ctr">
              <a:defRPr>
                <a:solidFill>
                  <a:schemeClr val="tx1">
                    <a:tint val="75000"/>
                  </a:schemeClr>
                </a:solidFill>
              </a:defRPr>
            </a:lvl1pPr>
          </a:lstStyle>
          <a:p>
            <a:pPr>
              <a:defRPr/>
            </a:pPr>
            <a:endParaRPr/>
          </a:p>
        </p:txBody>
      </p:sp>
      <p:sp>
        <p:nvSpPr>
          <p:cNvPr id="5" name="Holder 5"/>
          <p:cNvSpPr>
            <a:spLocks noGrp="1"/>
          </p:cNvSpPr>
          <p:nvPr>
            <p:ph type="dt" sz="half" idx="6"/>
          </p:nvPr>
        </p:nvSpPr>
        <p:spPr bwMode="auto">
          <a:xfrm>
            <a:off x="812800" y="8503920"/>
            <a:ext cx="3738880" cy="457200"/>
          </a:xfrm>
          <a:prstGeom prst="rect">
            <a:avLst/>
          </a:prstGeom>
        </p:spPr>
        <p:txBody>
          <a:bodyPr wrap="square" lIns="0" tIns="0" rIns="0" bIns="0">
            <a:spAutoFit/>
          </a:bodyPr>
          <a:lstStyle>
            <a:lvl1pPr algn="l">
              <a:defRPr>
                <a:solidFill>
                  <a:schemeClr val="tx1">
                    <a:tint val="75000"/>
                  </a:schemeClr>
                </a:solidFill>
              </a:defRPr>
            </a:lvl1pPr>
          </a:lstStyle>
          <a:p>
            <a:pPr>
              <a:defRPr/>
            </a:pPr>
            <a:fld id="{1D8BD707-D9CF-40AE-B4C6-C98DA3205C09}" type="datetimeFigureOut">
              <a:rPr lang="en-US"/>
              <a:t>3/21/2024</a:t>
            </a:fld>
            <a:endParaRPr lang="en-US"/>
          </a:p>
        </p:txBody>
      </p:sp>
      <p:sp>
        <p:nvSpPr>
          <p:cNvPr id="6" name="Holder 6"/>
          <p:cNvSpPr>
            <a:spLocks noGrp="1"/>
          </p:cNvSpPr>
          <p:nvPr>
            <p:ph type="sldNum" sz="quarter" idx="7"/>
          </p:nvPr>
        </p:nvSpPr>
        <p:spPr bwMode="auto">
          <a:xfrm>
            <a:off x="11704320" y="8503920"/>
            <a:ext cx="3738880" cy="457200"/>
          </a:xfrm>
          <a:prstGeom prst="rect">
            <a:avLst/>
          </a:prstGeom>
        </p:spPr>
        <p:txBody>
          <a:bodyPr wrap="square" lIns="0" tIns="0" rIns="0" bIns="0">
            <a:spAutoFit/>
          </a:bodyPr>
          <a:lstStyle>
            <a:lvl1pPr algn="r">
              <a:defRPr>
                <a:solidFill>
                  <a:schemeClr val="tx1">
                    <a:tint val="75000"/>
                  </a:schemeClr>
                </a:solidFill>
              </a:defRPr>
            </a:lvl1pPr>
          </a:lstStyle>
          <a:p>
            <a:pPr>
              <a:defRPr/>
            </a:pPr>
            <a:fld id="{B6F15528-21DE-4FAA-801E-634DDDAF4B2B}" type="slidenum">
              <a:rPr/>
              <a:t>‹N°›</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 Id="rId4" Type="http://schemas.openxmlformats.org/officeDocument/2006/relationships/hyperlink" Target="https://lesbases.anct.gouv.fr/collections/boite-a-outils-numerique-responsabl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ecoresponsable.numerique.gouv.fr/publications/bonnes-pratiques/" TargetMode="External"/><Relationship Id="rId13" Type="http://schemas.openxmlformats.org/officeDocument/2006/relationships/hyperlink" Target="https://www.agglo-larochelle.fr/documents/10839/15998770/Agglo+La+Rochelle+-+Affiche+-+Dix+%C3%A9co-gestes+num%C3%A9riques/47ee9b57-115f-4e93-af3c-395796c30cd9?version=1.0" TargetMode="External"/><Relationship Id="rId18" Type="http://schemas.openxmlformats.org/officeDocument/2006/relationships/hyperlink" Target="https://www.lecese.fr/" TargetMode="External"/><Relationship Id="rId3" Type="http://schemas.openxmlformats.org/officeDocument/2006/relationships/hyperlink" Target="https://www.academie-nr.org/sensibilisation/#/" TargetMode="External"/><Relationship Id="rId7" Type="http://schemas.openxmlformats.org/officeDocument/2006/relationships/hyperlink" Target="https://ecoresponsable.numerique.gouv.fr/publications/strategie-numerique-responsable-des-collectivites/" TargetMode="External"/><Relationship Id="rId12" Type="http://schemas.openxmlformats.org/officeDocument/2006/relationships/hyperlink" Target="https://presse.ademe.fr/wp-content/uploads/2017/09/guide-pratique-impacts-smartphone.pdf" TargetMode="External"/><Relationship Id="rId17" Type="http://schemas.openxmlformats.org/officeDocument/2006/relationships/hyperlink" Target="https://theshiftproject.org/" TargetMode="External"/><Relationship Id="rId2" Type="http://schemas.openxmlformats.org/officeDocument/2006/relationships/hyperlink" Target="https://view.genial.ly/64f9a5795601750012f606a8" TargetMode="External"/><Relationship Id="rId16" Type="http://schemas.openxmlformats.org/officeDocument/2006/relationships/hyperlink" Target="https://www.greenit.fr/" TargetMode="External"/><Relationship Id="rId1" Type="http://schemas.openxmlformats.org/officeDocument/2006/relationships/slideLayout" Target="../slideLayouts/slideLayout1.xml"/><Relationship Id="rId6" Type="http://schemas.openxmlformats.org/officeDocument/2006/relationships/hyperlink" Target="https://www.fresquedunumerique.org/" TargetMode="External"/><Relationship Id="rId11" Type="http://schemas.openxmlformats.org/officeDocument/2006/relationships/hyperlink" Target="https://librairie.ademe.fr/consommer-autrement/5225-ecoresponsable-au-bureau-9791029718960.html" TargetMode="External"/><Relationship Id="rId5" Type="http://schemas.openxmlformats.org/officeDocument/2006/relationships/hyperlink" Target="https://www.fun-mooc.fr/fr/cours/impacts-environnementaux-du-numerique/" TargetMode="External"/><Relationship Id="rId15" Type="http://schemas.openxmlformats.org/officeDocument/2006/relationships/hyperlink" Target="https://archives.qqf.fr/infographie/69/pollution-numerique-du-clic-au-declic" TargetMode="External"/><Relationship Id="rId10" Type="http://schemas.openxmlformats.org/officeDocument/2006/relationships/hyperlink" Target="https://cnm.fr/wp-content/uploads/2021/08/ademe_guide-pratique-face-cachee-numerique.pdf" TargetMode="External"/><Relationship Id="rId19" Type="http://schemas.openxmlformats.org/officeDocument/2006/relationships/hyperlink" Target="https://factuel.afp.com/email-streaming-informatique-le-vrai-du-faux-de-limpact-energetique-de-trois-pratiques-numeriques" TargetMode="External"/><Relationship Id="rId4" Type="http://schemas.openxmlformats.org/officeDocument/2006/relationships/hyperlink" Target="https://www.academie-nr.org/#mooc-nr" TargetMode="External"/><Relationship Id="rId9" Type="http://schemas.openxmlformats.org/officeDocument/2006/relationships/hyperlink" Target="https://librairie.ademe.fr/consommer-autrement/5086-en-route-vers-la-sobriete-numerique-9791029718755.html" TargetMode="External"/><Relationship Id="rId14" Type="http://schemas.openxmlformats.org/officeDocument/2006/relationships/hyperlink" Target="https://impactco2.fr/usagenumeriqu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utilo.org/" TargetMode="External"/><Relationship Id="rId7" Type="http://schemas.openxmlformats.org/officeDocument/2006/relationships/hyperlink" Target="https://donnees.incubateur.anct.gouv.fr/toolbox/grist" TargetMode="External"/><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11" name="object 8"/>
          <p:cNvSpPr>
            <a:spLocks noChangeAspect="1"/>
          </p:cNvSpPr>
          <p:nvPr/>
        </p:nvSpPr>
        <p:spPr bwMode="auto">
          <a:xfrm rot="5400000">
            <a:off x="519927" y="2419838"/>
            <a:ext cx="2908867" cy="2780322"/>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a:p>
        </p:txBody>
      </p:sp>
      <p:sp>
        <p:nvSpPr>
          <p:cNvPr id="12" name="ZoneTexte 11"/>
          <p:cNvSpPr txBox="1"/>
          <p:nvPr/>
        </p:nvSpPr>
        <p:spPr bwMode="auto">
          <a:xfrm>
            <a:off x="2761861" y="4325814"/>
            <a:ext cx="13335779" cy="1692771"/>
          </a:xfrm>
          <a:prstGeom prst="rect">
            <a:avLst/>
          </a:prstGeom>
          <a:noFill/>
        </p:spPr>
        <p:txBody>
          <a:bodyPr wrap="square" rtlCol="0">
            <a:spAutoFit/>
          </a:bodyPr>
          <a:lstStyle/>
          <a:p>
            <a:pPr>
              <a:defRPr/>
            </a:pPr>
            <a:r>
              <a:rPr lang="fr-FR" sz="4800" b="1">
                <a:solidFill>
                  <a:srgbClr val="2C3176"/>
                </a:solidFill>
                <a:latin typeface="Marianne ExtraBold"/>
                <a:ea typeface="Marianne ExtraBold"/>
                <a:cs typeface="Marianne ExtraBold"/>
              </a:rPr>
              <a:t>Guide pour organismes mutualisateurs</a:t>
            </a:r>
          </a:p>
          <a:p>
            <a:pPr>
              <a:defRPr/>
            </a:pPr>
            <a:r>
              <a:rPr lang="fr-FR" sz="2800" b="1">
                <a:solidFill>
                  <a:srgbClr val="2C3176"/>
                </a:solidFill>
                <a:latin typeface="Marianne ExtraBold"/>
                <a:ea typeface="Marianne ExtraBold"/>
                <a:cs typeface="Marianne ExtraBold"/>
              </a:rPr>
              <a:t>Souhaitant accompagner des collectivités adhérentes à la démarche Numérique responsable de l’ANCT</a:t>
            </a:r>
            <a:endParaRPr/>
          </a:p>
        </p:txBody>
      </p:sp>
      <p:sp>
        <p:nvSpPr>
          <p:cNvPr id="14" name="object 4"/>
          <p:cNvSpPr/>
          <p:nvPr/>
        </p:nvSpPr>
        <p:spPr bwMode="auto">
          <a:xfrm>
            <a:off x="13672138" y="414280"/>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a:p>
        </p:txBody>
      </p:sp>
      <p:sp>
        <p:nvSpPr>
          <p:cNvPr id="15" name="object 3"/>
          <p:cNvSpPr>
            <a:spLocks noChangeAspect="1"/>
          </p:cNvSpPr>
          <p:nvPr/>
        </p:nvSpPr>
        <p:spPr bwMode="auto">
          <a:xfrm>
            <a:off x="584200" y="7848600"/>
            <a:ext cx="954722" cy="913145"/>
          </a:xfrm>
          <a:custGeom>
            <a:avLst/>
            <a:gdLst/>
            <a:ahLst/>
            <a:cxnLst/>
            <a:rect l="l" t="t" r="r" b="b"/>
            <a:pathLst>
              <a:path w="393700" h="376554" extrusionOk="0">
                <a:moveTo>
                  <a:pt x="217690" y="0"/>
                </a:moveTo>
                <a:lnTo>
                  <a:pt x="6223" y="0"/>
                </a:lnTo>
                <a:lnTo>
                  <a:pt x="0" y="6654"/>
                </a:lnTo>
                <a:lnTo>
                  <a:pt x="14617" y="232092"/>
                </a:lnTo>
                <a:lnTo>
                  <a:pt x="24862" y="278192"/>
                </a:lnTo>
                <a:lnTo>
                  <a:pt x="47735" y="317882"/>
                </a:lnTo>
                <a:lnTo>
                  <a:pt x="80889" y="348960"/>
                </a:lnTo>
                <a:lnTo>
                  <a:pt x="121975" y="369222"/>
                </a:lnTo>
                <a:lnTo>
                  <a:pt x="168643" y="376466"/>
                </a:lnTo>
                <a:lnTo>
                  <a:pt x="387350" y="376466"/>
                </a:lnTo>
                <a:lnTo>
                  <a:pt x="393433" y="370382"/>
                </a:lnTo>
                <a:lnTo>
                  <a:pt x="393433" y="159308"/>
                </a:lnTo>
                <a:lnTo>
                  <a:pt x="387350" y="153225"/>
                </a:lnTo>
                <a:lnTo>
                  <a:pt x="238785" y="153225"/>
                </a:lnTo>
                <a:lnTo>
                  <a:pt x="232854" y="147650"/>
                </a:lnTo>
                <a:lnTo>
                  <a:pt x="232384" y="140487"/>
                </a:lnTo>
                <a:lnTo>
                  <a:pt x="223647" y="5575"/>
                </a:lnTo>
                <a:lnTo>
                  <a:pt x="217690" y="0"/>
                </a:lnTo>
                <a:close/>
              </a:path>
            </a:pathLst>
          </a:custGeom>
          <a:solidFill>
            <a:srgbClr val="FCCD00"/>
          </a:solidFill>
        </p:spPr>
        <p:txBody>
          <a:bodyPr wrap="square" lIns="0" tIns="0" rIns="0" bIns="0" rtlCol="0"/>
          <a:lstStyle/>
          <a:p>
            <a:pPr>
              <a:defRPr/>
            </a:pPr>
            <a:endParaRPr/>
          </a:p>
        </p:txBody>
      </p:sp>
      <p:pic>
        <p:nvPicPr>
          <p:cNvPr id="16" name="Image 15"/>
          <p:cNvPicPr>
            <a:picLocks noChangeAspect="1"/>
          </p:cNvPicPr>
          <p:nvPr/>
        </p:nvPicPr>
        <p:blipFill>
          <a:blip r:embed="rId2"/>
          <a:stretch/>
        </p:blipFill>
        <p:spPr bwMode="auto">
          <a:xfrm rot="5400000">
            <a:off x="13942289" y="7081803"/>
            <a:ext cx="1863967" cy="2446735"/>
          </a:xfrm>
          <a:prstGeom prst="rect">
            <a:avLst/>
          </a:prstGeom>
        </p:spPr>
      </p:pic>
      <p:pic>
        <p:nvPicPr>
          <p:cNvPr id="5" name="Image 4"/>
          <p:cNvPicPr>
            <a:picLocks noChangeAspect="1"/>
          </p:cNvPicPr>
          <p:nvPr/>
        </p:nvPicPr>
        <p:blipFill>
          <a:blip r:embed="rId3"/>
          <a:stretch/>
        </p:blipFill>
        <p:spPr bwMode="auto">
          <a:xfrm>
            <a:off x="174365" y="246810"/>
            <a:ext cx="5980095" cy="1911096"/>
          </a:xfrm>
          <a:prstGeom prst="rect">
            <a:avLst/>
          </a:prstGeom>
        </p:spPr>
      </p:pic>
      <p:sp>
        <p:nvSpPr>
          <p:cNvPr id="2" name="ZoneTexte 8"/>
          <p:cNvSpPr txBox="1"/>
          <p:nvPr/>
        </p:nvSpPr>
        <p:spPr bwMode="auto">
          <a:xfrm>
            <a:off x="1731016" y="7262895"/>
            <a:ext cx="12112054" cy="1815882"/>
          </a:xfrm>
          <a:prstGeom prst="rect">
            <a:avLst/>
          </a:prstGeom>
          <a:noFill/>
        </p:spPr>
        <p:txBody>
          <a:bodyPr wrap="square" rtlCol="0">
            <a:spAutoFit/>
          </a:bodyPr>
          <a:lstStyle/>
          <a:p>
            <a:pPr>
              <a:defRPr/>
            </a:pPr>
            <a:r>
              <a:rPr lang="fr-FR" sz="1600" dirty="0">
                <a:solidFill>
                  <a:srgbClr val="2C3176"/>
                </a:solidFill>
                <a:latin typeface="Marianne"/>
                <a:ea typeface="Marianne ExtraBold"/>
                <a:cs typeface="Marianne ExtraBold"/>
              </a:rPr>
              <a:t>Ce support a été produit par l’ANCT lors de l’expérimentation lancée en novembre 2022 pour accompagner 6 collectivités territoriales pilotes dans l’élaboration de leur stratégie Numérique responsable. Il a ensuite été mis à jour à base des retours d’expérience des 18 collectivités territoriales ayant participé à la Vague 1, qui s’est déroulée entre septembre et décembre 2023.</a:t>
            </a:r>
            <a:endParaRPr dirty="0"/>
          </a:p>
          <a:p>
            <a:pPr>
              <a:defRPr/>
            </a:pPr>
            <a:r>
              <a:rPr lang="fr-FR" sz="1600" dirty="0">
                <a:solidFill>
                  <a:srgbClr val="2C3176"/>
                </a:solidFill>
                <a:latin typeface="Marianne"/>
                <a:ea typeface="Marianne ExtraBold"/>
                <a:cs typeface="Marianne ExtraBold"/>
              </a:rPr>
              <a:t>Il est mis à disposition de tous les acteurs en libre-accès </a:t>
            </a:r>
            <a:r>
              <a:rPr lang="fr-FR" sz="1600" u="sng" dirty="0">
                <a:solidFill>
                  <a:srgbClr val="2C3176"/>
                </a:solidFill>
                <a:latin typeface="Marianne"/>
                <a:ea typeface="Marianne ExtraBold"/>
                <a:cs typeface="Marianne ExtraBold"/>
                <a:hlinkClick r:id="rId4" tooltip="https://labase.anct.gouv.fr/base/433?tab=collections&amp;collection=199"/>
              </a:rPr>
              <a:t>dans la boîte à outils Numérique responsable de l’ANCT</a:t>
            </a:r>
            <a:r>
              <a:rPr lang="fr-FR" sz="1600" dirty="0">
                <a:solidFill>
                  <a:srgbClr val="2C3176"/>
                </a:solidFill>
                <a:latin typeface="Marianne"/>
                <a:ea typeface="Marianne ExtraBold"/>
                <a:cs typeface="Marianne ExtraBold"/>
                <a:hlinkClick r:id="rId4" tooltip="https://labase.anct.gouv.fr/base/433?tab=collections&amp;collection=199"/>
              </a:rPr>
              <a:t> </a:t>
            </a:r>
            <a:r>
              <a:rPr lang="fr-FR" sz="1600" dirty="0">
                <a:solidFill>
                  <a:srgbClr val="2C3176"/>
                </a:solidFill>
                <a:latin typeface="Marianne"/>
                <a:ea typeface="Marianne ExtraBold"/>
                <a:cs typeface="Marianne ExtraBold"/>
              </a:rPr>
              <a:t>pour servir de modèle.</a:t>
            </a:r>
            <a:endParaRPr dirty="0"/>
          </a:p>
          <a:p>
            <a:pPr>
              <a:defRPr/>
            </a:pPr>
            <a:r>
              <a:rPr lang="fr-FR" sz="1600" dirty="0">
                <a:solidFill>
                  <a:srgbClr val="2C3176"/>
                </a:solidFill>
                <a:latin typeface="Marianne"/>
                <a:ea typeface="Marianne ExtraBold"/>
                <a:cs typeface="Marianne ExtraBold"/>
              </a:rPr>
              <a:t>Il peut donc être repris, modifié, complété. </a:t>
            </a:r>
            <a:r>
              <a:rPr lang="fr-FR" sz="1600" dirty="0">
                <a:solidFill>
                  <a:srgbClr val="2C3176"/>
                </a:solidFill>
                <a:latin typeface="Marianne"/>
              </a:rPr>
              <a:t>La typographie Marianne® est </a:t>
            </a:r>
            <a:r>
              <a:rPr lang="fr-FR" sz="1600" dirty="0">
                <a:solidFill>
                  <a:srgbClr val="2C3176"/>
                </a:solidFill>
                <a:latin typeface="Marianne"/>
                <a:ea typeface="Marianne ExtraBold"/>
                <a:cs typeface="Marianne ExtraBold"/>
              </a:rPr>
              <a:t>réservée aux administrations publiques.</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3"/>
          <p:cNvSpPr>
            <a:spLocks noGrp="1"/>
          </p:cNvSpPr>
          <p:nvPr>
            <p:ph type="title"/>
          </p:nvPr>
        </p:nvSpPr>
        <p:spPr bwMode="auto">
          <a:xfrm>
            <a:off x="2270981" y="269754"/>
            <a:ext cx="12542643" cy="1231106"/>
          </a:xfrm>
        </p:spPr>
        <p:txBody>
          <a:bodyPr wrap="square" lIns="0" tIns="0" rIns="0" bIns="0">
            <a:spAutoFit/>
          </a:bodyPr>
          <a:lstStyle/>
          <a:p>
            <a:pPr>
              <a:defRPr/>
            </a:pPr>
            <a:r>
              <a:rPr lang="fr-FR" sz="4000" spc="-75">
                <a:cs typeface="Marianne"/>
              </a:rPr>
              <a:t>Quels sont les bénéfices d’un accompagnement par un organisme mutualisateur dans cette démarche? </a:t>
            </a:r>
            <a:endParaRPr/>
          </a:p>
        </p:txBody>
      </p:sp>
      <p:sp>
        <p:nvSpPr>
          <p:cNvPr id="106" name="TextBox 105"/>
          <p:cNvSpPr txBox="1"/>
          <p:nvPr/>
        </p:nvSpPr>
        <p:spPr bwMode="auto">
          <a:xfrm>
            <a:off x="497570" y="1502677"/>
            <a:ext cx="15260859" cy="738664"/>
          </a:xfrm>
          <a:prstGeom prst="rect">
            <a:avLst/>
          </a:prstGeom>
          <a:solidFill>
            <a:schemeClr val="bg1">
              <a:lumMod val="85000"/>
            </a:schemeClr>
          </a:solidFill>
        </p:spPr>
        <p:txBody>
          <a:bodyPr wrap="square" rtlCol="0" anchor="ctr">
            <a:spAutoFit/>
          </a:bodyPr>
          <a:lstStyle/>
          <a:p>
            <a:pPr marL="0" marR="0">
              <a:spcBef>
                <a:spcPts val="0"/>
              </a:spcBef>
              <a:spcAft>
                <a:spcPts val="0"/>
              </a:spcAft>
              <a:defRPr/>
            </a:pPr>
            <a:r>
              <a:rPr lang="fr-FR" sz="1400" dirty="0">
                <a:latin typeface="Marianne"/>
                <a:ea typeface="Calibri"/>
              </a:rPr>
              <a:t>L’ambition de la boîte à outils ANCT est de mobiliser un maximum d’acteurs sur le Numérique responsable, notamment en embarquant des organismes </a:t>
            </a:r>
            <a:r>
              <a:rPr lang="fr-FR" sz="1400" dirty="0" err="1">
                <a:latin typeface="Marianne"/>
                <a:ea typeface="Calibri"/>
              </a:rPr>
              <a:t>mutualisateurs</a:t>
            </a:r>
            <a:r>
              <a:rPr lang="fr-FR" sz="1400" dirty="0">
                <a:latin typeface="Marianne"/>
                <a:ea typeface="Calibri"/>
              </a:rPr>
              <a:t>. Ce </a:t>
            </a:r>
            <a:r>
              <a:rPr lang="fr-FR" sz="1400" b="1" dirty="0">
                <a:latin typeface="Marianne"/>
                <a:ea typeface="Calibri"/>
              </a:rPr>
              <a:t>court guide méthodologique </a:t>
            </a:r>
            <a:r>
              <a:rPr lang="fr-FR" sz="1400" dirty="0">
                <a:latin typeface="Marianne"/>
                <a:ea typeface="Calibri"/>
              </a:rPr>
              <a:t>est dédié à ce type de structures </a:t>
            </a:r>
            <a:r>
              <a:rPr lang="fr-FR" sz="1400" b="1" dirty="0">
                <a:latin typeface="Marianne"/>
                <a:ea typeface="Calibri"/>
              </a:rPr>
              <a:t>souhaitant accompagner leurs collectivités adhérentes dans la démarche. </a:t>
            </a:r>
            <a:r>
              <a:rPr lang="fr-FR" sz="1400" dirty="0">
                <a:latin typeface="Marianne"/>
                <a:ea typeface="Calibri"/>
              </a:rPr>
              <a:t>Il regroupe des </a:t>
            </a:r>
            <a:r>
              <a:rPr lang="fr-FR" sz="1400" b="1" dirty="0">
                <a:latin typeface="Marianne"/>
                <a:ea typeface="Calibri"/>
              </a:rPr>
              <a:t>retours d’expérience </a:t>
            </a:r>
            <a:r>
              <a:rPr lang="fr-FR" sz="1400" dirty="0">
                <a:latin typeface="Marianne"/>
                <a:ea typeface="Calibri"/>
              </a:rPr>
              <a:t>et </a:t>
            </a:r>
            <a:r>
              <a:rPr lang="fr-FR" sz="1400" b="1" dirty="0">
                <a:latin typeface="Marianne"/>
                <a:ea typeface="Calibri"/>
              </a:rPr>
              <a:t>recommandations</a:t>
            </a:r>
            <a:r>
              <a:rPr lang="fr-FR" sz="1400" dirty="0">
                <a:latin typeface="Marianne"/>
                <a:ea typeface="Calibri"/>
              </a:rPr>
              <a:t> de la Vague 1.</a:t>
            </a:r>
            <a:endParaRPr dirty="0"/>
          </a:p>
        </p:txBody>
      </p:sp>
      <p:sp>
        <p:nvSpPr>
          <p:cNvPr id="2" name="TextBox 36"/>
          <p:cNvSpPr txBox="1"/>
          <p:nvPr/>
        </p:nvSpPr>
        <p:spPr bwMode="auto">
          <a:xfrm>
            <a:off x="8315624" y="2579857"/>
            <a:ext cx="6942611" cy="6380115"/>
          </a:xfrm>
          <a:prstGeom prst="rect">
            <a:avLst/>
          </a:prstGeom>
          <a:solidFill>
            <a:srgbClr val="06806C">
              <a:alpha val="10196"/>
            </a:srgbClr>
          </a:solidFill>
          <a:ln w="12700">
            <a:solidFill>
              <a:srgbClr val="06806C"/>
            </a:solidFill>
            <a:prstDash val="dashDot"/>
          </a:ln>
        </p:spPr>
        <p:txBody>
          <a:bodyPr vert="horz" wrap="square" lIns="91440" tIns="360000" rIns="91440" bIns="45720" numCol="1" rtlCol="0" anchor="t" anchorCtr="0">
            <a:noAutofit/>
          </a:bodyPr>
          <a:lstStyle/>
          <a:p>
            <a:pPr marL="465138">
              <a:defRPr/>
            </a:pPr>
            <a:endParaRPr lang="fr-FR" sz="1600" b="1">
              <a:latin typeface="Marianne"/>
            </a:endParaRPr>
          </a:p>
          <a:p>
            <a:pPr marL="114300">
              <a:defRPr/>
            </a:pPr>
            <a:r>
              <a:rPr lang="fr-FR" sz="1400">
                <a:latin typeface="Marianne"/>
              </a:rPr>
              <a:t>Accompagner une collectivité adhérente dans l’élaboration de sa feuille de route Numérique responsable à l’aide de cette démarche permet de :</a:t>
            </a:r>
            <a:endParaRPr/>
          </a:p>
          <a:p>
            <a:pPr marL="88900">
              <a:defRPr/>
            </a:pPr>
            <a:endParaRPr lang="fr-FR" sz="1050">
              <a:latin typeface="Marianne"/>
            </a:endParaRPr>
          </a:p>
          <a:p>
            <a:pPr marL="465138" indent="-376238">
              <a:buFont typeface="Arial"/>
              <a:buChar char="•"/>
              <a:defRPr/>
            </a:pPr>
            <a:r>
              <a:rPr lang="fr-FR" sz="1400">
                <a:latin typeface="Marianne"/>
              </a:rPr>
              <a:t>Offrir un service Numérique responsable sans </a:t>
            </a:r>
            <a:r>
              <a:rPr lang="fr-FR" sz="1400" b="1">
                <a:latin typeface="Marianne"/>
              </a:rPr>
              <a:t>formaliser de nouvelle méthodologie</a:t>
            </a:r>
            <a:r>
              <a:rPr lang="fr-FR" sz="1400">
                <a:latin typeface="Marianne"/>
              </a:rPr>
              <a:t>, tout en proposant des </a:t>
            </a:r>
            <a:r>
              <a:rPr lang="fr-FR" sz="1400" b="1">
                <a:latin typeface="Marianne"/>
              </a:rPr>
              <a:t>outils testés </a:t>
            </a:r>
            <a:r>
              <a:rPr lang="fr-FR" sz="1400">
                <a:latin typeface="Marianne"/>
              </a:rPr>
              <a:t>permettant un </a:t>
            </a:r>
            <a:r>
              <a:rPr lang="fr-FR" sz="1400" b="1">
                <a:latin typeface="Marianne"/>
              </a:rPr>
              <a:t>pilotage et une réplication facilités</a:t>
            </a:r>
            <a:endParaRPr/>
          </a:p>
          <a:p>
            <a:pPr marL="465138" indent="-376238">
              <a:buFont typeface="Arial"/>
              <a:buChar char="•"/>
              <a:defRPr/>
            </a:pPr>
            <a:r>
              <a:rPr lang="fr-FR" sz="1400">
                <a:latin typeface="Marianne"/>
              </a:rPr>
              <a:t>S’inscrire dans un </a:t>
            </a:r>
            <a:r>
              <a:rPr lang="fr-FR" sz="1400" b="1">
                <a:latin typeface="Marianne"/>
              </a:rPr>
              <a:t>référentiel existant </a:t>
            </a:r>
            <a:r>
              <a:rPr lang="fr-FR" sz="1400">
                <a:latin typeface="Marianne"/>
              </a:rPr>
              <a:t>et permettre aux collectivités adhérentes d’intégrer une </a:t>
            </a:r>
            <a:r>
              <a:rPr lang="fr-FR" sz="1400" b="1">
                <a:latin typeface="Marianne"/>
              </a:rPr>
              <a:t>communauté de collectivités </a:t>
            </a:r>
            <a:r>
              <a:rPr lang="fr-FR" sz="1400">
                <a:latin typeface="Marianne"/>
              </a:rPr>
              <a:t>qui s’étend au-delà du territoire d’intervention de l’organisme mutualisateur (le Club des Collectivités)</a:t>
            </a:r>
            <a:endParaRPr/>
          </a:p>
          <a:p>
            <a:pPr marL="465138" indent="-376238">
              <a:buFont typeface="Arial"/>
              <a:buChar char="•"/>
              <a:defRPr/>
            </a:pPr>
            <a:r>
              <a:rPr lang="fr-FR" sz="1400">
                <a:latin typeface="Marianne"/>
              </a:rPr>
              <a:t>Proposer un </a:t>
            </a:r>
            <a:r>
              <a:rPr lang="fr-FR" sz="1400" b="1">
                <a:latin typeface="Marianne"/>
              </a:rPr>
              <a:t>accompagnement adapté aux collectivités avec et sans DSI </a:t>
            </a:r>
            <a:r>
              <a:rPr lang="fr-FR" sz="1400">
                <a:latin typeface="Marianne"/>
              </a:rPr>
              <a:t>grâce aux 2 versions distinctes proposées dans la V2 du pas à pas méthodologique</a:t>
            </a:r>
            <a:endParaRPr/>
          </a:p>
          <a:p>
            <a:pPr marL="750888" indent="-285750">
              <a:buFont typeface="Arial"/>
              <a:buChar char="•"/>
              <a:defRPr/>
            </a:pPr>
            <a:endParaRPr lang="fr-FR" sz="1400">
              <a:latin typeface="Marianne"/>
            </a:endParaRPr>
          </a:p>
          <a:p>
            <a:pPr marL="347663">
              <a:defRPr/>
            </a:pPr>
            <a:endParaRPr lang="fr-FR" sz="1600">
              <a:latin typeface="Marianne"/>
            </a:endParaRPr>
          </a:p>
          <a:p>
            <a:pPr marL="174625">
              <a:defRPr/>
            </a:pPr>
            <a:endParaRPr lang="fr-FR" sz="1600">
              <a:latin typeface="Marianne"/>
            </a:endParaRPr>
          </a:p>
          <a:p>
            <a:pPr>
              <a:defRPr/>
            </a:pPr>
            <a:endParaRPr lang="fr-FR" sz="1600">
              <a:latin typeface="Marianne"/>
            </a:endParaRPr>
          </a:p>
          <a:p>
            <a:pPr algn="ctr">
              <a:defRPr/>
            </a:pPr>
            <a:endParaRPr lang="fr-FR" sz="1600">
              <a:latin typeface="Marianne"/>
            </a:endParaRPr>
          </a:p>
        </p:txBody>
      </p:sp>
      <p:sp>
        <p:nvSpPr>
          <p:cNvPr id="37" name="TextBox 36"/>
          <p:cNvSpPr txBox="1"/>
          <p:nvPr/>
        </p:nvSpPr>
        <p:spPr bwMode="auto">
          <a:xfrm>
            <a:off x="997765" y="2579857"/>
            <a:ext cx="7085650" cy="6380115"/>
          </a:xfrm>
          <a:prstGeom prst="rect">
            <a:avLst/>
          </a:prstGeom>
          <a:solidFill>
            <a:srgbClr val="FFFDF3"/>
          </a:solidFill>
          <a:ln w="12700">
            <a:solidFill>
              <a:srgbClr val="FFCA05"/>
            </a:solidFill>
            <a:prstDash val="dashDot"/>
          </a:ln>
        </p:spPr>
        <p:txBody>
          <a:bodyPr vert="horz" wrap="square" lIns="91440" tIns="360000" rIns="91440" bIns="45720" numCol="1" rtlCol="0" anchor="t" anchorCtr="0">
            <a:noAutofit/>
          </a:bodyPr>
          <a:lstStyle/>
          <a:p>
            <a:pPr>
              <a:defRPr/>
            </a:pPr>
            <a:endParaRPr lang="fr-FR" sz="1400" b="1" dirty="0">
              <a:latin typeface="Marianne"/>
            </a:endParaRPr>
          </a:p>
          <a:p>
            <a:pPr algn="just">
              <a:defRPr/>
            </a:pPr>
            <a:r>
              <a:rPr lang="fr-FR" sz="1400" dirty="0">
                <a:latin typeface="Marianne"/>
              </a:rPr>
              <a:t>L’accompagnement par un organisme </a:t>
            </a:r>
            <a:r>
              <a:rPr lang="fr-FR" sz="1400" dirty="0" err="1">
                <a:latin typeface="Marianne"/>
              </a:rPr>
              <a:t>mutualisateur</a:t>
            </a:r>
            <a:r>
              <a:rPr lang="fr-FR" sz="1400" dirty="0">
                <a:latin typeface="Marianne"/>
              </a:rPr>
              <a:t> permet de :</a:t>
            </a:r>
            <a:endParaRPr dirty="0"/>
          </a:p>
          <a:p>
            <a:pPr algn="just">
              <a:defRPr/>
            </a:pPr>
            <a:endParaRPr lang="fr-FR" sz="1050" dirty="0">
              <a:latin typeface="Marianne"/>
            </a:endParaRPr>
          </a:p>
          <a:p>
            <a:pPr marL="566738" indent="-219074" algn="just">
              <a:buFont typeface="Arial"/>
              <a:buChar char="•"/>
              <a:tabLst>
                <a:tab pos="566738" algn="l"/>
              </a:tabLst>
              <a:defRPr/>
            </a:pPr>
            <a:r>
              <a:rPr lang="fr-FR" sz="1400" dirty="0">
                <a:latin typeface="Marianne"/>
              </a:rPr>
              <a:t>Soulager les  collectivités accompagnées grâce à une répartition optimisée de la </a:t>
            </a:r>
            <a:r>
              <a:rPr lang="fr-FR" sz="1400" b="1" dirty="0">
                <a:latin typeface="Marianne"/>
              </a:rPr>
              <a:t>charge de travail </a:t>
            </a:r>
            <a:endParaRPr dirty="0"/>
          </a:p>
          <a:p>
            <a:pPr marL="566738" indent="-219074" algn="just">
              <a:buFont typeface="Arial"/>
              <a:buChar char="•"/>
              <a:tabLst>
                <a:tab pos="566738" algn="l"/>
              </a:tabLst>
              <a:defRPr/>
            </a:pPr>
            <a:r>
              <a:rPr lang="fr-FR" sz="1400" b="1" dirty="0">
                <a:latin typeface="Marianne"/>
              </a:rPr>
              <a:t>Mettre le Numérique responsable au premier plan </a:t>
            </a:r>
            <a:r>
              <a:rPr lang="fr-FR" sz="1400" dirty="0">
                <a:latin typeface="Marianne"/>
              </a:rPr>
              <a:t>au sein de collectivités qui n’ont pas la possibilité ou l’incitation de prioriser ce sujet sans accompagnement</a:t>
            </a:r>
            <a:endParaRPr dirty="0"/>
          </a:p>
          <a:p>
            <a:pPr marL="566738" indent="-219074" algn="just">
              <a:buFont typeface="Arial"/>
              <a:buChar char="•"/>
              <a:tabLst>
                <a:tab pos="566738" algn="l"/>
              </a:tabLst>
              <a:defRPr/>
            </a:pPr>
            <a:r>
              <a:rPr lang="fr-FR" sz="1400" dirty="0">
                <a:latin typeface="Marianne"/>
              </a:rPr>
              <a:t>Apporter  un regard extérieur et une </a:t>
            </a:r>
            <a:r>
              <a:rPr lang="fr-FR" sz="1400" b="1" dirty="0">
                <a:latin typeface="Marianne"/>
              </a:rPr>
              <a:t>expertise du numérique</a:t>
            </a:r>
            <a:r>
              <a:rPr lang="fr-FR" sz="1400" dirty="0">
                <a:latin typeface="Marianne"/>
              </a:rPr>
              <a:t>, permettant une </a:t>
            </a:r>
            <a:r>
              <a:rPr lang="fr-FR" sz="1400" b="1" dirty="0">
                <a:latin typeface="Marianne"/>
              </a:rPr>
              <a:t>prise de hauteur et un approfondissement de la méthode </a:t>
            </a:r>
            <a:endParaRPr dirty="0"/>
          </a:p>
          <a:p>
            <a:pPr marL="566738" indent="-219074" algn="just">
              <a:buFont typeface="Arial"/>
              <a:buChar char="•"/>
              <a:tabLst>
                <a:tab pos="566738" algn="l"/>
              </a:tabLst>
              <a:defRPr/>
            </a:pPr>
            <a:r>
              <a:rPr lang="fr-FR" sz="1400" dirty="0">
                <a:latin typeface="Marianne"/>
              </a:rPr>
              <a:t>Apporter un soutien informé et crédible dans </a:t>
            </a:r>
            <a:r>
              <a:rPr lang="fr-FR" sz="1400" b="1" dirty="0">
                <a:latin typeface="Marianne"/>
              </a:rPr>
              <a:t>l’organisation et l’animation de moments forts de la démarche </a:t>
            </a:r>
            <a:r>
              <a:rPr lang="fr-FR" sz="1400" dirty="0">
                <a:latin typeface="Marianne"/>
              </a:rPr>
              <a:t>(dont l’atelier de priorisation de leviers et l’atelier de validation des fiches actions)</a:t>
            </a:r>
            <a:endParaRPr dirty="0"/>
          </a:p>
          <a:p>
            <a:pPr marL="566738" indent="-219074" algn="just">
              <a:buFont typeface="Arial"/>
              <a:buChar char="•"/>
              <a:tabLst>
                <a:tab pos="566738" algn="l"/>
              </a:tabLst>
              <a:defRPr/>
            </a:pPr>
            <a:r>
              <a:rPr lang="fr-FR" sz="1400" dirty="0">
                <a:latin typeface="Marianne"/>
              </a:rPr>
              <a:t>Assurer un </a:t>
            </a:r>
            <a:r>
              <a:rPr lang="fr-FR" sz="1400" b="1" dirty="0">
                <a:latin typeface="Marianne"/>
              </a:rPr>
              <a:t>déroulement efficace et optimisé </a:t>
            </a:r>
            <a:r>
              <a:rPr lang="fr-FR" sz="1400" dirty="0">
                <a:latin typeface="Marianne"/>
              </a:rPr>
              <a:t>de la démarche sur la période et le périmètre choisis</a:t>
            </a:r>
            <a:endParaRPr dirty="0"/>
          </a:p>
          <a:p>
            <a:pPr marL="566738" indent="-219074" algn="just">
              <a:buFont typeface="Arial"/>
              <a:buChar char="•"/>
              <a:tabLst>
                <a:tab pos="566738" algn="l"/>
              </a:tabLst>
              <a:defRPr/>
            </a:pPr>
            <a:r>
              <a:rPr lang="fr-FR" sz="1400" dirty="0">
                <a:latin typeface="Marianne"/>
              </a:rPr>
              <a:t>Mettre à la disposition des référents des </a:t>
            </a:r>
            <a:r>
              <a:rPr lang="fr-FR" sz="1400" b="1" dirty="0">
                <a:latin typeface="Marianne"/>
              </a:rPr>
              <a:t>solutions et contacts numériques</a:t>
            </a:r>
            <a:endParaRPr lang="fr-FR" sz="1400" dirty="0">
              <a:latin typeface="Marianne"/>
            </a:endParaRPr>
          </a:p>
          <a:p>
            <a:pPr marL="285750" indent="-285750">
              <a:buFont typeface="Arial"/>
              <a:buChar char="•"/>
              <a:defRPr/>
            </a:pPr>
            <a:endParaRPr lang="fr-FR" sz="1600" dirty="0">
              <a:latin typeface="Marianne"/>
            </a:endParaRPr>
          </a:p>
          <a:p>
            <a:pPr marL="285750" indent="-285750">
              <a:buFont typeface="Arial"/>
              <a:buChar char="•"/>
              <a:defRPr/>
            </a:pPr>
            <a:endParaRPr lang="fr-FR" sz="1600" dirty="0">
              <a:latin typeface="Marianne"/>
            </a:endParaRPr>
          </a:p>
          <a:p>
            <a:pPr marL="285750" indent="-285750">
              <a:buFont typeface="Arial"/>
              <a:buChar char="•"/>
              <a:defRPr/>
            </a:pPr>
            <a:endParaRPr lang="fr-FR" sz="1600" dirty="0">
              <a:latin typeface="Marianne"/>
            </a:endParaRPr>
          </a:p>
          <a:p>
            <a:pPr marL="285750" indent="-285750">
              <a:buFont typeface="Arial"/>
              <a:buChar char="•"/>
              <a:defRPr/>
            </a:pPr>
            <a:endParaRPr lang="fr-FR" sz="1600" dirty="0">
              <a:latin typeface="Marianne"/>
            </a:endParaRPr>
          </a:p>
          <a:p>
            <a:pPr>
              <a:defRPr/>
            </a:pPr>
            <a:endParaRPr lang="fr-FR" sz="1600" dirty="0">
              <a:latin typeface="Marianne"/>
            </a:endParaRPr>
          </a:p>
          <a:p>
            <a:pPr marL="285750" indent="-285750">
              <a:buFont typeface="Arial"/>
              <a:buChar char="•"/>
              <a:defRPr/>
            </a:pPr>
            <a:endParaRPr lang="fr-FR" sz="1600" dirty="0">
              <a:latin typeface="Marianne"/>
            </a:endParaRPr>
          </a:p>
          <a:p>
            <a:pPr marL="285750" indent="-285750">
              <a:buFont typeface="Arial"/>
              <a:buChar char="•"/>
              <a:defRPr/>
            </a:pPr>
            <a:endParaRPr lang="fr-FR" sz="1600" dirty="0">
              <a:latin typeface="Marianne"/>
            </a:endParaRPr>
          </a:p>
          <a:p>
            <a:pPr marL="285750" indent="-285750">
              <a:buFont typeface="Arial"/>
              <a:buChar char="•"/>
              <a:defRPr/>
            </a:pPr>
            <a:endParaRPr lang="fr-FR" sz="1600" dirty="0">
              <a:latin typeface="Marianne"/>
            </a:endParaRPr>
          </a:p>
          <a:p>
            <a:pPr marL="285750" indent="-285750">
              <a:buFont typeface="Arial"/>
              <a:buChar char="•"/>
              <a:defRPr/>
            </a:pPr>
            <a:endParaRPr lang="fr-FR" sz="1600" dirty="0">
              <a:latin typeface="Marianne"/>
            </a:endParaRPr>
          </a:p>
          <a:p>
            <a:pPr marL="285750" indent="-285750">
              <a:buFont typeface="Arial"/>
              <a:buChar char="•"/>
              <a:defRPr/>
            </a:pPr>
            <a:endParaRPr lang="fr-FR" sz="1600" dirty="0">
              <a:latin typeface="Marianne"/>
            </a:endParaRPr>
          </a:p>
          <a:p>
            <a:pPr marL="285750" indent="-285750">
              <a:buFont typeface="Arial"/>
              <a:buChar char="•"/>
              <a:defRPr/>
            </a:pPr>
            <a:endParaRPr lang="fr-FR" sz="1600" dirty="0">
              <a:latin typeface="Marianne"/>
            </a:endParaRPr>
          </a:p>
          <a:p>
            <a:pPr marL="347663">
              <a:defRPr/>
            </a:pPr>
            <a:endParaRPr lang="fr-FR" sz="1600" dirty="0">
              <a:latin typeface="Marianne"/>
            </a:endParaRPr>
          </a:p>
          <a:p>
            <a:pPr marL="174625">
              <a:defRPr/>
            </a:pPr>
            <a:endParaRPr lang="fr-FR" sz="1600" dirty="0">
              <a:latin typeface="Marianne"/>
            </a:endParaRPr>
          </a:p>
          <a:p>
            <a:pPr>
              <a:defRPr/>
            </a:pPr>
            <a:endParaRPr lang="fr-FR" sz="1600" dirty="0">
              <a:latin typeface="Marianne"/>
            </a:endParaRPr>
          </a:p>
          <a:p>
            <a:pPr algn="ctr">
              <a:defRPr/>
            </a:pPr>
            <a:endParaRPr lang="fr-FR" sz="1600" dirty="0">
              <a:latin typeface="Marianne"/>
            </a:endParaRPr>
          </a:p>
        </p:txBody>
      </p:sp>
      <p:sp>
        <p:nvSpPr>
          <p:cNvPr id="38" name="Forme libre : forme 142"/>
          <p:cNvSpPr/>
          <p:nvPr/>
        </p:nvSpPr>
        <p:spPr bwMode="auto">
          <a:xfrm>
            <a:off x="1075624" y="2298026"/>
            <a:ext cx="6452145" cy="63089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A05"/>
          </a:solidFill>
          <a:ln w="9525" cap="flat">
            <a:solidFill>
              <a:schemeClr val="bg1"/>
            </a:solidFill>
            <a:prstDash val="solid"/>
            <a:miter/>
          </a:ln>
        </p:spPr>
        <p:txBody>
          <a:bodyPr rtlCol="0" anchor="ctr"/>
          <a:lstStyle/>
          <a:p>
            <a:pPr algn="ctr">
              <a:defRPr/>
            </a:pPr>
            <a:r>
              <a:rPr lang="fr-FR" sz="1600" b="1" dirty="0">
                <a:solidFill>
                  <a:srgbClr val="FFFFFF"/>
                </a:solidFill>
                <a:latin typeface="Marianne"/>
              </a:rPr>
              <a:t>Retour d’expérience des collectivités accompagnées par un organisme </a:t>
            </a:r>
            <a:r>
              <a:rPr lang="fr-FR" sz="1600" b="1" dirty="0" err="1">
                <a:solidFill>
                  <a:srgbClr val="FFFFFF"/>
                </a:solidFill>
                <a:latin typeface="Marianne"/>
              </a:rPr>
              <a:t>mutualisateur</a:t>
            </a:r>
            <a:r>
              <a:rPr lang="fr-FR" sz="1600" b="1" dirty="0">
                <a:solidFill>
                  <a:srgbClr val="FFFFFF"/>
                </a:solidFill>
                <a:latin typeface="Marianne"/>
              </a:rPr>
              <a:t> au cours de la Vague 1</a:t>
            </a:r>
            <a:endParaRPr dirty="0"/>
          </a:p>
        </p:txBody>
      </p:sp>
      <p:sp>
        <p:nvSpPr>
          <p:cNvPr id="107" name="TextBox 106"/>
          <p:cNvSpPr txBox="1"/>
          <p:nvPr/>
        </p:nvSpPr>
        <p:spPr bwMode="auto">
          <a:xfrm>
            <a:off x="2592459" y="6550755"/>
            <a:ext cx="4427192" cy="1117589"/>
          </a:xfrm>
          <a:prstGeom prst="wedgeRoundRectCallout">
            <a:avLst>
              <a:gd name="adj1" fmla="val -57734"/>
              <a:gd name="adj2" fmla="val 34944"/>
              <a:gd name="adj3" fmla="val 16667"/>
            </a:avLst>
          </a:prstGeom>
          <a:solidFill>
            <a:schemeClr val="bg1">
              <a:lumMod val="85000"/>
            </a:schemeClr>
          </a:solidFill>
          <a:ln w="12700">
            <a:noFill/>
            <a:prstDash val="dashDot"/>
          </a:ln>
        </p:spPr>
        <p:txBody>
          <a:bodyPr vert="horz" wrap="square" lIns="36000" tIns="0" rIns="36000" bIns="0" rtlCol="0" anchor="ctr" anchorCtr="0">
            <a:noAutofit/>
          </a:bodyPr>
          <a:lstStyle/>
          <a:p>
            <a:pPr marL="0" marR="0" lvl="0" indent="0" algn="ctr" defTabSz="839876">
              <a:lnSpc>
                <a:spcPct val="100000"/>
              </a:lnSpc>
              <a:spcBef>
                <a:spcPts val="600"/>
              </a:spcBef>
              <a:spcAft>
                <a:spcPts val="0"/>
              </a:spcAft>
              <a:buClrTx/>
              <a:buSzTx/>
              <a:buFontTx/>
              <a:buNone/>
              <a:defRPr/>
            </a:pPr>
            <a:r>
              <a:rPr lang="fr-FR" sz="1200" b="1" i="1" u="none" strike="noStrike" cap="none" spc="0">
                <a:ln>
                  <a:noFill/>
                </a:ln>
                <a:solidFill>
                  <a:srgbClr val="2C3176"/>
                </a:solidFill>
                <a:latin typeface="Marianne"/>
                <a:ea typeface="+mn-ea"/>
                <a:cs typeface="Arial"/>
              </a:rPr>
              <a:t>« </a:t>
            </a:r>
            <a:r>
              <a:rPr lang="fr-FR" sz="1200" b="1" i="1">
                <a:solidFill>
                  <a:srgbClr val="2C3176"/>
                </a:solidFill>
                <a:latin typeface="Marianne"/>
                <a:cs typeface="Arial"/>
              </a:rPr>
              <a:t>Notre collectivité a pu p</a:t>
            </a:r>
            <a:r>
              <a:rPr lang="fr-FR" sz="1200" b="1" i="1" u="none" strike="noStrike" cap="none" spc="0">
                <a:ln>
                  <a:noFill/>
                </a:ln>
                <a:solidFill>
                  <a:srgbClr val="2C3176"/>
                </a:solidFill>
                <a:latin typeface="Marianne"/>
                <a:ea typeface="+mn-ea"/>
                <a:cs typeface="Arial"/>
              </a:rPr>
              <a:t>leinement optimiser et réussir cette démarche Numérique responsable grâce à l’accompagnement de Haute-Garonne Numérique »</a:t>
            </a:r>
            <a:endParaRPr/>
          </a:p>
          <a:p>
            <a:pPr algn="ctr">
              <a:defRPr/>
            </a:pPr>
            <a:r>
              <a:rPr lang="fr-FR" sz="1200" b="1" i="1">
                <a:solidFill>
                  <a:srgbClr val="2C3176"/>
                </a:solidFill>
                <a:latin typeface="Marianne"/>
                <a:cs typeface="Arial"/>
              </a:rPr>
              <a:t>M. Boyé - Directrice Générale des services - Communauté de communes des Coteaux Bellevue </a:t>
            </a:r>
            <a:endParaRPr lang="en-US" sz="1200" b="1" i="1">
              <a:solidFill>
                <a:srgbClr val="2C3176"/>
              </a:solidFill>
              <a:latin typeface="Marianne"/>
              <a:cs typeface="Arial"/>
            </a:endParaRPr>
          </a:p>
        </p:txBody>
      </p:sp>
      <p:sp>
        <p:nvSpPr>
          <p:cNvPr id="108" name="TextBox 107"/>
          <p:cNvSpPr txBox="1"/>
          <p:nvPr/>
        </p:nvSpPr>
        <p:spPr bwMode="auto">
          <a:xfrm>
            <a:off x="2592459" y="7728393"/>
            <a:ext cx="4427192" cy="1117589"/>
          </a:xfrm>
          <a:prstGeom prst="wedgeRoundRectCallout">
            <a:avLst>
              <a:gd name="adj1" fmla="val -59045"/>
              <a:gd name="adj2" fmla="val -33888"/>
              <a:gd name="adj3" fmla="val 16667"/>
            </a:avLst>
          </a:prstGeom>
          <a:solidFill>
            <a:schemeClr val="bg1">
              <a:lumMod val="85000"/>
            </a:schemeClr>
          </a:solidFill>
          <a:ln w="12700">
            <a:noFill/>
            <a:prstDash val="dashDot"/>
          </a:ln>
        </p:spPr>
        <p:txBody>
          <a:bodyPr vert="horz" wrap="square" lIns="36000" tIns="0" rIns="36000" bIns="0" rtlCol="0" anchor="ctr" anchorCtr="0">
            <a:noAutofit/>
          </a:bodyPr>
          <a:lstStyle/>
          <a:p>
            <a:pPr marL="0" marR="0" lvl="0" indent="0" algn="ctr" defTabSz="839876">
              <a:lnSpc>
                <a:spcPct val="100000"/>
              </a:lnSpc>
              <a:spcBef>
                <a:spcPts val="600"/>
              </a:spcBef>
              <a:spcAft>
                <a:spcPts val="0"/>
              </a:spcAft>
              <a:buClrTx/>
              <a:buSzTx/>
              <a:buFontTx/>
              <a:buNone/>
              <a:defRPr/>
            </a:pPr>
            <a:r>
              <a:rPr lang="fr-FR" sz="1100" b="1" i="1" u="none" strike="noStrike" cap="none" spc="0" dirty="0">
                <a:ln>
                  <a:noFill/>
                </a:ln>
                <a:solidFill>
                  <a:srgbClr val="2C3176"/>
                </a:solidFill>
                <a:latin typeface="Marianne"/>
                <a:ea typeface="+mn-ea"/>
                <a:cs typeface="Arial"/>
              </a:rPr>
              <a:t>« L’accompagnement de L’</a:t>
            </a:r>
            <a:r>
              <a:rPr lang="fr-FR" sz="1100" b="1" i="1" u="none" strike="noStrike" cap="none" spc="0" dirty="0" err="1">
                <a:ln>
                  <a:noFill/>
                </a:ln>
                <a:solidFill>
                  <a:srgbClr val="2C3176"/>
                </a:solidFill>
                <a:latin typeface="Marianne"/>
                <a:ea typeface="+mn-ea"/>
                <a:cs typeface="Arial"/>
              </a:rPr>
              <a:t>ARNia</a:t>
            </a:r>
            <a:r>
              <a:rPr lang="fr-FR" sz="1100" b="1" i="1" u="none" strike="noStrike" cap="none" spc="0" dirty="0">
                <a:ln>
                  <a:noFill/>
                </a:ln>
                <a:solidFill>
                  <a:srgbClr val="2C3176"/>
                </a:solidFill>
                <a:latin typeface="Marianne"/>
                <a:ea typeface="+mn-ea"/>
                <a:cs typeface="Arial"/>
              </a:rPr>
              <a:t> nous a permis d’aller plus loin dans nos réflexions autour de la feuille de route Numérique responsable. Il a permis d’élargir notre vision départementale et finir sur une stratégie plus ambitieuse et responsable. »</a:t>
            </a:r>
            <a:endParaRPr sz="1600" dirty="0"/>
          </a:p>
          <a:p>
            <a:pPr algn="ctr">
              <a:defRPr/>
            </a:pPr>
            <a:r>
              <a:rPr lang="fr-FR" sz="1100" b="1" i="1" dirty="0">
                <a:solidFill>
                  <a:srgbClr val="2C3176"/>
                </a:solidFill>
                <a:latin typeface="Marianne"/>
                <a:cs typeface="Arial"/>
              </a:rPr>
              <a:t>L. Diaz Perez – Coordinatrice du Schéma Départemental des Usages Numériques - Yonne</a:t>
            </a:r>
            <a:endParaRPr lang="en-US" sz="1100" b="1" i="1" dirty="0">
              <a:solidFill>
                <a:srgbClr val="2C3176"/>
              </a:solidFill>
              <a:latin typeface="Marianne"/>
              <a:cs typeface="Arial"/>
            </a:endParaRPr>
          </a:p>
        </p:txBody>
      </p:sp>
      <p:grpSp>
        <p:nvGrpSpPr>
          <p:cNvPr id="160" name="Group 159"/>
          <p:cNvGrpSpPr/>
          <p:nvPr/>
        </p:nvGrpSpPr>
        <p:grpSpPr bwMode="auto">
          <a:xfrm>
            <a:off x="1316581" y="7195197"/>
            <a:ext cx="954400" cy="615553"/>
            <a:chOff x="12448483" y="7452319"/>
            <a:chExt cx="1597203" cy="1152128"/>
          </a:xfrm>
        </p:grpSpPr>
        <p:grpSp>
          <p:nvGrpSpPr>
            <p:cNvPr id="165" name="Group 164"/>
            <p:cNvGrpSpPr/>
            <p:nvPr/>
          </p:nvGrpSpPr>
          <p:grpSpPr bwMode="auto">
            <a:xfrm>
              <a:off x="13024544" y="7452322"/>
              <a:ext cx="1021142" cy="1147186"/>
              <a:chOff x="5727700" y="7734299"/>
              <a:chExt cx="3529167" cy="3964783"/>
            </a:xfrm>
          </p:grpSpPr>
          <p:sp>
            <p:nvSpPr>
              <p:cNvPr id="173" name="Shape 28"/>
              <p:cNvSpPr/>
              <p:nvPr/>
            </p:nvSpPr>
            <p:spPr bwMode="auto">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4" name="Shape 29"/>
              <p:cNvSpPr/>
              <p:nvPr/>
            </p:nvSpPr>
            <p:spPr bwMode="auto">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5" name="Shape 30"/>
              <p:cNvSpPr/>
              <p:nvPr/>
            </p:nvSpPr>
            <p:spPr bwMode="auto">
              <a:xfrm>
                <a:off x="7112000" y="9055100"/>
                <a:ext cx="757388"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6" name="Shape 31"/>
              <p:cNvSpPr/>
              <p:nvPr/>
            </p:nvSpPr>
            <p:spPr bwMode="auto">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7" name="Shape 32"/>
              <p:cNvSpPr/>
              <p:nvPr/>
            </p:nvSpPr>
            <p:spPr bwMode="auto">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8" name="Shape 33"/>
              <p:cNvSpPr/>
              <p:nvPr/>
            </p:nvSpPr>
            <p:spPr bwMode="auto">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9" name="Shape 34"/>
              <p:cNvSpPr/>
              <p:nvPr/>
            </p:nvSpPr>
            <p:spPr bwMode="auto">
              <a:xfrm>
                <a:off x="7112000" y="9829800"/>
                <a:ext cx="757388"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80" name="Shape 35"/>
              <p:cNvSpPr/>
              <p:nvPr/>
            </p:nvSpPr>
            <p:spPr bwMode="auto">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81" name="Shape 36"/>
              <p:cNvSpPr/>
              <p:nvPr/>
            </p:nvSpPr>
            <p:spPr bwMode="auto">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82" name="Shape 37"/>
              <p:cNvSpPr/>
              <p:nvPr/>
            </p:nvSpPr>
            <p:spPr bwMode="auto">
              <a:xfrm>
                <a:off x="7112000" y="9982200"/>
                <a:ext cx="757388"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83" name="Shape 38"/>
              <p:cNvSpPr/>
              <p:nvPr/>
            </p:nvSpPr>
            <p:spPr bwMode="auto">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84" name="Shape 39"/>
              <p:cNvSpPr/>
              <p:nvPr/>
            </p:nvSpPr>
            <p:spPr bwMode="auto">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85" name="Shape 40"/>
              <p:cNvSpPr/>
              <p:nvPr/>
            </p:nvSpPr>
            <p:spPr bwMode="auto">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166" name="Group 165"/>
            <p:cNvGrpSpPr/>
            <p:nvPr/>
          </p:nvGrpSpPr>
          <p:grpSpPr bwMode="auto">
            <a:xfrm>
              <a:off x="12448483" y="7452319"/>
              <a:ext cx="1085054" cy="1152128"/>
              <a:chOff x="9639300" y="3594099"/>
              <a:chExt cx="3480845" cy="3696020"/>
            </a:xfrm>
          </p:grpSpPr>
          <p:sp>
            <p:nvSpPr>
              <p:cNvPr id="167" name="Shape 11"/>
              <p:cNvSpPr/>
              <p:nvPr/>
            </p:nvSpPr>
            <p:spPr bwMode="auto">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68" name="Shape 12"/>
              <p:cNvSpPr/>
              <p:nvPr/>
            </p:nvSpPr>
            <p:spPr bwMode="auto">
              <a:xfrm>
                <a:off x="9639300" y="5905500"/>
                <a:ext cx="3480845" cy="1375819"/>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69" name="Shape 13"/>
              <p:cNvSpPr/>
              <p:nvPr/>
            </p:nvSpPr>
            <p:spPr bwMode="auto">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0" name="Shape 14"/>
              <p:cNvSpPr/>
              <p:nvPr/>
            </p:nvSpPr>
            <p:spPr bwMode="auto">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1" name="Shape 15"/>
              <p:cNvSpPr/>
              <p:nvPr/>
            </p:nvSpPr>
            <p:spPr bwMode="auto">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72" name="Shape 16"/>
              <p:cNvSpPr/>
              <p:nvPr/>
            </p:nvSpPr>
            <p:spPr bwMode="auto">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sp>
        <p:nvSpPr>
          <p:cNvPr id="187" name="TextBox 186"/>
          <p:cNvSpPr txBox="1"/>
          <p:nvPr/>
        </p:nvSpPr>
        <p:spPr bwMode="auto">
          <a:xfrm>
            <a:off x="10187813" y="6210008"/>
            <a:ext cx="4427192" cy="1117589"/>
          </a:xfrm>
          <a:prstGeom prst="wedgeRoundRectCallout">
            <a:avLst>
              <a:gd name="adj1" fmla="val -57734"/>
              <a:gd name="adj2" fmla="val 34944"/>
              <a:gd name="adj3" fmla="val 16667"/>
            </a:avLst>
          </a:prstGeom>
          <a:solidFill>
            <a:schemeClr val="bg1">
              <a:lumMod val="85000"/>
            </a:schemeClr>
          </a:solidFill>
          <a:ln w="12700">
            <a:noFill/>
            <a:prstDash val="dashDot"/>
          </a:ln>
        </p:spPr>
        <p:txBody>
          <a:bodyPr vert="horz" wrap="square" lIns="36000" tIns="0" rIns="36000" bIns="0" rtlCol="0" anchor="ctr" anchorCtr="0">
            <a:noAutofit/>
          </a:bodyPr>
          <a:lstStyle/>
          <a:p>
            <a:pPr marR="0" lvl="0" algn="ctr">
              <a:spcBef>
                <a:spcPts val="0"/>
              </a:spcBef>
              <a:spcAft>
                <a:spcPts val="0"/>
              </a:spcAft>
              <a:defRPr/>
            </a:pPr>
            <a:r>
              <a:rPr lang="fr-FR" sz="1200" b="1" i="1">
                <a:solidFill>
                  <a:srgbClr val="2C3176"/>
                </a:solidFill>
                <a:latin typeface="Marianne"/>
                <a:cs typeface="Arial"/>
              </a:rPr>
              <a:t>« Il n’est pas nécessaire d’être expert sur le Numérique</a:t>
            </a:r>
            <a:endParaRPr/>
          </a:p>
          <a:p>
            <a:pPr marR="0" lvl="0" algn="ctr">
              <a:spcBef>
                <a:spcPts val="0"/>
              </a:spcBef>
              <a:spcAft>
                <a:spcPts val="0"/>
              </a:spcAft>
              <a:defRPr/>
            </a:pPr>
            <a:r>
              <a:rPr lang="fr-FR" sz="1200" b="1" i="1">
                <a:solidFill>
                  <a:srgbClr val="2C3176"/>
                </a:solidFill>
                <a:latin typeface="Marianne"/>
                <a:cs typeface="Arial"/>
              </a:rPr>
              <a:t>responsable pour accompagner une collectivité dans cette démarche »</a:t>
            </a:r>
            <a:endParaRPr/>
          </a:p>
          <a:p>
            <a:pPr marR="0" lvl="0" algn="ctr">
              <a:spcBef>
                <a:spcPts val="0"/>
              </a:spcBef>
              <a:spcAft>
                <a:spcPts val="0"/>
              </a:spcAft>
              <a:defRPr/>
            </a:pPr>
            <a:r>
              <a:rPr lang="fr-FR" sz="1200" b="1" i="1">
                <a:solidFill>
                  <a:srgbClr val="2C3176"/>
                </a:solidFill>
                <a:latin typeface="Marianne"/>
                <a:cs typeface="Arial"/>
              </a:rPr>
              <a:t>V. Vernoux – Directrice du Développement et de l’Innovation – SOLURIS (accompagnant Vals de Saintonge)</a:t>
            </a:r>
            <a:endParaRPr/>
          </a:p>
        </p:txBody>
      </p:sp>
      <p:grpSp>
        <p:nvGrpSpPr>
          <p:cNvPr id="188" name="Group 187"/>
          <p:cNvGrpSpPr/>
          <p:nvPr/>
        </p:nvGrpSpPr>
        <p:grpSpPr bwMode="auto">
          <a:xfrm>
            <a:off x="9048539" y="7130310"/>
            <a:ext cx="954400" cy="615554"/>
            <a:chOff x="12448483" y="7452318"/>
            <a:chExt cx="1597203" cy="1152128"/>
          </a:xfrm>
        </p:grpSpPr>
        <p:grpSp>
          <p:nvGrpSpPr>
            <p:cNvPr id="189" name="Group 188"/>
            <p:cNvGrpSpPr/>
            <p:nvPr/>
          </p:nvGrpSpPr>
          <p:grpSpPr bwMode="auto">
            <a:xfrm>
              <a:off x="13024544" y="7452322"/>
              <a:ext cx="1021142" cy="1147186"/>
              <a:chOff x="5727700" y="7734299"/>
              <a:chExt cx="3529167" cy="3964783"/>
            </a:xfrm>
          </p:grpSpPr>
          <p:sp>
            <p:nvSpPr>
              <p:cNvPr id="197" name="Shape 28"/>
              <p:cNvSpPr/>
              <p:nvPr/>
            </p:nvSpPr>
            <p:spPr bwMode="auto">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FEE4D6"/>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98" name="Shape 29"/>
              <p:cNvSpPr/>
              <p:nvPr/>
            </p:nvSpPr>
            <p:spPr bwMode="auto">
              <a:xfrm>
                <a:off x="5727700" y="10096500"/>
                <a:ext cx="3529167" cy="1601399"/>
              </a:xfrm>
              <a:custGeom>
                <a:avLst/>
                <a:gdLst/>
                <a:ahLst/>
                <a:cxnLst>
                  <a:cxn ang="0">
                    <a:pos x="wd2" y="hd2"/>
                  </a:cxn>
                  <a:cxn ang="5400000">
                    <a:pos x="wd2" y="hd2"/>
                  </a:cxn>
                  <a:cxn ang="10800000">
                    <a:pos x="wd2" y="hd2"/>
                  </a:cxn>
                  <a:cxn ang="16200000">
                    <a:pos x="wd2" y="hd2"/>
                  </a:cxn>
                </a:cxnLst>
                <a:rect l="0" t="0" r="r" b="b"/>
                <a:pathLst>
                  <a:path w="21600" h="21600" extrusionOk="0">
                    <a:moveTo>
                      <a:pt x="8641" y="0"/>
                    </a:moveTo>
                    <a:cubicBezTo>
                      <a:pt x="3867" y="4612"/>
                      <a:pt x="2435" y="7070"/>
                      <a:pt x="1869" y="8174"/>
                    </a:cubicBezTo>
                    <a:cubicBezTo>
                      <a:pt x="997" y="9875"/>
                      <a:pt x="514" y="16216"/>
                      <a:pt x="0" y="21600"/>
                    </a:cubicBezTo>
                    <a:lnTo>
                      <a:pt x="10800" y="21600"/>
                    </a:lnTo>
                    <a:lnTo>
                      <a:pt x="21600" y="21600"/>
                    </a:lnTo>
                    <a:cubicBezTo>
                      <a:pt x="21086" y="16216"/>
                      <a:pt x="20603" y="9875"/>
                      <a:pt x="19731" y="8174"/>
                    </a:cubicBezTo>
                    <a:cubicBezTo>
                      <a:pt x="19165" y="7070"/>
                      <a:pt x="17785" y="4675"/>
                      <a:pt x="13012" y="62"/>
                    </a:cubicBezTo>
                    <a:cubicBezTo>
                      <a:pt x="13012" y="62"/>
                      <a:pt x="8641" y="0"/>
                      <a:pt x="8641" y="0"/>
                    </a:cubicBezTo>
                    <a:close/>
                  </a:path>
                </a:pathLst>
              </a:custGeom>
              <a:solidFill>
                <a:srgbClr val="010101"/>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99" name="Shape 30"/>
              <p:cNvSpPr/>
              <p:nvPr/>
            </p:nvSpPr>
            <p:spPr bwMode="auto">
              <a:xfrm>
                <a:off x="7112000" y="9055100"/>
                <a:ext cx="757388" cy="1402721"/>
              </a:xfrm>
              <a:custGeom>
                <a:avLst/>
                <a:gdLst/>
                <a:ahLst/>
                <a:cxnLst>
                  <a:cxn ang="0">
                    <a:pos x="wd2" y="hd2"/>
                  </a:cxn>
                  <a:cxn ang="5400000">
                    <a:pos x="wd2" y="hd2"/>
                  </a:cxn>
                  <a:cxn ang="10800000">
                    <a:pos x="wd2" y="hd2"/>
                  </a:cxn>
                  <a:cxn ang="16200000">
                    <a:pos x="wd2" y="hd2"/>
                  </a:cxn>
                </a:cxnLst>
                <a:rect l="0" t="0" r="r" b="b"/>
                <a:pathLst>
                  <a:path w="21600" h="19098" extrusionOk="0">
                    <a:moveTo>
                      <a:pt x="0" y="4767"/>
                    </a:moveTo>
                    <a:lnTo>
                      <a:pt x="0" y="12647"/>
                    </a:lnTo>
                    <a:lnTo>
                      <a:pt x="0" y="16538"/>
                    </a:lnTo>
                    <a:cubicBezTo>
                      <a:pt x="5940" y="19890"/>
                      <a:pt x="15659" y="20011"/>
                      <a:pt x="21600" y="16538"/>
                    </a:cubicBezTo>
                    <a:lnTo>
                      <a:pt x="21600" y="12647"/>
                    </a:lnTo>
                    <a:lnTo>
                      <a:pt x="21600" y="4767"/>
                    </a:lnTo>
                    <a:cubicBezTo>
                      <a:pt x="21600" y="-1589"/>
                      <a:pt x="0" y="-1589"/>
                      <a:pt x="0" y="4767"/>
                    </a:cubicBezTo>
                    <a:close/>
                  </a:path>
                </a:pathLst>
              </a:custGeom>
              <a:solidFill>
                <a:srgbClr val="FFAF28">
                  <a:lumMod val="60000"/>
                  <a:lumOff val="4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0" name="Shape 31"/>
              <p:cNvSpPr/>
              <p:nvPr/>
            </p:nvSpPr>
            <p:spPr bwMode="auto">
              <a:xfrm>
                <a:off x="6959600" y="10464800"/>
                <a:ext cx="1000853" cy="1230441"/>
              </a:xfrm>
              <a:custGeom>
                <a:avLst/>
                <a:gdLst/>
                <a:ahLst/>
                <a:cxnLst>
                  <a:cxn ang="0">
                    <a:pos x="wd2" y="hd2"/>
                  </a:cxn>
                  <a:cxn ang="5400000">
                    <a:pos x="wd2" y="hd2"/>
                  </a:cxn>
                  <a:cxn ang="10800000">
                    <a:pos x="wd2" y="hd2"/>
                  </a:cxn>
                  <a:cxn ang="16200000">
                    <a:pos x="wd2" y="hd2"/>
                  </a:cxn>
                </a:cxnLst>
                <a:rect l="0" t="0" r="r" b="b"/>
                <a:pathLst>
                  <a:path w="21600" h="21600" extrusionOk="0">
                    <a:moveTo>
                      <a:pt x="11406" y="0"/>
                    </a:moveTo>
                    <a:cubicBezTo>
                      <a:pt x="11406" y="0"/>
                      <a:pt x="0" y="2214"/>
                      <a:pt x="0" y="2776"/>
                    </a:cubicBezTo>
                    <a:cubicBezTo>
                      <a:pt x="0" y="3337"/>
                      <a:pt x="4340" y="21600"/>
                      <a:pt x="4340" y="21600"/>
                    </a:cubicBezTo>
                    <a:lnTo>
                      <a:pt x="19825" y="21600"/>
                    </a:lnTo>
                    <a:lnTo>
                      <a:pt x="21600" y="2856"/>
                    </a:lnTo>
                    <a:cubicBezTo>
                      <a:pt x="21600" y="2856"/>
                      <a:pt x="11406" y="0"/>
                      <a:pt x="11406" y="0"/>
                    </a:cubicBezTo>
                    <a:close/>
                  </a:path>
                </a:pathLst>
              </a:custGeom>
              <a:solidFill>
                <a:srgbClr val="7D8287">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1" name="Shape 32"/>
              <p:cNvSpPr/>
              <p:nvPr/>
            </p:nvSpPr>
            <p:spPr bwMode="auto">
              <a:xfrm>
                <a:off x="6629400" y="10109200"/>
                <a:ext cx="1714104" cy="1589882"/>
              </a:xfrm>
              <a:custGeom>
                <a:avLst/>
                <a:gdLst/>
                <a:ahLst/>
                <a:cxnLst>
                  <a:cxn ang="0">
                    <a:pos x="wd2" y="hd2"/>
                  </a:cxn>
                  <a:cxn ang="5400000">
                    <a:pos x="wd2" y="hd2"/>
                  </a:cxn>
                  <a:cxn ang="10800000">
                    <a:pos x="wd2" y="hd2"/>
                  </a:cxn>
                  <a:cxn ang="16200000">
                    <a:pos x="wd2" y="hd2"/>
                  </a:cxn>
                </a:cxnLst>
                <a:rect l="0" t="0" r="r" b="b"/>
                <a:pathLst>
                  <a:path w="21600" h="21600" extrusionOk="0">
                    <a:moveTo>
                      <a:pt x="6246" y="0"/>
                    </a:moveTo>
                    <a:cubicBezTo>
                      <a:pt x="6246" y="0"/>
                      <a:pt x="4206" y="987"/>
                      <a:pt x="4206" y="987"/>
                    </a:cubicBezTo>
                    <a:lnTo>
                      <a:pt x="0" y="8023"/>
                    </a:lnTo>
                    <a:lnTo>
                      <a:pt x="4576" y="10331"/>
                    </a:lnTo>
                    <a:lnTo>
                      <a:pt x="830" y="13021"/>
                    </a:lnTo>
                    <a:lnTo>
                      <a:pt x="4751" y="21600"/>
                    </a:lnTo>
                    <a:lnTo>
                      <a:pt x="8317" y="21600"/>
                    </a:lnTo>
                    <a:lnTo>
                      <a:pt x="6246" y="2329"/>
                    </a:lnTo>
                    <a:lnTo>
                      <a:pt x="6246" y="0"/>
                    </a:lnTo>
                    <a:close/>
                    <a:moveTo>
                      <a:pt x="15379" y="0"/>
                    </a:moveTo>
                    <a:lnTo>
                      <a:pt x="15379" y="2319"/>
                    </a:lnTo>
                    <a:lnTo>
                      <a:pt x="13283" y="21589"/>
                    </a:lnTo>
                    <a:lnTo>
                      <a:pt x="16849" y="21589"/>
                    </a:lnTo>
                    <a:lnTo>
                      <a:pt x="20770" y="13005"/>
                    </a:lnTo>
                    <a:lnTo>
                      <a:pt x="17024" y="10315"/>
                    </a:lnTo>
                    <a:lnTo>
                      <a:pt x="21600" y="8012"/>
                    </a:lnTo>
                    <a:lnTo>
                      <a:pt x="17864" y="1192"/>
                    </a:lnTo>
                    <a:cubicBezTo>
                      <a:pt x="17864" y="1192"/>
                      <a:pt x="15379" y="0"/>
                      <a:pt x="15379" y="0"/>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2" name="Shape 33"/>
              <p:cNvSpPr/>
              <p:nvPr/>
            </p:nvSpPr>
            <p:spPr bwMode="auto">
              <a:xfrm>
                <a:off x="7073900" y="9994900"/>
                <a:ext cx="821929" cy="806054"/>
              </a:xfrm>
              <a:custGeom>
                <a:avLst/>
                <a:gdLst/>
                <a:ahLst/>
                <a:cxnLst>
                  <a:cxn ang="0">
                    <a:pos x="wd2" y="hd2"/>
                  </a:cxn>
                  <a:cxn ang="5400000">
                    <a:pos x="wd2" y="hd2"/>
                  </a:cxn>
                  <a:cxn ang="10800000">
                    <a:pos x="wd2" y="hd2"/>
                  </a:cxn>
                  <a:cxn ang="16200000">
                    <a:pos x="wd2" y="hd2"/>
                  </a:cxn>
                </a:cxnLst>
                <a:rect l="0" t="0" r="r" b="b"/>
                <a:pathLst>
                  <a:path w="21600" h="21600" extrusionOk="0">
                    <a:moveTo>
                      <a:pt x="866" y="0"/>
                    </a:moveTo>
                    <a:lnTo>
                      <a:pt x="0" y="3456"/>
                    </a:lnTo>
                    <a:lnTo>
                      <a:pt x="2430" y="21419"/>
                    </a:lnTo>
                    <a:lnTo>
                      <a:pt x="10878" y="12698"/>
                    </a:lnTo>
                    <a:cubicBezTo>
                      <a:pt x="10878" y="12698"/>
                      <a:pt x="866" y="0"/>
                      <a:pt x="866" y="0"/>
                    </a:cubicBezTo>
                    <a:close/>
                    <a:moveTo>
                      <a:pt x="20912" y="0"/>
                    </a:moveTo>
                    <a:cubicBezTo>
                      <a:pt x="20912" y="0"/>
                      <a:pt x="11014" y="12698"/>
                      <a:pt x="11014" y="12698"/>
                    </a:cubicBezTo>
                    <a:lnTo>
                      <a:pt x="19316" y="21600"/>
                    </a:lnTo>
                    <a:lnTo>
                      <a:pt x="21600" y="3393"/>
                    </a:lnTo>
                    <a:lnTo>
                      <a:pt x="20912" y="0"/>
                    </a:ln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3" name="Shape 34"/>
              <p:cNvSpPr/>
              <p:nvPr/>
            </p:nvSpPr>
            <p:spPr bwMode="auto">
              <a:xfrm>
                <a:off x="7112000" y="9829800"/>
                <a:ext cx="757388" cy="265462"/>
              </a:xfrm>
              <a:custGeom>
                <a:avLst/>
                <a:gdLst/>
                <a:ahLst/>
                <a:cxnLst>
                  <a:cxn ang="0">
                    <a:pos x="wd2" y="hd2"/>
                  </a:cxn>
                  <a:cxn ang="5400000">
                    <a:pos x="wd2" y="hd2"/>
                  </a:cxn>
                  <a:cxn ang="10800000">
                    <a:pos x="wd2" y="hd2"/>
                  </a:cxn>
                  <a:cxn ang="16200000">
                    <a:pos x="wd2" y="hd2"/>
                  </a:cxn>
                </a:cxnLst>
                <a:rect l="0" t="0" r="r" b="b"/>
                <a:pathLst>
                  <a:path w="21600" h="20963" extrusionOk="0">
                    <a:moveTo>
                      <a:pt x="0" y="0"/>
                    </a:moveTo>
                    <a:lnTo>
                      <a:pt x="0" y="2158"/>
                    </a:lnTo>
                    <a:cubicBezTo>
                      <a:pt x="0" y="2158"/>
                      <a:pt x="5518" y="20291"/>
                      <a:pt x="10780" y="20946"/>
                    </a:cubicBezTo>
                    <a:cubicBezTo>
                      <a:pt x="16043" y="21600"/>
                      <a:pt x="21600" y="3389"/>
                      <a:pt x="21600" y="3389"/>
                    </a:cubicBezTo>
                    <a:lnTo>
                      <a:pt x="21600" y="74"/>
                    </a:lnTo>
                  </a:path>
                </a:pathLst>
              </a:custGeom>
              <a:solidFill>
                <a:srgbClr val="FFAF28">
                  <a:lumMod val="50000"/>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4" name="Shape 35"/>
              <p:cNvSpPr/>
              <p:nvPr/>
            </p:nvSpPr>
            <p:spPr bwMode="auto">
              <a:xfrm>
                <a:off x="6629399" y="7861300"/>
                <a:ext cx="1716572" cy="2150217"/>
              </a:xfrm>
              <a:custGeom>
                <a:avLst/>
                <a:gdLst/>
                <a:ahLst/>
                <a:cxnLst>
                  <a:cxn ang="0">
                    <a:pos x="wd2" y="hd2"/>
                  </a:cxn>
                  <a:cxn ang="5400000">
                    <a:pos x="wd2" y="hd2"/>
                  </a:cxn>
                  <a:cxn ang="10800000">
                    <a:pos x="wd2" y="hd2"/>
                  </a:cxn>
                  <a:cxn ang="16200000">
                    <a:pos x="wd2" y="hd2"/>
                  </a:cxn>
                </a:cxnLst>
                <a:rect l="0" t="0" r="r" b="b"/>
                <a:pathLst>
                  <a:path w="21118" h="21600" extrusionOk="0">
                    <a:moveTo>
                      <a:pt x="20278" y="10141"/>
                    </a:moveTo>
                    <a:cubicBezTo>
                      <a:pt x="20540" y="5376"/>
                      <a:pt x="18889" y="0"/>
                      <a:pt x="10588" y="0"/>
                    </a:cubicBezTo>
                    <a:cubicBezTo>
                      <a:pt x="2296" y="0"/>
                      <a:pt x="639" y="5366"/>
                      <a:pt x="898" y="10126"/>
                    </a:cubicBezTo>
                    <a:cubicBezTo>
                      <a:pt x="887" y="10129"/>
                      <a:pt x="875" y="10130"/>
                      <a:pt x="865" y="10133"/>
                    </a:cubicBezTo>
                    <a:cubicBezTo>
                      <a:pt x="44" y="10353"/>
                      <a:pt x="-243" y="11471"/>
                      <a:pt x="225" y="12630"/>
                    </a:cubicBezTo>
                    <a:cubicBezTo>
                      <a:pt x="510" y="13337"/>
                      <a:pt x="1009" y="13894"/>
                      <a:pt x="1542" y="14172"/>
                    </a:cubicBezTo>
                    <a:cubicBezTo>
                      <a:pt x="1958" y="15782"/>
                      <a:pt x="2456" y="16961"/>
                      <a:pt x="2684" y="17260"/>
                    </a:cubicBezTo>
                    <a:cubicBezTo>
                      <a:pt x="3717" y="18614"/>
                      <a:pt x="8272" y="21600"/>
                      <a:pt x="10588" y="21600"/>
                    </a:cubicBezTo>
                    <a:cubicBezTo>
                      <a:pt x="12904" y="21600"/>
                      <a:pt x="17459" y="18614"/>
                      <a:pt x="18492" y="17260"/>
                    </a:cubicBezTo>
                    <a:cubicBezTo>
                      <a:pt x="18722" y="16959"/>
                      <a:pt x="19226" y="15764"/>
                      <a:pt x="19644" y="14135"/>
                    </a:cubicBezTo>
                    <a:cubicBezTo>
                      <a:pt x="20151" y="13846"/>
                      <a:pt x="20621" y="13307"/>
                      <a:pt x="20894" y="12630"/>
                    </a:cubicBezTo>
                    <a:cubicBezTo>
                      <a:pt x="21357" y="11483"/>
                      <a:pt x="21079" y="10377"/>
                      <a:pt x="20278" y="10141"/>
                    </a:cubicBezTo>
                    <a:close/>
                  </a:path>
                </a:pathLst>
              </a:custGeom>
              <a:solidFill>
                <a:srgbClr val="FFAF28">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5" name="Shape 36"/>
              <p:cNvSpPr/>
              <p:nvPr/>
            </p:nvSpPr>
            <p:spPr bwMode="auto">
              <a:xfrm>
                <a:off x="6667499" y="7734299"/>
                <a:ext cx="1645301" cy="1501652"/>
              </a:xfrm>
              <a:custGeom>
                <a:avLst/>
                <a:gdLst/>
                <a:ahLst/>
                <a:cxnLst>
                  <a:cxn ang="0">
                    <a:pos x="wd2" y="hd2"/>
                  </a:cxn>
                  <a:cxn ang="5400000">
                    <a:pos x="wd2" y="hd2"/>
                  </a:cxn>
                  <a:cxn ang="10800000">
                    <a:pos x="wd2" y="hd2"/>
                  </a:cxn>
                  <a:cxn ang="16200000">
                    <a:pos x="wd2" y="hd2"/>
                  </a:cxn>
                </a:cxnLst>
                <a:rect l="0" t="0" r="r" b="b"/>
                <a:pathLst>
                  <a:path w="19385" h="19642" extrusionOk="0">
                    <a:moveTo>
                      <a:pt x="15765" y="2119"/>
                    </a:moveTo>
                    <a:cubicBezTo>
                      <a:pt x="11129" y="-1931"/>
                      <a:pt x="3971" y="484"/>
                      <a:pt x="1809" y="3859"/>
                    </a:cubicBezTo>
                    <a:cubicBezTo>
                      <a:pt x="-896" y="8083"/>
                      <a:pt x="61" y="14496"/>
                      <a:pt x="701" y="19314"/>
                    </a:cubicBezTo>
                    <a:cubicBezTo>
                      <a:pt x="701" y="19307"/>
                      <a:pt x="701" y="19300"/>
                      <a:pt x="701" y="19293"/>
                    </a:cubicBezTo>
                    <a:cubicBezTo>
                      <a:pt x="708" y="19342"/>
                      <a:pt x="717" y="19391"/>
                      <a:pt x="729" y="19443"/>
                    </a:cubicBezTo>
                    <a:cubicBezTo>
                      <a:pt x="738" y="19482"/>
                      <a:pt x="815" y="19593"/>
                      <a:pt x="830" y="19624"/>
                    </a:cubicBezTo>
                    <a:cubicBezTo>
                      <a:pt x="853" y="19669"/>
                      <a:pt x="1021" y="19620"/>
                      <a:pt x="1077" y="19590"/>
                    </a:cubicBezTo>
                    <a:cubicBezTo>
                      <a:pt x="1097" y="19579"/>
                      <a:pt x="1106" y="19550"/>
                      <a:pt x="1107" y="19525"/>
                    </a:cubicBezTo>
                    <a:cubicBezTo>
                      <a:pt x="1133" y="19100"/>
                      <a:pt x="1109" y="18257"/>
                      <a:pt x="1109" y="18247"/>
                    </a:cubicBezTo>
                    <a:cubicBezTo>
                      <a:pt x="1058" y="17585"/>
                      <a:pt x="928" y="16946"/>
                      <a:pt x="840" y="16298"/>
                    </a:cubicBezTo>
                    <a:cubicBezTo>
                      <a:pt x="1274" y="13260"/>
                      <a:pt x="2559" y="12622"/>
                      <a:pt x="3232" y="8958"/>
                    </a:cubicBezTo>
                    <a:cubicBezTo>
                      <a:pt x="3374" y="8713"/>
                      <a:pt x="3526" y="8475"/>
                      <a:pt x="3686" y="8244"/>
                    </a:cubicBezTo>
                    <a:cubicBezTo>
                      <a:pt x="3870" y="7978"/>
                      <a:pt x="4060" y="7722"/>
                      <a:pt x="4283" y="7495"/>
                    </a:cubicBezTo>
                    <a:cubicBezTo>
                      <a:pt x="4399" y="7416"/>
                      <a:pt x="4512" y="7330"/>
                      <a:pt x="4621" y="7237"/>
                    </a:cubicBezTo>
                    <a:cubicBezTo>
                      <a:pt x="7116" y="6222"/>
                      <a:pt x="9688" y="7439"/>
                      <a:pt x="12043" y="8507"/>
                    </a:cubicBezTo>
                    <a:cubicBezTo>
                      <a:pt x="12944" y="8915"/>
                      <a:pt x="13954" y="9397"/>
                      <a:pt x="14947" y="9311"/>
                    </a:cubicBezTo>
                    <a:cubicBezTo>
                      <a:pt x="15372" y="9275"/>
                      <a:pt x="15697" y="8964"/>
                      <a:pt x="15729" y="8566"/>
                    </a:cubicBezTo>
                    <a:cubicBezTo>
                      <a:pt x="16856" y="12315"/>
                      <a:pt x="17785" y="14054"/>
                      <a:pt x="18333" y="16803"/>
                    </a:cubicBezTo>
                    <a:cubicBezTo>
                      <a:pt x="18258" y="17280"/>
                      <a:pt x="18177" y="17757"/>
                      <a:pt x="18140" y="18247"/>
                    </a:cubicBezTo>
                    <a:cubicBezTo>
                      <a:pt x="18139" y="18257"/>
                      <a:pt x="18116" y="19100"/>
                      <a:pt x="18141" y="19525"/>
                    </a:cubicBezTo>
                    <a:cubicBezTo>
                      <a:pt x="18143" y="19550"/>
                      <a:pt x="18152" y="19579"/>
                      <a:pt x="18172" y="19590"/>
                    </a:cubicBezTo>
                    <a:cubicBezTo>
                      <a:pt x="18228" y="19620"/>
                      <a:pt x="18396" y="19669"/>
                      <a:pt x="18418" y="19624"/>
                    </a:cubicBezTo>
                    <a:cubicBezTo>
                      <a:pt x="18433" y="19593"/>
                      <a:pt x="18510" y="19482"/>
                      <a:pt x="18520" y="19443"/>
                    </a:cubicBezTo>
                    <a:cubicBezTo>
                      <a:pt x="18562" y="19259"/>
                      <a:pt x="18570" y="19105"/>
                      <a:pt x="18579" y="18921"/>
                    </a:cubicBezTo>
                    <a:cubicBezTo>
                      <a:pt x="18607" y="18680"/>
                      <a:pt x="18645" y="18423"/>
                      <a:pt x="18674" y="18163"/>
                    </a:cubicBezTo>
                    <a:cubicBezTo>
                      <a:pt x="19389" y="15189"/>
                      <a:pt x="20704" y="3397"/>
                      <a:pt x="15765" y="2119"/>
                    </a:cubicBezTo>
                    <a:close/>
                  </a:path>
                </a:pathLst>
              </a:custGeom>
              <a:solidFill>
                <a:srgbClr val="7D8287">
                  <a:lumMod val="5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6" name="Shape 37"/>
              <p:cNvSpPr/>
              <p:nvPr/>
            </p:nvSpPr>
            <p:spPr bwMode="auto">
              <a:xfrm>
                <a:off x="7112000" y="9982200"/>
                <a:ext cx="757388" cy="485048"/>
              </a:xfrm>
              <a:custGeom>
                <a:avLst/>
                <a:gdLst/>
                <a:ahLst/>
                <a:cxnLst>
                  <a:cxn ang="0">
                    <a:pos x="wd2" y="hd2"/>
                  </a:cxn>
                  <a:cxn ang="5400000">
                    <a:pos x="wd2" y="hd2"/>
                  </a:cxn>
                  <a:cxn ang="10800000">
                    <a:pos x="wd2" y="hd2"/>
                  </a:cxn>
                  <a:cxn ang="16200000">
                    <a:pos x="wd2" y="hd2"/>
                  </a:cxn>
                </a:cxnLst>
                <a:rect l="0" t="0" r="r" b="b"/>
                <a:pathLst>
                  <a:path w="21600" h="21600" extrusionOk="0">
                    <a:moveTo>
                      <a:pt x="0" y="503"/>
                    </a:moveTo>
                    <a:lnTo>
                      <a:pt x="10857" y="21600"/>
                    </a:lnTo>
                    <a:lnTo>
                      <a:pt x="21600" y="503"/>
                    </a:lnTo>
                    <a:lnTo>
                      <a:pt x="21600" y="0"/>
                    </a:lnTo>
                    <a:lnTo>
                      <a:pt x="10857" y="21003"/>
                    </a:lnTo>
                    <a:lnTo>
                      <a:pt x="0" y="0"/>
                    </a:lnTo>
                    <a:lnTo>
                      <a:pt x="0" y="503"/>
                    </a:lnTo>
                  </a:path>
                </a:pathLst>
              </a:custGeom>
              <a:solidFill>
                <a:srgbClr val="010101">
                  <a:alpha val="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7" name="Shape 38"/>
              <p:cNvSpPr/>
              <p:nvPr/>
            </p:nvSpPr>
            <p:spPr bwMode="auto">
              <a:xfrm>
                <a:off x="7289800" y="10464800"/>
                <a:ext cx="403622" cy="1225947"/>
              </a:xfrm>
              <a:custGeom>
                <a:avLst/>
                <a:gdLst/>
                <a:ahLst/>
                <a:cxnLst>
                  <a:cxn ang="0">
                    <a:pos x="wd2" y="hd2"/>
                  </a:cxn>
                  <a:cxn ang="5400000">
                    <a:pos x="wd2" y="hd2"/>
                  </a:cxn>
                  <a:cxn ang="10800000">
                    <a:pos x="wd2" y="hd2"/>
                  </a:cxn>
                  <a:cxn ang="16200000">
                    <a:pos x="wd2" y="hd2"/>
                  </a:cxn>
                </a:cxnLst>
                <a:rect l="0" t="0" r="r" b="b"/>
                <a:pathLst>
                  <a:path w="21600" h="21600" extrusionOk="0">
                    <a:moveTo>
                      <a:pt x="10853" y="0"/>
                    </a:moveTo>
                    <a:lnTo>
                      <a:pt x="2039" y="3091"/>
                    </a:lnTo>
                    <a:lnTo>
                      <a:pt x="6945" y="5594"/>
                    </a:lnTo>
                    <a:lnTo>
                      <a:pt x="0" y="21600"/>
                    </a:lnTo>
                    <a:cubicBezTo>
                      <a:pt x="0" y="21600"/>
                      <a:pt x="21600" y="21600"/>
                      <a:pt x="21600" y="21600"/>
                    </a:cubicBezTo>
                    <a:lnTo>
                      <a:pt x="14634" y="5594"/>
                    </a:lnTo>
                    <a:lnTo>
                      <a:pt x="14570" y="5594"/>
                    </a:lnTo>
                    <a:cubicBezTo>
                      <a:pt x="14570" y="5594"/>
                      <a:pt x="19476" y="3091"/>
                      <a:pt x="19476" y="3091"/>
                    </a:cubicBezTo>
                    <a:lnTo>
                      <a:pt x="10853" y="0"/>
                    </a:lnTo>
                    <a:close/>
                  </a:path>
                </a:pathLst>
              </a:custGeom>
              <a:solidFill>
                <a:srgbClr val="14B4EB"/>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8" name="Shape 39"/>
              <p:cNvSpPr/>
              <p:nvPr/>
            </p:nvSpPr>
            <p:spPr bwMode="auto">
              <a:xfrm>
                <a:off x="7556500" y="10782300"/>
                <a:ext cx="676" cy="465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21302" y="21600"/>
                    </a:lnTo>
                    <a:cubicBezTo>
                      <a:pt x="21302" y="21600"/>
                      <a:pt x="21600" y="21600"/>
                      <a:pt x="21600" y="21600"/>
                    </a:cubicBezTo>
                    <a:close/>
                  </a:path>
                </a:pathLst>
              </a:custGeom>
              <a:solidFill>
                <a:srgbClr val="008BC2"/>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209" name="Shape 40"/>
              <p:cNvSpPr/>
              <p:nvPr/>
            </p:nvSpPr>
            <p:spPr bwMode="auto">
              <a:xfrm>
                <a:off x="7416800" y="10782300"/>
                <a:ext cx="674" cy="465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49" y="21600"/>
                    </a:lnTo>
                    <a:lnTo>
                      <a:pt x="21600" y="0"/>
                    </a:lnTo>
                    <a:cubicBezTo>
                      <a:pt x="21600" y="0"/>
                      <a:pt x="0" y="21600"/>
                      <a:pt x="0" y="21600"/>
                    </a:cubicBezTo>
                    <a:close/>
                  </a:path>
                </a:pathLst>
              </a:custGeom>
              <a:solidFill>
                <a:srgbClr val="008BC2"/>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nvGrpSpPr>
            <p:cNvPr id="190" name="Group 189"/>
            <p:cNvGrpSpPr/>
            <p:nvPr/>
          </p:nvGrpSpPr>
          <p:grpSpPr bwMode="auto">
            <a:xfrm>
              <a:off x="12448483" y="7452318"/>
              <a:ext cx="1085054" cy="1152128"/>
              <a:chOff x="9639300" y="3594099"/>
              <a:chExt cx="3480845" cy="3696020"/>
            </a:xfrm>
          </p:grpSpPr>
          <p:sp>
            <p:nvSpPr>
              <p:cNvPr id="191" name="Shape 11"/>
              <p:cNvSpPr/>
              <p:nvPr/>
            </p:nvSpPr>
            <p:spPr bwMode="auto">
              <a:xfrm>
                <a:off x="10325099" y="3594099"/>
                <a:ext cx="2149564" cy="2916745"/>
              </a:xfrm>
              <a:custGeom>
                <a:avLst/>
                <a:gdLst/>
                <a:ahLst/>
                <a:cxnLst>
                  <a:cxn ang="0">
                    <a:pos x="wd2" y="hd2"/>
                  </a:cxn>
                  <a:cxn ang="5400000">
                    <a:pos x="wd2" y="hd2"/>
                  </a:cxn>
                  <a:cxn ang="10800000">
                    <a:pos x="wd2" y="hd2"/>
                  </a:cxn>
                  <a:cxn ang="16200000">
                    <a:pos x="wd2" y="hd2"/>
                  </a:cxn>
                </a:cxnLst>
                <a:rect l="0" t="0" r="r" b="b"/>
                <a:pathLst>
                  <a:path w="19813" h="20521" extrusionOk="0">
                    <a:moveTo>
                      <a:pt x="18290" y="13645"/>
                    </a:moveTo>
                    <a:cubicBezTo>
                      <a:pt x="19277" y="13380"/>
                      <a:pt x="20614" y="10357"/>
                      <a:pt x="19194" y="9040"/>
                    </a:cubicBezTo>
                    <a:cubicBezTo>
                      <a:pt x="17775" y="7723"/>
                      <a:pt x="19071" y="6416"/>
                      <a:pt x="16497" y="2685"/>
                    </a:cubicBezTo>
                    <a:cubicBezTo>
                      <a:pt x="13924" y="-1047"/>
                      <a:pt x="7616" y="-121"/>
                      <a:pt x="6824" y="928"/>
                    </a:cubicBezTo>
                    <a:cubicBezTo>
                      <a:pt x="3523" y="927"/>
                      <a:pt x="2526" y="2753"/>
                      <a:pt x="1994" y="4709"/>
                    </a:cubicBezTo>
                    <a:cubicBezTo>
                      <a:pt x="1852" y="4955"/>
                      <a:pt x="1741" y="5193"/>
                      <a:pt x="1666" y="5418"/>
                    </a:cubicBezTo>
                    <a:cubicBezTo>
                      <a:pt x="1415" y="6175"/>
                      <a:pt x="1233" y="6927"/>
                      <a:pt x="1265" y="7683"/>
                    </a:cubicBezTo>
                    <a:cubicBezTo>
                      <a:pt x="1121" y="8102"/>
                      <a:pt x="944" y="8471"/>
                      <a:pt x="700" y="8757"/>
                    </a:cubicBezTo>
                    <a:cubicBezTo>
                      <a:pt x="-986" y="10733"/>
                      <a:pt x="803" y="13143"/>
                      <a:pt x="1579" y="13790"/>
                    </a:cubicBezTo>
                    <a:cubicBezTo>
                      <a:pt x="2355" y="14437"/>
                      <a:pt x="2081" y="15171"/>
                      <a:pt x="1372" y="15554"/>
                    </a:cubicBezTo>
                    <a:cubicBezTo>
                      <a:pt x="-800" y="16726"/>
                      <a:pt x="862" y="20484"/>
                      <a:pt x="9337" y="20520"/>
                    </a:cubicBezTo>
                    <a:cubicBezTo>
                      <a:pt x="17265" y="20553"/>
                      <a:pt x="20234" y="17321"/>
                      <a:pt x="18181" y="15404"/>
                    </a:cubicBezTo>
                    <a:cubicBezTo>
                      <a:pt x="17700" y="14955"/>
                      <a:pt x="17304" y="13910"/>
                      <a:pt x="18290" y="13645"/>
                    </a:cubicBezTo>
                    <a:close/>
                  </a:path>
                </a:pathLst>
              </a:custGeom>
              <a:solidFill>
                <a:srgbClr val="FFAF28">
                  <a:lumMod val="75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92" name="Shape 12"/>
              <p:cNvSpPr/>
              <p:nvPr/>
            </p:nvSpPr>
            <p:spPr bwMode="auto">
              <a:xfrm>
                <a:off x="9639300" y="5905500"/>
                <a:ext cx="3480845" cy="1375819"/>
              </a:xfrm>
              <a:custGeom>
                <a:avLst/>
                <a:gdLst/>
                <a:ahLst/>
                <a:cxnLst>
                  <a:cxn ang="0">
                    <a:pos x="wd2" y="hd2"/>
                  </a:cxn>
                  <a:cxn ang="5400000">
                    <a:pos x="wd2" y="hd2"/>
                  </a:cxn>
                  <a:cxn ang="10800000">
                    <a:pos x="wd2" y="hd2"/>
                  </a:cxn>
                  <a:cxn ang="16200000">
                    <a:pos x="wd2" y="hd2"/>
                  </a:cxn>
                </a:cxnLst>
                <a:rect l="0" t="0" r="r" b="b"/>
                <a:pathLst>
                  <a:path w="21600" h="21600" extrusionOk="0">
                    <a:moveTo>
                      <a:pt x="12841" y="0"/>
                    </a:moveTo>
                    <a:cubicBezTo>
                      <a:pt x="12799" y="166"/>
                      <a:pt x="8673" y="333"/>
                      <a:pt x="8627" y="498"/>
                    </a:cubicBezTo>
                    <a:cubicBezTo>
                      <a:pt x="7331" y="5175"/>
                      <a:pt x="4531" y="7224"/>
                      <a:pt x="2305" y="8484"/>
                    </a:cubicBezTo>
                    <a:cubicBezTo>
                      <a:pt x="89" y="9737"/>
                      <a:pt x="4" y="16858"/>
                      <a:pt x="0" y="21600"/>
                    </a:cubicBezTo>
                    <a:lnTo>
                      <a:pt x="21600" y="21600"/>
                    </a:lnTo>
                    <a:cubicBezTo>
                      <a:pt x="21597" y="16858"/>
                      <a:pt x="21555" y="9763"/>
                      <a:pt x="19295" y="8484"/>
                    </a:cubicBezTo>
                    <a:cubicBezTo>
                      <a:pt x="17034" y="7205"/>
                      <a:pt x="14070" y="4890"/>
                      <a:pt x="12841" y="0"/>
                    </a:cubicBezTo>
                    <a:close/>
                  </a:path>
                </a:pathLst>
              </a:custGeom>
              <a:solidFill>
                <a:srgbClr val="FA4655"/>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93" name="Shape 13"/>
              <p:cNvSpPr/>
              <p:nvPr/>
            </p:nvSpPr>
            <p:spPr bwMode="auto">
              <a:xfrm>
                <a:off x="11036300" y="5346700"/>
                <a:ext cx="697467" cy="1047008"/>
              </a:xfrm>
              <a:custGeom>
                <a:avLst/>
                <a:gdLst/>
                <a:ahLst/>
                <a:cxnLst>
                  <a:cxn ang="0">
                    <a:pos x="wd2" y="hd2"/>
                  </a:cxn>
                  <a:cxn ang="5400000">
                    <a:pos x="wd2" y="hd2"/>
                  </a:cxn>
                  <a:cxn ang="10800000">
                    <a:pos x="wd2" y="hd2"/>
                  </a:cxn>
                  <a:cxn ang="16200000">
                    <a:pos x="wd2" y="hd2"/>
                  </a:cxn>
                </a:cxnLst>
                <a:rect l="0" t="0" r="r" b="b"/>
                <a:pathLst>
                  <a:path w="21600" h="17984" extrusionOk="0">
                    <a:moveTo>
                      <a:pt x="0" y="5943"/>
                    </a:moveTo>
                    <a:lnTo>
                      <a:pt x="0" y="8470"/>
                    </a:lnTo>
                    <a:lnTo>
                      <a:pt x="0" y="13319"/>
                    </a:lnTo>
                    <a:cubicBezTo>
                      <a:pt x="5411" y="19460"/>
                      <a:pt x="15125" y="19619"/>
                      <a:pt x="21600" y="13319"/>
                    </a:cubicBezTo>
                    <a:lnTo>
                      <a:pt x="21600" y="8470"/>
                    </a:lnTo>
                    <a:lnTo>
                      <a:pt x="21600" y="5943"/>
                    </a:lnTo>
                    <a:cubicBezTo>
                      <a:pt x="21600" y="-1981"/>
                      <a:pt x="0" y="-1981"/>
                      <a:pt x="0" y="5943"/>
                    </a:cubicBezTo>
                    <a:close/>
                  </a:path>
                </a:pathLst>
              </a:custGeom>
              <a:solidFill>
                <a:srgbClr val="FA4655">
                  <a:lumMod val="40000"/>
                  <a:lumOff val="6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94" name="Shape 14"/>
              <p:cNvSpPr/>
              <p:nvPr/>
            </p:nvSpPr>
            <p:spPr bwMode="auto">
              <a:xfrm>
                <a:off x="11036300" y="5702300"/>
                <a:ext cx="697467" cy="24231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20"/>
                    </a:lnTo>
                    <a:cubicBezTo>
                      <a:pt x="0" y="2120"/>
                      <a:pt x="6777" y="21600"/>
                      <a:pt x="10699" y="21600"/>
                    </a:cubicBezTo>
                    <a:cubicBezTo>
                      <a:pt x="14621" y="21600"/>
                      <a:pt x="21600" y="1903"/>
                      <a:pt x="21600" y="1903"/>
                    </a:cubicBezTo>
                    <a:lnTo>
                      <a:pt x="21600" y="0"/>
                    </a:lnTo>
                    <a:cubicBezTo>
                      <a:pt x="21600" y="0"/>
                      <a:pt x="0" y="0"/>
                      <a:pt x="0" y="0"/>
                    </a:cubicBezTo>
                    <a:close/>
                  </a:path>
                </a:pathLst>
              </a:custGeom>
              <a:solidFill>
                <a:srgbClr val="010101">
                  <a:alpha val="2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95" name="Shape 15"/>
              <p:cNvSpPr/>
              <p:nvPr/>
            </p:nvSpPr>
            <p:spPr bwMode="auto">
              <a:xfrm>
                <a:off x="10401299" y="4064000"/>
                <a:ext cx="1966131" cy="1802343"/>
              </a:xfrm>
              <a:custGeom>
                <a:avLst/>
                <a:gdLst/>
                <a:ahLst/>
                <a:cxnLst>
                  <a:cxn ang="0">
                    <a:pos x="wd2" y="hd2"/>
                  </a:cxn>
                  <a:cxn ang="5400000">
                    <a:pos x="wd2" y="hd2"/>
                  </a:cxn>
                  <a:cxn ang="10800000">
                    <a:pos x="wd2" y="hd2"/>
                  </a:cxn>
                  <a:cxn ang="16200000">
                    <a:pos x="wd2" y="hd2"/>
                  </a:cxn>
                </a:cxnLst>
                <a:rect l="0" t="0" r="r" b="b"/>
                <a:pathLst>
                  <a:path w="21154" h="20815" extrusionOk="0">
                    <a:moveTo>
                      <a:pt x="20471" y="9382"/>
                    </a:moveTo>
                    <a:cubicBezTo>
                      <a:pt x="20343" y="9320"/>
                      <a:pt x="20206" y="9296"/>
                      <a:pt x="20063" y="9304"/>
                    </a:cubicBezTo>
                    <a:cubicBezTo>
                      <a:pt x="19784" y="10928"/>
                      <a:pt x="19284" y="12150"/>
                      <a:pt x="18819" y="12504"/>
                    </a:cubicBezTo>
                    <a:cubicBezTo>
                      <a:pt x="20196" y="4006"/>
                      <a:pt x="16824" y="5736"/>
                      <a:pt x="14497" y="1290"/>
                    </a:cubicBezTo>
                    <a:cubicBezTo>
                      <a:pt x="13732" y="-664"/>
                      <a:pt x="10814" y="-785"/>
                      <a:pt x="8836" y="3668"/>
                    </a:cubicBezTo>
                    <a:cubicBezTo>
                      <a:pt x="7016" y="7763"/>
                      <a:pt x="6277" y="8973"/>
                      <a:pt x="3857" y="7891"/>
                    </a:cubicBezTo>
                    <a:cubicBezTo>
                      <a:pt x="1438" y="6810"/>
                      <a:pt x="1897" y="9841"/>
                      <a:pt x="2337" y="12003"/>
                    </a:cubicBezTo>
                    <a:cubicBezTo>
                      <a:pt x="1670" y="11093"/>
                      <a:pt x="1235" y="10198"/>
                      <a:pt x="972" y="9311"/>
                    </a:cubicBezTo>
                    <a:cubicBezTo>
                      <a:pt x="873" y="9319"/>
                      <a:pt x="775" y="9338"/>
                      <a:pt x="683" y="9382"/>
                    </a:cubicBezTo>
                    <a:cubicBezTo>
                      <a:pt x="-66" y="9745"/>
                      <a:pt x="-223" y="11221"/>
                      <a:pt x="333" y="12680"/>
                    </a:cubicBezTo>
                    <a:cubicBezTo>
                      <a:pt x="890" y="14138"/>
                      <a:pt x="1949" y="15027"/>
                      <a:pt x="2699" y="14665"/>
                    </a:cubicBezTo>
                    <a:cubicBezTo>
                      <a:pt x="2883" y="14576"/>
                      <a:pt x="3031" y="14419"/>
                      <a:pt x="3142" y="14212"/>
                    </a:cubicBezTo>
                    <a:cubicBezTo>
                      <a:pt x="5262" y="18225"/>
                      <a:pt x="8735" y="20815"/>
                      <a:pt x="10581" y="20815"/>
                    </a:cubicBezTo>
                    <a:cubicBezTo>
                      <a:pt x="12426" y="20815"/>
                      <a:pt x="15896" y="18227"/>
                      <a:pt x="18016" y="14218"/>
                    </a:cubicBezTo>
                    <a:cubicBezTo>
                      <a:pt x="18126" y="14422"/>
                      <a:pt x="18273" y="14577"/>
                      <a:pt x="18455" y="14665"/>
                    </a:cubicBezTo>
                    <a:cubicBezTo>
                      <a:pt x="19205" y="15027"/>
                      <a:pt x="20264" y="14138"/>
                      <a:pt x="20821" y="12680"/>
                    </a:cubicBezTo>
                    <a:cubicBezTo>
                      <a:pt x="21377" y="11221"/>
                      <a:pt x="21221" y="9745"/>
                      <a:pt x="20471" y="9382"/>
                    </a:cubicBezTo>
                    <a:close/>
                  </a:path>
                </a:pathLst>
              </a:custGeom>
              <a:solidFill>
                <a:srgbClr val="FA4655">
                  <a:lumMod val="20000"/>
                  <a:lumOff val="80000"/>
                </a:srgbClr>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sp>
            <p:nvSpPr>
              <p:cNvPr id="196" name="Shape 16"/>
              <p:cNvSpPr/>
              <p:nvPr/>
            </p:nvSpPr>
            <p:spPr bwMode="auto">
              <a:xfrm>
                <a:off x="10782300" y="5943600"/>
                <a:ext cx="1195281" cy="1346519"/>
              </a:xfrm>
              <a:custGeom>
                <a:avLst/>
                <a:gdLst/>
                <a:ahLst/>
                <a:cxnLst>
                  <a:cxn ang="0">
                    <a:pos x="wd2" y="hd2"/>
                  </a:cxn>
                  <a:cxn ang="5400000">
                    <a:pos x="wd2" y="hd2"/>
                  </a:cxn>
                  <a:cxn ang="10800000">
                    <a:pos x="wd2" y="hd2"/>
                  </a:cxn>
                  <a:cxn ang="16200000">
                    <a:pos x="wd2" y="hd2"/>
                  </a:cxn>
                </a:cxnLst>
                <a:rect l="0" t="0" r="r" b="b"/>
                <a:pathLst>
                  <a:path w="21600" h="21600" extrusionOk="0">
                    <a:moveTo>
                      <a:pt x="21600" y="3805"/>
                    </a:moveTo>
                    <a:lnTo>
                      <a:pt x="17102" y="0"/>
                    </a:lnTo>
                    <a:lnTo>
                      <a:pt x="10657" y="7400"/>
                    </a:lnTo>
                    <a:lnTo>
                      <a:pt x="10712" y="7445"/>
                    </a:lnTo>
                    <a:lnTo>
                      <a:pt x="10603" y="7445"/>
                    </a:lnTo>
                    <a:lnTo>
                      <a:pt x="10657" y="7400"/>
                    </a:lnTo>
                    <a:lnTo>
                      <a:pt x="4498" y="27"/>
                    </a:lnTo>
                    <a:lnTo>
                      <a:pt x="0" y="3677"/>
                    </a:lnTo>
                    <a:lnTo>
                      <a:pt x="5720" y="11557"/>
                    </a:lnTo>
                    <a:lnTo>
                      <a:pt x="9977" y="7973"/>
                    </a:lnTo>
                    <a:lnTo>
                      <a:pt x="9977" y="21600"/>
                    </a:lnTo>
                    <a:lnTo>
                      <a:pt x="11269" y="21600"/>
                    </a:lnTo>
                    <a:lnTo>
                      <a:pt x="11269" y="7915"/>
                    </a:lnTo>
                    <a:lnTo>
                      <a:pt x="15593" y="11557"/>
                    </a:lnTo>
                    <a:cubicBezTo>
                      <a:pt x="15593" y="11557"/>
                      <a:pt x="21600" y="3805"/>
                      <a:pt x="21600" y="3805"/>
                    </a:cubicBezTo>
                    <a:close/>
                  </a:path>
                </a:pathLst>
              </a:custGeom>
              <a:solidFill>
                <a:srgbClr val="FEFEFE"/>
              </a:solidFill>
              <a:ln w="12700">
                <a:miter lim="400000"/>
              </a:ln>
            </p:spPr>
            <p:txBody>
              <a:bodyPr lIns="0" tIns="0" rIns="0" bIns="0" anchor="ctr"/>
              <a:lstStyle/>
              <a:p>
                <a:pPr marL="0" marR="0" lvl="0" indent="0" defTabSz="914400">
                  <a:lnSpc>
                    <a:spcPct val="100000"/>
                  </a:lnSpc>
                  <a:spcBef>
                    <a:spcPts val="0"/>
                  </a:spcBef>
                  <a:spcAft>
                    <a:spcPts val="0"/>
                  </a:spcAft>
                  <a:buClrTx/>
                  <a:buSzTx/>
                  <a:buFontTx/>
                  <a:buNone/>
                  <a:defRPr sz="3000">
                    <a:solidFill>
                      <a:srgbClr val="FFFFFF"/>
                    </a:solidFill>
                  </a:defRPr>
                </a:pPr>
                <a:endParaRPr lang="fr-FR" sz="3000" b="0" i="0" u="none" strike="noStrike" cap="none" spc="0">
                  <a:ln>
                    <a:noFill/>
                  </a:ln>
                  <a:solidFill>
                    <a:srgbClr val="FFFFFF"/>
                  </a:solidFill>
                  <a:latin typeface="Marianne"/>
                </a:endParaRPr>
              </a:p>
            </p:txBody>
          </p:sp>
        </p:grpSp>
      </p:grpSp>
      <p:sp>
        <p:nvSpPr>
          <p:cNvPr id="3" name="Forme libre : forme 142"/>
          <p:cNvSpPr/>
          <p:nvPr/>
        </p:nvSpPr>
        <p:spPr bwMode="auto">
          <a:xfrm>
            <a:off x="8381344" y="2298026"/>
            <a:ext cx="6452145" cy="63089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6806C"/>
          </a:solidFill>
          <a:ln w="9525" cap="flat">
            <a:solidFill>
              <a:schemeClr val="bg1"/>
            </a:solidFill>
            <a:prstDash val="solid"/>
            <a:miter/>
          </a:ln>
        </p:spPr>
        <p:txBody>
          <a:bodyPr rtlCol="0" anchor="ctr"/>
          <a:lstStyle/>
          <a:p>
            <a:pPr algn="ctr">
              <a:defRPr/>
            </a:pPr>
            <a:r>
              <a:rPr lang="fr-FR" sz="1600" b="1" dirty="0">
                <a:solidFill>
                  <a:srgbClr val="FFFFFF"/>
                </a:solidFill>
                <a:latin typeface="Marianne"/>
              </a:rPr>
              <a:t>Retour d’expérience des organismes </a:t>
            </a:r>
            <a:r>
              <a:rPr lang="fr-FR" sz="1600" b="1" dirty="0" err="1">
                <a:solidFill>
                  <a:srgbClr val="FFFFFF"/>
                </a:solidFill>
                <a:latin typeface="Marianne"/>
              </a:rPr>
              <a:t>mutualisateurs</a:t>
            </a:r>
            <a:r>
              <a:rPr lang="fr-FR" sz="1600" b="1" dirty="0">
                <a:solidFill>
                  <a:srgbClr val="FFFFFF"/>
                </a:solidFill>
                <a:latin typeface="Marianne"/>
              </a:rPr>
              <a:t> ayant participé à la Vague 1 </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a:xfrm>
            <a:off x="2220686" y="297402"/>
            <a:ext cx="13857514" cy="984885"/>
          </a:xfrm>
        </p:spPr>
        <p:txBody>
          <a:bodyPr/>
          <a:lstStyle/>
          <a:p>
            <a:pPr>
              <a:defRPr/>
            </a:pPr>
            <a:r>
              <a:rPr lang="fr-FR" sz="3200" dirty="0"/>
              <a:t>Quelles ressources sont à disposition pour communiquer auprès des collectivités adhérentes sur le Numérique responsable ?</a:t>
            </a:r>
            <a:endParaRPr sz="3600" dirty="0"/>
          </a:p>
        </p:txBody>
      </p:sp>
      <p:sp>
        <p:nvSpPr>
          <p:cNvPr id="3" name="Rectangle 2"/>
          <p:cNvSpPr/>
          <p:nvPr/>
        </p:nvSpPr>
        <p:spPr bwMode="auto">
          <a:xfrm>
            <a:off x="362227" y="2599822"/>
            <a:ext cx="4994030" cy="5883778"/>
          </a:xfrm>
          <a:prstGeom prst="rect">
            <a:avLst/>
          </a:prstGeom>
          <a:solidFill>
            <a:srgbClr val="DCE6F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defRPr/>
            </a:pPr>
            <a:r>
              <a:rPr lang="fr-FR" sz="1400" b="1">
                <a:solidFill>
                  <a:srgbClr val="2C3176"/>
                </a:solidFill>
                <a:latin typeface="Marianne"/>
                <a:ea typeface="Calibri"/>
                <a:cs typeface="Arial"/>
              </a:rPr>
              <a:t>Quels outils de formation sont en ligne, gratuits, et utiles pour approfondir mes connaissances sur le Numérique responsable ?</a:t>
            </a:r>
            <a:endParaRPr lang="en-US" sz="1200">
              <a:solidFill>
                <a:srgbClr val="2C3176"/>
              </a:solidFill>
              <a:latin typeface="Marianne"/>
              <a:ea typeface="Calibri"/>
              <a:cs typeface="Arial"/>
            </a:endParaRPr>
          </a:p>
          <a:p>
            <a:pPr marL="342900" lvl="0" indent="-342900">
              <a:lnSpc>
                <a:spcPct val="107000"/>
              </a:lnSpc>
              <a:buFont typeface="Symbol"/>
              <a:buChar char=""/>
              <a:defRPr/>
            </a:pPr>
            <a:r>
              <a:rPr lang="fr-FR" sz="1400" u="sng">
                <a:solidFill>
                  <a:srgbClr val="2C3176"/>
                </a:solidFill>
                <a:latin typeface="Marianne"/>
                <a:ea typeface="Calibri"/>
                <a:cs typeface="Arial"/>
                <a:hlinkClick r:id="rId2" tooltip="https://view.genial.ly/64f9a5795601750012f606a8"/>
              </a:rPr>
              <a:t>Formation CNFPT spécifique </a:t>
            </a:r>
            <a:r>
              <a:rPr lang="fr-FR" sz="1400">
                <a:solidFill>
                  <a:srgbClr val="2C3176"/>
                </a:solidFill>
                <a:latin typeface="Marianne"/>
                <a:ea typeface="Calibri"/>
                <a:cs typeface="Arial"/>
              </a:rPr>
              <a:t>pour accompagner les collectivités dans la mise en œuvre de leur feuille de route </a:t>
            </a:r>
            <a:endParaRPr/>
          </a:p>
          <a:p>
            <a:pPr marL="342900" lvl="0" indent="-342900">
              <a:lnSpc>
                <a:spcPct val="107000"/>
              </a:lnSpc>
              <a:buFont typeface="Symbol"/>
              <a:buChar char=""/>
              <a:defRPr/>
            </a:pPr>
            <a:r>
              <a:rPr lang="fr-FR" sz="1400">
                <a:solidFill>
                  <a:srgbClr val="2C3176"/>
                </a:solidFill>
                <a:latin typeface="Marianne"/>
                <a:ea typeface="Calibri"/>
                <a:cs typeface="Arial"/>
              </a:rPr>
              <a:t>Le</a:t>
            </a:r>
            <a:r>
              <a:rPr lang="fr-FR" sz="1400">
                <a:latin typeface="Marianne"/>
                <a:ea typeface="Calibri"/>
                <a:cs typeface="Arial"/>
              </a:rPr>
              <a:t> </a:t>
            </a:r>
            <a:r>
              <a:rPr lang="fr-FR" sz="1400" u="sng">
                <a:solidFill>
                  <a:srgbClr val="0563C1"/>
                </a:solidFill>
                <a:latin typeface="Marianne"/>
                <a:ea typeface="Calibri"/>
                <a:cs typeface="Arial"/>
                <a:hlinkClick r:id="rId3" tooltip="https://www.academie-nr.org/sensibilisation/#/"/>
              </a:rPr>
              <a:t>MOOC Sensibilisation Numérique responsable</a:t>
            </a:r>
            <a:r>
              <a:rPr lang="fr-FR" sz="1400">
                <a:latin typeface="Marianne"/>
                <a:ea typeface="Calibri"/>
                <a:cs typeface="Arial"/>
              </a:rPr>
              <a:t> </a:t>
            </a:r>
            <a:r>
              <a:rPr lang="fr-FR" sz="1400">
                <a:solidFill>
                  <a:srgbClr val="2C3176"/>
                </a:solidFill>
                <a:latin typeface="Marianne"/>
                <a:ea typeface="Calibri"/>
                <a:cs typeface="Arial"/>
              </a:rPr>
              <a:t>de l’INR est un programme court de formation permettant une première approche au Numérique responsable, à destination de toutes et tous.</a:t>
            </a:r>
            <a:endParaRPr lang="en-US" sz="1200">
              <a:solidFill>
                <a:srgbClr val="2C3176"/>
              </a:solidFill>
              <a:latin typeface="Marianne"/>
              <a:ea typeface="Calibri"/>
              <a:cs typeface="Arial"/>
            </a:endParaRPr>
          </a:p>
          <a:p>
            <a:pPr marL="342900" lvl="0" indent="-342900">
              <a:lnSpc>
                <a:spcPct val="107000"/>
              </a:lnSpc>
              <a:buFont typeface="Symbol"/>
              <a:buChar char=""/>
              <a:defRPr/>
            </a:pPr>
            <a:r>
              <a:rPr lang="fr-FR" sz="1400">
                <a:solidFill>
                  <a:srgbClr val="2C3176"/>
                </a:solidFill>
                <a:latin typeface="Marianne"/>
                <a:ea typeface="Calibri"/>
                <a:cs typeface="Arial"/>
              </a:rPr>
              <a:t>Le</a:t>
            </a:r>
            <a:r>
              <a:rPr lang="fr-FR" sz="1400">
                <a:latin typeface="Marianne"/>
                <a:ea typeface="Calibri"/>
                <a:cs typeface="Arial"/>
              </a:rPr>
              <a:t> </a:t>
            </a:r>
            <a:r>
              <a:rPr lang="fr-FR" sz="1400" u="sng">
                <a:solidFill>
                  <a:srgbClr val="0563C1"/>
                </a:solidFill>
                <a:latin typeface="Marianne"/>
                <a:ea typeface="Calibri"/>
                <a:cs typeface="Arial"/>
                <a:hlinkClick r:id="rId4" tooltip="https://www.academie-nr.org/#mooc-nr"/>
              </a:rPr>
              <a:t>MOOC NR complet</a:t>
            </a:r>
            <a:r>
              <a:rPr lang="fr-FR" sz="1400">
                <a:latin typeface="Marianne"/>
                <a:ea typeface="Calibri"/>
                <a:cs typeface="Arial"/>
              </a:rPr>
              <a:t> </a:t>
            </a:r>
            <a:r>
              <a:rPr lang="fr-FR" sz="1400">
                <a:solidFill>
                  <a:srgbClr val="2C3176"/>
                </a:solidFill>
                <a:latin typeface="Marianne"/>
                <a:ea typeface="Calibri"/>
                <a:cs typeface="Arial"/>
              </a:rPr>
              <a:t>de l’INR est composé de 4h30 de contenus vidéos, de textes et de contenus interactifs. Il offre des connaissances théoriques pour maîtriser les fondamentaux de l’approche Numérique responsable.</a:t>
            </a:r>
            <a:endParaRPr lang="en-US" sz="1200">
              <a:solidFill>
                <a:srgbClr val="2C3176"/>
              </a:solidFill>
              <a:latin typeface="Marianne"/>
              <a:ea typeface="Calibri"/>
              <a:cs typeface="Arial"/>
            </a:endParaRPr>
          </a:p>
          <a:p>
            <a:pPr marL="342900" lvl="0" indent="-342900">
              <a:lnSpc>
                <a:spcPct val="107000"/>
              </a:lnSpc>
              <a:spcAft>
                <a:spcPts val="800"/>
              </a:spcAft>
              <a:buFont typeface="Symbol"/>
              <a:buChar char=""/>
              <a:defRPr/>
            </a:pPr>
            <a:r>
              <a:rPr lang="fr-FR" sz="1400" u="sng">
                <a:solidFill>
                  <a:srgbClr val="0563C1"/>
                </a:solidFill>
                <a:latin typeface="Marianne"/>
                <a:ea typeface="Calibri"/>
                <a:cs typeface="Arial"/>
                <a:hlinkClick r:id="rId5" tooltip="https://www.fun-mooc.fr/fr/cours/impacts-environnementaux-du-numerique/"/>
              </a:rPr>
              <a:t>« Impacts environnementaux du numérique » </a:t>
            </a:r>
            <a:r>
              <a:rPr lang="fr-FR" sz="1400">
                <a:latin typeface="Marianne"/>
                <a:ea typeface="Calibri"/>
                <a:cs typeface="Arial"/>
              </a:rPr>
              <a:t> </a:t>
            </a:r>
            <a:r>
              <a:rPr lang="fr-FR" sz="1400">
                <a:solidFill>
                  <a:srgbClr val="2C3176"/>
                </a:solidFill>
                <a:latin typeface="Marianne"/>
                <a:ea typeface="Calibri"/>
                <a:cs typeface="Arial"/>
              </a:rPr>
              <a:t>est un MOOC de l’INRIA pour se questionner sur les impacts environnementaux du numérique, apprendre à mesurer, décrypter et agir, pour trouver sa place de citoyen dans un monde numérique.</a:t>
            </a:r>
            <a:endParaRPr lang="en-US" sz="1200">
              <a:solidFill>
                <a:srgbClr val="2C3176"/>
              </a:solidFill>
              <a:latin typeface="Marianne"/>
              <a:ea typeface="Calibri"/>
              <a:cs typeface="Arial"/>
            </a:endParaRPr>
          </a:p>
          <a:p>
            <a:pPr>
              <a:lnSpc>
                <a:spcPct val="107000"/>
              </a:lnSpc>
              <a:spcAft>
                <a:spcPts val="800"/>
              </a:spcAft>
              <a:defRPr/>
            </a:pPr>
            <a:r>
              <a:rPr lang="fr-FR" sz="1400" i="1">
                <a:solidFill>
                  <a:srgbClr val="2C3176"/>
                </a:solidFill>
                <a:latin typeface="Marianne"/>
                <a:ea typeface="Calibri"/>
                <a:cs typeface="Arial"/>
              </a:rPr>
              <a:t>Autres</a:t>
            </a:r>
            <a:r>
              <a:rPr lang="fr-FR" sz="1400">
                <a:solidFill>
                  <a:srgbClr val="2C3176"/>
                </a:solidFill>
                <a:latin typeface="Marianne"/>
                <a:ea typeface="Calibri"/>
                <a:cs typeface="Arial"/>
              </a:rPr>
              <a:t> </a:t>
            </a:r>
            <a:r>
              <a:rPr lang="fr-FR" sz="1400" i="1">
                <a:solidFill>
                  <a:srgbClr val="2C3176"/>
                </a:solidFill>
                <a:latin typeface="Marianne"/>
                <a:ea typeface="Calibri"/>
                <a:cs typeface="Arial"/>
              </a:rPr>
              <a:t>: </a:t>
            </a:r>
            <a:r>
              <a:rPr lang="fr-FR" sz="1400" i="1" u="sng">
                <a:solidFill>
                  <a:srgbClr val="0563C1"/>
                </a:solidFill>
                <a:latin typeface="Marianne"/>
                <a:ea typeface="Calibri"/>
                <a:cs typeface="Arial"/>
                <a:hlinkClick r:id="rId6" tooltip="https://www.fresquedunumerique.org/"/>
              </a:rPr>
              <a:t>La fresque du numérique</a:t>
            </a:r>
            <a:r>
              <a:rPr lang="fr-FR" sz="1400" i="1">
                <a:latin typeface="Marianne"/>
                <a:ea typeface="Calibri"/>
                <a:cs typeface="Arial"/>
              </a:rPr>
              <a:t> </a:t>
            </a:r>
            <a:r>
              <a:rPr lang="fr-FR" sz="1400" i="1">
                <a:solidFill>
                  <a:srgbClr val="2C3176"/>
                </a:solidFill>
                <a:latin typeface="Marianne"/>
                <a:ea typeface="Calibri"/>
                <a:cs typeface="Arial"/>
              </a:rPr>
              <a:t>de l’INR</a:t>
            </a:r>
            <a:endParaRPr lang="en-US" sz="1200">
              <a:solidFill>
                <a:srgbClr val="2C3176"/>
              </a:solidFill>
              <a:latin typeface="Marianne"/>
              <a:ea typeface="Calibri"/>
              <a:cs typeface="Arial"/>
            </a:endParaRPr>
          </a:p>
        </p:txBody>
      </p:sp>
      <p:sp>
        <p:nvSpPr>
          <p:cNvPr id="5" name="Rectangle 4"/>
          <p:cNvSpPr/>
          <p:nvPr/>
        </p:nvSpPr>
        <p:spPr bwMode="auto">
          <a:xfrm>
            <a:off x="5612701" y="2599822"/>
            <a:ext cx="4994030" cy="5883778"/>
          </a:xfrm>
          <a:prstGeom prst="rect">
            <a:avLst/>
          </a:prstGeom>
          <a:solidFill>
            <a:srgbClr val="008373">
              <a:alpha val="5098"/>
            </a:srgbClr>
          </a:solidFill>
          <a:ln>
            <a:solidFill>
              <a:srgbClr val="0083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defRPr/>
            </a:pPr>
            <a:r>
              <a:rPr lang="fr-FR" sz="1400" b="1">
                <a:solidFill>
                  <a:srgbClr val="008373"/>
                </a:solidFill>
                <a:latin typeface="Marianne"/>
                <a:ea typeface="Calibri"/>
                <a:cs typeface="Arial"/>
              </a:rPr>
              <a:t>Quels sont les chiffres clés, définitions et bonnes pratiques du Numérique responsable ?</a:t>
            </a:r>
            <a:endParaRPr lang="en-US" sz="1200">
              <a:solidFill>
                <a:srgbClr val="008373"/>
              </a:solidFill>
              <a:latin typeface="Marianne"/>
              <a:ea typeface="Calibri"/>
              <a:cs typeface="Arial"/>
            </a:endParaRPr>
          </a:p>
          <a:p>
            <a:pPr marL="342900" lvl="0" indent="-342900">
              <a:lnSpc>
                <a:spcPct val="107000"/>
              </a:lnSpc>
              <a:buFont typeface="Symbol"/>
              <a:buChar char=""/>
              <a:defRPr/>
            </a:pPr>
            <a:r>
              <a:rPr lang="fr-FR" sz="1400">
                <a:solidFill>
                  <a:srgbClr val="008373"/>
                </a:solidFill>
                <a:latin typeface="Marianne"/>
                <a:ea typeface="Calibri"/>
                <a:cs typeface="Arial"/>
              </a:rPr>
              <a:t>Sources</a:t>
            </a:r>
            <a:r>
              <a:rPr lang="fr-FR" sz="1400" b="1">
                <a:solidFill>
                  <a:srgbClr val="008373"/>
                </a:solidFill>
                <a:latin typeface="Marianne"/>
                <a:ea typeface="Calibri"/>
                <a:cs typeface="Arial"/>
              </a:rPr>
              <a:t> </a:t>
            </a:r>
            <a:r>
              <a:rPr lang="fr-FR" sz="1400">
                <a:solidFill>
                  <a:srgbClr val="008373"/>
                </a:solidFill>
                <a:latin typeface="Marianne"/>
                <a:ea typeface="Calibri"/>
                <a:cs typeface="Arial"/>
              </a:rPr>
              <a:t>MinumEco</a:t>
            </a:r>
            <a:endParaRPr lang="en-US" sz="1200">
              <a:solidFill>
                <a:srgbClr val="008373"/>
              </a:solidFill>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7" tooltip="https://ecoresponsable.numerique.gouv.fr/publications/strategie-numerique-responsable-des-collectivites/"/>
              </a:rPr>
              <a:t>« Stratégie Numérique responsable des collectivités : traduction opérationnelle du décret de l’article 35 de la loi REEN »</a:t>
            </a:r>
            <a:endParaRPr lang="en-US" sz="1200">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8" tooltip="https://ecoresponsable.numerique.gouv.fr/publications/bonnes-pratiques/"/>
              </a:rPr>
              <a:t> « Guide de bonnes pratiques Numérique responsable pour les organisations »</a:t>
            </a:r>
            <a:endParaRPr lang="en-US" sz="1200">
              <a:latin typeface="Marianne"/>
              <a:ea typeface="Calibri"/>
              <a:cs typeface="Arial"/>
            </a:endParaRPr>
          </a:p>
          <a:p>
            <a:pPr marL="342900" lvl="0" indent="-342900">
              <a:lnSpc>
                <a:spcPct val="107000"/>
              </a:lnSpc>
              <a:buFont typeface="Symbol"/>
              <a:buChar char=""/>
              <a:defRPr/>
            </a:pPr>
            <a:r>
              <a:rPr lang="fr-FR" sz="1400">
                <a:solidFill>
                  <a:srgbClr val="008373"/>
                </a:solidFill>
                <a:latin typeface="Marianne"/>
                <a:ea typeface="Calibri"/>
                <a:cs typeface="Arial"/>
              </a:rPr>
              <a:t>Guides ADEME </a:t>
            </a:r>
            <a:endParaRPr lang="en-US" sz="1200">
              <a:solidFill>
                <a:srgbClr val="008373"/>
              </a:solidFill>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9" tooltip="https://librairie.ademe.fr/consommer-autrement/5086-en-route-vers-la-sobriete-numerique-9791029718755.html"/>
              </a:rPr>
              <a:t>« En route vers la sobriété numérique »</a:t>
            </a:r>
            <a:r>
              <a:rPr lang="fr-FR" sz="1400">
                <a:latin typeface="Marianne"/>
                <a:ea typeface="Calibri"/>
                <a:cs typeface="Arial"/>
              </a:rPr>
              <a:t>, </a:t>
            </a:r>
            <a:endParaRPr lang="en-US" sz="1200">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10" tooltip="https://cnm.fr/wp-content/uploads/2021/08/ademe_guide-pratique-face-cachee-numerique.pdf"/>
              </a:rPr>
              <a:t>« La face cachée du numérique »</a:t>
            </a:r>
            <a:r>
              <a:rPr lang="fr-FR" sz="1400">
                <a:latin typeface="Marianne"/>
                <a:ea typeface="Calibri"/>
                <a:cs typeface="Arial"/>
              </a:rPr>
              <a:t>, </a:t>
            </a:r>
            <a:endParaRPr lang="en-US" sz="1200">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11" tooltip="https://librairie.ademe.fr/consommer-autrement/5225-ecoresponsable-au-bureau-9791029718960.html"/>
              </a:rPr>
              <a:t>« Ecoresponsable au bureau »</a:t>
            </a:r>
            <a:r>
              <a:rPr lang="fr-FR" sz="1400">
                <a:latin typeface="Marianne"/>
                <a:ea typeface="Calibri"/>
                <a:cs typeface="Arial"/>
              </a:rPr>
              <a:t>, </a:t>
            </a:r>
            <a:endParaRPr lang="en-US" sz="1200">
              <a:latin typeface="Marianne"/>
              <a:ea typeface="Calibri"/>
              <a:cs typeface="Arial"/>
            </a:endParaRPr>
          </a:p>
          <a:p>
            <a:pPr marL="742950" lvl="1" indent="-285750">
              <a:lnSpc>
                <a:spcPct val="107000"/>
              </a:lnSpc>
              <a:buFont typeface="Courier New"/>
              <a:buChar char="o"/>
              <a:defRPr/>
            </a:pPr>
            <a:r>
              <a:rPr lang="fr-FR" sz="1400" u="sng">
                <a:solidFill>
                  <a:srgbClr val="0563C1"/>
                </a:solidFill>
                <a:latin typeface="Marianne"/>
                <a:ea typeface="Calibri"/>
                <a:cs typeface="Arial"/>
                <a:hlinkClick r:id="rId12" tooltip="https://presse.ademe.fr/wp-content/uploads/2017/09/guide-pratique-impacts-smartphone.pdf"/>
              </a:rPr>
              <a:t>« Les impacts du smartphone »</a:t>
            </a:r>
            <a:endParaRPr lang="en-US" sz="1200">
              <a:latin typeface="Marianne"/>
              <a:ea typeface="Calibri"/>
              <a:cs typeface="Arial"/>
            </a:endParaRPr>
          </a:p>
          <a:p>
            <a:pPr marL="342900" lvl="0" indent="-342900">
              <a:lnSpc>
                <a:spcPct val="107000"/>
              </a:lnSpc>
              <a:spcAft>
                <a:spcPts val="800"/>
              </a:spcAft>
              <a:buFont typeface="Symbol"/>
              <a:buChar char=""/>
              <a:defRPr/>
            </a:pPr>
            <a:r>
              <a:rPr lang="fr-FR" sz="1400" u="none" strike="noStrike">
                <a:solidFill>
                  <a:srgbClr val="008373"/>
                </a:solidFill>
                <a:latin typeface="Marianne"/>
                <a:ea typeface="Calibri"/>
                <a:cs typeface="Arial"/>
              </a:rPr>
              <a:t>Agglomération La Rochelle </a:t>
            </a:r>
            <a:r>
              <a:rPr lang="fr-FR" sz="1400" u="none" strike="noStrike">
                <a:solidFill>
                  <a:srgbClr val="0563C1"/>
                </a:solidFill>
                <a:latin typeface="Marianne"/>
                <a:ea typeface="Calibri"/>
                <a:cs typeface="Arial"/>
              </a:rPr>
              <a:t>: </a:t>
            </a:r>
            <a:r>
              <a:rPr lang="fr-FR" sz="1400" u="sng">
                <a:solidFill>
                  <a:srgbClr val="0563C1"/>
                </a:solidFill>
                <a:latin typeface="Marianne"/>
                <a:ea typeface="Calibri"/>
                <a:cs typeface="Arial"/>
                <a:hlinkClick r:id="rId13" tooltip="https://www.agglo-larochelle.fr/documents/10839/15998770/Agglo+La+Rochelle+-+Affiche+-+Dix+%C3%A9co-gestes+num%C3%A9riques/47ee9b57-115f-4e93-af3c-395796c30cd9?version=1.0"/>
              </a:rPr>
              <a:t>Affiche « Dix éco-gestes Numériques » </a:t>
            </a:r>
            <a:endParaRPr lang="en-US" sz="1200">
              <a:latin typeface="Marianne"/>
              <a:ea typeface="Calibri"/>
              <a:cs typeface="Arial"/>
            </a:endParaRPr>
          </a:p>
          <a:p>
            <a:pPr algn="ctr">
              <a:defRPr/>
            </a:pPr>
            <a:endParaRPr lang="en-US" sz="2000">
              <a:latin typeface="Marianne"/>
            </a:endParaRPr>
          </a:p>
        </p:txBody>
      </p:sp>
      <p:sp>
        <p:nvSpPr>
          <p:cNvPr id="6" name="Rectangle 5"/>
          <p:cNvSpPr/>
          <p:nvPr/>
        </p:nvSpPr>
        <p:spPr bwMode="auto">
          <a:xfrm>
            <a:off x="10825074" y="2599822"/>
            <a:ext cx="4994030" cy="5883778"/>
          </a:xfrm>
          <a:prstGeom prst="rect">
            <a:avLst/>
          </a:prstGeom>
          <a:solidFill>
            <a:srgbClr val="FFCA05">
              <a:alpha val="3921"/>
            </a:srgbClr>
          </a:solidFill>
          <a:ln>
            <a:solidFill>
              <a:srgbClr val="FFCA0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defRPr/>
            </a:pPr>
            <a:r>
              <a:rPr lang="fr-FR" sz="1400" b="1" dirty="0">
                <a:solidFill>
                  <a:srgbClr val="5D6DB3"/>
                </a:solidFill>
                <a:latin typeface="Marianne"/>
                <a:ea typeface="Calibri"/>
                <a:cs typeface="Arial"/>
              </a:rPr>
              <a:t>Existe-t-il des équivalences permettant de communiquer plus concrètement sur les impacts du numérique ?</a:t>
            </a:r>
            <a:endParaRPr lang="en-US" sz="1400" dirty="0">
              <a:solidFill>
                <a:srgbClr val="5D6DB3"/>
              </a:solidFill>
              <a:latin typeface="Marianne"/>
              <a:ea typeface="Calibri"/>
              <a:cs typeface="Arial"/>
            </a:endParaRPr>
          </a:p>
          <a:p>
            <a:pPr marL="342900" lvl="0" indent="-342900">
              <a:lnSpc>
                <a:spcPct val="107000"/>
              </a:lnSpc>
              <a:buFont typeface="Symbol"/>
              <a:buChar char=""/>
              <a:defRPr/>
            </a:pPr>
            <a:r>
              <a:rPr lang="fr-FR" sz="1400" u="sng" dirty="0">
                <a:solidFill>
                  <a:srgbClr val="0563C1"/>
                </a:solidFill>
                <a:latin typeface="Marianne"/>
                <a:ea typeface="Calibri"/>
                <a:cs typeface="Arial"/>
                <a:hlinkClick r:id="rId14" tooltip="https://impactco2.fr/usagenumerique"/>
              </a:rPr>
              <a:t>« Impact CO2 »,</a:t>
            </a:r>
            <a:r>
              <a:rPr lang="fr-FR" sz="1400" dirty="0">
                <a:latin typeface="Marianne"/>
                <a:ea typeface="Calibri"/>
                <a:cs typeface="Arial"/>
              </a:rPr>
              <a:t> </a:t>
            </a:r>
            <a:r>
              <a:rPr lang="fr-FR" sz="1400" dirty="0">
                <a:solidFill>
                  <a:srgbClr val="5D6DB3"/>
                </a:solidFill>
                <a:latin typeface="Marianne"/>
                <a:ea typeface="Calibri"/>
                <a:cs typeface="Arial"/>
              </a:rPr>
              <a:t>un simulateur permettant de générer des équivalences spécifiques à votre cas</a:t>
            </a:r>
            <a:endParaRPr lang="en-US" sz="1400" dirty="0">
              <a:solidFill>
                <a:srgbClr val="5D6DB3"/>
              </a:solidFill>
              <a:latin typeface="Marianne"/>
              <a:ea typeface="Calibri"/>
              <a:cs typeface="Arial"/>
            </a:endParaRPr>
          </a:p>
          <a:p>
            <a:pPr marL="342900" lvl="0" indent="-342900">
              <a:lnSpc>
                <a:spcPct val="107000"/>
              </a:lnSpc>
              <a:spcAft>
                <a:spcPts val="800"/>
              </a:spcAft>
              <a:buFont typeface="Symbol"/>
              <a:buChar char=""/>
              <a:defRPr/>
            </a:pPr>
            <a:r>
              <a:rPr lang="fr-FR" sz="1400" u="sng" dirty="0">
                <a:solidFill>
                  <a:srgbClr val="0563C1"/>
                </a:solidFill>
                <a:latin typeface="Marianne"/>
                <a:ea typeface="Calibri"/>
                <a:cs typeface="Arial"/>
                <a:hlinkClick r:id="rId15" tooltip="https://archives.qqf.fr/infographie/69/pollution-numerique-du-clic-au-declic"/>
              </a:rPr>
              <a:t>« Pollution numérique : du clic au déclic »</a:t>
            </a:r>
            <a:r>
              <a:rPr lang="fr-FR" sz="1400" dirty="0">
                <a:latin typeface="Marianne"/>
                <a:ea typeface="Calibri"/>
                <a:cs typeface="Arial"/>
              </a:rPr>
              <a:t>, </a:t>
            </a:r>
            <a:r>
              <a:rPr lang="fr-FR" sz="1400" dirty="0">
                <a:solidFill>
                  <a:srgbClr val="5D6DB3"/>
                </a:solidFill>
                <a:latin typeface="Marianne"/>
                <a:ea typeface="Calibri"/>
                <a:cs typeface="Arial"/>
              </a:rPr>
              <a:t>une infographie de « Qu’est-ce qu’on fait ?! » élaborée en collaboration avec </a:t>
            </a:r>
            <a:r>
              <a:rPr lang="fr-FR" sz="1400" u="sng" dirty="0">
                <a:solidFill>
                  <a:srgbClr val="0563C1"/>
                </a:solidFill>
                <a:latin typeface="Marianne"/>
                <a:ea typeface="Calibri"/>
                <a:cs typeface="Arial"/>
                <a:hlinkClick r:id="rId16" tooltip="https://www.greenit.fr/"/>
              </a:rPr>
              <a:t>Green It</a:t>
            </a:r>
            <a:r>
              <a:rPr lang="fr-FR" sz="1400" dirty="0">
                <a:solidFill>
                  <a:srgbClr val="5D6DB3"/>
                </a:solidFill>
                <a:latin typeface="Marianne"/>
                <a:ea typeface="Calibri"/>
                <a:cs typeface="Arial"/>
              </a:rPr>
              <a:t>, </a:t>
            </a:r>
            <a:r>
              <a:rPr lang="fr-FR" sz="1400" u="sng" dirty="0">
                <a:solidFill>
                  <a:srgbClr val="0563C1"/>
                </a:solidFill>
                <a:latin typeface="Marianne"/>
                <a:ea typeface="Calibri"/>
                <a:cs typeface="Arial"/>
                <a:hlinkClick r:id="rId17" tooltip="https://theshiftproject.org/"/>
              </a:rPr>
              <a:t>The Shift Project</a:t>
            </a:r>
            <a:r>
              <a:rPr lang="fr-FR" sz="1400" dirty="0">
                <a:latin typeface="Marianne"/>
                <a:ea typeface="Calibri"/>
                <a:cs typeface="Arial"/>
              </a:rPr>
              <a:t> </a:t>
            </a:r>
            <a:r>
              <a:rPr lang="fr-FR" sz="1400" dirty="0">
                <a:solidFill>
                  <a:srgbClr val="5D6DB3"/>
                </a:solidFill>
                <a:latin typeface="Marianne"/>
                <a:ea typeface="Calibri"/>
                <a:cs typeface="Arial"/>
              </a:rPr>
              <a:t>et le </a:t>
            </a:r>
            <a:r>
              <a:rPr lang="fr-FR" sz="1400" u="sng" dirty="0">
                <a:solidFill>
                  <a:srgbClr val="0563C1"/>
                </a:solidFill>
                <a:latin typeface="Marianne"/>
                <a:ea typeface="Calibri"/>
                <a:cs typeface="Arial"/>
                <a:hlinkClick r:id="rId18" tooltip="https://www.lecese.fr/"/>
              </a:rPr>
              <a:t>Conseil économique social et environnemental</a:t>
            </a:r>
            <a:r>
              <a:rPr lang="fr-FR" sz="1400" dirty="0">
                <a:latin typeface="Marianne"/>
                <a:ea typeface="Calibri"/>
                <a:cs typeface="Arial"/>
              </a:rPr>
              <a:t> </a:t>
            </a:r>
            <a:r>
              <a:rPr lang="fr-FR" sz="1400" dirty="0">
                <a:solidFill>
                  <a:srgbClr val="5D6DB3"/>
                </a:solidFill>
                <a:latin typeface="Marianne"/>
                <a:ea typeface="Calibri"/>
                <a:cs typeface="Arial"/>
              </a:rPr>
              <a:t>(CESE)</a:t>
            </a:r>
            <a:endParaRPr lang="en-US" sz="1400" dirty="0">
              <a:solidFill>
                <a:srgbClr val="5D6DB3"/>
              </a:solidFill>
              <a:latin typeface="Marianne"/>
              <a:ea typeface="Calibri"/>
              <a:cs typeface="Arial"/>
            </a:endParaRPr>
          </a:p>
          <a:p>
            <a:pPr>
              <a:lnSpc>
                <a:spcPct val="107000"/>
              </a:lnSpc>
              <a:spcAft>
                <a:spcPts val="800"/>
              </a:spcAft>
              <a:defRPr/>
            </a:pPr>
            <a:r>
              <a:rPr lang="fr-FR" sz="1400" dirty="0">
                <a:latin typeface="Marianne"/>
                <a:ea typeface="Calibri"/>
                <a:cs typeface="Arial"/>
              </a:rPr>
              <a:t> </a:t>
            </a:r>
            <a:endParaRPr lang="en-US" sz="1400" dirty="0">
              <a:solidFill>
                <a:srgbClr val="5D6DB3"/>
              </a:solidFill>
              <a:latin typeface="Marianne"/>
              <a:ea typeface="Calibri"/>
              <a:cs typeface="Arial"/>
            </a:endParaRPr>
          </a:p>
          <a:p>
            <a:pPr>
              <a:lnSpc>
                <a:spcPct val="107000"/>
              </a:lnSpc>
              <a:spcAft>
                <a:spcPts val="800"/>
              </a:spcAft>
              <a:defRPr/>
            </a:pPr>
            <a:r>
              <a:rPr lang="fr-FR" sz="1400" i="1" dirty="0">
                <a:solidFill>
                  <a:srgbClr val="5D6DB3"/>
                </a:solidFill>
                <a:latin typeface="Marianne"/>
                <a:ea typeface="Calibri"/>
                <a:cs typeface="Arial"/>
              </a:rPr>
              <a:t>NB : Il s’agit de prendre toute équivalence avec du recul. Il y a quelques années, l’AFP a proposé d’expliquer en quoi les équivalences « tendances » peuvent être imprécises : </a:t>
            </a:r>
            <a:r>
              <a:rPr lang="fr-FR" sz="1400" i="1" u="sng" dirty="0">
                <a:solidFill>
                  <a:srgbClr val="0563C1"/>
                </a:solidFill>
                <a:latin typeface="Marianne"/>
                <a:ea typeface="Calibri"/>
                <a:cs typeface="Arial"/>
                <a:hlinkClick r:id="rId19" tooltip="https://factuel.afp.com/email-streaming-informatique-le-vrai-du-faux-de-limpact-energetique-de-trois-pratiques-numeriques"/>
              </a:rPr>
              <a:t>https://factuel.afp.com/email-streaming-informatique-le-vrai-du-faux-de-limpact-energetique-de-trois-pratiques-numeriques</a:t>
            </a:r>
            <a:r>
              <a:rPr lang="fr-FR" sz="1400" i="1" dirty="0">
                <a:latin typeface="Marianne"/>
                <a:ea typeface="Calibri"/>
                <a:cs typeface="Arial"/>
              </a:rPr>
              <a:t> </a:t>
            </a:r>
            <a:endParaRPr lang="en-US" sz="1400" dirty="0">
              <a:latin typeface="Marianne"/>
              <a:ea typeface="Calibri"/>
              <a:cs typeface="Arial"/>
            </a:endParaRPr>
          </a:p>
          <a:p>
            <a:pPr algn="ctr">
              <a:defRPr/>
            </a:pPr>
            <a:endParaRPr lang="en-US" sz="1400" dirty="0">
              <a:latin typeface="Marianne"/>
            </a:endParaRPr>
          </a:p>
        </p:txBody>
      </p:sp>
      <p:sp>
        <p:nvSpPr>
          <p:cNvPr id="7" name="TextBox 6"/>
          <p:cNvSpPr txBox="1"/>
          <p:nvPr/>
        </p:nvSpPr>
        <p:spPr bwMode="auto">
          <a:xfrm>
            <a:off x="644005" y="1615992"/>
            <a:ext cx="14967990" cy="738664"/>
          </a:xfrm>
          <a:prstGeom prst="rect">
            <a:avLst/>
          </a:prstGeom>
          <a:solidFill>
            <a:schemeClr val="bg1">
              <a:lumMod val="85000"/>
            </a:schemeClr>
          </a:solidFill>
        </p:spPr>
        <p:txBody>
          <a:bodyPr wrap="square" rtlCol="0" anchor="ctr">
            <a:spAutoFit/>
          </a:bodyPr>
          <a:lstStyle/>
          <a:p>
            <a:pPr marL="0" marR="0">
              <a:spcBef>
                <a:spcPts val="0"/>
              </a:spcBef>
              <a:spcAft>
                <a:spcPts val="0"/>
              </a:spcAft>
              <a:defRPr/>
            </a:pPr>
            <a:r>
              <a:rPr lang="fr-FR" sz="1400">
                <a:latin typeface="Marianne"/>
                <a:ea typeface="Calibri"/>
              </a:rPr>
              <a:t>Dans le cadre de l’accompagnement de collectivités adhérentes dans cette démarche Numérique responsable, il est clé d’avoir à disposition des éléments de communication et de formation faciles d’utilisation et mis à jour. C’est dans cet objectif que vous trouverez ci-dessous des ressources contenant des infographies et chiffres clés, ainsi que des éléments de langage et options de formation. Nous vous invitons à les consulter et optimiser l’utilisation de ces contenus.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3" name="TextBox 22"/>
          <p:cNvSpPr txBox="1"/>
          <p:nvPr/>
        </p:nvSpPr>
        <p:spPr bwMode="auto">
          <a:xfrm>
            <a:off x="774562" y="2991615"/>
            <a:ext cx="14983493" cy="3239409"/>
          </a:xfrm>
          <a:prstGeom prst="rect">
            <a:avLst/>
          </a:prstGeom>
          <a:solidFill>
            <a:srgbClr val="B6C0E0">
              <a:alpha val="20000"/>
            </a:srgbClr>
          </a:solidFill>
          <a:ln w="12700">
            <a:solidFill>
              <a:srgbClr val="274084"/>
            </a:solidFill>
            <a:prstDash val="dashDot"/>
          </a:ln>
        </p:spPr>
        <p:txBody>
          <a:bodyPr vert="horz" wrap="square" lIns="91440" tIns="360000" rIns="91440" bIns="45720" rtlCol="0" anchor="t" anchorCtr="0">
            <a:noAutofit/>
          </a:bodyPr>
          <a:lstStyle>
            <a:defPPr>
              <a:defRPr lang="fr-FR"/>
            </a:defPPr>
            <a:lvl1pPr>
              <a:defRPr sz="1600">
                <a:latin typeface="Marianne"/>
              </a:defRPr>
            </a:lvl1pPr>
          </a:lstStyle>
          <a:p>
            <a:pPr>
              <a:defRPr/>
            </a:pPr>
            <a:endParaRPr lang="fr-FR"/>
          </a:p>
          <a:p>
            <a:pPr>
              <a:defRPr/>
            </a:pPr>
            <a:endParaRPr lang="fr-FR"/>
          </a:p>
        </p:txBody>
      </p:sp>
      <p:sp>
        <p:nvSpPr>
          <p:cNvPr id="24" name="Forme libre : forme 142"/>
          <p:cNvSpPr/>
          <p:nvPr/>
        </p:nvSpPr>
        <p:spPr bwMode="auto">
          <a:xfrm>
            <a:off x="1102844" y="2680113"/>
            <a:ext cx="10543722" cy="43052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B6C0E0"/>
          </a:solidFill>
          <a:ln w="9525" cap="flat">
            <a:noFill/>
            <a:prstDash val="solid"/>
            <a:miter/>
          </a:ln>
        </p:spPr>
        <p:txBody>
          <a:bodyPr rtlCol="0" anchor="ctr"/>
          <a:lstStyle/>
          <a:p>
            <a:pPr algn="ctr">
              <a:defRPr/>
            </a:pPr>
            <a:r>
              <a:rPr lang="fr-FR" sz="1600" b="1" spc="8">
                <a:solidFill>
                  <a:srgbClr val="2C3176"/>
                </a:solidFill>
                <a:latin typeface="Marianne"/>
              </a:rPr>
              <a:t>Comment animer la communauté des collectivités adhérentes participant à la démarche NR ?</a:t>
            </a:r>
            <a:endParaRPr/>
          </a:p>
        </p:txBody>
      </p:sp>
      <p:sp>
        <p:nvSpPr>
          <p:cNvPr id="6" name="TextBox 5"/>
          <p:cNvSpPr txBox="1"/>
          <p:nvPr/>
        </p:nvSpPr>
        <p:spPr bwMode="auto">
          <a:xfrm>
            <a:off x="636253" y="6673712"/>
            <a:ext cx="14983493" cy="2055450"/>
          </a:xfrm>
          <a:prstGeom prst="rect">
            <a:avLst/>
          </a:prstGeom>
          <a:solidFill>
            <a:srgbClr val="03B7A0">
              <a:alpha val="20000"/>
            </a:srgbClr>
          </a:solidFill>
          <a:ln w="12700">
            <a:solidFill>
              <a:srgbClr val="274084"/>
            </a:solidFill>
            <a:prstDash val="dashDot"/>
          </a:ln>
        </p:spPr>
        <p:txBody>
          <a:bodyPr vert="horz" wrap="square" lIns="91440" tIns="360000" rIns="91440" bIns="45720" rtlCol="0" anchor="t" anchorCtr="0">
            <a:noAutofit/>
          </a:bodyPr>
          <a:lstStyle/>
          <a:p>
            <a:pPr>
              <a:defRPr/>
            </a:pPr>
            <a:r>
              <a:rPr lang="fr-FR" sz="1400">
                <a:latin typeface="Marianne"/>
              </a:rPr>
              <a:t>Afin d’accompagner au mieux les collectivités adhérentes dans l’élaboration de leur stratégie Numérique responsable, il est clé d’envisager de coopérer avec diverses entités publiques sur son territoire. Cela permet de </a:t>
            </a:r>
            <a:r>
              <a:rPr lang="fr-FR" sz="1400" b="1">
                <a:latin typeface="Marianne"/>
              </a:rPr>
              <a:t>maximiser l’impact et l’échelle </a:t>
            </a:r>
            <a:r>
              <a:rPr lang="fr-FR" sz="1400">
                <a:latin typeface="Marianne"/>
              </a:rPr>
              <a:t>des actions entreprises, </a:t>
            </a:r>
            <a:r>
              <a:rPr lang="fr-FR" sz="1400" b="1">
                <a:latin typeface="Marianne"/>
              </a:rPr>
              <a:t>optimiser les efforts </a:t>
            </a:r>
            <a:r>
              <a:rPr lang="fr-FR" sz="1400">
                <a:latin typeface="Marianne"/>
              </a:rPr>
              <a:t>fournis, ainsi que </a:t>
            </a:r>
            <a:r>
              <a:rPr lang="fr-FR" sz="1400" b="1">
                <a:latin typeface="Marianne"/>
              </a:rPr>
              <a:t>créer une certaine cohérence </a:t>
            </a:r>
            <a:r>
              <a:rPr lang="fr-FR" sz="1400">
                <a:latin typeface="Marianne"/>
              </a:rPr>
              <a:t>dans les initiatives prises sur le territoire.</a:t>
            </a:r>
            <a:endParaRPr/>
          </a:p>
          <a:p>
            <a:pPr>
              <a:defRPr/>
            </a:pPr>
            <a:endParaRPr lang="fr-FR" sz="1400">
              <a:latin typeface="Marianne"/>
            </a:endParaRPr>
          </a:p>
          <a:p>
            <a:pPr>
              <a:defRPr/>
            </a:pPr>
            <a:r>
              <a:rPr lang="fr-FR" sz="1400" i="1">
                <a:latin typeface="Marianne"/>
              </a:rPr>
              <a:t>Exemple : Lors de son accompagnement de la Communauté de communes des Coteaux Bellevue, le syndicat mixte Haute-Garonne Numérique a pu maximiser l’impact de son accompagnement en coopérant avec des acteurs clés (notamment la Présidente de la Communauté de Communes, aussi Présidente du Centre de Gestion de la Fonction Publique Territoriale de la Haute-Garonne) afin d’articuler leurs efforts de sensibilisation de manière à atteindre un maximum de parties prenantes dont les intercommunalités, établissements publics, communes, agents et élus.</a:t>
            </a:r>
            <a:endParaRPr lang="fr-FR" sz="1600" i="1">
              <a:latin typeface="Marianne"/>
            </a:endParaRPr>
          </a:p>
        </p:txBody>
      </p:sp>
      <p:sp>
        <p:nvSpPr>
          <p:cNvPr id="7" name="Forme libre : forme 142"/>
          <p:cNvSpPr/>
          <p:nvPr/>
        </p:nvSpPr>
        <p:spPr bwMode="auto">
          <a:xfrm>
            <a:off x="1102844" y="6441759"/>
            <a:ext cx="10543722" cy="430528"/>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3B7A0"/>
          </a:solidFill>
          <a:ln w="9525" cap="flat">
            <a:solidFill>
              <a:schemeClr val="bg1"/>
            </a:solidFill>
            <a:prstDash val="solid"/>
            <a:miter/>
          </a:ln>
        </p:spPr>
        <p:txBody>
          <a:bodyPr rtlCol="0" anchor="ctr"/>
          <a:lstStyle/>
          <a:p>
            <a:pPr algn="ctr">
              <a:defRPr/>
            </a:pPr>
            <a:r>
              <a:rPr lang="fr-FR" sz="1600" b="1">
                <a:solidFill>
                  <a:srgbClr val="FFFFFF"/>
                </a:solidFill>
                <a:latin typeface="Marianne"/>
              </a:rPr>
              <a:t>Comment optimiser son accompagnement de collectivités pour la démarche NR de l’ANCT ?</a:t>
            </a:r>
            <a:endParaRPr/>
          </a:p>
        </p:txBody>
      </p:sp>
      <p:sp>
        <p:nvSpPr>
          <p:cNvPr id="12" name="TextBox 11"/>
          <p:cNvSpPr txBox="1"/>
          <p:nvPr/>
        </p:nvSpPr>
        <p:spPr bwMode="auto">
          <a:xfrm>
            <a:off x="636253" y="1638057"/>
            <a:ext cx="15109091" cy="738664"/>
          </a:xfrm>
          <a:prstGeom prst="rect">
            <a:avLst/>
          </a:prstGeom>
          <a:solidFill>
            <a:schemeClr val="bg1">
              <a:lumMod val="85000"/>
            </a:schemeClr>
          </a:solidFill>
        </p:spPr>
        <p:txBody>
          <a:bodyPr wrap="square" rtlCol="0" anchor="ctr">
            <a:spAutoFit/>
          </a:bodyPr>
          <a:lstStyle/>
          <a:p>
            <a:pPr marR="0">
              <a:spcBef>
                <a:spcPts val="0"/>
              </a:spcBef>
              <a:spcAft>
                <a:spcPts val="0"/>
              </a:spcAft>
              <a:defRPr/>
            </a:pPr>
            <a:r>
              <a:rPr lang="fr-FR" sz="1400" dirty="0">
                <a:latin typeface="Marianne"/>
              </a:rPr>
              <a:t>Lors de l’accompagnement de collectivités adhérentes dans cette démarche Numérique responsable, les organismes </a:t>
            </a:r>
            <a:r>
              <a:rPr lang="fr-FR" sz="1400" dirty="0" err="1">
                <a:latin typeface="Marianne"/>
              </a:rPr>
              <a:t>mutualisateurs</a:t>
            </a:r>
            <a:r>
              <a:rPr lang="fr-FR" sz="1400" dirty="0">
                <a:latin typeface="Marianne"/>
              </a:rPr>
              <a:t> seront confrontés à des enjeux d’animation du groupe de collectivités accompagnées, ainsi que d’optimisation de l’impact de l’accompagnement. Ci-dessous, nous vous proposons quelques premières pistes de réflexion pertinentes.</a:t>
            </a:r>
            <a:endParaRPr dirty="0"/>
          </a:p>
        </p:txBody>
      </p:sp>
      <p:sp>
        <p:nvSpPr>
          <p:cNvPr id="15" name="Title 1"/>
          <p:cNvSpPr txBox="1"/>
          <p:nvPr/>
        </p:nvSpPr>
        <p:spPr bwMode="auto">
          <a:xfrm>
            <a:off x="1813317" y="297430"/>
            <a:ext cx="12905984" cy="984885"/>
          </a:xfrm>
          <a:prstGeom prst="rect">
            <a:avLst/>
          </a:prstGeom>
        </p:spPr>
        <p:txBody>
          <a:bodyPr wrap="square" lIns="0" tIns="0" rIns="0" bIns="0">
            <a:spAutoFit/>
          </a:bodyPr>
          <a:lstStyle>
            <a:lvl1pPr algn="ctr">
              <a:defRPr lang="fr-FR" sz="4400" b="1" i="0">
                <a:solidFill>
                  <a:srgbClr val="2C3176"/>
                </a:solidFill>
                <a:latin typeface="Marianne"/>
                <a:ea typeface="+mj-ea"/>
                <a:cs typeface="Arial"/>
              </a:defRPr>
            </a:lvl1pPr>
          </a:lstStyle>
          <a:p>
            <a:pPr>
              <a:defRPr/>
            </a:pPr>
            <a:r>
              <a:rPr lang="fr-FR" sz="3200" dirty="0"/>
              <a:t>Quels autres outils sont à la disposition des organismes </a:t>
            </a:r>
            <a:r>
              <a:rPr lang="fr-FR" sz="3200" dirty="0" err="1"/>
              <a:t>mutualisateurs</a:t>
            </a:r>
            <a:r>
              <a:rPr lang="fr-FR" sz="3200" dirty="0"/>
              <a:t> dans le contexte de cette démarche NR?</a:t>
            </a:r>
            <a:endParaRPr sz="3600" dirty="0"/>
          </a:p>
        </p:txBody>
      </p:sp>
      <p:grpSp>
        <p:nvGrpSpPr>
          <p:cNvPr id="21" name="Group 20"/>
          <p:cNvGrpSpPr/>
          <p:nvPr/>
        </p:nvGrpSpPr>
        <p:grpSpPr bwMode="auto">
          <a:xfrm>
            <a:off x="6005085" y="3488026"/>
            <a:ext cx="4132096" cy="2324905"/>
            <a:chOff x="5263364" y="3269927"/>
            <a:chExt cx="4132096" cy="2324905"/>
          </a:xfrm>
        </p:grpSpPr>
        <p:sp>
          <p:nvSpPr>
            <p:cNvPr id="3" name="TextBox 2"/>
            <p:cNvSpPr txBox="1"/>
            <p:nvPr/>
          </p:nvSpPr>
          <p:spPr bwMode="auto">
            <a:xfrm>
              <a:off x="5263364" y="4430594"/>
              <a:ext cx="4132096" cy="738664"/>
            </a:xfrm>
            <a:prstGeom prst="rect">
              <a:avLst/>
            </a:prstGeom>
            <a:noFill/>
          </p:spPr>
          <p:txBody>
            <a:bodyPr wrap="square" rtlCol="0" anchor="ctr">
              <a:spAutoFit/>
            </a:bodyPr>
            <a:lstStyle/>
            <a:p>
              <a:pPr algn="ctr">
                <a:defRPr/>
              </a:pPr>
              <a:r>
                <a:rPr lang="fr-FR" sz="1400" b="1">
                  <a:latin typeface="Marianne"/>
                </a:rPr>
                <a:t>UTILO </a:t>
              </a:r>
              <a:r>
                <a:rPr lang="fr-FR" sz="1400">
                  <a:latin typeface="Marianne"/>
                </a:rPr>
                <a:t>est un outil gouvernemental donnant accès à une communauté pour connecter les facilitateurs d’intérêt général </a:t>
              </a:r>
              <a:endParaRPr/>
            </a:p>
          </p:txBody>
        </p:sp>
        <p:pic>
          <p:nvPicPr>
            <p:cNvPr id="4" name="Picture 3"/>
            <p:cNvPicPr>
              <a:picLocks noChangeAspect="1"/>
            </p:cNvPicPr>
            <p:nvPr/>
          </p:nvPicPr>
          <p:blipFill>
            <a:blip r:embed="rId2"/>
            <a:stretch/>
          </p:blipFill>
          <p:spPr bwMode="auto">
            <a:xfrm>
              <a:off x="6483437" y="3269927"/>
              <a:ext cx="1691948" cy="983829"/>
            </a:xfrm>
            <a:prstGeom prst="rect">
              <a:avLst/>
            </a:prstGeom>
            <a:ln>
              <a:solidFill>
                <a:schemeClr val="tx1"/>
              </a:solidFill>
            </a:ln>
          </p:spPr>
        </p:pic>
        <p:grpSp>
          <p:nvGrpSpPr>
            <p:cNvPr id="10" name="Group 9"/>
            <p:cNvGrpSpPr/>
            <p:nvPr/>
          </p:nvGrpSpPr>
          <p:grpSpPr bwMode="auto">
            <a:xfrm>
              <a:off x="6599610" y="5164231"/>
              <a:ext cx="1459605" cy="430601"/>
              <a:chOff x="12657402" y="4713802"/>
              <a:chExt cx="1459605" cy="430601"/>
            </a:xfrm>
          </p:grpSpPr>
          <p:sp>
            <p:nvSpPr>
              <p:cNvPr id="11" name="Rectangle: Rounded Corners 10">
                <a:hlinkClick r:id="rId3"/>
              </p:cNvPr>
              <p:cNvSpPr/>
              <p:nvPr/>
            </p:nvSpPr>
            <p:spPr bwMode="auto">
              <a:xfrm>
                <a:off x="12657402" y="4713802"/>
                <a:ext cx="1312125" cy="302670"/>
              </a:xfrm>
              <a:prstGeom prst="roundRect">
                <a:avLst>
                  <a:gd name="adj" fmla="val 16667"/>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400" b="1">
                    <a:latin typeface="Marianne"/>
                  </a:rPr>
                  <a:t>Cliquez ici</a:t>
                </a:r>
                <a:endParaRPr/>
              </a:p>
            </p:txBody>
          </p:sp>
          <p:pic>
            <p:nvPicPr>
              <p:cNvPr id="13" name="Graphic 12" descr="Cursor with solid fill"/>
              <p:cNvPicPr>
                <a:picLocks noChangeAspect="1"/>
              </p:cNvPicPr>
              <p:nvPr/>
            </p:nvPicPr>
            <p:blipFill>
              <a:blip r:embed="rId4"/>
              <a:stretch/>
            </p:blipFill>
            <p:spPr bwMode="auto">
              <a:xfrm rot="563705">
                <a:off x="13812207" y="4839603"/>
                <a:ext cx="304800" cy="304800"/>
              </a:xfrm>
              <a:prstGeom prst="rect">
                <a:avLst/>
              </a:prstGeom>
            </p:spPr>
          </p:pic>
        </p:grpSp>
      </p:grpSp>
      <p:grpSp>
        <p:nvGrpSpPr>
          <p:cNvPr id="2" name="Group 1"/>
          <p:cNvGrpSpPr/>
          <p:nvPr/>
        </p:nvGrpSpPr>
        <p:grpSpPr bwMode="auto">
          <a:xfrm>
            <a:off x="874220" y="3269927"/>
            <a:ext cx="4132096" cy="2779927"/>
            <a:chOff x="874220" y="3269927"/>
            <a:chExt cx="4132096" cy="2779927"/>
          </a:xfrm>
        </p:grpSpPr>
        <p:pic>
          <p:nvPicPr>
            <p:cNvPr id="16" name="Picture 15"/>
            <p:cNvPicPr>
              <a:picLocks noChangeAspect="1"/>
            </p:cNvPicPr>
            <p:nvPr/>
          </p:nvPicPr>
          <p:blipFill>
            <a:blip r:embed="rId5"/>
            <a:srcRect l="32314" r="4439"/>
            <a:stretch/>
          </p:blipFill>
          <p:spPr bwMode="auto">
            <a:xfrm>
              <a:off x="1957729" y="3269927"/>
              <a:ext cx="1965075" cy="978715"/>
            </a:xfrm>
            <a:prstGeom prst="rect">
              <a:avLst/>
            </a:prstGeom>
          </p:spPr>
        </p:pic>
        <p:sp>
          <p:nvSpPr>
            <p:cNvPr id="17" name="TextBox 16"/>
            <p:cNvSpPr txBox="1"/>
            <p:nvPr/>
          </p:nvSpPr>
          <p:spPr bwMode="auto">
            <a:xfrm>
              <a:off x="874220" y="4233972"/>
              <a:ext cx="4132096" cy="1815882"/>
            </a:xfrm>
            <a:prstGeom prst="rect">
              <a:avLst/>
            </a:prstGeom>
            <a:noFill/>
          </p:spPr>
          <p:txBody>
            <a:bodyPr wrap="square" rtlCol="0" anchor="ctr">
              <a:spAutoFit/>
            </a:bodyPr>
            <a:lstStyle/>
            <a:p>
              <a:pPr algn="ctr">
                <a:defRPr/>
              </a:pPr>
              <a:r>
                <a:rPr lang="fr-FR" sz="1400" b="1" dirty="0">
                  <a:latin typeface="Marianne"/>
                </a:rPr>
                <a:t>Le Club des Collectivités </a:t>
              </a:r>
              <a:r>
                <a:rPr lang="fr-FR" sz="1400" dirty="0">
                  <a:latin typeface="Marianne"/>
                </a:rPr>
                <a:t>a été lancé par l’ANCT dans le cadre de sa démarche Numérique responsable. Il comprend les 24 territoires accompagnés au cours de la vagues pilote ou de la vague 1, tous à présent ambassadeurs du NR. L’activité de ce Club s’articule autour de communications, webinaires et divers événements.</a:t>
              </a:r>
              <a:endParaRPr dirty="0"/>
            </a:p>
          </p:txBody>
        </p:sp>
      </p:grpSp>
      <p:grpSp>
        <p:nvGrpSpPr>
          <p:cNvPr id="20" name="Group 19"/>
          <p:cNvGrpSpPr/>
          <p:nvPr/>
        </p:nvGrpSpPr>
        <p:grpSpPr bwMode="auto">
          <a:xfrm>
            <a:off x="11135949" y="3453145"/>
            <a:ext cx="4132096" cy="2394669"/>
            <a:chOff x="9913671" y="3200163"/>
            <a:chExt cx="4132096" cy="2394669"/>
          </a:xfrm>
        </p:grpSpPr>
        <p:pic>
          <p:nvPicPr>
            <p:cNvPr id="8" name="Picture 7"/>
            <p:cNvPicPr>
              <a:picLocks noChangeAspect="1"/>
            </p:cNvPicPr>
            <p:nvPr/>
          </p:nvPicPr>
          <p:blipFill>
            <a:blip r:embed="rId6"/>
            <a:stretch/>
          </p:blipFill>
          <p:spPr bwMode="auto">
            <a:xfrm>
              <a:off x="11201844" y="3200163"/>
              <a:ext cx="1555750" cy="1159542"/>
            </a:xfrm>
            <a:prstGeom prst="rect">
              <a:avLst/>
            </a:prstGeom>
            <a:ln>
              <a:solidFill>
                <a:schemeClr val="tx1"/>
              </a:solidFill>
            </a:ln>
          </p:spPr>
        </p:pic>
        <p:sp>
          <p:nvSpPr>
            <p:cNvPr id="9" name="TextBox 8"/>
            <p:cNvSpPr txBox="1"/>
            <p:nvPr/>
          </p:nvSpPr>
          <p:spPr bwMode="auto">
            <a:xfrm>
              <a:off x="9913671" y="4425567"/>
              <a:ext cx="4132096" cy="738664"/>
            </a:xfrm>
            <a:prstGeom prst="rect">
              <a:avLst/>
            </a:prstGeom>
            <a:noFill/>
          </p:spPr>
          <p:txBody>
            <a:bodyPr wrap="square" rtlCol="0" anchor="ctr">
              <a:spAutoFit/>
            </a:bodyPr>
            <a:lstStyle/>
            <a:p>
              <a:pPr algn="ctr">
                <a:defRPr/>
              </a:pPr>
              <a:r>
                <a:rPr lang="fr-FR" sz="1400" b="1" dirty="0">
                  <a:latin typeface="Marianne"/>
                </a:rPr>
                <a:t>GRIST </a:t>
              </a:r>
              <a:r>
                <a:rPr lang="fr-FR" sz="1400" dirty="0">
                  <a:latin typeface="Marianne"/>
                </a:rPr>
                <a:t>est un outil gouvernemental permettant de collaborer avec différents acteurs de son territoire sur des jeux de données </a:t>
              </a:r>
              <a:endParaRPr dirty="0"/>
            </a:p>
          </p:txBody>
        </p:sp>
        <p:grpSp>
          <p:nvGrpSpPr>
            <p:cNvPr id="14" name="Group 13"/>
            <p:cNvGrpSpPr/>
            <p:nvPr/>
          </p:nvGrpSpPr>
          <p:grpSpPr bwMode="auto">
            <a:xfrm>
              <a:off x="11249917" y="5255122"/>
              <a:ext cx="1459605" cy="339710"/>
              <a:chOff x="12657402" y="4804693"/>
              <a:chExt cx="1459605" cy="339710"/>
            </a:xfrm>
          </p:grpSpPr>
          <p:sp>
            <p:nvSpPr>
              <p:cNvPr id="18" name="Rectangle: Rounded Corners 17">
                <a:hlinkClick r:id="rId7"/>
              </p:cNvPr>
              <p:cNvSpPr/>
              <p:nvPr/>
            </p:nvSpPr>
            <p:spPr bwMode="auto">
              <a:xfrm>
                <a:off x="12657402" y="4804693"/>
                <a:ext cx="1312125" cy="302670"/>
              </a:xfrm>
              <a:prstGeom prst="roundRect">
                <a:avLst>
                  <a:gd name="adj" fmla="val 16667"/>
                </a:avLst>
              </a:prstGeom>
              <a:solidFill>
                <a:srgbClr val="28428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fr-FR" sz="1400" b="1">
                    <a:latin typeface="Marianne"/>
                  </a:rPr>
                  <a:t>Cliquez ici</a:t>
                </a:r>
                <a:endParaRPr/>
              </a:p>
            </p:txBody>
          </p:sp>
          <p:pic>
            <p:nvPicPr>
              <p:cNvPr id="19" name="Graphic 18" descr="Cursor with solid fill"/>
              <p:cNvPicPr>
                <a:picLocks noChangeAspect="1"/>
              </p:cNvPicPr>
              <p:nvPr/>
            </p:nvPicPr>
            <p:blipFill>
              <a:blip r:embed="rId4"/>
              <a:stretch/>
            </p:blipFill>
            <p:spPr bwMode="auto">
              <a:xfrm rot="563705">
                <a:off x="13812207" y="4839603"/>
                <a:ext cx="304800" cy="304800"/>
              </a:xfrm>
              <a:prstGeom prst="rect">
                <a:avLst/>
              </a:prstGeom>
            </p:spPr>
          </p:pic>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3"/>
          <p:cNvSpPr>
            <a:spLocks noGrp="1"/>
          </p:cNvSpPr>
          <p:nvPr>
            <p:ph type="title"/>
          </p:nvPr>
        </p:nvSpPr>
        <p:spPr bwMode="auto">
          <a:xfrm>
            <a:off x="2552700" y="325870"/>
            <a:ext cx="12305982" cy="984885"/>
          </a:xfrm>
        </p:spPr>
        <p:txBody>
          <a:bodyPr wrap="square" lIns="0" tIns="0" rIns="0" bIns="0">
            <a:spAutoFit/>
          </a:bodyPr>
          <a:lstStyle/>
          <a:p>
            <a:pPr>
              <a:defRPr/>
            </a:pPr>
            <a:r>
              <a:rPr lang="fr-FR" sz="3200" spc="-75" dirty="0">
                <a:cs typeface="Marianne"/>
              </a:rPr>
              <a:t>Quelles sont les bonnes pratiques pour un accompagnement de collectivités dans cette démarche NR ?</a:t>
            </a:r>
            <a:endParaRPr sz="3600" dirty="0"/>
          </a:p>
        </p:txBody>
      </p:sp>
      <p:sp>
        <p:nvSpPr>
          <p:cNvPr id="25" name="TextBox 24"/>
          <p:cNvSpPr txBox="1"/>
          <p:nvPr/>
        </p:nvSpPr>
        <p:spPr bwMode="auto">
          <a:xfrm>
            <a:off x="462066" y="2355957"/>
            <a:ext cx="14996510" cy="6494129"/>
          </a:xfrm>
          <a:prstGeom prst="rect">
            <a:avLst/>
          </a:prstGeom>
          <a:solidFill>
            <a:srgbClr val="EEF0F8"/>
          </a:solidFill>
          <a:ln w="12700">
            <a:solidFill>
              <a:srgbClr val="274084"/>
            </a:solidFill>
            <a:prstDash val="dashDot"/>
          </a:ln>
        </p:spPr>
        <p:txBody>
          <a:bodyPr vert="horz" wrap="square" lIns="91440" tIns="360000" rIns="91440" bIns="45720" rtlCol="0" anchor="t" anchorCtr="0">
            <a:noAutofit/>
          </a:bodyPr>
          <a:lstStyle/>
          <a:p>
            <a:pPr marL="342900" marR="0" lvl="0" indent="-342900">
              <a:spcBef>
                <a:spcPts val="0"/>
              </a:spcBef>
              <a:spcAft>
                <a:spcPts val="0"/>
              </a:spcAft>
              <a:buFont typeface="Arial"/>
              <a:buChar char="•"/>
              <a:defRPr/>
            </a:pPr>
            <a:endParaRPr lang="fr-FR" sz="1400">
              <a:latin typeface="Calibri"/>
              <a:ea typeface="Times New Roman"/>
            </a:endParaRPr>
          </a:p>
        </p:txBody>
      </p:sp>
      <p:sp>
        <p:nvSpPr>
          <p:cNvPr id="26" name="Forme libre : forme 142"/>
          <p:cNvSpPr/>
          <p:nvPr/>
        </p:nvSpPr>
        <p:spPr bwMode="auto">
          <a:xfrm>
            <a:off x="935165" y="2139932"/>
            <a:ext cx="5155391" cy="450967"/>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indent="571500">
              <a:defRPr/>
            </a:pPr>
            <a:r>
              <a:rPr lang="fr-FR" sz="1600" b="1">
                <a:solidFill>
                  <a:srgbClr val="FFFFFF"/>
                </a:solidFill>
                <a:latin typeface="Marianne"/>
              </a:rPr>
              <a:t>Facteurs clés de succès identifiés lors de la Vague 1</a:t>
            </a:r>
            <a:endParaRPr/>
          </a:p>
        </p:txBody>
      </p:sp>
      <p:pic>
        <p:nvPicPr>
          <p:cNvPr id="9" name="Picture 8"/>
          <p:cNvPicPr>
            <a:picLocks noChangeAspect="1"/>
          </p:cNvPicPr>
          <p:nvPr/>
        </p:nvPicPr>
        <p:blipFill>
          <a:blip r:embed="rId2"/>
          <a:stretch/>
        </p:blipFill>
        <p:spPr bwMode="auto">
          <a:xfrm>
            <a:off x="15147680" y="2139932"/>
            <a:ext cx="621792" cy="621792"/>
          </a:xfrm>
          <a:prstGeom prst="rect">
            <a:avLst/>
          </a:prstGeom>
        </p:spPr>
      </p:pic>
      <p:sp>
        <p:nvSpPr>
          <p:cNvPr id="29" name="TextBox 28"/>
          <p:cNvSpPr txBox="1"/>
          <p:nvPr/>
        </p:nvSpPr>
        <p:spPr bwMode="auto">
          <a:xfrm>
            <a:off x="559750" y="1516166"/>
            <a:ext cx="14898826" cy="523220"/>
          </a:xfrm>
          <a:prstGeom prst="rect">
            <a:avLst/>
          </a:prstGeom>
          <a:solidFill>
            <a:schemeClr val="bg1">
              <a:lumMod val="85000"/>
            </a:schemeClr>
          </a:solidFill>
        </p:spPr>
        <p:txBody>
          <a:bodyPr wrap="square" rtlCol="0" anchor="ctr">
            <a:spAutoFit/>
          </a:bodyPr>
          <a:lstStyle/>
          <a:p>
            <a:pPr marR="0">
              <a:spcBef>
                <a:spcPts val="0"/>
              </a:spcBef>
              <a:spcAft>
                <a:spcPts val="0"/>
              </a:spcAft>
              <a:defRPr/>
            </a:pPr>
            <a:r>
              <a:rPr lang="fr-FR" sz="1400" dirty="0">
                <a:latin typeface="Marianne"/>
              </a:rPr>
              <a:t>Dans l’optique </a:t>
            </a:r>
            <a:r>
              <a:rPr lang="fr-FR" sz="1400" b="1" dirty="0">
                <a:latin typeface="Marianne"/>
              </a:rPr>
              <a:t>d’optimiser votre accompagnement des collectivités adhérentes, </a:t>
            </a:r>
            <a:r>
              <a:rPr lang="fr-FR" sz="1400" dirty="0">
                <a:latin typeface="Marianne"/>
              </a:rPr>
              <a:t>vous trouverez ci-dessous quelques </a:t>
            </a:r>
            <a:r>
              <a:rPr lang="fr-FR" sz="1400" b="1" dirty="0">
                <a:latin typeface="Marianne"/>
              </a:rPr>
              <a:t>recommandations</a:t>
            </a:r>
            <a:r>
              <a:rPr lang="fr-FR" sz="1400" dirty="0">
                <a:latin typeface="Marianne"/>
              </a:rPr>
              <a:t> et </a:t>
            </a:r>
            <a:r>
              <a:rPr lang="fr-FR" sz="1400" b="1" dirty="0">
                <a:latin typeface="Marianne"/>
              </a:rPr>
              <a:t>bonnes pratiques </a:t>
            </a:r>
            <a:r>
              <a:rPr lang="fr-FR" sz="1400" dirty="0">
                <a:latin typeface="Marianne"/>
              </a:rPr>
              <a:t>remontées lors de la Vague 1. </a:t>
            </a:r>
            <a:endParaRPr dirty="0"/>
          </a:p>
        </p:txBody>
      </p:sp>
      <p:sp>
        <p:nvSpPr>
          <p:cNvPr id="10" name="Forme libre : forme 13"/>
          <p:cNvSpPr/>
          <p:nvPr/>
        </p:nvSpPr>
        <p:spPr bwMode="auto">
          <a:xfrm>
            <a:off x="759055" y="3072253"/>
            <a:ext cx="4608590" cy="221301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FFC412"/>
          </a:solidFill>
          <a:ln w="9525" cap="flat">
            <a:solidFill>
              <a:schemeClr val="bg1"/>
            </a:solidFill>
            <a:prstDash val="solid"/>
            <a:miter/>
          </a:ln>
        </p:spPr>
        <p:txBody>
          <a:bodyPr rtlCol="0" anchor="ctr"/>
          <a:ls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marL="293688" marR="0" lvl="0" algn="ctr">
              <a:spcBef>
                <a:spcPts val="0"/>
              </a:spcBef>
              <a:spcAft>
                <a:spcPts val="0"/>
              </a:spcAft>
              <a:defRPr/>
            </a:pPr>
            <a:r>
              <a:rPr lang="fr-FR" sz="1600">
                <a:latin typeface="Marianne"/>
                <a:ea typeface="Times New Roman"/>
              </a:rPr>
              <a:t>Se mettre d’accord dès le début sur </a:t>
            </a:r>
            <a:r>
              <a:rPr lang="fr-FR" sz="1600" b="1">
                <a:latin typeface="Marianne"/>
                <a:ea typeface="Times New Roman"/>
              </a:rPr>
              <a:t>le rôle de l’organisme mutualisateur </a:t>
            </a:r>
            <a:r>
              <a:rPr lang="fr-FR" sz="1600">
                <a:latin typeface="Marianne"/>
                <a:ea typeface="Times New Roman"/>
              </a:rPr>
              <a:t>dans la démarche et la </a:t>
            </a:r>
            <a:r>
              <a:rPr lang="fr-FR" sz="1600" b="1">
                <a:latin typeface="Marianne"/>
                <a:ea typeface="Times New Roman"/>
              </a:rPr>
              <a:t>répartition de la charge </a:t>
            </a:r>
            <a:r>
              <a:rPr lang="fr-FR" sz="1600">
                <a:latin typeface="Marianne"/>
                <a:ea typeface="Times New Roman"/>
              </a:rPr>
              <a:t>entre l’organisme mutualisateur et le référent NR de la collectivité </a:t>
            </a:r>
            <a:endParaRPr/>
          </a:p>
        </p:txBody>
      </p:sp>
      <p:sp>
        <p:nvSpPr>
          <p:cNvPr id="12" name="Forme libre : forme 2"/>
          <p:cNvSpPr/>
          <p:nvPr/>
        </p:nvSpPr>
        <p:spPr bwMode="auto">
          <a:xfrm>
            <a:off x="759055" y="6030444"/>
            <a:ext cx="4608590" cy="221301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06806C"/>
          </a:solidFill>
          <a:ln w="9525" cap="flat">
            <a:solidFill>
              <a:schemeClr val="bg1"/>
            </a:solidFill>
            <a:prstDash val="solid"/>
            <a:miter/>
          </a:ln>
        </p:spPr>
        <p:txBody>
          <a:bodyPr rtlCol="0" anchor="ctr"/>
          <a:ls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marR="0" lvl="0" indent="407988" algn="ctr">
              <a:spcBef>
                <a:spcPts val="0"/>
              </a:spcBef>
              <a:spcAft>
                <a:spcPts val="0"/>
              </a:spcAft>
              <a:defRPr/>
            </a:pPr>
            <a:r>
              <a:rPr lang="fr-FR" sz="1600" b="1">
                <a:solidFill>
                  <a:schemeClr val="bg1"/>
                </a:solidFill>
                <a:latin typeface="Marianne"/>
                <a:ea typeface="Times New Roman"/>
              </a:rPr>
              <a:t>Préparer le COPIL de lancement comme un temps fort de la démarche </a:t>
            </a:r>
            <a:r>
              <a:rPr lang="fr-FR" sz="1600">
                <a:solidFill>
                  <a:schemeClr val="bg1"/>
                </a:solidFill>
                <a:latin typeface="Marianne"/>
                <a:ea typeface="Times New Roman"/>
              </a:rPr>
              <a:t>et guider la collectivité accompagnée dans sa préparation de la réunion </a:t>
            </a:r>
            <a:endParaRPr/>
          </a:p>
          <a:p>
            <a:pPr marR="0" lvl="0" indent="407988" algn="ctr">
              <a:spcBef>
                <a:spcPts val="0"/>
              </a:spcBef>
              <a:spcAft>
                <a:spcPts val="0"/>
              </a:spcAft>
              <a:defRPr/>
            </a:pPr>
            <a:r>
              <a:rPr lang="fr-FR" sz="1600">
                <a:solidFill>
                  <a:schemeClr val="bg1"/>
                </a:solidFill>
                <a:latin typeface="Marianne"/>
                <a:ea typeface="Times New Roman"/>
              </a:rPr>
              <a:t>(l’embarquement et la mobilisation des parties prenantes se joue lors de cette réunion de lancement)</a:t>
            </a:r>
            <a:endParaRPr/>
          </a:p>
        </p:txBody>
      </p:sp>
      <p:sp>
        <p:nvSpPr>
          <p:cNvPr id="19" name="Forme libre : forme 18"/>
          <p:cNvSpPr/>
          <p:nvPr/>
        </p:nvSpPr>
        <p:spPr bwMode="auto">
          <a:xfrm>
            <a:off x="10599013" y="6030442"/>
            <a:ext cx="4608590" cy="221301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B6C0E0"/>
          </a:solidFill>
          <a:ln w="9525" cap="flat">
            <a:noFill/>
            <a:prstDash val="solid"/>
            <a:miter/>
          </a:ln>
        </p:spPr>
        <p:txBody>
          <a:bodyPr rtlCol="0" anchor="ctr"/>
          <a:ls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marL="228600" marR="0" lvl="0" indent="228600" algn="ctr">
              <a:spcBef>
                <a:spcPts val="0"/>
              </a:spcBef>
              <a:spcAft>
                <a:spcPts val="0"/>
              </a:spcAft>
              <a:defRPr/>
            </a:pPr>
            <a:r>
              <a:rPr lang="fr-FR" sz="1600">
                <a:latin typeface="Marianne"/>
                <a:ea typeface="Times New Roman"/>
              </a:rPr>
              <a:t>Développer une connaissance suffisante de la démarche pour savoir </a:t>
            </a:r>
            <a:r>
              <a:rPr lang="fr-FR" sz="1600" b="1">
                <a:latin typeface="Marianne"/>
                <a:ea typeface="Times New Roman"/>
              </a:rPr>
              <a:t>aiguiller les collectivités adhérentes dans leur choix entre les deux versions du pas à pas </a:t>
            </a:r>
            <a:r>
              <a:rPr lang="fr-FR" sz="1600">
                <a:latin typeface="Marianne"/>
                <a:ea typeface="Times New Roman"/>
              </a:rPr>
              <a:t>en fonction de leur maturité sur le Numérique, leur organisation (présence ou non d’une DSI), leurs obligations légales, etc.</a:t>
            </a:r>
            <a:endParaRPr/>
          </a:p>
        </p:txBody>
      </p:sp>
      <p:sp>
        <p:nvSpPr>
          <p:cNvPr id="20" name="Forme libre : forme 19"/>
          <p:cNvSpPr/>
          <p:nvPr/>
        </p:nvSpPr>
        <p:spPr bwMode="auto">
          <a:xfrm>
            <a:off x="10472105" y="3007718"/>
            <a:ext cx="4608590" cy="221301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2C3176"/>
          </a:solidFill>
          <a:ln w="9525" cap="flat">
            <a:solidFill>
              <a:schemeClr val="bg1"/>
            </a:solidFill>
            <a:prstDash val="solid"/>
            <a:miter/>
          </a:ln>
        </p:spPr>
        <p:txBody>
          <a:bodyPr rtlCol="0" anchor="ctr"/>
          <a:ls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marR="0" lvl="0" indent="342900" algn="ctr">
              <a:spcBef>
                <a:spcPts val="0"/>
              </a:spcBef>
              <a:spcAft>
                <a:spcPts val="0"/>
              </a:spcAft>
              <a:defRPr/>
            </a:pPr>
            <a:r>
              <a:rPr lang="fr-FR" sz="1600">
                <a:solidFill>
                  <a:schemeClr val="bg1"/>
                </a:solidFill>
                <a:latin typeface="Marianne"/>
                <a:ea typeface="Times New Roman"/>
              </a:rPr>
              <a:t>Mettre en avant auprès des collectivités accompagnées en début de démarche l’importance de</a:t>
            </a:r>
            <a:r>
              <a:rPr lang="fr-FR" sz="1600" b="1">
                <a:solidFill>
                  <a:schemeClr val="bg1"/>
                </a:solidFill>
                <a:latin typeface="Marianne"/>
                <a:ea typeface="Times New Roman"/>
              </a:rPr>
              <a:t> former un binôme référent – élu</a:t>
            </a:r>
            <a:endParaRPr lang="fr-FR" sz="1600">
              <a:solidFill>
                <a:schemeClr val="bg1"/>
              </a:solidFill>
              <a:latin typeface="Marianne"/>
              <a:ea typeface="Times New Roman"/>
            </a:endParaRPr>
          </a:p>
          <a:p>
            <a:pPr marR="0" lvl="0" indent="342900" algn="ctr">
              <a:spcBef>
                <a:spcPts val="0"/>
              </a:spcBef>
              <a:spcAft>
                <a:spcPts val="0"/>
              </a:spcAft>
              <a:defRPr/>
            </a:pPr>
            <a:r>
              <a:rPr lang="fr-FR" sz="1600">
                <a:solidFill>
                  <a:schemeClr val="bg1"/>
                </a:solidFill>
                <a:latin typeface="Marianne"/>
                <a:ea typeface="Times New Roman"/>
              </a:rPr>
              <a:t>(le portage politique permet d’optimiser l’impact de la méthodologie et d’éviter des risques de mobilisation de parties prenantes clés)</a:t>
            </a:r>
            <a:endParaRPr/>
          </a:p>
        </p:txBody>
      </p:sp>
      <p:sp>
        <p:nvSpPr>
          <p:cNvPr id="21" name="Forme libre : forme 19"/>
          <p:cNvSpPr/>
          <p:nvPr/>
        </p:nvSpPr>
        <p:spPr bwMode="auto">
          <a:xfrm>
            <a:off x="5679034" y="6030442"/>
            <a:ext cx="4608590" cy="221301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marR="0" lvl="0" indent="228600" algn="ctr">
              <a:spcBef>
                <a:spcPts val="0"/>
              </a:spcBef>
              <a:spcAft>
                <a:spcPts val="0"/>
              </a:spcAft>
              <a:defRPr/>
            </a:pPr>
            <a:r>
              <a:rPr lang="fr-FR" sz="1600">
                <a:solidFill>
                  <a:schemeClr val="bg1"/>
                </a:solidFill>
                <a:latin typeface="Marianne"/>
                <a:ea typeface="Times New Roman"/>
              </a:rPr>
              <a:t>Savoir </a:t>
            </a:r>
            <a:r>
              <a:rPr lang="fr-FR" sz="1600" b="1">
                <a:solidFill>
                  <a:schemeClr val="bg1"/>
                </a:solidFill>
                <a:latin typeface="Marianne"/>
                <a:ea typeface="Times New Roman"/>
              </a:rPr>
              <a:t>rassurer la collectivité tout au long de la démarche </a:t>
            </a:r>
            <a:r>
              <a:rPr lang="fr-FR" sz="1600">
                <a:solidFill>
                  <a:schemeClr val="bg1"/>
                </a:solidFill>
                <a:latin typeface="Marianne"/>
                <a:ea typeface="Times New Roman"/>
              </a:rPr>
              <a:t>et pouvoir la guider dans la phase de diagnostic, notamment dans la sélection des bonnes questions pour ne pas se démotiver ou démotiver les parties prenantes clés, ainsi que dans l’interprétation et la communication de la note finale attribuée </a:t>
            </a:r>
            <a:endParaRPr/>
          </a:p>
        </p:txBody>
      </p:sp>
      <p:sp>
        <p:nvSpPr>
          <p:cNvPr id="22" name="Forme libre : forme 13"/>
          <p:cNvSpPr/>
          <p:nvPr/>
        </p:nvSpPr>
        <p:spPr bwMode="auto">
          <a:xfrm>
            <a:off x="5615580" y="3007720"/>
            <a:ext cx="4608590" cy="221301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8064A2"/>
          </a:solidFill>
          <a:ln w="9525" cap="flat">
            <a:solidFill>
              <a:schemeClr val="bg1"/>
            </a:solidFill>
            <a:prstDash val="solid"/>
            <a:miter/>
          </a:ln>
        </p:spPr>
        <p:txBody>
          <a:bodyPr rtlCol="0" anchor="ctr"/>
          <a:ls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a:lstStyle>
          <a:p>
            <a:pPr marL="293688" marR="0" lvl="0" algn="ctr">
              <a:spcBef>
                <a:spcPts val="0"/>
              </a:spcBef>
              <a:spcAft>
                <a:spcPts val="0"/>
              </a:spcAft>
              <a:defRPr/>
            </a:pPr>
            <a:r>
              <a:rPr lang="fr-FR" sz="1600" dirty="0">
                <a:solidFill>
                  <a:schemeClr val="bg1"/>
                </a:solidFill>
                <a:latin typeface="Marianne"/>
                <a:ea typeface="Times New Roman"/>
              </a:rPr>
              <a:t>Savoir proposer de l’expertise sur le numérique ainsi que </a:t>
            </a:r>
            <a:r>
              <a:rPr lang="fr-FR" sz="1600" b="1" dirty="0">
                <a:solidFill>
                  <a:schemeClr val="bg1"/>
                </a:solidFill>
                <a:latin typeface="Marianne"/>
                <a:ea typeface="Times New Roman"/>
              </a:rPr>
              <a:t>vulgariser le Numérique responsable</a:t>
            </a:r>
            <a:r>
              <a:rPr lang="fr-FR" sz="1600" dirty="0">
                <a:solidFill>
                  <a:schemeClr val="bg1"/>
                </a:solidFill>
                <a:latin typeface="Marianne"/>
                <a:ea typeface="Times New Roman"/>
              </a:rPr>
              <a:t>, notamment pour les collectivités moins matures à ce sujet </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4" name="Title 3"/>
          <p:cNvSpPr>
            <a:spLocks noGrp="1"/>
          </p:cNvSpPr>
          <p:nvPr>
            <p:ph type="title"/>
          </p:nvPr>
        </p:nvSpPr>
        <p:spPr bwMode="auto">
          <a:xfrm>
            <a:off x="2189758" y="357883"/>
            <a:ext cx="13218762" cy="1231106"/>
          </a:xfrm>
        </p:spPr>
        <p:txBody>
          <a:bodyPr wrap="square" lIns="0" tIns="0" rIns="0" bIns="0">
            <a:spAutoFit/>
          </a:bodyPr>
          <a:lstStyle/>
          <a:p>
            <a:pPr>
              <a:defRPr/>
            </a:pPr>
            <a:r>
              <a:rPr lang="fr-FR" sz="4000" spc="-75">
                <a:cs typeface="Marianne"/>
              </a:rPr>
              <a:t>Quelle charge prévoir pour accompagner ses collectivités adhérentes sur cette démarche ? </a:t>
            </a:r>
            <a:endParaRPr lang="fr-FR" sz="3200" spc="-75">
              <a:cs typeface="Marianne"/>
            </a:endParaRPr>
          </a:p>
        </p:txBody>
      </p:sp>
      <p:sp>
        <p:nvSpPr>
          <p:cNvPr id="23" name="TextBox 22"/>
          <p:cNvSpPr txBox="1"/>
          <p:nvPr/>
        </p:nvSpPr>
        <p:spPr bwMode="auto">
          <a:xfrm>
            <a:off x="548621" y="3719797"/>
            <a:ext cx="7326647" cy="4137570"/>
          </a:xfrm>
          <a:prstGeom prst="rect">
            <a:avLst/>
          </a:prstGeom>
          <a:solidFill>
            <a:srgbClr val="7030A0">
              <a:alpha val="20000"/>
            </a:srgbClr>
          </a:solidFill>
          <a:ln w="12700">
            <a:solidFill>
              <a:srgbClr val="274084"/>
            </a:solidFill>
            <a:prstDash val="dashDot"/>
          </a:ln>
        </p:spPr>
        <p:txBody>
          <a:bodyPr vert="horz" wrap="square" lIns="91440" tIns="360000" rIns="91440" bIns="45720" rtlCol="0" anchor="t" anchorCtr="0">
            <a:noAutofit/>
          </a:bodyPr>
          <a:lstStyle/>
          <a:p>
            <a:pPr>
              <a:defRPr/>
            </a:pPr>
            <a:endParaRPr lang="fr-FR" sz="1600" dirty="0">
              <a:latin typeface="Marianne"/>
            </a:endParaRPr>
          </a:p>
          <a:p>
            <a:pPr>
              <a:defRPr/>
            </a:pPr>
            <a:r>
              <a:rPr lang="fr-FR" sz="1600" dirty="0">
                <a:latin typeface="Marianne"/>
              </a:rPr>
              <a:t>Dans un dispositif en </a:t>
            </a:r>
            <a:r>
              <a:rPr lang="fr-FR" sz="1600" b="1" dirty="0">
                <a:latin typeface="Marianne"/>
              </a:rPr>
              <a:t>binôme</a:t>
            </a:r>
            <a:r>
              <a:rPr lang="fr-FR" sz="1600" dirty="0">
                <a:latin typeface="Marianne"/>
              </a:rPr>
              <a:t> « référent collectivité – organisme </a:t>
            </a:r>
            <a:r>
              <a:rPr lang="fr-FR" sz="1600" dirty="0" err="1">
                <a:latin typeface="Marianne"/>
              </a:rPr>
              <a:t>mutualisateur</a:t>
            </a:r>
            <a:r>
              <a:rPr lang="fr-FR" sz="1600" dirty="0">
                <a:latin typeface="Marianne"/>
              </a:rPr>
              <a:t> », l’accompagnement </a:t>
            </a:r>
            <a:r>
              <a:rPr lang="fr-FR" sz="1600" b="1" dirty="0">
                <a:latin typeface="Marianne"/>
              </a:rPr>
              <a:t>par le </a:t>
            </a:r>
            <a:r>
              <a:rPr lang="fr-FR" sz="1600" b="1" dirty="0" err="1">
                <a:latin typeface="Marianne"/>
              </a:rPr>
              <a:t>mutualisateur</a:t>
            </a:r>
            <a:r>
              <a:rPr lang="fr-FR" sz="1600" b="1" dirty="0">
                <a:latin typeface="Marianne"/>
              </a:rPr>
              <a:t> </a:t>
            </a:r>
            <a:r>
              <a:rPr lang="fr-FR" sz="1600" dirty="0">
                <a:latin typeface="Marianne"/>
              </a:rPr>
              <a:t>de la Vague 1 a nécessité environ </a:t>
            </a:r>
            <a:endParaRPr dirty="0"/>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a:p>
            <a:pPr>
              <a:defRPr/>
            </a:pPr>
            <a:r>
              <a:rPr lang="fr-FR" sz="1600" i="1" dirty="0">
                <a:latin typeface="Marianne"/>
              </a:rPr>
              <a:t> </a:t>
            </a:r>
            <a:endParaRPr lang="fr-FR" sz="1600" dirty="0">
              <a:latin typeface="Marianne"/>
            </a:endParaRPr>
          </a:p>
          <a:p>
            <a:pPr>
              <a:defRPr/>
            </a:pPr>
            <a:endParaRPr lang="fr-FR" sz="1600" dirty="0">
              <a:latin typeface="Marianne"/>
            </a:endParaRPr>
          </a:p>
          <a:p>
            <a:pPr>
              <a:defRPr/>
            </a:pPr>
            <a:endParaRPr lang="fr-FR" sz="1600" dirty="0">
              <a:latin typeface="Marianne"/>
            </a:endParaRPr>
          </a:p>
        </p:txBody>
      </p:sp>
      <p:sp>
        <p:nvSpPr>
          <p:cNvPr id="24" name="Forme libre : forme 142"/>
          <p:cNvSpPr/>
          <p:nvPr/>
        </p:nvSpPr>
        <p:spPr bwMode="auto">
          <a:xfrm>
            <a:off x="999209" y="3176238"/>
            <a:ext cx="5377460" cy="79311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7030A0"/>
          </a:solidFill>
          <a:ln w="9525" cap="flat">
            <a:solidFill>
              <a:schemeClr val="bg1"/>
            </a:solidFill>
            <a:prstDash val="solid"/>
            <a:miter/>
          </a:ln>
        </p:spPr>
        <p:txBody>
          <a:bodyPr rtlCol="0" anchor="ctr"/>
          <a:lstStyle/>
          <a:p>
            <a:pPr algn="ctr">
              <a:defRPr/>
            </a:pPr>
            <a:r>
              <a:rPr lang="fr-FR" sz="1600" b="1" dirty="0">
                <a:solidFill>
                  <a:srgbClr val="FFFFFF"/>
                </a:solidFill>
                <a:latin typeface="Marianne"/>
              </a:rPr>
              <a:t>Vous travaillez en binôme avec un référent Numérique responsable au sein de la collectivité accompagnée</a:t>
            </a:r>
            <a:endParaRPr dirty="0"/>
          </a:p>
        </p:txBody>
      </p:sp>
      <p:sp>
        <p:nvSpPr>
          <p:cNvPr id="2" name="TextBox 1"/>
          <p:cNvSpPr txBox="1"/>
          <p:nvPr/>
        </p:nvSpPr>
        <p:spPr bwMode="auto">
          <a:xfrm>
            <a:off x="589080" y="1977455"/>
            <a:ext cx="15162267" cy="523220"/>
          </a:xfrm>
          <a:prstGeom prst="rect">
            <a:avLst/>
          </a:prstGeom>
          <a:solidFill>
            <a:schemeClr val="bg1">
              <a:lumMod val="85000"/>
            </a:schemeClr>
          </a:solidFill>
        </p:spPr>
        <p:txBody>
          <a:bodyPr wrap="square" rtlCol="0" anchor="ctr">
            <a:spAutoFit/>
          </a:bodyPr>
          <a:lstStyle/>
          <a:p>
            <a:pPr marR="0">
              <a:spcBef>
                <a:spcPts val="0"/>
              </a:spcBef>
              <a:spcAft>
                <a:spcPts val="0"/>
              </a:spcAft>
              <a:defRPr/>
            </a:pPr>
            <a:r>
              <a:rPr lang="fr-FR" sz="1400" dirty="0">
                <a:latin typeface="Marianne"/>
              </a:rPr>
              <a:t>Il est clé de réfléchir et définir son offre de services relative au Numérique responsable </a:t>
            </a:r>
            <a:r>
              <a:rPr lang="fr-FR" sz="1400" b="1" dirty="0">
                <a:latin typeface="Marianne"/>
              </a:rPr>
              <a:t>en fonction de la charge envisageable</a:t>
            </a:r>
            <a:r>
              <a:rPr lang="fr-FR" sz="1400" dirty="0">
                <a:latin typeface="Marianne"/>
              </a:rPr>
              <a:t>. Ci-dessous, vous trouverez une brève description des 2 types d’accompagnement mis en place lors de la Vague 1, ainsi qu’une estimation de la charge qu’ils ont représentée.</a:t>
            </a:r>
            <a:endParaRPr dirty="0"/>
          </a:p>
        </p:txBody>
      </p:sp>
      <p:pic>
        <p:nvPicPr>
          <p:cNvPr id="27" name="Picture 26"/>
          <p:cNvPicPr>
            <a:picLocks noChangeAspect="1"/>
          </p:cNvPicPr>
          <p:nvPr/>
        </p:nvPicPr>
        <p:blipFill>
          <a:blip r:embed="rId2"/>
          <a:stretch/>
        </p:blipFill>
        <p:spPr bwMode="auto">
          <a:xfrm>
            <a:off x="7500364" y="3344893"/>
            <a:ext cx="749808" cy="749808"/>
          </a:xfrm>
          <a:prstGeom prst="rect">
            <a:avLst/>
          </a:prstGeom>
        </p:spPr>
      </p:pic>
      <p:sp>
        <p:nvSpPr>
          <p:cNvPr id="5" name="TextBox 4"/>
          <p:cNvSpPr txBox="1"/>
          <p:nvPr/>
        </p:nvSpPr>
        <p:spPr bwMode="auto">
          <a:xfrm>
            <a:off x="8389902" y="3719797"/>
            <a:ext cx="7326647" cy="4137570"/>
          </a:xfrm>
          <a:prstGeom prst="rect">
            <a:avLst/>
          </a:prstGeom>
          <a:solidFill>
            <a:srgbClr val="5C72B6">
              <a:alpha val="20000"/>
            </a:srgbClr>
          </a:solidFill>
          <a:ln w="12700">
            <a:solidFill>
              <a:srgbClr val="274084"/>
            </a:solidFill>
            <a:prstDash val="dashDot"/>
          </a:ln>
        </p:spPr>
        <p:txBody>
          <a:bodyPr vert="horz" wrap="square" lIns="91440" tIns="360000" rIns="91440" bIns="45720" rtlCol="0" anchor="t" anchorCtr="0">
            <a:noAutofit/>
          </a:bodyPr>
          <a:lstStyle/>
          <a:p>
            <a:pPr>
              <a:defRPr/>
            </a:pPr>
            <a:endParaRPr lang="fr-FR" sz="1600" dirty="0">
              <a:latin typeface="Marianne"/>
            </a:endParaRPr>
          </a:p>
          <a:p>
            <a:pPr>
              <a:defRPr/>
            </a:pPr>
            <a:r>
              <a:rPr lang="fr-FR" sz="1600" dirty="0">
                <a:latin typeface="Marianne"/>
              </a:rPr>
              <a:t>Dans un dispositif au sein duquel </a:t>
            </a:r>
            <a:r>
              <a:rPr lang="fr-FR" sz="1600" b="1" dirty="0">
                <a:latin typeface="Marianne"/>
              </a:rPr>
              <a:t>le représentant de l’organisme </a:t>
            </a:r>
            <a:r>
              <a:rPr lang="fr-FR" sz="1600" b="1" dirty="0" err="1">
                <a:latin typeface="Marianne"/>
              </a:rPr>
              <a:t>mutualisateur</a:t>
            </a:r>
            <a:r>
              <a:rPr lang="fr-FR" sz="1600" b="1" dirty="0">
                <a:latin typeface="Marianne"/>
              </a:rPr>
              <a:t> a adopté le rôle du référent Numérique responsable pour la collectivité accompagnée</a:t>
            </a:r>
            <a:r>
              <a:rPr lang="fr-FR" sz="1600" dirty="0">
                <a:latin typeface="Marianne"/>
              </a:rPr>
              <a:t>, l’accompagnement par le </a:t>
            </a:r>
            <a:r>
              <a:rPr lang="fr-FR" sz="1600" dirty="0" err="1">
                <a:latin typeface="Marianne"/>
              </a:rPr>
              <a:t>mutualisateur</a:t>
            </a:r>
            <a:r>
              <a:rPr lang="fr-FR" sz="1600" dirty="0">
                <a:latin typeface="Marianne"/>
              </a:rPr>
              <a:t> de la Vague 1 a nécessité environ </a:t>
            </a:r>
            <a:br>
              <a:rPr lang="fr-FR" sz="1600" dirty="0">
                <a:latin typeface="Marianne"/>
              </a:rPr>
            </a:br>
            <a:br>
              <a:rPr lang="fr-FR" sz="1600" dirty="0">
                <a:latin typeface="Marianne"/>
              </a:rPr>
            </a:br>
            <a:endParaRPr lang="fr-FR" sz="1600" dirty="0">
              <a:latin typeface="Marianne"/>
            </a:endParaRPr>
          </a:p>
          <a:p>
            <a:pPr>
              <a:defRPr/>
            </a:pPr>
            <a:endParaRPr lang="fr-FR" sz="1600" dirty="0">
              <a:latin typeface="Marianne"/>
            </a:endParaRPr>
          </a:p>
          <a:p>
            <a:pPr>
              <a:defRPr/>
            </a:pPr>
            <a:endParaRPr lang="fr-FR" sz="1600" dirty="0">
              <a:latin typeface="Marianne"/>
            </a:endParaRPr>
          </a:p>
          <a:p>
            <a:pPr>
              <a:defRPr/>
            </a:pPr>
            <a:endParaRPr lang="fr-FR" sz="1600" dirty="0">
              <a:latin typeface="Marianne"/>
            </a:endParaRPr>
          </a:p>
        </p:txBody>
      </p:sp>
      <p:sp>
        <p:nvSpPr>
          <p:cNvPr id="7" name="Forme libre : forme 142"/>
          <p:cNvSpPr/>
          <p:nvPr/>
        </p:nvSpPr>
        <p:spPr bwMode="auto">
          <a:xfrm>
            <a:off x="8720104" y="3176238"/>
            <a:ext cx="5528576" cy="793114"/>
          </a:xfrm>
          <a:custGeom>
            <a:avLst/>
            <a:gdLst>
              <a:gd name="connsiteX0" fmla="*/ 1879091 w 1886275"/>
              <a:gd name="connsiteY0" fmla="*/ 142145 h 395474"/>
              <a:gd name="connsiteX1" fmla="*/ 1867589 w 1886275"/>
              <a:gd name="connsiteY1" fmla="*/ 271747 h 395474"/>
              <a:gd name="connsiteX2" fmla="*/ 1571766 w 1886275"/>
              <a:gd name="connsiteY2" fmla="*/ 397960 h 395474"/>
              <a:gd name="connsiteX3" fmla="*/ 1190945 w 1886275"/>
              <a:gd name="connsiteY3" fmla="*/ 397960 h 395474"/>
              <a:gd name="connsiteX4" fmla="*/ 42387 w 1886275"/>
              <a:gd name="connsiteY4" fmla="*/ 388808 h 395474"/>
              <a:gd name="connsiteX5" fmla="*/ 14208 w 1886275"/>
              <a:gd name="connsiteY5" fmla="*/ 140902 h 395474"/>
              <a:gd name="connsiteX6" fmla="*/ 303706 w 1886275"/>
              <a:gd name="connsiteY6" fmla="*/ 8474 h 395474"/>
              <a:gd name="connsiteX7" fmla="*/ 1644457 w 1886275"/>
              <a:gd name="connsiteY7" fmla="*/ 8474 h 395474"/>
              <a:gd name="connsiteX8" fmla="*/ 1879091 w 1886275"/>
              <a:gd name="connsiteY8" fmla="*/ 141693 h 395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86275" h="395474" extrusionOk="0">
                <a:moveTo>
                  <a:pt x="1879091" y="142145"/>
                </a:moveTo>
                <a:cubicBezTo>
                  <a:pt x="1886107" y="219545"/>
                  <a:pt x="1877826" y="215590"/>
                  <a:pt x="1867589" y="271747"/>
                </a:cubicBezTo>
                <a:cubicBezTo>
                  <a:pt x="1849992" y="373441"/>
                  <a:pt x="1774196" y="398073"/>
                  <a:pt x="1571766" y="397960"/>
                </a:cubicBezTo>
                <a:lnTo>
                  <a:pt x="1190945" y="397960"/>
                </a:lnTo>
                <a:cubicBezTo>
                  <a:pt x="997602" y="396039"/>
                  <a:pt x="260804" y="383271"/>
                  <a:pt x="42387" y="388808"/>
                </a:cubicBezTo>
                <a:cubicBezTo>
                  <a:pt x="25480" y="363384"/>
                  <a:pt x="-3619" y="243725"/>
                  <a:pt x="14208" y="140902"/>
                </a:cubicBezTo>
                <a:cubicBezTo>
                  <a:pt x="30426" y="47457"/>
                  <a:pt x="61940" y="8474"/>
                  <a:pt x="303706" y="8474"/>
                </a:cubicBezTo>
                <a:lnTo>
                  <a:pt x="1644457" y="8474"/>
                </a:lnTo>
                <a:cubicBezTo>
                  <a:pt x="1829634" y="8474"/>
                  <a:pt x="1869774" y="38530"/>
                  <a:pt x="1879091" y="141693"/>
                </a:cubicBezTo>
              </a:path>
            </a:pathLst>
          </a:custGeom>
          <a:solidFill>
            <a:srgbClr val="5C72B6"/>
          </a:solidFill>
          <a:ln w="9525" cap="flat">
            <a:solidFill>
              <a:schemeClr val="bg1"/>
            </a:solidFill>
            <a:prstDash val="solid"/>
            <a:miter/>
          </a:ln>
        </p:spPr>
        <p:txBody>
          <a:bodyPr rtlCol="0" anchor="ctr"/>
          <a:lstStyle/>
          <a:p>
            <a:pPr algn="ctr">
              <a:defRPr/>
            </a:pPr>
            <a:r>
              <a:rPr lang="fr-FR" sz="1600" b="1" dirty="0">
                <a:solidFill>
                  <a:srgbClr val="FFFFFF"/>
                </a:solidFill>
                <a:latin typeface="Marianne"/>
              </a:rPr>
              <a:t>Vous adoptez le rôle de référent Numérique responsable </a:t>
            </a:r>
            <a:br>
              <a:rPr lang="fr-FR" sz="1600" b="1" dirty="0">
                <a:solidFill>
                  <a:srgbClr val="FFFFFF"/>
                </a:solidFill>
                <a:latin typeface="Marianne"/>
              </a:rPr>
            </a:br>
            <a:r>
              <a:rPr lang="fr-FR" sz="1600" b="1" dirty="0">
                <a:solidFill>
                  <a:srgbClr val="FFFFFF"/>
                </a:solidFill>
                <a:latin typeface="Marianne"/>
              </a:rPr>
              <a:t>pour la collectivité accompagnée </a:t>
            </a:r>
            <a:endParaRPr dirty="0"/>
          </a:p>
        </p:txBody>
      </p:sp>
      <p:sp>
        <p:nvSpPr>
          <p:cNvPr id="12" name="TextBox 11"/>
          <p:cNvSpPr txBox="1"/>
          <p:nvPr/>
        </p:nvSpPr>
        <p:spPr bwMode="auto">
          <a:xfrm>
            <a:off x="614184" y="6818721"/>
            <a:ext cx="7195519" cy="523220"/>
          </a:xfrm>
          <a:prstGeom prst="rect">
            <a:avLst/>
          </a:prstGeom>
          <a:noFill/>
        </p:spPr>
        <p:txBody>
          <a:bodyPr wrap="square">
            <a:spAutoFit/>
          </a:bodyPr>
          <a:lstStyle/>
          <a:p>
            <a:pPr>
              <a:defRPr/>
            </a:pPr>
            <a:r>
              <a:rPr lang="fr-FR" sz="1400" i="1">
                <a:latin typeface="Marianne"/>
              </a:rPr>
              <a:t>Cette moyenne est compilée à base des deux dispositifs pertinents de la Vague 1 et ne vous est proposée qu’à titre indicatif. </a:t>
            </a:r>
            <a:endParaRPr lang="fr-FR" sz="1400">
              <a:latin typeface="Marianne"/>
            </a:endParaRPr>
          </a:p>
        </p:txBody>
      </p:sp>
      <p:grpSp>
        <p:nvGrpSpPr>
          <p:cNvPr id="29" name="Group 28"/>
          <p:cNvGrpSpPr/>
          <p:nvPr/>
        </p:nvGrpSpPr>
        <p:grpSpPr bwMode="auto">
          <a:xfrm>
            <a:off x="927200" y="5510023"/>
            <a:ext cx="6739409" cy="738664"/>
            <a:chOff x="887396" y="4715391"/>
            <a:chExt cx="6739409" cy="738664"/>
          </a:xfrm>
        </p:grpSpPr>
        <p:pic>
          <p:nvPicPr>
            <p:cNvPr id="9" name="Picture 8"/>
            <p:cNvPicPr>
              <a:picLocks noChangeAspect="1"/>
            </p:cNvPicPr>
            <p:nvPr/>
          </p:nvPicPr>
          <p:blipFill>
            <a:blip r:embed="rId3"/>
            <a:stretch/>
          </p:blipFill>
          <p:spPr bwMode="auto">
            <a:xfrm>
              <a:off x="887396" y="4872276"/>
              <a:ext cx="476250" cy="476250"/>
            </a:xfrm>
            <a:prstGeom prst="rect">
              <a:avLst/>
            </a:prstGeom>
          </p:spPr>
        </p:pic>
        <p:sp>
          <p:nvSpPr>
            <p:cNvPr id="10" name="TextBox 9"/>
            <p:cNvSpPr txBox="1"/>
            <p:nvPr/>
          </p:nvSpPr>
          <p:spPr bwMode="auto">
            <a:xfrm>
              <a:off x="1455723" y="4798735"/>
              <a:ext cx="6079005" cy="615553"/>
            </a:xfrm>
            <a:prstGeom prst="rect">
              <a:avLst/>
            </a:prstGeom>
            <a:noFill/>
          </p:spPr>
          <p:txBody>
            <a:bodyPr wrap="square" rtlCol="0">
              <a:spAutoFit/>
            </a:bodyPr>
            <a:lstStyle/>
            <a:p>
              <a:pPr>
                <a:defRPr/>
              </a:pPr>
              <a:r>
                <a:rPr lang="fr-FR" b="1" dirty="0">
                  <a:solidFill>
                    <a:srgbClr val="7030A0"/>
                  </a:solidFill>
                  <a:latin typeface="Marianne"/>
                </a:rPr>
                <a:t>50</a:t>
              </a:r>
              <a:r>
                <a:rPr lang="fr-FR" sz="1400" dirty="0">
                  <a:latin typeface="Marianne"/>
                </a:rPr>
                <a:t> heures de travail </a:t>
              </a:r>
              <a:endParaRPr dirty="0"/>
            </a:p>
            <a:p>
              <a:pPr>
                <a:defRPr/>
              </a:pPr>
              <a:r>
                <a:rPr lang="fr-FR" sz="1200" dirty="0">
                  <a:latin typeface="Marianne"/>
                </a:rPr>
                <a:t>soit </a:t>
              </a:r>
              <a:r>
                <a:rPr lang="fr-FR" sz="1600" b="1" dirty="0">
                  <a:solidFill>
                    <a:srgbClr val="7030A0"/>
                  </a:solidFill>
                  <a:latin typeface="Marianne"/>
                </a:rPr>
                <a:t>3</a:t>
              </a:r>
              <a:r>
                <a:rPr lang="fr-FR" sz="1200" dirty="0">
                  <a:latin typeface="Marianne"/>
                </a:rPr>
                <a:t> heures par semaine en moyenne</a:t>
              </a:r>
              <a:endParaRPr sz="1600" dirty="0"/>
            </a:p>
          </p:txBody>
        </p:sp>
        <p:sp>
          <p:nvSpPr>
            <p:cNvPr id="14" name="TextBox 13"/>
            <p:cNvSpPr txBox="1"/>
            <p:nvPr/>
          </p:nvSpPr>
          <p:spPr bwMode="auto">
            <a:xfrm>
              <a:off x="4680405" y="4715391"/>
              <a:ext cx="2946400" cy="738664"/>
            </a:xfrm>
            <a:prstGeom prst="rect">
              <a:avLst/>
            </a:prstGeom>
            <a:noFill/>
          </p:spPr>
          <p:txBody>
            <a:bodyPr wrap="square">
              <a:spAutoFit/>
            </a:bodyPr>
            <a:lstStyle/>
            <a:p>
              <a:pPr>
                <a:defRPr/>
              </a:pPr>
              <a:r>
                <a:rPr lang="fr-FR" sz="1400">
                  <a:latin typeface="Marianne"/>
                </a:rPr>
                <a:t>en comptant la phase de sécurisation de prérequis + les 15 semaines de démarche </a:t>
              </a:r>
              <a:endParaRPr lang="fr-FR"/>
            </a:p>
          </p:txBody>
        </p:sp>
        <p:sp>
          <p:nvSpPr>
            <p:cNvPr id="15" name="Right Brace 14"/>
            <p:cNvSpPr/>
            <p:nvPr/>
          </p:nvSpPr>
          <p:spPr bwMode="auto">
            <a:xfrm>
              <a:off x="4343780" y="4798735"/>
              <a:ext cx="320677" cy="655320"/>
            </a:xfrm>
            <a:prstGeom prst="rightBrace">
              <a:avLst>
                <a:gd name="adj1" fmla="val 8333"/>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defRPr/>
              </a:pPr>
              <a:endParaRPr lang="fr-FR"/>
            </a:p>
          </p:txBody>
        </p:sp>
      </p:grpSp>
      <p:sp>
        <p:nvSpPr>
          <p:cNvPr id="18" name="TextBox 17"/>
          <p:cNvSpPr txBox="1"/>
          <p:nvPr/>
        </p:nvSpPr>
        <p:spPr bwMode="auto">
          <a:xfrm>
            <a:off x="8515369" y="6818721"/>
            <a:ext cx="7195519" cy="523220"/>
          </a:xfrm>
          <a:prstGeom prst="rect">
            <a:avLst/>
          </a:prstGeom>
          <a:noFill/>
        </p:spPr>
        <p:txBody>
          <a:bodyPr wrap="square">
            <a:spAutoFit/>
          </a:bodyPr>
          <a:lstStyle/>
          <a:p>
            <a:pPr>
              <a:defRPr/>
            </a:pPr>
            <a:r>
              <a:rPr lang="fr-FR" sz="1400" i="1" dirty="0">
                <a:latin typeface="Marianne"/>
              </a:rPr>
              <a:t>Cette estimation vous est proposée à base de l’expérience du seul organisme </a:t>
            </a:r>
            <a:r>
              <a:rPr lang="fr-FR" sz="1400" i="1" dirty="0" err="1">
                <a:latin typeface="Marianne"/>
              </a:rPr>
              <a:t>mutualisateur</a:t>
            </a:r>
            <a:r>
              <a:rPr lang="fr-FR" sz="1400" i="1" dirty="0">
                <a:latin typeface="Marianne"/>
              </a:rPr>
              <a:t> concerné par ce format au cours de la Vague 1 et ne vous est proposée qu’à titre indicatif. </a:t>
            </a:r>
            <a:endParaRPr lang="fr-FR" sz="1400" dirty="0">
              <a:latin typeface="Marianne"/>
            </a:endParaRPr>
          </a:p>
        </p:txBody>
      </p:sp>
      <p:pic>
        <p:nvPicPr>
          <p:cNvPr id="21" name="Picture 20"/>
          <p:cNvPicPr>
            <a:picLocks noChangeAspect="1"/>
          </p:cNvPicPr>
          <p:nvPr/>
        </p:nvPicPr>
        <p:blipFill>
          <a:blip r:embed="rId2"/>
          <a:stretch/>
        </p:blipFill>
        <p:spPr bwMode="auto">
          <a:xfrm>
            <a:off x="15335984" y="3344893"/>
            <a:ext cx="749808" cy="749808"/>
          </a:xfrm>
          <a:prstGeom prst="rect">
            <a:avLst/>
          </a:prstGeom>
        </p:spPr>
      </p:pic>
      <p:grpSp>
        <p:nvGrpSpPr>
          <p:cNvPr id="30" name="Group 29"/>
          <p:cNvGrpSpPr/>
          <p:nvPr/>
        </p:nvGrpSpPr>
        <p:grpSpPr bwMode="auto">
          <a:xfrm>
            <a:off x="8822179" y="5510023"/>
            <a:ext cx="6728850" cy="738664"/>
            <a:chOff x="8799139" y="4977001"/>
            <a:chExt cx="6728850" cy="738664"/>
          </a:xfrm>
        </p:grpSpPr>
        <p:sp>
          <p:nvSpPr>
            <p:cNvPr id="17" name="TextBox 16"/>
            <p:cNvSpPr txBox="1"/>
            <p:nvPr/>
          </p:nvSpPr>
          <p:spPr bwMode="auto">
            <a:xfrm>
              <a:off x="9356907" y="5060345"/>
              <a:ext cx="6079005" cy="615553"/>
            </a:xfrm>
            <a:prstGeom prst="rect">
              <a:avLst/>
            </a:prstGeom>
            <a:noFill/>
          </p:spPr>
          <p:txBody>
            <a:bodyPr wrap="square" rtlCol="0">
              <a:spAutoFit/>
            </a:bodyPr>
            <a:lstStyle/>
            <a:p>
              <a:pPr>
                <a:defRPr/>
              </a:pPr>
              <a:r>
                <a:rPr lang="fr-FR" b="1" dirty="0">
                  <a:solidFill>
                    <a:srgbClr val="5C72B6"/>
                  </a:solidFill>
                  <a:latin typeface="Marianne"/>
                </a:rPr>
                <a:t>110</a:t>
              </a:r>
              <a:r>
                <a:rPr lang="fr-FR" sz="1400" dirty="0">
                  <a:latin typeface="Marianne"/>
                </a:rPr>
                <a:t> heures de travail </a:t>
              </a:r>
              <a:endParaRPr dirty="0"/>
            </a:p>
            <a:p>
              <a:pPr>
                <a:defRPr/>
              </a:pPr>
              <a:r>
                <a:rPr lang="fr-FR" sz="1200" dirty="0">
                  <a:latin typeface="Marianne"/>
                </a:rPr>
                <a:t>soit </a:t>
              </a:r>
              <a:r>
                <a:rPr lang="fr-FR" sz="1600" b="1" dirty="0">
                  <a:solidFill>
                    <a:srgbClr val="5C72B6"/>
                  </a:solidFill>
                  <a:latin typeface="Marianne"/>
                </a:rPr>
                <a:t>1</a:t>
              </a:r>
              <a:r>
                <a:rPr lang="fr-FR" sz="1200" dirty="0">
                  <a:latin typeface="Marianne"/>
                </a:rPr>
                <a:t> journée par semaine en moyenne</a:t>
              </a:r>
              <a:endParaRPr sz="1600" dirty="0"/>
            </a:p>
          </p:txBody>
        </p:sp>
        <p:sp>
          <p:nvSpPr>
            <p:cNvPr id="19" name="TextBox 18"/>
            <p:cNvSpPr txBox="1"/>
            <p:nvPr/>
          </p:nvSpPr>
          <p:spPr bwMode="auto">
            <a:xfrm>
              <a:off x="12581589" y="4977001"/>
              <a:ext cx="2946400" cy="738664"/>
            </a:xfrm>
            <a:prstGeom prst="rect">
              <a:avLst/>
            </a:prstGeom>
            <a:noFill/>
          </p:spPr>
          <p:txBody>
            <a:bodyPr wrap="square">
              <a:spAutoFit/>
            </a:bodyPr>
            <a:lstStyle/>
            <a:p>
              <a:pPr>
                <a:defRPr/>
              </a:pPr>
              <a:r>
                <a:rPr lang="fr-FR" sz="1400" dirty="0">
                  <a:latin typeface="Marianne"/>
                </a:rPr>
                <a:t>en comptant la phase de sécurisation de prérequis + les 15 semaines de démarche </a:t>
              </a:r>
              <a:endParaRPr lang="fr-FR" dirty="0"/>
            </a:p>
          </p:txBody>
        </p:sp>
        <p:sp>
          <p:nvSpPr>
            <p:cNvPr id="20" name="Right Brace 19"/>
            <p:cNvSpPr/>
            <p:nvPr/>
          </p:nvSpPr>
          <p:spPr bwMode="auto">
            <a:xfrm>
              <a:off x="12260913" y="5060345"/>
              <a:ext cx="320677" cy="655320"/>
            </a:xfrm>
            <a:prstGeom prst="rightBrace">
              <a:avLst>
                <a:gd name="adj1" fmla="val 8333"/>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defRPr/>
              </a:pPr>
              <a:endParaRPr lang="fr-FR"/>
            </a:p>
          </p:txBody>
        </p:sp>
        <p:pic>
          <p:nvPicPr>
            <p:cNvPr id="25" name="Picture 24"/>
            <p:cNvPicPr>
              <a:picLocks noChangeAspect="1"/>
            </p:cNvPicPr>
            <p:nvPr/>
          </p:nvPicPr>
          <p:blipFill>
            <a:blip r:embed="rId4"/>
            <a:stretch/>
          </p:blipFill>
          <p:spPr bwMode="auto">
            <a:xfrm>
              <a:off x="8799139" y="5134648"/>
              <a:ext cx="475488" cy="475488"/>
            </a:xfrm>
            <a:prstGeom prst="rect">
              <a:avLst/>
            </a:prstGeom>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grpSp>
        <p:nvGrpSpPr>
          <p:cNvPr id="2" name="object 2"/>
          <p:cNvGrpSpPr/>
          <p:nvPr/>
        </p:nvGrpSpPr>
        <p:grpSpPr bwMode="auto">
          <a:xfrm>
            <a:off x="1124648" y="533400"/>
            <a:ext cx="14168160" cy="7543800"/>
            <a:chOff x="1124648" y="699275"/>
            <a:chExt cx="14168160" cy="7543800"/>
          </a:xfrm>
        </p:grpSpPr>
        <p:sp>
          <p:nvSpPr>
            <p:cNvPr id="3" name="object 3"/>
            <p:cNvSpPr/>
            <p:nvPr/>
          </p:nvSpPr>
          <p:spPr bwMode="auto">
            <a:xfrm>
              <a:off x="1124648" y="1631378"/>
              <a:ext cx="13248005" cy="6611697"/>
            </a:xfrm>
            <a:custGeom>
              <a:avLst/>
              <a:gdLst/>
              <a:ahLst/>
              <a:cxnLst/>
              <a:rect l="l" t="t" r="r" b="b"/>
              <a:pathLst>
                <a:path w="13248005" h="6181725" extrusionOk="0">
                  <a:moveTo>
                    <a:pt x="13247535" y="0"/>
                  </a:moveTo>
                  <a:lnTo>
                    <a:pt x="0" y="0"/>
                  </a:lnTo>
                  <a:lnTo>
                    <a:pt x="0" y="6181178"/>
                  </a:lnTo>
                  <a:lnTo>
                    <a:pt x="13247535" y="6181178"/>
                  </a:lnTo>
                  <a:lnTo>
                    <a:pt x="13247535" y="0"/>
                  </a:lnTo>
                  <a:close/>
                </a:path>
              </a:pathLst>
            </a:custGeom>
            <a:solidFill>
              <a:schemeClr val="bg1">
                <a:lumMod val="95000"/>
              </a:schemeClr>
            </a:solidFill>
          </p:spPr>
          <p:txBody>
            <a:bodyPr wrap="square" lIns="0" tIns="0" rIns="0" bIns="0" rtlCol="0"/>
            <a:lstStyle/>
            <a:p>
              <a:pPr>
                <a:defRPr/>
              </a:pPr>
              <a:endParaRPr/>
            </a:p>
          </p:txBody>
        </p:sp>
        <p:sp>
          <p:nvSpPr>
            <p:cNvPr id="4" name="object 4"/>
            <p:cNvSpPr/>
            <p:nvPr/>
          </p:nvSpPr>
          <p:spPr bwMode="auto">
            <a:xfrm>
              <a:off x="13091263" y="699275"/>
              <a:ext cx="2201545" cy="2104390"/>
            </a:xfrm>
            <a:custGeom>
              <a:avLst/>
              <a:gdLst/>
              <a:ahLst/>
              <a:cxnLst/>
              <a:rect l="l" t="t" r="r" b="b"/>
              <a:pathLst>
                <a:path w="2201544" h="2104390" extrusionOk="0">
                  <a:moveTo>
                    <a:pt x="1256360" y="0"/>
                  </a:moveTo>
                  <a:lnTo>
                    <a:pt x="0" y="0"/>
                  </a:lnTo>
                  <a:lnTo>
                    <a:pt x="0" y="1247749"/>
                  </a:lnTo>
                  <a:lnTo>
                    <a:pt x="895578" y="1247749"/>
                  </a:lnTo>
                  <a:lnTo>
                    <a:pt x="951001" y="2104212"/>
                  </a:lnTo>
                  <a:lnTo>
                    <a:pt x="2201405" y="2104212"/>
                  </a:lnTo>
                  <a:lnTo>
                    <a:pt x="2117382" y="806983"/>
                  </a:lnTo>
                  <a:lnTo>
                    <a:pt x="2112914" y="758885"/>
                  </a:lnTo>
                  <a:lnTo>
                    <a:pt x="2105851" y="711607"/>
                  </a:lnTo>
                  <a:lnTo>
                    <a:pt x="2096269" y="665221"/>
                  </a:lnTo>
                  <a:lnTo>
                    <a:pt x="2084242" y="619795"/>
                  </a:lnTo>
                  <a:lnTo>
                    <a:pt x="2069845" y="575400"/>
                  </a:lnTo>
                  <a:lnTo>
                    <a:pt x="2053152" y="532105"/>
                  </a:lnTo>
                  <a:lnTo>
                    <a:pt x="2034239" y="489982"/>
                  </a:lnTo>
                  <a:lnTo>
                    <a:pt x="2013180" y="449100"/>
                  </a:lnTo>
                  <a:lnTo>
                    <a:pt x="1990049" y="409529"/>
                  </a:lnTo>
                  <a:lnTo>
                    <a:pt x="1964921" y="371339"/>
                  </a:lnTo>
                  <a:lnTo>
                    <a:pt x="1937872" y="334601"/>
                  </a:lnTo>
                  <a:lnTo>
                    <a:pt x="1908975" y="299384"/>
                  </a:lnTo>
                  <a:lnTo>
                    <a:pt x="1878305" y="265758"/>
                  </a:lnTo>
                  <a:lnTo>
                    <a:pt x="1845938" y="233794"/>
                  </a:lnTo>
                  <a:lnTo>
                    <a:pt x="1811948" y="203561"/>
                  </a:lnTo>
                  <a:lnTo>
                    <a:pt x="1776409" y="175130"/>
                  </a:lnTo>
                  <a:lnTo>
                    <a:pt x="1739397" y="148571"/>
                  </a:lnTo>
                  <a:lnTo>
                    <a:pt x="1700985" y="123954"/>
                  </a:lnTo>
                  <a:lnTo>
                    <a:pt x="1661249" y="101349"/>
                  </a:lnTo>
                  <a:lnTo>
                    <a:pt x="1620264" y="80825"/>
                  </a:lnTo>
                  <a:lnTo>
                    <a:pt x="1578103" y="62454"/>
                  </a:lnTo>
                  <a:lnTo>
                    <a:pt x="1534843" y="46305"/>
                  </a:lnTo>
                  <a:lnTo>
                    <a:pt x="1490557" y="32448"/>
                  </a:lnTo>
                  <a:lnTo>
                    <a:pt x="1445320" y="20953"/>
                  </a:lnTo>
                  <a:lnTo>
                    <a:pt x="1399207" y="11891"/>
                  </a:lnTo>
                  <a:lnTo>
                    <a:pt x="1352293" y="5331"/>
                  </a:lnTo>
                  <a:lnTo>
                    <a:pt x="1304652" y="1344"/>
                  </a:lnTo>
                  <a:lnTo>
                    <a:pt x="1256360" y="0"/>
                  </a:lnTo>
                  <a:close/>
                </a:path>
              </a:pathLst>
            </a:custGeom>
            <a:solidFill>
              <a:srgbClr val="5D6DB3"/>
            </a:solidFill>
          </p:spPr>
          <p:txBody>
            <a:bodyPr wrap="square" lIns="0" tIns="0" rIns="0" bIns="0" rtlCol="0"/>
            <a:lstStyle/>
            <a:p>
              <a:pPr>
                <a:defRPr/>
              </a:pPr>
              <a:endParaRPr/>
            </a:p>
          </p:txBody>
        </p:sp>
      </p:grpSp>
      <p:sp>
        <p:nvSpPr>
          <p:cNvPr id="8" name="object 8"/>
          <p:cNvSpPr/>
          <p:nvPr/>
        </p:nvSpPr>
        <p:spPr bwMode="auto">
          <a:xfrm>
            <a:off x="788572" y="7235954"/>
            <a:ext cx="1278890" cy="1222375"/>
          </a:xfrm>
          <a:custGeom>
            <a:avLst/>
            <a:gdLst/>
            <a:ahLst/>
            <a:cxnLst/>
            <a:rect l="l" t="t" r="r" b="b"/>
            <a:pathLst>
              <a:path w="1278889" h="1222375" extrusionOk="0">
                <a:moveTo>
                  <a:pt x="726313" y="0"/>
                </a:moveTo>
                <a:lnTo>
                  <a:pt x="0" y="0"/>
                </a:lnTo>
                <a:lnTo>
                  <a:pt x="48869" y="753516"/>
                </a:lnTo>
                <a:lnTo>
                  <a:pt x="54396" y="802093"/>
                </a:lnTo>
                <a:lnTo>
                  <a:pt x="64440" y="849117"/>
                </a:lnTo>
                <a:lnTo>
                  <a:pt x="78769" y="894371"/>
                </a:lnTo>
                <a:lnTo>
                  <a:pt x="97149" y="937637"/>
                </a:lnTo>
                <a:lnTo>
                  <a:pt x="119347" y="978696"/>
                </a:lnTo>
                <a:lnTo>
                  <a:pt x="145131" y="1017329"/>
                </a:lnTo>
                <a:lnTo>
                  <a:pt x="174268" y="1053320"/>
                </a:lnTo>
                <a:lnTo>
                  <a:pt x="206525" y="1086448"/>
                </a:lnTo>
                <a:lnTo>
                  <a:pt x="241669" y="1116496"/>
                </a:lnTo>
                <a:lnTo>
                  <a:pt x="279468" y="1143247"/>
                </a:lnTo>
                <a:lnTo>
                  <a:pt x="319687" y="1166480"/>
                </a:lnTo>
                <a:lnTo>
                  <a:pt x="362096" y="1185979"/>
                </a:lnTo>
                <a:lnTo>
                  <a:pt x="406460" y="1201525"/>
                </a:lnTo>
                <a:lnTo>
                  <a:pt x="452546" y="1212899"/>
                </a:lnTo>
                <a:lnTo>
                  <a:pt x="500123" y="1219883"/>
                </a:lnTo>
                <a:lnTo>
                  <a:pt x="548957" y="1222260"/>
                </a:lnTo>
                <a:lnTo>
                  <a:pt x="1278775" y="1222260"/>
                </a:lnTo>
                <a:lnTo>
                  <a:pt x="1278775" y="497446"/>
                </a:lnTo>
                <a:lnTo>
                  <a:pt x="758558" y="497446"/>
                </a:lnTo>
                <a:lnTo>
                  <a:pt x="726313" y="0"/>
                </a:lnTo>
                <a:close/>
              </a:path>
            </a:pathLst>
          </a:custGeom>
          <a:solidFill>
            <a:srgbClr val="2C3176"/>
          </a:solidFill>
        </p:spPr>
        <p:txBody>
          <a:bodyPr wrap="square" lIns="0" tIns="0" rIns="0" bIns="0" rtlCol="0"/>
          <a:lstStyle/>
          <a:p>
            <a:pPr>
              <a:defRPr/>
            </a:pPr>
            <a:endParaRPr/>
          </a:p>
        </p:txBody>
      </p:sp>
      <p:pic>
        <p:nvPicPr>
          <p:cNvPr id="18" name="Image 17"/>
          <p:cNvPicPr>
            <a:picLocks noChangeAspect="1"/>
          </p:cNvPicPr>
          <p:nvPr/>
        </p:nvPicPr>
        <p:blipFill>
          <a:blip r:embed="rId2"/>
          <a:stretch/>
        </p:blipFill>
        <p:spPr bwMode="auto">
          <a:xfrm>
            <a:off x="4699000" y="6955697"/>
            <a:ext cx="8010144" cy="262128"/>
          </a:xfrm>
          <a:prstGeom prst="rect">
            <a:avLst/>
          </a:prstGeom>
        </p:spPr>
      </p:pic>
      <p:pic>
        <p:nvPicPr>
          <p:cNvPr id="20" name="Image 19"/>
          <p:cNvPicPr>
            <a:picLocks noChangeAspect="1"/>
          </p:cNvPicPr>
          <p:nvPr/>
        </p:nvPicPr>
        <p:blipFill>
          <a:blip r:embed="rId3"/>
          <a:stretch/>
        </p:blipFill>
        <p:spPr bwMode="auto">
          <a:xfrm>
            <a:off x="11176000" y="3251847"/>
            <a:ext cx="1935480" cy="719328"/>
          </a:xfrm>
          <a:prstGeom prst="rect">
            <a:avLst/>
          </a:prstGeom>
        </p:spPr>
      </p:pic>
      <p:sp>
        <p:nvSpPr>
          <p:cNvPr id="10" name="ZoneTexte 9"/>
          <p:cNvSpPr txBox="1"/>
          <p:nvPr/>
        </p:nvSpPr>
        <p:spPr bwMode="auto">
          <a:xfrm>
            <a:off x="1124647" y="4325814"/>
            <a:ext cx="13248005" cy="830997"/>
          </a:xfrm>
          <a:prstGeom prst="rect">
            <a:avLst/>
          </a:prstGeom>
          <a:noFill/>
        </p:spPr>
        <p:txBody>
          <a:bodyPr wrap="square" rtlCol="0">
            <a:spAutoFit/>
          </a:bodyPr>
          <a:lstStyle/>
          <a:p>
            <a:pPr algn="ctr">
              <a:defRPr/>
            </a:pPr>
            <a:r>
              <a:rPr lang="fr-FR" sz="4800" b="1">
                <a:solidFill>
                  <a:srgbClr val="2C3176"/>
                </a:solidFill>
                <a:latin typeface="Marianne ExtraBold"/>
                <a:ea typeface="Marianne ExtraBold"/>
                <a:cs typeface="Marianne ExtraBold"/>
              </a:rPr>
              <a:t>Fin du guide pour organismes mutualisateurs</a:t>
            </a:r>
          </a:p>
        </p:txBody>
      </p:sp>
      <p:pic>
        <p:nvPicPr>
          <p:cNvPr id="5" name="Image 4"/>
          <p:cNvPicPr>
            <a:picLocks noChangeAspect="1"/>
          </p:cNvPicPr>
          <p:nvPr/>
        </p:nvPicPr>
        <p:blipFill>
          <a:blip r:embed="rId4"/>
          <a:srcRect l="35088"/>
          <a:stretch/>
        </p:blipFill>
        <p:spPr bwMode="auto">
          <a:xfrm>
            <a:off x="189816" y="85773"/>
            <a:ext cx="2482879" cy="122237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TotalTime>
  <Words>1924</Words>
  <Application>Microsoft Office PowerPoint</Application>
  <DocSecurity>0</DocSecurity>
  <PresentationFormat>Personnalisé</PresentationFormat>
  <Paragraphs>119</Paragraphs>
  <Slides>7</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7</vt:i4>
      </vt:variant>
    </vt:vector>
  </HeadingPairs>
  <TitlesOfParts>
    <vt:vector size="15" baseType="lpstr">
      <vt:lpstr>Arial</vt:lpstr>
      <vt:lpstr>Calibri</vt:lpstr>
      <vt:lpstr>Courier New</vt:lpstr>
      <vt:lpstr>Marianne</vt:lpstr>
      <vt:lpstr>Marianne ExtraBold</vt:lpstr>
      <vt:lpstr>Symbol</vt:lpstr>
      <vt:lpstr>Times New Roman</vt:lpstr>
      <vt:lpstr>Office Theme</vt:lpstr>
      <vt:lpstr>Présentation PowerPoint</vt:lpstr>
      <vt:lpstr>Quels sont les bénéfices d’un accompagnement par un organisme mutualisateur dans cette démarche? </vt:lpstr>
      <vt:lpstr>Quelles ressources sont à disposition pour communiquer auprès des collectivités adhérentes sur le Numérique responsable ?</vt:lpstr>
      <vt:lpstr>Présentation PowerPoint</vt:lpstr>
      <vt:lpstr>Quelles sont les bonnes pratiques pour un accompagnement de collectivités dans cette démarche NR ?</vt:lpstr>
      <vt:lpstr>Quelle charge prévoir pour accompagner ses collectivités adhérentes sur cette démarche ? </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PPT ANCT</dc:title>
  <dc:subject/>
  <dc:creator>ANCT</dc:creator>
  <cp:keywords/>
  <dc:description/>
  <cp:lastModifiedBy>GODEFROY Nathan</cp:lastModifiedBy>
  <cp:revision>5</cp:revision>
  <dcterms:created xsi:type="dcterms:W3CDTF">2022-09-01T08:45:33Z</dcterms:created>
  <dcterms:modified xsi:type="dcterms:W3CDTF">2024-03-21T16:31:59Z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2022-09-01T00:00:00Z</vt:filetime>
  </property>
  <property fmtid="{D5CDD505-2E9C-101B-9397-08002B2CF9AE}" pid="3" name="Creator">
    <vt:lpwstr>Adobe Illustrator 25.0 (Macintosh)</vt:lpwstr>
  </property>
  <property fmtid="{D5CDD505-2E9C-101B-9397-08002B2CF9AE}" pid="4" name="LastSaved">
    <vt:filetime>2022-09-01T00:00:00Z</vt:filetime>
  </property>
  <property fmtid="{D5CDD505-2E9C-101B-9397-08002B2CF9AE}" pid="5" name="ContentTypeId">
    <vt:lpwstr>0x01010069ABF071EC5FD74EA0222A382BA34C08</vt:lpwstr>
  </property>
  <property fmtid="{D5CDD505-2E9C-101B-9397-08002B2CF9AE}" pid="6" name="MediaServiceImageTags">
    <vt:lpwstr/>
  </property>
</Properties>
</file>