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6256000" cy="9144000"/>
  <p:notesSz cx="16256000" cy="9144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72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1_Custom Layout">
    <p:spTree>
      <p:nvGrpSpPr>
        <p:cNvPr id="1" name=""/>
        <p:cNvGrpSpPr/>
        <p:nvPr/>
      </p:nvGrpSpPr>
      <p:grpSpPr bwMode="auto">
        <a:xfrm>
          <a:off x="0" y="0"/>
          <a:ext cx="0" cy="0"/>
          <a:chOff x="0" y="0"/>
          <a:chExt cx="0" cy="0"/>
        </a:xfrm>
      </p:grpSpPr>
      <p:pic>
        <p:nvPicPr>
          <p:cNvPr id="3" name="Image 2"/>
          <p:cNvPicPr>
            <a:picLocks noChangeAspect="1"/>
          </p:cNvPicPr>
          <p:nvPr userDrawn="1"/>
        </p:nvPicPr>
        <p:blipFill>
          <a:blip r:embed="rId2"/>
          <a:stretch/>
        </p:blipFill>
        <p:spPr bwMode="auto">
          <a:xfrm>
            <a:off x="263541" y="277661"/>
            <a:ext cx="2286000" cy="838597"/>
          </a:xfrm>
          <a:prstGeom prst="rect">
            <a:avLst/>
          </a:prstGeom>
        </p:spPr>
      </p:pic>
      <p:sp>
        <p:nvSpPr>
          <p:cNvPr id="2"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Custom Layout">
    <p:spTree>
      <p:nvGrpSpPr>
        <p:cNvPr id="1" name=""/>
        <p:cNvGrpSpPr/>
        <p:nvPr/>
      </p:nvGrpSpPr>
      <p:grpSpPr bwMode="auto">
        <a:xfrm>
          <a:off x="0" y="0"/>
          <a:ext cx="0" cy="0"/>
          <a:chOff x="0" y="0"/>
          <a:chExt cx="0" cy="0"/>
        </a:xfrm>
      </p:grpSpPr>
      <p:sp>
        <p:nvSpPr>
          <p:cNvPr id="6" name="object 3"/>
          <p:cNvSpPr/>
          <p:nvPr userDrawn="1"/>
        </p:nvSpPr>
        <p:spPr bwMode="auto">
          <a:xfrm>
            <a:off x="924877" y="8070484"/>
            <a:ext cx="393700" cy="376555"/>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a:p>
        </p:txBody>
      </p:sp>
      <p:grpSp>
        <p:nvGrpSpPr>
          <p:cNvPr id="7" name="object 15"/>
          <p:cNvGrpSpPr/>
          <p:nvPr userDrawn="1"/>
        </p:nvGrpSpPr>
        <p:grpSpPr bwMode="auto">
          <a:xfrm rot="5400000">
            <a:off x="14487029" y="419735"/>
            <a:ext cx="1303020" cy="1377950"/>
            <a:chOff x="845064" y="548305"/>
            <a:chExt cx="1303020" cy="1377950"/>
          </a:xfrm>
        </p:grpSpPr>
        <p:sp>
          <p:nvSpPr>
            <p:cNvPr id="8" name="object 16"/>
            <p:cNvSpPr/>
            <p:nvPr/>
          </p:nvSpPr>
          <p:spPr bwMode="auto">
            <a:xfrm>
              <a:off x="925361" y="647420"/>
              <a:ext cx="1222375" cy="1278890"/>
            </a:xfrm>
            <a:custGeom>
              <a:avLst/>
              <a:gdLst/>
              <a:ahLst/>
              <a:cxnLst/>
              <a:rect l="l" t="t" r="r" b="b"/>
              <a:pathLst>
                <a:path w="1222375" h="1278889" extrusionOk="0">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pPr>
                <a:defRPr/>
              </a:pPr>
              <a:endParaRPr/>
            </a:p>
          </p:txBody>
        </p:sp>
        <p:sp>
          <p:nvSpPr>
            <p:cNvPr id="9" name="object 17"/>
            <p:cNvSpPr/>
            <p:nvPr/>
          </p:nvSpPr>
          <p:spPr bwMode="auto">
            <a:xfrm>
              <a:off x="845064" y="548305"/>
              <a:ext cx="729615" cy="763270"/>
            </a:xfrm>
            <a:custGeom>
              <a:avLst/>
              <a:gdLst/>
              <a:ahLst/>
              <a:cxnLst/>
              <a:rect l="l" t="t" r="r" b="b"/>
              <a:pathLst>
                <a:path w="729615" h="763269" extrusionOk="0">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pPr>
                <a:defRPr/>
              </a:pPr>
              <a:endParaRPr/>
            </a:p>
          </p:txBody>
        </p:sp>
      </p:grpSp>
      <p:sp>
        <p:nvSpPr>
          <p:cNvPr id="12"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2" name="Image 1"/>
          <p:cNvPicPr>
            <a:picLocks noChangeAspect="1"/>
          </p:cNvPicPr>
          <p:nvPr userDrawn="1"/>
        </p:nvPicPr>
        <p:blipFill>
          <a:blip r:embed="rId2"/>
          <a:stretch/>
        </p:blipFill>
        <p:spPr bwMode="auto">
          <a:xfrm>
            <a:off x="263541" y="277661"/>
            <a:ext cx="2286000" cy="83859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1_Title Slide">
    <p:spTree>
      <p:nvGrpSpPr>
        <p:cNvPr id="1" name=""/>
        <p:cNvGrpSpPr/>
        <p:nvPr/>
      </p:nvGrpSpPr>
      <p:grpSpPr bwMode="auto">
        <a:xfrm>
          <a:off x="0" y="0"/>
          <a:ext cx="0" cy="0"/>
          <a:chOff x="0" y="0"/>
          <a:chExt cx="0" cy="0"/>
        </a:xfrm>
      </p:grpSpPr>
      <p:sp>
        <p:nvSpPr>
          <p:cNvPr id="7" name="object 23"/>
          <p:cNvSpPr/>
          <p:nvPr userDrawn="1"/>
        </p:nvSpPr>
        <p:spPr bwMode="auto">
          <a:xfrm>
            <a:off x="13452563" y="0"/>
            <a:ext cx="2803525" cy="2910205"/>
          </a:xfrm>
          <a:custGeom>
            <a:avLst/>
            <a:gdLst/>
            <a:ahLst/>
            <a:cxnLst/>
            <a:rect l="l" t="t" r="r" b="b"/>
            <a:pathLst>
              <a:path w="2803525" h="2910205" extrusionOk="0">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pPr>
              <a:defRPr/>
            </a:pPr>
            <a:endParaRPr/>
          </a:p>
        </p:txBody>
      </p:sp>
      <p:sp>
        <p:nvSpPr>
          <p:cNvPr id="8" name="object 24"/>
          <p:cNvSpPr/>
          <p:nvPr userDrawn="1"/>
        </p:nvSpPr>
        <p:spPr bwMode="auto">
          <a:xfrm>
            <a:off x="0" y="6325402"/>
            <a:ext cx="2849880" cy="2818765"/>
          </a:xfrm>
          <a:custGeom>
            <a:avLst/>
            <a:gdLst/>
            <a:ahLst/>
            <a:cxnLst/>
            <a:rect l="l" t="t" r="r" b="b"/>
            <a:pathLst>
              <a:path w="2849880" h="2818765" extrusionOk="0">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a:defRPr/>
            </a:pPr>
            <a:endParaRPr/>
          </a:p>
        </p:txBody>
      </p:sp>
      <p:sp>
        <p:nvSpPr>
          <p:cNvPr id="13"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2" name="Image 1"/>
          <p:cNvPicPr>
            <a:picLocks noChangeAspect="1"/>
          </p:cNvPicPr>
          <p:nvPr userDrawn="1"/>
        </p:nvPicPr>
        <p:blipFill>
          <a:blip r:embed="rId2"/>
          <a:stretch/>
        </p:blipFill>
        <p:spPr bwMode="auto">
          <a:xfrm>
            <a:off x="263541" y="277661"/>
            <a:ext cx="2286000" cy="838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1_Two Content">
    <p:spTree>
      <p:nvGrpSpPr>
        <p:cNvPr id="1" name=""/>
        <p:cNvGrpSpPr/>
        <p:nvPr/>
      </p:nvGrpSpPr>
      <p:grpSpPr bwMode="auto">
        <a:xfrm>
          <a:off x="0" y="0"/>
          <a:ext cx="0" cy="0"/>
          <a:chOff x="0" y="0"/>
          <a:chExt cx="0" cy="0"/>
        </a:xfrm>
      </p:grpSpPr>
      <p:sp>
        <p:nvSpPr>
          <p:cNvPr id="10" name="object 4"/>
          <p:cNvSpPr/>
          <p:nvPr/>
        </p:nvSpPr>
        <p:spPr bwMode="auto">
          <a:xfrm>
            <a:off x="13091263" y="533400"/>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sp>
        <p:nvSpPr>
          <p:cNvPr id="11" name="object 8"/>
          <p:cNvSpPr/>
          <p:nvPr userDrawn="1"/>
        </p:nvSpPr>
        <p:spPr bwMode="auto">
          <a:xfrm>
            <a:off x="788572" y="7235954"/>
            <a:ext cx="1278890" cy="1222375"/>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sp>
        <p:nvSpPr>
          <p:cNvPr id="17"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2" name="Image 1"/>
          <p:cNvPicPr>
            <a:picLocks noChangeAspect="1"/>
          </p:cNvPicPr>
          <p:nvPr userDrawn="1"/>
        </p:nvPicPr>
        <p:blipFill>
          <a:blip r:embed="rId2"/>
          <a:stretch/>
        </p:blipFill>
        <p:spPr bwMode="auto">
          <a:xfrm>
            <a:off x="263541" y="277661"/>
            <a:ext cx="2286000" cy="83859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obj" preserve="1" userDrawn="1">
  <p:cSld name="Title Slide">
    <p:spTree>
      <p:nvGrpSpPr>
        <p:cNvPr id="1" name=""/>
        <p:cNvGrpSpPr/>
        <p:nvPr/>
      </p:nvGrpSpPr>
      <p:grpSpPr bwMode="auto">
        <a:xfrm>
          <a:off x="0" y="0"/>
          <a:ext cx="0" cy="0"/>
          <a:chOff x="0" y="0"/>
          <a:chExt cx="0" cy="0"/>
        </a:xfrm>
      </p:grpSpPr>
      <p:sp>
        <p:nvSpPr>
          <p:cNvPr id="2" name="Holder 2"/>
          <p:cNvSpPr>
            <a:spLocks noGrp="1"/>
          </p:cNvSpPr>
          <p:nvPr>
            <p:ph type="ctrTitle"/>
          </p:nvPr>
        </p:nvSpPr>
        <p:spPr bwMode="auto">
          <a:xfrm>
            <a:off x="1219200" y="2834640"/>
            <a:ext cx="13817599" cy="1920240"/>
          </a:xfrm>
          <a:prstGeom prst="rect">
            <a:avLst/>
          </a:prstGeom>
        </p:spPr>
        <p:txBody>
          <a:bodyPr wrap="square" lIns="0" tIns="0" rIns="0" bIns="0">
            <a:spAutoFit/>
          </a:bodyPr>
          <a:lstStyle>
            <a:lvl1pPr>
              <a:defRPr/>
            </a:lvl1pPr>
          </a:lstStyle>
          <a:p>
            <a:pPr>
              <a:defRPr/>
            </a:pPr>
            <a:endParaRPr/>
          </a:p>
        </p:txBody>
      </p:sp>
      <p:sp>
        <p:nvSpPr>
          <p:cNvPr id="3" name="Holder 3"/>
          <p:cNvSpPr>
            <a:spLocks noGrp="1"/>
          </p:cNvSpPr>
          <p:nvPr>
            <p:ph type="subTitle" idx="4"/>
          </p:nvPr>
        </p:nvSpPr>
        <p:spPr bwMode="auto">
          <a:xfrm>
            <a:off x="2438400" y="5120640"/>
            <a:ext cx="11379200" cy="2286000"/>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p:txBody>
          <a:bodyPr lIns="0" tIns="0" rIns="0" bIns="0"/>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obj" preserve="1" userDrawn="1">
  <p:cSld name="Two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sz="half" idx="2"/>
          </p:nvPr>
        </p:nvSpPr>
        <p:spPr bwMode="auto">
          <a:xfrm>
            <a:off x="812800" y="2103120"/>
            <a:ext cx="7071360" cy="603503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sz="half" idx="3"/>
          </p:nvPr>
        </p:nvSpPr>
        <p:spPr bwMode="auto">
          <a:xfrm>
            <a:off x="8371840" y="2103120"/>
            <a:ext cx="7071360" cy="6035039"/>
          </a:xfrm>
          <a:prstGeom prst="rect">
            <a:avLst/>
          </a:prstGeom>
        </p:spPr>
        <p:txBody>
          <a:bodyPr wrap="square" lIns="0" tIns="0" rIns="0" bIns="0">
            <a:spAutoFit/>
          </a:bodyPr>
          <a:lstStyle>
            <a:lvl1pPr>
              <a:defRPr/>
            </a:lvl1pPr>
          </a:lstStyle>
          <a:p>
            <a:pPr>
              <a:defRPr/>
            </a:pPr>
            <a:endParaRPr/>
          </a:p>
        </p:txBody>
      </p:sp>
      <p:sp>
        <p:nvSpPr>
          <p:cNvPr id="5" name="Holder 5"/>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6" name="Holder 6"/>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7" name="Holder 7"/>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 preserve="1" userDrawn="1">
  <p:cSld name="Title Only">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4" name="Holder 4"/>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5" name="Holder 5"/>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obj" preserve="1" userDrawn="1">
  <p:cSld name="Blank">
    <p:spTree>
      <p:nvGrpSpPr>
        <p:cNvPr id="1" name=""/>
        <p:cNvGrpSpPr/>
        <p:nvPr/>
      </p:nvGrpSpPr>
      <p:grpSpPr bwMode="auto">
        <a:xfrm>
          <a:off x="0" y="0"/>
          <a:ext cx="0" cy="0"/>
          <a:chOff x="0" y="0"/>
          <a:chExt cx="0" cy="0"/>
        </a:xfrm>
      </p:grpSpPr>
      <p:sp>
        <p:nvSpPr>
          <p:cNvPr id="2" name="Holder 2"/>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4" name="Holder 4"/>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bwMode="auto">
        <a:xfrm>
          <a:off x="0" y="0"/>
          <a:ext cx="0" cy="0"/>
          <a:chOff x="0" y="0"/>
          <a:chExt cx="0" cy="0"/>
        </a:xfrm>
      </p:grpSpPr>
      <p:sp>
        <p:nvSpPr>
          <p:cNvPr id="2" name="Holder 2"/>
          <p:cNvSpPr>
            <a:spLocks noGrp="1"/>
          </p:cNvSpPr>
          <p:nvPr>
            <p:ph type="title"/>
          </p:nvPr>
        </p:nvSpPr>
        <p:spPr bwMode="auto">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a:xfrm>
            <a:off x="812800" y="2103120"/>
            <a:ext cx="14630400" cy="603503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pPr>
              <a:defRPr/>
            </a:pPr>
            <a:fld id="{B6F15528-21DE-4FAA-801E-634DDDAF4B2B}" type="slidenum">
              <a:r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lesbases.anct.gouv.fr/bases/agence-nationale-de-la-cohesion-des-territoires-anct/collections" TargetMode="External"/><Relationship Id="rId2" Type="http://schemas.openxmlformats.org/officeDocument/2006/relationships/image" Target="../media/image2.png"/><Relationship Id="rId1" Type="http://schemas.openxmlformats.org/officeDocument/2006/relationships/slideLayout" Target="../slideLayouts/slideLayout8.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ZoneTexte 11"/>
          <p:cNvSpPr txBox="1"/>
          <p:nvPr/>
        </p:nvSpPr>
        <p:spPr bwMode="auto">
          <a:xfrm>
            <a:off x="2749069" y="347794"/>
            <a:ext cx="11071109" cy="1569660"/>
          </a:xfrm>
          <a:prstGeom prst="rect">
            <a:avLst/>
          </a:prstGeom>
          <a:noFill/>
        </p:spPr>
        <p:txBody>
          <a:bodyPr wrap="square" rtlCol="0">
            <a:spAutoFit/>
          </a:bodyPr>
          <a:lstStyle/>
          <a:p>
            <a:pPr algn="ctr">
              <a:defRPr/>
            </a:pPr>
            <a:r>
              <a:rPr lang="fr-FR" sz="4800" b="1">
                <a:solidFill>
                  <a:srgbClr val="2C3176"/>
                </a:solidFill>
                <a:latin typeface="Marianne ExtraBold"/>
                <a:ea typeface="Marianne ExtraBold"/>
                <a:cs typeface="Marianne ExtraBold"/>
              </a:rPr>
              <a:t>Vous avez choisi la démarche </a:t>
            </a:r>
            <a:endParaRPr/>
          </a:p>
          <a:p>
            <a:pPr algn="ctr">
              <a:defRPr/>
            </a:pPr>
            <a:r>
              <a:rPr lang="fr-FR" sz="4800" b="1">
                <a:solidFill>
                  <a:srgbClr val="2C3176"/>
                </a:solidFill>
                <a:latin typeface="Marianne ExtraBold"/>
                <a:ea typeface="Marianne ExtraBold"/>
                <a:cs typeface="Marianne ExtraBold"/>
              </a:rPr>
              <a:t>« Numérique responsable »</a:t>
            </a:r>
            <a:endParaRPr/>
          </a:p>
        </p:txBody>
      </p:sp>
      <p:pic>
        <p:nvPicPr>
          <p:cNvPr id="16" name="Image 15"/>
          <p:cNvPicPr>
            <a:picLocks noChangeAspect="1"/>
          </p:cNvPicPr>
          <p:nvPr/>
        </p:nvPicPr>
        <p:blipFill>
          <a:blip r:embed="rId2"/>
          <a:stretch/>
        </p:blipFill>
        <p:spPr bwMode="auto">
          <a:xfrm rot="5400000">
            <a:off x="13942289" y="7081803"/>
            <a:ext cx="1863967" cy="2446735"/>
          </a:xfrm>
          <a:prstGeom prst="rect">
            <a:avLst/>
          </a:prstGeom>
        </p:spPr>
      </p:pic>
      <p:sp>
        <p:nvSpPr>
          <p:cNvPr id="4" name="Forme libre : forme 142"/>
          <p:cNvSpPr/>
          <p:nvPr/>
        </p:nvSpPr>
        <p:spPr bwMode="auto">
          <a:xfrm>
            <a:off x="8868275" y="3257875"/>
            <a:ext cx="4927936" cy="543749"/>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chemeClr val="bg1">
              <a:lumMod val="65000"/>
            </a:schemeClr>
          </a:solidFill>
          <a:ln w="9525" cap="flat">
            <a:solidFill>
              <a:schemeClr val="bg1"/>
            </a:solidFill>
            <a:prstDash val="solid"/>
            <a:miter/>
          </a:ln>
        </p:spPr>
        <p:txBody>
          <a:bodyPr rtlCol="0" anchor="ctr"/>
          <a:lstStyle/>
          <a:p>
            <a:pPr algn="ctr">
              <a:defRPr/>
            </a:pPr>
            <a:r>
              <a:rPr lang="fr-FR" sz="1500" b="1">
                <a:solidFill>
                  <a:schemeClr val="bg1"/>
                </a:solidFill>
                <a:latin typeface="Marianne"/>
              </a:rPr>
              <a:t>DEMARCHE NUMERIQUE RESPONSABLE FLASH</a:t>
            </a:r>
          </a:p>
        </p:txBody>
      </p:sp>
      <p:sp>
        <p:nvSpPr>
          <p:cNvPr id="6" name="TextBox 6"/>
          <p:cNvSpPr txBox="1"/>
          <p:nvPr/>
        </p:nvSpPr>
        <p:spPr bwMode="auto">
          <a:xfrm>
            <a:off x="2651183" y="3772740"/>
            <a:ext cx="4927935" cy="4327652"/>
          </a:xfrm>
          <a:prstGeom prst="roundRect">
            <a:avLst>
              <a:gd name="adj" fmla="val 16667"/>
            </a:avLst>
          </a:prstGeom>
          <a:noFill/>
          <a:ln>
            <a:solidFill>
              <a:srgbClr val="03B7A0"/>
            </a:solidFill>
          </a:ln>
        </p:spPr>
        <p:txBody>
          <a:bodyPr wrap="square" anchor="t" anchorCtr="0">
            <a:noAutofit/>
          </a:bodyPr>
          <a:lstStyle/>
          <a:p>
            <a:pPr marL="341313" indent="55563">
              <a:spcBef>
                <a:spcPts val="225"/>
              </a:spcBef>
              <a:spcAft>
                <a:spcPts val="225"/>
              </a:spcAft>
              <a:defRPr/>
            </a:pPr>
            <a:r>
              <a:rPr lang="fr-FR" sz="1600" b="1" cap="small" dirty="0">
                <a:solidFill>
                  <a:srgbClr val="03B7A0"/>
                </a:solidFill>
                <a:latin typeface="Marianne"/>
              </a:rPr>
              <a:t>Ma collectivité a plus de 3 500 habitants</a:t>
            </a:r>
            <a:endParaRPr dirty="0"/>
          </a:p>
          <a:p>
            <a:pPr marL="341313" indent="55563">
              <a:spcBef>
                <a:spcPts val="225"/>
              </a:spcBef>
              <a:spcAft>
                <a:spcPts val="225"/>
              </a:spcAft>
              <a:defRPr/>
            </a:pPr>
            <a:r>
              <a:rPr lang="fr-FR" sz="1600" b="1" cap="small" dirty="0">
                <a:solidFill>
                  <a:srgbClr val="03B7A0"/>
                </a:solidFill>
                <a:latin typeface="Marianne"/>
              </a:rPr>
              <a:t>Ma collectivité a sa propre DSI</a:t>
            </a:r>
            <a:endParaRPr dirty="0"/>
          </a:p>
          <a:p>
            <a:pPr algn="ctr">
              <a:spcAft>
                <a:spcPts val="225"/>
              </a:spcAft>
              <a:defRPr/>
            </a:pPr>
            <a:endParaRPr lang="fr-FR" sz="1350" dirty="0">
              <a:solidFill>
                <a:schemeClr val="bg1">
                  <a:lumMod val="50000"/>
                </a:schemeClr>
              </a:solidFill>
              <a:latin typeface="Marianne"/>
            </a:endParaRPr>
          </a:p>
          <a:p>
            <a:pPr>
              <a:spcAft>
                <a:spcPts val="450"/>
              </a:spcAft>
              <a:defRPr/>
            </a:pPr>
            <a:r>
              <a:rPr lang="fr-FR" sz="1350" dirty="0">
                <a:solidFill>
                  <a:srgbClr val="2C3176"/>
                </a:solidFill>
                <a:latin typeface="Marianne"/>
              </a:rPr>
              <a:t>Veuillez utiliser cette version du pas à pas méthodologique si votre collectivité a plus de 3 500 habitants et/ou sa propre DSI.</a:t>
            </a:r>
            <a:endParaRPr dirty="0"/>
          </a:p>
          <a:p>
            <a:pPr>
              <a:spcAft>
                <a:spcPts val="450"/>
              </a:spcAft>
              <a:defRPr/>
            </a:pPr>
            <a:r>
              <a:rPr lang="fr-FR" sz="1350" dirty="0">
                <a:solidFill>
                  <a:srgbClr val="2C3176"/>
                </a:solidFill>
                <a:latin typeface="Marianne"/>
              </a:rPr>
              <a:t> </a:t>
            </a:r>
            <a:endParaRPr dirty="0"/>
          </a:p>
          <a:p>
            <a:pPr>
              <a:spcAft>
                <a:spcPts val="450"/>
              </a:spcAft>
              <a:defRPr/>
            </a:pPr>
            <a:r>
              <a:rPr lang="fr-FR" sz="1350" dirty="0">
                <a:solidFill>
                  <a:srgbClr val="2C3176"/>
                </a:solidFill>
                <a:latin typeface="Marianne"/>
              </a:rPr>
              <a:t>Elle comprend des outils qualitatifs et quantitatifs permettant un </a:t>
            </a:r>
            <a:r>
              <a:rPr lang="fr-FR" sz="1350" b="1" dirty="0">
                <a:solidFill>
                  <a:srgbClr val="2C3176"/>
                </a:solidFill>
                <a:latin typeface="Marianne"/>
              </a:rPr>
              <a:t>diagnostic complet </a:t>
            </a:r>
            <a:r>
              <a:rPr lang="fr-FR" sz="1350" dirty="0">
                <a:solidFill>
                  <a:srgbClr val="2C3176"/>
                </a:solidFill>
                <a:latin typeface="Marianne"/>
              </a:rPr>
              <a:t>ainsi que des étapes méthodologiques facilitant </a:t>
            </a:r>
            <a:r>
              <a:rPr lang="fr-FR" sz="1350" b="1" dirty="0">
                <a:solidFill>
                  <a:srgbClr val="2C3176"/>
                </a:solidFill>
                <a:latin typeface="Marianne"/>
              </a:rPr>
              <a:t>l’élaboration d’une feuille de route déclinée autour de 7 dimensions </a:t>
            </a:r>
            <a:r>
              <a:rPr lang="fr-FR" sz="1350" dirty="0">
                <a:solidFill>
                  <a:srgbClr val="2C3176"/>
                </a:solidFill>
                <a:latin typeface="Marianne"/>
              </a:rPr>
              <a:t>clés du Numérique responsable (</a:t>
            </a:r>
            <a:r>
              <a:rPr lang="fr-FR" sz="1400" spc="-5" dirty="0">
                <a:solidFill>
                  <a:srgbClr val="2C3176"/>
                </a:solidFill>
                <a:latin typeface="Marianne Light"/>
                <a:ea typeface="Marianne Light"/>
                <a:cs typeface="Marianne Light"/>
              </a:rPr>
              <a:t>stratégie </a:t>
            </a:r>
            <a:r>
              <a:rPr lang="fr-FR" sz="1400" spc="-5" dirty="0">
                <a:solidFill>
                  <a:srgbClr val="2C3176"/>
                </a:solidFill>
                <a:latin typeface="Marianne Light"/>
              </a:rPr>
              <a:t>et gouvernance, mesure, achats, transformation du numérique, DEEE et Economie Circulaire, sensibilisation, le numérique pour un territoire éco-responsable).</a:t>
            </a:r>
            <a:endParaRPr dirty="0"/>
          </a:p>
        </p:txBody>
      </p:sp>
      <p:sp>
        <p:nvSpPr>
          <p:cNvPr id="7" name="Forme libre : forme 142"/>
          <p:cNvSpPr/>
          <p:nvPr/>
        </p:nvSpPr>
        <p:spPr bwMode="auto">
          <a:xfrm>
            <a:off x="2661259" y="3254288"/>
            <a:ext cx="4917860" cy="543750"/>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3B7A0"/>
          </a:solidFill>
          <a:ln w="9525" cap="flat">
            <a:solidFill>
              <a:schemeClr val="bg1"/>
            </a:solidFill>
            <a:prstDash val="solid"/>
            <a:miter/>
          </a:ln>
        </p:spPr>
        <p:txBody>
          <a:bodyPr rtlCol="0" anchor="ctr"/>
          <a:lstStyle/>
          <a:p>
            <a:pPr algn="ctr">
              <a:defRPr/>
            </a:pPr>
            <a:r>
              <a:rPr lang="fr-FR" sz="1500" b="1">
                <a:solidFill>
                  <a:schemeClr val="bg1"/>
                </a:solidFill>
                <a:latin typeface="Marianne"/>
              </a:rPr>
              <a:t>DEMARCHE NUMERIQUE RESPONSABLE</a:t>
            </a:r>
          </a:p>
        </p:txBody>
      </p:sp>
      <p:sp>
        <p:nvSpPr>
          <p:cNvPr id="8" name="Rectangle 7"/>
          <p:cNvSpPr/>
          <p:nvPr/>
        </p:nvSpPr>
        <p:spPr bwMode="auto">
          <a:xfrm>
            <a:off x="3088593" y="4038926"/>
            <a:ext cx="156719" cy="185459"/>
          </a:xfrm>
          <a:prstGeom prst="rect">
            <a:avLst/>
          </a:prstGeom>
          <a:noFill/>
          <a:ln>
            <a:solidFill>
              <a:srgbClr val="03B7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0" name="Rectangle 9"/>
          <p:cNvSpPr/>
          <p:nvPr/>
        </p:nvSpPr>
        <p:spPr bwMode="auto">
          <a:xfrm>
            <a:off x="3088592" y="4570276"/>
            <a:ext cx="156719" cy="185459"/>
          </a:xfrm>
          <a:prstGeom prst="rect">
            <a:avLst/>
          </a:prstGeom>
          <a:noFill/>
          <a:ln>
            <a:solidFill>
              <a:srgbClr val="03B7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3" name="Rectangle 12"/>
          <p:cNvSpPr/>
          <p:nvPr/>
        </p:nvSpPr>
        <p:spPr bwMode="auto">
          <a:xfrm>
            <a:off x="9296306" y="4038926"/>
            <a:ext cx="156719" cy="18545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7" name="Rectangle 16"/>
          <p:cNvSpPr/>
          <p:nvPr/>
        </p:nvSpPr>
        <p:spPr bwMode="auto">
          <a:xfrm>
            <a:off x="9296305" y="4329810"/>
            <a:ext cx="156719" cy="18545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63" name="Flowchart: Alternate Process 62"/>
          <p:cNvSpPr/>
          <p:nvPr/>
        </p:nvSpPr>
        <p:spPr bwMode="auto">
          <a:xfrm>
            <a:off x="497305" y="2029747"/>
            <a:ext cx="14646442" cy="1005195"/>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5080">
              <a:lnSpc>
                <a:spcPct val="100000"/>
              </a:lnSpc>
              <a:spcBef>
                <a:spcPts val="100"/>
              </a:spcBef>
              <a:defRPr/>
            </a:pPr>
            <a:r>
              <a:rPr lang="fr-FR" sz="1600" spc="-5">
                <a:solidFill>
                  <a:srgbClr val="2C3176"/>
                </a:solidFill>
                <a:latin typeface="Marianne Light"/>
                <a:ea typeface="Marianne Light"/>
                <a:cs typeface="Marianne Light"/>
              </a:rPr>
              <a:t>Cette démarche « Numérique responsable » est la nouvelle version du pas à pas méthodologique proposé par l’ANCT pour </a:t>
            </a:r>
            <a:r>
              <a:rPr lang="fr-FR" sz="1600" b="1" spc="-5">
                <a:solidFill>
                  <a:srgbClr val="2C3176"/>
                </a:solidFill>
                <a:latin typeface="Marianne Light"/>
                <a:ea typeface="Marianne Light"/>
                <a:cs typeface="Marianne Light"/>
              </a:rPr>
              <a:t>accompagner les collectivités dans l’élaboration de leur stratégie Numérique responsable dans le contexte de la loi REEN.</a:t>
            </a:r>
            <a:endParaRPr/>
          </a:p>
          <a:p>
            <a:pPr marL="12700" marR="5080">
              <a:lnSpc>
                <a:spcPct val="100000"/>
              </a:lnSpc>
              <a:spcBef>
                <a:spcPts val="100"/>
              </a:spcBef>
              <a:defRPr/>
            </a:pPr>
            <a:r>
              <a:rPr lang="fr-FR" sz="1600" spc="-5">
                <a:solidFill>
                  <a:srgbClr val="2C3176"/>
                </a:solidFill>
                <a:latin typeface="Marianne Light"/>
                <a:ea typeface="Marianne Light"/>
                <a:cs typeface="Marianne Light"/>
              </a:rPr>
              <a:t>Elle doit être distinguée de la démarche « Numérique responsable Flash » qui propose des outils plus adaptés aux</a:t>
            </a:r>
            <a:r>
              <a:rPr lang="fr-FR" sz="1600" b="1" spc="-5">
                <a:solidFill>
                  <a:srgbClr val="2C3176"/>
                </a:solidFill>
                <a:latin typeface="Marianne Light"/>
                <a:ea typeface="Marianne Light"/>
                <a:cs typeface="Marianne Light"/>
              </a:rPr>
              <a:t> </a:t>
            </a:r>
            <a:r>
              <a:rPr lang="fr-FR" sz="1600" spc="-5">
                <a:solidFill>
                  <a:srgbClr val="2C3176"/>
                </a:solidFill>
                <a:latin typeface="Marianne Light"/>
                <a:ea typeface="Marianne Light"/>
                <a:cs typeface="Marianne Light"/>
              </a:rPr>
              <a:t>besoins spécifiques des collectivités de moins de 3 500 habitants et/ou sans Direction des Systèmes d’Information.</a:t>
            </a:r>
            <a:endParaRPr lang="fr-FR" sz="1600" spc="70">
              <a:solidFill>
                <a:srgbClr val="2C3176"/>
              </a:solidFill>
              <a:latin typeface="Marianne Light"/>
              <a:ea typeface="Marianne Light"/>
              <a:cs typeface="Marianne Light"/>
            </a:endParaRPr>
          </a:p>
        </p:txBody>
      </p:sp>
      <p:sp>
        <p:nvSpPr>
          <p:cNvPr id="2" name="TextBox 6"/>
          <p:cNvSpPr txBox="1"/>
          <p:nvPr/>
        </p:nvSpPr>
        <p:spPr bwMode="auto">
          <a:xfrm>
            <a:off x="8892243" y="3772740"/>
            <a:ext cx="4927936" cy="4183636"/>
          </a:xfrm>
          <a:prstGeom prst="roundRect">
            <a:avLst>
              <a:gd name="adj" fmla="val 16667"/>
            </a:avLst>
          </a:prstGeom>
          <a:solidFill>
            <a:schemeClr val="bg1">
              <a:lumMod val="85000"/>
            </a:schemeClr>
          </a:solidFill>
          <a:ln>
            <a:noFill/>
          </a:ln>
        </p:spPr>
        <p:txBody>
          <a:bodyPr wrap="square" anchor="t" anchorCtr="0">
            <a:noAutofit/>
          </a:bodyPr>
          <a:lstStyle/>
          <a:p>
            <a:pPr marL="341313" indent="55563">
              <a:spcBef>
                <a:spcPts val="225"/>
              </a:spcBef>
              <a:spcAft>
                <a:spcPts val="225"/>
              </a:spcAft>
              <a:defRPr/>
            </a:pPr>
            <a:r>
              <a:rPr lang="fr-FR" sz="1600" b="1" cap="small" dirty="0">
                <a:solidFill>
                  <a:schemeClr val="bg1">
                    <a:lumMod val="50000"/>
                  </a:schemeClr>
                </a:solidFill>
                <a:latin typeface="Marianne"/>
              </a:rPr>
              <a:t>Ma collectivité a moins de 3 500 habitants</a:t>
            </a:r>
            <a:endParaRPr dirty="0"/>
          </a:p>
          <a:p>
            <a:pPr marL="341313" indent="55563">
              <a:spcBef>
                <a:spcPts val="225"/>
              </a:spcBef>
              <a:spcAft>
                <a:spcPts val="225"/>
              </a:spcAft>
              <a:defRPr/>
            </a:pPr>
            <a:r>
              <a:rPr lang="fr-FR" sz="1600" b="1" cap="small" dirty="0">
                <a:solidFill>
                  <a:schemeClr val="bg1">
                    <a:lumMod val="50000"/>
                  </a:schemeClr>
                </a:solidFill>
                <a:latin typeface="Marianne"/>
              </a:rPr>
              <a:t>Ma collectivité n’a pas sa propre DSI</a:t>
            </a:r>
            <a:endParaRPr dirty="0"/>
          </a:p>
          <a:p>
            <a:pPr algn="ctr">
              <a:spcAft>
                <a:spcPts val="225"/>
              </a:spcAft>
              <a:defRPr/>
            </a:pPr>
            <a:endParaRPr lang="fr-FR" sz="1350" dirty="0">
              <a:solidFill>
                <a:srgbClr val="2C3176"/>
              </a:solidFill>
              <a:latin typeface="Marianne"/>
            </a:endParaRPr>
          </a:p>
          <a:p>
            <a:pPr>
              <a:spcAft>
                <a:spcPts val="450"/>
              </a:spcAft>
              <a:defRPr/>
            </a:pPr>
            <a:r>
              <a:rPr lang="fr-FR" sz="1350" dirty="0">
                <a:solidFill>
                  <a:schemeClr val="bg1">
                    <a:lumMod val="50000"/>
                  </a:schemeClr>
                </a:solidFill>
                <a:latin typeface="Marianne"/>
              </a:rPr>
              <a:t>Veuillez utiliser cette version du pas à pas méthodologique vous si votre collectivité a moins de 3 500 habitants et/ou n’a pas sa propre DSI. </a:t>
            </a:r>
            <a:endParaRPr dirty="0"/>
          </a:p>
          <a:p>
            <a:pPr>
              <a:spcAft>
                <a:spcPts val="450"/>
              </a:spcAft>
              <a:defRPr/>
            </a:pPr>
            <a:endParaRPr lang="fr-FR" sz="1350" dirty="0">
              <a:solidFill>
                <a:schemeClr val="bg1">
                  <a:lumMod val="50000"/>
                </a:schemeClr>
              </a:solidFill>
              <a:latin typeface="Marianne"/>
            </a:endParaRPr>
          </a:p>
          <a:p>
            <a:pPr>
              <a:spcAft>
                <a:spcPts val="450"/>
              </a:spcAft>
              <a:defRPr/>
            </a:pPr>
            <a:r>
              <a:rPr lang="fr-FR" sz="1350" dirty="0">
                <a:solidFill>
                  <a:schemeClr val="bg1">
                    <a:lumMod val="50000"/>
                  </a:schemeClr>
                </a:solidFill>
                <a:latin typeface="Marianne"/>
              </a:rPr>
              <a:t>Elle comprend des outils qualitatifs et quantitatifs </a:t>
            </a:r>
            <a:r>
              <a:rPr lang="fr-FR" sz="1350" b="1" dirty="0">
                <a:solidFill>
                  <a:schemeClr val="bg1">
                    <a:lumMod val="50000"/>
                  </a:schemeClr>
                </a:solidFill>
                <a:latin typeface="Marianne"/>
              </a:rPr>
              <a:t>simplifiés</a:t>
            </a:r>
            <a:r>
              <a:rPr lang="fr-FR" sz="1350" dirty="0">
                <a:solidFill>
                  <a:schemeClr val="bg1">
                    <a:lumMod val="50000"/>
                  </a:schemeClr>
                </a:solidFill>
                <a:latin typeface="Marianne"/>
              </a:rPr>
              <a:t> permettant un </a:t>
            </a:r>
            <a:r>
              <a:rPr lang="fr-FR" sz="1350" b="1" dirty="0">
                <a:solidFill>
                  <a:schemeClr val="bg1">
                    <a:lumMod val="50000"/>
                  </a:schemeClr>
                </a:solidFill>
                <a:latin typeface="Marianne"/>
              </a:rPr>
              <a:t>premier état des lieux </a:t>
            </a:r>
            <a:r>
              <a:rPr lang="fr-FR" sz="1350" dirty="0">
                <a:solidFill>
                  <a:schemeClr val="bg1">
                    <a:lumMod val="50000"/>
                  </a:schemeClr>
                </a:solidFill>
                <a:latin typeface="Marianne"/>
              </a:rPr>
              <a:t>du Numérique au sein de votre collectivité, ainsi qu’une </a:t>
            </a:r>
            <a:r>
              <a:rPr lang="fr-FR" sz="1350" b="1" dirty="0">
                <a:solidFill>
                  <a:schemeClr val="bg1">
                    <a:lumMod val="50000"/>
                  </a:schemeClr>
                </a:solidFill>
                <a:latin typeface="Marianne"/>
              </a:rPr>
              <a:t>première réflexion sur les leviers d’actions qui doivent s’en suivre</a:t>
            </a:r>
            <a:r>
              <a:rPr lang="fr-FR" sz="1350" dirty="0">
                <a:solidFill>
                  <a:schemeClr val="bg1">
                    <a:lumMod val="50000"/>
                  </a:schemeClr>
                </a:solidFill>
                <a:latin typeface="Marianne"/>
              </a:rPr>
              <a:t>.</a:t>
            </a:r>
            <a:r>
              <a:rPr lang="fr-FR" sz="1350" b="1" dirty="0">
                <a:solidFill>
                  <a:schemeClr val="bg1">
                    <a:lumMod val="50000"/>
                  </a:schemeClr>
                </a:solidFill>
                <a:latin typeface="Marianne"/>
              </a:rPr>
              <a:t> </a:t>
            </a:r>
            <a:r>
              <a:rPr lang="fr-FR" sz="1350" dirty="0">
                <a:solidFill>
                  <a:schemeClr val="bg1">
                    <a:lumMod val="50000"/>
                  </a:schemeClr>
                </a:solidFill>
                <a:latin typeface="Marianne"/>
              </a:rPr>
              <a:t>Elle nécessite une collaboration avec le prestataire SI.</a:t>
            </a:r>
            <a:endParaRPr dirty="0"/>
          </a:p>
          <a:p>
            <a:pPr>
              <a:spcAft>
                <a:spcPts val="450"/>
              </a:spcAft>
              <a:defRPr/>
            </a:pPr>
            <a:r>
              <a:rPr lang="fr-FR" sz="1350" dirty="0">
                <a:solidFill>
                  <a:srgbClr val="2C3176"/>
                </a:solidFill>
                <a:latin typeface="Marianne"/>
              </a:rPr>
              <a:t> </a:t>
            </a:r>
            <a:endParaRPr dirty="0"/>
          </a:p>
          <a:p>
            <a:pPr>
              <a:spcBef>
                <a:spcPts val="225"/>
              </a:spcBef>
              <a:spcAft>
                <a:spcPts val="225"/>
              </a:spcAft>
              <a:defRPr/>
            </a:pPr>
            <a:endParaRPr lang="fr-FR" sz="1350" dirty="0">
              <a:solidFill>
                <a:srgbClr val="2C3176"/>
              </a:solidFill>
              <a:latin typeface="Marianne"/>
            </a:endParaRPr>
          </a:p>
          <a:p>
            <a:pPr>
              <a:spcBef>
                <a:spcPts val="225"/>
              </a:spcBef>
              <a:spcAft>
                <a:spcPts val="225"/>
              </a:spcAft>
              <a:defRPr/>
            </a:pPr>
            <a:endParaRPr lang="fr-FR" sz="1350" dirty="0">
              <a:solidFill>
                <a:srgbClr val="2C3176"/>
              </a:solidFill>
              <a:latin typeface="Marianne"/>
            </a:endParaRPr>
          </a:p>
        </p:txBody>
      </p:sp>
      <p:sp>
        <p:nvSpPr>
          <p:cNvPr id="5" name="Rectangle 4"/>
          <p:cNvSpPr/>
          <p:nvPr/>
        </p:nvSpPr>
        <p:spPr bwMode="auto">
          <a:xfrm>
            <a:off x="9362074" y="4034923"/>
            <a:ext cx="156719" cy="18545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9" name="Rectangle 8"/>
          <p:cNvSpPr/>
          <p:nvPr/>
        </p:nvSpPr>
        <p:spPr bwMode="auto">
          <a:xfrm>
            <a:off x="9362075" y="4597677"/>
            <a:ext cx="156719" cy="18545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 name="object 8"/>
          <p:cNvSpPr>
            <a:spLocks noChangeAspect="1"/>
          </p:cNvSpPr>
          <p:nvPr/>
        </p:nvSpPr>
        <p:spPr bwMode="auto">
          <a:xfrm rot="5400000">
            <a:off x="519927" y="2419838"/>
            <a:ext cx="2908867" cy="2780322"/>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sp>
        <p:nvSpPr>
          <p:cNvPr id="12" name="ZoneTexte 11"/>
          <p:cNvSpPr txBox="1"/>
          <p:nvPr/>
        </p:nvSpPr>
        <p:spPr bwMode="auto">
          <a:xfrm>
            <a:off x="4040554" y="4325814"/>
            <a:ext cx="10347250" cy="1261883"/>
          </a:xfrm>
          <a:prstGeom prst="rect">
            <a:avLst/>
          </a:prstGeom>
          <a:noFill/>
        </p:spPr>
        <p:txBody>
          <a:bodyPr wrap="square" rtlCol="0">
            <a:spAutoFit/>
          </a:bodyPr>
          <a:lstStyle/>
          <a:p>
            <a:pPr>
              <a:defRPr/>
            </a:pPr>
            <a:r>
              <a:rPr lang="fr-FR" sz="4800" b="1">
                <a:solidFill>
                  <a:srgbClr val="2C3176"/>
                </a:solidFill>
                <a:latin typeface="Marianne ExtraBold"/>
                <a:ea typeface="Marianne ExtraBold"/>
                <a:cs typeface="Marianne ExtraBold"/>
              </a:rPr>
              <a:t>Etape 1 – Sécuriser les prérequis</a:t>
            </a:r>
            <a:endParaRPr/>
          </a:p>
          <a:p>
            <a:pPr>
              <a:defRPr/>
            </a:pPr>
            <a:r>
              <a:rPr lang="fr-FR" sz="2800" b="1">
                <a:solidFill>
                  <a:srgbClr val="2C3176"/>
                </a:solidFill>
                <a:latin typeface="Marianne ExtraBold"/>
                <a:ea typeface="Marianne ExtraBold"/>
                <a:cs typeface="Marianne ExtraBold"/>
              </a:rPr>
              <a:t>Elaborer une feuille de route Numérique responsable</a:t>
            </a:r>
            <a:endParaRPr/>
          </a:p>
        </p:txBody>
      </p:sp>
      <p:sp>
        <p:nvSpPr>
          <p:cNvPr id="14" name="object 4"/>
          <p:cNvSpPr/>
          <p:nvPr/>
        </p:nvSpPr>
        <p:spPr bwMode="auto">
          <a:xfrm>
            <a:off x="13672138" y="414280"/>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sp>
        <p:nvSpPr>
          <p:cNvPr id="15" name="object 3"/>
          <p:cNvSpPr>
            <a:spLocks noChangeAspect="1"/>
          </p:cNvSpPr>
          <p:nvPr/>
        </p:nvSpPr>
        <p:spPr bwMode="auto">
          <a:xfrm>
            <a:off x="584200" y="7848600"/>
            <a:ext cx="954722" cy="913145"/>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a:p>
        </p:txBody>
      </p:sp>
      <p:pic>
        <p:nvPicPr>
          <p:cNvPr id="16" name="Image 15"/>
          <p:cNvPicPr>
            <a:picLocks noChangeAspect="1"/>
          </p:cNvPicPr>
          <p:nvPr/>
        </p:nvPicPr>
        <p:blipFill>
          <a:blip r:embed="rId2"/>
          <a:stretch/>
        </p:blipFill>
        <p:spPr bwMode="auto">
          <a:xfrm rot="5400000">
            <a:off x="13942289" y="7081803"/>
            <a:ext cx="1863967" cy="2446735"/>
          </a:xfrm>
          <a:prstGeom prst="rect">
            <a:avLst/>
          </a:prstGeom>
        </p:spPr>
      </p:pic>
      <p:sp>
        <p:nvSpPr>
          <p:cNvPr id="9" name="ZoneTexte 8"/>
          <p:cNvSpPr txBox="1"/>
          <p:nvPr/>
        </p:nvSpPr>
        <p:spPr bwMode="auto">
          <a:xfrm>
            <a:off x="1731016" y="7262895"/>
            <a:ext cx="12112054" cy="1815882"/>
          </a:xfrm>
          <a:prstGeom prst="rect">
            <a:avLst/>
          </a:prstGeom>
          <a:noFill/>
        </p:spPr>
        <p:txBody>
          <a:bodyPr wrap="square" rtlCol="0">
            <a:spAutoFit/>
          </a:bodyPr>
          <a:lstStyle/>
          <a:p>
            <a:pPr>
              <a:defRPr/>
            </a:pPr>
            <a:r>
              <a:rPr lang="fr-FR" sz="1600" dirty="0">
                <a:solidFill>
                  <a:srgbClr val="2C3176"/>
                </a:solidFill>
                <a:latin typeface="Marianne"/>
                <a:ea typeface="Marianne ExtraBold"/>
                <a:cs typeface="Marianne ExtraBold"/>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endParaRPr dirty="0"/>
          </a:p>
          <a:p>
            <a:pPr>
              <a:defRPr/>
            </a:pPr>
            <a:r>
              <a:rPr lang="fr-FR" sz="1600" dirty="0">
                <a:solidFill>
                  <a:srgbClr val="2C3176"/>
                </a:solidFill>
                <a:latin typeface="Marianne"/>
                <a:ea typeface="Marianne ExtraBold"/>
                <a:cs typeface="Marianne ExtraBold"/>
              </a:rPr>
              <a:t>Il est mis à disposition de tous les acteurs en libre-accès </a:t>
            </a:r>
            <a:r>
              <a:rPr lang="fr-FR" sz="1600" u="sng" dirty="0">
                <a:solidFill>
                  <a:srgbClr val="2C3176"/>
                </a:solidFill>
                <a:latin typeface="Marianne"/>
                <a:ea typeface="Marianne ExtraBold"/>
                <a:cs typeface="Marianne ExtraBold"/>
                <a:hlinkClick r:id="rId3" tooltip="https://labase.anct.gouv.fr/base/433?tab=collections&amp;collection=199"/>
              </a:rPr>
              <a:t>dans la boîte à outils Numérique responsable de l’ANCT</a:t>
            </a:r>
            <a:r>
              <a:rPr lang="fr-FR" sz="1600" dirty="0">
                <a:solidFill>
                  <a:srgbClr val="2C3176"/>
                </a:solidFill>
                <a:latin typeface="Marianne"/>
                <a:ea typeface="Marianne ExtraBold"/>
                <a:cs typeface="Marianne ExtraBold"/>
                <a:hlinkClick r:id="rId3" tooltip="https://labase.anct.gouv.fr/base/433?tab=collections&amp;collection=199"/>
              </a:rPr>
              <a:t> </a:t>
            </a:r>
            <a:r>
              <a:rPr lang="fr-FR" sz="1600" dirty="0">
                <a:solidFill>
                  <a:srgbClr val="2C3176"/>
                </a:solidFill>
                <a:latin typeface="Marianne"/>
                <a:ea typeface="Marianne ExtraBold"/>
                <a:cs typeface="Marianne ExtraBold"/>
              </a:rPr>
              <a:t>pour servir de modèle.</a:t>
            </a:r>
            <a:endParaRPr dirty="0"/>
          </a:p>
          <a:p>
            <a:pPr>
              <a:defRPr/>
            </a:pPr>
            <a:r>
              <a:rPr lang="fr-FR" sz="1600" dirty="0">
                <a:solidFill>
                  <a:srgbClr val="2C3176"/>
                </a:solidFill>
                <a:latin typeface="Marianne"/>
                <a:ea typeface="Marianne ExtraBold"/>
                <a:cs typeface="Marianne ExtraBold"/>
              </a:rPr>
              <a:t>Il peut donc être repris, modifié, complété. </a:t>
            </a:r>
            <a:r>
              <a:rPr lang="fr-FR" sz="1600" dirty="0">
                <a:solidFill>
                  <a:srgbClr val="2C3176"/>
                </a:solidFill>
                <a:latin typeface="Marianne"/>
              </a:rPr>
              <a:t>La typographie Marianne® est </a:t>
            </a:r>
            <a:r>
              <a:rPr lang="fr-FR" sz="1600" dirty="0">
                <a:solidFill>
                  <a:srgbClr val="2C3176"/>
                </a:solidFill>
                <a:latin typeface="Marianne"/>
                <a:ea typeface="Marianne ExtraBold"/>
                <a:cs typeface="Marianne ExtraBold"/>
              </a:rPr>
              <a:t>réservée aux administrations publiques.</a:t>
            </a:r>
            <a:endParaRPr dirty="0"/>
          </a:p>
        </p:txBody>
      </p:sp>
      <p:pic>
        <p:nvPicPr>
          <p:cNvPr id="2" name="Picture 2"/>
          <p:cNvPicPr>
            <a:picLocks noChangeAspect="1" noChangeArrowheads="1"/>
          </p:cNvPicPr>
          <p:nvPr/>
        </p:nvPicPr>
        <p:blipFill>
          <a:blip r:embed="rId4"/>
          <a:srcRect t="22235"/>
          <a:stretch/>
        </p:blipFill>
        <p:spPr bwMode="auto">
          <a:xfrm>
            <a:off x="299759" y="382255"/>
            <a:ext cx="5677625" cy="166673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0" name="Oval 79"/>
          <p:cNvSpPr/>
          <p:nvPr/>
        </p:nvSpPr>
        <p:spPr bwMode="auto">
          <a:xfrm>
            <a:off x="8555865" y="3075698"/>
            <a:ext cx="566205" cy="566205"/>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33" name="Oval Callout 26"/>
          <p:cNvSpPr/>
          <p:nvPr/>
        </p:nvSpPr>
        <p:spPr bwMode="auto">
          <a:xfrm>
            <a:off x="3595995" y="5672745"/>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34" name="Oval Callout 27"/>
          <p:cNvSpPr/>
          <p:nvPr/>
        </p:nvSpPr>
        <p:spPr bwMode="auto">
          <a:xfrm>
            <a:off x="6440329" y="3922177"/>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35" name="Oval Callout 28"/>
          <p:cNvSpPr/>
          <p:nvPr/>
        </p:nvSpPr>
        <p:spPr bwMode="auto">
          <a:xfrm>
            <a:off x="3829067" y="2435783"/>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36" name="Oval Callout 29"/>
          <p:cNvSpPr/>
          <p:nvPr/>
        </p:nvSpPr>
        <p:spPr bwMode="auto">
          <a:xfrm>
            <a:off x="758838" y="2360912"/>
            <a:ext cx="1574992" cy="1544867"/>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grpSp>
        <p:nvGrpSpPr>
          <p:cNvPr id="37" name="Group 36"/>
          <p:cNvGrpSpPr/>
          <p:nvPr/>
        </p:nvGrpSpPr>
        <p:grpSpPr bwMode="auto">
          <a:xfrm flipH="1">
            <a:off x="-5371" y="3995401"/>
            <a:ext cx="13712043" cy="6049207"/>
            <a:chOff x="1881961" y="978195"/>
            <a:chExt cx="10345479" cy="5901071"/>
          </a:xfrm>
        </p:grpSpPr>
        <p:sp>
          <p:nvSpPr>
            <p:cNvPr id="38" name="Shape 6"/>
            <p:cNvSpPr/>
            <p:nvPr/>
          </p:nvSpPr>
          <p:spPr bwMode="auto">
            <a:xfrm>
              <a:off x="1881961"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36000">
                  <a:schemeClr val="bg2">
                    <a:alpha val="15000"/>
                  </a:schemeClr>
                </a:gs>
                <a:gs pos="87000">
                  <a:schemeClr val="tx1">
                    <a:alpha val="40000"/>
                  </a:schemeClr>
                </a:gs>
              </a:gsLst>
              <a:lin ang="0" scaled="0"/>
            </a:gradFill>
            <a:ln w="12700">
              <a:miter lim="400000"/>
            </a:ln>
          </p:spPr>
          <p:txBody>
            <a:bodyPr lIns="0" tIns="0" rIns="0" bIns="0" anchor="ctr"/>
            <a:lstStyle/>
            <a:p>
              <a:pPr defTabSz="1219170">
                <a:defRPr sz="3000">
                  <a:solidFill>
                    <a:srgbClr val="FFFFFF"/>
                  </a:solidFill>
                </a:defRPr>
              </a:pPr>
              <a:endParaRPr sz="4000">
                <a:solidFill>
                  <a:srgbClr val="FFFFFF"/>
                </a:solidFill>
                <a:latin typeface="Marianne"/>
              </a:endParaRPr>
            </a:p>
          </p:txBody>
        </p:sp>
        <p:sp>
          <p:nvSpPr>
            <p:cNvPr id="50" name="Shape 7"/>
            <p:cNvSpPr/>
            <p:nvPr/>
          </p:nvSpPr>
          <p:spPr bwMode="auto">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defRPr>
              </a:pPr>
              <a:endParaRPr sz="4000">
                <a:solidFill>
                  <a:srgbClr val="FFFFFF"/>
                </a:solidFill>
                <a:latin typeface="Marianne"/>
              </a:endParaRPr>
            </a:p>
          </p:txBody>
        </p:sp>
      </p:grpSp>
      <p:sp>
        <p:nvSpPr>
          <p:cNvPr id="51" name="Oval Callout 6"/>
          <p:cNvSpPr/>
          <p:nvPr/>
        </p:nvSpPr>
        <p:spPr bwMode="auto">
          <a:xfrm>
            <a:off x="8787572" y="5870485"/>
            <a:ext cx="2640059" cy="2589560"/>
          </a:xfrm>
          <a:prstGeom prst="wedgeEllipseCallout">
            <a:avLst>
              <a:gd name="adj1" fmla="val -5527"/>
              <a:gd name="adj2" fmla="val 67378"/>
            </a:avLst>
          </a:prstGeom>
          <a:solidFill>
            <a:schemeClr val="bg1"/>
          </a:solid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2" name="Oval 51"/>
          <p:cNvSpPr/>
          <p:nvPr/>
        </p:nvSpPr>
        <p:spPr bwMode="auto">
          <a:xfrm>
            <a:off x="9141588" y="6208069"/>
            <a:ext cx="1932027" cy="1932027"/>
          </a:xfrm>
          <a:prstGeom prst="ellipse">
            <a:avLst/>
          </a:prstGeom>
          <a:gradFill>
            <a:gsLst>
              <a:gs pos="0">
                <a:schemeClr val="tx2"/>
              </a:gs>
              <a:gs pos="100000">
                <a:schemeClr val="tx2">
                  <a:lumMod val="7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3" name="Oval Callout 10"/>
          <p:cNvSpPr/>
          <p:nvPr/>
        </p:nvSpPr>
        <p:spPr bwMode="auto">
          <a:xfrm>
            <a:off x="3526981" y="5603047"/>
            <a:ext cx="2315787" cy="2271491"/>
          </a:xfrm>
          <a:prstGeom prst="wedgeEllipseCallout">
            <a:avLst>
              <a:gd name="adj1" fmla="val -5527"/>
              <a:gd name="adj2" fmla="val 67378"/>
            </a:avLst>
          </a:prstGeom>
          <a:solidFill>
            <a:srgbClr val="FFC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4" name="Oval 53"/>
          <p:cNvSpPr/>
          <p:nvPr/>
        </p:nvSpPr>
        <p:spPr bwMode="auto">
          <a:xfrm>
            <a:off x="3798803" y="5851049"/>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5" name="Oval Callout 14"/>
          <p:cNvSpPr/>
          <p:nvPr/>
        </p:nvSpPr>
        <p:spPr bwMode="auto">
          <a:xfrm>
            <a:off x="6371314" y="3852480"/>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6" name="Oval 55"/>
          <p:cNvSpPr/>
          <p:nvPr/>
        </p:nvSpPr>
        <p:spPr bwMode="auto">
          <a:xfrm>
            <a:off x="6643135" y="4100482"/>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7" name="Oval Callout 18"/>
          <p:cNvSpPr/>
          <p:nvPr/>
        </p:nvSpPr>
        <p:spPr bwMode="auto">
          <a:xfrm>
            <a:off x="3760052" y="2366086"/>
            <a:ext cx="2013701" cy="1975184"/>
          </a:xfrm>
          <a:prstGeom prst="wedgeEllipseCallout">
            <a:avLst>
              <a:gd name="adj1" fmla="val -5527"/>
              <a:gd name="adj2" fmla="val 67378"/>
            </a:avLst>
          </a:prstGeom>
          <a:solidFill>
            <a:srgbClr val="5E7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2" name="Oval 61"/>
          <p:cNvSpPr/>
          <p:nvPr/>
        </p:nvSpPr>
        <p:spPr bwMode="auto">
          <a:xfrm>
            <a:off x="3993396" y="2601271"/>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3" name="Oval Callout 22"/>
          <p:cNvSpPr/>
          <p:nvPr/>
        </p:nvSpPr>
        <p:spPr bwMode="auto">
          <a:xfrm>
            <a:off x="689823" y="2291215"/>
            <a:ext cx="1574992" cy="1544867"/>
          </a:xfrm>
          <a:prstGeom prst="wedgeEllipseCallout">
            <a:avLst>
              <a:gd name="adj1" fmla="val -5527"/>
              <a:gd name="adj2" fmla="val 6737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4" name="Oval 63"/>
          <p:cNvSpPr/>
          <p:nvPr/>
        </p:nvSpPr>
        <p:spPr bwMode="auto">
          <a:xfrm>
            <a:off x="846717" y="2445574"/>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6" name="TextBox 65"/>
          <p:cNvSpPr txBox="1"/>
          <p:nvPr/>
        </p:nvSpPr>
        <p:spPr bwMode="auto">
          <a:xfrm>
            <a:off x="9377747" y="7185399"/>
            <a:ext cx="1459709" cy="521233"/>
          </a:xfrm>
          <a:prstGeom prst="rect">
            <a:avLst/>
          </a:prstGeom>
          <a:noFill/>
        </p:spPr>
        <p:txBody>
          <a:bodyPr wrap="square" numCol="1" spcCol="0" rtlCol="0" anchor="ctr">
            <a:spAutoFit/>
          </a:bodyPr>
          <a:lstStyle/>
          <a:p>
            <a:pPr algn="ctr" defTabSz="1219170">
              <a:lnSpc>
                <a:spcPts val="1733"/>
              </a:lnSpc>
              <a:defRPr/>
            </a:pPr>
            <a:r>
              <a:rPr lang="fr-FR" sz="1400" b="1">
                <a:solidFill>
                  <a:srgbClr val="FEFEFE"/>
                </a:solidFill>
                <a:latin typeface="Marianne"/>
                <a:ea typeface="Montserrat Light"/>
                <a:cs typeface="Montserrat Light"/>
              </a:rPr>
              <a:t>Valider la feuille de route NR </a:t>
            </a:r>
            <a:endParaRPr/>
          </a:p>
        </p:txBody>
      </p:sp>
      <p:sp>
        <p:nvSpPr>
          <p:cNvPr id="67" name="Rectangle 66"/>
          <p:cNvSpPr/>
          <p:nvPr/>
        </p:nvSpPr>
        <p:spPr bwMode="auto">
          <a:xfrm>
            <a:off x="4440256" y="5998908"/>
            <a:ext cx="489235" cy="748988"/>
          </a:xfrm>
          <a:prstGeom prst="rect">
            <a:avLst/>
          </a:prstGeom>
        </p:spPr>
        <p:txBody>
          <a:bodyPr wrap="none" anchor="ctr">
            <a:spAutoFit/>
          </a:bodyPr>
          <a:lstStyle/>
          <a:p>
            <a:pPr algn="ctr" defTabSz="1219170">
              <a:defRPr/>
            </a:pPr>
            <a:r>
              <a:rPr lang="en-US" sz="4250">
                <a:solidFill>
                  <a:srgbClr val="FFCA05"/>
                </a:solidFill>
                <a:latin typeface="Marianne"/>
              </a:rPr>
              <a:t>4</a:t>
            </a:r>
            <a:endParaRPr/>
          </a:p>
        </p:txBody>
      </p:sp>
      <p:sp>
        <p:nvSpPr>
          <p:cNvPr id="68" name="TextBox 67"/>
          <p:cNvSpPr txBox="1"/>
          <p:nvPr/>
        </p:nvSpPr>
        <p:spPr bwMode="auto">
          <a:xfrm>
            <a:off x="3856599" y="6716306"/>
            <a:ext cx="1656551" cy="521233"/>
          </a:xfrm>
          <a:prstGeom prst="rect">
            <a:avLst/>
          </a:prstGeom>
          <a:noFill/>
        </p:spPr>
        <p:txBody>
          <a:bodyPr wrap="square" numCol="1" spcCol="0" rtlCol="0" anchor="ctr">
            <a:spAutoFit/>
          </a:bodyPr>
          <a:lstStyle/>
          <a:p>
            <a:pPr algn="ctr" defTabSz="1219170">
              <a:lnSpc>
                <a:spcPts val="1733"/>
              </a:lnSpc>
              <a:defRPr/>
            </a:pPr>
            <a:r>
              <a:rPr lang="fr-FR" sz="1400" b="1">
                <a:solidFill>
                  <a:srgbClr val="000000"/>
                </a:solidFill>
                <a:latin typeface="Marianne"/>
                <a:ea typeface="Montserrat Light"/>
                <a:cs typeface="Montserrat Light"/>
              </a:rPr>
              <a:t>Elaborer la feuille de route NR </a:t>
            </a:r>
            <a:endParaRPr/>
          </a:p>
        </p:txBody>
      </p:sp>
      <p:sp>
        <p:nvSpPr>
          <p:cNvPr id="69" name="Rectangle 68"/>
          <p:cNvSpPr/>
          <p:nvPr/>
        </p:nvSpPr>
        <p:spPr bwMode="auto">
          <a:xfrm>
            <a:off x="4536707" y="2638614"/>
            <a:ext cx="489235" cy="748988"/>
          </a:xfrm>
          <a:prstGeom prst="rect">
            <a:avLst/>
          </a:prstGeom>
        </p:spPr>
        <p:txBody>
          <a:bodyPr wrap="none" anchor="ctr">
            <a:spAutoFit/>
          </a:bodyPr>
          <a:lstStyle/>
          <a:p>
            <a:pPr algn="ctr" defTabSz="1219170">
              <a:defRPr/>
            </a:pPr>
            <a:r>
              <a:rPr lang="en-US" sz="4250">
                <a:solidFill>
                  <a:srgbClr val="5E74BA"/>
                </a:solidFill>
                <a:latin typeface="Marianne"/>
              </a:rPr>
              <a:t>2</a:t>
            </a:r>
            <a:endParaRPr/>
          </a:p>
        </p:txBody>
      </p:sp>
      <p:sp>
        <p:nvSpPr>
          <p:cNvPr id="70" name="TextBox 69"/>
          <p:cNvSpPr txBox="1"/>
          <p:nvPr/>
        </p:nvSpPr>
        <p:spPr bwMode="auto">
          <a:xfrm>
            <a:off x="3990316" y="3191163"/>
            <a:ext cx="1582019" cy="732765"/>
          </a:xfrm>
          <a:prstGeom prst="rect">
            <a:avLst/>
          </a:prstGeom>
          <a:noFill/>
        </p:spPr>
        <p:txBody>
          <a:bodyPr wrap="square" numCol="1" spcCol="0" rtlCol="0" anchor="ctr">
            <a:spAutoFit/>
          </a:bodyPr>
          <a:lstStyle/>
          <a:p>
            <a:pPr algn="ctr" defTabSz="1219170">
              <a:lnSpc>
                <a:spcPts val="1733"/>
              </a:lnSpc>
              <a:defRPr/>
            </a:pPr>
            <a:r>
              <a:rPr lang="fr-FR" sz="1400" b="1">
                <a:solidFill>
                  <a:srgbClr val="000000"/>
                </a:solidFill>
                <a:latin typeface="Marianne"/>
                <a:ea typeface="Montserrat Light"/>
                <a:cs typeface="Montserrat Light"/>
              </a:rPr>
              <a:t>Lancer officiellement la démarche NR</a:t>
            </a:r>
            <a:endParaRPr/>
          </a:p>
        </p:txBody>
      </p:sp>
      <p:sp>
        <p:nvSpPr>
          <p:cNvPr id="72" name="Rectangle 71"/>
          <p:cNvSpPr/>
          <p:nvPr/>
        </p:nvSpPr>
        <p:spPr bwMode="auto">
          <a:xfrm>
            <a:off x="7294207" y="4291510"/>
            <a:ext cx="470000" cy="707886"/>
          </a:xfrm>
          <a:prstGeom prst="rect">
            <a:avLst/>
          </a:prstGeom>
        </p:spPr>
        <p:txBody>
          <a:bodyPr wrap="none" anchor="ctr">
            <a:spAutoFit/>
          </a:bodyPr>
          <a:lstStyle/>
          <a:p>
            <a:pPr algn="ctr" defTabSz="1219170">
              <a:defRPr/>
            </a:pPr>
            <a:r>
              <a:rPr lang="en-US" sz="4000">
                <a:solidFill>
                  <a:srgbClr val="088777"/>
                </a:solidFill>
                <a:latin typeface="Marianne"/>
              </a:rPr>
              <a:t>3</a:t>
            </a:r>
            <a:endParaRPr/>
          </a:p>
        </p:txBody>
      </p:sp>
      <p:sp>
        <p:nvSpPr>
          <p:cNvPr id="73" name="TextBox 72"/>
          <p:cNvSpPr txBox="1"/>
          <p:nvPr/>
        </p:nvSpPr>
        <p:spPr bwMode="auto">
          <a:xfrm>
            <a:off x="6837634" y="4934947"/>
            <a:ext cx="1383146" cy="732765"/>
          </a:xfrm>
          <a:prstGeom prst="rect">
            <a:avLst/>
          </a:prstGeom>
          <a:noFill/>
        </p:spPr>
        <p:txBody>
          <a:bodyPr wrap="square" numCol="1" spcCol="0" rtlCol="0" anchor="ctr">
            <a:spAutoFit/>
          </a:bodyPr>
          <a:lstStyle/>
          <a:p>
            <a:pPr algn="ctr" defTabSz="1219170">
              <a:lnSpc>
                <a:spcPts val="1733"/>
              </a:lnSpc>
              <a:defRPr/>
            </a:pPr>
            <a:r>
              <a:rPr lang="en-US" sz="1400" b="1">
                <a:solidFill>
                  <a:srgbClr val="000000"/>
                </a:solidFill>
                <a:latin typeface="Marianne"/>
                <a:ea typeface="Montserrat Light"/>
                <a:cs typeface="Montserrat Light"/>
              </a:rPr>
              <a:t>Réaliser le diagnostic de maturité NR </a:t>
            </a:r>
            <a:endParaRPr/>
          </a:p>
        </p:txBody>
      </p:sp>
      <p:sp>
        <p:nvSpPr>
          <p:cNvPr id="78" name="Rectangle 77"/>
          <p:cNvSpPr/>
          <p:nvPr/>
        </p:nvSpPr>
        <p:spPr bwMode="auto">
          <a:xfrm>
            <a:off x="1266363" y="2483768"/>
            <a:ext cx="421911" cy="605230"/>
          </a:xfrm>
          <a:prstGeom prst="rect">
            <a:avLst/>
          </a:prstGeom>
        </p:spPr>
        <p:txBody>
          <a:bodyPr wrap="none" anchor="ctr">
            <a:spAutoFit/>
          </a:bodyPr>
          <a:lstStyle/>
          <a:p>
            <a:pPr algn="ctr" defTabSz="1219170">
              <a:defRPr/>
            </a:pPr>
            <a:r>
              <a:rPr lang="en-US" sz="3350">
                <a:solidFill>
                  <a:schemeClr val="accent4"/>
                </a:solidFill>
                <a:latin typeface="Marianne"/>
              </a:rPr>
              <a:t>1</a:t>
            </a:r>
            <a:endParaRPr/>
          </a:p>
        </p:txBody>
      </p:sp>
      <p:sp>
        <p:nvSpPr>
          <p:cNvPr id="79" name="TextBox 78"/>
          <p:cNvSpPr txBox="1"/>
          <p:nvPr/>
        </p:nvSpPr>
        <p:spPr bwMode="auto">
          <a:xfrm>
            <a:off x="822843" y="3010831"/>
            <a:ext cx="1308951" cy="514756"/>
          </a:xfrm>
          <a:prstGeom prst="rect">
            <a:avLst/>
          </a:prstGeom>
          <a:noFill/>
        </p:spPr>
        <p:txBody>
          <a:bodyPr wrap="square" numCol="1" spcCol="0" rtlCol="0" anchor="ctr">
            <a:spAutoFit/>
          </a:bodyPr>
          <a:lstStyle/>
          <a:p>
            <a:pPr algn="ctr" defTabSz="1219170">
              <a:lnSpc>
                <a:spcPts val="1733"/>
              </a:lnSpc>
              <a:defRPr/>
            </a:pPr>
            <a:r>
              <a:rPr lang="fr-FR" sz="1400" b="1">
                <a:solidFill>
                  <a:srgbClr val="000000"/>
                </a:solidFill>
                <a:latin typeface="Marianne"/>
                <a:ea typeface="Montserrat Light"/>
                <a:cs typeface="Montserrat Light"/>
              </a:rPr>
              <a:t>Sécuriser les prérequis</a:t>
            </a:r>
            <a:endParaRPr/>
          </a:p>
        </p:txBody>
      </p:sp>
      <p:sp>
        <p:nvSpPr>
          <p:cNvPr id="47" name="Rectangle 46"/>
          <p:cNvSpPr/>
          <p:nvPr/>
        </p:nvSpPr>
        <p:spPr bwMode="auto">
          <a:xfrm>
            <a:off x="9862983" y="6354568"/>
            <a:ext cx="489235" cy="748988"/>
          </a:xfrm>
          <a:prstGeom prst="rect">
            <a:avLst/>
          </a:prstGeom>
        </p:spPr>
        <p:txBody>
          <a:bodyPr wrap="none" anchor="ctr">
            <a:spAutoFit/>
          </a:bodyPr>
          <a:lstStyle/>
          <a:p>
            <a:pPr algn="ctr" defTabSz="1219170">
              <a:defRPr/>
            </a:pPr>
            <a:r>
              <a:rPr lang="en-US" sz="4250">
                <a:solidFill>
                  <a:srgbClr val="FEFEFE"/>
                </a:solidFill>
                <a:latin typeface="Marianne"/>
              </a:rPr>
              <a:t>5</a:t>
            </a:r>
            <a:endParaRPr/>
          </a:p>
        </p:txBody>
      </p:sp>
      <p:cxnSp>
        <p:nvCxnSpPr>
          <p:cNvPr id="71" name="Straight Connector 70"/>
          <p:cNvCxnSpPr>
            <a:cxnSpLocks/>
          </p:cNvCxnSpPr>
          <p:nvPr/>
        </p:nvCxnSpPr>
        <p:spPr bwMode="auto">
          <a:xfrm>
            <a:off x="9029226" y="3358800"/>
            <a:ext cx="1438893"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1" name="Oval 80"/>
          <p:cNvSpPr/>
          <p:nvPr/>
        </p:nvSpPr>
        <p:spPr bwMode="auto">
          <a:xfrm>
            <a:off x="9347419" y="3075698"/>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82" name="Oval 81"/>
          <p:cNvSpPr/>
          <p:nvPr/>
        </p:nvSpPr>
        <p:spPr bwMode="auto">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90" name="TextBox 89"/>
          <p:cNvSpPr txBox="1"/>
          <p:nvPr/>
        </p:nvSpPr>
        <p:spPr bwMode="auto">
          <a:xfrm flipH="1">
            <a:off x="8562898" y="3129221"/>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01</a:t>
            </a:r>
            <a:endParaRPr/>
          </a:p>
        </p:txBody>
      </p:sp>
      <p:sp>
        <p:nvSpPr>
          <p:cNvPr id="91" name="TextBox 90"/>
          <p:cNvSpPr txBox="1"/>
          <p:nvPr/>
        </p:nvSpPr>
        <p:spPr bwMode="auto">
          <a:xfrm flipH="1">
            <a:off x="9354452" y="3129221"/>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02</a:t>
            </a:r>
            <a:endParaRPr/>
          </a:p>
        </p:txBody>
      </p:sp>
      <p:sp>
        <p:nvSpPr>
          <p:cNvPr id="92" name="TextBox 91"/>
          <p:cNvSpPr txBox="1"/>
          <p:nvPr/>
        </p:nvSpPr>
        <p:spPr bwMode="auto">
          <a:xfrm flipH="1">
            <a:off x="10133306" y="3129221"/>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03</a:t>
            </a:r>
            <a:endParaRPr/>
          </a:p>
        </p:txBody>
      </p:sp>
      <p:sp>
        <p:nvSpPr>
          <p:cNvPr id="101" name="ZoneTexte 2"/>
          <p:cNvSpPr txBox="1"/>
          <p:nvPr/>
        </p:nvSpPr>
        <p:spPr bwMode="auto">
          <a:xfrm>
            <a:off x="10884004" y="3093266"/>
            <a:ext cx="5376411" cy="400110"/>
          </a:xfrm>
          <a:prstGeom prst="rect">
            <a:avLst/>
          </a:prstGeom>
          <a:noFill/>
        </p:spPr>
        <p:txBody>
          <a:bodyPr wrap="square" rtlCol="0">
            <a:spAutoFit/>
          </a:bodyPr>
          <a:lstStyle/>
          <a:p>
            <a:pPr>
              <a:defRPr/>
            </a:pPr>
            <a:r>
              <a:rPr lang="fr-FR" sz="2000" b="1">
                <a:solidFill>
                  <a:srgbClr val="284186"/>
                </a:solidFill>
                <a:latin typeface="Marianne"/>
              </a:rPr>
              <a:t>Phase de diagnostic </a:t>
            </a:r>
            <a:endParaRPr/>
          </a:p>
        </p:txBody>
      </p:sp>
      <p:sp>
        <p:nvSpPr>
          <p:cNvPr id="102" name="ZoneTexte 47"/>
          <p:cNvSpPr txBox="1"/>
          <p:nvPr/>
        </p:nvSpPr>
        <p:spPr bwMode="auto">
          <a:xfrm>
            <a:off x="10884005" y="3929216"/>
            <a:ext cx="5252727" cy="403508"/>
          </a:xfrm>
          <a:prstGeom prst="rect">
            <a:avLst/>
          </a:prstGeom>
          <a:noFill/>
        </p:spPr>
        <p:txBody>
          <a:bodyPr wrap="square" rtlCol="0">
            <a:spAutoFit/>
          </a:bodyPr>
          <a:lstStyle/>
          <a:p>
            <a:pPr>
              <a:defRPr/>
            </a:pPr>
            <a:r>
              <a:rPr lang="fr-FR" sz="2000" b="1">
                <a:solidFill>
                  <a:srgbClr val="284186"/>
                </a:solidFill>
                <a:latin typeface="Marianne"/>
              </a:rPr>
              <a:t>Phase de feuille de route</a:t>
            </a:r>
            <a:endParaRPr/>
          </a:p>
        </p:txBody>
      </p:sp>
      <p:cxnSp>
        <p:nvCxnSpPr>
          <p:cNvPr id="103" name="Straight Connector 102"/>
          <p:cNvCxnSpPr>
            <a:cxnSpLocks/>
          </p:cNvCxnSpPr>
          <p:nvPr/>
        </p:nvCxnSpPr>
        <p:spPr bwMode="auto">
          <a:xfrm flipV="1">
            <a:off x="9144072" y="4125983"/>
            <a:ext cx="1042522" cy="657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4" name="Group 103"/>
          <p:cNvGrpSpPr/>
          <p:nvPr/>
        </p:nvGrpSpPr>
        <p:grpSpPr bwMode="auto">
          <a:xfrm>
            <a:off x="8943169" y="3846169"/>
            <a:ext cx="572335" cy="566205"/>
            <a:chOff x="-815305" y="4069717"/>
            <a:chExt cx="572335" cy="566205"/>
          </a:xfrm>
          <a:solidFill>
            <a:srgbClr val="FFCA05"/>
          </a:solidFill>
        </p:grpSpPr>
        <p:sp>
          <p:nvSpPr>
            <p:cNvPr id="105" name="Oval 104"/>
            <p:cNvSpPr/>
            <p:nvPr/>
          </p:nvSpPr>
          <p:spPr bwMode="auto">
            <a:xfrm>
              <a:off x="-809176" y="406971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106" name="TextBox 105"/>
            <p:cNvSpPr txBox="1"/>
            <p:nvPr/>
          </p:nvSpPr>
          <p:spPr bwMode="auto">
            <a:xfrm flipH="1">
              <a:off x="-815305" y="4149366"/>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04</a:t>
              </a:r>
              <a:endParaRPr/>
            </a:p>
          </p:txBody>
        </p:sp>
      </p:grpSp>
      <p:grpSp>
        <p:nvGrpSpPr>
          <p:cNvPr id="107" name="Group 106"/>
          <p:cNvGrpSpPr/>
          <p:nvPr/>
        </p:nvGrpSpPr>
        <p:grpSpPr bwMode="auto">
          <a:xfrm>
            <a:off x="9728218" y="3846169"/>
            <a:ext cx="572335" cy="566205"/>
            <a:chOff x="-815305" y="4879805"/>
            <a:chExt cx="572335" cy="566205"/>
          </a:xfrm>
          <a:solidFill>
            <a:srgbClr val="1D4474"/>
          </a:solidFill>
        </p:grpSpPr>
        <p:sp>
          <p:nvSpPr>
            <p:cNvPr id="108" name="Oval 107"/>
            <p:cNvSpPr/>
            <p:nvPr/>
          </p:nvSpPr>
          <p:spPr bwMode="auto">
            <a:xfrm>
              <a:off x="-809176" y="4879805"/>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109" name="TextBox 108"/>
            <p:cNvSpPr txBox="1"/>
            <p:nvPr/>
          </p:nvSpPr>
          <p:spPr bwMode="auto">
            <a:xfrm flipH="1">
              <a:off x="-815305" y="4962166"/>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05</a:t>
              </a:r>
              <a:endParaRPr/>
            </a:p>
          </p:txBody>
        </p:sp>
      </p:grpSp>
      <p:sp>
        <p:nvSpPr>
          <p:cNvPr id="2" name="Title 1"/>
          <p:cNvSpPr>
            <a:spLocks noGrp="1"/>
          </p:cNvSpPr>
          <p:nvPr>
            <p:ph type="title"/>
          </p:nvPr>
        </p:nvSpPr>
        <p:spPr bwMode="auto">
          <a:xfrm>
            <a:off x="1000516" y="1014432"/>
            <a:ext cx="14254967" cy="615553"/>
          </a:xfrm>
        </p:spPr>
        <p:txBody>
          <a:bodyPr/>
          <a:lstStyle/>
          <a:p>
            <a:pPr>
              <a:defRPr/>
            </a:pPr>
            <a:r>
              <a:rPr lang="fr-FR" sz="4000"/>
              <a:t>Rappel du pas à pas méthodologique </a:t>
            </a:r>
            <a:endParaRPr lang="en-GB" sz="4000"/>
          </a:p>
        </p:txBody>
      </p:sp>
      <p:sp>
        <p:nvSpPr>
          <p:cNvPr id="3" name="Rectangle 2"/>
          <p:cNvSpPr/>
          <p:nvPr/>
        </p:nvSpPr>
        <p:spPr bwMode="auto">
          <a:xfrm>
            <a:off x="11324308" y="5031635"/>
            <a:ext cx="44958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a:solidFill>
                  <a:srgbClr val="1D4575"/>
                </a:solidFill>
              </a:rPr>
              <a:t>La </a:t>
            </a:r>
            <a:r>
              <a:rPr lang="fr-FR" sz="2000" b="1">
                <a:solidFill>
                  <a:srgbClr val="1D4575"/>
                </a:solidFill>
              </a:rPr>
              <a:t>durée recommandée </a:t>
            </a:r>
            <a:r>
              <a:rPr lang="fr-FR" sz="2000">
                <a:solidFill>
                  <a:srgbClr val="1D4575"/>
                </a:solidFill>
              </a:rPr>
              <a:t>pour réaliser l’ensemble des 5 étapes est de </a:t>
            </a:r>
            <a:r>
              <a:rPr lang="fr-FR" sz="2000" b="1">
                <a:solidFill>
                  <a:srgbClr val="1D4575"/>
                </a:solidFill>
              </a:rPr>
              <a:t>6 mois*</a:t>
            </a:r>
            <a:endParaRPr/>
          </a:p>
        </p:txBody>
      </p:sp>
      <p:sp>
        <p:nvSpPr>
          <p:cNvPr id="4" name="TextBox 3"/>
          <p:cNvSpPr txBox="1"/>
          <p:nvPr/>
        </p:nvSpPr>
        <p:spPr bwMode="auto">
          <a:xfrm>
            <a:off x="12547600" y="8610600"/>
            <a:ext cx="3708400" cy="523220"/>
          </a:xfrm>
          <a:prstGeom prst="rect">
            <a:avLst/>
          </a:prstGeom>
          <a:noFill/>
        </p:spPr>
        <p:txBody>
          <a:bodyPr wrap="square" rtlCol="0">
            <a:spAutoFit/>
          </a:bodyPr>
          <a:lstStyle/>
          <a:p>
            <a:pPr>
              <a:defRPr/>
            </a:pPr>
            <a:r>
              <a:rPr lang="fr-FR" sz="1400"/>
              <a:t>*Les durées recommandées ici et dans les pages suivantes sont </a:t>
            </a:r>
            <a:r>
              <a:rPr lang="fr-FR" sz="1400" b="1"/>
              <a:t>à titre indicatif uniquement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5" name="TextBox 24"/>
          <p:cNvSpPr txBox="1"/>
          <p:nvPr/>
        </p:nvSpPr>
        <p:spPr bwMode="auto">
          <a:xfrm>
            <a:off x="575508" y="2051720"/>
            <a:ext cx="9375307" cy="3024336"/>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a:buChar char="§"/>
              <a:defRPr/>
            </a:pPr>
            <a:r>
              <a:rPr lang="fr-FR" sz="1400">
                <a:latin typeface="Marianne"/>
                <a:ea typeface="Malgun Gothic Semilight"/>
                <a:cs typeface="Malgun Gothic Semilight"/>
              </a:rPr>
              <a:t>Nommer un </a:t>
            </a:r>
            <a:r>
              <a:rPr lang="fr-FR" sz="1400" b="1">
                <a:latin typeface="Marianne"/>
                <a:ea typeface="Malgun Gothic Semilight"/>
                <a:cs typeface="Malgun Gothic Semilight"/>
              </a:rPr>
              <a:t>référent </a:t>
            </a:r>
            <a:r>
              <a:rPr lang="fr-FR" sz="1400">
                <a:latin typeface="Marianne"/>
                <a:ea typeface="Malgun Gothic Semilight"/>
                <a:cs typeface="Malgun Gothic Semilight"/>
              </a:rPr>
              <a:t>ou une équipe de référents pour piloter la démarche</a:t>
            </a:r>
            <a:endParaRPr/>
          </a:p>
          <a:p>
            <a:pPr marL="285750" indent="-285750">
              <a:spcBef>
                <a:spcPts val="600"/>
              </a:spcBef>
              <a:buFont typeface="Wingdings"/>
              <a:buChar char="§"/>
              <a:defRPr/>
            </a:pPr>
            <a:r>
              <a:rPr lang="fr-FR" sz="1400">
                <a:latin typeface="Marianne"/>
                <a:ea typeface="Malgun Gothic Semilight"/>
                <a:cs typeface="Malgun Gothic Semilight"/>
              </a:rPr>
              <a:t>Echanger avec la </a:t>
            </a:r>
            <a:r>
              <a:rPr lang="fr-FR" sz="1400" b="1">
                <a:latin typeface="Marianne"/>
                <a:ea typeface="Malgun Gothic Semilight"/>
                <a:cs typeface="Malgun Gothic Semilight"/>
              </a:rPr>
              <a:t>direction </a:t>
            </a:r>
            <a:r>
              <a:rPr lang="fr-FR" sz="1400">
                <a:latin typeface="Marianne"/>
                <a:ea typeface="Malgun Gothic Semilight"/>
                <a:cs typeface="Malgun Gothic Semilight"/>
              </a:rPr>
              <a:t>sur les objectifs du projet et présenter le Numérique responsable </a:t>
            </a:r>
            <a:endParaRPr/>
          </a:p>
          <a:p>
            <a:pPr marL="285750" indent="-285750">
              <a:spcBef>
                <a:spcPts val="600"/>
              </a:spcBef>
              <a:buFont typeface="Wingdings"/>
              <a:buChar char="§"/>
              <a:defRPr/>
            </a:pPr>
            <a:r>
              <a:rPr lang="fr-FR" sz="1400">
                <a:latin typeface="Marianne"/>
                <a:ea typeface="Malgun Gothic Semilight"/>
                <a:cs typeface="Malgun Gothic Semilight"/>
              </a:rPr>
              <a:t>Identifier les </a:t>
            </a:r>
            <a:r>
              <a:rPr lang="fr-FR" sz="1400" b="1">
                <a:latin typeface="Marianne"/>
                <a:ea typeface="Malgun Gothic Semilight"/>
                <a:cs typeface="Malgun Gothic Semilight"/>
              </a:rPr>
              <a:t>parties prenantes </a:t>
            </a:r>
            <a:r>
              <a:rPr lang="fr-FR" sz="1400">
                <a:latin typeface="Marianne"/>
                <a:ea typeface="Malgun Gothic Semilight"/>
                <a:cs typeface="Malgun Gothic Semilight"/>
              </a:rPr>
              <a:t>du projet (cf. diapositive 5) et lancer les </a:t>
            </a:r>
            <a:r>
              <a:rPr lang="fr-FR" sz="1400" b="1">
                <a:latin typeface="Marianne"/>
                <a:ea typeface="Malgun Gothic Semilight"/>
                <a:cs typeface="Malgun Gothic Semilight"/>
              </a:rPr>
              <a:t>premières discussions</a:t>
            </a:r>
            <a:endParaRPr/>
          </a:p>
          <a:p>
            <a:pPr marL="285750" indent="-285750">
              <a:spcBef>
                <a:spcPts val="600"/>
              </a:spcBef>
              <a:buFont typeface="Wingdings"/>
              <a:buChar char="§"/>
              <a:defRPr/>
            </a:pPr>
            <a:r>
              <a:rPr lang="fr-FR" sz="1400">
                <a:latin typeface="Marianne"/>
                <a:ea typeface="Malgun Gothic Semilight"/>
                <a:cs typeface="Malgun Gothic Semilight"/>
              </a:rPr>
              <a:t>Déterminer le </a:t>
            </a:r>
            <a:r>
              <a:rPr lang="fr-FR" sz="1400" b="1">
                <a:latin typeface="Marianne"/>
                <a:ea typeface="Malgun Gothic Semilight"/>
                <a:cs typeface="Malgun Gothic Semilight"/>
              </a:rPr>
              <a:t>périmètre de la démarche </a:t>
            </a:r>
            <a:r>
              <a:rPr lang="fr-FR" sz="1400">
                <a:latin typeface="Marianne"/>
                <a:ea typeface="Malgun Gothic Semilight"/>
                <a:cs typeface="Malgun Gothic Semilight"/>
              </a:rPr>
              <a:t>(cf. diapositives 6-7) </a:t>
            </a:r>
            <a:endParaRPr/>
          </a:p>
          <a:p>
            <a:pPr marL="285750" indent="-285750">
              <a:spcBef>
                <a:spcPts val="600"/>
              </a:spcBef>
              <a:buFont typeface="Wingdings"/>
              <a:buChar char="§"/>
              <a:defRPr/>
            </a:pPr>
            <a:r>
              <a:rPr lang="fr-FR" sz="1400">
                <a:latin typeface="Marianne"/>
                <a:ea typeface="Malgun Gothic Semilight"/>
                <a:cs typeface="Malgun Gothic Semilight"/>
              </a:rPr>
              <a:t>Définir le </a:t>
            </a:r>
            <a:r>
              <a:rPr lang="fr-FR" sz="1400" b="1">
                <a:latin typeface="Marianne"/>
                <a:ea typeface="Malgun Gothic Semilight"/>
                <a:cs typeface="Malgun Gothic Semilight"/>
              </a:rPr>
              <a:t>planning</a:t>
            </a:r>
            <a:r>
              <a:rPr lang="fr-FR" sz="1400">
                <a:latin typeface="Marianne"/>
                <a:ea typeface="Malgun Gothic Semilight"/>
                <a:cs typeface="Malgun Gothic Semilight"/>
              </a:rPr>
              <a:t> et les </a:t>
            </a:r>
            <a:r>
              <a:rPr lang="fr-FR" sz="1400" b="1">
                <a:latin typeface="Marianne"/>
                <a:ea typeface="Malgun Gothic Semilight"/>
                <a:cs typeface="Malgun Gothic Semilight"/>
              </a:rPr>
              <a:t>jalons clés </a:t>
            </a:r>
            <a:r>
              <a:rPr lang="fr-FR" sz="1400">
                <a:latin typeface="Marianne"/>
                <a:ea typeface="Malgun Gothic Semilight"/>
                <a:cs typeface="Malgun Gothic Semilight"/>
              </a:rPr>
              <a:t>du projet</a:t>
            </a:r>
            <a:endParaRPr/>
          </a:p>
          <a:p>
            <a:pPr marL="285750" indent="-285750">
              <a:spcBef>
                <a:spcPts val="600"/>
              </a:spcBef>
              <a:buFont typeface="Wingdings"/>
              <a:buChar char="§"/>
              <a:defRPr/>
            </a:pPr>
            <a:r>
              <a:rPr lang="fr-FR" sz="1400">
                <a:latin typeface="Marianne"/>
                <a:ea typeface="Malgun Gothic Semilight"/>
                <a:cs typeface="Malgun Gothic Semilight"/>
              </a:rPr>
              <a:t>Collecter la </a:t>
            </a:r>
            <a:r>
              <a:rPr lang="fr-FR" sz="1400" b="1">
                <a:latin typeface="Marianne"/>
                <a:ea typeface="Malgun Gothic Semilight"/>
                <a:cs typeface="Malgun Gothic Semilight"/>
              </a:rPr>
              <a:t>documentation </a:t>
            </a:r>
            <a:r>
              <a:rPr lang="fr-FR" sz="1400">
                <a:latin typeface="Marianne"/>
                <a:ea typeface="Malgun Gothic Semilight"/>
                <a:cs typeface="Malgun Gothic Semilight"/>
              </a:rPr>
              <a:t>utile à analyser (cf. diapositive 8) </a:t>
            </a:r>
            <a:endParaRPr/>
          </a:p>
          <a:p>
            <a:pPr marL="285750" indent="-285750">
              <a:spcBef>
                <a:spcPts val="600"/>
              </a:spcBef>
              <a:buFont typeface="Wingdings"/>
              <a:buChar char="§"/>
              <a:defRPr/>
            </a:pPr>
            <a:r>
              <a:rPr lang="fr-FR" sz="1400" b="1">
                <a:latin typeface="Marianne"/>
                <a:ea typeface="Malgun Gothic Semilight"/>
                <a:cs typeface="Malgun Gothic Semilight"/>
              </a:rPr>
              <a:t>Identifier les instances existantes</a:t>
            </a:r>
            <a:r>
              <a:rPr lang="fr-FR" sz="1400">
                <a:latin typeface="Marianne"/>
                <a:ea typeface="Malgun Gothic Semilight"/>
                <a:cs typeface="Malgun Gothic Semilight"/>
              </a:rPr>
              <a:t> de la collectivité dans lesquelles l’équipe de référents pourrait intervenir pour présenter la démarche NR et les avancées tout au long du projet (ex : CODIR, Bureau Communautaire, réunions de service, points d’avancement avec la DG…)</a:t>
            </a:r>
            <a:endParaRPr/>
          </a:p>
        </p:txBody>
      </p:sp>
      <p:sp>
        <p:nvSpPr>
          <p:cNvPr id="26" name="Forme libre : forme 142"/>
          <p:cNvSpPr/>
          <p:nvPr/>
        </p:nvSpPr>
        <p:spPr bwMode="auto">
          <a:xfrm>
            <a:off x="1079565" y="1835696"/>
            <a:ext cx="2664295"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defRPr/>
            </a:pPr>
            <a:r>
              <a:rPr lang="fr-FR" sz="1600" b="1">
                <a:solidFill>
                  <a:srgbClr val="FFFFFF"/>
                </a:solidFill>
                <a:latin typeface="Marianne"/>
              </a:rPr>
              <a:t>Activités à mener </a:t>
            </a:r>
            <a:endParaRPr/>
          </a:p>
        </p:txBody>
      </p:sp>
      <p:sp>
        <p:nvSpPr>
          <p:cNvPr id="35" name="TextBox 34"/>
          <p:cNvSpPr txBox="1"/>
          <p:nvPr/>
        </p:nvSpPr>
        <p:spPr bwMode="auto">
          <a:xfrm>
            <a:off x="575508" y="5580112"/>
            <a:ext cx="9375307" cy="2952328"/>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a:buChar char="§"/>
              <a:defRPr/>
            </a:pPr>
            <a:r>
              <a:rPr lang="fr-FR" sz="1400">
                <a:latin typeface="Marianne"/>
                <a:ea typeface="Malgun Gothic Semilight"/>
                <a:cs typeface="Malgun Gothic Semilight"/>
              </a:rPr>
              <a:t>Identifier </a:t>
            </a:r>
            <a:r>
              <a:rPr lang="fr-FR" sz="1400" b="1">
                <a:latin typeface="Marianne"/>
                <a:ea typeface="Malgun Gothic Semilight"/>
                <a:cs typeface="Malgun Gothic Semilight"/>
              </a:rPr>
              <a:t>une équipe de référents </a:t>
            </a:r>
            <a:r>
              <a:rPr lang="fr-FR" sz="1400">
                <a:latin typeface="Marianne"/>
                <a:ea typeface="Malgun Gothic Semilight"/>
                <a:cs typeface="Malgun Gothic Semilight"/>
              </a:rPr>
              <a:t>avec </a:t>
            </a:r>
            <a:r>
              <a:rPr lang="fr-FR" sz="1400" b="1">
                <a:latin typeface="Marianne"/>
                <a:ea typeface="Malgun Gothic Semilight"/>
                <a:cs typeface="Malgun Gothic Semilight"/>
              </a:rPr>
              <a:t>au minimum 2 personnes </a:t>
            </a:r>
            <a:r>
              <a:rPr lang="fr-FR" sz="1400">
                <a:latin typeface="Marianne"/>
                <a:ea typeface="Malgun Gothic Semilight"/>
                <a:cs typeface="Malgun Gothic Semilight"/>
              </a:rPr>
              <a:t>(exemple de référents en binôme: DSI / Métier, Chargé de mission NR / Elu, etc.) qui seront chargés de mettre en œuvre l’intégralité des activités prévues dans le pas à pas méthodologique</a:t>
            </a:r>
            <a:endParaRPr/>
          </a:p>
          <a:p>
            <a:pPr marL="285750" indent="-285750">
              <a:spcBef>
                <a:spcPts val="600"/>
              </a:spcBef>
              <a:buFont typeface="Wingdings"/>
              <a:buChar char="§"/>
              <a:defRPr/>
            </a:pPr>
            <a:r>
              <a:rPr lang="fr-FR" sz="1400">
                <a:latin typeface="Marianne"/>
              </a:rPr>
              <a:t>Prévoir un </a:t>
            </a:r>
            <a:r>
              <a:rPr lang="fr-FR" sz="1400" b="1">
                <a:latin typeface="Marianne"/>
              </a:rPr>
              <a:t>temps de transfert et de partage de connaissance </a:t>
            </a:r>
            <a:r>
              <a:rPr lang="fr-FR" sz="1400">
                <a:latin typeface="Marianne"/>
              </a:rPr>
              <a:t>entre les référents du projet</a:t>
            </a:r>
            <a:endParaRPr/>
          </a:p>
          <a:p>
            <a:pPr marL="285750" indent="-285750">
              <a:spcBef>
                <a:spcPts val="600"/>
              </a:spcBef>
              <a:buFont typeface="Wingdings"/>
              <a:buChar char="§"/>
              <a:defRPr/>
            </a:pPr>
            <a:r>
              <a:rPr lang="fr-FR" sz="1400">
                <a:latin typeface="Marianne"/>
              </a:rPr>
              <a:t>Définir le planning et les jalons clés du projet en fonction des réunions/cycles budgétaires de la collectivité ainsi que des temps forts et périodes de congés prévisibles  </a:t>
            </a:r>
            <a:endParaRPr/>
          </a:p>
          <a:p>
            <a:pPr marL="285750" indent="-285750">
              <a:spcBef>
                <a:spcPts val="600"/>
              </a:spcBef>
              <a:buFont typeface="Wingdings"/>
              <a:buChar char="§"/>
              <a:defRPr/>
            </a:pPr>
            <a:r>
              <a:rPr lang="fr-FR" sz="1400">
                <a:solidFill>
                  <a:schemeClr val="tx1"/>
                </a:solidFill>
                <a:latin typeface="Marianne"/>
              </a:rPr>
              <a:t>Prévoir un délai suffisant avant le comité de lancement du projet, afin de </a:t>
            </a:r>
            <a:r>
              <a:rPr lang="fr-FR" sz="1400" b="1">
                <a:solidFill>
                  <a:schemeClr val="tx1"/>
                </a:solidFill>
                <a:latin typeface="Marianne"/>
              </a:rPr>
              <a:t>prépositionner les acteurs </a:t>
            </a:r>
            <a:r>
              <a:rPr lang="fr-FR" sz="1400">
                <a:solidFill>
                  <a:schemeClr val="tx1"/>
                </a:solidFill>
                <a:latin typeface="Marianne"/>
              </a:rPr>
              <a:t>concernés et </a:t>
            </a:r>
            <a:r>
              <a:rPr lang="fr-FR" sz="1400" b="1">
                <a:solidFill>
                  <a:schemeClr val="tx1"/>
                </a:solidFill>
                <a:latin typeface="Marianne"/>
              </a:rPr>
              <a:t>s’assurer de leur disponibilité</a:t>
            </a:r>
            <a:endParaRPr/>
          </a:p>
          <a:p>
            <a:pPr marL="285750" indent="-285750">
              <a:spcBef>
                <a:spcPts val="300"/>
              </a:spcBef>
              <a:buFont typeface="Wingdings"/>
              <a:buChar char="§"/>
              <a:defRPr/>
            </a:pPr>
            <a:r>
              <a:rPr lang="fr-FR" sz="1400">
                <a:solidFill>
                  <a:schemeClr val="tx1"/>
                </a:solidFill>
                <a:latin typeface="Marianne"/>
              </a:rPr>
              <a:t>Planifier un </a:t>
            </a:r>
            <a:r>
              <a:rPr lang="fr-FR" sz="1400" b="1">
                <a:solidFill>
                  <a:schemeClr val="tx1"/>
                </a:solidFill>
                <a:latin typeface="Marianne"/>
              </a:rPr>
              <a:t>temps d’échange en bilatéral avec les </a:t>
            </a:r>
            <a:r>
              <a:rPr lang="fr-FR" sz="1400" b="1">
                <a:latin typeface="Marianne"/>
                <a:ea typeface="Malgun Gothic Semilight"/>
                <a:cs typeface="Malgun Gothic Semilight"/>
              </a:rPr>
              <a:t>parties prenantes</a:t>
            </a:r>
            <a:r>
              <a:rPr lang="fr-FR" sz="1400" b="1">
                <a:solidFill>
                  <a:schemeClr val="tx1"/>
                </a:solidFill>
                <a:latin typeface="Marianne"/>
              </a:rPr>
              <a:t> </a:t>
            </a:r>
            <a:r>
              <a:rPr lang="fr-FR" sz="1400">
                <a:solidFill>
                  <a:schemeClr val="tx1"/>
                </a:solidFill>
                <a:latin typeface="Marianne"/>
              </a:rPr>
              <a:t>identifiées avant le lancement du projet pour répondre à d’éventuelles questions et </a:t>
            </a:r>
            <a:r>
              <a:rPr lang="fr-FR" sz="1400">
                <a:latin typeface="Marianne"/>
              </a:rPr>
              <a:t>s’assurer de leur présence</a:t>
            </a:r>
            <a:endParaRPr lang="fr-FR" sz="1400">
              <a:solidFill>
                <a:schemeClr val="tx1"/>
              </a:solidFill>
              <a:latin typeface="Marianne"/>
            </a:endParaRPr>
          </a:p>
        </p:txBody>
      </p:sp>
      <p:sp>
        <p:nvSpPr>
          <p:cNvPr id="36" name="Forme libre : forme 142"/>
          <p:cNvSpPr/>
          <p:nvPr/>
        </p:nvSpPr>
        <p:spPr bwMode="auto">
          <a:xfrm>
            <a:off x="1079565" y="5364088"/>
            <a:ext cx="2664295"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defRPr/>
            </a:pPr>
            <a:r>
              <a:rPr lang="fr-FR" sz="1600" b="1">
                <a:solidFill>
                  <a:srgbClr val="FFFFFF"/>
                </a:solidFill>
                <a:latin typeface="Marianne"/>
              </a:rPr>
              <a:t>Nos recommandations</a:t>
            </a:r>
            <a:endParaRPr/>
          </a:p>
        </p:txBody>
      </p:sp>
      <p:sp>
        <p:nvSpPr>
          <p:cNvPr id="37" name="TextBox 36"/>
          <p:cNvSpPr txBox="1"/>
          <p:nvPr/>
        </p:nvSpPr>
        <p:spPr bwMode="auto">
          <a:xfrm>
            <a:off x="10647060" y="2051720"/>
            <a:ext cx="5184576" cy="2111850"/>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pPr marL="285750" indent="-285750">
              <a:buFont typeface="Wingdings"/>
              <a:buChar char="§"/>
              <a:defRPr/>
            </a:pPr>
            <a:r>
              <a:rPr lang="fr-FR" sz="1600" dirty="0">
                <a:latin typeface="Marianne"/>
              </a:rPr>
              <a:t>N/A</a:t>
            </a:r>
            <a:endParaRPr dirty="0"/>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lgn="ctr">
              <a:defRPr/>
            </a:pPr>
            <a:endParaRPr lang="fr-FR" sz="1600" dirty="0">
              <a:latin typeface="Marianne"/>
            </a:endParaRPr>
          </a:p>
        </p:txBody>
      </p:sp>
      <p:sp>
        <p:nvSpPr>
          <p:cNvPr id="38" name="Forme libre : forme 142"/>
          <p:cNvSpPr/>
          <p:nvPr/>
        </p:nvSpPr>
        <p:spPr bwMode="auto">
          <a:xfrm>
            <a:off x="11151116" y="1835696"/>
            <a:ext cx="2664295"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defRPr/>
            </a:pPr>
            <a:r>
              <a:rPr lang="fr-FR" sz="1600" b="1">
                <a:solidFill>
                  <a:srgbClr val="FFFFFF"/>
                </a:solidFill>
                <a:latin typeface="Marianne"/>
              </a:rPr>
              <a:t>Outils à disposition</a:t>
            </a:r>
            <a:endParaRPr/>
          </a:p>
        </p:txBody>
      </p:sp>
      <p:sp>
        <p:nvSpPr>
          <p:cNvPr id="108" name="TextBox 107"/>
          <p:cNvSpPr txBox="1"/>
          <p:nvPr/>
        </p:nvSpPr>
        <p:spPr bwMode="auto">
          <a:xfrm>
            <a:off x="11602975" y="4279506"/>
            <a:ext cx="4241768" cy="1862162"/>
          </a:xfrm>
          <a:prstGeom prst="wedgeRoundRectCallout">
            <a:avLst>
              <a:gd name="adj1" fmla="val -58690"/>
              <a:gd name="adj2" fmla="val 37060"/>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marL="0" marR="0" lvl="0" indent="0" algn="ctr" defTabSz="839876">
              <a:lnSpc>
                <a:spcPct val="100000"/>
              </a:lnSpc>
              <a:spcBef>
                <a:spcPts val="600"/>
              </a:spcBef>
              <a:spcAft>
                <a:spcPts val="0"/>
              </a:spcAft>
              <a:buClrTx/>
              <a:buSzTx/>
              <a:buFontTx/>
              <a:buNone/>
              <a:defRPr/>
            </a:pPr>
            <a:r>
              <a:rPr lang="en-US" sz="1600" b="1" i="0" u="none" strike="noStrike" cap="none" spc="0">
                <a:ln>
                  <a:noFill/>
                </a:ln>
                <a:solidFill>
                  <a:srgbClr val="2C3176"/>
                </a:solidFill>
                <a:latin typeface="Marianne"/>
                <a:ea typeface="+mn-ea"/>
                <a:cs typeface="Arial"/>
              </a:rPr>
              <a:t>Le mot des pilotes</a:t>
            </a:r>
          </a:p>
          <a:p>
            <a:pPr marL="0" marR="0" lvl="0" indent="0" algn="just" defTabSz="839876">
              <a:lnSpc>
                <a:spcPct val="100000"/>
              </a:lnSpc>
              <a:spcBef>
                <a:spcPts val="600"/>
              </a:spcBef>
              <a:spcAft>
                <a:spcPts val="0"/>
              </a:spcAft>
              <a:buClrTx/>
              <a:buSzTx/>
              <a:buFontTx/>
              <a:buNone/>
              <a:defRPr/>
            </a:pPr>
            <a:r>
              <a:rPr lang="fr-FR" sz="1200" b="1" i="1" u="none" strike="noStrike" cap="none" spc="0">
                <a:ln>
                  <a:noFill/>
                </a:ln>
                <a:solidFill>
                  <a:srgbClr val="2C3176"/>
                </a:solidFill>
                <a:latin typeface="Marianne"/>
                <a:ea typeface="+mn-ea"/>
                <a:cs typeface="Arial"/>
              </a:rPr>
              <a:t>« Notre équipe de référents constituée d’un binôme technico-fonctionnel permet de s’appuyer sur des compétences informatiques, ainsi que des compétences de services métiers, auxquelles s’ajoutent une nécessaire connaissance du territoire. » </a:t>
            </a:r>
            <a:endParaRPr lang="fr-FR" sz="1200" b="1" i="1">
              <a:solidFill>
                <a:srgbClr val="2C3176"/>
              </a:solidFill>
              <a:latin typeface="Marianne"/>
              <a:cs typeface="Arial"/>
            </a:endParaRPr>
          </a:p>
          <a:p>
            <a:pPr marL="0" marR="0" lvl="0" indent="0" algn="ctr" defTabSz="839876">
              <a:lnSpc>
                <a:spcPct val="100000"/>
              </a:lnSpc>
              <a:spcBef>
                <a:spcPts val="600"/>
              </a:spcBef>
              <a:spcAft>
                <a:spcPts val="0"/>
              </a:spcAft>
              <a:buClrTx/>
              <a:buSzTx/>
              <a:buFontTx/>
              <a:buNone/>
              <a:defRPr/>
            </a:pPr>
            <a:r>
              <a:rPr lang="fr-FR" sz="1200" b="1" i="1" u="none" strike="noStrike" cap="none" spc="0">
                <a:ln>
                  <a:noFill/>
                </a:ln>
                <a:solidFill>
                  <a:srgbClr val="2C3176"/>
                </a:solidFill>
                <a:latin typeface="Marianne"/>
                <a:ea typeface="+mn-ea"/>
                <a:cs typeface="Arial"/>
              </a:rPr>
              <a:t> L. Dujol – Chargé de mission stratégie numérique – Valence Romans Agglo</a:t>
            </a:r>
            <a:endParaRPr lang="en-US" sz="1200" b="1" i="1" u="none" strike="noStrike" cap="none" spc="0">
              <a:ln>
                <a:noFill/>
              </a:ln>
              <a:solidFill>
                <a:srgbClr val="2C3176"/>
              </a:solidFill>
              <a:latin typeface="Marianne"/>
              <a:ea typeface="+mn-ea"/>
              <a:cs typeface="Arial"/>
            </a:endParaRPr>
          </a:p>
        </p:txBody>
      </p:sp>
      <p:grpSp>
        <p:nvGrpSpPr>
          <p:cNvPr id="69" name="Group 68"/>
          <p:cNvGrpSpPr/>
          <p:nvPr/>
        </p:nvGrpSpPr>
        <p:grpSpPr bwMode="auto">
          <a:xfrm>
            <a:off x="9599847" y="1814420"/>
            <a:ext cx="731127" cy="636507"/>
            <a:chOff x="7683245" y="177803"/>
            <a:chExt cx="1848326" cy="1609120"/>
          </a:xfrm>
        </p:grpSpPr>
        <p:sp>
          <p:nvSpPr>
            <p:cNvPr id="75" name="Shape 6"/>
            <p:cNvSpPr/>
            <p:nvPr/>
          </p:nvSpPr>
          <p:spPr bwMode="auto">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76" name="Shape 7"/>
            <p:cNvSpPr/>
            <p:nvPr/>
          </p:nvSpPr>
          <p:spPr bwMode="auto">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77" name="Freeform 246"/>
            <p:cNvSpPr/>
            <p:nvPr/>
          </p:nvSpPr>
          <p:spPr bwMode="auto">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extrusionOk="0">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78" name="Freeform 247"/>
            <p:cNvSpPr/>
            <p:nvPr/>
          </p:nvSpPr>
          <p:spPr bwMode="auto">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extrusionOk="0">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79" name="Shape 22"/>
            <p:cNvSpPr/>
            <p:nvPr/>
          </p:nvSpPr>
          <p:spPr bwMode="auto">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0" name="Shape 23"/>
            <p:cNvSpPr/>
            <p:nvPr/>
          </p:nvSpPr>
          <p:spPr bwMode="auto">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1" name="Shape 24"/>
            <p:cNvSpPr/>
            <p:nvPr/>
          </p:nvSpPr>
          <p:spPr bwMode="auto">
            <a:xfrm>
              <a:off x="8503353" y="397359"/>
              <a:ext cx="1028218" cy="1354688"/>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2" name="Freeform 251"/>
            <p:cNvSpPr/>
            <p:nvPr/>
          </p:nvSpPr>
          <p:spPr bwMode="auto">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extrusionOk="0">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3" name="Shape 27"/>
            <p:cNvSpPr/>
            <p:nvPr/>
          </p:nvSpPr>
          <p:spPr bwMode="auto">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4" name="Shape 28"/>
            <p:cNvSpPr/>
            <p:nvPr/>
          </p:nvSpPr>
          <p:spPr bwMode="auto">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5" name="Shape 29"/>
            <p:cNvSpPr/>
            <p:nvPr/>
          </p:nvSpPr>
          <p:spPr bwMode="auto">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6" name="Shape 30"/>
            <p:cNvSpPr/>
            <p:nvPr/>
          </p:nvSpPr>
          <p:spPr bwMode="auto">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89" name="Shape 31"/>
            <p:cNvSpPr/>
            <p:nvPr/>
          </p:nvSpPr>
          <p:spPr bwMode="auto">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90" name="Shape 32"/>
            <p:cNvSpPr/>
            <p:nvPr/>
          </p:nvSpPr>
          <p:spPr bwMode="auto">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91" name="Shape 33"/>
            <p:cNvSpPr/>
            <p:nvPr/>
          </p:nvSpPr>
          <p:spPr bwMode="auto">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92" name="Shape 34"/>
            <p:cNvSpPr/>
            <p:nvPr/>
          </p:nvSpPr>
          <p:spPr bwMode="auto">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93" name="Shape 35"/>
            <p:cNvSpPr/>
            <p:nvPr/>
          </p:nvSpPr>
          <p:spPr bwMode="auto">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94" name="Group 93"/>
          <p:cNvGrpSpPr/>
          <p:nvPr/>
        </p:nvGrpSpPr>
        <p:grpSpPr bwMode="auto">
          <a:xfrm>
            <a:off x="15374508" y="1838096"/>
            <a:ext cx="745148" cy="589156"/>
            <a:chOff x="16270214" y="6162283"/>
            <a:chExt cx="3207176" cy="2529724"/>
          </a:xfrm>
        </p:grpSpPr>
        <p:sp>
          <p:nvSpPr>
            <p:cNvPr id="95" name="Freeform 118"/>
            <p:cNvSpPr/>
            <p:nvPr/>
          </p:nvSpPr>
          <p:spPr bwMode="auto">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extrusionOk="0">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defRPr>
              </a:pPr>
              <a:endParaRPr lang="fr-FR" sz="3000">
                <a:solidFill>
                  <a:srgbClr val="FFFFFF"/>
                </a:solidFill>
                <a:latin typeface="Marianne"/>
              </a:endParaRPr>
            </a:p>
          </p:txBody>
        </p:sp>
        <p:grpSp>
          <p:nvGrpSpPr>
            <p:cNvPr id="96" name="Group 95"/>
            <p:cNvGrpSpPr/>
            <p:nvPr/>
          </p:nvGrpSpPr>
          <p:grpSpPr bwMode="auto">
            <a:xfrm>
              <a:off x="16348313" y="6693427"/>
              <a:ext cx="2929343" cy="786849"/>
              <a:chOff x="4612843" y="5316904"/>
              <a:chExt cx="2929343" cy="786849"/>
            </a:xfrm>
          </p:grpSpPr>
          <p:sp>
            <p:nvSpPr>
              <p:cNvPr id="161" name="Shape 6"/>
              <p:cNvSpPr/>
              <p:nvPr/>
            </p:nvSpPr>
            <p:spPr bwMode="auto">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62" name="Shape 7"/>
              <p:cNvSpPr/>
              <p:nvPr/>
            </p:nvSpPr>
            <p:spPr bwMode="auto">
              <a:xfrm rot="21084094">
                <a:off x="6034495"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63" name="Shape 8"/>
              <p:cNvSpPr/>
              <p:nvPr/>
            </p:nvSpPr>
            <p:spPr bwMode="auto">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64" name="Shape 9"/>
              <p:cNvSpPr/>
              <p:nvPr/>
            </p:nvSpPr>
            <p:spPr bwMode="auto">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97" name="Group 96"/>
            <p:cNvGrpSpPr/>
            <p:nvPr/>
          </p:nvGrpSpPr>
          <p:grpSpPr bwMode="auto">
            <a:xfrm rot="973300">
              <a:off x="18126222" y="6384184"/>
              <a:ext cx="752102" cy="1060253"/>
              <a:chOff x="8069236" y="642892"/>
              <a:chExt cx="1998329" cy="2817084"/>
            </a:xfrm>
          </p:grpSpPr>
          <p:sp>
            <p:nvSpPr>
              <p:cNvPr id="148" name="Shape 22"/>
              <p:cNvSpPr/>
              <p:nvPr/>
            </p:nvSpPr>
            <p:spPr bwMode="auto">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9" name="Shape 23"/>
              <p:cNvSpPr/>
              <p:nvPr/>
            </p:nvSpPr>
            <p:spPr bwMode="auto">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0" name="Shape 24"/>
              <p:cNvSpPr/>
              <p:nvPr/>
            </p:nvSpPr>
            <p:spPr bwMode="auto">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1" name="Shape 25"/>
              <p:cNvSpPr/>
              <p:nvPr/>
            </p:nvSpPr>
            <p:spPr bwMode="auto">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2" name="Shape 26"/>
              <p:cNvSpPr/>
              <p:nvPr/>
            </p:nvSpPr>
            <p:spPr bwMode="auto">
              <a:xfrm>
                <a:off x="8386721" y="1969562"/>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3" name="Shape 27"/>
              <p:cNvSpPr/>
              <p:nvPr/>
            </p:nvSpPr>
            <p:spPr bwMode="auto">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4" name="Shape 28"/>
              <p:cNvSpPr/>
              <p:nvPr/>
            </p:nvSpPr>
            <p:spPr bwMode="auto">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5" name="Shape 29"/>
              <p:cNvSpPr/>
              <p:nvPr/>
            </p:nvSpPr>
            <p:spPr bwMode="auto">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6" name="Shape 30"/>
              <p:cNvSpPr/>
              <p:nvPr/>
            </p:nvSpPr>
            <p:spPr bwMode="auto">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7" name="Shape 31"/>
              <p:cNvSpPr/>
              <p:nvPr/>
            </p:nvSpPr>
            <p:spPr bwMode="auto">
              <a:xfrm>
                <a:off x="8386721" y="1289162"/>
                <a:ext cx="619460"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8" name="Shape 32"/>
              <p:cNvSpPr/>
              <p:nvPr/>
            </p:nvSpPr>
            <p:spPr bwMode="auto">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9" name="Shape 33"/>
              <p:cNvSpPr/>
              <p:nvPr/>
            </p:nvSpPr>
            <p:spPr bwMode="auto">
              <a:xfrm>
                <a:off x="9157842" y="1289162"/>
                <a:ext cx="619460"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98" name="Group 97"/>
            <p:cNvGrpSpPr/>
            <p:nvPr/>
          </p:nvGrpSpPr>
          <p:grpSpPr bwMode="auto">
            <a:xfrm rot="733196">
              <a:off x="17436324" y="6162283"/>
              <a:ext cx="841256" cy="952478"/>
              <a:chOff x="2197689" y="5658698"/>
              <a:chExt cx="654706" cy="741278"/>
            </a:xfrm>
          </p:grpSpPr>
          <p:sp>
            <p:nvSpPr>
              <p:cNvPr id="142" name="Shape 15"/>
              <p:cNvSpPr/>
              <p:nvPr/>
            </p:nvSpPr>
            <p:spPr bwMode="auto">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3" name="Shape 29"/>
              <p:cNvSpPr/>
              <p:nvPr/>
            </p:nvSpPr>
            <p:spPr bwMode="auto">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4" name="Shape 31"/>
              <p:cNvSpPr/>
              <p:nvPr/>
            </p:nvSpPr>
            <p:spPr bwMode="auto">
              <a:xfrm>
                <a:off x="2677749" y="6049335"/>
                <a:ext cx="114998" cy="116583"/>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5" name="Freeform 58"/>
              <p:cNvSpPr/>
              <p:nvPr/>
            </p:nvSpPr>
            <p:spPr bwMode="auto">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extrusionOk="0">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6" name="Shape 46"/>
              <p:cNvSpPr/>
              <p:nvPr/>
            </p:nvSpPr>
            <p:spPr bwMode="auto">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7" name="Freeform 60"/>
              <p:cNvSpPr/>
              <p:nvPr/>
            </p:nvSpPr>
            <p:spPr bwMode="auto">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extrusionOk="0">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99" name="Group 98"/>
            <p:cNvGrpSpPr/>
            <p:nvPr/>
          </p:nvGrpSpPr>
          <p:grpSpPr bwMode="auto">
            <a:xfrm>
              <a:off x="16696952" y="6516212"/>
              <a:ext cx="1008113" cy="823389"/>
              <a:chOff x="1429850" y="3766265"/>
              <a:chExt cx="968316" cy="790885"/>
            </a:xfrm>
          </p:grpSpPr>
          <p:sp>
            <p:nvSpPr>
              <p:cNvPr id="138" name="Shape 14"/>
              <p:cNvSpPr/>
              <p:nvPr/>
            </p:nvSpPr>
            <p:spPr bwMode="auto">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9" name="Shape 15"/>
              <p:cNvSpPr/>
              <p:nvPr/>
            </p:nvSpPr>
            <p:spPr bwMode="auto">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0" name="Shape 16"/>
              <p:cNvSpPr/>
              <p:nvPr/>
            </p:nvSpPr>
            <p:spPr bwMode="auto">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1" name="Shape 17"/>
              <p:cNvSpPr/>
              <p:nvPr/>
            </p:nvSpPr>
            <p:spPr bwMode="auto">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100" name="Group 99"/>
            <p:cNvGrpSpPr/>
            <p:nvPr/>
          </p:nvGrpSpPr>
          <p:grpSpPr bwMode="auto">
            <a:xfrm>
              <a:off x="17129000" y="6660232"/>
              <a:ext cx="778879" cy="1036742"/>
              <a:chOff x="11021529" y="1378127"/>
              <a:chExt cx="1390506" cy="1850862"/>
            </a:xfrm>
          </p:grpSpPr>
          <p:grpSp>
            <p:nvGrpSpPr>
              <p:cNvPr id="127" name="Group 126"/>
              <p:cNvGrpSpPr/>
              <p:nvPr/>
            </p:nvGrpSpPr>
            <p:grpSpPr bwMode="auto">
              <a:xfrm rot="20882608">
                <a:off x="11021529" y="1378127"/>
                <a:ext cx="1390506" cy="1389302"/>
                <a:chOff x="1604726" y="1704855"/>
                <a:chExt cx="1860852" cy="1859240"/>
              </a:xfrm>
            </p:grpSpPr>
            <p:sp>
              <p:nvSpPr>
                <p:cNvPr id="132" name="Shape 6"/>
                <p:cNvSpPr/>
                <p:nvPr/>
              </p:nvSpPr>
              <p:spPr bwMode="auto">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3" name="Shape 7"/>
                <p:cNvSpPr/>
                <p:nvPr/>
              </p:nvSpPr>
              <p:spPr bwMode="auto">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4" name="Shape 8"/>
                <p:cNvSpPr/>
                <p:nvPr/>
              </p:nvSpPr>
              <p:spPr bwMode="auto">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5" name="Shape 9"/>
                <p:cNvSpPr/>
                <p:nvPr/>
              </p:nvSpPr>
              <p:spPr bwMode="auto">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6" name="Shape 10"/>
                <p:cNvSpPr/>
                <p:nvPr/>
              </p:nvSpPr>
              <p:spPr bwMode="auto">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7" name="Shape 11"/>
                <p:cNvSpPr/>
                <p:nvPr/>
              </p:nvSpPr>
              <p:spPr bwMode="auto">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128" name="Group 127"/>
              <p:cNvGrpSpPr/>
              <p:nvPr/>
            </p:nvGrpSpPr>
            <p:grpSpPr bwMode="auto">
              <a:xfrm>
                <a:off x="11469672" y="2318555"/>
                <a:ext cx="910434" cy="910434"/>
                <a:chOff x="4494173" y="4246574"/>
                <a:chExt cx="1353845" cy="1353845"/>
              </a:xfrm>
            </p:grpSpPr>
            <p:sp>
              <p:nvSpPr>
                <p:cNvPr id="129" name="Shape 13"/>
                <p:cNvSpPr/>
                <p:nvPr/>
              </p:nvSpPr>
              <p:spPr bwMode="auto">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scaled="1"/>
                </a:gradFill>
                <a:ln w="3810">
                  <a:solidFill>
                    <a:srgbClr val="FFFFFF">
                      <a:lumMod val="75000"/>
                    </a:srgbClr>
                  </a:solidFill>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0" name="Shape 14"/>
                <p:cNvSpPr/>
                <p:nvPr/>
              </p:nvSpPr>
              <p:spPr bwMode="auto">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1" name="Shape 15"/>
                <p:cNvSpPr/>
                <p:nvPr/>
              </p:nvSpPr>
              <p:spPr bwMode="auto">
                <a:xfrm>
                  <a:off x="4861633" y="4610859"/>
                  <a:ext cx="629138"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grpSp>
          <p:nvGrpSpPr>
            <p:cNvPr id="109" name="Group 108"/>
            <p:cNvGrpSpPr/>
            <p:nvPr/>
          </p:nvGrpSpPr>
          <p:grpSpPr bwMode="auto">
            <a:xfrm>
              <a:off x="17561048" y="6660231"/>
              <a:ext cx="1223082" cy="1008111"/>
              <a:chOff x="1524000" y="3086100"/>
              <a:chExt cx="4739709" cy="3906659"/>
            </a:xfrm>
          </p:grpSpPr>
          <p:sp>
            <p:nvSpPr>
              <p:cNvPr id="115" name="Shape 6"/>
              <p:cNvSpPr/>
              <p:nvPr/>
            </p:nvSpPr>
            <p:spPr bwMode="auto">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16" name="Shape 7"/>
              <p:cNvSpPr/>
              <p:nvPr/>
            </p:nvSpPr>
            <p:spPr bwMode="auto">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17" name="Freeform 34"/>
              <p:cNvSpPr/>
              <p:nvPr/>
            </p:nvSpPr>
            <p:spPr bwMode="auto">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extrusionOk="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18" name="Shape 23"/>
              <p:cNvSpPr/>
              <p:nvPr/>
            </p:nvSpPr>
            <p:spPr bwMode="auto">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19" name="Shape 24"/>
              <p:cNvSpPr/>
              <p:nvPr/>
            </p:nvSpPr>
            <p:spPr bwMode="auto">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0" name="Shape 25"/>
              <p:cNvSpPr/>
              <p:nvPr/>
            </p:nvSpPr>
            <p:spPr bwMode="auto">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1" name="Shape 26"/>
              <p:cNvSpPr/>
              <p:nvPr/>
            </p:nvSpPr>
            <p:spPr bwMode="auto">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2" name="Shape 27"/>
              <p:cNvSpPr/>
              <p:nvPr/>
            </p:nvSpPr>
            <p:spPr bwMode="auto">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3" name="Shape 28"/>
              <p:cNvSpPr/>
              <p:nvPr/>
            </p:nvSpPr>
            <p:spPr bwMode="auto">
              <a:xfrm>
                <a:off x="3454399" y="3428999"/>
                <a:ext cx="599954" cy="3553805"/>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4" name="Shape 29"/>
              <p:cNvSpPr/>
              <p:nvPr/>
            </p:nvSpPr>
            <p:spPr bwMode="auto">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5" name="Shape 30"/>
              <p:cNvSpPr/>
              <p:nvPr/>
            </p:nvSpPr>
            <p:spPr bwMode="auto">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6" name="Shape 31"/>
              <p:cNvSpPr/>
              <p:nvPr/>
            </p:nvSpPr>
            <p:spPr bwMode="auto">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110" name="Group 109"/>
            <p:cNvGrpSpPr/>
            <p:nvPr/>
          </p:nvGrpSpPr>
          <p:grpSpPr bwMode="auto">
            <a:xfrm>
              <a:off x="16270214" y="7021296"/>
              <a:ext cx="3120906" cy="1670711"/>
              <a:chOff x="4534744" y="5644773"/>
              <a:chExt cx="3120906" cy="1670711"/>
            </a:xfrm>
          </p:grpSpPr>
          <p:sp>
            <p:nvSpPr>
              <p:cNvPr id="111" name="Shape 10"/>
              <p:cNvSpPr/>
              <p:nvPr/>
            </p:nvSpPr>
            <p:spPr bwMode="auto">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12" name="Shape 11"/>
              <p:cNvSpPr/>
              <p:nvPr/>
            </p:nvSpPr>
            <p:spPr bwMode="auto">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13" name="Shape 12"/>
              <p:cNvSpPr/>
              <p:nvPr/>
            </p:nvSpPr>
            <p:spPr bwMode="auto">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14" name="Shape 13"/>
              <p:cNvSpPr/>
              <p:nvPr/>
            </p:nvSpPr>
            <p:spPr bwMode="auto">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grpSp>
        <p:nvGrpSpPr>
          <p:cNvPr id="221" name="Group 220"/>
          <p:cNvGrpSpPr/>
          <p:nvPr/>
        </p:nvGrpSpPr>
        <p:grpSpPr bwMode="auto">
          <a:xfrm>
            <a:off x="9630055" y="5220070"/>
            <a:ext cx="670717" cy="648070"/>
            <a:chOff x="1517904" y="1984833"/>
            <a:chExt cx="1180569" cy="1140708"/>
          </a:xfrm>
        </p:grpSpPr>
        <p:grpSp>
          <p:nvGrpSpPr>
            <p:cNvPr id="222" name="Group 221"/>
            <p:cNvGrpSpPr/>
            <p:nvPr/>
          </p:nvGrpSpPr>
          <p:grpSpPr bwMode="auto">
            <a:xfrm>
              <a:off x="1799052" y="2528082"/>
              <a:ext cx="899421" cy="597459"/>
              <a:chOff x="6919266" y="2220698"/>
              <a:chExt cx="3741177" cy="2485162"/>
            </a:xfrm>
          </p:grpSpPr>
          <p:grpSp>
            <p:nvGrpSpPr>
              <p:cNvPr id="228" name="Group 227"/>
              <p:cNvGrpSpPr/>
              <p:nvPr/>
            </p:nvGrpSpPr>
            <p:grpSpPr bwMode="auto">
              <a:xfrm>
                <a:off x="6919266" y="3086797"/>
                <a:ext cx="3124130" cy="1619063"/>
                <a:chOff x="6913980" y="3201803"/>
                <a:chExt cx="3124130" cy="1619063"/>
              </a:xfrm>
            </p:grpSpPr>
            <p:sp>
              <p:nvSpPr>
                <p:cNvPr id="239" name="Shape 12"/>
                <p:cNvSpPr/>
                <p:nvPr/>
              </p:nvSpPr>
              <p:spPr bwMode="auto">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40" name="Shape 13"/>
                <p:cNvSpPr/>
                <p:nvPr/>
              </p:nvSpPr>
              <p:spPr bwMode="auto">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41" name="Shape 14"/>
                <p:cNvSpPr/>
                <p:nvPr/>
              </p:nvSpPr>
              <p:spPr bwMode="auto">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42" name="Shape 15"/>
                <p:cNvSpPr/>
                <p:nvPr/>
              </p:nvSpPr>
              <p:spPr bwMode="auto">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229" name="Group 228"/>
              <p:cNvGrpSpPr/>
              <p:nvPr/>
            </p:nvGrpSpPr>
            <p:grpSpPr bwMode="auto">
              <a:xfrm>
                <a:off x="7506329" y="2825776"/>
                <a:ext cx="3129148" cy="1619057"/>
                <a:chOff x="4482815" y="5446950"/>
                <a:chExt cx="3129148" cy="1619057"/>
              </a:xfrm>
            </p:grpSpPr>
            <p:sp>
              <p:nvSpPr>
                <p:cNvPr id="235" name="Shape 8"/>
                <p:cNvSpPr/>
                <p:nvPr/>
              </p:nvSpPr>
              <p:spPr bwMode="auto">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6" name="Shape 9"/>
                <p:cNvSpPr/>
                <p:nvPr/>
              </p:nvSpPr>
              <p:spPr bwMode="auto">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7" name="Shape 10"/>
                <p:cNvSpPr/>
                <p:nvPr/>
              </p:nvSpPr>
              <p:spPr bwMode="auto">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8" name="Shape 11"/>
                <p:cNvSpPr/>
                <p:nvPr/>
              </p:nvSpPr>
              <p:spPr bwMode="auto">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230" name="Group 229"/>
              <p:cNvGrpSpPr/>
              <p:nvPr/>
            </p:nvGrpSpPr>
            <p:grpSpPr bwMode="auto">
              <a:xfrm>
                <a:off x="7531301" y="2220698"/>
                <a:ext cx="3129142" cy="1636349"/>
                <a:chOff x="7107934" y="786594"/>
                <a:chExt cx="3129142" cy="1636349"/>
              </a:xfrm>
            </p:grpSpPr>
            <p:sp>
              <p:nvSpPr>
                <p:cNvPr id="231" name="Shape 16"/>
                <p:cNvSpPr/>
                <p:nvPr/>
              </p:nvSpPr>
              <p:spPr bwMode="auto">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2" name="Shape 17"/>
                <p:cNvSpPr/>
                <p:nvPr/>
              </p:nvSpPr>
              <p:spPr bwMode="auto">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3" name="Shape 18"/>
                <p:cNvSpPr/>
                <p:nvPr/>
              </p:nvSpPr>
              <p:spPr bwMode="auto">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4" name="Shape 19"/>
                <p:cNvSpPr/>
                <p:nvPr/>
              </p:nvSpPr>
              <p:spPr bwMode="auto">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grpSp>
          <p:nvGrpSpPr>
            <p:cNvPr id="223" name="Group 222"/>
            <p:cNvGrpSpPr/>
            <p:nvPr/>
          </p:nvGrpSpPr>
          <p:grpSpPr bwMode="auto">
            <a:xfrm>
              <a:off x="1517904" y="1984833"/>
              <a:ext cx="879236" cy="1056435"/>
              <a:chOff x="3612396" y="467356"/>
              <a:chExt cx="3657220" cy="4394288"/>
            </a:xfrm>
          </p:grpSpPr>
          <p:sp>
            <p:nvSpPr>
              <p:cNvPr id="224" name="Shape 20"/>
              <p:cNvSpPr/>
              <p:nvPr/>
            </p:nvSpPr>
            <p:spPr bwMode="auto">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25" name="Shape 25"/>
              <p:cNvSpPr/>
              <p:nvPr/>
            </p:nvSpPr>
            <p:spPr bwMode="auto">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26" name="Freeform 19"/>
              <p:cNvSpPr/>
              <p:nvPr/>
            </p:nvSpPr>
            <p:spPr bwMode="auto">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extrusionOk="0">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27" name="Freeform 20"/>
              <p:cNvSpPr/>
              <p:nvPr/>
            </p:nvSpPr>
            <p:spPr bwMode="auto">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extrusionOk="0">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sp>
        <p:nvSpPr>
          <p:cNvPr id="4" name="Title 3"/>
          <p:cNvSpPr>
            <a:spLocks noGrp="1"/>
          </p:cNvSpPr>
          <p:nvPr>
            <p:ph type="title"/>
          </p:nvPr>
        </p:nvSpPr>
        <p:spPr bwMode="auto">
          <a:xfrm>
            <a:off x="1000517" y="471574"/>
            <a:ext cx="14254967" cy="615553"/>
          </a:xfrm>
        </p:spPr>
        <p:txBody>
          <a:bodyPr/>
          <a:lstStyle/>
          <a:p>
            <a:pPr>
              <a:defRPr/>
            </a:pPr>
            <a:r>
              <a:rPr lang="fr-FR" sz="4000"/>
              <a:t>1. Sécuriser les prérequis de la démarche</a:t>
            </a:r>
            <a:endParaRPr/>
          </a:p>
        </p:txBody>
      </p:sp>
      <p:cxnSp>
        <p:nvCxnSpPr>
          <p:cNvPr id="165" name="Straight Connector 164"/>
          <p:cNvCxnSpPr>
            <a:cxnSpLocks/>
          </p:cNvCxnSpPr>
          <p:nvPr/>
        </p:nvCxnSpPr>
        <p:spPr bwMode="auto">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8" name="Oval 167"/>
          <p:cNvSpPr/>
          <p:nvPr/>
        </p:nvSpPr>
        <p:spPr bwMode="auto">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70" name="Oval 169"/>
          <p:cNvSpPr/>
          <p:nvPr/>
        </p:nvSpPr>
        <p:spPr bwMode="auto">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71" name="Oval 170"/>
          <p:cNvSpPr/>
          <p:nvPr/>
        </p:nvSpPr>
        <p:spPr bwMode="auto">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72" name="TextBox 171"/>
          <p:cNvSpPr txBox="1"/>
          <p:nvPr/>
        </p:nvSpPr>
        <p:spPr bwMode="auto">
          <a:xfrm flipH="1">
            <a:off x="13876881"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01</a:t>
            </a:r>
            <a:endParaRPr/>
          </a:p>
        </p:txBody>
      </p:sp>
      <p:sp>
        <p:nvSpPr>
          <p:cNvPr id="173" name="TextBox 172"/>
          <p:cNvSpPr txBox="1"/>
          <p:nvPr/>
        </p:nvSpPr>
        <p:spPr bwMode="auto">
          <a:xfrm flipH="1">
            <a:off x="14474819"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02</a:t>
            </a:r>
            <a:endParaRPr/>
          </a:p>
        </p:txBody>
      </p:sp>
      <p:sp>
        <p:nvSpPr>
          <p:cNvPr id="174" name="TextBox 173"/>
          <p:cNvSpPr txBox="1"/>
          <p:nvPr/>
        </p:nvSpPr>
        <p:spPr bwMode="auto">
          <a:xfrm flipH="1">
            <a:off x="15072756"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03</a:t>
            </a:r>
            <a:endParaRPr/>
          </a:p>
        </p:txBody>
      </p:sp>
      <p:sp>
        <p:nvSpPr>
          <p:cNvPr id="179" name="TextBox 178"/>
          <p:cNvSpPr txBox="1"/>
          <p:nvPr/>
        </p:nvSpPr>
        <p:spPr bwMode="auto">
          <a:xfrm>
            <a:off x="13575828" y="692825"/>
            <a:ext cx="2209800" cy="307777"/>
          </a:xfrm>
          <a:prstGeom prst="rect">
            <a:avLst/>
          </a:prstGeom>
          <a:noFill/>
        </p:spPr>
        <p:txBody>
          <a:bodyPr wrap="square">
            <a:spAutoFit/>
          </a:bodyPr>
          <a:lstStyle/>
          <a:p>
            <a:pPr algn="ctr">
              <a:defRPr/>
            </a:pPr>
            <a:r>
              <a:rPr lang="fr-FR" sz="1400" b="1" i="1">
                <a:solidFill>
                  <a:srgbClr val="274084"/>
                </a:solidFill>
                <a:latin typeface="Marianne"/>
              </a:rPr>
              <a:t>Phase de diagnostic </a:t>
            </a:r>
            <a:endParaRPr/>
          </a:p>
        </p:txBody>
      </p:sp>
      <p:sp>
        <p:nvSpPr>
          <p:cNvPr id="3" name="TextBox 2"/>
          <p:cNvSpPr txBox="1"/>
          <p:nvPr/>
        </p:nvSpPr>
        <p:spPr bwMode="auto">
          <a:xfrm>
            <a:off x="6396182" y="1143000"/>
            <a:ext cx="3463636" cy="340518"/>
          </a:xfrm>
          <a:prstGeom prst="roundRect">
            <a:avLst>
              <a:gd name="adj" fmla="val 16667"/>
            </a:avLst>
          </a:prstGeom>
          <a:solidFill>
            <a:schemeClr val="bg1">
              <a:lumMod val="95000"/>
            </a:schemeClr>
          </a:solidFill>
        </p:spPr>
        <p:txBody>
          <a:bodyPr wrap="square">
            <a:spAutoFit/>
          </a:bodyPr>
          <a:lstStyle/>
          <a:p>
            <a:pPr algn="ctr">
              <a:defRPr/>
            </a:pPr>
            <a:r>
              <a:rPr lang="fr-FR" sz="1400" b="1">
                <a:solidFill>
                  <a:srgbClr val="1D4474"/>
                </a:solidFill>
                <a:latin typeface="Calibri"/>
                <a:ea typeface="Times New Roman"/>
              </a:rPr>
              <a:t>Durée recommandée : 4-6 semaines </a:t>
            </a:r>
            <a:endParaRPr lang="fr-FR" sz="1400" b="1">
              <a:solidFill>
                <a:srgbClr val="1D4474"/>
              </a:solidFill>
            </a:endParaRPr>
          </a:p>
        </p:txBody>
      </p:sp>
      <p:sp>
        <p:nvSpPr>
          <p:cNvPr id="5" name="TextBox 4"/>
          <p:cNvSpPr txBox="1"/>
          <p:nvPr/>
        </p:nvSpPr>
        <p:spPr bwMode="auto">
          <a:xfrm>
            <a:off x="11595608" y="6384558"/>
            <a:ext cx="4241760" cy="2309632"/>
          </a:xfrm>
          <a:prstGeom prst="wedgeRoundRectCallout">
            <a:avLst>
              <a:gd name="adj1" fmla="val -60174"/>
              <a:gd name="adj2" fmla="val -30558"/>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a:lnSpc>
                <a:spcPct val="100000"/>
              </a:lnSpc>
              <a:spcBef>
                <a:spcPts val="600"/>
              </a:spcBef>
              <a:spcAft>
                <a:spcPts val="0"/>
              </a:spcAft>
              <a:buClrTx/>
              <a:buSzTx/>
              <a:buFontTx/>
              <a:buNone/>
              <a:defRPr sz="1600" b="1">
                <a:solidFill>
                  <a:srgbClr val="2C3176"/>
                </a:solidFill>
                <a:latin typeface="Marianne"/>
                <a:cs typeface="Arial"/>
              </a:defRPr>
            </a:lvl1pPr>
          </a:lstStyle>
          <a:p>
            <a:pPr>
              <a:defRPr/>
            </a:pPr>
            <a:r>
              <a:rPr lang="en-US" dirty="0"/>
              <a:t>Le mot de la Vague 1</a:t>
            </a:r>
            <a:endParaRPr dirty="0"/>
          </a:p>
          <a:p>
            <a:pPr marL="0" marR="0" algn="just">
              <a:lnSpc>
                <a:spcPct val="107000"/>
              </a:lnSpc>
              <a:spcBef>
                <a:spcPts val="0"/>
              </a:spcBef>
              <a:spcAft>
                <a:spcPts val="800"/>
              </a:spcAft>
              <a:defRPr/>
            </a:pPr>
            <a:r>
              <a:rPr lang="fr-FR" sz="1200" i="1" dirty="0"/>
              <a:t>« Le moment optimal pour lancer cette démarche varie en fonction de la réalité opérationnelle et locale de la collectivité. Chaque collectivité doit choisir la période de l’année qui lui permettra d’appliquer le périmètre qui lui est optimal. En effet, celui-ci influencera la durée du projet, ainsi que les moyens et les parties prenantes à mobiliser. » </a:t>
            </a:r>
            <a:endParaRPr dirty="0"/>
          </a:p>
          <a:p>
            <a:pPr marL="0" marR="0" algn="just">
              <a:lnSpc>
                <a:spcPct val="107000"/>
              </a:lnSpc>
              <a:spcBef>
                <a:spcPts val="0"/>
              </a:spcBef>
              <a:spcAft>
                <a:spcPts val="800"/>
              </a:spcAft>
              <a:defRPr/>
            </a:pPr>
            <a:r>
              <a:rPr lang="fr-FR" sz="1100" i="1" dirty="0"/>
              <a:t>A. Vincent - Chef de projet services et usages numériques – Haute Garonne Numérique (syndicat mixte)</a:t>
            </a:r>
            <a:endParaRPr lang="en-US" sz="1100" i="1" dirty="0"/>
          </a:p>
        </p:txBody>
      </p:sp>
      <p:grpSp>
        <p:nvGrpSpPr>
          <p:cNvPr id="8" name="Group 7"/>
          <p:cNvGrpSpPr/>
          <p:nvPr/>
        </p:nvGrpSpPr>
        <p:grpSpPr bwMode="auto">
          <a:xfrm>
            <a:off x="10169860" y="6269412"/>
            <a:ext cx="954400" cy="615554"/>
            <a:chOff x="12448483" y="7452318"/>
            <a:chExt cx="1597203" cy="1152128"/>
          </a:xfrm>
        </p:grpSpPr>
        <p:grpSp>
          <p:nvGrpSpPr>
            <p:cNvPr id="9" name="Group 8"/>
            <p:cNvGrpSpPr/>
            <p:nvPr/>
          </p:nvGrpSpPr>
          <p:grpSpPr bwMode="auto">
            <a:xfrm>
              <a:off x="13024544" y="7452322"/>
              <a:ext cx="1021142" cy="1147186"/>
              <a:chOff x="5727700" y="7734299"/>
              <a:chExt cx="3529167" cy="3964783"/>
            </a:xfrm>
          </p:grpSpPr>
          <p:sp>
            <p:nvSpPr>
              <p:cNvPr id="17" name="Shape 28"/>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 name="Shape 29"/>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 name="Shape 30"/>
              <p:cNvSpPr/>
              <p:nvPr/>
            </p:nvSpPr>
            <p:spPr bwMode="auto">
              <a:xfrm>
                <a:off x="7112000" y="9055100"/>
                <a:ext cx="757388"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 name="Shape 31"/>
              <p:cNvSpPr/>
              <p:nvPr/>
            </p:nvSpPr>
            <p:spPr bwMode="auto">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1" name="Shape 32"/>
              <p:cNvSpPr/>
              <p:nvPr/>
            </p:nvSpPr>
            <p:spPr bwMode="auto">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2" name="Shape 33"/>
              <p:cNvSpPr/>
              <p:nvPr/>
            </p:nvSpPr>
            <p:spPr bwMode="auto">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 name="Shape 34"/>
              <p:cNvSpPr/>
              <p:nvPr/>
            </p:nvSpPr>
            <p:spPr bwMode="auto">
              <a:xfrm>
                <a:off x="7112000" y="9829800"/>
                <a:ext cx="757388"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4" name="Shape 35"/>
              <p:cNvSpPr/>
              <p:nvPr/>
            </p:nvSpPr>
            <p:spPr bwMode="auto">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7" name="Shape 36"/>
              <p:cNvSpPr/>
              <p:nvPr/>
            </p:nvSpPr>
            <p:spPr bwMode="auto">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8" name="Shape 37"/>
              <p:cNvSpPr/>
              <p:nvPr/>
            </p:nvSpPr>
            <p:spPr bwMode="auto">
              <a:xfrm>
                <a:off x="7112000" y="9982200"/>
                <a:ext cx="757388"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9" name="Shape 38"/>
              <p:cNvSpPr/>
              <p:nvPr/>
            </p:nvSpPr>
            <p:spPr bwMode="auto">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0" name="Shape 39"/>
              <p:cNvSpPr/>
              <p:nvPr/>
            </p:nvSpPr>
            <p:spPr bwMode="auto">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1" name="Shape 40"/>
              <p:cNvSpPr/>
              <p:nvPr/>
            </p:nvSpPr>
            <p:spPr bwMode="auto">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10" name="Group 9"/>
            <p:cNvGrpSpPr/>
            <p:nvPr/>
          </p:nvGrpSpPr>
          <p:grpSpPr bwMode="auto">
            <a:xfrm>
              <a:off x="12448483" y="7452318"/>
              <a:ext cx="1085054" cy="1152128"/>
              <a:chOff x="9639300" y="3594099"/>
              <a:chExt cx="3480845" cy="3696020"/>
            </a:xfrm>
          </p:grpSpPr>
          <p:sp>
            <p:nvSpPr>
              <p:cNvPr id="11" name="Shape 11"/>
              <p:cNvSpPr/>
              <p:nvPr/>
            </p:nvSpPr>
            <p:spPr bwMode="auto">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2" name="Shape 12"/>
              <p:cNvSpPr/>
              <p:nvPr/>
            </p:nvSpPr>
            <p:spPr bwMode="auto">
              <a:xfrm>
                <a:off x="9639300" y="5905500"/>
                <a:ext cx="3480845" cy="1375819"/>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3" name="Shape 13"/>
              <p:cNvSpPr/>
              <p:nvPr/>
            </p:nvSpPr>
            <p:spPr bwMode="auto">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4" name="Shape 14"/>
              <p:cNvSpPr/>
              <p:nvPr/>
            </p:nvSpPr>
            <p:spPr bwMode="auto">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5" name="Shape 15"/>
              <p:cNvSpPr/>
              <p:nvPr/>
            </p:nvSpPr>
            <p:spPr bwMode="auto">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6" name="Shape 16"/>
              <p:cNvSpPr/>
              <p:nvPr/>
            </p:nvSpPr>
            <p:spPr bwMode="auto">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itle 2"/>
          <p:cNvSpPr>
            <a:spLocks noGrp="1"/>
          </p:cNvSpPr>
          <p:nvPr>
            <p:ph type="title"/>
          </p:nvPr>
        </p:nvSpPr>
        <p:spPr bwMode="auto">
          <a:xfrm>
            <a:off x="1000517" y="471574"/>
            <a:ext cx="14254967" cy="1231106"/>
          </a:xfrm>
        </p:spPr>
        <p:txBody>
          <a:bodyPr/>
          <a:lstStyle/>
          <a:p>
            <a:pPr>
              <a:defRPr/>
            </a:pPr>
            <a:r>
              <a:rPr lang="fr-FR" sz="4000"/>
              <a:t>Zoom sur les parties prenantes </a:t>
            </a:r>
            <a:br>
              <a:rPr lang="fr-FR" sz="4000"/>
            </a:br>
            <a:r>
              <a:rPr lang="fr-FR" sz="4000"/>
              <a:t>à mobiliser</a:t>
            </a:r>
            <a:endParaRPr/>
          </a:p>
        </p:txBody>
      </p:sp>
      <p:sp>
        <p:nvSpPr>
          <p:cNvPr id="53" name="Rectangle 52"/>
          <p:cNvSpPr/>
          <p:nvPr/>
        </p:nvSpPr>
        <p:spPr bwMode="auto">
          <a:xfrm>
            <a:off x="1441176" y="23688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Elu(s)</a:t>
            </a:r>
            <a:endParaRPr/>
          </a:p>
        </p:txBody>
      </p:sp>
      <p:sp>
        <p:nvSpPr>
          <p:cNvPr id="50" name="Rectangle 49"/>
          <p:cNvSpPr/>
          <p:nvPr/>
        </p:nvSpPr>
        <p:spPr bwMode="auto">
          <a:xfrm>
            <a:off x="12890448" y="23688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RH / formation</a:t>
            </a:r>
            <a:endParaRPr/>
          </a:p>
        </p:txBody>
      </p:sp>
      <p:sp>
        <p:nvSpPr>
          <p:cNvPr id="51" name="Rectangle 50"/>
          <p:cNvSpPr/>
          <p:nvPr/>
        </p:nvSpPr>
        <p:spPr bwMode="auto">
          <a:xfrm>
            <a:off x="7165812" y="23688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DSI</a:t>
            </a:r>
            <a:endParaRPr/>
          </a:p>
        </p:txBody>
      </p:sp>
      <p:sp>
        <p:nvSpPr>
          <p:cNvPr id="58" name="Rectangle 57"/>
          <p:cNvSpPr/>
          <p:nvPr/>
        </p:nvSpPr>
        <p:spPr bwMode="auto">
          <a:xfrm>
            <a:off x="4303494" y="23688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Chargé de mission Numérique responsable</a:t>
            </a:r>
            <a:endParaRPr/>
          </a:p>
        </p:txBody>
      </p:sp>
      <p:sp>
        <p:nvSpPr>
          <p:cNvPr id="52" name="Rectangle 51"/>
          <p:cNvSpPr/>
          <p:nvPr/>
        </p:nvSpPr>
        <p:spPr bwMode="auto">
          <a:xfrm>
            <a:off x="10028130" y="23688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des achats / de la commande publique</a:t>
            </a:r>
            <a:endParaRPr/>
          </a:p>
        </p:txBody>
      </p:sp>
      <p:sp>
        <p:nvSpPr>
          <p:cNvPr id="56" name="Rectangle 55"/>
          <p:cNvSpPr/>
          <p:nvPr/>
        </p:nvSpPr>
        <p:spPr bwMode="auto">
          <a:xfrm>
            <a:off x="1441176" y="38166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de la communication interne / externe</a:t>
            </a:r>
            <a:endParaRPr/>
          </a:p>
        </p:txBody>
      </p:sp>
      <p:sp>
        <p:nvSpPr>
          <p:cNvPr id="69" name="Rectangle 68"/>
          <p:cNvSpPr/>
          <p:nvPr/>
        </p:nvSpPr>
        <p:spPr bwMode="auto">
          <a:xfrm>
            <a:off x="12890448" y="3816628"/>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 Service de la transition écologique</a:t>
            </a:r>
            <a:endParaRPr/>
          </a:p>
        </p:txBody>
      </p:sp>
      <p:sp>
        <p:nvSpPr>
          <p:cNvPr id="81" name="Rectangle 80"/>
          <p:cNvSpPr/>
          <p:nvPr/>
        </p:nvSpPr>
        <p:spPr bwMode="auto">
          <a:xfrm>
            <a:off x="7165812" y="3816628"/>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DG / DGA</a:t>
            </a:r>
            <a:endParaRPr/>
          </a:p>
        </p:txBody>
      </p:sp>
      <p:sp>
        <p:nvSpPr>
          <p:cNvPr id="57" name="Rectangle 56"/>
          <p:cNvSpPr/>
          <p:nvPr/>
        </p:nvSpPr>
        <p:spPr bwMode="auto">
          <a:xfrm>
            <a:off x="4303494" y="3816628"/>
            <a:ext cx="1924377" cy="1080120"/>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Responsable du développement territorial</a:t>
            </a:r>
            <a:endParaRPr/>
          </a:p>
        </p:txBody>
      </p:sp>
      <p:sp>
        <p:nvSpPr>
          <p:cNvPr id="89" name="Rectangle 88"/>
          <p:cNvSpPr/>
          <p:nvPr/>
        </p:nvSpPr>
        <p:spPr bwMode="auto">
          <a:xfrm>
            <a:off x="10028130" y="3816628"/>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de l’environnement</a:t>
            </a:r>
            <a:endParaRPr/>
          </a:p>
        </p:txBody>
      </p:sp>
      <p:sp>
        <p:nvSpPr>
          <p:cNvPr id="91" name="Rectangle 90"/>
          <p:cNvSpPr/>
          <p:nvPr/>
        </p:nvSpPr>
        <p:spPr bwMode="auto">
          <a:xfrm>
            <a:off x="1489471" y="8535997"/>
            <a:ext cx="1071194" cy="432048"/>
          </a:xfrm>
          <a:prstGeom prst="rect">
            <a:avLst/>
          </a:prstGeom>
          <a:solidFill>
            <a:srgbClr val="EEF0F8"/>
          </a:solidFill>
          <a:ln w="19050">
            <a:solidFill>
              <a:srgbClr val="8064A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600" b="1">
              <a:solidFill>
                <a:schemeClr val="tx1"/>
              </a:solidFill>
              <a:latin typeface="Marianne"/>
            </a:endParaRPr>
          </a:p>
        </p:txBody>
      </p:sp>
      <p:sp>
        <p:nvSpPr>
          <p:cNvPr id="92" name="TextBox 91"/>
          <p:cNvSpPr txBox="1"/>
          <p:nvPr/>
        </p:nvSpPr>
        <p:spPr bwMode="auto">
          <a:xfrm>
            <a:off x="2641599" y="8536578"/>
            <a:ext cx="3177763" cy="430887"/>
          </a:xfrm>
          <a:prstGeom prst="rect">
            <a:avLst/>
          </a:prstGeom>
          <a:noFill/>
        </p:spPr>
        <p:txBody>
          <a:bodyPr wrap="square">
            <a:spAutoFit/>
          </a:bodyPr>
          <a:lstStyle/>
          <a:p>
            <a:pPr>
              <a:defRPr/>
            </a:pPr>
            <a:r>
              <a:rPr lang="fr-FR" sz="1100">
                <a:latin typeface="Marianne"/>
              </a:rPr>
              <a:t>Acteurs clés (principaux acteurs </a:t>
            </a:r>
            <a:r>
              <a:rPr lang="fr-FR" sz="1100">
                <a:solidFill>
                  <a:schemeClr val="tx1"/>
                </a:solidFill>
                <a:latin typeface="Marianne"/>
              </a:rPr>
              <a:t>sollicités lors de l’expérimentation menée par l’ANCT)</a:t>
            </a:r>
            <a:endParaRPr/>
          </a:p>
        </p:txBody>
      </p:sp>
      <p:sp>
        <p:nvSpPr>
          <p:cNvPr id="112" name="TextBox 111"/>
          <p:cNvSpPr txBox="1"/>
          <p:nvPr/>
        </p:nvSpPr>
        <p:spPr bwMode="auto">
          <a:xfrm>
            <a:off x="13575828" y="692825"/>
            <a:ext cx="2209800" cy="307777"/>
          </a:xfrm>
          <a:prstGeom prst="rect">
            <a:avLst/>
          </a:prstGeom>
          <a:noFill/>
        </p:spPr>
        <p:txBody>
          <a:bodyPr wrap="square">
            <a:spAutoFit/>
          </a:bodyPr>
          <a:lstStyle/>
          <a:p>
            <a:pPr algn="ctr">
              <a:defRPr/>
            </a:pPr>
            <a:r>
              <a:rPr lang="fr-FR" sz="1400" b="1" i="1">
                <a:solidFill>
                  <a:srgbClr val="274084"/>
                </a:solidFill>
                <a:latin typeface="Marianne"/>
              </a:rPr>
              <a:t>Phase de diagnostic </a:t>
            </a:r>
            <a:endParaRPr/>
          </a:p>
        </p:txBody>
      </p:sp>
      <p:grpSp>
        <p:nvGrpSpPr>
          <p:cNvPr id="114" name="Group 113"/>
          <p:cNvGrpSpPr/>
          <p:nvPr/>
        </p:nvGrpSpPr>
        <p:grpSpPr bwMode="auto">
          <a:xfrm>
            <a:off x="13360891" y="7315200"/>
            <a:ext cx="2895109" cy="2090622"/>
            <a:chOff x="1569272" y="4027497"/>
            <a:chExt cx="4517059" cy="3261870"/>
          </a:xfrm>
        </p:grpSpPr>
        <p:grpSp>
          <p:nvGrpSpPr>
            <p:cNvPr id="115" name="Group 114"/>
            <p:cNvGrpSpPr/>
            <p:nvPr/>
          </p:nvGrpSpPr>
          <p:grpSpPr bwMode="auto">
            <a:xfrm>
              <a:off x="1569272" y="4645895"/>
              <a:ext cx="1617742" cy="2456234"/>
              <a:chOff x="2529497" y="1777570"/>
              <a:chExt cx="1087675" cy="1651430"/>
            </a:xfrm>
          </p:grpSpPr>
          <p:sp>
            <p:nvSpPr>
              <p:cNvPr id="146" name="Shape 12"/>
              <p:cNvSpPr/>
              <p:nvPr/>
            </p:nvSpPr>
            <p:spPr bwMode="auto">
              <a:xfrm>
                <a:off x="2690012" y="1777570"/>
                <a:ext cx="774091" cy="1051011"/>
              </a:xfrm>
              <a:custGeom>
                <a:avLst/>
                <a:gdLst/>
                <a:ahLst/>
                <a:cxnLst>
                  <a:cxn ang="0">
                    <a:pos x="wd2" y="hd2"/>
                  </a:cxn>
                  <a:cxn ang="5400000">
                    <a:pos x="wd2" y="hd2"/>
                  </a:cxn>
                  <a:cxn ang="10800000">
                    <a:pos x="wd2" y="hd2"/>
                  </a:cxn>
                  <a:cxn ang="16200000">
                    <a:pos x="wd2" y="hd2"/>
                  </a:cxn>
                </a:cxnLst>
                <a:rect l="0" t="0" r="r" b="b"/>
                <a:pathLst>
                  <a:path w="13721" h="21600" extrusionOk="0">
                    <a:moveTo>
                      <a:pt x="6850" y="0"/>
                    </a:moveTo>
                    <a:cubicBezTo>
                      <a:pt x="-3950" y="0"/>
                      <a:pt x="-458" y="21600"/>
                      <a:pt x="6873" y="21600"/>
                    </a:cubicBezTo>
                    <a:cubicBezTo>
                      <a:pt x="14204" y="21600"/>
                      <a:pt x="17650" y="0"/>
                      <a:pt x="6850" y="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7" name="Shape 15"/>
              <p:cNvSpPr/>
              <p:nvPr/>
            </p:nvSpPr>
            <p:spPr bwMode="auto">
              <a:xfrm>
                <a:off x="3247096" y="2655684"/>
                <a:ext cx="360901" cy="464670"/>
              </a:xfrm>
              <a:custGeom>
                <a:avLst/>
                <a:gdLst/>
                <a:ahLst/>
                <a:cxnLst>
                  <a:cxn ang="0">
                    <a:pos x="wd2" y="hd2"/>
                  </a:cxn>
                  <a:cxn ang="5400000">
                    <a:pos x="wd2" y="hd2"/>
                  </a:cxn>
                  <a:cxn ang="10800000">
                    <a:pos x="wd2" y="hd2"/>
                  </a:cxn>
                  <a:cxn ang="16200000">
                    <a:pos x="wd2" y="hd2"/>
                  </a:cxn>
                </a:cxnLst>
                <a:rect l="0" t="0" r="r" b="b"/>
                <a:pathLst>
                  <a:path w="17783" h="17884" extrusionOk="0">
                    <a:moveTo>
                      <a:pt x="1030" y="5413"/>
                    </a:moveTo>
                    <a:lnTo>
                      <a:pt x="12855" y="17412"/>
                    </a:lnTo>
                    <a:cubicBezTo>
                      <a:pt x="14536" y="19117"/>
                      <a:pt x="18833" y="15781"/>
                      <a:pt x="17547" y="14094"/>
                    </a:cubicBezTo>
                    <a:lnTo>
                      <a:pt x="8263" y="1911"/>
                    </a:lnTo>
                    <a:cubicBezTo>
                      <a:pt x="4915" y="-2483"/>
                      <a:pt x="-2767" y="1560"/>
                      <a:pt x="1030" y="5413"/>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8" name="Shape 16"/>
              <p:cNvSpPr/>
              <p:nvPr/>
            </p:nvSpPr>
            <p:spPr bwMode="auto">
              <a:xfrm>
                <a:off x="2534219" y="2655684"/>
                <a:ext cx="361124" cy="462098"/>
              </a:xfrm>
              <a:custGeom>
                <a:avLst/>
                <a:gdLst/>
                <a:ahLst/>
                <a:cxnLst>
                  <a:cxn ang="0">
                    <a:pos x="wd2" y="hd2"/>
                  </a:cxn>
                  <a:cxn ang="5400000">
                    <a:pos x="wd2" y="hd2"/>
                  </a:cxn>
                  <a:cxn ang="10800000">
                    <a:pos x="wd2" y="hd2"/>
                  </a:cxn>
                  <a:cxn ang="16200000">
                    <a:pos x="wd2" y="hd2"/>
                  </a:cxn>
                </a:cxnLst>
                <a:rect l="0" t="0" r="r" b="b"/>
                <a:pathLst>
                  <a:path w="17773" h="17871" extrusionOk="0">
                    <a:moveTo>
                      <a:pt x="16737" y="5434"/>
                    </a:moveTo>
                    <a:lnTo>
                      <a:pt x="4925" y="17399"/>
                    </a:lnTo>
                    <a:cubicBezTo>
                      <a:pt x="3239" y="19108"/>
                      <a:pt x="-1052" y="15757"/>
                      <a:pt x="239" y="14066"/>
                    </a:cubicBezTo>
                    <a:lnTo>
                      <a:pt x="9512" y="1914"/>
                    </a:lnTo>
                    <a:cubicBezTo>
                      <a:pt x="12876" y="-2492"/>
                      <a:pt x="20548" y="1572"/>
                      <a:pt x="16737" y="5434"/>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9" name="Shape 17"/>
              <p:cNvSpPr/>
              <p:nvPr/>
            </p:nvSpPr>
            <p:spPr bwMode="auto">
              <a:xfrm>
                <a:off x="3265980" y="3184440"/>
                <a:ext cx="90444" cy="51997"/>
              </a:xfrm>
              <a:custGeom>
                <a:avLst/>
                <a:gdLst/>
                <a:ahLst/>
                <a:cxnLst>
                  <a:cxn ang="0">
                    <a:pos x="wd2" y="hd2"/>
                  </a:cxn>
                  <a:cxn ang="5400000">
                    <a:pos x="wd2" y="hd2"/>
                  </a:cxn>
                  <a:cxn ang="10800000">
                    <a:pos x="wd2" y="hd2"/>
                  </a:cxn>
                  <a:cxn ang="16200000">
                    <a:pos x="wd2" y="hd2"/>
                  </a:cxn>
                </a:cxnLst>
                <a:rect l="0" t="0" r="r" b="b"/>
                <a:pathLst>
                  <a:path w="21184" h="20589" extrusionOk="0">
                    <a:moveTo>
                      <a:pt x="21024" y="2257"/>
                    </a:moveTo>
                    <a:lnTo>
                      <a:pt x="21024" y="2257"/>
                    </a:lnTo>
                    <a:cubicBezTo>
                      <a:pt x="21150" y="203"/>
                      <a:pt x="19265" y="-506"/>
                      <a:pt x="18123" y="366"/>
                    </a:cubicBezTo>
                    <a:lnTo>
                      <a:pt x="1247" y="13231"/>
                    </a:lnTo>
                    <a:cubicBezTo>
                      <a:pt x="105" y="14099"/>
                      <a:pt x="126" y="16277"/>
                      <a:pt x="6" y="18331"/>
                    </a:cubicBezTo>
                    <a:lnTo>
                      <a:pt x="6" y="18336"/>
                    </a:lnTo>
                    <a:cubicBezTo>
                      <a:pt x="-120" y="20390"/>
                      <a:pt x="1760" y="21094"/>
                      <a:pt x="2902" y="20222"/>
                    </a:cubicBezTo>
                    <a:lnTo>
                      <a:pt x="19778" y="7361"/>
                    </a:lnTo>
                    <a:cubicBezTo>
                      <a:pt x="20925" y="6489"/>
                      <a:pt x="21480" y="4182"/>
                      <a:pt x="21024" y="2257"/>
                    </a:cubicBezTo>
                    <a:close/>
                  </a:path>
                </a:pathLst>
              </a:custGeom>
              <a:solidFill>
                <a:srgbClr val="FCE1CA"/>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0" name="Shape 18"/>
              <p:cNvSpPr/>
              <p:nvPr/>
            </p:nvSpPr>
            <p:spPr bwMode="auto">
              <a:xfrm>
                <a:off x="2789155" y="3184440"/>
                <a:ext cx="90455" cy="51997"/>
              </a:xfrm>
              <a:custGeom>
                <a:avLst/>
                <a:gdLst/>
                <a:ahLst/>
                <a:cxnLst>
                  <a:cxn ang="0">
                    <a:pos x="wd2" y="hd2"/>
                  </a:cxn>
                  <a:cxn ang="5400000">
                    <a:pos x="wd2" y="hd2"/>
                  </a:cxn>
                  <a:cxn ang="10800000">
                    <a:pos x="wd2" y="hd2"/>
                  </a:cxn>
                  <a:cxn ang="16200000">
                    <a:pos x="wd2" y="hd2"/>
                  </a:cxn>
                </a:cxnLst>
                <a:rect l="0" t="0" r="r" b="b"/>
                <a:pathLst>
                  <a:path w="21186" h="20589" extrusionOk="0">
                    <a:moveTo>
                      <a:pt x="162" y="2257"/>
                    </a:moveTo>
                    <a:lnTo>
                      <a:pt x="162" y="2257"/>
                    </a:lnTo>
                    <a:cubicBezTo>
                      <a:pt x="36" y="203"/>
                      <a:pt x="1917" y="-506"/>
                      <a:pt x="3058" y="366"/>
                    </a:cubicBezTo>
                    <a:lnTo>
                      <a:pt x="19934" y="13231"/>
                    </a:lnTo>
                    <a:cubicBezTo>
                      <a:pt x="21076" y="14099"/>
                      <a:pt x="21055" y="16277"/>
                      <a:pt x="21181" y="18331"/>
                    </a:cubicBezTo>
                    <a:lnTo>
                      <a:pt x="21181" y="18336"/>
                    </a:lnTo>
                    <a:cubicBezTo>
                      <a:pt x="21301" y="20390"/>
                      <a:pt x="19421" y="21094"/>
                      <a:pt x="18279" y="20222"/>
                    </a:cubicBezTo>
                    <a:lnTo>
                      <a:pt x="1403" y="7361"/>
                    </a:lnTo>
                    <a:cubicBezTo>
                      <a:pt x="256" y="6489"/>
                      <a:pt x="-299" y="4182"/>
                      <a:pt x="162" y="2257"/>
                    </a:cubicBezTo>
                    <a:close/>
                  </a:path>
                </a:pathLst>
              </a:custGeom>
              <a:solidFill>
                <a:srgbClr val="FCE1CA"/>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1" name="Shape 19"/>
              <p:cNvSpPr/>
              <p:nvPr/>
            </p:nvSpPr>
            <p:spPr bwMode="auto">
              <a:xfrm>
                <a:off x="2647524" y="2655684"/>
                <a:ext cx="247837" cy="285042"/>
              </a:xfrm>
              <a:custGeom>
                <a:avLst/>
                <a:gdLst/>
                <a:ahLst/>
                <a:cxnLst>
                  <a:cxn ang="0">
                    <a:pos x="wd2" y="hd2"/>
                  </a:cxn>
                  <a:cxn ang="5400000">
                    <a:pos x="wd2" y="hd2"/>
                  </a:cxn>
                  <a:cxn ang="10800000">
                    <a:pos x="wd2" y="hd2"/>
                  </a:cxn>
                  <a:cxn ang="16200000">
                    <a:pos x="wd2" y="hd2"/>
                  </a:cxn>
                </a:cxnLst>
                <a:rect l="0" t="0" r="r" b="b"/>
                <a:pathLst>
                  <a:path w="21600" h="19267" extrusionOk="0">
                    <a:moveTo>
                      <a:pt x="0" y="12649"/>
                    </a:moveTo>
                    <a:lnTo>
                      <a:pt x="7194" y="3346"/>
                    </a:lnTo>
                    <a:cubicBezTo>
                      <a:pt x="11584" y="-2333"/>
                      <a:pt x="20125" y="38"/>
                      <a:pt x="21600" y="4382"/>
                    </a:cubicBezTo>
                    <a:lnTo>
                      <a:pt x="14831" y="14651"/>
                    </a:lnTo>
                    <a:lnTo>
                      <a:pt x="10214" y="19267"/>
                    </a:lnTo>
                    <a:cubicBezTo>
                      <a:pt x="10214" y="19267"/>
                      <a:pt x="0" y="12649"/>
                      <a:pt x="0" y="12649"/>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2" name="Shape 20"/>
              <p:cNvSpPr/>
              <p:nvPr/>
            </p:nvSpPr>
            <p:spPr bwMode="auto">
              <a:xfrm>
                <a:off x="3256538" y="2655684"/>
                <a:ext cx="247837" cy="285042"/>
              </a:xfrm>
              <a:custGeom>
                <a:avLst/>
                <a:gdLst/>
                <a:ahLst/>
                <a:cxnLst>
                  <a:cxn ang="0">
                    <a:pos x="wd2" y="hd2"/>
                  </a:cxn>
                  <a:cxn ang="5400000">
                    <a:pos x="wd2" y="hd2"/>
                  </a:cxn>
                  <a:cxn ang="10800000">
                    <a:pos x="wd2" y="hd2"/>
                  </a:cxn>
                  <a:cxn ang="16200000">
                    <a:pos x="wd2" y="hd2"/>
                  </a:cxn>
                </a:cxnLst>
                <a:rect l="0" t="0" r="r" b="b"/>
                <a:pathLst>
                  <a:path w="21600" h="19267" extrusionOk="0">
                    <a:moveTo>
                      <a:pt x="21600" y="12649"/>
                    </a:moveTo>
                    <a:lnTo>
                      <a:pt x="14406" y="3346"/>
                    </a:lnTo>
                    <a:cubicBezTo>
                      <a:pt x="10016" y="-2333"/>
                      <a:pt x="1475" y="38"/>
                      <a:pt x="0" y="4382"/>
                    </a:cubicBezTo>
                    <a:lnTo>
                      <a:pt x="6769" y="14651"/>
                    </a:lnTo>
                    <a:lnTo>
                      <a:pt x="11386" y="19267"/>
                    </a:lnTo>
                    <a:cubicBezTo>
                      <a:pt x="11386" y="19267"/>
                      <a:pt x="21600" y="12649"/>
                      <a:pt x="21600" y="12649"/>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3" name="Shape 21"/>
              <p:cNvSpPr/>
              <p:nvPr/>
            </p:nvSpPr>
            <p:spPr bwMode="auto">
              <a:xfrm>
                <a:off x="2803317" y="2650962"/>
                <a:ext cx="543170" cy="77803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871" y="21600"/>
                    </a:lnTo>
                    <a:lnTo>
                      <a:pt x="10652" y="21600"/>
                    </a:lnTo>
                    <a:lnTo>
                      <a:pt x="1728" y="21600"/>
                    </a:lnTo>
                    <a:lnTo>
                      <a:pt x="0" y="0"/>
                    </a:lnTo>
                    <a:cubicBezTo>
                      <a:pt x="0" y="0"/>
                      <a:pt x="21600" y="0"/>
                      <a:pt x="21600" y="0"/>
                    </a:cubicBez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4" name="Shape 22"/>
              <p:cNvSpPr/>
              <p:nvPr/>
            </p:nvSpPr>
            <p:spPr bwMode="auto">
              <a:xfrm>
                <a:off x="2944948" y="2471563"/>
                <a:ext cx="262528" cy="3071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0800" y="0"/>
                    </a:lnTo>
                    <a:cubicBezTo>
                      <a:pt x="16739" y="0"/>
                      <a:pt x="21600" y="2330"/>
                      <a:pt x="21600" y="5178"/>
                    </a:cubicBezTo>
                    <a:lnTo>
                      <a:pt x="21600" y="16422"/>
                    </a:lnTo>
                    <a:cubicBezTo>
                      <a:pt x="21600" y="19270"/>
                      <a:pt x="16739" y="21600"/>
                      <a:pt x="10800" y="21600"/>
                    </a:cubicBezTo>
                    <a:lnTo>
                      <a:pt x="10800" y="21600"/>
                    </a:lnTo>
                    <a:cubicBezTo>
                      <a:pt x="4861" y="21600"/>
                      <a:pt x="0" y="19270"/>
                      <a:pt x="0" y="16422"/>
                    </a:cubicBezTo>
                    <a:lnTo>
                      <a:pt x="0" y="5178"/>
                    </a:lnTo>
                    <a:cubicBezTo>
                      <a:pt x="0" y="2330"/>
                      <a:pt x="4861" y="0"/>
                      <a:pt x="10800" y="0"/>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5" name="Shape 23"/>
              <p:cNvSpPr/>
              <p:nvPr/>
            </p:nvSpPr>
            <p:spPr bwMode="auto">
              <a:xfrm>
                <a:off x="2944948" y="2471563"/>
                <a:ext cx="262528" cy="164385"/>
              </a:xfrm>
              <a:custGeom>
                <a:avLst/>
                <a:gdLst/>
                <a:ahLst/>
                <a:cxnLst>
                  <a:cxn ang="0">
                    <a:pos x="wd2" y="hd2"/>
                  </a:cxn>
                  <a:cxn ang="5400000">
                    <a:pos x="wd2" y="hd2"/>
                  </a:cxn>
                  <a:cxn ang="10800000">
                    <a:pos x="wd2" y="hd2"/>
                  </a:cxn>
                  <a:cxn ang="16200000">
                    <a:pos x="wd2" y="hd2"/>
                  </a:cxn>
                </a:cxnLst>
                <a:rect l="0" t="0" r="r" b="b"/>
                <a:pathLst>
                  <a:path w="21600" h="16200" extrusionOk="0">
                    <a:moveTo>
                      <a:pt x="21600" y="8099"/>
                    </a:moveTo>
                    <a:lnTo>
                      <a:pt x="21600" y="8099"/>
                    </a:lnTo>
                    <a:cubicBezTo>
                      <a:pt x="21600" y="18900"/>
                      <a:pt x="0" y="18900"/>
                      <a:pt x="0" y="8099"/>
                    </a:cubicBezTo>
                    <a:lnTo>
                      <a:pt x="0" y="8099"/>
                    </a:lnTo>
                    <a:cubicBezTo>
                      <a:pt x="0" y="-2700"/>
                      <a:pt x="21600" y="-2700"/>
                      <a:pt x="21600" y="8099"/>
                    </a:cubicBezTo>
                    <a:close/>
                  </a:path>
                </a:pathLst>
              </a:custGeom>
              <a:solidFill>
                <a:srgbClr val="FFAF28">
                  <a:lumMod val="50000"/>
                  <a:alpha val="1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6" name="Shape 26"/>
              <p:cNvSpPr/>
              <p:nvPr/>
            </p:nvSpPr>
            <p:spPr bwMode="auto">
              <a:xfrm>
                <a:off x="2708896" y="1787012"/>
                <a:ext cx="737192" cy="503351"/>
              </a:xfrm>
              <a:custGeom>
                <a:avLst/>
                <a:gdLst/>
                <a:ahLst/>
                <a:cxnLst>
                  <a:cxn ang="0">
                    <a:pos x="wd2" y="hd2"/>
                  </a:cxn>
                  <a:cxn ang="5400000">
                    <a:pos x="wd2" y="hd2"/>
                  </a:cxn>
                  <a:cxn ang="10800000">
                    <a:pos x="wd2" y="hd2"/>
                  </a:cxn>
                  <a:cxn ang="16200000">
                    <a:pos x="wd2" y="hd2"/>
                  </a:cxn>
                </a:cxnLst>
                <a:rect l="0" t="0" r="r" b="b"/>
                <a:pathLst>
                  <a:path w="21439" h="19857" extrusionOk="0">
                    <a:moveTo>
                      <a:pt x="21421" y="12230"/>
                    </a:moveTo>
                    <a:cubicBezTo>
                      <a:pt x="21407" y="11956"/>
                      <a:pt x="21315" y="11658"/>
                      <a:pt x="21169" y="11360"/>
                    </a:cubicBezTo>
                    <a:cubicBezTo>
                      <a:pt x="20879" y="6471"/>
                      <a:pt x="17739" y="2387"/>
                      <a:pt x="15060" y="1403"/>
                    </a:cubicBezTo>
                    <a:cubicBezTo>
                      <a:pt x="12580" y="-619"/>
                      <a:pt x="8480" y="-427"/>
                      <a:pt x="5273" y="1797"/>
                    </a:cubicBezTo>
                    <a:cubicBezTo>
                      <a:pt x="2404" y="3787"/>
                      <a:pt x="329" y="8651"/>
                      <a:pt x="97" y="11798"/>
                    </a:cubicBezTo>
                    <a:cubicBezTo>
                      <a:pt x="53" y="11946"/>
                      <a:pt x="26" y="12091"/>
                      <a:pt x="19" y="12230"/>
                    </a:cubicBezTo>
                    <a:cubicBezTo>
                      <a:pt x="-80" y="14191"/>
                      <a:pt x="233" y="15942"/>
                      <a:pt x="674" y="17679"/>
                    </a:cubicBezTo>
                    <a:cubicBezTo>
                      <a:pt x="1114" y="19417"/>
                      <a:pt x="1833" y="20981"/>
                      <a:pt x="1706" y="18765"/>
                    </a:cubicBezTo>
                    <a:cubicBezTo>
                      <a:pt x="1642" y="17649"/>
                      <a:pt x="1581" y="16283"/>
                      <a:pt x="1774" y="14921"/>
                    </a:cubicBezTo>
                    <a:cubicBezTo>
                      <a:pt x="5448" y="16089"/>
                      <a:pt x="11927" y="12747"/>
                      <a:pt x="15243" y="8840"/>
                    </a:cubicBezTo>
                    <a:cubicBezTo>
                      <a:pt x="16628" y="11614"/>
                      <a:pt x="18312" y="14067"/>
                      <a:pt x="19686" y="15072"/>
                    </a:cubicBezTo>
                    <a:cubicBezTo>
                      <a:pt x="19854" y="16384"/>
                      <a:pt x="19795" y="17690"/>
                      <a:pt x="19734" y="18765"/>
                    </a:cubicBezTo>
                    <a:cubicBezTo>
                      <a:pt x="19607" y="20981"/>
                      <a:pt x="20326" y="19417"/>
                      <a:pt x="20766" y="17679"/>
                    </a:cubicBezTo>
                    <a:cubicBezTo>
                      <a:pt x="21207" y="15942"/>
                      <a:pt x="21520" y="14191"/>
                      <a:pt x="21421" y="1223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7" name="Shape 27"/>
              <p:cNvSpPr/>
              <p:nvPr/>
            </p:nvSpPr>
            <p:spPr bwMode="auto">
              <a:xfrm>
                <a:off x="2671127" y="2008900"/>
                <a:ext cx="810843" cy="568192"/>
              </a:xfrm>
              <a:custGeom>
                <a:avLst/>
                <a:gdLst/>
                <a:ahLst/>
                <a:cxnLst>
                  <a:cxn ang="0">
                    <a:pos x="wd2" y="hd2"/>
                  </a:cxn>
                  <a:cxn ang="5400000">
                    <a:pos x="wd2" y="hd2"/>
                  </a:cxn>
                  <a:cxn ang="10800000">
                    <a:pos x="wd2" y="hd2"/>
                  </a:cxn>
                  <a:cxn ang="16200000">
                    <a:pos x="wd2" y="hd2"/>
                  </a:cxn>
                </a:cxnLst>
                <a:rect l="0" t="0" r="r" b="b"/>
                <a:pathLst>
                  <a:path w="21190" h="21600" extrusionOk="0">
                    <a:moveTo>
                      <a:pt x="20385" y="5265"/>
                    </a:moveTo>
                    <a:cubicBezTo>
                      <a:pt x="20317" y="5240"/>
                      <a:pt x="20248" y="5231"/>
                      <a:pt x="20177" y="5235"/>
                    </a:cubicBezTo>
                    <a:cubicBezTo>
                      <a:pt x="20085" y="6368"/>
                      <a:pt x="19879" y="7446"/>
                      <a:pt x="19626" y="8518"/>
                    </a:cubicBezTo>
                    <a:cubicBezTo>
                      <a:pt x="19230" y="10193"/>
                      <a:pt x="18584" y="11700"/>
                      <a:pt x="18698" y="9564"/>
                    </a:cubicBezTo>
                    <a:cubicBezTo>
                      <a:pt x="18753" y="8528"/>
                      <a:pt x="18805" y="7270"/>
                      <a:pt x="18655" y="6006"/>
                    </a:cubicBezTo>
                    <a:cubicBezTo>
                      <a:pt x="17420" y="5037"/>
                      <a:pt x="15907" y="2674"/>
                      <a:pt x="14662" y="0"/>
                    </a:cubicBezTo>
                    <a:cubicBezTo>
                      <a:pt x="11682" y="3765"/>
                      <a:pt x="5861" y="6986"/>
                      <a:pt x="2559" y="5860"/>
                    </a:cubicBezTo>
                    <a:cubicBezTo>
                      <a:pt x="2386" y="7173"/>
                      <a:pt x="2441" y="8489"/>
                      <a:pt x="2498" y="9564"/>
                    </a:cubicBezTo>
                    <a:cubicBezTo>
                      <a:pt x="2612" y="11700"/>
                      <a:pt x="1966" y="10193"/>
                      <a:pt x="1570" y="8518"/>
                    </a:cubicBezTo>
                    <a:cubicBezTo>
                      <a:pt x="1317" y="7446"/>
                      <a:pt x="1111" y="6368"/>
                      <a:pt x="1019" y="5236"/>
                    </a:cubicBezTo>
                    <a:cubicBezTo>
                      <a:pt x="946" y="5231"/>
                      <a:pt x="875" y="5239"/>
                      <a:pt x="805" y="5265"/>
                    </a:cubicBezTo>
                    <a:cubicBezTo>
                      <a:pt x="87" y="5524"/>
                      <a:pt x="-205" y="7341"/>
                      <a:pt x="153" y="9324"/>
                    </a:cubicBezTo>
                    <a:cubicBezTo>
                      <a:pt x="511" y="11307"/>
                      <a:pt x="1384" y="12704"/>
                      <a:pt x="2102" y="12445"/>
                    </a:cubicBezTo>
                    <a:cubicBezTo>
                      <a:pt x="2183" y="12416"/>
                      <a:pt x="2258" y="12366"/>
                      <a:pt x="2328" y="12299"/>
                    </a:cubicBezTo>
                    <a:cubicBezTo>
                      <a:pt x="2385" y="12463"/>
                      <a:pt x="2443" y="12621"/>
                      <a:pt x="2503" y="12770"/>
                    </a:cubicBezTo>
                    <a:cubicBezTo>
                      <a:pt x="5378" y="20000"/>
                      <a:pt x="9245" y="21600"/>
                      <a:pt x="10593" y="21600"/>
                    </a:cubicBezTo>
                    <a:cubicBezTo>
                      <a:pt x="11941" y="21600"/>
                      <a:pt x="15808" y="20000"/>
                      <a:pt x="18683" y="12770"/>
                    </a:cubicBezTo>
                    <a:cubicBezTo>
                      <a:pt x="18742" y="12619"/>
                      <a:pt x="18801" y="12461"/>
                      <a:pt x="18858" y="12295"/>
                    </a:cubicBezTo>
                    <a:cubicBezTo>
                      <a:pt x="18929" y="12364"/>
                      <a:pt x="19006" y="12415"/>
                      <a:pt x="19088" y="12445"/>
                    </a:cubicBezTo>
                    <a:cubicBezTo>
                      <a:pt x="19807" y="12704"/>
                      <a:pt x="20679" y="11307"/>
                      <a:pt x="21037" y="9324"/>
                    </a:cubicBezTo>
                    <a:cubicBezTo>
                      <a:pt x="21395" y="7341"/>
                      <a:pt x="21103" y="5524"/>
                      <a:pt x="20385" y="5265"/>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8" name="Shape 28"/>
              <p:cNvSpPr/>
              <p:nvPr/>
            </p:nvSpPr>
            <p:spPr bwMode="auto">
              <a:xfrm>
                <a:off x="3350959" y="2990878"/>
                <a:ext cx="266213" cy="285210"/>
              </a:xfrm>
              <a:custGeom>
                <a:avLst/>
                <a:gdLst/>
                <a:ahLst/>
                <a:cxnLst>
                  <a:cxn ang="0">
                    <a:pos x="wd2" y="hd2"/>
                  </a:cxn>
                  <a:cxn ang="5400000">
                    <a:pos x="wd2" y="hd2"/>
                  </a:cxn>
                  <a:cxn ang="10800000">
                    <a:pos x="wd2" y="hd2"/>
                  </a:cxn>
                  <a:cxn ang="16200000">
                    <a:pos x="wd2" y="hd2"/>
                  </a:cxn>
                </a:cxnLst>
                <a:rect l="0" t="0" r="r" b="b"/>
                <a:pathLst>
                  <a:path w="18143" h="19673" extrusionOk="0">
                    <a:moveTo>
                      <a:pt x="0" y="13239"/>
                    </a:moveTo>
                    <a:lnTo>
                      <a:pt x="10935" y="487"/>
                    </a:lnTo>
                    <a:cubicBezTo>
                      <a:pt x="16488" y="-1927"/>
                      <a:pt x="21600" y="5236"/>
                      <a:pt x="15100" y="8729"/>
                    </a:cubicBezTo>
                    <a:lnTo>
                      <a:pt x="3603" y="19673"/>
                    </a:lnTo>
                    <a:cubicBezTo>
                      <a:pt x="3603" y="19673"/>
                      <a:pt x="0" y="13239"/>
                      <a:pt x="0" y="13239"/>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59" name="Shape 29"/>
              <p:cNvSpPr/>
              <p:nvPr/>
            </p:nvSpPr>
            <p:spPr bwMode="auto">
              <a:xfrm>
                <a:off x="3275422" y="3174998"/>
                <a:ext cx="135293" cy="128689"/>
              </a:xfrm>
              <a:custGeom>
                <a:avLst/>
                <a:gdLst/>
                <a:ahLst/>
                <a:cxnLst>
                  <a:cxn ang="0">
                    <a:pos x="wd2" y="hd2"/>
                  </a:cxn>
                  <a:cxn ang="5400000">
                    <a:pos x="wd2" y="hd2"/>
                  </a:cxn>
                  <a:cxn ang="10800000">
                    <a:pos x="wd2" y="hd2"/>
                  </a:cxn>
                  <a:cxn ang="16200000">
                    <a:pos x="wd2" y="hd2"/>
                  </a:cxn>
                </a:cxnLst>
                <a:rect l="0" t="0" r="r" b="b"/>
                <a:pathLst>
                  <a:path w="15495" h="16921" extrusionOk="0">
                    <a:moveTo>
                      <a:pt x="6132" y="2369"/>
                    </a:moveTo>
                    <a:lnTo>
                      <a:pt x="9418" y="0"/>
                    </a:lnTo>
                    <a:lnTo>
                      <a:pt x="15495" y="12403"/>
                    </a:lnTo>
                    <a:lnTo>
                      <a:pt x="12209" y="14772"/>
                    </a:lnTo>
                    <a:cubicBezTo>
                      <a:pt x="2106" y="21600"/>
                      <a:pt x="-6105" y="10704"/>
                      <a:pt x="6132" y="2369"/>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0" name="Shape 30"/>
              <p:cNvSpPr/>
              <p:nvPr/>
            </p:nvSpPr>
            <p:spPr bwMode="auto">
              <a:xfrm>
                <a:off x="2529497" y="2986156"/>
                <a:ext cx="266210" cy="287581"/>
              </a:xfrm>
              <a:custGeom>
                <a:avLst/>
                <a:gdLst/>
                <a:ahLst/>
                <a:cxnLst>
                  <a:cxn ang="0">
                    <a:pos x="wd2" y="hd2"/>
                  </a:cxn>
                  <a:cxn ang="5400000">
                    <a:pos x="wd2" y="hd2"/>
                  </a:cxn>
                  <a:cxn ang="10800000">
                    <a:pos x="wd2" y="hd2"/>
                  </a:cxn>
                  <a:cxn ang="16200000">
                    <a:pos x="wd2" y="hd2"/>
                  </a:cxn>
                </a:cxnLst>
                <a:rect l="0" t="0" r="r" b="b"/>
                <a:pathLst>
                  <a:path w="18143" h="19688" extrusionOk="0">
                    <a:moveTo>
                      <a:pt x="18143" y="13302"/>
                    </a:moveTo>
                    <a:lnTo>
                      <a:pt x="7208" y="484"/>
                    </a:lnTo>
                    <a:cubicBezTo>
                      <a:pt x="1656" y="-1912"/>
                      <a:pt x="-3457" y="5197"/>
                      <a:pt x="3043" y="8664"/>
                    </a:cubicBezTo>
                    <a:lnTo>
                      <a:pt x="14540" y="19688"/>
                    </a:lnTo>
                    <a:cubicBezTo>
                      <a:pt x="14540" y="19688"/>
                      <a:pt x="18143" y="13302"/>
                      <a:pt x="18143" y="13302"/>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1" name="Shape 31"/>
              <p:cNvSpPr/>
              <p:nvPr/>
            </p:nvSpPr>
            <p:spPr bwMode="auto">
              <a:xfrm>
                <a:off x="2732502" y="3174998"/>
                <a:ext cx="135296" cy="128700"/>
              </a:xfrm>
              <a:custGeom>
                <a:avLst/>
                <a:gdLst/>
                <a:ahLst/>
                <a:cxnLst>
                  <a:cxn ang="0">
                    <a:pos x="wd2" y="hd2"/>
                  </a:cxn>
                  <a:cxn ang="5400000">
                    <a:pos x="wd2" y="hd2"/>
                  </a:cxn>
                  <a:cxn ang="10800000">
                    <a:pos x="wd2" y="hd2"/>
                  </a:cxn>
                  <a:cxn ang="16200000">
                    <a:pos x="wd2" y="hd2"/>
                  </a:cxn>
                </a:cxnLst>
                <a:rect l="0" t="0" r="r" b="b"/>
                <a:pathLst>
                  <a:path w="15495" h="16922" extrusionOk="0">
                    <a:moveTo>
                      <a:pt x="9363" y="2370"/>
                    </a:moveTo>
                    <a:lnTo>
                      <a:pt x="6077" y="0"/>
                    </a:lnTo>
                    <a:lnTo>
                      <a:pt x="0" y="12403"/>
                    </a:lnTo>
                    <a:lnTo>
                      <a:pt x="3286" y="14773"/>
                    </a:lnTo>
                    <a:cubicBezTo>
                      <a:pt x="13389" y="21600"/>
                      <a:pt x="21600" y="10705"/>
                      <a:pt x="9363" y="2370"/>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2" name="Shape 32"/>
              <p:cNvSpPr/>
              <p:nvPr/>
            </p:nvSpPr>
            <p:spPr bwMode="auto">
              <a:xfrm>
                <a:off x="2817481" y="2650962"/>
                <a:ext cx="518215" cy="229375"/>
              </a:xfrm>
              <a:custGeom>
                <a:avLst/>
                <a:gdLst/>
                <a:ahLst/>
                <a:cxnLst>
                  <a:cxn ang="0">
                    <a:pos x="wd2" y="hd2"/>
                  </a:cxn>
                  <a:cxn ang="5400000">
                    <a:pos x="wd2" y="hd2"/>
                  </a:cxn>
                  <a:cxn ang="10800000">
                    <a:pos x="wd2" y="hd2"/>
                  </a:cxn>
                  <a:cxn ang="16200000">
                    <a:pos x="wd2" y="hd2"/>
                  </a:cxn>
                </a:cxnLst>
                <a:rect l="0" t="0" r="r" b="b"/>
                <a:pathLst>
                  <a:path w="21600" h="21600" extrusionOk="0">
                    <a:moveTo>
                      <a:pt x="5021" y="163"/>
                    </a:moveTo>
                    <a:lnTo>
                      <a:pt x="10810" y="12014"/>
                    </a:lnTo>
                    <a:lnTo>
                      <a:pt x="16282" y="0"/>
                    </a:lnTo>
                    <a:lnTo>
                      <a:pt x="21600" y="21600"/>
                    </a:lnTo>
                    <a:lnTo>
                      <a:pt x="0" y="20796"/>
                    </a:lnTo>
                    <a:cubicBezTo>
                      <a:pt x="0" y="20796"/>
                      <a:pt x="5021" y="163"/>
                      <a:pt x="5021" y="163"/>
                    </a:cubicBez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3" name="Freeform 134"/>
              <p:cNvSpPr/>
              <p:nvPr/>
            </p:nvSpPr>
            <p:spPr bwMode="auto">
              <a:xfrm>
                <a:off x="2911901" y="2613194"/>
                <a:ext cx="331610" cy="164495"/>
              </a:xfrm>
              <a:custGeom>
                <a:avLst/>
                <a:gdLst>
                  <a:gd name="connsiteX0" fmla="*/ 35108 w 331610"/>
                  <a:gd name="connsiteY0" fmla="*/ 0 h 164495"/>
                  <a:gd name="connsiteX1" fmla="*/ 115837 w 331610"/>
                  <a:gd name="connsiteY1" fmla="*/ 68273 h 164495"/>
                  <a:gd name="connsiteX2" fmla="*/ 165805 w 331610"/>
                  <a:gd name="connsiteY2" fmla="*/ 163414 h 164495"/>
                  <a:gd name="connsiteX3" fmla="*/ 215773 w 331610"/>
                  <a:gd name="connsiteY3" fmla="*/ 68273 h 164495"/>
                  <a:gd name="connsiteX4" fmla="*/ 296502 w 331610"/>
                  <a:gd name="connsiteY4" fmla="*/ 0 h 164495"/>
                  <a:gd name="connsiteX5" fmla="*/ 331610 w 331610"/>
                  <a:gd name="connsiteY5" fmla="*/ 38641 h 164495"/>
                  <a:gd name="connsiteX6" fmla="*/ 166050 w 331610"/>
                  <a:gd name="connsiteY6" fmla="*/ 163880 h 164495"/>
                  <a:gd name="connsiteX7" fmla="*/ 166373 w 331610"/>
                  <a:gd name="connsiteY7" fmla="*/ 164495 h 164495"/>
                  <a:gd name="connsiteX8" fmla="*/ 165805 w 331610"/>
                  <a:gd name="connsiteY8" fmla="*/ 164066 h 164495"/>
                  <a:gd name="connsiteX9" fmla="*/ 165237 w 331610"/>
                  <a:gd name="connsiteY9" fmla="*/ 164495 h 164495"/>
                  <a:gd name="connsiteX10" fmla="*/ 165560 w 331610"/>
                  <a:gd name="connsiteY10" fmla="*/ 163880 h 164495"/>
                  <a:gd name="connsiteX11" fmla="*/ 0 w 331610"/>
                  <a:gd name="connsiteY11" fmla="*/ 38641 h 164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1610" h="164495" extrusionOk="0">
                    <a:moveTo>
                      <a:pt x="35108" y="0"/>
                    </a:moveTo>
                    <a:cubicBezTo>
                      <a:pt x="35108" y="0"/>
                      <a:pt x="115837" y="68273"/>
                      <a:pt x="115837" y="68273"/>
                    </a:cubicBezTo>
                    <a:lnTo>
                      <a:pt x="165805" y="163414"/>
                    </a:lnTo>
                    <a:lnTo>
                      <a:pt x="215773" y="68273"/>
                    </a:lnTo>
                    <a:cubicBezTo>
                      <a:pt x="215773" y="68273"/>
                      <a:pt x="296502" y="0"/>
                      <a:pt x="296502" y="0"/>
                    </a:cubicBezTo>
                    <a:lnTo>
                      <a:pt x="331610" y="38641"/>
                    </a:lnTo>
                    <a:lnTo>
                      <a:pt x="166050" y="163880"/>
                    </a:lnTo>
                    <a:lnTo>
                      <a:pt x="166373" y="164495"/>
                    </a:lnTo>
                    <a:lnTo>
                      <a:pt x="165805" y="164066"/>
                    </a:lnTo>
                    <a:lnTo>
                      <a:pt x="165237" y="164495"/>
                    </a:lnTo>
                    <a:lnTo>
                      <a:pt x="165560" y="163880"/>
                    </a:lnTo>
                    <a:lnTo>
                      <a:pt x="0" y="38641"/>
                    </a:lnTo>
                    <a:close/>
                  </a:path>
                </a:pathLst>
              </a:custGeom>
              <a:solidFill>
                <a:srgbClr val="14B4EB">
                  <a:lumMod val="75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4" name="Shape 35"/>
              <p:cNvSpPr/>
              <p:nvPr/>
            </p:nvSpPr>
            <p:spPr bwMode="auto">
              <a:xfrm>
                <a:off x="2911902" y="2613194"/>
                <a:ext cx="332746" cy="184048"/>
              </a:xfrm>
              <a:custGeom>
                <a:avLst/>
                <a:gdLst/>
                <a:ahLst/>
                <a:cxnLst>
                  <a:cxn ang="0">
                    <a:pos x="wd2" y="hd2"/>
                  </a:cxn>
                  <a:cxn ang="5400000">
                    <a:pos x="wd2" y="hd2"/>
                  </a:cxn>
                  <a:cxn ang="10800000">
                    <a:pos x="wd2" y="hd2"/>
                  </a:cxn>
                  <a:cxn ang="16200000">
                    <a:pos x="wd2" y="hd2"/>
                  </a:cxn>
                </a:cxnLst>
                <a:rect l="0" t="0" r="r" b="b"/>
                <a:pathLst>
                  <a:path w="21600" h="21600" extrusionOk="0">
                    <a:moveTo>
                      <a:pt x="19321" y="0"/>
                    </a:moveTo>
                    <a:lnTo>
                      <a:pt x="21600" y="4535"/>
                    </a:lnTo>
                    <a:lnTo>
                      <a:pt x="19420" y="21600"/>
                    </a:lnTo>
                    <a:lnTo>
                      <a:pt x="14081" y="8012"/>
                    </a:lnTo>
                    <a:cubicBezTo>
                      <a:pt x="14081" y="8012"/>
                      <a:pt x="19321" y="0"/>
                      <a:pt x="19321" y="0"/>
                    </a:cubicBezTo>
                    <a:close/>
                    <a:moveTo>
                      <a:pt x="2279" y="0"/>
                    </a:moveTo>
                    <a:lnTo>
                      <a:pt x="0" y="4535"/>
                    </a:lnTo>
                    <a:lnTo>
                      <a:pt x="2180" y="21600"/>
                    </a:lnTo>
                    <a:lnTo>
                      <a:pt x="7519" y="8012"/>
                    </a:lnTo>
                    <a:lnTo>
                      <a:pt x="2279" y="0"/>
                    </a:lnTo>
                    <a:cubicBezTo>
                      <a:pt x="2279" y="0"/>
                      <a:pt x="2279" y="0"/>
                      <a:pt x="2279" y="0"/>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5" name="Shape 38"/>
              <p:cNvSpPr/>
              <p:nvPr/>
            </p:nvSpPr>
            <p:spPr bwMode="auto">
              <a:xfrm>
                <a:off x="3162117" y="2174137"/>
                <a:ext cx="52402" cy="93373"/>
              </a:xfrm>
              <a:custGeom>
                <a:avLst/>
                <a:gdLst/>
                <a:ahLst/>
                <a:cxnLst>
                  <a:cxn ang="0">
                    <a:pos x="wd2" y="hd2"/>
                  </a:cxn>
                  <a:cxn ang="5400000">
                    <a:pos x="wd2" y="hd2"/>
                  </a:cxn>
                  <a:cxn ang="10800000">
                    <a:pos x="wd2" y="hd2"/>
                  </a:cxn>
                  <a:cxn ang="16200000">
                    <a:pos x="wd2" y="hd2"/>
                  </a:cxn>
                </a:cxnLst>
                <a:rect l="0" t="0" r="r" b="b"/>
                <a:pathLst>
                  <a:path w="21600" h="21600" extrusionOk="0">
                    <a:moveTo>
                      <a:pt x="10803" y="21600"/>
                    </a:moveTo>
                    <a:cubicBezTo>
                      <a:pt x="16751" y="21600"/>
                      <a:pt x="21600" y="16749"/>
                      <a:pt x="21600" y="10800"/>
                    </a:cubicBezTo>
                    <a:cubicBezTo>
                      <a:pt x="21600" y="4851"/>
                      <a:pt x="16751" y="0"/>
                      <a:pt x="10803" y="0"/>
                    </a:cubicBezTo>
                    <a:cubicBezTo>
                      <a:pt x="4849" y="0"/>
                      <a:pt x="0" y="4851"/>
                      <a:pt x="0" y="10800"/>
                    </a:cubicBezTo>
                    <a:cubicBezTo>
                      <a:pt x="0" y="16749"/>
                      <a:pt x="4849" y="21600"/>
                      <a:pt x="10803" y="2160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6" name="Shape 39"/>
              <p:cNvSpPr/>
              <p:nvPr/>
            </p:nvSpPr>
            <p:spPr bwMode="auto">
              <a:xfrm>
                <a:off x="2935506" y="2174137"/>
                <a:ext cx="52420" cy="93373"/>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6752" y="21600"/>
                      <a:pt x="21600" y="16749"/>
                      <a:pt x="21600" y="10800"/>
                    </a:cubicBezTo>
                    <a:cubicBezTo>
                      <a:pt x="21600" y="4851"/>
                      <a:pt x="16752" y="0"/>
                      <a:pt x="10800" y="0"/>
                    </a:cubicBezTo>
                    <a:cubicBezTo>
                      <a:pt x="4854" y="0"/>
                      <a:pt x="0" y="4851"/>
                      <a:pt x="0" y="10800"/>
                    </a:cubicBezTo>
                    <a:cubicBezTo>
                      <a:pt x="0" y="16749"/>
                      <a:pt x="4854" y="21600"/>
                      <a:pt x="10800" y="2160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7" name="Shape 40"/>
              <p:cNvSpPr/>
              <p:nvPr/>
            </p:nvSpPr>
            <p:spPr bwMode="auto">
              <a:xfrm>
                <a:off x="2808038" y="2164695"/>
                <a:ext cx="538203" cy="164996"/>
              </a:xfrm>
              <a:custGeom>
                <a:avLst/>
                <a:gdLst/>
                <a:ahLst/>
                <a:cxnLst>
                  <a:cxn ang="0">
                    <a:pos x="wd2" y="hd2"/>
                  </a:cxn>
                  <a:cxn ang="5400000">
                    <a:pos x="wd2" y="hd2"/>
                  </a:cxn>
                  <a:cxn ang="10800000">
                    <a:pos x="wd2" y="hd2"/>
                  </a:cxn>
                  <a:cxn ang="16200000">
                    <a:pos x="wd2" y="hd2"/>
                  </a:cxn>
                </a:cxnLst>
                <a:rect l="0" t="0" r="r" b="b"/>
                <a:pathLst>
                  <a:path w="21561" h="21282" extrusionOk="0">
                    <a:moveTo>
                      <a:pt x="4986" y="316"/>
                    </a:moveTo>
                    <a:cubicBezTo>
                      <a:pt x="3272" y="29"/>
                      <a:pt x="991" y="642"/>
                      <a:pt x="576" y="1060"/>
                    </a:cubicBezTo>
                    <a:cubicBezTo>
                      <a:pt x="44" y="1594"/>
                      <a:pt x="28" y="1730"/>
                      <a:pt x="5" y="2996"/>
                    </a:cubicBezTo>
                    <a:cubicBezTo>
                      <a:pt x="-19" y="4261"/>
                      <a:pt x="48" y="5347"/>
                      <a:pt x="361" y="5675"/>
                    </a:cubicBezTo>
                    <a:cubicBezTo>
                      <a:pt x="790" y="6122"/>
                      <a:pt x="794" y="7814"/>
                      <a:pt x="1075" y="12672"/>
                    </a:cubicBezTo>
                    <a:cubicBezTo>
                      <a:pt x="1332" y="17097"/>
                      <a:pt x="1956" y="20597"/>
                      <a:pt x="4642" y="21232"/>
                    </a:cubicBezTo>
                    <a:cubicBezTo>
                      <a:pt x="4760" y="21260"/>
                      <a:pt x="4875" y="21276"/>
                      <a:pt x="4986" y="21281"/>
                    </a:cubicBezTo>
                    <a:lnTo>
                      <a:pt x="4986" y="20047"/>
                    </a:lnTo>
                    <a:cubicBezTo>
                      <a:pt x="3768" y="20035"/>
                      <a:pt x="2415" y="18671"/>
                      <a:pt x="1931" y="15947"/>
                    </a:cubicBezTo>
                    <a:cubicBezTo>
                      <a:pt x="1244" y="12075"/>
                      <a:pt x="1073" y="4252"/>
                      <a:pt x="1955" y="2622"/>
                    </a:cubicBezTo>
                    <a:cubicBezTo>
                      <a:pt x="2339" y="1913"/>
                      <a:pt x="3640" y="1432"/>
                      <a:pt x="4986" y="1627"/>
                    </a:cubicBezTo>
                    <a:cubicBezTo>
                      <a:pt x="4986" y="1627"/>
                      <a:pt x="4986" y="316"/>
                      <a:pt x="4986" y="316"/>
                    </a:cubicBezTo>
                    <a:close/>
                    <a:moveTo>
                      <a:pt x="10971" y="2846"/>
                    </a:moveTo>
                    <a:cubicBezTo>
                      <a:pt x="10377" y="2888"/>
                      <a:pt x="7067" y="835"/>
                      <a:pt x="5333" y="390"/>
                    </a:cubicBezTo>
                    <a:cubicBezTo>
                      <a:pt x="5220" y="361"/>
                      <a:pt x="5104" y="337"/>
                      <a:pt x="4986" y="316"/>
                    </a:cubicBezTo>
                    <a:lnTo>
                      <a:pt x="4986" y="1627"/>
                    </a:lnTo>
                    <a:cubicBezTo>
                      <a:pt x="6385" y="1830"/>
                      <a:pt x="7833" y="2762"/>
                      <a:pt x="8353" y="4930"/>
                    </a:cubicBezTo>
                    <a:cubicBezTo>
                      <a:pt x="9209" y="8503"/>
                      <a:pt x="7830" y="17213"/>
                      <a:pt x="6522" y="19148"/>
                    </a:cubicBezTo>
                    <a:cubicBezTo>
                      <a:pt x="6112" y="19753"/>
                      <a:pt x="5565" y="20052"/>
                      <a:pt x="4986" y="20047"/>
                    </a:cubicBezTo>
                    <a:lnTo>
                      <a:pt x="4986" y="21281"/>
                    </a:lnTo>
                    <a:cubicBezTo>
                      <a:pt x="7357" y="21387"/>
                      <a:pt x="8175" y="16466"/>
                      <a:pt x="8448" y="14830"/>
                    </a:cubicBezTo>
                    <a:cubicBezTo>
                      <a:pt x="8957" y="11778"/>
                      <a:pt x="9659" y="7570"/>
                      <a:pt x="10991" y="7570"/>
                    </a:cubicBezTo>
                    <a:cubicBezTo>
                      <a:pt x="12322" y="7570"/>
                      <a:pt x="12629" y="11461"/>
                      <a:pt x="13137" y="14513"/>
                    </a:cubicBezTo>
                    <a:cubicBezTo>
                      <a:pt x="13410" y="16148"/>
                      <a:pt x="14207" y="21138"/>
                      <a:pt x="16576" y="21038"/>
                    </a:cubicBezTo>
                    <a:lnTo>
                      <a:pt x="16576" y="19805"/>
                    </a:lnTo>
                    <a:cubicBezTo>
                      <a:pt x="15997" y="19810"/>
                      <a:pt x="15449" y="19511"/>
                      <a:pt x="15040" y="18906"/>
                    </a:cubicBezTo>
                    <a:cubicBezTo>
                      <a:pt x="13732" y="16971"/>
                      <a:pt x="12352" y="8261"/>
                      <a:pt x="13209" y="4688"/>
                    </a:cubicBezTo>
                    <a:cubicBezTo>
                      <a:pt x="13728" y="2520"/>
                      <a:pt x="15177" y="1588"/>
                      <a:pt x="16576" y="1385"/>
                    </a:cubicBezTo>
                    <a:lnTo>
                      <a:pt x="16576" y="75"/>
                    </a:lnTo>
                    <a:cubicBezTo>
                      <a:pt x="16458" y="95"/>
                      <a:pt x="16341" y="118"/>
                      <a:pt x="16229" y="148"/>
                    </a:cubicBezTo>
                    <a:cubicBezTo>
                      <a:pt x="14677" y="547"/>
                      <a:pt x="12370" y="2750"/>
                      <a:pt x="10971" y="2846"/>
                    </a:cubicBezTo>
                    <a:close/>
                    <a:moveTo>
                      <a:pt x="16576" y="21038"/>
                    </a:moveTo>
                    <a:cubicBezTo>
                      <a:pt x="16687" y="21033"/>
                      <a:pt x="16802" y="21018"/>
                      <a:pt x="16919" y="20990"/>
                    </a:cubicBezTo>
                    <a:cubicBezTo>
                      <a:pt x="19606" y="20353"/>
                      <a:pt x="20230" y="16854"/>
                      <a:pt x="20487" y="12429"/>
                    </a:cubicBezTo>
                    <a:cubicBezTo>
                      <a:pt x="20768" y="7571"/>
                      <a:pt x="20772" y="5879"/>
                      <a:pt x="21200" y="5433"/>
                    </a:cubicBezTo>
                    <a:cubicBezTo>
                      <a:pt x="21514" y="5105"/>
                      <a:pt x="21581" y="4019"/>
                      <a:pt x="21557" y="2753"/>
                    </a:cubicBezTo>
                    <a:cubicBezTo>
                      <a:pt x="21534" y="1487"/>
                      <a:pt x="21518" y="1351"/>
                      <a:pt x="20986" y="817"/>
                    </a:cubicBezTo>
                    <a:cubicBezTo>
                      <a:pt x="20571" y="399"/>
                      <a:pt x="18290" y="-213"/>
                      <a:pt x="16576" y="75"/>
                    </a:cubicBezTo>
                    <a:lnTo>
                      <a:pt x="16576" y="1385"/>
                    </a:lnTo>
                    <a:cubicBezTo>
                      <a:pt x="17922" y="1190"/>
                      <a:pt x="19223" y="1670"/>
                      <a:pt x="19607" y="2380"/>
                    </a:cubicBezTo>
                    <a:cubicBezTo>
                      <a:pt x="20489" y="4009"/>
                      <a:pt x="20318" y="11833"/>
                      <a:pt x="19631" y="15705"/>
                    </a:cubicBezTo>
                    <a:cubicBezTo>
                      <a:pt x="19147" y="18430"/>
                      <a:pt x="17794" y="19793"/>
                      <a:pt x="16576" y="19805"/>
                    </a:cubicBezTo>
                    <a:cubicBezTo>
                      <a:pt x="16576" y="19805"/>
                      <a:pt x="16576" y="21038"/>
                      <a:pt x="16576" y="21038"/>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68" name="Shape 41"/>
              <p:cNvSpPr/>
              <p:nvPr/>
            </p:nvSpPr>
            <p:spPr bwMode="auto">
              <a:xfrm>
                <a:off x="2940228" y="2377142"/>
                <a:ext cx="272662" cy="78215"/>
              </a:xfrm>
              <a:custGeom>
                <a:avLst/>
                <a:gdLst/>
                <a:ahLst/>
                <a:cxnLst>
                  <a:cxn ang="0">
                    <a:pos x="wd2" y="hd2"/>
                  </a:cxn>
                  <a:cxn ang="5400000">
                    <a:pos x="wd2" y="hd2"/>
                  </a:cxn>
                  <a:cxn ang="10800000">
                    <a:pos x="wd2" y="hd2"/>
                  </a:cxn>
                  <a:cxn ang="16200000">
                    <a:pos x="wd2" y="hd2"/>
                  </a:cxn>
                </a:cxnLst>
                <a:rect l="0" t="0" r="r" b="b"/>
                <a:pathLst>
                  <a:path w="21600" h="16200" extrusionOk="0">
                    <a:moveTo>
                      <a:pt x="21600" y="0"/>
                    </a:moveTo>
                    <a:cubicBezTo>
                      <a:pt x="17455" y="21600"/>
                      <a:pt x="4145" y="21600"/>
                      <a:pt x="0" y="0"/>
                    </a:cubicBezTo>
                    <a:cubicBezTo>
                      <a:pt x="6225" y="8734"/>
                      <a:pt x="15375" y="8734"/>
                      <a:pt x="21600" y="0"/>
                    </a:cubicBezTo>
                    <a:close/>
                  </a:path>
                </a:pathLst>
              </a:custGeom>
              <a:solidFill>
                <a:srgbClr val="FFAF28">
                  <a:lumMod val="50000"/>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nvGrpSpPr>
            <p:cNvPr id="116" name="Group 115"/>
            <p:cNvGrpSpPr/>
            <p:nvPr/>
          </p:nvGrpSpPr>
          <p:grpSpPr bwMode="auto">
            <a:xfrm>
              <a:off x="2537031" y="4027497"/>
              <a:ext cx="2406160" cy="2997324"/>
              <a:chOff x="1894828" y="4841641"/>
              <a:chExt cx="1753126" cy="2183848"/>
            </a:xfrm>
          </p:grpSpPr>
          <p:sp>
            <p:nvSpPr>
              <p:cNvPr id="126" name="Freeform 55"/>
              <p:cNvSpPr/>
              <p:nvPr/>
            </p:nvSpPr>
            <p:spPr bwMode="auto">
              <a:xfrm>
                <a:off x="1964515" y="4841641"/>
                <a:ext cx="1683439" cy="2158038"/>
              </a:xfrm>
              <a:custGeom>
                <a:avLst/>
                <a:gdLst>
                  <a:gd name="connsiteX0" fmla="*/ 852435 w 1683439"/>
                  <a:gd name="connsiteY0" fmla="*/ 3 h 2158038"/>
                  <a:gd name="connsiteX1" fmla="*/ 1088274 w 1683439"/>
                  <a:gd name="connsiteY1" fmla="*/ 76510 h 2158038"/>
                  <a:gd name="connsiteX2" fmla="*/ 1226541 w 1683439"/>
                  <a:gd name="connsiteY2" fmla="*/ 526433 h 2158038"/>
                  <a:gd name="connsiteX3" fmla="*/ 1224247 w 1683439"/>
                  <a:gd name="connsiteY3" fmla="*/ 543121 h 2158038"/>
                  <a:gd name="connsiteX4" fmla="*/ 1231715 w 1683439"/>
                  <a:gd name="connsiteY4" fmla="*/ 549099 h 2158038"/>
                  <a:gd name="connsiteX5" fmla="*/ 1236212 w 1683439"/>
                  <a:gd name="connsiteY5" fmla="*/ 650793 h 2158038"/>
                  <a:gd name="connsiteX6" fmla="*/ 1188190 w 1683439"/>
                  <a:gd name="connsiteY6" fmla="*/ 721637 h 2158038"/>
                  <a:gd name="connsiteX7" fmla="*/ 1143970 w 1683439"/>
                  <a:gd name="connsiteY7" fmla="*/ 868449 h 2158038"/>
                  <a:gd name="connsiteX8" fmla="*/ 1092358 w 1683439"/>
                  <a:gd name="connsiteY8" fmla="*/ 927201 h 2158038"/>
                  <a:gd name="connsiteX9" fmla="*/ 1020020 w 1683439"/>
                  <a:gd name="connsiteY9" fmla="*/ 986734 h 2158038"/>
                  <a:gd name="connsiteX10" fmla="*/ 1020020 w 1683439"/>
                  <a:gd name="connsiteY10" fmla="*/ 989280 h 2158038"/>
                  <a:gd name="connsiteX11" fmla="*/ 1020020 w 1683439"/>
                  <a:gd name="connsiteY11" fmla="*/ 1009099 h 2158038"/>
                  <a:gd name="connsiteX12" fmla="*/ 1020020 w 1683439"/>
                  <a:gd name="connsiteY12" fmla="*/ 1063026 h 2158038"/>
                  <a:gd name="connsiteX13" fmla="*/ 1020020 w 1683439"/>
                  <a:gd name="connsiteY13" fmla="*/ 1065989 h 2158038"/>
                  <a:gd name="connsiteX14" fmla="*/ 1020894 w 1683439"/>
                  <a:gd name="connsiteY14" fmla="*/ 1064890 h 2158038"/>
                  <a:gd name="connsiteX15" fmla="*/ 1033223 w 1683439"/>
                  <a:gd name="connsiteY15" fmla="*/ 1124707 h 2158038"/>
                  <a:gd name="connsiteX16" fmla="*/ 1033216 w 1683439"/>
                  <a:gd name="connsiteY16" fmla="*/ 1124765 h 2158038"/>
                  <a:gd name="connsiteX17" fmla="*/ 1034268 w 1683439"/>
                  <a:gd name="connsiteY17" fmla="*/ 1125232 h 2158038"/>
                  <a:gd name="connsiteX18" fmla="*/ 1098299 w 1683439"/>
                  <a:gd name="connsiteY18" fmla="*/ 1153681 h 2158038"/>
                  <a:gd name="connsiteX19" fmla="*/ 1109413 w 1683439"/>
                  <a:gd name="connsiteY19" fmla="*/ 1158619 h 2158038"/>
                  <a:gd name="connsiteX20" fmla="*/ 1149558 w 1683439"/>
                  <a:gd name="connsiteY20" fmla="*/ 1170765 h 2158038"/>
                  <a:gd name="connsiteX21" fmla="*/ 1505902 w 1683439"/>
                  <a:gd name="connsiteY21" fmla="*/ 1309735 h 2158038"/>
                  <a:gd name="connsiteX22" fmla="*/ 1675305 w 1683439"/>
                  <a:gd name="connsiteY22" fmla="*/ 1876871 h 2158038"/>
                  <a:gd name="connsiteX23" fmla="*/ 1675156 w 1683439"/>
                  <a:gd name="connsiteY23" fmla="*/ 1876888 h 2158038"/>
                  <a:gd name="connsiteX24" fmla="*/ 1676059 w 1683439"/>
                  <a:gd name="connsiteY24" fmla="*/ 1881240 h 2158038"/>
                  <a:gd name="connsiteX25" fmla="*/ 1490991 w 1683439"/>
                  <a:gd name="connsiteY25" fmla="*/ 2157117 h 2158038"/>
                  <a:gd name="connsiteX26" fmla="*/ 1063703 w 1683439"/>
                  <a:gd name="connsiteY26" fmla="*/ 2109304 h 2158038"/>
                  <a:gd name="connsiteX27" fmla="*/ 930512 w 1683439"/>
                  <a:gd name="connsiteY27" fmla="*/ 2090939 h 2158038"/>
                  <a:gd name="connsiteX28" fmla="*/ 926026 w 1683439"/>
                  <a:gd name="connsiteY28" fmla="*/ 2091393 h 2158038"/>
                  <a:gd name="connsiteX29" fmla="*/ 926165 w 1683439"/>
                  <a:gd name="connsiteY29" fmla="*/ 2091413 h 2158038"/>
                  <a:gd name="connsiteX30" fmla="*/ 863421 w 1683439"/>
                  <a:gd name="connsiteY30" fmla="*/ 2097830 h 2158038"/>
                  <a:gd name="connsiteX31" fmla="*/ 863042 w 1683439"/>
                  <a:gd name="connsiteY31" fmla="*/ 2097775 h 2158038"/>
                  <a:gd name="connsiteX32" fmla="*/ 803748 w 1683439"/>
                  <a:gd name="connsiteY32" fmla="*/ 2103783 h 2158038"/>
                  <a:gd name="connsiteX33" fmla="*/ 201641 w 1683439"/>
                  <a:gd name="connsiteY33" fmla="*/ 2157482 h 2158038"/>
                  <a:gd name="connsiteX34" fmla="*/ 4394 w 1683439"/>
                  <a:gd name="connsiteY34" fmla="*/ 1882126 h 2158038"/>
                  <a:gd name="connsiteX35" fmla="*/ 4767 w 1683439"/>
                  <a:gd name="connsiteY35" fmla="*/ 1879877 h 2158038"/>
                  <a:gd name="connsiteX36" fmla="*/ 3716 w 1683439"/>
                  <a:gd name="connsiteY36" fmla="*/ 1879121 h 2158038"/>
                  <a:gd name="connsiteX37" fmla="*/ 178923 w 1683439"/>
                  <a:gd name="connsiteY37" fmla="*/ 1309104 h 2158038"/>
                  <a:gd name="connsiteX38" fmla="*/ 488471 w 1683439"/>
                  <a:gd name="connsiteY38" fmla="*/ 1173711 h 2158038"/>
                  <a:gd name="connsiteX39" fmla="*/ 584444 w 1683439"/>
                  <a:gd name="connsiteY39" fmla="*/ 1154604 h 2158038"/>
                  <a:gd name="connsiteX40" fmla="*/ 585471 w 1683439"/>
                  <a:gd name="connsiteY40" fmla="*/ 1153008 h 2158038"/>
                  <a:gd name="connsiteX41" fmla="*/ 623651 w 1683439"/>
                  <a:gd name="connsiteY41" fmla="*/ 1135888 h 2158038"/>
                  <a:gd name="connsiteX42" fmla="*/ 646534 w 1683439"/>
                  <a:gd name="connsiteY42" fmla="*/ 1125626 h 2158038"/>
                  <a:gd name="connsiteX43" fmla="*/ 662155 w 1683439"/>
                  <a:gd name="connsiteY43" fmla="*/ 1064890 h 2158038"/>
                  <a:gd name="connsiteX44" fmla="*/ 662358 w 1683439"/>
                  <a:gd name="connsiteY44" fmla="*/ 1065142 h 2158038"/>
                  <a:gd name="connsiteX45" fmla="*/ 662358 w 1683439"/>
                  <a:gd name="connsiteY45" fmla="*/ 1063026 h 2158038"/>
                  <a:gd name="connsiteX46" fmla="*/ 662358 w 1683439"/>
                  <a:gd name="connsiteY46" fmla="*/ 1001725 h 2158038"/>
                  <a:gd name="connsiteX47" fmla="*/ 662358 w 1683439"/>
                  <a:gd name="connsiteY47" fmla="*/ 988826 h 2158038"/>
                  <a:gd name="connsiteX48" fmla="*/ 662358 w 1683439"/>
                  <a:gd name="connsiteY48" fmla="*/ 987693 h 2158038"/>
                  <a:gd name="connsiteX49" fmla="*/ 588837 w 1683439"/>
                  <a:gd name="connsiteY49" fmla="*/ 927201 h 2158038"/>
                  <a:gd name="connsiteX50" fmla="*/ 537198 w 1683439"/>
                  <a:gd name="connsiteY50" fmla="*/ 868449 h 2158038"/>
                  <a:gd name="connsiteX51" fmla="*/ 493361 w 1683439"/>
                  <a:gd name="connsiteY51" fmla="*/ 723329 h 2158038"/>
                  <a:gd name="connsiteX52" fmla="*/ 442806 w 1683439"/>
                  <a:gd name="connsiteY52" fmla="*/ 650793 h 2158038"/>
                  <a:gd name="connsiteX53" fmla="*/ 447713 w 1683439"/>
                  <a:gd name="connsiteY53" fmla="*/ 548451 h 2158038"/>
                  <a:gd name="connsiteX54" fmla="*/ 463981 w 1683439"/>
                  <a:gd name="connsiteY54" fmla="*/ 536004 h 2158038"/>
                  <a:gd name="connsiteX55" fmla="*/ 456379 w 1683439"/>
                  <a:gd name="connsiteY55" fmla="*/ 410274 h 2158038"/>
                  <a:gd name="connsiteX56" fmla="*/ 528861 w 1683439"/>
                  <a:gd name="connsiteY56" fmla="*/ 139329 h 2158038"/>
                  <a:gd name="connsiteX57" fmla="*/ 852435 w 1683439"/>
                  <a:gd name="connsiteY57" fmla="*/ 3 h 2158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683439" h="2158038" extrusionOk="0">
                    <a:moveTo>
                      <a:pt x="852435" y="3"/>
                    </a:moveTo>
                    <a:cubicBezTo>
                      <a:pt x="934666" y="-330"/>
                      <a:pt x="1018578" y="21679"/>
                      <a:pt x="1088274" y="76510"/>
                    </a:cubicBezTo>
                    <a:cubicBezTo>
                      <a:pt x="1236714" y="111115"/>
                      <a:pt x="1244177" y="359238"/>
                      <a:pt x="1226541" y="526433"/>
                    </a:cubicBezTo>
                    <a:lnTo>
                      <a:pt x="1224247" y="543121"/>
                    </a:lnTo>
                    <a:lnTo>
                      <a:pt x="1231715" y="549099"/>
                    </a:lnTo>
                    <a:cubicBezTo>
                      <a:pt x="1246871" y="570925"/>
                      <a:pt x="1249542" y="610317"/>
                      <a:pt x="1236212" y="650793"/>
                    </a:cubicBezTo>
                    <a:cubicBezTo>
                      <a:pt x="1225732" y="682665"/>
                      <a:pt x="1207691" y="708051"/>
                      <a:pt x="1188190" y="721637"/>
                    </a:cubicBezTo>
                    <a:cubicBezTo>
                      <a:pt x="1172145" y="798169"/>
                      <a:pt x="1152798" y="854252"/>
                      <a:pt x="1143970" y="868449"/>
                    </a:cubicBezTo>
                    <a:cubicBezTo>
                      <a:pt x="1134066" y="884374"/>
                      <a:pt x="1115710" y="905088"/>
                      <a:pt x="1092358" y="927201"/>
                    </a:cubicBezTo>
                    <a:lnTo>
                      <a:pt x="1020020" y="986734"/>
                    </a:lnTo>
                    <a:lnTo>
                      <a:pt x="1020020" y="989280"/>
                    </a:lnTo>
                    <a:lnTo>
                      <a:pt x="1020020" y="1009099"/>
                    </a:lnTo>
                    <a:lnTo>
                      <a:pt x="1020020" y="1063026"/>
                    </a:lnTo>
                    <a:lnTo>
                      <a:pt x="1020020" y="1065989"/>
                    </a:lnTo>
                    <a:lnTo>
                      <a:pt x="1020894" y="1064890"/>
                    </a:lnTo>
                    <a:lnTo>
                      <a:pt x="1033223" y="1124707"/>
                    </a:lnTo>
                    <a:lnTo>
                      <a:pt x="1033216" y="1124765"/>
                    </a:lnTo>
                    <a:lnTo>
                      <a:pt x="1034268" y="1125232"/>
                    </a:lnTo>
                    <a:cubicBezTo>
                      <a:pt x="1051731" y="1132991"/>
                      <a:pt x="1080836" y="1145922"/>
                      <a:pt x="1098299" y="1153681"/>
                    </a:cubicBezTo>
                    <a:lnTo>
                      <a:pt x="1109413" y="1158619"/>
                    </a:lnTo>
                    <a:lnTo>
                      <a:pt x="1149558" y="1170765"/>
                    </a:lnTo>
                    <a:cubicBezTo>
                      <a:pt x="1251188" y="1201969"/>
                      <a:pt x="1460166" y="1269418"/>
                      <a:pt x="1505902" y="1309735"/>
                    </a:cubicBezTo>
                    <a:cubicBezTo>
                      <a:pt x="1618889" y="1394634"/>
                      <a:pt x="1630884" y="1580811"/>
                      <a:pt x="1675305" y="1876871"/>
                    </a:cubicBezTo>
                    <a:lnTo>
                      <a:pt x="1675156" y="1876888"/>
                    </a:lnTo>
                    <a:lnTo>
                      <a:pt x="1676059" y="1881240"/>
                    </a:lnTo>
                    <a:cubicBezTo>
                      <a:pt x="1686839" y="1939255"/>
                      <a:pt x="1715903" y="2170483"/>
                      <a:pt x="1490991" y="2157117"/>
                    </a:cubicBezTo>
                    <a:cubicBezTo>
                      <a:pt x="1394600" y="2151389"/>
                      <a:pt x="1230800" y="2131690"/>
                      <a:pt x="1063703" y="2109304"/>
                    </a:cubicBezTo>
                    <a:lnTo>
                      <a:pt x="930512" y="2090939"/>
                    </a:lnTo>
                    <a:lnTo>
                      <a:pt x="926026" y="2091393"/>
                    </a:lnTo>
                    <a:lnTo>
                      <a:pt x="926165" y="2091413"/>
                    </a:lnTo>
                    <a:cubicBezTo>
                      <a:pt x="905846" y="2093559"/>
                      <a:pt x="884931" y="2095694"/>
                      <a:pt x="863421" y="2097830"/>
                    </a:cubicBezTo>
                    <a:lnTo>
                      <a:pt x="863042" y="2097775"/>
                    </a:lnTo>
                    <a:lnTo>
                      <a:pt x="803748" y="2103783"/>
                    </a:lnTo>
                    <a:cubicBezTo>
                      <a:pt x="583020" y="2125862"/>
                      <a:pt x="330162" y="2149849"/>
                      <a:pt x="201641" y="2157482"/>
                    </a:cubicBezTo>
                    <a:cubicBezTo>
                      <a:pt x="-23271" y="2170839"/>
                      <a:pt x="-3950" y="1940036"/>
                      <a:pt x="4394" y="1882126"/>
                    </a:cubicBezTo>
                    <a:lnTo>
                      <a:pt x="4767" y="1879877"/>
                    </a:lnTo>
                    <a:lnTo>
                      <a:pt x="3716" y="1879121"/>
                    </a:lnTo>
                    <a:cubicBezTo>
                      <a:pt x="3716" y="1862978"/>
                      <a:pt x="101612" y="1382320"/>
                      <a:pt x="178923" y="1309104"/>
                    </a:cubicBezTo>
                    <a:cubicBezTo>
                      <a:pt x="246571" y="1245006"/>
                      <a:pt x="285363" y="1216656"/>
                      <a:pt x="488471" y="1173711"/>
                    </a:cubicBezTo>
                    <a:lnTo>
                      <a:pt x="584444" y="1154604"/>
                    </a:lnTo>
                    <a:lnTo>
                      <a:pt x="585471" y="1153008"/>
                    </a:lnTo>
                    <a:cubicBezTo>
                      <a:pt x="585471" y="1153008"/>
                      <a:pt x="604561" y="1144448"/>
                      <a:pt x="623651" y="1135888"/>
                    </a:cubicBezTo>
                    <a:lnTo>
                      <a:pt x="646534" y="1125626"/>
                    </a:lnTo>
                    <a:lnTo>
                      <a:pt x="662155" y="1064890"/>
                    </a:lnTo>
                    <a:lnTo>
                      <a:pt x="662358" y="1065142"/>
                    </a:lnTo>
                    <a:lnTo>
                      <a:pt x="662358" y="1063026"/>
                    </a:lnTo>
                    <a:lnTo>
                      <a:pt x="662358" y="1001725"/>
                    </a:lnTo>
                    <a:lnTo>
                      <a:pt x="662358" y="988826"/>
                    </a:lnTo>
                    <a:lnTo>
                      <a:pt x="662358" y="987693"/>
                    </a:lnTo>
                    <a:lnTo>
                      <a:pt x="588837" y="927201"/>
                    </a:lnTo>
                    <a:cubicBezTo>
                      <a:pt x="565477" y="905088"/>
                      <a:pt x="547111" y="884374"/>
                      <a:pt x="537198" y="868449"/>
                    </a:cubicBezTo>
                    <a:cubicBezTo>
                      <a:pt x="528446" y="854393"/>
                      <a:pt x="509329" y="799015"/>
                      <a:pt x="493361" y="723329"/>
                    </a:cubicBezTo>
                    <a:cubicBezTo>
                      <a:pt x="472901" y="710260"/>
                      <a:pt x="453746" y="684029"/>
                      <a:pt x="442806" y="650793"/>
                    </a:cubicBezTo>
                    <a:cubicBezTo>
                      <a:pt x="429333" y="609929"/>
                      <a:pt x="432161" y="570150"/>
                      <a:pt x="447713" y="548451"/>
                    </a:cubicBezTo>
                    <a:lnTo>
                      <a:pt x="463981" y="536004"/>
                    </a:lnTo>
                    <a:lnTo>
                      <a:pt x="456379" y="410274"/>
                    </a:lnTo>
                    <a:cubicBezTo>
                      <a:pt x="457136" y="311586"/>
                      <a:pt x="474651" y="215579"/>
                      <a:pt x="528861" y="139329"/>
                    </a:cubicBezTo>
                    <a:cubicBezTo>
                      <a:pt x="582996" y="63175"/>
                      <a:pt x="715382" y="558"/>
                      <a:pt x="852435" y="3"/>
                    </a:cubicBezTo>
                    <a:close/>
                  </a:path>
                </a:pathLst>
              </a:custGeom>
              <a:solidFill>
                <a:srgbClr val="010101">
                  <a:alpha val="15000"/>
                </a:srgbClr>
              </a:solidFill>
              <a:ln w="381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a:pPr>
                <a:endParaRPr sz="1800" b="0" i="0" u="none" strike="noStrike" cap="none" spc="0">
                  <a:ln>
                    <a:noFill/>
                  </a:ln>
                  <a:solidFill>
                    <a:srgbClr val="000000"/>
                  </a:solidFill>
                  <a:latin typeface="Montserrat"/>
                </a:endParaRPr>
              </a:p>
            </p:txBody>
          </p:sp>
          <p:grpSp>
            <p:nvGrpSpPr>
              <p:cNvPr id="127" name="Group 126"/>
              <p:cNvGrpSpPr/>
              <p:nvPr/>
            </p:nvGrpSpPr>
            <p:grpSpPr bwMode="auto">
              <a:xfrm>
                <a:off x="1894828" y="4867467"/>
                <a:ext cx="1683448" cy="2158022"/>
                <a:chOff x="6972467" y="315838"/>
                <a:chExt cx="2428542" cy="3113162"/>
              </a:xfrm>
            </p:grpSpPr>
            <p:sp>
              <p:nvSpPr>
                <p:cNvPr id="128" name="Shape 6"/>
                <p:cNvSpPr/>
                <p:nvPr/>
              </p:nvSpPr>
              <p:spPr bwMode="auto">
                <a:xfrm>
                  <a:off x="6977861" y="1980570"/>
                  <a:ext cx="2411434" cy="1229873"/>
                </a:xfrm>
                <a:custGeom>
                  <a:avLst/>
                  <a:gdLst/>
                  <a:ahLst/>
                  <a:cxnLst>
                    <a:cxn ang="0">
                      <a:pos x="wd2" y="hd2"/>
                    </a:cxn>
                    <a:cxn ang="5400000">
                      <a:pos x="wd2" y="hd2"/>
                    </a:cxn>
                    <a:cxn ang="10800000">
                      <a:pos x="wd2" y="hd2"/>
                    </a:cxn>
                    <a:cxn ang="16200000">
                      <a:pos x="wd2" y="hd2"/>
                    </a:cxn>
                  </a:cxnLst>
                  <a:rect l="0" t="0" r="r" b="b"/>
                  <a:pathLst>
                    <a:path w="21600" h="21600" extrusionOk="0">
                      <a:moveTo>
                        <a:pt x="21600" y="18315"/>
                      </a:moveTo>
                      <a:cubicBezTo>
                        <a:pt x="21026" y="10814"/>
                        <a:pt x="20871" y="6097"/>
                        <a:pt x="19411" y="3946"/>
                      </a:cubicBezTo>
                      <a:cubicBezTo>
                        <a:pt x="18623" y="2584"/>
                        <a:pt x="14085" y="0"/>
                        <a:pt x="14085" y="0"/>
                      </a:cubicBezTo>
                      <a:lnTo>
                        <a:pt x="7526" y="7"/>
                      </a:lnTo>
                      <a:cubicBezTo>
                        <a:pt x="3775" y="1401"/>
                        <a:pt x="3263" y="2074"/>
                        <a:pt x="2264" y="3930"/>
                      </a:cubicBezTo>
                      <a:cubicBezTo>
                        <a:pt x="1265" y="5785"/>
                        <a:pt x="0" y="17963"/>
                        <a:pt x="0" y="18372"/>
                      </a:cubicBezTo>
                      <a:cubicBezTo>
                        <a:pt x="0" y="18780"/>
                        <a:pt x="6537" y="21600"/>
                        <a:pt x="6537" y="21600"/>
                      </a:cubicBezTo>
                    </a:path>
                  </a:pathLst>
                </a:custGeom>
                <a:solidFill>
                  <a:srgbClr val="6491C8">
                    <a:lumMod val="50000"/>
                  </a:srgbClr>
                </a:solidFill>
                <a:ln w="38100">
                  <a:miter lim="400000"/>
                </a:ln>
              </p:spPr>
              <p:txBody>
                <a:bodyPr lIns="0" tIns="0" rIns="0" bIns="0" anchor="ctr"/>
                <a:lstStyle/>
                <a:p>
                  <a:pPr marL="0" marR="0" lvl="0" indent="0" defTabSz="914400">
                    <a:lnSpc>
                      <a:spcPct val="100000"/>
                    </a:lnSpc>
                    <a:spcBef>
                      <a:spcPts val="0"/>
                    </a:spcBef>
                    <a:spcAft>
                      <a:spcPts val="0"/>
                    </a:spcAft>
                    <a:buClrTx/>
                    <a:buSzTx/>
                    <a:buFontTx/>
                    <a:buNone/>
                    <a:defRPr/>
                  </a:pPr>
                  <a:endParaRPr sz="1800" b="0" i="0" u="none" strike="noStrike" cap="none" spc="0">
                    <a:ln>
                      <a:noFill/>
                    </a:ln>
                    <a:solidFill>
                      <a:srgbClr val="000000"/>
                    </a:solidFill>
                    <a:latin typeface="Montserrat"/>
                  </a:endParaRPr>
                </a:p>
              </p:txBody>
            </p:sp>
            <p:sp>
              <p:nvSpPr>
                <p:cNvPr id="129" name="Shape 7"/>
                <p:cNvSpPr/>
                <p:nvPr/>
              </p:nvSpPr>
              <p:spPr bwMode="auto">
                <a:xfrm>
                  <a:off x="7928018" y="1216525"/>
                  <a:ext cx="515963" cy="955614"/>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1"/>
                        <a:pt x="15659" y="20011"/>
                        <a:pt x="21600" y="16538"/>
                      </a:cubicBezTo>
                      <a:lnTo>
                        <a:pt x="21600" y="12647"/>
                      </a:lnTo>
                      <a:lnTo>
                        <a:pt x="21600" y="4767"/>
                      </a:lnTo>
                      <a:cubicBezTo>
                        <a:pt x="21600" y="-1589"/>
                        <a:pt x="0" y="-1589"/>
                        <a:pt x="0" y="4767"/>
                      </a:cubicBezTo>
                      <a:close/>
                    </a:path>
                  </a:pathLst>
                </a:custGeom>
                <a:solidFill>
                  <a:srgbClr val="FA4655">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0" name="Shape 8"/>
                <p:cNvSpPr/>
                <p:nvPr/>
              </p:nvSpPr>
              <p:spPr bwMode="auto">
                <a:xfrm>
                  <a:off x="7827434" y="2172077"/>
                  <a:ext cx="681832" cy="83637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4"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1" name="Shape 9"/>
                <p:cNvSpPr/>
                <p:nvPr/>
              </p:nvSpPr>
              <p:spPr bwMode="auto">
                <a:xfrm>
                  <a:off x="7589689" y="1929760"/>
                  <a:ext cx="449620" cy="1083212"/>
                </a:xfrm>
                <a:custGeom>
                  <a:avLst/>
                  <a:gdLst/>
                  <a:ahLst/>
                  <a:cxnLst>
                    <a:cxn ang="0">
                      <a:pos x="wd2" y="hd2"/>
                    </a:cxn>
                    <a:cxn ang="5400000">
                      <a:pos x="wd2" y="hd2"/>
                    </a:cxn>
                    <a:cxn ang="10800000">
                      <a:pos x="wd2" y="hd2"/>
                    </a:cxn>
                    <a:cxn ang="16200000">
                      <a:pos x="wd2" y="hd2"/>
                    </a:cxn>
                  </a:cxnLst>
                  <a:rect l="0" t="0" r="r" b="b"/>
                  <a:pathLst>
                    <a:path w="21600" h="21600" extrusionOk="0">
                      <a:moveTo>
                        <a:pt x="16217" y="0"/>
                      </a:moveTo>
                      <a:lnTo>
                        <a:pt x="16217" y="2331"/>
                      </a:lnTo>
                      <a:lnTo>
                        <a:pt x="21600" y="21600"/>
                      </a:lnTo>
                      <a:lnTo>
                        <a:pt x="12342" y="21600"/>
                      </a:lnTo>
                      <a:lnTo>
                        <a:pt x="2158" y="13018"/>
                      </a:lnTo>
                      <a:lnTo>
                        <a:pt x="11881" y="10327"/>
                      </a:lnTo>
                      <a:lnTo>
                        <a:pt x="0" y="8022"/>
                      </a:lnTo>
                      <a:lnTo>
                        <a:pt x="10925" y="985"/>
                      </a:lnTo>
                      <a:cubicBezTo>
                        <a:pt x="10925" y="985"/>
                        <a:pt x="16217" y="0"/>
                        <a:pt x="16217" y="0"/>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2" name="Shape 10"/>
                <p:cNvSpPr/>
                <p:nvPr/>
              </p:nvSpPr>
              <p:spPr bwMode="auto">
                <a:xfrm>
                  <a:off x="8330355" y="1929760"/>
                  <a:ext cx="449666" cy="1082625"/>
                </a:xfrm>
                <a:custGeom>
                  <a:avLst/>
                  <a:gdLst/>
                  <a:ahLst/>
                  <a:cxnLst>
                    <a:cxn ang="0">
                      <a:pos x="wd2" y="hd2"/>
                    </a:cxn>
                    <a:cxn ang="5400000">
                      <a:pos x="wd2" y="hd2"/>
                    </a:cxn>
                    <a:cxn ang="10800000">
                      <a:pos x="wd2" y="hd2"/>
                    </a:cxn>
                    <a:cxn ang="16200000">
                      <a:pos x="wd2" y="hd2"/>
                    </a:cxn>
                  </a:cxnLst>
                  <a:rect l="0" t="0" r="r" b="b"/>
                  <a:pathLst>
                    <a:path w="21600" h="21600" extrusionOk="0">
                      <a:moveTo>
                        <a:pt x="5437" y="0"/>
                      </a:moveTo>
                      <a:lnTo>
                        <a:pt x="5437" y="2320"/>
                      </a:lnTo>
                      <a:lnTo>
                        <a:pt x="0" y="21600"/>
                      </a:lnTo>
                      <a:lnTo>
                        <a:pt x="9258" y="21600"/>
                      </a:lnTo>
                      <a:lnTo>
                        <a:pt x="19441" y="13013"/>
                      </a:lnTo>
                      <a:lnTo>
                        <a:pt x="9721" y="10321"/>
                      </a:lnTo>
                      <a:lnTo>
                        <a:pt x="21600" y="8014"/>
                      </a:lnTo>
                      <a:lnTo>
                        <a:pt x="11891" y="1191"/>
                      </a:lnTo>
                      <a:cubicBezTo>
                        <a:pt x="11891" y="1191"/>
                        <a:pt x="5437" y="0"/>
                        <a:pt x="5437" y="0"/>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3" name="Freeform 23"/>
                <p:cNvSpPr/>
                <p:nvPr/>
              </p:nvSpPr>
              <p:spPr bwMode="auto">
                <a:xfrm>
                  <a:off x="8046891" y="2172077"/>
                  <a:ext cx="274834" cy="841402"/>
                </a:xfrm>
                <a:custGeom>
                  <a:avLst/>
                  <a:gdLst>
                    <a:gd name="connsiteX0" fmla="*/ 139758 w 274834"/>
                    <a:gd name="connsiteY0" fmla="*/ 0 h 841402"/>
                    <a:gd name="connsiteX1" fmla="*/ 249330 w 274834"/>
                    <a:gd name="connsiteY1" fmla="*/ 119469 h 841402"/>
                    <a:gd name="connsiteX2" fmla="*/ 186850 w 274834"/>
                    <a:gd name="connsiteY2" fmla="*/ 216288 h 841402"/>
                    <a:gd name="connsiteX3" fmla="*/ 186712 w 274834"/>
                    <a:gd name="connsiteY3" fmla="*/ 216288 h 841402"/>
                    <a:gd name="connsiteX4" fmla="*/ 274834 w 274834"/>
                    <a:gd name="connsiteY4" fmla="*/ 841402 h 841402"/>
                    <a:gd name="connsiteX5" fmla="*/ 0 w 274834"/>
                    <a:gd name="connsiteY5" fmla="*/ 841402 h 841402"/>
                    <a:gd name="connsiteX6" fmla="*/ 88447 w 274834"/>
                    <a:gd name="connsiteY6" fmla="*/ 213986 h 841402"/>
                    <a:gd name="connsiteX7" fmla="*/ 27432 w 274834"/>
                    <a:gd name="connsiteY7" fmla="*/ 119469 h 841402"/>
                    <a:gd name="connsiteX8" fmla="*/ 139758 w 274834"/>
                    <a:gd name="connsiteY8" fmla="*/ 0 h 84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834" h="841402" extrusionOk="0">
                      <a:moveTo>
                        <a:pt x="139758" y="0"/>
                      </a:moveTo>
                      <a:lnTo>
                        <a:pt x="249330" y="119469"/>
                      </a:lnTo>
                      <a:lnTo>
                        <a:pt x="186850" y="216288"/>
                      </a:lnTo>
                      <a:lnTo>
                        <a:pt x="186712" y="216288"/>
                      </a:lnTo>
                      <a:lnTo>
                        <a:pt x="274834" y="841402"/>
                      </a:lnTo>
                      <a:lnTo>
                        <a:pt x="0" y="841402"/>
                      </a:lnTo>
                      <a:lnTo>
                        <a:pt x="88447" y="213986"/>
                      </a:lnTo>
                      <a:lnTo>
                        <a:pt x="27432" y="119469"/>
                      </a:lnTo>
                      <a:cubicBezTo>
                        <a:pt x="27432" y="119469"/>
                        <a:pt x="139758" y="0"/>
                        <a:pt x="139758" y="0"/>
                      </a:cubicBezTo>
                      <a:close/>
                    </a:path>
                  </a:pathLst>
                </a:custGeom>
                <a:solidFill>
                  <a:srgbClr val="010101"/>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4" name="Shape 13"/>
                <p:cNvSpPr/>
                <p:nvPr/>
              </p:nvSpPr>
              <p:spPr bwMode="auto">
                <a:xfrm>
                  <a:off x="7905158" y="1852036"/>
                  <a:ext cx="281919" cy="544610"/>
                </a:xfrm>
                <a:custGeom>
                  <a:avLst/>
                  <a:gdLst/>
                  <a:ahLst/>
                  <a:cxnLst>
                    <a:cxn ang="0">
                      <a:pos x="wd2" y="hd2"/>
                    </a:cxn>
                    <a:cxn ang="5400000">
                      <a:pos x="wd2" y="hd2"/>
                    </a:cxn>
                    <a:cxn ang="10800000">
                      <a:pos x="wd2" y="hd2"/>
                    </a:cxn>
                    <a:cxn ang="16200000">
                      <a:pos x="wd2" y="hd2"/>
                    </a:cxn>
                  </a:cxnLst>
                  <a:rect l="0" t="0" r="r" b="b"/>
                  <a:pathLst>
                    <a:path w="21600" h="21600" extrusionOk="0">
                      <a:moveTo>
                        <a:pt x="1729" y="0"/>
                      </a:moveTo>
                      <a:lnTo>
                        <a:pt x="0" y="3480"/>
                      </a:lnTo>
                      <a:lnTo>
                        <a:pt x="4839" y="21600"/>
                      </a:lnTo>
                      <a:lnTo>
                        <a:pt x="21600" y="12801"/>
                      </a:lnTo>
                      <a:cubicBezTo>
                        <a:pt x="21600" y="12801"/>
                        <a:pt x="1729" y="0"/>
                        <a:pt x="1729" y="0"/>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5" name="Shape 14"/>
                <p:cNvSpPr/>
                <p:nvPr/>
              </p:nvSpPr>
              <p:spPr bwMode="auto">
                <a:xfrm>
                  <a:off x="7928018" y="1742307"/>
                  <a:ext cx="515963" cy="180861"/>
                </a:xfrm>
                <a:custGeom>
                  <a:avLst/>
                  <a:gdLst/>
                  <a:ahLst/>
                  <a:cxnLst>
                    <a:cxn ang="0">
                      <a:pos x="wd2" y="hd2"/>
                    </a:cxn>
                    <a:cxn ang="5400000">
                      <a:pos x="wd2" y="hd2"/>
                    </a:cxn>
                    <a:cxn ang="10800000">
                      <a:pos x="wd2" y="hd2"/>
                    </a:cxn>
                    <a:cxn ang="16200000">
                      <a:pos x="wd2" y="hd2"/>
                    </a:cxn>
                  </a:cxnLst>
                  <a:rect l="0" t="0" r="r" b="b"/>
                  <a:pathLst>
                    <a:path w="21600" h="20964" extrusionOk="0">
                      <a:moveTo>
                        <a:pt x="0" y="0"/>
                      </a:moveTo>
                      <a:lnTo>
                        <a:pt x="0" y="2157"/>
                      </a:lnTo>
                      <a:cubicBezTo>
                        <a:pt x="0" y="2157"/>
                        <a:pt x="5518" y="20292"/>
                        <a:pt x="10781" y="20947"/>
                      </a:cubicBezTo>
                      <a:cubicBezTo>
                        <a:pt x="16043" y="21600"/>
                        <a:pt x="21600" y="3390"/>
                        <a:pt x="21600" y="3390"/>
                      </a:cubicBezTo>
                      <a:lnTo>
                        <a:pt x="21600" y="76"/>
                      </a:lnTo>
                    </a:path>
                  </a:pathLst>
                </a:custGeom>
                <a:solidFill>
                  <a:srgbClr val="FA4655">
                    <a:lumMod val="50000"/>
                    <a:alpha val="1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6" name="Shape 15"/>
                <p:cNvSpPr/>
                <p:nvPr/>
              </p:nvSpPr>
              <p:spPr bwMode="auto">
                <a:xfrm>
                  <a:off x="7598833" y="398135"/>
                  <a:ext cx="1169430" cy="1464841"/>
                </a:xfrm>
                <a:custGeom>
                  <a:avLst/>
                  <a:gdLst/>
                  <a:ahLst/>
                  <a:cxnLst>
                    <a:cxn ang="0">
                      <a:pos x="wd2" y="hd2"/>
                    </a:cxn>
                    <a:cxn ang="5400000">
                      <a:pos x="wd2" y="hd2"/>
                    </a:cxn>
                    <a:cxn ang="10800000">
                      <a:pos x="wd2" y="hd2"/>
                    </a:cxn>
                    <a:cxn ang="16200000">
                      <a:pos x="wd2" y="hd2"/>
                    </a:cxn>
                  </a:cxnLst>
                  <a:rect l="0" t="0" r="r" b="b"/>
                  <a:pathLst>
                    <a:path w="21118" h="21600" extrusionOk="0">
                      <a:moveTo>
                        <a:pt x="20277" y="10140"/>
                      </a:moveTo>
                      <a:cubicBezTo>
                        <a:pt x="20539" y="5376"/>
                        <a:pt x="18888" y="0"/>
                        <a:pt x="10588" y="0"/>
                      </a:cubicBezTo>
                      <a:cubicBezTo>
                        <a:pt x="2296" y="0"/>
                        <a:pt x="640" y="5365"/>
                        <a:pt x="898" y="10125"/>
                      </a:cubicBezTo>
                      <a:cubicBezTo>
                        <a:pt x="887" y="10128"/>
                        <a:pt x="876" y="10130"/>
                        <a:pt x="865" y="10133"/>
                      </a:cubicBezTo>
                      <a:cubicBezTo>
                        <a:pt x="44" y="10353"/>
                        <a:pt x="-243" y="11471"/>
                        <a:pt x="225" y="12630"/>
                      </a:cubicBezTo>
                      <a:cubicBezTo>
                        <a:pt x="510" y="13337"/>
                        <a:pt x="1009" y="13895"/>
                        <a:pt x="1542" y="14173"/>
                      </a:cubicBezTo>
                      <a:cubicBezTo>
                        <a:pt x="1958" y="15783"/>
                        <a:pt x="2456" y="16961"/>
                        <a:pt x="2684" y="17260"/>
                      </a:cubicBezTo>
                      <a:cubicBezTo>
                        <a:pt x="3717" y="18615"/>
                        <a:pt x="8273" y="21600"/>
                        <a:pt x="10588" y="21600"/>
                      </a:cubicBezTo>
                      <a:cubicBezTo>
                        <a:pt x="12904" y="21600"/>
                        <a:pt x="17459" y="18615"/>
                        <a:pt x="18491" y="17260"/>
                      </a:cubicBezTo>
                      <a:cubicBezTo>
                        <a:pt x="18721" y="16958"/>
                        <a:pt x="19225" y="15765"/>
                        <a:pt x="19643" y="14137"/>
                      </a:cubicBezTo>
                      <a:cubicBezTo>
                        <a:pt x="20151" y="13848"/>
                        <a:pt x="20621" y="13308"/>
                        <a:pt x="20894" y="12630"/>
                      </a:cubicBezTo>
                      <a:cubicBezTo>
                        <a:pt x="21357" y="11482"/>
                        <a:pt x="21079" y="10375"/>
                        <a:pt x="20277" y="10140"/>
                      </a:cubicBezTo>
                      <a:close/>
                    </a:path>
                  </a:pathLst>
                </a:custGeom>
                <a:solidFill>
                  <a:srgbClr val="FA4655">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7" name="Shape 16"/>
                <p:cNvSpPr/>
                <p:nvPr/>
              </p:nvSpPr>
              <p:spPr bwMode="auto">
                <a:xfrm>
                  <a:off x="7630837" y="315838"/>
                  <a:ext cx="1120861" cy="1022999"/>
                </a:xfrm>
                <a:custGeom>
                  <a:avLst/>
                  <a:gdLst/>
                  <a:ahLst/>
                  <a:cxnLst>
                    <a:cxn ang="0">
                      <a:pos x="wd2" y="hd2"/>
                    </a:cxn>
                    <a:cxn ang="5400000">
                      <a:pos x="wd2" y="hd2"/>
                    </a:cxn>
                    <a:cxn ang="10800000">
                      <a:pos x="wd2" y="hd2"/>
                    </a:cxn>
                    <a:cxn ang="16200000">
                      <a:pos x="wd2" y="hd2"/>
                    </a:cxn>
                  </a:cxnLst>
                  <a:rect l="0" t="0" r="r" b="b"/>
                  <a:pathLst>
                    <a:path w="19385" h="19642" extrusionOk="0">
                      <a:moveTo>
                        <a:pt x="15766" y="2119"/>
                      </a:moveTo>
                      <a:cubicBezTo>
                        <a:pt x="11129" y="-1931"/>
                        <a:pt x="3970" y="484"/>
                        <a:pt x="1809" y="3859"/>
                      </a:cubicBezTo>
                      <a:cubicBezTo>
                        <a:pt x="-896" y="8083"/>
                        <a:pt x="61" y="14496"/>
                        <a:pt x="701" y="19314"/>
                      </a:cubicBezTo>
                      <a:cubicBezTo>
                        <a:pt x="701" y="19307"/>
                        <a:pt x="701" y="19301"/>
                        <a:pt x="701" y="19293"/>
                      </a:cubicBezTo>
                      <a:cubicBezTo>
                        <a:pt x="708" y="19342"/>
                        <a:pt x="717" y="19391"/>
                        <a:pt x="729" y="19443"/>
                      </a:cubicBezTo>
                      <a:cubicBezTo>
                        <a:pt x="737" y="19482"/>
                        <a:pt x="815" y="19593"/>
                        <a:pt x="830" y="19623"/>
                      </a:cubicBezTo>
                      <a:cubicBezTo>
                        <a:pt x="853" y="19669"/>
                        <a:pt x="1020" y="19620"/>
                        <a:pt x="1076" y="19590"/>
                      </a:cubicBezTo>
                      <a:cubicBezTo>
                        <a:pt x="1097" y="19579"/>
                        <a:pt x="1106" y="19550"/>
                        <a:pt x="1106" y="19525"/>
                      </a:cubicBezTo>
                      <a:cubicBezTo>
                        <a:pt x="1132" y="19100"/>
                        <a:pt x="1110" y="18257"/>
                        <a:pt x="1108" y="18248"/>
                      </a:cubicBezTo>
                      <a:cubicBezTo>
                        <a:pt x="1058" y="17585"/>
                        <a:pt x="928" y="16946"/>
                        <a:pt x="840" y="16298"/>
                      </a:cubicBezTo>
                      <a:cubicBezTo>
                        <a:pt x="1274" y="13260"/>
                        <a:pt x="2559" y="12622"/>
                        <a:pt x="3231" y="8958"/>
                      </a:cubicBezTo>
                      <a:cubicBezTo>
                        <a:pt x="3374" y="8713"/>
                        <a:pt x="3527" y="8475"/>
                        <a:pt x="3686" y="8244"/>
                      </a:cubicBezTo>
                      <a:cubicBezTo>
                        <a:pt x="3870" y="7978"/>
                        <a:pt x="4061" y="7723"/>
                        <a:pt x="4282" y="7495"/>
                      </a:cubicBezTo>
                      <a:cubicBezTo>
                        <a:pt x="4399" y="7416"/>
                        <a:pt x="4512" y="7331"/>
                        <a:pt x="4620" y="7237"/>
                      </a:cubicBezTo>
                      <a:cubicBezTo>
                        <a:pt x="7116" y="6222"/>
                        <a:pt x="9688" y="7439"/>
                        <a:pt x="12044" y="8507"/>
                      </a:cubicBezTo>
                      <a:cubicBezTo>
                        <a:pt x="12944" y="8915"/>
                        <a:pt x="13954" y="9397"/>
                        <a:pt x="14947" y="9311"/>
                      </a:cubicBezTo>
                      <a:cubicBezTo>
                        <a:pt x="15371" y="9275"/>
                        <a:pt x="15697" y="8964"/>
                        <a:pt x="15729" y="8567"/>
                      </a:cubicBezTo>
                      <a:cubicBezTo>
                        <a:pt x="16857" y="12315"/>
                        <a:pt x="17785" y="14054"/>
                        <a:pt x="18333" y="16803"/>
                      </a:cubicBezTo>
                      <a:cubicBezTo>
                        <a:pt x="18258" y="17280"/>
                        <a:pt x="18178" y="17758"/>
                        <a:pt x="18140" y="18248"/>
                      </a:cubicBezTo>
                      <a:cubicBezTo>
                        <a:pt x="18139" y="18257"/>
                        <a:pt x="18116" y="19100"/>
                        <a:pt x="18141" y="19525"/>
                      </a:cubicBezTo>
                      <a:cubicBezTo>
                        <a:pt x="18143" y="19550"/>
                        <a:pt x="18152" y="19579"/>
                        <a:pt x="18172" y="19590"/>
                      </a:cubicBezTo>
                      <a:cubicBezTo>
                        <a:pt x="18228" y="19620"/>
                        <a:pt x="18396" y="19669"/>
                        <a:pt x="18419" y="19623"/>
                      </a:cubicBezTo>
                      <a:cubicBezTo>
                        <a:pt x="18433" y="19593"/>
                        <a:pt x="18511" y="19482"/>
                        <a:pt x="18520" y="19443"/>
                      </a:cubicBezTo>
                      <a:cubicBezTo>
                        <a:pt x="18562" y="19260"/>
                        <a:pt x="18570" y="19105"/>
                        <a:pt x="18579" y="18921"/>
                      </a:cubicBezTo>
                      <a:cubicBezTo>
                        <a:pt x="18607" y="18681"/>
                        <a:pt x="18645" y="18423"/>
                        <a:pt x="18674" y="18163"/>
                      </a:cubicBezTo>
                      <a:cubicBezTo>
                        <a:pt x="19389" y="15189"/>
                        <a:pt x="20704" y="3397"/>
                        <a:pt x="15766" y="2119"/>
                      </a:cubicBezTo>
                      <a:close/>
                    </a:path>
                  </a:pathLst>
                </a:custGeom>
                <a:solidFill>
                  <a:srgbClr val="FFAF28">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8" name="Shape 17"/>
                <p:cNvSpPr/>
                <p:nvPr/>
              </p:nvSpPr>
              <p:spPr bwMode="auto">
                <a:xfrm>
                  <a:off x="8188623" y="1852036"/>
                  <a:ext cx="274404" cy="549180"/>
                </a:xfrm>
                <a:custGeom>
                  <a:avLst/>
                  <a:gdLst/>
                  <a:ahLst/>
                  <a:cxnLst>
                    <a:cxn ang="0">
                      <a:pos x="wd2" y="hd2"/>
                    </a:cxn>
                    <a:cxn ang="5400000">
                      <a:pos x="wd2" y="hd2"/>
                    </a:cxn>
                    <a:cxn ang="10800000">
                      <a:pos x="wd2" y="hd2"/>
                    </a:cxn>
                    <a:cxn ang="16200000">
                      <a:pos x="wd2" y="hd2"/>
                    </a:cxn>
                  </a:cxnLst>
                  <a:rect l="0" t="0" r="r" b="b"/>
                  <a:pathLst>
                    <a:path w="21600" h="21600" extrusionOk="0">
                      <a:moveTo>
                        <a:pt x="20200" y="0"/>
                      </a:moveTo>
                      <a:lnTo>
                        <a:pt x="21600" y="3394"/>
                      </a:lnTo>
                      <a:lnTo>
                        <a:pt x="16932" y="21600"/>
                      </a:lnTo>
                      <a:lnTo>
                        <a:pt x="0" y="12694"/>
                      </a:lnTo>
                      <a:cubicBezTo>
                        <a:pt x="0" y="12694"/>
                        <a:pt x="20200" y="0"/>
                        <a:pt x="20200" y="0"/>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39" name="Shape 19"/>
                <p:cNvSpPr/>
                <p:nvPr/>
              </p:nvSpPr>
              <p:spPr bwMode="auto">
                <a:xfrm>
                  <a:off x="6972467" y="2899027"/>
                  <a:ext cx="1750012" cy="529973"/>
                </a:xfrm>
                <a:custGeom>
                  <a:avLst/>
                  <a:gdLst/>
                  <a:ahLst/>
                  <a:cxnLst>
                    <a:cxn ang="0">
                      <a:pos x="wd2" y="hd2"/>
                    </a:cxn>
                    <a:cxn ang="5400000">
                      <a:pos x="wd2" y="hd2"/>
                    </a:cxn>
                    <a:cxn ang="10800000">
                      <a:pos x="wd2" y="hd2"/>
                    </a:cxn>
                    <a:cxn ang="16200000">
                      <a:pos x="wd2" y="hd2"/>
                    </a:cxn>
                  </a:cxnLst>
                  <a:rect l="0" t="0" r="r" b="b"/>
                  <a:pathLst>
                    <a:path w="20657" h="20768" extrusionOk="0">
                      <a:moveTo>
                        <a:pt x="5443" y="4362"/>
                      </a:moveTo>
                      <a:lnTo>
                        <a:pt x="20072" y="0"/>
                      </a:lnTo>
                      <a:lnTo>
                        <a:pt x="20657" y="15313"/>
                      </a:lnTo>
                      <a:cubicBezTo>
                        <a:pt x="20657" y="15313"/>
                        <a:pt x="7811" y="19874"/>
                        <a:pt x="3434" y="20737"/>
                      </a:cubicBezTo>
                      <a:cubicBezTo>
                        <a:pt x="-943" y="21600"/>
                        <a:pt x="112" y="4435"/>
                        <a:pt x="112" y="4435"/>
                      </a:cubicBezTo>
                    </a:path>
                  </a:pathLst>
                </a:custGeom>
                <a:solidFill>
                  <a:srgbClr val="6491C8">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0" name="Shape 20"/>
                <p:cNvSpPr/>
                <p:nvPr/>
              </p:nvSpPr>
              <p:spPr bwMode="auto">
                <a:xfrm>
                  <a:off x="8732693" y="2926459"/>
                  <a:ext cx="222669" cy="302240"/>
                </a:xfrm>
                <a:custGeom>
                  <a:avLst/>
                  <a:gdLst/>
                  <a:ahLst/>
                  <a:cxnLst>
                    <a:cxn ang="0">
                      <a:pos x="wd2" y="hd2"/>
                    </a:cxn>
                    <a:cxn ang="5400000">
                      <a:pos x="wd2" y="hd2"/>
                    </a:cxn>
                    <a:cxn ang="10800000">
                      <a:pos x="wd2" y="hd2"/>
                    </a:cxn>
                    <a:cxn ang="16200000">
                      <a:pos x="wd2" y="hd2"/>
                    </a:cxn>
                  </a:cxnLst>
                  <a:rect l="0" t="0" r="r" b="b"/>
                  <a:pathLst>
                    <a:path w="20969" h="19951" extrusionOk="0">
                      <a:moveTo>
                        <a:pt x="0" y="395"/>
                      </a:moveTo>
                      <a:cubicBezTo>
                        <a:pt x="0" y="395"/>
                        <a:pt x="17814" y="-1649"/>
                        <a:pt x="20014" y="3569"/>
                      </a:cubicBezTo>
                      <a:cubicBezTo>
                        <a:pt x="20875" y="5610"/>
                        <a:pt x="21600" y="8896"/>
                        <a:pt x="20108" y="10749"/>
                      </a:cubicBezTo>
                      <a:cubicBezTo>
                        <a:pt x="18269" y="13029"/>
                        <a:pt x="2574" y="19951"/>
                        <a:pt x="2574" y="19951"/>
                      </a:cubicBezTo>
                      <a:cubicBezTo>
                        <a:pt x="2574" y="19951"/>
                        <a:pt x="0" y="395"/>
                        <a:pt x="0" y="395"/>
                      </a:cubicBezTo>
                      <a:close/>
                    </a:path>
                  </a:pathLst>
                </a:custGeom>
                <a:solidFill>
                  <a:srgbClr val="FA4655">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1" name="Shape 21"/>
                <p:cNvSpPr/>
                <p:nvPr/>
              </p:nvSpPr>
              <p:spPr bwMode="auto">
                <a:xfrm>
                  <a:off x="8668685" y="2899027"/>
                  <a:ext cx="88513" cy="341413"/>
                </a:xfrm>
                <a:custGeom>
                  <a:avLst/>
                  <a:gdLst/>
                  <a:ahLst/>
                  <a:cxnLst>
                    <a:cxn ang="0">
                      <a:pos x="wd2" y="hd2"/>
                    </a:cxn>
                    <a:cxn ang="5400000">
                      <a:pos x="wd2" y="hd2"/>
                    </a:cxn>
                    <a:cxn ang="10800000">
                      <a:pos x="wd2" y="hd2"/>
                    </a:cxn>
                    <a:cxn ang="16200000">
                      <a:pos x="wd2" y="hd2"/>
                    </a:cxn>
                  </a:cxnLst>
                  <a:rect l="0" t="0" r="r" b="b"/>
                  <a:pathLst>
                    <a:path w="21600" h="21600" extrusionOk="0">
                      <a:moveTo>
                        <a:pt x="21600" y="20702"/>
                      </a:moveTo>
                      <a:lnTo>
                        <a:pt x="14929" y="0"/>
                      </a:lnTo>
                      <a:lnTo>
                        <a:pt x="0" y="0"/>
                      </a:lnTo>
                      <a:lnTo>
                        <a:pt x="6638" y="21600"/>
                      </a:lnTo>
                      <a:cubicBezTo>
                        <a:pt x="6638" y="21600"/>
                        <a:pt x="21600" y="20702"/>
                        <a:pt x="21600" y="20702"/>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2" name="Shape 22"/>
                <p:cNvSpPr/>
                <p:nvPr/>
              </p:nvSpPr>
              <p:spPr bwMode="auto">
                <a:xfrm>
                  <a:off x="7690273" y="2848735"/>
                  <a:ext cx="1710736" cy="579755"/>
                </a:xfrm>
                <a:custGeom>
                  <a:avLst/>
                  <a:gdLst/>
                  <a:ahLst/>
                  <a:cxnLst>
                    <a:cxn ang="0">
                      <a:pos x="wd2" y="hd2"/>
                    </a:cxn>
                    <a:cxn ang="5400000">
                      <a:pos x="wd2" y="hd2"/>
                    </a:cxn>
                    <a:cxn ang="10800000">
                      <a:pos x="wd2" y="hd2"/>
                    </a:cxn>
                    <a:cxn ang="16200000">
                      <a:pos x="wd2" y="hd2"/>
                    </a:cxn>
                  </a:cxnLst>
                  <a:rect l="0" t="0" r="r" b="b"/>
                  <a:pathLst>
                    <a:path w="20484" h="20837" extrusionOk="0">
                      <a:moveTo>
                        <a:pt x="20310" y="5828"/>
                      </a:moveTo>
                      <a:cubicBezTo>
                        <a:pt x="20310" y="5828"/>
                        <a:pt x="21600" y="21600"/>
                        <a:pt x="17160" y="20808"/>
                      </a:cubicBezTo>
                      <a:cubicBezTo>
                        <a:pt x="12720" y="20016"/>
                        <a:pt x="0" y="14073"/>
                        <a:pt x="0" y="14073"/>
                      </a:cubicBezTo>
                      <a:lnTo>
                        <a:pt x="31" y="12896"/>
                      </a:lnTo>
                      <a:lnTo>
                        <a:pt x="373" y="0"/>
                      </a:lnTo>
                      <a:lnTo>
                        <a:pt x="14902" y="5761"/>
                      </a:lnTo>
                      <a:cubicBezTo>
                        <a:pt x="14902" y="5761"/>
                        <a:pt x="20310" y="5828"/>
                        <a:pt x="20310" y="5828"/>
                      </a:cubicBezTo>
                      <a:close/>
                    </a:path>
                  </a:pathLst>
                </a:custGeom>
                <a:solidFill>
                  <a:srgbClr val="6491C8">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3" name="Shape 23"/>
                <p:cNvSpPr/>
                <p:nvPr/>
              </p:nvSpPr>
              <p:spPr bwMode="auto">
                <a:xfrm>
                  <a:off x="7438812" y="2889883"/>
                  <a:ext cx="221544" cy="306592"/>
                </a:xfrm>
                <a:custGeom>
                  <a:avLst/>
                  <a:gdLst/>
                  <a:ahLst/>
                  <a:cxnLst>
                    <a:cxn ang="0">
                      <a:pos x="wd2" y="hd2"/>
                    </a:cxn>
                    <a:cxn ang="5400000">
                      <a:pos x="wd2" y="hd2"/>
                    </a:cxn>
                    <a:cxn ang="10800000">
                      <a:pos x="wd2" y="hd2"/>
                    </a:cxn>
                    <a:cxn ang="16200000">
                      <a:pos x="wd2" y="hd2"/>
                    </a:cxn>
                  </a:cxnLst>
                  <a:rect l="0" t="0" r="r" b="b"/>
                  <a:pathLst>
                    <a:path w="20865" h="19490" extrusionOk="0">
                      <a:moveTo>
                        <a:pt x="20865" y="657"/>
                      </a:moveTo>
                      <a:cubicBezTo>
                        <a:pt x="20865" y="657"/>
                        <a:pt x="2354" y="-2110"/>
                        <a:pt x="851" y="3714"/>
                      </a:cubicBezTo>
                      <a:cubicBezTo>
                        <a:pt x="353" y="5637"/>
                        <a:pt x="-735" y="7443"/>
                        <a:pt x="758" y="9228"/>
                      </a:cubicBezTo>
                      <a:cubicBezTo>
                        <a:pt x="2594" y="11423"/>
                        <a:pt x="18293" y="19490"/>
                        <a:pt x="18293" y="19490"/>
                      </a:cubicBezTo>
                      <a:cubicBezTo>
                        <a:pt x="18293" y="19490"/>
                        <a:pt x="20865" y="657"/>
                        <a:pt x="20865" y="657"/>
                      </a:cubicBezTo>
                      <a:close/>
                    </a:path>
                  </a:pathLst>
                </a:custGeom>
                <a:solidFill>
                  <a:srgbClr val="FA4655">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4" name="Shape 24"/>
                <p:cNvSpPr/>
                <p:nvPr/>
              </p:nvSpPr>
              <p:spPr bwMode="auto">
                <a:xfrm>
                  <a:off x="7630837" y="2867023"/>
                  <a:ext cx="88511" cy="341413"/>
                </a:xfrm>
                <a:custGeom>
                  <a:avLst/>
                  <a:gdLst/>
                  <a:ahLst/>
                  <a:cxnLst>
                    <a:cxn ang="0">
                      <a:pos x="wd2" y="hd2"/>
                    </a:cxn>
                    <a:cxn ang="5400000">
                      <a:pos x="wd2" y="hd2"/>
                    </a:cxn>
                    <a:cxn ang="10800000">
                      <a:pos x="wd2" y="hd2"/>
                    </a:cxn>
                    <a:cxn ang="16200000">
                      <a:pos x="wd2" y="hd2"/>
                    </a:cxn>
                  </a:cxnLst>
                  <a:rect l="0" t="0" r="r" b="b"/>
                  <a:pathLst>
                    <a:path w="21600" h="21600" extrusionOk="0">
                      <a:moveTo>
                        <a:pt x="0" y="20702"/>
                      </a:moveTo>
                      <a:lnTo>
                        <a:pt x="6665" y="0"/>
                      </a:lnTo>
                      <a:lnTo>
                        <a:pt x="21600" y="0"/>
                      </a:lnTo>
                      <a:lnTo>
                        <a:pt x="14962" y="21600"/>
                      </a:lnTo>
                      <a:cubicBezTo>
                        <a:pt x="14962" y="21600"/>
                        <a:pt x="0" y="20702"/>
                        <a:pt x="0" y="20702"/>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45" name="Shape 26"/>
                <p:cNvSpPr/>
                <p:nvPr/>
              </p:nvSpPr>
              <p:spPr bwMode="auto">
                <a:xfrm>
                  <a:off x="7690273" y="3241928"/>
                  <a:ext cx="618313" cy="100228"/>
                </a:xfrm>
                <a:custGeom>
                  <a:avLst/>
                  <a:gdLst/>
                  <a:ahLst/>
                  <a:cxnLst>
                    <a:cxn ang="0">
                      <a:pos x="wd2" y="hd2"/>
                    </a:cxn>
                    <a:cxn ang="5400000">
                      <a:pos x="wd2" y="hd2"/>
                    </a:cxn>
                    <a:cxn ang="10800000">
                      <a:pos x="wd2" y="hd2"/>
                    </a:cxn>
                    <a:cxn ang="16200000">
                      <a:pos x="wd2" y="hd2"/>
                    </a:cxn>
                  </a:cxnLst>
                  <a:rect l="0" t="0" r="r" b="b"/>
                  <a:pathLst>
                    <a:path w="21600" h="21600" extrusionOk="0">
                      <a:moveTo>
                        <a:pt x="21600" y="19605"/>
                      </a:moveTo>
                      <a:cubicBezTo>
                        <a:pt x="20576" y="20272"/>
                        <a:pt x="19522" y="20936"/>
                        <a:pt x="18438" y="21600"/>
                      </a:cubicBezTo>
                      <a:cubicBezTo>
                        <a:pt x="8311" y="12675"/>
                        <a:pt x="0" y="4700"/>
                        <a:pt x="0" y="4700"/>
                      </a:cubicBezTo>
                      <a:lnTo>
                        <a:pt x="61" y="0"/>
                      </a:lnTo>
                      <a:cubicBezTo>
                        <a:pt x="923" y="856"/>
                        <a:pt x="10627" y="10112"/>
                        <a:pt x="21600" y="19605"/>
                      </a:cubicBezTo>
                      <a:close/>
                    </a:path>
                  </a:pathLst>
                </a:custGeom>
                <a:solidFill>
                  <a:srgbClr val="010101">
                    <a:alpha val="2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grpSp>
          <p:nvGrpSpPr>
            <p:cNvPr id="117" name="Group 116"/>
            <p:cNvGrpSpPr/>
            <p:nvPr/>
          </p:nvGrpSpPr>
          <p:grpSpPr bwMode="auto">
            <a:xfrm>
              <a:off x="4274752" y="4805218"/>
              <a:ext cx="1811579" cy="2484149"/>
              <a:chOff x="4365225" y="3359647"/>
              <a:chExt cx="1034347" cy="1418362"/>
            </a:xfrm>
          </p:grpSpPr>
          <p:sp>
            <p:nvSpPr>
              <p:cNvPr id="118" name="Shape 31"/>
              <p:cNvSpPr/>
              <p:nvPr/>
            </p:nvSpPr>
            <p:spPr bwMode="auto">
              <a:xfrm>
                <a:off x="4417099" y="3964833"/>
                <a:ext cx="931683" cy="663897"/>
              </a:xfrm>
              <a:custGeom>
                <a:avLst/>
                <a:gdLst/>
                <a:ahLst/>
                <a:cxnLst>
                  <a:cxn ang="0">
                    <a:pos x="wd2" y="hd2"/>
                  </a:cxn>
                  <a:cxn ang="5400000">
                    <a:pos x="wd2" y="hd2"/>
                  </a:cxn>
                  <a:cxn ang="10800000">
                    <a:pos x="wd2" y="hd2"/>
                  </a:cxn>
                  <a:cxn ang="16200000">
                    <a:pos x="wd2" y="hd2"/>
                  </a:cxn>
                </a:cxnLst>
                <a:rect l="0" t="0" r="r" b="b"/>
                <a:pathLst>
                  <a:path w="21600" h="18653" extrusionOk="0">
                    <a:moveTo>
                      <a:pt x="21600" y="12210"/>
                    </a:moveTo>
                    <a:cubicBezTo>
                      <a:pt x="20637" y="10002"/>
                      <a:pt x="16223" y="8343"/>
                      <a:pt x="13345" y="7471"/>
                    </a:cubicBezTo>
                    <a:lnTo>
                      <a:pt x="13345" y="0"/>
                    </a:lnTo>
                    <a:lnTo>
                      <a:pt x="8255" y="0"/>
                    </a:lnTo>
                    <a:lnTo>
                      <a:pt x="8255" y="7471"/>
                    </a:lnTo>
                    <a:cubicBezTo>
                      <a:pt x="5376" y="8343"/>
                      <a:pt x="963" y="10002"/>
                      <a:pt x="0" y="12210"/>
                    </a:cubicBezTo>
                    <a:cubicBezTo>
                      <a:pt x="6175" y="21600"/>
                      <a:pt x="17691" y="19961"/>
                      <a:pt x="21600" y="12210"/>
                    </a:cubicBezTo>
                    <a:close/>
                  </a:path>
                </a:pathLst>
              </a:custGeom>
              <a:solidFill>
                <a:srgbClr val="FFF5B4"/>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19" name="Shape 32"/>
              <p:cNvSpPr/>
              <p:nvPr/>
            </p:nvSpPr>
            <p:spPr bwMode="auto">
              <a:xfrm>
                <a:off x="4780208" y="3964833"/>
                <a:ext cx="219521" cy="259405"/>
              </a:xfrm>
              <a:custGeom>
                <a:avLst/>
                <a:gdLst/>
                <a:ahLst/>
                <a:cxnLst>
                  <a:cxn ang="0">
                    <a:pos x="wd2" y="hd2"/>
                  </a:cxn>
                  <a:cxn ang="5400000">
                    <a:pos x="wd2" y="hd2"/>
                  </a:cxn>
                  <a:cxn ang="10800000">
                    <a:pos x="wd2" y="hd2"/>
                  </a:cxn>
                  <a:cxn ang="16200000">
                    <a:pos x="wd2" y="hd2"/>
                  </a:cxn>
                </a:cxnLst>
                <a:rect l="0" t="0" r="r" b="b"/>
                <a:pathLst>
                  <a:path w="21600" h="21600" extrusionOk="0">
                    <a:moveTo>
                      <a:pt x="21600" y="14176"/>
                    </a:moveTo>
                    <a:cubicBezTo>
                      <a:pt x="19656" y="18902"/>
                      <a:pt x="11817" y="21600"/>
                      <a:pt x="6061" y="21600"/>
                    </a:cubicBezTo>
                    <a:cubicBezTo>
                      <a:pt x="3976" y="21600"/>
                      <a:pt x="1954" y="21305"/>
                      <a:pt x="0" y="20765"/>
                    </a:cubicBezTo>
                    <a:lnTo>
                      <a:pt x="0" y="0"/>
                    </a:lnTo>
                    <a:lnTo>
                      <a:pt x="21600" y="0"/>
                    </a:lnTo>
                    <a:cubicBezTo>
                      <a:pt x="21600" y="0"/>
                      <a:pt x="21600" y="14176"/>
                      <a:pt x="21600" y="14176"/>
                    </a:cubicBezTo>
                    <a:close/>
                  </a:path>
                </a:pathLst>
              </a:custGeom>
              <a:solidFill>
                <a:srgbClr val="F4D98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20" name="Shape 33"/>
              <p:cNvSpPr/>
              <p:nvPr/>
            </p:nvSpPr>
            <p:spPr bwMode="auto">
              <a:xfrm>
                <a:off x="4538135" y="3368294"/>
                <a:ext cx="695401" cy="775369"/>
              </a:xfrm>
              <a:custGeom>
                <a:avLst/>
                <a:gdLst/>
                <a:ahLst/>
                <a:cxnLst>
                  <a:cxn ang="0">
                    <a:pos x="wd2" y="hd2"/>
                  </a:cxn>
                  <a:cxn ang="5400000">
                    <a:pos x="wd2" y="hd2"/>
                  </a:cxn>
                  <a:cxn ang="10800000">
                    <a:pos x="wd2" y="hd2"/>
                  </a:cxn>
                  <a:cxn ang="16200000">
                    <a:pos x="wd2" y="hd2"/>
                  </a:cxn>
                </a:cxnLst>
                <a:rect l="0" t="0" r="r" b="b"/>
                <a:pathLst>
                  <a:path w="21184" h="21600" extrusionOk="0">
                    <a:moveTo>
                      <a:pt x="19079" y="8198"/>
                    </a:moveTo>
                    <a:cubicBezTo>
                      <a:pt x="18407" y="2959"/>
                      <a:pt x="14892" y="0"/>
                      <a:pt x="10623" y="0"/>
                    </a:cubicBezTo>
                    <a:cubicBezTo>
                      <a:pt x="6357" y="0"/>
                      <a:pt x="2843" y="2953"/>
                      <a:pt x="2168" y="8185"/>
                    </a:cubicBezTo>
                    <a:cubicBezTo>
                      <a:pt x="735" y="8451"/>
                      <a:pt x="-210" y="9907"/>
                      <a:pt x="40" y="11565"/>
                    </a:cubicBezTo>
                    <a:cubicBezTo>
                      <a:pt x="252" y="12981"/>
                      <a:pt x="1264" y="14085"/>
                      <a:pt x="2469" y="14379"/>
                    </a:cubicBezTo>
                    <a:cubicBezTo>
                      <a:pt x="3605" y="19455"/>
                      <a:pt x="6822" y="21600"/>
                      <a:pt x="10623" y="21600"/>
                    </a:cubicBezTo>
                    <a:cubicBezTo>
                      <a:pt x="14463" y="21600"/>
                      <a:pt x="17713" y="19649"/>
                      <a:pt x="18816" y="14355"/>
                    </a:cubicBezTo>
                    <a:cubicBezTo>
                      <a:pt x="19976" y="14024"/>
                      <a:pt x="20938" y="12942"/>
                      <a:pt x="21144" y="11565"/>
                    </a:cubicBezTo>
                    <a:cubicBezTo>
                      <a:pt x="21390" y="9931"/>
                      <a:pt x="20475" y="8495"/>
                      <a:pt x="19079" y="8198"/>
                    </a:cubicBezTo>
                    <a:close/>
                  </a:path>
                </a:pathLst>
              </a:custGeom>
              <a:solidFill>
                <a:srgbClr val="FFF5B4"/>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21" name="Shape 34"/>
              <p:cNvSpPr/>
              <p:nvPr/>
            </p:nvSpPr>
            <p:spPr bwMode="auto">
              <a:xfrm>
                <a:off x="4365225" y="4241487"/>
                <a:ext cx="1034347" cy="530645"/>
              </a:xfrm>
              <a:custGeom>
                <a:avLst/>
                <a:gdLst/>
                <a:ahLst/>
                <a:cxnLst>
                  <a:cxn ang="0">
                    <a:pos x="wd2" y="hd2"/>
                  </a:cxn>
                  <a:cxn ang="5400000">
                    <a:pos x="wd2" y="hd2"/>
                  </a:cxn>
                  <a:cxn ang="10800000">
                    <a:pos x="wd2" y="hd2"/>
                  </a:cxn>
                  <a:cxn ang="16200000">
                    <a:pos x="wd2" y="hd2"/>
                  </a:cxn>
                </a:cxnLst>
                <a:rect l="0" t="0" r="r" b="b"/>
                <a:pathLst>
                  <a:path w="21600" h="21600" extrusionOk="0">
                    <a:moveTo>
                      <a:pt x="14112" y="0"/>
                    </a:moveTo>
                    <a:lnTo>
                      <a:pt x="10857" y="7524"/>
                    </a:lnTo>
                    <a:lnTo>
                      <a:pt x="7601" y="0"/>
                    </a:lnTo>
                    <a:cubicBezTo>
                      <a:pt x="5080" y="1398"/>
                      <a:pt x="1893" y="3447"/>
                      <a:pt x="1129" y="6376"/>
                    </a:cubicBezTo>
                    <a:cubicBezTo>
                      <a:pt x="668" y="8738"/>
                      <a:pt x="292" y="11574"/>
                      <a:pt x="0" y="14201"/>
                    </a:cubicBezTo>
                    <a:cubicBezTo>
                      <a:pt x="2983" y="18821"/>
                      <a:pt x="6751" y="21600"/>
                      <a:pt x="10857" y="21600"/>
                    </a:cubicBezTo>
                    <a:cubicBezTo>
                      <a:pt x="14912" y="21600"/>
                      <a:pt x="18634" y="18883"/>
                      <a:pt x="21600" y="14366"/>
                    </a:cubicBezTo>
                    <a:cubicBezTo>
                      <a:pt x="21295" y="11788"/>
                      <a:pt x="20941" y="8939"/>
                      <a:pt x="20585" y="6376"/>
                    </a:cubicBezTo>
                    <a:cubicBezTo>
                      <a:pt x="19820" y="3447"/>
                      <a:pt x="16633" y="1398"/>
                      <a:pt x="14112" y="0"/>
                    </a:cubicBez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22" name="Shape 35"/>
              <p:cNvSpPr/>
              <p:nvPr/>
            </p:nvSpPr>
            <p:spPr bwMode="auto">
              <a:xfrm>
                <a:off x="4572717" y="3359647"/>
                <a:ext cx="608834" cy="477702"/>
              </a:xfrm>
              <a:custGeom>
                <a:avLst/>
                <a:gdLst/>
                <a:ahLst/>
                <a:cxnLst>
                  <a:cxn ang="0">
                    <a:pos x="wd2" y="hd2"/>
                  </a:cxn>
                  <a:cxn ang="5400000">
                    <a:pos x="wd2" y="hd2"/>
                  </a:cxn>
                  <a:cxn ang="10800000">
                    <a:pos x="wd2" y="hd2"/>
                  </a:cxn>
                  <a:cxn ang="16200000">
                    <a:pos x="wd2" y="hd2"/>
                  </a:cxn>
                </a:cxnLst>
                <a:rect l="0" t="0" r="r" b="b"/>
                <a:pathLst>
                  <a:path w="18815" h="18798" extrusionOk="0">
                    <a:moveTo>
                      <a:pt x="17896" y="5045"/>
                    </a:moveTo>
                    <a:cubicBezTo>
                      <a:pt x="16663" y="2552"/>
                      <a:pt x="11373" y="-2802"/>
                      <a:pt x="4559" y="1814"/>
                    </a:cubicBezTo>
                    <a:cubicBezTo>
                      <a:pt x="-2182" y="2552"/>
                      <a:pt x="-7" y="13537"/>
                      <a:pt x="2022" y="17322"/>
                    </a:cubicBezTo>
                    <a:cubicBezTo>
                      <a:pt x="2437" y="11107"/>
                      <a:pt x="3993" y="7159"/>
                      <a:pt x="4850" y="5395"/>
                    </a:cubicBezTo>
                    <a:cubicBezTo>
                      <a:pt x="6032" y="10581"/>
                      <a:pt x="9995" y="15568"/>
                      <a:pt x="9995" y="15568"/>
                    </a:cubicBezTo>
                    <a:cubicBezTo>
                      <a:pt x="9995" y="15568"/>
                      <a:pt x="10068" y="13167"/>
                      <a:pt x="9995" y="10490"/>
                    </a:cubicBezTo>
                    <a:cubicBezTo>
                      <a:pt x="10721" y="13444"/>
                      <a:pt x="16881" y="18798"/>
                      <a:pt x="16881" y="18798"/>
                    </a:cubicBezTo>
                    <a:cubicBezTo>
                      <a:pt x="19418" y="14460"/>
                      <a:pt x="19128" y="7538"/>
                      <a:pt x="17896" y="5045"/>
                    </a:cubicBezTo>
                    <a:close/>
                  </a:path>
                </a:pathLst>
              </a:custGeom>
              <a:solidFill>
                <a:srgbClr val="33302C"/>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23" name="Shape 36"/>
              <p:cNvSpPr/>
              <p:nvPr/>
            </p:nvSpPr>
            <p:spPr bwMode="auto">
              <a:xfrm>
                <a:off x="4883952" y="4379816"/>
                <a:ext cx="43080" cy="39819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2216"/>
                    </a:lnTo>
                    <a:lnTo>
                      <a:pt x="21600" y="0"/>
                    </a:lnTo>
                    <a:cubicBezTo>
                      <a:pt x="21600" y="0"/>
                      <a:pt x="21600" y="21600"/>
                      <a:pt x="21600" y="21600"/>
                    </a:cubicBezTo>
                    <a:close/>
                  </a:path>
                </a:pathLst>
              </a:custGeom>
              <a:solidFill>
                <a:srgbClr val="14B4EB">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24" name="Shape 37"/>
              <p:cNvSpPr/>
              <p:nvPr/>
            </p:nvSpPr>
            <p:spPr bwMode="auto">
              <a:xfrm>
                <a:off x="4685106" y="4232844"/>
                <a:ext cx="201740" cy="226746"/>
              </a:xfrm>
              <a:custGeom>
                <a:avLst/>
                <a:gdLst/>
                <a:ahLst/>
                <a:cxnLst>
                  <a:cxn ang="0">
                    <a:pos x="wd2" y="hd2"/>
                  </a:cxn>
                  <a:cxn ang="5400000">
                    <a:pos x="wd2" y="hd2"/>
                  </a:cxn>
                  <a:cxn ang="10800000">
                    <a:pos x="wd2" y="hd2"/>
                  </a:cxn>
                  <a:cxn ang="16200000">
                    <a:pos x="wd2" y="hd2"/>
                  </a:cxn>
                </a:cxnLst>
                <a:rect l="0" t="0" r="r" b="b"/>
                <a:pathLst>
                  <a:path w="21600" h="21600" extrusionOk="0">
                    <a:moveTo>
                      <a:pt x="1130" y="4942"/>
                    </a:moveTo>
                    <a:cubicBezTo>
                      <a:pt x="616" y="11988"/>
                      <a:pt x="0" y="21600"/>
                      <a:pt x="0" y="21600"/>
                    </a:cubicBezTo>
                    <a:lnTo>
                      <a:pt x="13062" y="10800"/>
                    </a:lnTo>
                    <a:lnTo>
                      <a:pt x="21600" y="18030"/>
                    </a:lnTo>
                    <a:lnTo>
                      <a:pt x="7404" y="0"/>
                    </a:lnTo>
                    <a:cubicBezTo>
                      <a:pt x="7404" y="0"/>
                      <a:pt x="2777" y="454"/>
                      <a:pt x="1130" y="4942"/>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125" name="Shape 38"/>
              <p:cNvSpPr/>
              <p:nvPr/>
            </p:nvSpPr>
            <p:spPr bwMode="auto">
              <a:xfrm>
                <a:off x="4883952" y="4232844"/>
                <a:ext cx="201758" cy="226746"/>
              </a:xfrm>
              <a:custGeom>
                <a:avLst/>
                <a:gdLst/>
                <a:ahLst/>
                <a:cxnLst>
                  <a:cxn ang="0">
                    <a:pos x="wd2" y="hd2"/>
                  </a:cxn>
                  <a:cxn ang="5400000">
                    <a:pos x="wd2" y="hd2"/>
                  </a:cxn>
                  <a:cxn ang="10800000">
                    <a:pos x="wd2" y="hd2"/>
                  </a:cxn>
                  <a:cxn ang="16200000">
                    <a:pos x="wd2" y="hd2"/>
                  </a:cxn>
                </a:cxnLst>
                <a:rect l="0" t="0" r="r" b="b"/>
                <a:pathLst>
                  <a:path w="21600" h="21600" extrusionOk="0">
                    <a:moveTo>
                      <a:pt x="20468" y="4942"/>
                    </a:moveTo>
                    <a:cubicBezTo>
                      <a:pt x="18821" y="454"/>
                      <a:pt x="14195" y="0"/>
                      <a:pt x="14195" y="0"/>
                    </a:cubicBezTo>
                    <a:lnTo>
                      <a:pt x="0" y="18030"/>
                    </a:lnTo>
                    <a:lnTo>
                      <a:pt x="8538" y="10800"/>
                    </a:lnTo>
                    <a:lnTo>
                      <a:pt x="21600" y="21600"/>
                    </a:lnTo>
                    <a:cubicBezTo>
                      <a:pt x="21600" y="21600"/>
                      <a:pt x="20982" y="11988"/>
                      <a:pt x="20468" y="4942"/>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grpSp>
        <p:nvGrpSpPr>
          <p:cNvPr id="9" name="Group 8"/>
          <p:cNvGrpSpPr/>
          <p:nvPr/>
        </p:nvGrpSpPr>
        <p:grpSpPr bwMode="auto">
          <a:xfrm>
            <a:off x="1441176" y="5264428"/>
            <a:ext cx="13411801" cy="1080120"/>
            <a:chOff x="1441176" y="5410200"/>
            <a:chExt cx="13411801" cy="1080120"/>
          </a:xfrm>
        </p:grpSpPr>
        <p:sp>
          <p:nvSpPr>
            <p:cNvPr id="55" name="Rectangle 54"/>
            <p:cNvSpPr/>
            <p:nvPr/>
          </p:nvSpPr>
          <p:spPr bwMode="auto">
            <a:xfrm>
              <a:off x="1441176" y="5410200"/>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Responsable des partenariats</a:t>
              </a:r>
              <a:endParaRPr/>
            </a:p>
          </p:txBody>
        </p:sp>
        <p:sp>
          <p:nvSpPr>
            <p:cNvPr id="75" name="Rectangle 74"/>
            <p:cNvSpPr/>
            <p:nvPr/>
          </p:nvSpPr>
          <p:spPr bwMode="auto">
            <a:xfrm>
              <a:off x="7165812" y="5410200"/>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des déchets</a:t>
              </a:r>
              <a:endParaRPr/>
            </a:p>
          </p:txBody>
        </p:sp>
        <p:sp>
          <p:nvSpPr>
            <p:cNvPr id="85" name="Rectangle 84"/>
            <p:cNvSpPr/>
            <p:nvPr/>
          </p:nvSpPr>
          <p:spPr bwMode="auto">
            <a:xfrm>
              <a:off x="4303494" y="5410200"/>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Représentants des partenariats</a:t>
              </a:r>
              <a:endParaRPr/>
            </a:p>
          </p:txBody>
        </p:sp>
        <p:sp>
          <p:nvSpPr>
            <p:cNvPr id="86" name="Rectangle 85"/>
            <p:cNvSpPr/>
            <p:nvPr/>
          </p:nvSpPr>
          <p:spPr bwMode="auto">
            <a:xfrm>
              <a:off x="10028130" y="5410200"/>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des bâtiments</a:t>
              </a:r>
              <a:endParaRPr lang="fr-FR" sz="1100">
                <a:solidFill>
                  <a:schemeClr val="tx1"/>
                </a:solidFill>
                <a:latin typeface="Marianne"/>
              </a:endParaRPr>
            </a:p>
          </p:txBody>
        </p:sp>
        <p:sp>
          <p:nvSpPr>
            <p:cNvPr id="273" name="Rectangle 272"/>
            <p:cNvSpPr/>
            <p:nvPr/>
          </p:nvSpPr>
          <p:spPr bwMode="auto">
            <a:xfrm>
              <a:off x="12928600" y="5410200"/>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Direction de la lecture publique</a:t>
              </a:r>
              <a:endParaRPr lang="fr-FR" sz="1100">
                <a:solidFill>
                  <a:schemeClr val="tx1"/>
                </a:solidFill>
                <a:latin typeface="Marianne"/>
              </a:endParaRPr>
            </a:p>
          </p:txBody>
        </p:sp>
      </p:grpSp>
      <p:grpSp>
        <p:nvGrpSpPr>
          <p:cNvPr id="6" name="Group 5"/>
          <p:cNvGrpSpPr/>
          <p:nvPr/>
        </p:nvGrpSpPr>
        <p:grpSpPr bwMode="auto">
          <a:xfrm>
            <a:off x="1441176" y="6712228"/>
            <a:ext cx="4801201" cy="1080120"/>
            <a:chOff x="1441176" y="6858000"/>
            <a:chExt cx="4801201" cy="1080120"/>
          </a:xfrm>
        </p:grpSpPr>
        <p:sp>
          <p:nvSpPr>
            <p:cNvPr id="276" name="Rectangle 275"/>
            <p:cNvSpPr/>
            <p:nvPr/>
          </p:nvSpPr>
          <p:spPr bwMode="auto">
            <a:xfrm>
              <a:off x="4318000" y="6858000"/>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 </a:t>
              </a:r>
              <a:endParaRPr/>
            </a:p>
            <a:p>
              <a:pPr algn="ctr">
                <a:defRPr/>
              </a:pPr>
              <a:r>
                <a:rPr lang="fr-FR" sz="1100">
                  <a:solidFill>
                    <a:schemeClr val="tx1"/>
                  </a:solidFill>
                  <a:latin typeface="Marianne"/>
                </a:rPr>
                <a:t>(en fonction du besoin et de l’organisation de chaque collectivité)</a:t>
              </a:r>
              <a:endParaRPr/>
            </a:p>
          </p:txBody>
        </p:sp>
        <p:sp>
          <p:nvSpPr>
            <p:cNvPr id="277" name="Rectangle 276"/>
            <p:cNvSpPr/>
            <p:nvPr/>
          </p:nvSpPr>
          <p:spPr bwMode="auto">
            <a:xfrm>
              <a:off x="1441176" y="6858000"/>
              <a:ext cx="1924377" cy="1080120"/>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b="1">
                  <a:solidFill>
                    <a:schemeClr val="tx1"/>
                  </a:solidFill>
                  <a:latin typeface="Marianne"/>
                </a:rPr>
                <a:t>Responsable du pôle économie</a:t>
              </a:r>
              <a:endParaRPr/>
            </a:p>
          </p:txBody>
        </p:sp>
      </p:grpSp>
      <p:sp>
        <p:nvSpPr>
          <p:cNvPr id="101" name="Rectangle 100"/>
          <p:cNvSpPr/>
          <p:nvPr/>
        </p:nvSpPr>
        <p:spPr bwMode="auto">
          <a:xfrm>
            <a:off x="6042593" y="8535997"/>
            <a:ext cx="1071194" cy="432048"/>
          </a:xfrm>
          <a:prstGeom prst="rect">
            <a:avLst/>
          </a:prstGeom>
          <a:solidFill>
            <a:srgbClr val="EEF0F8"/>
          </a:solidFill>
          <a:ln w="12700">
            <a:solidFill>
              <a:srgbClr val="5C72B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600" b="1">
              <a:solidFill>
                <a:schemeClr val="tx1"/>
              </a:solidFill>
              <a:latin typeface="Marianne"/>
            </a:endParaRPr>
          </a:p>
        </p:txBody>
      </p:sp>
      <p:sp>
        <p:nvSpPr>
          <p:cNvPr id="102" name="TextBox 101"/>
          <p:cNvSpPr txBox="1"/>
          <p:nvPr/>
        </p:nvSpPr>
        <p:spPr bwMode="auto">
          <a:xfrm>
            <a:off x="7194722" y="8621216"/>
            <a:ext cx="2822104" cy="261610"/>
          </a:xfrm>
          <a:prstGeom prst="rect">
            <a:avLst/>
          </a:prstGeom>
          <a:noFill/>
        </p:spPr>
        <p:txBody>
          <a:bodyPr wrap="square">
            <a:spAutoFit/>
          </a:bodyPr>
          <a:lstStyle/>
          <a:p>
            <a:pPr>
              <a:defRPr/>
            </a:pPr>
            <a:r>
              <a:rPr lang="fr-FR" sz="1100">
                <a:latin typeface="Marianne"/>
              </a:rPr>
              <a:t>Acteurs optionnels</a:t>
            </a:r>
            <a:endParaRPr lang="fr-FR" sz="1100">
              <a:solidFill>
                <a:schemeClr val="tx1"/>
              </a:solidFill>
              <a:latin typeface="Marianne"/>
            </a:endParaRPr>
          </a:p>
        </p:txBody>
      </p:sp>
      <p:cxnSp>
        <p:nvCxnSpPr>
          <p:cNvPr id="103" name="Straight Connector 102"/>
          <p:cNvCxnSpPr>
            <a:cxnSpLocks/>
          </p:cNvCxnSpPr>
          <p:nvPr/>
        </p:nvCxnSpPr>
        <p:spPr bwMode="auto">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4" name="Oval 103"/>
          <p:cNvSpPr/>
          <p:nvPr/>
        </p:nvSpPr>
        <p:spPr bwMode="auto">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05" name="Oval 104"/>
          <p:cNvSpPr/>
          <p:nvPr/>
        </p:nvSpPr>
        <p:spPr bwMode="auto">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06" name="Oval 105"/>
          <p:cNvSpPr/>
          <p:nvPr/>
        </p:nvSpPr>
        <p:spPr bwMode="auto">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07" name="TextBox 106"/>
          <p:cNvSpPr txBox="1"/>
          <p:nvPr/>
        </p:nvSpPr>
        <p:spPr bwMode="auto">
          <a:xfrm flipH="1">
            <a:off x="13876881"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01</a:t>
            </a:r>
            <a:endParaRPr/>
          </a:p>
        </p:txBody>
      </p:sp>
      <p:sp>
        <p:nvSpPr>
          <p:cNvPr id="108" name="TextBox 107"/>
          <p:cNvSpPr txBox="1"/>
          <p:nvPr/>
        </p:nvSpPr>
        <p:spPr bwMode="auto">
          <a:xfrm flipH="1">
            <a:off x="14474819"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02</a:t>
            </a:r>
            <a:endParaRPr/>
          </a:p>
        </p:txBody>
      </p:sp>
      <p:sp>
        <p:nvSpPr>
          <p:cNvPr id="113" name="TextBox 112"/>
          <p:cNvSpPr txBox="1"/>
          <p:nvPr/>
        </p:nvSpPr>
        <p:spPr bwMode="auto">
          <a:xfrm flipH="1">
            <a:off x="15072756"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0" name="ZoneTexte 19"/>
          <p:cNvSpPr txBox="1"/>
          <p:nvPr/>
        </p:nvSpPr>
        <p:spPr bwMode="auto">
          <a:xfrm>
            <a:off x="-2101516" y="-1443789"/>
            <a:ext cx="184731" cy="369332"/>
          </a:xfrm>
          <a:prstGeom prst="rect">
            <a:avLst/>
          </a:prstGeom>
          <a:noFill/>
        </p:spPr>
        <p:txBody>
          <a:bodyPr wrap="none" rtlCol="0">
            <a:spAutoFit/>
          </a:bodyPr>
          <a:lstStyle/>
          <a:p>
            <a:pPr marL="0" marR="0" lvl="0" indent="0" algn="l" defTabSz="914400">
              <a:lnSpc>
                <a:spcPct val="100000"/>
              </a:lnSpc>
              <a:spcBef>
                <a:spcPts val="0"/>
              </a:spcBef>
              <a:spcAft>
                <a:spcPts val="0"/>
              </a:spcAft>
              <a:buClrTx/>
              <a:buSzTx/>
              <a:buFontTx/>
              <a:buNone/>
              <a:defRPr/>
            </a:pPr>
            <a:endParaRPr lang="fr-FR" sz="1800" b="0" i="0" u="none" strike="noStrike" cap="none" spc="0">
              <a:ln>
                <a:noFill/>
              </a:ln>
              <a:solidFill>
                <a:prstClr val="black"/>
              </a:solidFill>
              <a:latin typeface="Calibri"/>
              <a:ea typeface="+mn-ea"/>
              <a:cs typeface="+mn-cs"/>
            </a:endParaRPr>
          </a:p>
        </p:txBody>
      </p:sp>
      <p:sp>
        <p:nvSpPr>
          <p:cNvPr id="31" name="Cube 30"/>
          <p:cNvSpPr/>
          <p:nvPr/>
        </p:nvSpPr>
        <p:spPr bwMode="auto">
          <a:xfrm>
            <a:off x="3775843" y="6893829"/>
            <a:ext cx="2726297" cy="1746132"/>
          </a:xfrm>
          <a:prstGeom prst="cube">
            <a:avLst>
              <a:gd name="adj" fmla="val 11989"/>
            </a:avLst>
          </a:prstGeom>
          <a:solidFill>
            <a:srgbClr val="FFCA05"/>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sp>
        <p:nvSpPr>
          <p:cNvPr id="32" name="Cube 31"/>
          <p:cNvSpPr/>
          <p:nvPr/>
        </p:nvSpPr>
        <p:spPr bwMode="auto">
          <a:xfrm>
            <a:off x="6338075" y="6119867"/>
            <a:ext cx="3176705" cy="2520094"/>
          </a:xfrm>
          <a:prstGeom prst="cube">
            <a:avLst>
              <a:gd name="adj" fmla="val 8766"/>
            </a:avLst>
          </a:prstGeom>
          <a:solidFill>
            <a:srgbClr val="008373"/>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sp>
        <p:nvSpPr>
          <p:cNvPr id="33" name="Cube 32"/>
          <p:cNvSpPr/>
          <p:nvPr/>
        </p:nvSpPr>
        <p:spPr bwMode="auto">
          <a:xfrm>
            <a:off x="9332827" y="5402538"/>
            <a:ext cx="3176705" cy="3237423"/>
          </a:xfrm>
          <a:prstGeom prst="cube">
            <a:avLst>
              <a:gd name="adj" fmla="val 4408"/>
            </a:avLst>
          </a:prstGeom>
          <a:solidFill>
            <a:srgbClr val="5D73B7"/>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cxnSp>
        <p:nvCxnSpPr>
          <p:cNvPr id="35" name="Straight Arrow Connector 39"/>
          <p:cNvCxnSpPr>
            <a:cxnSpLocks/>
          </p:cNvCxnSpPr>
          <p:nvPr/>
        </p:nvCxnSpPr>
        <p:spPr bwMode="auto">
          <a:xfrm flipH="1" flipV="1">
            <a:off x="4318000" y="5943600"/>
            <a:ext cx="1812" cy="1451546"/>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cxnSp>
        <p:nvCxnSpPr>
          <p:cNvPr id="37" name="Straight Arrow Connector 49"/>
          <p:cNvCxnSpPr>
            <a:cxnSpLocks/>
          </p:cNvCxnSpPr>
          <p:nvPr/>
        </p:nvCxnSpPr>
        <p:spPr bwMode="auto">
          <a:xfrm flipV="1">
            <a:off x="7188804" y="5171851"/>
            <a:ext cx="1" cy="1462301"/>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43" name="Rectangular Callout 56"/>
          <p:cNvSpPr/>
          <p:nvPr/>
        </p:nvSpPr>
        <p:spPr bwMode="auto">
          <a:xfrm>
            <a:off x="9374402" y="3505199"/>
            <a:ext cx="2954543" cy="487351"/>
          </a:xfrm>
          <a:prstGeom prst="wedgeRectCallout">
            <a:avLst>
              <a:gd name="adj1" fmla="val -22763"/>
              <a:gd name="adj2" fmla="val 116536"/>
            </a:avLst>
          </a:prstGeom>
          <a:solidFill>
            <a:srgbClr val="5D73B7"/>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000" b="1" i="0" u="none" strike="noStrike" cap="none" spc="0">
                <a:ln>
                  <a:noFill/>
                </a:ln>
                <a:solidFill>
                  <a:prstClr val="white"/>
                </a:solidFill>
                <a:latin typeface="Marianne"/>
                <a:ea typeface="+mn-ea"/>
                <a:cs typeface="Lato Regular"/>
              </a:rPr>
              <a:t>L’intercommunalité</a:t>
            </a:r>
            <a:endParaRPr/>
          </a:p>
        </p:txBody>
      </p:sp>
      <p:cxnSp>
        <p:nvCxnSpPr>
          <p:cNvPr id="39" name="Straight Arrow Connector 64"/>
          <p:cNvCxnSpPr>
            <a:cxnSpLocks/>
          </p:cNvCxnSpPr>
          <p:nvPr/>
        </p:nvCxnSpPr>
        <p:spPr bwMode="auto">
          <a:xfrm flipH="1" flipV="1">
            <a:off x="10057797" y="4376626"/>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50" name="Rectangular Callout 56"/>
          <p:cNvSpPr/>
          <p:nvPr/>
        </p:nvSpPr>
        <p:spPr bwMode="auto">
          <a:xfrm>
            <a:off x="6469703" y="4267200"/>
            <a:ext cx="2954543" cy="487351"/>
          </a:xfrm>
          <a:prstGeom prst="wedgeRectCallout">
            <a:avLst>
              <a:gd name="adj1" fmla="val -22763"/>
              <a:gd name="adj2" fmla="val 116536"/>
            </a:avLst>
          </a:prstGeom>
          <a:solidFill>
            <a:srgbClr val="008373"/>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000" b="1" i="0" u="none" strike="noStrike" cap="none" spc="0">
                <a:ln>
                  <a:noFill/>
                </a:ln>
                <a:solidFill>
                  <a:prstClr val="white"/>
                </a:solidFill>
                <a:latin typeface="Marianne"/>
                <a:ea typeface="+mn-ea"/>
                <a:cs typeface="Lato Regular"/>
              </a:rPr>
              <a:t>La collectivité</a:t>
            </a:r>
            <a:endParaRPr/>
          </a:p>
        </p:txBody>
      </p:sp>
      <p:sp>
        <p:nvSpPr>
          <p:cNvPr id="53" name="Rectangular Callout 56"/>
          <p:cNvSpPr/>
          <p:nvPr/>
        </p:nvSpPr>
        <p:spPr bwMode="auto">
          <a:xfrm>
            <a:off x="3681304" y="5029200"/>
            <a:ext cx="2954543" cy="487351"/>
          </a:xfrm>
          <a:prstGeom prst="wedgeRectCallout">
            <a:avLst>
              <a:gd name="adj1" fmla="val -22763"/>
              <a:gd name="adj2" fmla="val 116536"/>
            </a:avLst>
          </a:prstGeom>
          <a:solidFill>
            <a:srgbClr val="FFCA05"/>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000" b="1" i="0" u="none" strike="noStrike" cap="none" spc="0">
                <a:ln>
                  <a:noFill/>
                </a:ln>
                <a:latin typeface="Marianne"/>
                <a:ea typeface="+mn-ea"/>
                <a:cs typeface="Lato Regular"/>
              </a:rPr>
              <a:t>La DSI</a:t>
            </a:r>
            <a:endParaRPr/>
          </a:p>
        </p:txBody>
      </p:sp>
      <p:sp>
        <p:nvSpPr>
          <p:cNvPr id="55" name="ZoneTexte 54"/>
          <p:cNvSpPr txBox="1"/>
          <p:nvPr/>
        </p:nvSpPr>
        <p:spPr bwMode="auto">
          <a:xfrm>
            <a:off x="3802014" y="7478046"/>
            <a:ext cx="2509890" cy="1015663"/>
          </a:xfrm>
          <a:prstGeom prst="rect">
            <a:avLst/>
          </a:prstGeom>
          <a:noFill/>
        </p:spPr>
        <p:txBody>
          <a:bodyPr wrap="square" anchor="ctr" anchorCtr="0">
            <a:noAutofit/>
          </a:bodyPr>
          <a:lstStyle/>
          <a:p>
            <a:pPr marL="0" marR="0" lvl="0" indent="0" algn="ctr" defTabSz="914400">
              <a:lnSpc>
                <a:spcPct val="100000"/>
              </a:lnSpc>
              <a:spcBef>
                <a:spcPts val="600"/>
              </a:spcBef>
              <a:spcAft>
                <a:spcPts val="600"/>
              </a:spcAft>
              <a:buClrTx/>
              <a:buSzTx/>
              <a:buFontTx/>
              <a:buNone/>
              <a:defRPr/>
            </a:pPr>
            <a:r>
              <a:rPr lang="fr-FR" b="0" i="0" u="none" strike="noStrike" cap="none" spc="0">
                <a:ln>
                  <a:noFill/>
                </a:ln>
                <a:latin typeface="Marianne"/>
                <a:ea typeface="+mn-ea"/>
                <a:cs typeface="+mn-cs"/>
              </a:rPr>
              <a:t>Conception, gestion des équipements numériques, etc.</a:t>
            </a:r>
            <a:endParaRPr/>
          </a:p>
        </p:txBody>
      </p:sp>
      <p:sp>
        <p:nvSpPr>
          <p:cNvPr id="56" name="ZoneTexte 55"/>
          <p:cNvSpPr txBox="1"/>
          <p:nvPr/>
        </p:nvSpPr>
        <p:spPr bwMode="auto">
          <a:xfrm>
            <a:off x="6375400" y="6629400"/>
            <a:ext cx="2928012" cy="1938992"/>
          </a:xfrm>
          <a:prstGeom prst="rect">
            <a:avLst/>
          </a:prstGeom>
          <a:noFill/>
        </p:spPr>
        <p:txBody>
          <a:bodyPr wrap="square" anchor="ctr" anchorCtr="0">
            <a:noAutofit/>
          </a:bodyPr>
          <a:lstStyle/>
          <a:p>
            <a:pPr marL="0" marR="0" lvl="0" indent="0" algn="ctr" defTabSz="914400">
              <a:lnSpc>
                <a:spcPct val="100000"/>
              </a:lnSpc>
              <a:spcBef>
                <a:spcPts val="600"/>
              </a:spcBef>
              <a:spcAft>
                <a:spcPts val="0"/>
              </a:spcAft>
              <a:buClrTx/>
              <a:buSzTx/>
              <a:buFontTx/>
              <a:buNone/>
              <a:defRPr/>
            </a:pPr>
            <a:r>
              <a:rPr lang="fr-FR" b="0" i="0" u="none" strike="noStrike" cap="none" spc="0">
                <a:ln>
                  <a:noFill/>
                </a:ln>
                <a:solidFill>
                  <a:prstClr val="white"/>
                </a:solidFill>
                <a:latin typeface="Marianne"/>
                <a:ea typeface="+mn-ea"/>
                <a:cs typeface="+mn-cs"/>
              </a:rPr>
              <a:t>Numérique abordé comme un levier de </a:t>
            </a:r>
            <a:r>
              <a:rPr lang="fr-FR" b="1" i="0" u="none" strike="noStrike" cap="none" spc="0">
                <a:ln>
                  <a:noFill/>
                </a:ln>
                <a:solidFill>
                  <a:prstClr val="white"/>
                </a:solidFill>
                <a:latin typeface="Marianne"/>
                <a:ea typeface="+mn-ea"/>
                <a:cs typeface="+mn-cs"/>
              </a:rPr>
              <a:t>décarbonation </a:t>
            </a:r>
            <a:r>
              <a:rPr lang="fr-FR" b="0" i="0" u="none" strike="noStrike" cap="none" spc="0">
                <a:ln>
                  <a:noFill/>
                </a:ln>
                <a:solidFill>
                  <a:prstClr val="white"/>
                </a:solidFill>
                <a:latin typeface="Marianne"/>
                <a:ea typeface="+mn-ea"/>
                <a:cs typeface="+mn-cs"/>
              </a:rPr>
              <a:t>et de </a:t>
            </a:r>
            <a:r>
              <a:rPr lang="fr-FR" b="1" i="0" u="none" strike="noStrike" cap="none" spc="0">
                <a:ln>
                  <a:noFill/>
                </a:ln>
                <a:solidFill>
                  <a:prstClr val="white"/>
                </a:solidFill>
                <a:latin typeface="Marianne"/>
                <a:ea typeface="+mn-ea"/>
                <a:cs typeface="+mn-cs"/>
              </a:rPr>
              <a:t>sobriété </a:t>
            </a:r>
            <a:r>
              <a:rPr lang="fr-FR" b="0" i="0" u="none" strike="noStrike" cap="none" spc="0">
                <a:ln>
                  <a:noFill/>
                </a:ln>
                <a:solidFill>
                  <a:prstClr val="white"/>
                </a:solidFill>
                <a:latin typeface="Marianne"/>
                <a:ea typeface="+mn-ea"/>
                <a:cs typeface="+mn-cs"/>
              </a:rPr>
              <a:t>pour le </a:t>
            </a:r>
            <a:r>
              <a:rPr lang="fr-FR" b="1" i="0" u="none" strike="noStrike" cap="none" spc="0">
                <a:ln>
                  <a:noFill/>
                </a:ln>
                <a:solidFill>
                  <a:prstClr val="white"/>
                </a:solidFill>
                <a:latin typeface="Marianne"/>
                <a:ea typeface="+mn-ea"/>
                <a:cs typeface="+mn-cs"/>
              </a:rPr>
              <a:t>fonctionnement de la collectivité</a:t>
            </a:r>
            <a:endParaRPr/>
          </a:p>
        </p:txBody>
      </p:sp>
      <p:sp>
        <p:nvSpPr>
          <p:cNvPr id="30" name="ZoneTexte 1"/>
          <p:cNvSpPr txBox="1"/>
          <p:nvPr/>
        </p:nvSpPr>
        <p:spPr bwMode="auto">
          <a:xfrm>
            <a:off x="355600" y="3995936"/>
            <a:ext cx="2659832" cy="1333128"/>
          </a:xfrm>
          <a:prstGeom prst="rightArrowCallout">
            <a:avLst>
              <a:gd name="adj1" fmla="val 26739"/>
              <a:gd name="adj2" fmla="val 29046"/>
              <a:gd name="adj3" fmla="val 31277"/>
              <a:gd name="adj4" fmla="val 76734"/>
            </a:avLst>
          </a:prstGeom>
          <a:solidFill>
            <a:srgbClr val="8064A2">
              <a:alpha val="26000"/>
            </a:srgbClr>
          </a:solidFill>
          <a:ln>
            <a:solidFill>
              <a:schemeClr val="tx2"/>
            </a:solidFill>
            <a:prstDash val="dashDot"/>
          </a:ln>
        </p:spPr>
        <p:txBody>
          <a:bodyPr wrap="square" rtlCol="0" anchor="ctr" anchorCtr="0">
            <a:noAutofit/>
          </a:bodyPr>
          <a:lstStyle/>
          <a:p>
            <a:pPr marL="0" marR="0" lvl="0" indent="0" algn="ctr" defTabSz="914400">
              <a:lnSpc>
                <a:spcPct val="100000"/>
              </a:lnSpc>
              <a:spcBef>
                <a:spcPts val="0"/>
              </a:spcBef>
              <a:spcAft>
                <a:spcPts val="0"/>
              </a:spcAft>
              <a:buClrTx/>
              <a:buSzTx/>
              <a:buFontTx/>
              <a:buNone/>
              <a:defRPr/>
            </a:pPr>
            <a:r>
              <a:rPr lang="fr-FR" sz="2400" b="1" i="0" u="sng" strike="noStrike" cap="none" spc="0">
                <a:ln>
                  <a:noFill/>
                </a:ln>
                <a:solidFill>
                  <a:srgbClr val="2C3176"/>
                </a:solidFill>
                <a:latin typeface="Marianne"/>
                <a:ea typeface="+mn-ea"/>
                <a:cs typeface="+mn-cs"/>
              </a:rPr>
              <a:t>En matière d’ambition </a:t>
            </a:r>
            <a:endParaRPr/>
          </a:p>
        </p:txBody>
      </p:sp>
      <p:sp>
        <p:nvSpPr>
          <p:cNvPr id="40" name="Cube 39"/>
          <p:cNvSpPr/>
          <p:nvPr/>
        </p:nvSpPr>
        <p:spPr bwMode="auto">
          <a:xfrm>
            <a:off x="12410138" y="4648200"/>
            <a:ext cx="3176705" cy="3991761"/>
          </a:xfrm>
          <a:prstGeom prst="cube">
            <a:avLst>
              <a:gd name="adj" fmla="val 4408"/>
            </a:avLst>
          </a:prstGeom>
          <a:solidFill>
            <a:srgbClr val="274084"/>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sp>
        <p:nvSpPr>
          <p:cNvPr id="41" name="Rectangular Callout 56"/>
          <p:cNvSpPr/>
          <p:nvPr/>
        </p:nvSpPr>
        <p:spPr bwMode="auto">
          <a:xfrm>
            <a:off x="12451712" y="2743200"/>
            <a:ext cx="2954543" cy="487351"/>
          </a:xfrm>
          <a:prstGeom prst="wedgeRectCallout">
            <a:avLst>
              <a:gd name="adj1" fmla="val -22763"/>
              <a:gd name="adj2" fmla="val 116536"/>
            </a:avLst>
          </a:prstGeom>
          <a:solidFill>
            <a:srgbClr val="274084"/>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000" b="1" i="0" u="none" strike="noStrike" cap="none" spc="0">
                <a:ln>
                  <a:noFill/>
                </a:ln>
                <a:solidFill>
                  <a:prstClr val="white"/>
                </a:solidFill>
                <a:latin typeface="Marianne"/>
                <a:ea typeface="+mn-ea"/>
                <a:cs typeface="Lato Regular"/>
              </a:rPr>
              <a:t>Le territoire </a:t>
            </a:r>
            <a:endParaRPr/>
          </a:p>
        </p:txBody>
      </p:sp>
      <p:cxnSp>
        <p:nvCxnSpPr>
          <p:cNvPr id="42" name="Straight Arrow Connector 64"/>
          <p:cNvCxnSpPr>
            <a:cxnSpLocks/>
          </p:cNvCxnSpPr>
          <p:nvPr/>
        </p:nvCxnSpPr>
        <p:spPr bwMode="auto">
          <a:xfrm flipH="1" flipV="1">
            <a:off x="12928600" y="3581400"/>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45" name="ZoneTexte 56"/>
          <p:cNvSpPr txBox="1"/>
          <p:nvPr/>
        </p:nvSpPr>
        <p:spPr bwMode="auto">
          <a:xfrm>
            <a:off x="12485575" y="5181600"/>
            <a:ext cx="2919067" cy="2862792"/>
          </a:xfrm>
          <a:prstGeom prst="rect">
            <a:avLst/>
          </a:prstGeom>
          <a:noFill/>
        </p:spPr>
        <p:txBody>
          <a:bodyPr wrap="square" anchor="ctr" anchorCtr="0">
            <a:noAutofit/>
          </a:bodyPr>
          <a:lstStyle/>
          <a:p>
            <a:pPr marL="0" marR="0" lvl="0" indent="0" algn="ctr" defTabSz="914400">
              <a:lnSpc>
                <a:spcPct val="100000"/>
              </a:lnSpc>
              <a:spcBef>
                <a:spcPts val="600"/>
              </a:spcBef>
              <a:spcAft>
                <a:spcPts val="600"/>
              </a:spcAft>
              <a:buClrTx/>
              <a:buSzTx/>
              <a:buFontTx/>
              <a:buNone/>
              <a:defRPr/>
            </a:pPr>
            <a:r>
              <a:rPr lang="fr-FR" b="0" i="0" u="none" strike="noStrike" cap="none" spc="0">
                <a:ln>
                  <a:noFill/>
                </a:ln>
                <a:solidFill>
                  <a:prstClr val="white"/>
                </a:solidFill>
                <a:latin typeface="Marianne"/>
                <a:ea typeface="+mn-ea"/>
                <a:cs typeface="+mn-cs"/>
              </a:rPr>
              <a:t>Numérique abordé comme un outil au service de la </a:t>
            </a:r>
            <a:r>
              <a:rPr lang="fr-FR" b="1" i="0" u="none" strike="noStrike" cap="none" spc="0">
                <a:ln>
                  <a:noFill/>
                </a:ln>
                <a:solidFill>
                  <a:prstClr val="white"/>
                </a:solidFill>
                <a:latin typeface="Marianne"/>
                <a:ea typeface="+mn-ea"/>
                <a:cs typeface="+mn-cs"/>
              </a:rPr>
              <a:t>transition écologique du territoire</a:t>
            </a:r>
            <a:r>
              <a:rPr lang="fr-FR" b="0" i="0" u="none" strike="noStrike" cap="none" spc="0">
                <a:ln>
                  <a:noFill/>
                </a:ln>
                <a:solidFill>
                  <a:prstClr val="white"/>
                </a:solidFill>
                <a:latin typeface="Marianne"/>
                <a:ea typeface="+mn-ea"/>
                <a:cs typeface="+mn-cs"/>
              </a:rPr>
              <a:t> sur le périmètre de compétences </a:t>
            </a:r>
            <a:r>
              <a:rPr lang="fr-FR" b="1" i="0" u="none" strike="noStrike" cap="none" spc="0">
                <a:ln>
                  <a:noFill/>
                </a:ln>
                <a:solidFill>
                  <a:prstClr val="white"/>
                </a:solidFill>
                <a:latin typeface="Marianne"/>
                <a:ea typeface="+mn-ea"/>
                <a:cs typeface="+mn-cs"/>
              </a:rPr>
              <a:t>de la collectivité ou de l’intercommunalité</a:t>
            </a:r>
            <a:endParaRPr/>
          </a:p>
        </p:txBody>
      </p:sp>
      <p:sp>
        <p:nvSpPr>
          <p:cNvPr id="47" name="ZoneTexte 55"/>
          <p:cNvSpPr txBox="1"/>
          <p:nvPr/>
        </p:nvSpPr>
        <p:spPr bwMode="auto">
          <a:xfrm>
            <a:off x="9423400" y="6051753"/>
            <a:ext cx="2928012" cy="1938992"/>
          </a:xfrm>
          <a:prstGeom prst="rect">
            <a:avLst/>
          </a:prstGeom>
          <a:noFill/>
        </p:spPr>
        <p:txBody>
          <a:bodyPr wrap="square" anchor="ctr" anchorCtr="0">
            <a:noAutofit/>
          </a:bodyPr>
          <a:lstStyle/>
          <a:p>
            <a:pPr marL="0" marR="0" lvl="0" indent="0" algn="ctr" defTabSz="914400">
              <a:lnSpc>
                <a:spcPct val="100000"/>
              </a:lnSpc>
              <a:spcBef>
                <a:spcPts val="600"/>
              </a:spcBef>
              <a:spcAft>
                <a:spcPts val="0"/>
              </a:spcAft>
              <a:buClrTx/>
              <a:buSzTx/>
              <a:buFontTx/>
              <a:buNone/>
              <a:defRPr/>
            </a:pPr>
            <a:r>
              <a:rPr lang="fr-FR" b="0" i="0" u="none" strike="noStrike" cap="none" spc="0">
                <a:ln>
                  <a:noFill/>
                </a:ln>
                <a:solidFill>
                  <a:prstClr val="white"/>
                </a:solidFill>
                <a:latin typeface="Marianne"/>
                <a:ea typeface="+mn-ea"/>
                <a:cs typeface="+mn-cs"/>
              </a:rPr>
              <a:t>Numérique abordé comme un levier de </a:t>
            </a:r>
            <a:r>
              <a:rPr lang="fr-FR" b="1" i="0" u="none" strike="noStrike" cap="none" spc="0">
                <a:ln>
                  <a:noFill/>
                </a:ln>
                <a:solidFill>
                  <a:prstClr val="white"/>
                </a:solidFill>
                <a:latin typeface="Marianne"/>
                <a:ea typeface="+mn-ea"/>
                <a:cs typeface="+mn-cs"/>
              </a:rPr>
              <a:t>décarbonation </a:t>
            </a:r>
            <a:r>
              <a:rPr lang="fr-FR" b="0" i="0" u="none" strike="noStrike" cap="none" spc="0">
                <a:ln>
                  <a:noFill/>
                </a:ln>
                <a:solidFill>
                  <a:prstClr val="white"/>
                </a:solidFill>
                <a:latin typeface="Marianne"/>
                <a:ea typeface="+mn-ea"/>
                <a:cs typeface="+mn-cs"/>
              </a:rPr>
              <a:t>et de </a:t>
            </a:r>
            <a:r>
              <a:rPr lang="fr-FR" b="1" i="0" u="none" strike="noStrike" cap="none" spc="0">
                <a:ln>
                  <a:noFill/>
                </a:ln>
                <a:solidFill>
                  <a:prstClr val="white"/>
                </a:solidFill>
                <a:latin typeface="Marianne"/>
                <a:ea typeface="+mn-ea"/>
                <a:cs typeface="+mn-cs"/>
              </a:rPr>
              <a:t>sobriété </a:t>
            </a:r>
            <a:r>
              <a:rPr lang="fr-FR" b="0" i="0" u="none" strike="noStrike" cap="none" spc="0">
                <a:ln>
                  <a:noFill/>
                </a:ln>
                <a:solidFill>
                  <a:prstClr val="white"/>
                </a:solidFill>
                <a:latin typeface="Marianne"/>
                <a:ea typeface="+mn-ea"/>
                <a:cs typeface="+mn-cs"/>
              </a:rPr>
              <a:t>pour le </a:t>
            </a:r>
            <a:r>
              <a:rPr lang="fr-FR" b="1" i="0" u="none" strike="noStrike" cap="none" spc="0">
                <a:ln>
                  <a:noFill/>
                </a:ln>
                <a:solidFill>
                  <a:prstClr val="white"/>
                </a:solidFill>
                <a:latin typeface="Marianne"/>
                <a:ea typeface="+mn-ea"/>
                <a:cs typeface="+mn-cs"/>
              </a:rPr>
              <a:t>fonctionnement de l’intercommunalité </a:t>
            </a:r>
            <a:endParaRPr/>
          </a:p>
        </p:txBody>
      </p:sp>
      <p:sp>
        <p:nvSpPr>
          <p:cNvPr id="3" name="Title 2"/>
          <p:cNvSpPr>
            <a:spLocks noGrp="1"/>
          </p:cNvSpPr>
          <p:nvPr>
            <p:ph type="title"/>
          </p:nvPr>
        </p:nvSpPr>
        <p:spPr bwMode="auto">
          <a:xfrm>
            <a:off x="1000517" y="471574"/>
            <a:ext cx="14254967" cy="615553"/>
          </a:xfrm>
        </p:spPr>
        <p:txBody>
          <a:bodyPr/>
          <a:lstStyle/>
          <a:p>
            <a:pPr>
              <a:defRPr/>
            </a:pPr>
            <a:r>
              <a:rPr lang="fr-FR" sz="4000" b="1" i="0" u="none" strike="noStrike" cap="none" spc="-75">
                <a:ln>
                  <a:noFill/>
                </a:ln>
                <a:solidFill>
                  <a:srgbClr val="2C3176"/>
                </a:solidFill>
                <a:ea typeface="Marianne ExtraBold"/>
                <a:cs typeface="Marianne"/>
              </a:rPr>
              <a:t>Zoom sur le périmètre </a:t>
            </a:r>
            <a:r>
              <a:rPr lang="fr-FR" sz="4000" spc="-75">
                <a:ea typeface="Marianne ExtraBold"/>
                <a:cs typeface="Marianne"/>
              </a:rPr>
              <a:t>(1/2)</a:t>
            </a:r>
            <a:endParaRPr lang="fr-FR" sz="4000">
              <a:cs typeface="Marianne"/>
            </a:endParaRPr>
          </a:p>
        </p:txBody>
      </p:sp>
      <p:sp>
        <p:nvSpPr>
          <p:cNvPr id="28" name="Flowchart: Alternate Process 27"/>
          <p:cNvSpPr/>
          <p:nvPr/>
        </p:nvSpPr>
        <p:spPr bwMode="auto">
          <a:xfrm>
            <a:off x="2305430" y="1270384"/>
            <a:ext cx="11645140" cy="1333128"/>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r>
              <a:rPr lang="fr-FR" sz="1600" i="0" u="none" strike="noStrike" cap="none" spc="0">
                <a:ln>
                  <a:noFill/>
                </a:ln>
                <a:solidFill>
                  <a:srgbClr val="274084"/>
                </a:solidFill>
                <a:latin typeface="Marianne"/>
              </a:rPr>
              <a:t>Il est important pour la collectivité de </a:t>
            </a:r>
            <a:r>
              <a:rPr lang="fr-FR" sz="1600" b="1" i="0" u="none" strike="noStrike" cap="none" spc="0">
                <a:ln>
                  <a:noFill/>
                </a:ln>
                <a:solidFill>
                  <a:srgbClr val="274084"/>
                </a:solidFill>
                <a:latin typeface="Marianne"/>
              </a:rPr>
              <a:t>déterminer dès le début du projet le périmètre à adresser sur le sujet du Numérique responsable</a:t>
            </a:r>
            <a:r>
              <a:rPr lang="fr-FR" sz="1600" i="0" u="none" strike="noStrike" cap="none" spc="0">
                <a:ln>
                  <a:noFill/>
                </a:ln>
                <a:solidFill>
                  <a:srgbClr val="274084"/>
                </a:solidFill>
                <a:latin typeface="Marianne"/>
              </a:rPr>
              <a:t>. </a:t>
            </a:r>
            <a:r>
              <a:rPr lang="fr-FR" sz="1600" b="1" i="0" u="none" strike="noStrike" cap="none" spc="0">
                <a:ln>
                  <a:noFill/>
                </a:ln>
                <a:solidFill>
                  <a:srgbClr val="274084"/>
                </a:solidFill>
                <a:latin typeface="Marianne"/>
              </a:rPr>
              <a:t>La DSI et les services de la collectivité constituent le périmètre minimal à adresser</a:t>
            </a:r>
            <a:r>
              <a:rPr lang="fr-FR" sz="1600" i="0" u="none" strike="noStrike" cap="none" spc="0">
                <a:ln>
                  <a:noFill/>
                </a:ln>
                <a:solidFill>
                  <a:srgbClr val="274084"/>
                </a:solidFill>
                <a:latin typeface="Marianne"/>
              </a:rPr>
              <a:t>. En fonction de </a:t>
            </a:r>
            <a:r>
              <a:rPr lang="fr-FR" sz="1600" b="1" i="0" u="none" strike="noStrike" cap="none" spc="0">
                <a:ln>
                  <a:noFill/>
                </a:ln>
                <a:solidFill>
                  <a:srgbClr val="274084"/>
                </a:solidFill>
                <a:latin typeface="Marianne"/>
              </a:rPr>
              <a:t>l’ambition que porte </a:t>
            </a:r>
            <a:br>
              <a:rPr lang="fr-FR" sz="1600" b="1" i="0" u="none" strike="noStrike" cap="none" spc="0">
                <a:ln>
                  <a:noFill/>
                </a:ln>
                <a:solidFill>
                  <a:srgbClr val="274084"/>
                </a:solidFill>
                <a:latin typeface="Marianne"/>
              </a:rPr>
            </a:br>
            <a:r>
              <a:rPr lang="fr-FR" sz="1600" b="1" i="0" u="none" strike="noStrike" cap="none" spc="0">
                <a:ln>
                  <a:noFill/>
                </a:ln>
                <a:solidFill>
                  <a:srgbClr val="274084"/>
                </a:solidFill>
                <a:latin typeface="Marianne"/>
              </a:rPr>
              <a:t>la collectivité</a:t>
            </a:r>
            <a:r>
              <a:rPr lang="fr-FR" sz="1600" i="0" u="none" strike="noStrike" cap="none" spc="0">
                <a:ln>
                  <a:noFill/>
                </a:ln>
                <a:solidFill>
                  <a:srgbClr val="274084"/>
                </a:solidFill>
                <a:latin typeface="Marianne"/>
              </a:rPr>
              <a:t>, elle peut choisir de </a:t>
            </a:r>
            <a:r>
              <a:rPr lang="fr-FR" sz="1600" b="1" i="0" u="none" strike="noStrike" cap="none" spc="0">
                <a:ln>
                  <a:noFill/>
                </a:ln>
                <a:solidFill>
                  <a:srgbClr val="274084"/>
                </a:solidFill>
                <a:latin typeface="Marianne"/>
              </a:rPr>
              <a:t>s’engager sur un périmètre plus large</a:t>
            </a:r>
            <a:r>
              <a:rPr lang="fr-FR" sz="1600" i="0" u="none" strike="noStrike" cap="none" spc="0">
                <a:ln>
                  <a:noFill/>
                </a:ln>
                <a:solidFill>
                  <a:srgbClr val="274084"/>
                </a:solidFill>
                <a:latin typeface="Marianne"/>
              </a:rPr>
              <a:t>, à savoir </a:t>
            </a:r>
            <a:r>
              <a:rPr lang="fr-FR" sz="1600" b="1" i="0" u="none" strike="noStrike" cap="none" spc="0">
                <a:ln>
                  <a:noFill/>
                </a:ln>
                <a:solidFill>
                  <a:srgbClr val="274084"/>
                </a:solidFill>
                <a:latin typeface="Marianne"/>
              </a:rPr>
              <a:t>l’intercommunalité ou/et le territoire</a:t>
            </a:r>
            <a:r>
              <a:rPr lang="fr-FR" sz="1600" i="0" u="none" strike="noStrike" cap="none" spc="0">
                <a:ln>
                  <a:noFill/>
                </a:ln>
                <a:solidFill>
                  <a:srgbClr val="274084"/>
                </a:solidFill>
                <a:latin typeface="Marianne"/>
              </a:rPr>
              <a:t>. </a:t>
            </a:r>
            <a:endParaRPr/>
          </a:p>
        </p:txBody>
      </p:sp>
      <p:sp>
        <p:nvSpPr>
          <p:cNvPr id="58" name="TextBox 57"/>
          <p:cNvSpPr txBox="1"/>
          <p:nvPr/>
        </p:nvSpPr>
        <p:spPr bwMode="auto">
          <a:xfrm>
            <a:off x="13575828" y="692825"/>
            <a:ext cx="2209800" cy="307777"/>
          </a:xfrm>
          <a:prstGeom prst="rect">
            <a:avLst/>
          </a:prstGeom>
          <a:noFill/>
        </p:spPr>
        <p:txBody>
          <a:bodyPr wrap="square">
            <a:spAutoFit/>
          </a:bodyPr>
          <a:lstStyle/>
          <a:p>
            <a:pPr algn="ctr">
              <a:defRPr/>
            </a:pPr>
            <a:r>
              <a:rPr lang="fr-FR" sz="1400" b="1" i="1">
                <a:solidFill>
                  <a:srgbClr val="274084"/>
                </a:solidFill>
                <a:latin typeface="Marianne"/>
              </a:rPr>
              <a:t>Phase de diagnostic </a:t>
            </a:r>
            <a:endParaRPr/>
          </a:p>
        </p:txBody>
      </p:sp>
      <p:cxnSp>
        <p:nvCxnSpPr>
          <p:cNvPr id="59" name="Straight Connector 58"/>
          <p:cNvCxnSpPr>
            <a:cxnSpLocks/>
          </p:cNvCxnSpPr>
          <p:nvPr/>
        </p:nvCxnSpPr>
        <p:spPr bwMode="auto">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0" name="Oval 59"/>
          <p:cNvSpPr/>
          <p:nvPr/>
        </p:nvSpPr>
        <p:spPr bwMode="auto">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61" name="Oval 60"/>
          <p:cNvSpPr/>
          <p:nvPr/>
        </p:nvSpPr>
        <p:spPr bwMode="auto">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62" name="Oval 61"/>
          <p:cNvSpPr/>
          <p:nvPr/>
        </p:nvSpPr>
        <p:spPr bwMode="auto">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63" name="TextBox 62"/>
          <p:cNvSpPr txBox="1"/>
          <p:nvPr/>
        </p:nvSpPr>
        <p:spPr bwMode="auto">
          <a:xfrm flipH="1">
            <a:off x="13876881"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01</a:t>
            </a:r>
            <a:endParaRPr/>
          </a:p>
        </p:txBody>
      </p:sp>
      <p:sp>
        <p:nvSpPr>
          <p:cNvPr id="64" name="TextBox 63"/>
          <p:cNvSpPr txBox="1"/>
          <p:nvPr/>
        </p:nvSpPr>
        <p:spPr bwMode="auto">
          <a:xfrm flipH="1">
            <a:off x="14474819"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02</a:t>
            </a:r>
            <a:endParaRPr/>
          </a:p>
        </p:txBody>
      </p:sp>
      <p:sp>
        <p:nvSpPr>
          <p:cNvPr id="65" name="TextBox 64"/>
          <p:cNvSpPr txBox="1"/>
          <p:nvPr/>
        </p:nvSpPr>
        <p:spPr bwMode="auto">
          <a:xfrm flipH="1">
            <a:off x="15072756"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03</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0" name="ZoneTexte 19"/>
          <p:cNvSpPr txBox="1"/>
          <p:nvPr/>
        </p:nvSpPr>
        <p:spPr bwMode="auto">
          <a:xfrm>
            <a:off x="-2101516" y="-1443789"/>
            <a:ext cx="184731" cy="369332"/>
          </a:xfrm>
          <a:prstGeom prst="rect">
            <a:avLst/>
          </a:prstGeom>
          <a:noFill/>
        </p:spPr>
        <p:txBody>
          <a:bodyPr wrap="none" rtlCol="0">
            <a:spAutoFit/>
          </a:bodyPr>
          <a:lstStyle/>
          <a:p>
            <a:pPr marL="0" marR="0" lvl="0" indent="0" algn="l" defTabSz="914400">
              <a:lnSpc>
                <a:spcPct val="100000"/>
              </a:lnSpc>
              <a:spcBef>
                <a:spcPts val="0"/>
              </a:spcBef>
              <a:spcAft>
                <a:spcPts val="0"/>
              </a:spcAft>
              <a:buClrTx/>
              <a:buSzTx/>
              <a:buFontTx/>
              <a:buNone/>
              <a:defRPr/>
            </a:pPr>
            <a:endParaRPr lang="fr-FR" sz="1800" b="0" i="0" u="none" strike="noStrike" cap="none" spc="0">
              <a:ln>
                <a:noFill/>
              </a:ln>
              <a:solidFill>
                <a:prstClr val="black"/>
              </a:solidFill>
              <a:latin typeface="Calibri"/>
              <a:ea typeface="+mn-ea"/>
              <a:cs typeface="+mn-cs"/>
            </a:endParaRPr>
          </a:p>
        </p:txBody>
      </p:sp>
      <p:sp>
        <p:nvSpPr>
          <p:cNvPr id="31" name="Cube 30"/>
          <p:cNvSpPr/>
          <p:nvPr/>
        </p:nvSpPr>
        <p:spPr bwMode="auto">
          <a:xfrm>
            <a:off x="3775843" y="6952465"/>
            <a:ext cx="2726297" cy="1746132"/>
          </a:xfrm>
          <a:prstGeom prst="cube">
            <a:avLst>
              <a:gd name="adj" fmla="val 11989"/>
            </a:avLst>
          </a:prstGeom>
          <a:solidFill>
            <a:schemeClr val="bg1">
              <a:lumMod val="65000"/>
            </a:schemeClr>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sp>
        <p:nvSpPr>
          <p:cNvPr id="32" name="Cube 31"/>
          <p:cNvSpPr/>
          <p:nvPr/>
        </p:nvSpPr>
        <p:spPr bwMode="auto">
          <a:xfrm>
            <a:off x="6338075" y="6178503"/>
            <a:ext cx="3176705" cy="2520094"/>
          </a:xfrm>
          <a:prstGeom prst="cube">
            <a:avLst>
              <a:gd name="adj" fmla="val 8766"/>
            </a:avLst>
          </a:prstGeom>
          <a:solidFill>
            <a:srgbClr val="8064A2"/>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sp>
        <p:nvSpPr>
          <p:cNvPr id="33" name="Cube 32"/>
          <p:cNvSpPr/>
          <p:nvPr/>
        </p:nvSpPr>
        <p:spPr bwMode="auto">
          <a:xfrm>
            <a:off x="9332827" y="5461174"/>
            <a:ext cx="3176705" cy="3237423"/>
          </a:xfrm>
          <a:prstGeom prst="cube">
            <a:avLst>
              <a:gd name="adj" fmla="val 4408"/>
            </a:avLst>
          </a:prstGeom>
          <a:solidFill>
            <a:srgbClr val="8064A2"/>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cxnSp>
        <p:nvCxnSpPr>
          <p:cNvPr id="35" name="Straight Arrow Connector 39"/>
          <p:cNvCxnSpPr>
            <a:cxnSpLocks/>
          </p:cNvCxnSpPr>
          <p:nvPr/>
        </p:nvCxnSpPr>
        <p:spPr bwMode="auto">
          <a:xfrm flipH="1" flipV="1">
            <a:off x="4318000" y="6002236"/>
            <a:ext cx="1812" cy="1451546"/>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cxnSp>
        <p:nvCxnSpPr>
          <p:cNvPr id="37" name="Straight Arrow Connector 49"/>
          <p:cNvCxnSpPr>
            <a:cxnSpLocks/>
          </p:cNvCxnSpPr>
          <p:nvPr/>
        </p:nvCxnSpPr>
        <p:spPr bwMode="auto">
          <a:xfrm flipV="1">
            <a:off x="7188804" y="5230488"/>
            <a:ext cx="1" cy="1462301"/>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43" name="Rectangular Callout 56"/>
          <p:cNvSpPr/>
          <p:nvPr/>
        </p:nvSpPr>
        <p:spPr bwMode="auto">
          <a:xfrm>
            <a:off x="9376172" y="3694463"/>
            <a:ext cx="3176705" cy="487351"/>
          </a:xfrm>
          <a:prstGeom prst="wedgeRectCallout">
            <a:avLst>
              <a:gd name="adj1" fmla="val -22763"/>
              <a:gd name="adj2" fmla="val 116536"/>
            </a:avLst>
          </a:prstGeom>
          <a:solidFill>
            <a:srgbClr val="8064A2"/>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400" b="1" i="0" u="none" strike="noStrike" cap="none" spc="0">
                <a:ln>
                  <a:noFill/>
                </a:ln>
                <a:solidFill>
                  <a:prstClr val="white"/>
                </a:solidFill>
                <a:latin typeface="Marianne"/>
                <a:ea typeface="+mn-ea"/>
                <a:cs typeface="Lato Regular"/>
              </a:rPr>
              <a:t>L’intercommunalité</a:t>
            </a:r>
            <a:endParaRPr/>
          </a:p>
        </p:txBody>
      </p:sp>
      <p:cxnSp>
        <p:nvCxnSpPr>
          <p:cNvPr id="39" name="Straight Arrow Connector 64"/>
          <p:cNvCxnSpPr>
            <a:cxnSpLocks/>
          </p:cNvCxnSpPr>
          <p:nvPr/>
        </p:nvCxnSpPr>
        <p:spPr bwMode="auto">
          <a:xfrm flipH="1" flipV="1">
            <a:off x="10057797" y="4435262"/>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50" name="Rectangular Callout 56"/>
          <p:cNvSpPr/>
          <p:nvPr/>
        </p:nvSpPr>
        <p:spPr bwMode="auto">
          <a:xfrm>
            <a:off x="6469703" y="4325836"/>
            <a:ext cx="2954543" cy="487351"/>
          </a:xfrm>
          <a:prstGeom prst="wedgeRectCallout">
            <a:avLst>
              <a:gd name="adj1" fmla="val -22763"/>
              <a:gd name="adj2" fmla="val 116536"/>
            </a:avLst>
          </a:prstGeom>
          <a:solidFill>
            <a:srgbClr val="8064A2"/>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400" b="1" i="0" u="none" strike="noStrike" cap="none" spc="0">
                <a:ln>
                  <a:noFill/>
                </a:ln>
                <a:solidFill>
                  <a:prstClr val="white"/>
                </a:solidFill>
                <a:latin typeface="Marianne"/>
                <a:ea typeface="+mn-ea"/>
                <a:cs typeface="Lato Regular"/>
              </a:rPr>
              <a:t>La collectivité</a:t>
            </a:r>
            <a:endParaRPr/>
          </a:p>
        </p:txBody>
      </p:sp>
      <p:sp>
        <p:nvSpPr>
          <p:cNvPr id="53" name="Rectangular Callout 56"/>
          <p:cNvSpPr/>
          <p:nvPr/>
        </p:nvSpPr>
        <p:spPr bwMode="auto">
          <a:xfrm>
            <a:off x="3681304" y="5087836"/>
            <a:ext cx="2954543" cy="487351"/>
          </a:xfrm>
          <a:prstGeom prst="wedgeRectCallout">
            <a:avLst>
              <a:gd name="adj1" fmla="val -22763"/>
              <a:gd name="adj2" fmla="val 116536"/>
            </a:avLst>
          </a:prstGeom>
          <a:solidFill>
            <a:schemeClr val="bg1">
              <a:lumMod val="65000"/>
            </a:schemeClr>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400" b="1" i="0" u="none" strike="noStrike" cap="none" spc="0">
                <a:ln>
                  <a:noFill/>
                </a:ln>
                <a:solidFill>
                  <a:prstClr val="white"/>
                </a:solidFill>
                <a:latin typeface="Marianne"/>
                <a:ea typeface="+mn-ea"/>
                <a:cs typeface="Lato Regular"/>
              </a:rPr>
              <a:t>La DSI</a:t>
            </a:r>
            <a:endParaRPr/>
          </a:p>
        </p:txBody>
      </p:sp>
      <p:sp>
        <p:nvSpPr>
          <p:cNvPr id="56" name="ZoneTexte 55"/>
          <p:cNvSpPr txBox="1"/>
          <p:nvPr/>
        </p:nvSpPr>
        <p:spPr bwMode="auto">
          <a:xfrm>
            <a:off x="6831856" y="6718868"/>
            <a:ext cx="5256583" cy="1728192"/>
          </a:xfrm>
          <a:prstGeom prst="rect">
            <a:avLst/>
          </a:prstGeom>
          <a:solidFill>
            <a:schemeClr val="bg1">
              <a:alpha val="36000"/>
            </a:schemeClr>
          </a:solidFill>
        </p:spPr>
        <p:txBody>
          <a:bodyPr wrap="square" anchor="ctr" anchorCtr="0">
            <a:noAutofit/>
          </a:bodyPr>
          <a:lstStyle/>
          <a:p>
            <a:pPr algn="ctr">
              <a:defRPr/>
            </a:pPr>
            <a:r>
              <a:rPr lang="fr-FR" b="1" i="0" u="none" strike="noStrike" cap="none" spc="0">
                <a:ln>
                  <a:noFill/>
                </a:ln>
                <a:solidFill>
                  <a:prstClr val="black"/>
                </a:solidFill>
                <a:latin typeface="Marianne"/>
                <a:ea typeface="+mn-ea"/>
                <a:cs typeface="+mn-cs"/>
              </a:rPr>
              <a:t>Services généraux de la collectivité uniquement </a:t>
            </a:r>
            <a:endParaRPr/>
          </a:p>
          <a:p>
            <a:pPr algn="ctr">
              <a:defRPr/>
            </a:pPr>
            <a:r>
              <a:rPr lang="fr-FR" b="1" i="0" u="none" strike="noStrike" cap="none" spc="0">
                <a:ln>
                  <a:noFill/>
                </a:ln>
                <a:solidFill>
                  <a:prstClr val="black"/>
                </a:solidFill>
                <a:latin typeface="Marianne"/>
                <a:ea typeface="+mn-ea"/>
                <a:cs typeface="+mn-cs"/>
              </a:rPr>
              <a:t>OU</a:t>
            </a:r>
            <a:endParaRPr lang="fr-FR" b="1">
              <a:solidFill>
                <a:prstClr val="black"/>
              </a:solidFill>
              <a:latin typeface="Marianne"/>
            </a:endParaRPr>
          </a:p>
          <a:p>
            <a:pPr marR="0" lvl="0" algn="ctr" defTabSz="914400">
              <a:lnSpc>
                <a:spcPct val="100000"/>
              </a:lnSpc>
              <a:spcBef>
                <a:spcPts val="0"/>
              </a:spcBef>
              <a:spcAft>
                <a:spcPts val="0"/>
              </a:spcAft>
              <a:buClrTx/>
              <a:buSzTx/>
              <a:defRPr/>
            </a:pPr>
            <a:r>
              <a:rPr lang="fr-FR" b="1" i="0" u="none" strike="noStrike" cap="none" spc="0">
                <a:ln>
                  <a:noFill/>
                </a:ln>
                <a:solidFill>
                  <a:prstClr val="black"/>
                </a:solidFill>
                <a:latin typeface="Marianne"/>
                <a:ea typeface="+mn-ea"/>
                <a:cs typeface="+mn-cs"/>
              </a:rPr>
              <a:t>Services généraux de la collectivité + Equipements / infrastructures publics (écoles, médiathèques, etc.) ? </a:t>
            </a:r>
            <a:endParaRPr/>
          </a:p>
        </p:txBody>
      </p:sp>
      <p:sp>
        <p:nvSpPr>
          <p:cNvPr id="40" name="Cube 39"/>
          <p:cNvSpPr/>
          <p:nvPr/>
        </p:nvSpPr>
        <p:spPr bwMode="auto">
          <a:xfrm>
            <a:off x="12410138" y="4706836"/>
            <a:ext cx="3176705" cy="3991761"/>
          </a:xfrm>
          <a:prstGeom prst="cube">
            <a:avLst>
              <a:gd name="adj" fmla="val 4408"/>
            </a:avLst>
          </a:prstGeom>
          <a:solidFill>
            <a:schemeClr val="bg1">
              <a:lumMod val="65000"/>
            </a:schemeClr>
          </a:solidFill>
          <a:ln w="12700" cap="flat" cmpd="sng" algn="ctr">
            <a:noFill/>
            <a:prstDash val="solid"/>
            <a:miter lim="800000"/>
          </a:ln>
          <a:effectLst/>
        </p:spPr>
        <p:txBody>
          <a:bodyPr lIns="243785" tIns="121892" rIns="243785" bIns="121892" anchor="ctr"/>
          <a:lstStyle/>
          <a:p>
            <a:pPr marL="0" marR="0" lvl="0" indent="0" algn="ctr" defTabSz="1828434">
              <a:lnSpc>
                <a:spcPct val="100000"/>
              </a:lnSpc>
              <a:spcBef>
                <a:spcPts val="0"/>
              </a:spcBef>
              <a:spcAft>
                <a:spcPts val="0"/>
              </a:spcAft>
              <a:buClrTx/>
              <a:buSzTx/>
              <a:buFontTx/>
              <a:buNone/>
              <a:defRPr/>
            </a:pPr>
            <a:endParaRPr lang="fr-FR" sz="3600" b="0" i="0" u="none" strike="noStrike" cap="none" spc="0">
              <a:ln>
                <a:noFill/>
              </a:ln>
              <a:solidFill>
                <a:prstClr val="white"/>
              </a:solidFill>
              <a:latin typeface="Lato Light"/>
              <a:ea typeface="+mn-ea"/>
              <a:cs typeface="+mn-cs"/>
            </a:endParaRPr>
          </a:p>
        </p:txBody>
      </p:sp>
      <p:sp>
        <p:nvSpPr>
          <p:cNvPr id="41" name="Rectangular Callout 56"/>
          <p:cNvSpPr/>
          <p:nvPr/>
        </p:nvSpPr>
        <p:spPr bwMode="auto">
          <a:xfrm>
            <a:off x="12451712" y="2988446"/>
            <a:ext cx="2954543" cy="487351"/>
          </a:xfrm>
          <a:prstGeom prst="wedgeRectCallout">
            <a:avLst>
              <a:gd name="adj1" fmla="val -22763"/>
              <a:gd name="adj2" fmla="val 116536"/>
            </a:avLst>
          </a:prstGeom>
          <a:solidFill>
            <a:schemeClr val="bg1">
              <a:lumMod val="65000"/>
            </a:schemeClr>
          </a:solidFill>
          <a:ln w="12700" cap="flat" cmpd="sng" algn="ctr">
            <a:noFill/>
            <a:prstDash val="solid"/>
            <a:miter lim="800000"/>
          </a:ln>
          <a:effectLst/>
        </p:spPr>
        <p:txBody>
          <a:bodyPr lIns="121917" tIns="60958" rIns="121917" bIns="60958" anchor="ctr"/>
          <a:lstStyle/>
          <a:p>
            <a:pPr marL="0" marR="0" lvl="0" indent="0" algn="ctr" defTabSz="1828434">
              <a:lnSpc>
                <a:spcPct val="100000"/>
              </a:lnSpc>
              <a:spcBef>
                <a:spcPts val="0"/>
              </a:spcBef>
              <a:spcAft>
                <a:spcPts val="0"/>
              </a:spcAft>
              <a:buClrTx/>
              <a:buSzTx/>
              <a:buFontTx/>
              <a:buNone/>
              <a:defRPr/>
            </a:pPr>
            <a:r>
              <a:rPr lang="fr-FR" sz="2400" b="1" i="0" u="none" strike="noStrike" cap="none" spc="0">
                <a:ln>
                  <a:noFill/>
                </a:ln>
                <a:solidFill>
                  <a:prstClr val="white"/>
                </a:solidFill>
                <a:latin typeface="Marianne"/>
                <a:ea typeface="+mn-ea"/>
                <a:cs typeface="Lato Regular"/>
              </a:rPr>
              <a:t>Le territoire </a:t>
            </a:r>
            <a:endParaRPr/>
          </a:p>
        </p:txBody>
      </p:sp>
      <p:cxnSp>
        <p:nvCxnSpPr>
          <p:cNvPr id="42" name="Straight Arrow Connector 64"/>
          <p:cNvCxnSpPr>
            <a:cxnSpLocks/>
          </p:cNvCxnSpPr>
          <p:nvPr/>
        </p:nvCxnSpPr>
        <p:spPr bwMode="auto">
          <a:xfrm flipH="1" flipV="1">
            <a:off x="12928600" y="3640036"/>
            <a:ext cx="1812" cy="1485779"/>
          </a:xfrm>
          <a:prstGeom prst="straightConnector1">
            <a:avLst/>
          </a:prstGeom>
          <a:noFill/>
          <a:ln w="6350" cap="flat" cmpd="sng" algn="ctr">
            <a:solidFill>
              <a:sysClr val="window" lastClr="FFFFFF">
                <a:lumMod val="65000"/>
              </a:sysClr>
            </a:solidFill>
            <a:prstDash val="dash"/>
            <a:miter lim="800000"/>
            <a:headEnd type="diamond" w="med" len="med"/>
            <a:tailEnd type="diamond" w="med" len="med"/>
          </a:ln>
          <a:effectLst/>
        </p:spPr>
      </p:cxnSp>
      <p:sp>
        <p:nvSpPr>
          <p:cNvPr id="3" name="Title 2"/>
          <p:cNvSpPr>
            <a:spLocks noGrp="1"/>
          </p:cNvSpPr>
          <p:nvPr>
            <p:ph type="title"/>
          </p:nvPr>
        </p:nvSpPr>
        <p:spPr bwMode="auto">
          <a:xfrm>
            <a:off x="1000517" y="471574"/>
            <a:ext cx="14254967" cy="677108"/>
          </a:xfrm>
        </p:spPr>
        <p:txBody>
          <a:bodyPr wrap="square" lIns="0" tIns="0" rIns="0" bIns="0">
            <a:spAutoFit/>
          </a:bodyPr>
          <a:lstStyle/>
          <a:p>
            <a:pPr>
              <a:defRPr/>
            </a:pPr>
            <a:r>
              <a:rPr lang="fr-FR" sz="4000" spc="-75">
                <a:cs typeface="Marianne"/>
              </a:rPr>
              <a:t>Zoom sur le périmètre (2/2)</a:t>
            </a:r>
            <a:endParaRPr/>
          </a:p>
        </p:txBody>
      </p:sp>
      <p:sp>
        <p:nvSpPr>
          <p:cNvPr id="27" name="ZoneTexte 1"/>
          <p:cNvSpPr txBox="1"/>
          <p:nvPr/>
        </p:nvSpPr>
        <p:spPr bwMode="auto">
          <a:xfrm>
            <a:off x="355600" y="4056164"/>
            <a:ext cx="3343898" cy="1272900"/>
          </a:xfrm>
          <a:prstGeom prst="rightArrowCallout">
            <a:avLst>
              <a:gd name="adj1" fmla="val 26739"/>
              <a:gd name="adj2" fmla="val 29046"/>
              <a:gd name="adj3" fmla="val 31277"/>
              <a:gd name="adj4" fmla="val 76734"/>
            </a:avLst>
          </a:prstGeom>
          <a:solidFill>
            <a:srgbClr val="8064A2">
              <a:alpha val="26000"/>
            </a:srgbClr>
          </a:solidFill>
          <a:ln>
            <a:solidFill>
              <a:schemeClr val="tx2"/>
            </a:solidFill>
            <a:prstDash val="dashDot"/>
          </a:ln>
        </p:spPr>
        <p:txBody>
          <a:bodyPr wrap="square" rtlCol="0" anchor="ctr" anchorCtr="0">
            <a:noAutofit/>
          </a:bodyPr>
          <a:lstStyle>
            <a:defPPr>
              <a:defRPr lang="fr-FR"/>
            </a:defPPr>
            <a:lvl1pPr marR="0" lvl="0" indent="0" algn="ctr">
              <a:lnSpc>
                <a:spcPct val="100000"/>
              </a:lnSpc>
              <a:spcBef>
                <a:spcPts val="0"/>
              </a:spcBef>
              <a:spcAft>
                <a:spcPts val="0"/>
              </a:spcAft>
              <a:buClrTx/>
              <a:buSzTx/>
              <a:buFontTx/>
              <a:buNone/>
              <a:defRPr sz="2400" b="1" i="0" u="sng" strike="noStrike" cap="none" spc="0">
                <a:ln>
                  <a:noFill/>
                </a:ln>
                <a:solidFill>
                  <a:srgbClr val="2C3176"/>
                </a:solidFill>
                <a:latin typeface="Marianne"/>
              </a:defRPr>
            </a:lvl1pPr>
          </a:lstStyle>
          <a:p>
            <a:pPr>
              <a:defRPr/>
            </a:pPr>
            <a:r>
              <a:rPr lang="fr-FR"/>
              <a:t>En matière d’organisation</a:t>
            </a:r>
            <a:endParaRPr/>
          </a:p>
        </p:txBody>
      </p:sp>
      <p:sp>
        <p:nvSpPr>
          <p:cNvPr id="28" name="Flowchart: Alternate Process 27"/>
          <p:cNvSpPr/>
          <p:nvPr/>
        </p:nvSpPr>
        <p:spPr bwMode="auto">
          <a:xfrm>
            <a:off x="2305430" y="1123733"/>
            <a:ext cx="11645140" cy="1677315"/>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r>
              <a:rPr lang="fr-FR" sz="1600" i="0" u="none" strike="noStrike" cap="none" spc="0">
                <a:ln>
                  <a:noFill/>
                </a:ln>
                <a:solidFill>
                  <a:srgbClr val="274084"/>
                </a:solidFill>
                <a:latin typeface="Marianne"/>
              </a:rPr>
              <a:t>La collectivité devrait également déterminer dès le début le périmètre du projet en matière d’organisation, à savoir si elle </a:t>
            </a:r>
            <a:br>
              <a:rPr lang="fr-FR" sz="1600" i="0" u="none" strike="noStrike" cap="none" spc="0">
                <a:ln>
                  <a:noFill/>
                </a:ln>
                <a:solidFill>
                  <a:srgbClr val="274084"/>
                </a:solidFill>
                <a:latin typeface="Marianne"/>
              </a:rPr>
            </a:br>
            <a:r>
              <a:rPr lang="fr-FR" sz="1600" i="0" u="none" strike="noStrike" cap="none" spc="0">
                <a:ln>
                  <a:noFill/>
                </a:ln>
                <a:solidFill>
                  <a:srgbClr val="274084"/>
                </a:solidFill>
                <a:latin typeface="Marianne"/>
              </a:rPr>
              <a:t>prend en compte uniquement les </a:t>
            </a:r>
            <a:r>
              <a:rPr lang="fr-FR" sz="1600" b="1" i="0" u="none" strike="noStrike" cap="none" spc="0">
                <a:ln>
                  <a:noFill/>
                </a:ln>
                <a:solidFill>
                  <a:srgbClr val="274084"/>
                </a:solidFill>
                <a:latin typeface="Marianne"/>
              </a:rPr>
              <a:t>services généraux de la collectivité </a:t>
            </a:r>
            <a:r>
              <a:rPr lang="fr-FR" sz="1600" i="0" u="none" strike="noStrike" cap="none" spc="0">
                <a:ln>
                  <a:noFill/>
                </a:ln>
                <a:solidFill>
                  <a:srgbClr val="274084"/>
                </a:solidFill>
                <a:latin typeface="Marianne"/>
              </a:rPr>
              <a:t>ou adresse également les </a:t>
            </a:r>
            <a:r>
              <a:rPr lang="fr-FR" sz="1600" b="1" i="0" u="none" strike="noStrike" cap="none" spc="0">
                <a:ln>
                  <a:noFill/>
                </a:ln>
                <a:solidFill>
                  <a:srgbClr val="274084"/>
                </a:solidFill>
                <a:latin typeface="Marianne"/>
              </a:rPr>
              <a:t>équipements et infrastructures publics </a:t>
            </a:r>
            <a:r>
              <a:rPr lang="fr-FR" sz="1600" i="0" u="none" strike="noStrike" cap="none" spc="0">
                <a:ln>
                  <a:noFill/>
                </a:ln>
                <a:solidFill>
                  <a:srgbClr val="274084"/>
                </a:solidFill>
                <a:latin typeface="Marianne"/>
              </a:rPr>
              <a:t>(écoles, médiathèques, etc.) qu’elle gère. Le choix de ce périmètre est important notamment dans la réalisation de l’</a:t>
            </a:r>
            <a:r>
              <a:rPr lang="fr-FR" sz="1600" b="1">
                <a:solidFill>
                  <a:srgbClr val="274084"/>
                </a:solidFill>
                <a:latin typeface="Marianne"/>
              </a:rPr>
              <a:t>I</a:t>
            </a:r>
            <a:r>
              <a:rPr lang="fr-FR" sz="1600" b="1" i="0" u="none" strike="noStrike" cap="none" spc="0">
                <a:ln>
                  <a:noFill/>
                </a:ln>
                <a:solidFill>
                  <a:srgbClr val="274084"/>
                </a:solidFill>
                <a:latin typeface="Marianne"/>
              </a:rPr>
              <a:t>nventaire </a:t>
            </a:r>
            <a:r>
              <a:rPr lang="fr-FR" sz="1600" b="1">
                <a:solidFill>
                  <a:srgbClr val="274084"/>
                </a:solidFill>
                <a:latin typeface="Marianne"/>
              </a:rPr>
              <a:t>Q</a:t>
            </a:r>
            <a:r>
              <a:rPr lang="fr-FR" sz="1600" b="1" i="0" u="none" strike="noStrike" cap="none" spc="0">
                <a:ln>
                  <a:noFill/>
                </a:ln>
                <a:solidFill>
                  <a:srgbClr val="274084"/>
                </a:solidFill>
                <a:latin typeface="Marianne"/>
              </a:rPr>
              <a:t>uantitatif </a:t>
            </a:r>
            <a:r>
              <a:rPr lang="fr-FR" sz="1600" b="1">
                <a:solidFill>
                  <a:srgbClr val="274084"/>
                </a:solidFill>
                <a:latin typeface="Marianne"/>
              </a:rPr>
              <a:t>F</a:t>
            </a:r>
            <a:r>
              <a:rPr lang="fr-FR" sz="1600" b="1" i="0" u="none" strike="noStrike" cap="none" spc="0">
                <a:ln>
                  <a:noFill/>
                </a:ln>
                <a:solidFill>
                  <a:srgbClr val="274084"/>
                </a:solidFill>
                <a:latin typeface="Marianne"/>
              </a:rPr>
              <a:t>lash </a:t>
            </a:r>
            <a:r>
              <a:rPr lang="fr-FR" sz="1600" i="0" u="none" strike="noStrike" cap="none" spc="0">
                <a:ln>
                  <a:noFill/>
                </a:ln>
                <a:solidFill>
                  <a:srgbClr val="274084"/>
                </a:solidFill>
                <a:latin typeface="Marianne"/>
              </a:rPr>
              <a:t>et la mise en place des </a:t>
            </a:r>
            <a:r>
              <a:rPr lang="fr-FR" sz="1600" b="1" i="0" u="none" strike="noStrike" cap="none" spc="0">
                <a:ln>
                  <a:noFill/>
                </a:ln>
                <a:solidFill>
                  <a:srgbClr val="274084"/>
                </a:solidFill>
                <a:latin typeface="Marianne"/>
              </a:rPr>
              <a:t>actions concernant les équipements / infrastructures numériques</a:t>
            </a:r>
            <a:r>
              <a:rPr lang="fr-FR" sz="1600" i="0" u="none" strike="noStrike" cap="none" spc="0">
                <a:ln>
                  <a:noFill/>
                </a:ln>
                <a:solidFill>
                  <a:srgbClr val="274084"/>
                </a:solidFill>
                <a:latin typeface="Marianne"/>
              </a:rPr>
              <a:t>.</a:t>
            </a:r>
            <a:endParaRPr/>
          </a:p>
        </p:txBody>
      </p:sp>
      <p:sp>
        <p:nvSpPr>
          <p:cNvPr id="55" name="TextBox 54"/>
          <p:cNvSpPr txBox="1"/>
          <p:nvPr/>
        </p:nvSpPr>
        <p:spPr bwMode="auto">
          <a:xfrm>
            <a:off x="13575828" y="692825"/>
            <a:ext cx="2209800" cy="307777"/>
          </a:xfrm>
          <a:prstGeom prst="rect">
            <a:avLst/>
          </a:prstGeom>
          <a:noFill/>
        </p:spPr>
        <p:txBody>
          <a:bodyPr wrap="square">
            <a:spAutoFit/>
          </a:bodyPr>
          <a:lstStyle/>
          <a:p>
            <a:pPr algn="ctr">
              <a:defRPr/>
            </a:pPr>
            <a:r>
              <a:rPr lang="fr-FR" sz="1400" b="1" i="1">
                <a:solidFill>
                  <a:srgbClr val="274084"/>
                </a:solidFill>
                <a:latin typeface="Marianne"/>
              </a:rPr>
              <a:t>Phase de diagnostic </a:t>
            </a:r>
            <a:endParaRPr/>
          </a:p>
        </p:txBody>
      </p:sp>
      <p:cxnSp>
        <p:nvCxnSpPr>
          <p:cNvPr id="34" name="Straight Connector 33"/>
          <p:cNvCxnSpPr>
            <a:cxnSpLocks/>
          </p:cNvCxnSpPr>
          <p:nvPr/>
        </p:nvCxnSpPr>
        <p:spPr bwMode="auto">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7" name="Oval 56"/>
          <p:cNvSpPr/>
          <p:nvPr/>
        </p:nvSpPr>
        <p:spPr bwMode="auto">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58" name="Oval 57"/>
          <p:cNvSpPr/>
          <p:nvPr/>
        </p:nvSpPr>
        <p:spPr bwMode="auto">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59" name="Oval 58"/>
          <p:cNvSpPr/>
          <p:nvPr/>
        </p:nvSpPr>
        <p:spPr bwMode="auto">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60" name="TextBox 59"/>
          <p:cNvSpPr txBox="1"/>
          <p:nvPr/>
        </p:nvSpPr>
        <p:spPr bwMode="auto">
          <a:xfrm flipH="1">
            <a:off x="13876881"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01</a:t>
            </a:r>
            <a:endParaRPr/>
          </a:p>
        </p:txBody>
      </p:sp>
      <p:sp>
        <p:nvSpPr>
          <p:cNvPr id="61" name="TextBox 60"/>
          <p:cNvSpPr txBox="1"/>
          <p:nvPr/>
        </p:nvSpPr>
        <p:spPr bwMode="auto">
          <a:xfrm flipH="1">
            <a:off x="14474819"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02</a:t>
            </a:r>
            <a:endParaRPr/>
          </a:p>
        </p:txBody>
      </p:sp>
      <p:sp>
        <p:nvSpPr>
          <p:cNvPr id="62" name="TextBox 61"/>
          <p:cNvSpPr txBox="1"/>
          <p:nvPr/>
        </p:nvSpPr>
        <p:spPr bwMode="auto">
          <a:xfrm flipH="1">
            <a:off x="15072756"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 name="Title 7"/>
          <p:cNvSpPr>
            <a:spLocks noGrp="1"/>
          </p:cNvSpPr>
          <p:nvPr>
            <p:ph type="title"/>
          </p:nvPr>
        </p:nvSpPr>
        <p:spPr bwMode="auto">
          <a:xfrm>
            <a:off x="1000517" y="471574"/>
            <a:ext cx="14254967" cy="677108"/>
          </a:xfrm>
        </p:spPr>
        <p:txBody>
          <a:bodyPr wrap="square" lIns="0" tIns="0" rIns="0" bIns="0">
            <a:spAutoFit/>
          </a:bodyPr>
          <a:lstStyle/>
          <a:p>
            <a:pPr>
              <a:defRPr/>
            </a:pPr>
            <a:r>
              <a:rPr lang="fr-FR" sz="4000" spc="-75">
                <a:cs typeface="Marianne"/>
              </a:rPr>
              <a:t>Zoom sur la documentation</a:t>
            </a:r>
            <a:endParaRPr/>
          </a:p>
        </p:txBody>
      </p:sp>
      <p:grpSp>
        <p:nvGrpSpPr>
          <p:cNvPr id="3" name="Group 2"/>
          <p:cNvGrpSpPr/>
          <p:nvPr/>
        </p:nvGrpSpPr>
        <p:grpSpPr bwMode="auto">
          <a:xfrm>
            <a:off x="4060850" y="2792060"/>
            <a:ext cx="8134301" cy="4827940"/>
            <a:chOff x="3591496" y="2627784"/>
            <a:chExt cx="8134301" cy="4827940"/>
          </a:xfrm>
        </p:grpSpPr>
        <p:sp>
          <p:nvSpPr>
            <p:cNvPr id="41" name="Rectangle 40"/>
            <p:cNvSpPr/>
            <p:nvPr/>
          </p:nvSpPr>
          <p:spPr bwMode="auto">
            <a:xfrm>
              <a:off x="3807520" y="2843807"/>
              <a:ext cx="7918277" cy="4611916"/>
            </a:xfrm>
            <a:prstGeom prst="rect">
              <a:avLst/>
            </a:prstGeom>
            <a:solidFill>
              <a:srgbClr val="EEF0F8"/>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nchorCtr="0"/>
            <a:lstStyle/>
            <a:p>
              <a:pPr marL="342900" indent="-342900">
                <a:lnSpc>
                  <a:spcPct val="150000"/>
                </a:lnSpc>
                <a:buFont typeface="+mj-lt"/>
                <a:buAutoNum type="arabicPeriod"/>
                <a:defRPr/>
              </a:pPr>
              <a:endParaRPr lang="nb-NO" sz="1800" b="0" i="0" u="none" strike="noStrike" cap="none" spc="0">
                <a:ln>
                  <a:noFill/>
                </a:ln>
                <a:solidFill>
                  <a:prstClr val="black"/>
                </a:solidFill>
                <a:latin typeface="Marianne"/>
                <a:ea typeface="+mn-ea"/>
                <a:cs typeface="+mn-cs"/>
              </a:endParaRPr>
            </a:p>
          </p:txBody>
        </p:sp>
        <p:sp>
          <p:nvSpPr>
            <p:cNvPr id="40" name="Rectangle 39"/>
            <p:cNvSpPr/>
            <p:nvPr/>
          </p:nvSpPr>
          <p:spPr bwMode="auto">
            <a:xfrm>
              <a:off x="3591496" y="2627784"/>
              <a:ext cx="7918277" cy="4611916"/>
            </a:xfrm>
            <a:prstGeom prst="rect">
              <a:avLst/>
            </a:prstGeom>
            <a:solidFill>
              <a:srgbClr val="DAD2E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nchorCtr="0"/>
            <a:lstStyle/>
            <a:p>
              <a:pPr marL="342900" indent="-342900">
                <a:lnSpc>
                  <a:spcPct val="150000"/>
                </a:lnSpc>
                <a:buFont typeface="Wingdings"/>
                <a:buChar char="§"/>
                <a:defRPr/>
              </a:pPr>
              <a:r>
                <a:rPr lang="fr-FR">
                  <a:solidFill>
                    <a:schemeClr val="tx1"/>
                  </a:solidFill>
                  <a:latin typeface="Marianne"/>
                </a:rPr>
                <a:t>Plan Climat Air Energie Territorial (</a:t>
              </a:r>
              <a:r>
                <a:rPr lang="nb-NO" b="1">
                  <a:solidFill>
                    <a:schemeClr val="tx1"/>
                  </a:solidFill>
                  <a:latin typeface="Marianne"/>
                </a:rPr>
                <a:t>PCAET</a:t>
              </a:r>
              <a:r>
                <a:rPr lang="nb-NO">
                  <a:solidFill>
                    <a:schemeClr val="tx1"/>
                  </a:solidFill>
                  <a:latin typeface="Marianne"/>
                </a:rPr>
                <a:t>)</a:t>
              </a:r>
              <a:endParaRPr/>
            </a:p>
            <a:p>
              <a:pPr marL="342900" indent="-342900">
                <a:lnSpc>
                  <a:spcPct val="150000"/>
                </a:lnSpc>
                <a:buFont typeface="Wingdings"/>
                <a:buChar char="§"/>
                <a:defRPr/>
              </a:pPr>
              <a:r>
                <a:rPr lang="fr-FR">
                  <a:solidFill>
                    <a:schemeClr val="tx1"/>
                  </a:solidFill>
                  <a:latin typeface="Marianne"/>
                </a:rPr>
                <a:t>Contrats de Relance et de Transition Ecologique (</a:t>
              </a:r>
              <a:r>
                <a:rPr lang="nb-NO" b="1">
                  <a:solidFill>
                    <a:schemeClr val="tx1"/>
                  </a:solidFill>
                  <a:latin typeface="Marianne"/>
                </a:rPr>
                <a:t>CRTE</a:t>
              </a:r>
              <a:r>
                <a:rPr lang="nb-NO">
                  <a:solidFill>
                    <a:schemeClr val="tx1"/>
                  </a:solidFill>
                  <a:latin typeface="Marianne"/>
                </a:rPr>
                <a:t>)</a:t>
              </a:r>
              <a:endParaRPr/>
            </a:p>
            <a:p>
              <a:pPr marL="342900" indent="-342900">
                <a:lnSpc>
                  <a:spcPct val="150000"/>
                </a:lnSpc>
                <a:buFont typeface="Wingdings"/>
                <a:buChar char="§"/>
                <a:defRPr/>
              </a:pPr>
              <a:r>
                <a:rPr lang="nb-NO">
                  <a:solidFill>
                    <a:schemeClr val="tx1"/>
                  </a:solidFill>
                  <a:latin typeface="Marianne"/>
                </a:rPr>
                <a:t>Rapport Objectifs de Développement Durable (</a:t>
              </a:r>
              <a:r>
                <a:rPr lang="nb-NO" b="1">
                  <a:solidFill>
                    <a:schemeClr val="tx1"/>
                  </a:solidFill>
                  <a:latin typeface="Marianne"/>
                </a:rPr>
                <a:t>ODD</a:t>
              </a:r>
              <a:r>
                <a:rPr lang="nb-NO">
                  <a:solidFill>
                    <a:schemeClr val="tx1"/>
                  </a:solidFill>
                  <a:latin typeface="Marianne"/>
                </a:rPr>
                <a:t>)</a:t>
              </a:r>
              <a:endParaRPr/>
            </a:p>
            <a:p>
              <a:pPr marL="342900" indent="-342900">
                <a:lnSpc>
                  <a:spcPct val="150000"/>
                </a:lnSpc>
                <a:buFont typeface="Wingdings"/>
                <a:buChar char="§"/>
                <a:defRPr/>
              </a:pPr>
              <a:r>
                <a:rPr lang="fr-FR">
                  <a:solidFill>
                    <a:schemeClr val="tx1"/>
                  </a:solidFill>
                  <a:latin typeface="Marianne"/>
                </a:rPr>
                <a:t>Schéma de Promotion des Achats publics Socialement et Économiquement Responsables (</a:t>
              </a:r>
              <a:r>
                <a:rPr lang="nb-NO" b="1">
                  <a:solidFill>
                    <a:schemeClr val="tx1"/>
                  </a:solidFill>
                  <a:latin typeface="Marianne"/>
                </a:rPr>
                <a:t>SPASER</a:t>
              </a:r>
              <a:r>
                <a:rPr lang="nb-NO">
                  <a:solidFill>
                    <a:schemeClr val="tx1"/>
                  </a:solidFill>
                  <a:latin typeface="Marianne"/>
                </a:rPr>
                <a:t>)</a:t>
              </a:r>
              <a:endParaRPr/>
            </a:p>
            <a:p>
              <a:pPr marL="342900" indent="-342900">
                <a:lnSpc>
                  <a:spcPct val="150000"/>
                </a:lnSpc>
                <a:buFont typeface="Wingdings"/>
                <a:buChar char="§"/>
                <a:defRPr/>
              </a:pPr>
              <a:r>
                <a:rPr lang="fr-FR">
                  <a:solidFill>
                    <a:schemeClr val="tx1"/>
                  </a:solidFill>
                  <a:latin typeface="Marianne"/>
                </a:rPr>
                <a:t>Bilan d'Emission de Gaz à Effet de Serre (</a:t>
              </a:r>
              <a:r>
                <a:rPr lang="nb-NO" b="1">
                  <a:solidFill>
                    <a:schemeClr val="tx1"/>
                  </a:solidFill>
                  <a:latin typeface="Marianne"/>
                </a:rPr>
                <a:t>BGES</a:t>
              </a:r>
              <a:r>
                <a:rPr lang="nb-NO">
                  <a:solidFill>
                    <a:schemeClr val="tx1"/>
                  </a:solidFill>
                  <a:latin typeface="Marianne"/>
                </a:rPr>
                <a:t>)</a:t>
              </a:r>
              <a:endParaRPr/>
            </a:p>
            <a:p>
              <a:pPr marL="342900" indent="-342900">
                <a:lnSpc>
                  <a:spcPct val="150000"/>
                </a:lnSpc>
                <a:buFont typeface="Wingdings"/>
                <a:buChar char="§"/>
                <a:defRPr/>
              </a:pPr>
              <a:r>
                <a:rPr lang="nb-NO">
                  <a:solidFill>
                    <a:schemeClr val="tx1"/>
                  </a:solidFill>
                  <a:latin typeface="Marianne"/>
                </a:rPr>
                <a:t>Schéma Numérique</a:t>
              </a:r>
              <a:endParaRPr/>
            </a:p>
            <a:p>
              <a:pPr marL="342900" indent="-342900">
                <a:lnSpc>
                  <a:spcPct val="150000"/>
                </a:lnSpc>
                <a:buFont typeface="Wingdings"/>
                <a:buChar char="§"/>
                <a:defRPr/>
              </a:pPr>
              <a:r>
                <a:rPr lang="fr-FR">
                  <a:solidFill>
                    <a:schemeClr val="tx1"/>
                  </a:solidFill>
                  <a:latin typeface="Marianne"/>
                </a:rPr>
                <a:t>Schéma Directeur des Usages et Services Numériques (</a:t>
              </a:r>
              <a:r>
                <a:rPr lang="nb-NO" b="1">
                  <a:solidFill>
                    <a:schemeClr val="tx1"/>
                  </a:solidFill>
                  <a:latin typeface="Marianne"/>
                </a:rPr>
                <a:t>SDUS</a:t>
              </a:r>
              <a:r>
                <a:rPr lang="nb-NO">
                  <a:solidFill>
                    <a:schemeClr val="tx1"/>
                  </a:solidFill>
                  <a:latin typeface="Marianne"/>
                </a:rPr>
                <a:t>)</a:t>
              </a:r>
              <a:endParaRPr/>
            </a:p>
            <a:p>
              <a:pPr marL="342900" marR="0" lvl="0" indent="-342900" algn="l" defTabSz="914400">
                <a:lnSpc>
                  <a:spcPct val="150000"/>
                </a:lnSpc>
                <a:spcBef>
                  <a:spcPts val="0"/>
                </a:spcBef>
                <a:spcAft>
                  <a:spcPts val="0"/>
                </a:spcAft>
                <a:buClrTx/>
                <a:buSzTx/>
                <a:buFont typeface="Wingdings"/>
                <a:buChar char="§"/>
                <a:defRPr/>
              </a:pPr>
              <a:r>
                <a:rPr lang="nb-NO" b="0" i="0" u="none" strike="noStrike" cap="none" spc="0">
                  <a:ln>
                    <a:noFill/>
                  </a:ln>
                  <a:solidFill>
                    <a:schemeClr val="tx1"/>
                  </a:solidFill>
                  <a:latin typeface="Marianne"/>
                  <a:ea typeface="+mn-ea"/>
                  <a:cs typeface="+mn-cs"/>
                </a:rPr>
                <a:t>Plan Numérique Territorial</a:t>
              </a:r>
              <a:endParaRPr/>
            </a:p>
            <a:p>
              <a:pPr marL="342900" marR="0" lvl="0" indent="-342900" algn="l" defTabSz="914400">
                <a:lnSpc>
                  <a:spcPct val="150000"/>
                </a:lnSpc>
                <a:spcBef>
                  <a:spcPts val="0"/>
                </a:spcBef>
                <a:spcAft>
                  <a:spcPts val="0"/>
                </a:spcAft>
                <a:buClrTx/>
                <a:buSzTx/>
                <a:buFont typeface="Wingdings"/>
                <a:buChar char="§"/>
                <a:defRPr/>
              </a:pPr>
              <a:r>
                <a:rPr lang="nb-NO" i="1">
                  <a:solidFill>
                    <a:schemeClr val="tx1"/>
                  </a:solidFill>
                  <a:latin typeface="Marianne"/>
                </a:rPr>
                <a:t>Tout autre document en lien avec le Numérique responsable</a:t>
              </a:r>
              <a:r>
                <a:rPr lang="fr-FR" i="1">
                  <a:solidFill>
                    <a:schemeClr val="tx1"/>
                  </a:solidFill>
                  <a:latin typeface="Marianne"/>
                </a:rPr>
                <a:t>…</a:t>
              </a:r>
              <a:endParaRPr lang="nb-NO" b="0" i="1" strike="noStrike" cap="none" spc="0">
                <a:ln>
                  <a:noFill/>
                </a:ln>
                <a:solidFill>
                  <a:schemeClr val="tx1"/>
                </a:solidFill>
                <a:latin typeface="Marianne"/>
                <a:ea typeface="+mn-ea"/>
                <a:cs typeface="+mn-cs"/>
              </a:endParaRPr>
            </a:p>
          </p:txBody>
        </p:sp>
      </p:grpSp>
      <p:sp>
        <p:nvSpPr>
          <p:cNvPr id="9" name="Rectangle 8"/>
          <p:cNvSpPr/>
          <p:nvPr/>
        </p:nvSpPr>
        <p:spPr bwMode="auto">
          <a:xfrm>
            <a:off x="3735512" y="8244408"/>
            <a:ext cx="7992888" cy="432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tx1"/>
                </a:solidFill>
              </a:rPr>
              <a:t>Toutes les collectivités ne sont pas tenues de disposer des documents ci-dessus</a:t>
            </a:r>
            <a:endParaRPr/>
          </a:p>
        </p:txBody>
      </p:sp>
      <p:pic>
        <p:nvPicPr>
          <p:cNvPr id="11" name="Graphic 10" descr="Chat bubble with solid fill"/>
          <p:cNvPicPr>
            <a:picLocks noChangeAspect="1"/>
          </p:cNvPicPr>
          <p:nvPr/>
        </p:nvPicPr>
        <p:blipFill>
          <a:blip r:embed="rId2"/>
          <a:stretch/>
        </p:blipFill>
        <p:spPr bwMode="auto">
          <a:xfrm>
            <a:off x="3303464" y="7884368"/>
            <a:ext cx="698376" cy="698376"/>
          </a:xfrm>
          <a:prstGeom prst="rect">
            <a:avLst/>
          </a:prstGeom>
        </p:spPr>
      </p:pic>
      <p:sp>
        <p:nvSpPr>
          <p:cNvPr id="42" name="Flowchart: Alternate Process 41"/>
          <p:cNvSpPr/>
          <p:nvPr/>
        </p:nvSpPr>
        <p:spPr bwMode="auto">
          <a:xfrm>
            <a:off x="2834755" y="1475656"/>
            <a:ext cx="10586491" cy="1120048"/>
          </a:xfrm>
          <a:prstGeom prst="flowChartAlternateProcess">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5080" algn="ctr">
              <a:lnSpc>
                <a:spcPct val="100000"/>
              </a:lnSpc>
              <a:spcBef>
                <a:spcPts val="100"/>
              </a:spcBef>
              <a:defRPr/>
            </a:pPr>
            <a:r>
              <a:rPr lang="fr-FR" sz="1600" spc="-5">
                <a:solidFill>
                  <a:srgbClr val="2C3176"/>
                </a:solidFill>
                <a:latin typeface="Marianne Light"/>
                <a:ea typeface="Marianne Light"/>
                <a:cs typeface="Marianne Light"/>
              </a:rPr>
              <a:t>La prise en connaissance et l’appropriation de la </a:t>
            </a:r>
            <a:r>
              <a:rPr lang="fr-FR" sz="1600" b="1" spc="-5">
                <a:solidFill>
                  <a:srgbClr val="2C3176"/>
                </a:solidFill>
                <a:latin typeface="Marianne Light"/>
                <a:ea typeface="Marianne Light"/>
                <a:cs typeface="Marianne Light"/>
              </a:rPr>
              <a:t>documentation existante </a:t>
            </a:r>
            <a:r>
              <a:rPr lang="fr-FR" sz="1600" spc="-5">
                <a:solidFill>
                  <a:srgbClr val="2C3176"/>
                </a:solidFill>
                <a:latin typeface="Marianne Light"/>
                <a:ea typeface="Marianne Light"/>
                <a:cs typeface="Marianne Light"/>
              </a:rPr>
              <a:t>est nécessaire au bon déroulement de </a:t>
            </a:r>
            <a:br>
              <a:rPr lang="fr-FR" sz="1600" spc="-5">
                <a:solidFill>
                  <a:srgbClr val="2C3176"/>
                </a:solidFill>
                <a:latin typeface="Marianne Light"/>
                <a:ea typeface="Marianne Light"/>
                <a:cs typeface="Marianne Light"/>
              </a:rPr>
            </a:br>
            <a:r>
              <a:rPr lang="fr-FR" sz="1600" spc="-5">
                <a:solidFill>
                  <a:srgbClr val="2C3176"/>
                </a:solidFill>
                <a:latin typeface="Marianne Light"/>
                <a:ea typeface="Marianne Light"/>
                <a:cs typeface="Marianne Light"/>
              </a:rPr>
              <a:t>la démarche. Ci-dessous une liste non exhaustive </a:t>
            </a:r>
            <a:r>
              <a:rPr lang="fr-FR" sz="1600" b="1" spc="-5">
                <a:solidFill>
                  <a:srgbClr val="2C3176"/>
                </a:solidFill>
                <a:latin typeface="Marianne Light"/>
                <a:ea typeface="Marianne Light"/>
                <a:cs typeface="Marianne Light"/>
              </a:rPr>
              <a:t>de documents pouvant être </a:t>
            </a:r>
            <a:r>
              <a:rPr lang="fr-FR" sz="1600" spc="-5">
                <a:solidFill>
                  <a:srgbClr val="2C3176"/>
                </a:solidFill>
                <a:latin typeface="Marianne Light"/>
                <a:ea typeface="Marianne Light"/>
                <a:cs typeface="Marianne Light"/>
              </a:rPr>
              <a:t>utiles à l’analyse qualitative.</a:t>
            </a:r>
            <a:endParaRPr lang="fr-FR" sz="1600" spc="70">
              <a:solidFill>
                <a:srgbClr val="2C3176"/>
              </a:solidFill>
              <a:latin typeface="Marianne Light"/>
              <a:ea typeface="Marianne Light"/>
              <a:cs typeface="Marianne Light"/>
            </a:endParaRPr>
          </a:p>
        </p:txBody>
      </p:sp>
      <p:sp>
        <p:nvSpPr>
          <p:cNvPr id="57" name="TextBox 56"/>
          <p:cNvSpPr txBox="1"/>
          <p:nvPr/>
        </p:nvSpPr>
        <p:spPr bwMode="auto">
          <a:xfrm>
            <a:off x="13575828" y="692825"/>
            <a:ext cx="2209800" cy="307777"/>
          </a:xfrm>
          <a:prstGeom prst="rect">
            <a:avLst/>
          </a:prstGeom>
          <a:noFill/>
        </p:spPr>
        <p:txBody>
          <a:bodyPr wrap="square">
            <a:spAutoFit/>
          </a:bodyPr>
          <a:lstStyle/>
          <a:p>
            <a:pPr algn="ctr">
              <a:defRPr/>
            </a:pPr>
            <a:r>
              <a:rPr lang="fr-FR" sz="1400" b="1" i="1">
                <a:solidFill>
                  <a:srgbClr val="274084"/>
                </a:solidFill>
                <a:latin typeface="Marianne"/>
              </a:rPr>
              <a:t>Phase de diagnostic </a:t>
            </a:r>
            <a:endParaRPr/>
          </a:p>
        </p:txBody>
      </p:sp>
      <p:grpSp>
        <p:nvGrpSpPr>
          <p:cNvPr id="2" name="Group 1"/>
          <p:cNvGrpSpPr/>
          <p:nvPr/>
        </p:nvGrpSpPr>
        <p:grpSpPr bwMode="auto">
          <a:xfrm>
            <a:off x="12848362" y="6705599"/>
            <a:ext cx="3608195" cy="2660439"/>
            <a:chOff x="12376473" y="6357659"/>
            <a:chExt cx="4080086" cy="3008380"/>
          </a:xfrm>
        </p:grpSpPr>
        <p:sp>
          <p:nvSpPr>
            <p:cNvPr id="234" name="Shape 6"/>
            <p:cNvSpPr/>
            <p:nvPr/>
          </p:nvSpPr>
          <p:spPr bwMode="auto">
            <a:xfrm>
              <a:off x="12455943" y="7594380"/>
              <a:ext cx="1771659" cy="1771659"/>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rgbClr val="FEFEFE"/>
            </a:solidFill>
            <a:ln w="12700">
              <a:miter lim="400000"/>
            </a:ln>
          </p:spPr>
          <p:txBody>
            <a:bodyPr lIns="0" tIns="0" rIns="0" bIns="0" anchor="ctr"/>
            <a:lstStyle/>
            <a:p>
              <a:pPr>
                <a:defRPr sz="3000">
                  <a:solidFill>
                    <a:srgbClr val="FFFFFF"/>
                  </a:solidFill>
                </a:defRPr>
              </a:pPr>
              <a:endParaRPr sz="3000">
                <a:solidFill>
                  <a:srgbClr val="FFFFFF"/>
                </a:solidFill>
                <a:latin typeface="Montserrat"/>
              </a:endParaRPr>
            </a:p>
          </p:txBody>
        </p:sp>
        <p:sp>
          <p:nvSpPr>
            <p:cNvPr id="235" name="Shape 7"/>
            <p:cNvSpPr/>
            <p:nvPr/>
          </p:nvSpPr>
          <p:spPr bwMode="auto">
            <a:xfrm>
              <a:off x="13497257" y="6788455"/>
              <a:ext cx="2030859" cy="203085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nvGrpSpPr>
            <p:cNvPr id="236" name="Group 235"/>
            <p:cNvGrpSpPr/>
            <p:nvPr/>
          </p:nvGrpSpPr>
          <p:grpSpPr bwMode="auto">
            <a:xfrm>
              <a:off x="14105009" y="7777996"/>
              <a:ext cx="2351550" cy="1562068"/>
              <a:chOff x="6919266" y="2220698"/>
              <a:chExt cx="3741177" cy="2485162"/>
            </a:xfrm>
          </p:grpSpPr>
          <p:grpSp>
            <p:nvGrpSpPr>
              <p:cNvPr id="237" name="Group 236"/>
              <p:cNvGrpSpPr/>
              <p:nvPr/>
            </p:nvGrpSpPr>
            <p:grpSpPr bwMode="auto">
              <a:xfrm>
                <a:off x="6919266" y="3086797"/>
                <a:ext cx="3124130" cy="1619063"/>
                <a:chOff x="6913980" y="3201803"/>
                <a:chExt cx="3124130" cy="1619063"/>
              </a:xfrm>
            </p:grpSpPr>
            <p:sp>
              <p:nvSpPr>
                <p:cNvPr id="248" name="Shape 12"/>
                <p:cNvSpPr/>
                <p:nvPr/>
              </p:nvSpPr>
              <p:spPr bwMode="auto">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49" name="Shape 13"/>
                <p:cNvSpPr/>
                <p:nvPr/>
              </p:nvSpPr>
              <p:spPr bwMode="auto">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50" name="Shape 14"/>
                <p:cNvSpPr/>
                <p:nvPr/>
              </p:nvSpPr>
              <p:spPr bwMode="auto">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51" name="Shape 15"/>
                <p:cNvSpPr/>
                <p:nvPr/>
              </p:nvSpPr>
              <p:spPr bwMode="auto">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nvGrpSpPr>
              <p:cNvPr id="238" name="Group 237"/>
              <p:cNvGrpSpPr/>
              <p:nvPr/>
            </p:nvGrpSpPr>
            <p:grpSpPr bwMode="auto">
              <a:xfrm>
                <a:off x="7506329" y="2825776"/>
                <a:ext cx="3129148" cy="1619057"/>
                <a:chOff x="4482815" y="5446950"/>
                <a:chExt cx="3129148" cy="1619057"/>
              </a:xfrm>
            </p:grpSpPr>
            <p:sp>
              <p:nvSpPr>
                <p:cNvPr id="244" name="Shape 8"/>
                <p:cNvSpPr/>
                <p:nvPr/>
              </p:nvSpPr>
              <p:spPr bwMode="auto">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45" name="Shape 9"/>
                <p:cNvSpPr/>
                <p:nvPr/>
              </p:nvSpPr>
              <p:spPr bwMode="auto">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46" name="Shape 10"/>
                <p:cNvSpPr/>
                <p:nvPr/>
              </p:nvSpPr>
              <p:spPr bwMode="auto">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47" name="Shape 11"/>
                <p:cNvSpPr/>
                <p:nvPr/>
              </p:nvSpPr>
              <p:spPr bwMode="auto">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nvGrpSpPr>
              <p:cNvPr id="239" name="Group 238"/>
              <p:cNvGrpSpPr/>
              <p:nvPr/>
            </p:nvGrpSpPr>
            <p:grpSpPr bwMode="auto">
              <a:xfrm>
                <a:off x="7531301" y="2220698"/>
                <a:ext cx="3129142" cy="1636349"/>
                <a:chOff x="7107934" y="786594"/>
                <a:chExt cx="3129142" cy="1636349"/>
              </a:xfrm>
            </p:grpSpPr>
            <p:sp>
              <p:nvSpPr>
                <p:cNvPr id="240" name="Shape 16"/>
                <p:cNvSpPr/>
                <p:nvPr/>
              </p:nvSpPr>
              <p:spPr bwMode="auto">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41" name="Shape 17"/>
                <p:cNvSpPr/>
                <p:nvPr/>
              </p:nvSpPr>
              <p:spPr bwMode="auto">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42" name="Shape 18"/>
                <p:cNvSpPr/>
                <p:nvPr/>
              </p:nvSpPr>
              <p:spPr bwMode="auto">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43" name="Shape 19"/>
                <p:cNvSpPr/>
                <p:nvPr/>
              </p:nvSpPr>
              <p:spPr bwMode="auto">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grpSp>
          <p:nvGrpSpPr>
            <p:cNvPr id="252" name="Group 251"/>
            <p:cNvGrpSpPr/>
            <p:nvPr/>
          </p:nvGrpSpPr>
          <p:grpSpPr bwMode="auto">
            <a:xfrm>
              <a:off x="12376473" y="8037472"/>
              <a:ext cx="1105734" cy="1106531"/>
              <a:chOff x="1902665" y="3496253"/>
              <a:chExt cx="1759156" cy="1760426"/>
            </a:xfrm>
          </p:grpSpPr>
          <p:sp>
            <p:nvSpPr>
              <p:cNvPr id="253" name="Shape 26"/>
              <p:cNvSpPr/>
              <p:nvPr/>
            </p:nvSpPr>
            <p:spPr bwMode="auto">
              <a:xfrm>
                <a:off x="3339733" y="4933322"/>
                <a:ext cx="320194" cy="320193"/>
              </a:xfrm>
              <a:custGeom>
                <a:avLst/>
                <a:gdLst/>
                <a:ahLst/>
                <a:cxnLst>
                  <a:cxn ang="0">
                    <a:pos x="wd2" y="hd2"/>
                  </a:cxn>
                  <a:cxn ang="5400000">
                    <a:pos x="wd2" y="hd2"/>
                  </a:cxn>
                  <a:cxn ang="10800000">
                    <a:pos x="wd2" y="hd2"/>
                  </a:cxn>
                  <a:cxn ang="16200000">
                    <a:pos x="wd2" y="hd2"/>
                  </a:cxn>
                </a:cxnLst>
                <a:rect l="0" t="0" r="r" b="b"/>
                <a:pathLst>
                  <a:path w="21600" h="21600" extrusionOk="0">
                    <a:moveTo>
                      <a:pt x="5960" y="14527"/>
                    </a:moveTo>
                    <a:lnTo>
                      <a:pt x="0" y="8569"/>
                    </a:lnTo>
                    <a:lnTo>
                      <a:pt x="8570" y="0"/>
                    </a:lnTo>
                    <a:lnTo>
                      <a:pt x="14529" y="5959"/>
                    </a:lnTo>
                    <a:lnTo>
                      <a:pt x="14533" y="5956"/>
                    </a:lnTo>
                    <a:lnTo>
                      <a:pt x="21600" y="21600"/>
                    </a:lnTo>
                    <a:lnTo>
                      <a:pt x="5956" y="14529"/>
                    </a:lnTo>
                    <a:cubicBezTo>
                      <a:pt x="5956" y="14529"/>
                      <a:pt x="5960" y="14527"/>
                      <a:pt x="5960" y="14527"/>
                    </a:cubicBezTo>
                    <a:close/>
                  </a:path>
                </a:pathLst>
              </a:custGeom>
              <a:solidFill>
                <a:srgbClr val="FFAF28">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54" name="Shape 27"/>
              <p:cNvSpPr/>
              <p:nvPr/>
            </p:nvSpPr>
            <p:spPr bwMode="auto">
              <a:xfrm>
                <a:off x="1902665" y="3496253"/>
                <a:ext cx="1647350" cy="1647369"/>
              </a:xfrm>
              <a:custGeom>
                <a:avLst/>
                <a:gdLst/>
                <a:ahLst/>
                <a:cxnLst>
                  <a:cxn ang="0">
                    <a:pos x="wd2" y="hd2"/>
                  </a:cxn>
                  <a:cxn ang="5400000">
                    <a:pos x="wd2" y="hd2"/>
                  </a:cxn>
                  <a:cxn ang="10800000">
                    <a:pos x="wd2" y="hd2"/>
                  </a:cxn>
                  <a:cxn ang="16200000">
                    <a:pos x="wd2" y="hd2"/>
                  </a:cxn>
                </a:cxnLst>
                <a:rect l="0" t="0" r="r" b="b"/>
                <a:pathLst>
                  <a:path w="21491" h="21491" extrusionOk="0">
                    <a:moveTo>
                      <a:pt x="3319" y="1662"/>
                    </a:moveTo>
                    <a:lnTo>
                      <a:pt x="3012" y="1970"/>
                    </a:lnTo>
                    <a:cubicBezTo>
                      <a:pt x="3029" y="1665"/>
                      <a:pt x="2925" y="1354"/>
                      <a:pt x="2692" y="1121"/>
                    </a:cubicBezTo>
                    <a:lnTo>
                      <a:pt x="1895" y="325"/>
                    </a:lnTo>
                    <a:cubicBezTo>
                      <a:pt x="1462" y="-109"/>
                      <a:pt x="759" y="-109"/>
                      <a:pt x="325" y="325"/>
                    </a:cubicBezTo>
                    <a:cubicBezTo>
                      <a:pt x="-109" y="759"/>
                      <a:pt x="-109" y="1463"/>
                      <a:pt x="325" y="1897"/>
                    </a:cubicBezTo>
                    <a:lnTo>
                      <a:pt x="1120" y="2693"/>
                    </a:lnTo>
                    <a:cubicBezTo>
                      <a:pt x="1353" y="2926"/>
                      <a:pt x="1664" y="3029"/>
                      <a:pt x="1970" y="3012"/>
                    </a:cubicBezTo>
                    <a:lnTo>
                      <a:pt x="1662" y="3319"/>
                    </a:lnTo>
                    <a:lnTo>
                      <a:pt x="19834" y="21491"/>
                    </a:lnTo>
                    <a:cubicBezTo>
                      <a:pt x="19834" y="21491"/>
                      <a:pt x="19735" y="20975"/>
                      <a:pt x="20307" y="21017"/>
                    </a:cubicBezTo>
                    <a:lnTo>
                      <a:pt x="2249" y="2959"/>
                    </a:lnTo>
                    <a:cubicBezTo>
                      <a:pt x="2411" y="2906"/>
                      <a:pt x="2564" y="2821"/>
                      <a:pt x="2693" y="2692"/>
                    </a:cubicBezTo>
                    <a:cubicBezTo>
                      <a:pt x="2821" y="2564"/>
                      <a:pt x="2907" y="2411"/>
                      <a:pt x="2959" y="2249"/>
                    </a:cubicBezTo>
                    <a:lnTo>
                      <a:pt x="21018" y="20307"/>
                    </a:lnTo>
                    <a:cubicBezTo>
                      <a:pt x="21101" y="19842"/>
                      <a:pt x="21491" y="19834"/>
                      <a:pt x="21491" y="19834"/>
                    </a:cubicBezTo>
                    <a:cubicBezTo>
                      <a:pt x="21491" y="19834"/>
                      <a:pt x="3319" y="1662"/>
                      <a:pt x="3319" y="1662"/>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55" name="Shape 28"/>
              <p:cNvSpPr/>
              <p:nvPr/>
            </p:nvSpPr>
            <p:spPr bwMode="auto">
              <a:xfrm>
                <a:off x="2072165" y="3665754"/>
                <a:ext cx="1447324" cy="1447271"/>
              </a:xfrm>
              <a:custGeom>
                <a:avLst/>
                <a:gdLst/>
                <a:ahLst/>
                <a:cxnLst>
                  <a:cxn ang="0">
                    <a:pos x="wd2" y="hd2"/>
                  </a:cxn>
                  <a:cxn ang="5400000">
                    <a:pos x="wd2" y="hd2"/>
                  </a:cxn>
                  <a:cxn ang="10800000">
                    <a:pos x="wd2" y="hd2"/>
                  </a:cxn>
                  <a:cxn ang="16200000">
                    <a:pos x="wd2" y="hd2"/>
                  </a:cxn>
                </a:cxnLst>
                <a:rect l="0" t="0" r="r" b="b"/>
                <a:pathLst>
                  <a:path w="21600" h="21600" extrusionOk="0">
                    <a:moveTo>
                      <a:pt x="20787" y="21600"/>
                    </a:moveTo>
                    <a:cubicBezTo>
                      <a:pt x="20630" y="20566"/>
                      <a:pt x="21600" y="20788"/>
                      <a:pt x="21600" y="20788"/>
                    </a:cubicBezTo>
                    <a:lnTo>
                      <a:pt x="812" y="0"/>
                    </a:lnTo>
                    <a:lnTo>
                      <a:pt x="0" y="812"/>
                    </a:lnTo>
                    <a:cubicBezTo>
                      <a:pt x="0" y="812"/>
                      <a:pt x="20787" y="21600"/>
                      <a:pt x="20787" y="21600"/>
                    </a:cubicBezTo>
                    <a:close/>
                  </a:path>
                </a:pathLst>
              </a:custGeom>
              <a:solidFill>
                <a:srgbClr val="FA4655">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56" name="Freeform 24"/>
              <p:cNvSpPr/>
              <p:nvPr/>
            </p:nvSpPr>
            <p:spPr bwMode="auto">
              <a:xfrm>
                <a:off x="1946885" y="3540470"/>
                <a:ext cx="1714935" cy="1716209"/>
              </a:xfrm>
              <a:custGeom>
                <a:avLst/>
                <a:gdLst>
                  <a:gd name="connsiteX0" fmla="*/ 1687205 w 1714935"/>
                  <a:gd name="connsiteY0" fmla="*/ 1654833 h 1716209"/>
                  <a:gd name="connsiteX1" fmla="*/ 1714935 w 1714935"/>
                  <a:gd name="connsiteY1" fmla="*/ 1716209 h 1716209"/>
                  <a:gd name="connsiteX2" fmla="*/ 1651505 w 1714935"/>
                  <a:gd name="connsiteY2" fmla="*/ 1687544 h 1716209"/>
                  <a:gd name="connsiteX3" fmla="*/ 1687205 w 1714935"/>
                  <a:gd name="connsiteY3" fmla="*/ 1654833 h 1716209"/>
                  <a:gd name="connsiteX4" fmla="*/ 138883 w 1714935"/>
                  <a:gd name="connsiteY4" fmla="*/ 0 h 1716209"/>
                  <a:gd name="connsiteX5" fmla="*/ 148770 w 1714935"/>
                  <a:gd name="connsiteY5" fmla="*/ 4094 h 1716209"/>
                  <a:gd name="connsiteX6" fmla="*/ 148770 w 1714935"/>
                  <a:gd name="connsiteY6" fmla="*/ 23855 h 1716209"/>
                  <a:gd name="connsiteX7" fmla="*/ 147797 w 1714935"/>
                  <a:gd name="connsiteY7" fmla="*/ 24827 h 1716209"/>
                  <a:gd name="connsiteX8" fmla="*/ 193422 w 1714935"/>
                  <a:gd name="connsiteY8" fmla="*/ 70469 h 1716209"/>
                  <a:gd name="connsiteX9" fmla="*/ 194373 w 1714935"/>
                  <a:gd name="connsiteY9" fmla="*/ 69517 h 1716209"/>
                  <a:gd name="connsiteX10" fmla="*/ 214131 w 1714935"/>
                  <a:gd name="connsiteY10" fmla="*/ 69497 h 1716209"/>
                  <a:gd name="connsiteX11" fmla="*/ 214131 w 1714935"/>
                  <a:gd name="connsiteY11" fmla="*/ 89288 h 1716209"/>
                  <a:gd name="connsiteX12" fmla="*/ 89209 w 1714935"/>
                  <a:gd name="connsiteY12" fmla="*/ 214188 h 1716209"/>
                  <a:gd name="connsiteX13" fmla="*/ 69451 w 1714935"/>
                  <a:gd name="connsiteY13" fmla="*/ 214188 h 1716209"/>
                  <a:gd name="connsiteX14" fmla="*/ 68623 w 1714935"/>
                  <a:gd name="connsiteY14" fmla="*/ 195676 h 1716209"/>
                  <a:gd name="connsiteX15" fmla="*/ 22599 w 1714935"/>
                  <a:gd name="connsiteY15" fmla="*/ 149594 h 1716209"/>
                  <a:gd name="connsiteX16" fmla="*/ 4090 w 1714935"/>
                  <a:gd name="connsiteY16" fmla="*/ 148796 h 1716209"/>
                  <a:gd name="connsiteX17" fmla="*/ 4090 w 1714935"/>
                  <a:gd name="connsiteY17" fmla="*/ 128974 h 1716209"/>
                  <a:gd name="connsiteX18" fmla="*/ 128950 w 1714935"/>
                  <a:gd name="connsiteY18" fmla="*/ 4094 h 1716209"/>
                  <a:gd name="connsiteX19" fmla="*/ 138883 w 1714935"/>
                  <a:gd name="connsiteY19" fmla="*/ 0 h 1716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14935" h="1716209" extrusionOk="0">
                    <a:moveTo>
                      <a:pt x="1687205" y="1654833"/>
                    </a:moveTo>
                    <a:lnTo>
                      <a:pt x="1714935" y="1716209"/>
                    </a:lnTo>
                    <a:lnTo>
                      <a:pt x="1651505" y="1687544"/>
                    </a:lnTo>
                    <a:cubicBezTo>
                      <a:pt x="1651505" y="1687544"/>
                      <a:pt x="1687205" y="1654833"/>
                      <a:pt x="1687205" y="1654833"/>
                    </a:cubicBezTo>
                    <a:close/>
                    <a:moveTo>
                      <a:pt x="138883" y="0"/>
                    </a:moveTo>
                    <a:cubicBezTo>
                      <a:pt x="142467" y="4"/>
                      <a:pt x="146043" y="1372"/>
                      <a:pt x="148770" y="4094"/>
                    </a:cubicBezTo>
                    <a:cubicBezTo>
                      <a:pt x="154223" y="9559"/>
                      <a:pt x="154223" y="18401"/>
                      <a:pt x="148770" y="23855"/>
                    </a:cubicBezTo>
                    <a:lnTo>
                      <a:pt x="147797" y="24827"/>
                    </a:lnTo>
                    <a:lnTo>
                      <a:pt x="193422" y="70469"/>
                    </a:lnTo>
                    <a:lnTo>
                      <a:pt x="194373" y="69517"/>
                    </a:lnTo>
                    <a:cubicBezTo>
                      <a:pt x="199888" y="64012"/>
                      <a:pt x="208678" y="64073"/>
                      <a:pt x="214131" y="69497"/>
                    </a:cubicBezTo>
                    <a:cubicBezTo>
                      <a:pt x="219646" y="74951"/>
                      <a:pt x="219646" y="83803"/>
                      <a:pt x="214131" y="89288"/>
                    </a:cubicBezTo>
                    <a:lnTo>
                      <a:pt x="89209" y="214188"/>
                    </a:lnTo>
                    <a:cubicBezTo>
                      <a:pt x="83756" y="219663"/>
                      <a:pt x="74966" y="219633"/>
                      <a:pt x="69451" y="214188"/>
                    </a:cubicBezTo>
                    <a:cubicBezTo>
                      <a:pt x="64428" y="209061"/>
                      <a:pt x="64243" y="201171"/>
                      <a:pt x="68623" y="195676"/>
                    </a:cubicBezTo>
                    <a:lnTo>
                      <a:pt x="22599" y="149594"/>
                    </a:lnTo>
                    <a:cubicBezTo>
                      <a:pt x="17115" y="154015"/>
                      <a:pt x="9165" y="153872"/>
                      <a:pt x="4090" y="148796"/>
                    </a:cubicBezTo>
                    <a:cubicBezTo>
                      <a:pt x="-1364" y="143332"/>
                      <a:pt x="-1364" y="134469"/>
                      <a:pt x="4090" y="128974"/>
                    </a:cubicBezTo>
                    <a:lnTo>
                      <a:pt x="128950" y="4094"/>
                    </a:lnTo>
                    <a:cubicBezTo>
                      <a:pt x="131708" y="1357"/>
                      <a:pt x="135299" y="-4"/>
                      <a:pt x="138883" y="0"/>
                    </a:cubicBezTo>
                    <a:close/>
                  </a:path>
                </a:pathLst>
              </a:custGeom>
              <a:solidFill>
                <a:srgbClr val="6491C8">
                  <a:lumMod val="5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nvGrpSpPr>
            <p:cNvPr id="257" name="Group 256"/>
            <p:cNvGrpSpPr/>
            <p:nvPr/>
          </p:nvGrpSpPr>
          <p:grpSpPr bwMode="auto">
            <a:xfrm>
              <a:off x="13369944" y="6357659"/>
              <a:ext cx="2298776" cy="2762065"/>
              <a:chOff x="3612396" y="467356"/>
              <a:chExt cx="3657220" cy="4394288"/>
            </a:xfrm>
          </p:grpSpPr>
          <p:sp>
            <p:nvSpPr>
              <p:cNvPr id="258" name="Shape 20"/>
              <p:cNvSpPr/>
              <p:nvPr/>
            </p:nvSpPr>
            <p:spPr bwMode="auto">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59" name="Shape 25"/>
              <p:cNvSpPr/>
              <p:nvPr/>
            </p:nvSpPr>
            <p:spPr bwMode="auto">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60" name="Freeform 19"/>
              <p:cNvSpPr/>
              <p:nvPr/>
            </p:nvSpPr>
            <p:spPr bwMode="auto">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extrusionOk="0">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61" name="Freeform 20"/>
              <p:cNvSpPr/>
              <p:nvPr/>
            </p:nvSpPr>
            <p:spPr bwMode="auto">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extrusionOk="0">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nvGrpSpPr>
            <p:cNvPr id="262" name="Group 261"/>
            <p:cNvGrpSpPr/>
            <p:nvPr/>
          </p:nvGrpSpPr>
          <p:grpSpPr bwMode="auto">
            <a:xfrm>
              <a:off x="12769540" y="7249518"/>
              <a:ext cx="1298409" cy="1443112"/>
              <a:chOff x="472966" y="437878"/>
              <a:chExt cx="2065693" cy="2295907"/>
            </a:xfrm>
          </p:grpSpPr>
          <p:sp>
            <p:nvSpPr>
              <p:cNvPr id="263" name="Shape 31"/>
              <p:cNvSpPr/>
              <p:nvPr/>
            </p:nvSpPr>
            <p:spPr bwMode="auto">
              <a:xfrm>
                <a:off x="863554" y="791617"/>
                <a:ext cx="1264092" cy="1451550"/>
              </a:xfrm>
              <a:custGeom>
                <a:avLst/>
                <a:gdLst/>
                <a:ahLst/>
                <a:cxnLst>
                  <a:cxn ang="0">
                    <a:pos x="wd2" y="hd2"/>
                  </a:cxn>
                  <a:cxn ang="5400000">
                    <a:pos x="wd2" y="hd2"/>
                  </a:cxn>
                  <a:cxn ang="10800000">
                    <a:pos x="wd2" y="hd2"/>
                  </a:cxn>
                  <a:cxn ang="16200000">
                    <a:pos x="wd2" y="hd2"/>
                  </a:cxn>
                </a:cxnLst>
                <a:rect l="0" t="0" r="r" b="b"/>
                <a:pathLst>
                  <a:path w="21111" h="21265" extrusionOk="0">
                    <a:moveTo>
                      <a:pt x="9559" y="1"/>
                    </a:moveTo>
                    <a:cubicBezTo>
                      <a:pt x="6586" y="38"/>
                      <a:pt x="-129" y="2280"/>
                      <a:pt x="2" y="8931"/>
                    </a:cubicBezTo>
                    <a:cubicBezTo>
                      <a:pt x="132" y="15583"/>
                      <a:pt x="5905" y="18289"/>
                      <a:pt x="6996" y="21122"/>
                    </a:cubicBezTo>
                    <a:cubicBezTo>
                      <a:pt x="6996" y="21122"/>
                      <a:pt x="12935" y="21523"/>
                      <a:pt x="14747" y="20982"/>
                    </a:cubicBezTo>
                    <a:cubicBezTo>
                      <a:pt x="14747" y="20982"/>
                      <a:pt x="15366" y="19359"/>
                      <a:pt x="16741" y="17752"/>
                    </a:cubicBezTo>
                    <a:cubicBezTo>
                      <a:pt x="18116" y="16146"/>
                      <a:pt x="21471" y="12985"/>
                      <a:pt x="21079" y="7851"/>
                    </a:cubicBezTo>
                    <a:cubicBezTo>
                      <a:pt x="20768" y="3771"/>
                      <a:pt x="15919" y="-77"/>
                      <a:pt x="9559" y="1"/>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64" name="Shape 32"/>
              <p:cNvSpPr/>
              <p:nvPr/>
            </p:nvSpPr>
            <p:spPr bwMode="auto">
              <a:xfrm>
                <a:off x="915141" y="828465"/>
                <a:ext cx="1156688" cy="1352828"/>
              </a:xfrm>
              <a:custGeom>
                <a:avLst/>
                <a:gdLst/>
                <a:ahLst/>
                <a:cxnLst>
                  <a:cxn ang="0">
                    <a:pos x="wd2" y="hd2"/>
                  </a:cxn>
                  <a:cxn ang="5400000">
                    <a:pos x="wd2" y="hd2"/>
                  </a:cxn>
                  <a:cxn ang="10800000">
                    <a:pos x="wd2" y="hd2"/>
                  </a:cxn>
                  <a:cxn ang="16200000">
                    <a:pos x="wd2" y="hd2"/>
                  </a:cxn>
                </a:cxnLst>
                <a:rect l="0" t="0" r="r" b="b"/>
                <a:pathLst>
                  <a:path w="21111" h="21271" extrusionOk="0">
                    <a:moveTo>
                      <a:pt x="9264" y="1"/>
                    </a:moveTo>
                    <a:cubicBezTo>
                      <a:pt x="6291" y="36"/>
                      <a:pt x="-129" y="2626"/>
                      <a:pt x="2" y="9158"/>
                    </a:cubicBezTo>
                    <a:cubicBezTo>
                      <a:pt x="132" y="15691"/>
                      <a:pt x="5905" y="18348"/>
                      <a:pt x="6996" y="21131"/>
                    </a:cubicBezTo>
                    <a:cubicBezTo>
                      <a:pt x="6996" y="21131"/>
                      <a:pt x="12935" y="21524"/>
                      <a:pt x="14747" y="20993"/>
                    </a:cubicBezTo>
                    <a:cubicBezTo>
                      <a:pt x="14747" y="20993"/>
                      <a:pt x="15366" y="19398"/>
                      <a:pt x="16741" y="17821"/>
                    </a:cubicBezTo>
                    <a:cubicBezTo>
                      <a:pt x="18116" y="16244"/>
                      <a:pt x="21471" y="13139"/>
                      <a:pt x="21079" y="8097"/>
                    </a:cubicBezTo>
                    <a:cubicBezTo>
                      <a:pt x="20768" y="4090"/>
                      <a:pt x="15623" y="-76"/>
                      <a:pt x="9264" y="1"/>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65" name="Shape 33"/>
              <p:cNvSpPr/>
              <p:nvPr/>
            </p:nvSpPr>
            <p:spPr bwMode="auto">
              <a:xfrm>
                <a:off x="974098" y="894791"/>
                <a:ext cx="976277" cy="476342"/>
              </a:xfrm>
              <a:custGeom>
                <a:avLst/>
                <a:gdLst/>
                <a:ahLst/>
                <a:cxnLst>
                  <a:cxn ang="0">
                    <a:pos x="wd2" y="hd2"/>
                  </a:cxn>
                  <a:cxn ang="5400000">
                    <a:pos x="wd2" y="hd2"/>
                  </a:cxn>
                  <a:cxn ang="10800000">
                    <a:pos x="wd2" y="hd2"/>
                  </a:cxn>
                  <a:cxn ang="16200000">
                    <a:pos x="wd2" y="hd2"/>
                  </a:cxn>
                </a:cxnLst>
                <a:rect l="0" t="0" r="r" b="b"/>
                <a:pathLst>
                  <a:path w="19704" h="19283" extrusionOk="0">
                    <a:moveTo>
                      <a:pt x="9766" y="11"/>
                    </a:moveTo>
                    <a:cubicBezTo>
                      <a:pt x="4820" y="-388"/>
                      <a:pt x="-145" y="10620"/>
                      <a:pt x="4" y="15916"/>
                    </a:cubicBezTo>
                    <a:cubicBezTo>
                      <a:pt x="152" y="21212"/>
                      <a:pt x="6867" y="19314"/>
                      <a:pt x="8634" y="16645"/>
                    </a:cubicBezTo>
                    <a:cubicBezTo>
                      <a:pt x="10401" y="13977"/>
                      <a:pt x="15135" y="19484"/>
                      <a:pt x="18295" y="19046"/>
                    </a:cubicBezTo>
                    <a:cubicBezTo>
                      <a:pt x="21455" y="18609"/>
                      <a:pt x="19589" y="802"/>
                      <a:pt x="9766" y="11"/>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66" name="Freeform 14"/>
              <p:cNvSpPr/>
              <p:nvPr/>
            </p:nvSpPr>
            <p:spPr bwMode="auto">
              <a:xfrm>
                <a:off x="1202555" y="1683337"/>
                <a:ext cx="583585" cy="859460"/>
              </a:xfrm>
              <a:custGeom>
                <a:avLst/>
                <a:gdLst>
                  <a:gd name="connsiteX0" fmla="*/ 50226 w 583585"/>
                  <a:gd name="connsiteY0" fmla="*/ 759067 h 859460"/>
                  <a:gd name="connsiteX1" fmla="*/ 533386 w 583585"/>
                  <a:gd name="connsiteY1" fmla="*/ 759067 h 859460"/>
                  <a:gd name="connsiteX2" fmla="*/ 583585 w 583585"/>
                  <a:gd name="connsiteY2" fmla="*/ 809268 h 859460"/>
                  <a:gd name="connsiteX3" fmla="*/ 533386 w 583585"/>
                  <a:gd name="connsiteY3" fmla="*/ 859460 h 859460"/>
                  <a:gd name="connsiteX4" fmla="*/ 50226 w 583585"/>
                  <a:gd name="connsiteY4" fmla="*/ 859460 h 859460"/>
                  <a:gd name="connsiteX5" fmla="*/ 0 w 583585"/>
                  <a:gd name="connsiteY5" fmla="*/ 809268 h 859460"/>
                  <a:gd name="connsiteX6" fmla="*/ 50226 w 583585"/>
                  <a:gd name="connsiteY6" fmla="*/ 759067 h 859460"/>
                  <a:gd name="connsiteX7" fmla="*/ 50226 w 583585"/>
                  <a:gd name="connsiteY7" fmla="*/ 633784 h 859460"/>
                  <a:gd name="connsiteX8" fmla="*/ 533386 w 583585"/>
                  <a:gd name="connsiteY8" fmla="*/ 633784 h 859460"/>
                  <a:gd name="connsiteX9" fmla="*/ 583585 w 583585"/>
                  <a:gd name="connsiteY9" fmla="*/ 683973 h 859460"/>
                  <a:gd name="connsiteX10" fmla="*/ 533386 w 583585"/>
                  <a:gd name="connsiteY10" fmla="*/ 734172 h 859460"/>
                  <a:gd name="connsiteX11" fmla="*/ 50226 w 583585"/>
                  <a:gd name="connsiteY11" fmla="*/ 734172 h 859460"/>
                  <a:gd name="connsiteX12" fmla="*/ 0 w 583585"/>
                  <a:gd name="connsiteY12" fmla="*/ 683973 h 859460"/>
                  <a:gd name="connsiteX13" fmla="*/ 50226 w 583585"/>
                  <a:gd name="connsiteY13" fmla="*/ 633784 h 859460"/>
                  <a:gd name="connsiteX14" fmla="*/ 291793 w 583585"/>
                  <a:gd name="connsiteY14" fmla="*/ 142063 h 859460"/>
                  <a:gd name="connsiteX15" fmla="*/ 273583 w 583585"/>
                  <a:gd name="connsiteY15" fmla="*/ 148931 h 859460"/>
                  <a:gd name="connsiteX16" fmla="*/ 193637 w 583585"/>
                  <a:gd name="connsiteY16" fmla="*/ 164058 h 859460"/>
                  <a:gd name="connsiteX17" fmla="*/ 233137 w 583585"/>
                  <a:gd name="connsiteY17" fmla="*/ 500237 h 859460"/>
                  <a:gd name="connsiteX18" fmla="*/ 350448 w 583585"/>
                  <a:gd name="connsiteY18" fmla="*/ 500237 h 859460"/>
                  <a:gd name="connsiteX19" fmla="*/ 389975 w 583585"/>
                  <a:gd name="connsiteY19" fmla="*/ 164058 h 859460"/>
                  <a:gd name="connsiteX20" fmla="*/ 310030 w 583585"/>
                  <a:gd name="connsiteY20" fmla="*/ 148931 h 859460"/>
                  <a:gd name="connsiteX21" fmla="*/ 291793 w 583585"/>
                  <a:gd name="connsiteY21" fmla="*/ 142063 h 859460"/>
                  <a:gd name="connsiteX22" fmla="*/ 503278 w 583585"/>
                  <a:gd name="connsiteY22" fmla="*/ 55436 h 859460"/>
                  <a:gd name="connsiteX23" fmla="*/ 473001 w 583585"/>
                  <a:gd name="connsiteY23" fmla="*/ 75522 h 859460"/>
                  <a:gd name="connsiteX24" fmla="*/ 448010 w 583585"/>
                  <a:gd name="connsiteY24" fmla="*/ 120430 h 859460"/>
                  <a:gd name="connsiteX25" fmla="*/ 501775 w 583585"/>
                  <a:gd name="connsiteY25" fmla="*/ 104747 h 859460"/>
                  <a:gd name="connsiteX26" fmla="*/ 532981 w 583585"/>
                  <a:gd name="connsiteY26" fmla="*/ 67875 h 859460"/>
                  <a:gd name="connsiteX27" fmla="*/ 525632 w 583585"/>
                  <a:gd name="connsiteY27" fmla="*/ 57226 h 859460"/>
                  <a:gd name="connsiteX28" fmla="*/ 503278 w 583585"/>
                  <a:gd name="connsiteY28" fmla="*/ 55436 h 859460"/>
                  <a:gd name="connsiteX29" fmla="*/ 80314 w 583585"/>
                  <a:gd name="connsiteY29" fmla="*/ 55436 h 859460"/>
                  <a:gd name="connsiteX30" fmla="*/ 57980 w 583585"/>
                  <a:gd name="connsiteY30" fmla="*/ 57226 h 859460"/>
                  <a:gd name="connsiteX31" fmla="*/ 50631 w 583585"/>
                  <a:gd name="connsiteY31" fmla="*/ 67875 h 859460"/>
                  <a:gd name="connsiteX32" fmla="*/ 81837 w 583585"/>
                  <a:gd name="connsiteY32" fmla="*/ 104747 h 859460"/>
                  <a:gd name="connsiteX33" fmla="*/ 135603 w 583585"/>
                  <a:gd name="connsiteY33" fmla="*/ 120430 h 859460"/>
                  <a:gd name="connsiteX34" fmla="*/ 110611 w 583585"/>
                  <a:gd name="connsiteY34" fmla="*/ 75522 h 859460"/>
                  <a:gd name="connsiteX35" fmla="*/ 80314 w 583585"/>
                  <a:gd name="connsiteY35" fmla="*/ 55436 h 859460"/>
                  <a:gd name="connsiteX36" fmla="*/ 291793 w 583585"/>
                  <a:gd name="connsiteY36" fmla="*/ 43406 h 859460"/>
                  <a:gd name="connsiteX37" fmla="*/ 250861 w 583585"/>
                  <a:gd name="connsiteY37" fmla="*/ 65067 h 859460"/>
                  <a:gd name="connsiteX38" fmla="*/ 291793 w 583585"/>
                  <a:gd name="connsiteY38" fmla="*/ 93151 h 859460"/>
                  <a:gd name="connsiteX39" fmla="*/ 332725 w 583585"/>
                  <a:gd name="connsiteY39" fmla="*/ 65067 h 859460"/>
                  <a:gd name="connsiteX40" fmla="*/ 291793 w 583585"/>
                  <a:gd name="connsiteY40" fmla="*/ 43406 h 859460"/>
                  <a:gd name="connsiteX41" fmla="*/ 291793 w 583585"/>
                  <a:gd name="connsiteY41" fmla="*/ 0 h 859460"/>
                  <a:gd name="connsiteX42" fmla="*/ 375845 w 583585"/>
                  <a:gd name="connsiteY42" fmla="*/ 62342 h 859460"/>
                  <a:gd name="connsiteX43" fmla="*/ 347071 w 583585"/>
                  <a:gd name="connsiteY43" fmla="*/ 114090 h 859460"/>
                  <a:gd name="connsiteX44" fmla="*/ 402160 w 583585"/>
                  <a:gd name="connsiteY44" fmla="*/ 121653 h 859460"/>
                  <a:gd name="connsiteX45" fmla="*/ 441336 w 583585"/>
                  <a:gd name="connsiteY45" fmla="*/ 46159 h 859460"/>
                  <a:gd name="connsiteX46" fmla="*/ 546571 w 583585"/>
                  <a:gd name="connsiteY46" fmla="*/ 19465 h 859460"/>
                  <a:gd name="connsiteX47" fmla="*/ 574642 w 583585"/>
                  <a:gd name="connsiteY47" fmla="*/ 79193 h 859460"/>
                  <a:gd name="connsiteX48" fmla="*/ 522552 w 583585"/>
                  <a:gd name="connsiteY48" fmla="*/ 142619 h 859460"/>
                  <a:gd name="connsiteX49" fmla="*/ 434204 w 583585"/>
                  <a:gd name="connsiteY49" fmla="*/ 164753 h 859460"/>
                  <a:gd name="connsiteX50" fmla="*/ 393677 w 583585"/>
                  <a:gd name="connsiteY50" fmla="*/ 500237 h 859460"/>
                  <a:gd name="connsiteX51" fmla="*/ 533386 w 583585"/>
                  <a:gd name="connsiteY51" fmla="*/ 500237 h 859460"/>
                  <a:gd name="connsiteX52" fmla="*/ 583585 w 583585"/>
                  <a:gd name="connsiteY52" fmla="*/ 550428 h 859460"/>
                  <a:gd name="connsiteX53" fmla="*/ 533386 w 583585"/>
                  <a:gd name="connsiteY53" fmla="*/ 600618 h 859460"/>
                  <a:gd name="connsiteX54" fmla="*/ 50226 w 583585"/>
                  <a:gd name="connsiteY54" fmla="*/ 600618 h 859460"/>
                  <a:gd name="connsiteX55" fmla="*/ 0 w 583585"/>
                  <a:gd name="connsiteY55" fmla="*/ 550428 h 859460"/>
                  <a:gd name="connsiteX56" fmla="*/ 50226 w 583585"/>
                  <a:gd name="connsiteY56" fmla="*/ 500237 h 859460"/>
                  <a:gd name="connsiteX57" fmla="*/ 189908 w 583585"/>
                  <a:gd name="connsiteY57" fmla="*/ 500237 h 859460"/>
                  <a:gd name="connsiteX58" fmla="*/ 149409 w 583585"/>
                  <a:gd name="connsiteY58" fmla="*/ 164753 h 859460"/>
                  <a:gd name="connsiteX59" fmla="*/ 61060 w 583585"/>
                  <a:gd name="connsiteY59" fmla="*/ 142619 h 859460"/>
                  <a:gd name="connsiteX60" fmla="*/ 8970 w 583585"/>
                  <a:gd name="connsiteY60" fmla="*/ 79193 h 859460"/>
                  <a:gd name="connsiteX61" fmla="*/ 37014 w 583585"/>
                  <a:gd name="connsiteY61" fmla="*/ 19465 h 859460"/>
                  <a:gd name="connsiteX62" fmla="*/ 142249 w 583585"/>
                  <a:gd name="connsiteY62" fmla="*/ 46159 h 859460"/>
                  <a:gd name="connsiteX63" fmla="*/ 181425 w 583585"/>
                  <a:gd name="connsiteY63" fmla="*/ 121653 h 859460"/>
                  <a:gd name="connsiteX64" fmla="*/ 236541 w 583585"/>
                  <a:gd name="connsiteY64" fmla="*/ 114090 h 859460"/>
                  <a:gd name="connsiteX65" fmla="*/ 207767 w 583585"/>
                  <a:gd name="connsiteY65" fmla="*/ 62342 h 859460"/>
                  <a:gd name="connsiteX66" fmla="*/ 291793 w 583585"/>
                  <a:gd name="connsiteY66" fmla="*/ 0 h 859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583585" h="859460" extrusionOk="0">
                    <a:moveTo>
                      <a:pt x="50226" y="759067"/>
                    </a:moveTo>
                    <a:lnTo>
                      <a:pt x="533386" y="759067"/>
                    </a:lnTo>
                    <a:cubicBezTo>
                      <a:pt x="561106" y="759067"/>
                      <a:pt x="583585" y="781539"/>
                      <a:pt x="583585" y="809268"/>
                    </a:cubicBezTo>
                    <a:cubicBezTo>
                      <a:pt x="583585" y="836983"/>
                      <a:pt x="561106" y="859460"/>
                      <a:pt x="533386" y="859460"/>
                    </a:cubicBezTo>
                    <a:lnTo>
                      <a:pt x="50226" y="859460"/>
                    </a:lnTo>
                    <a:cubicBezTo>
                      <a:pt x="22479" y="859460"/>
                      <a:pt x="0" y="836983"/>
                      <a:pt x="0" y="809268"/>
                    </a:cubicBezTo>
                    <a:cubicBezTo>
                      <a:pt x="0" y="781539"/>
                      <a:pt x="22479" y="759067"/>
                      <a:pt x="50226" y="759067"/>
                    </a:cubicBezTo>
                    <a:close/>
                    <a:moveTo>
                      <a:pt x="50226" y="633784"/>
                    </a:moveTo>
                    <a:lnTo>
                      <a:pt x="533386" y="633784"/>
                    </a:lnTo>
                    <a:cubicBezTo>
                      <a:pt x="561106" y="633784"/>
                      <a:pt x="583585" y="656255"/>
                      <a:pt x="583585" y="683973"/>
                    </a:cubicBezTo>
                    <a:cubicBezTo>
                      <a:pt x="583585" y="711701"/>
                      <a:pt x="561106" y="734172"/>
                      <a:pt x="533386" y="734172"/>
                    </a:cubicBezTo>
                    <a:lnTo>
                      <a:pt x="50226" y="734172"/>
                    </a:lnTo>
                    <a:cubicBezTo>
                      <a:pt x="22479" y="734172"/>
                      <a:pt x="0" y="711701"/>
                      <a:pt x="0" y="683973"/>
                    </a:cubicBezTo>
                    <a:cubicBezTo>
                      <a:pt x="0" y="656255"/>
                      <a:pt x="22479" y="633784"/>
                      <a:pt x="50226" y="633784"/>
                    </a:cubicBezTo>
                    <a:close/>
                    <a:moveTo>
                      <a:pt x="291793" y="142063"/>
                    </a:moveTo>
                    <a:cubicBezTo>
                      <a:pt x="285903" y="144621"/>
                      <a:pt x="279851" y="146957"/>
                      <a:pt x="273583" y="148931"/>
                    </a:cubicBezTo>
                    <a:cubicBezTo>
                      <a:pt x="249618" y="156355"/>
                      <a:pt x="221924" y="161833"/>
                      <a:pt x="193637" y="164058"/>
                    </a:cubicBezTo>
                    <a:cubicBezTo>
                      <a:pt x="225572" y="292162"/>
                      <a:pt x="232191" y="468009"/>
                      <a:pt x="233137" y="500237"/>
                    </a:cubicBezTo>
                    <a:lnTo>
                      <a:pt x="350448" y="500237"/>
                    </a:lnTo>
                    <a:cubicBezTo>
                      <a:pt x="351421" y="468009"/>
                      <a:pt x="358013" y="292162"/>
                      <a:pt x="389975" y="164058"/>
                    </a:cubicBezTo>
                    <a:cubicBezTo>
                      <a:pt x="361661" y="161833"/>
                      <a:pt x="333994" y="156355"/>
                      <a:pt x="310030" y="148931"/>
                    </a:cubicBezTo>
                    <a:cubicBezTo>
                      <a:pt x="303734" y="146957"/>
                      <a:pt x="297709" y="144621"/>
                      <a:pt x="291793" y="142063"/>
                    </a:cubicBezTo>
                    <a:close/>
                    <a:moveTo>
                      <a:pt x="503278" y="55436"/>
                    </a:moveTo>
                    <a:cubicBezTo>
                      <a:pt x="494163" y="57865"/>
                      <a:pt x="483727" y="63941"/>
                      <a:pt x="473001" y="75522"/>
                    </a:cubicBezTo>
                    <a:cubicBezTo>
                      <a:pt x="463707" y="85560"/>
                      <a:pt x="455413" y="101048"/>
                      <a:pt x="448010" y="120430"/>
                    </a:cubicBezTo>
                    <a:cubicBezTo>
                      <a:pt x="467976" y="118094"/>
                      <a:pt x="486564" y="113089"/>
                      <a:pt x="501775" y="104747"/>
                    </a:cubicBezTo>
                    <a:cubicBezTo>
                      <a:pt x="518526" y="95571"/>
                      <a:pt x="528712" y="83503"/>
                      <a:pt x="532981" y="67875"/>
                    </a:cubicBezTo>
                    <a:cubicBezTo>
                      <a:pt x="533872" y="64566"/>
                      <a:pt x="530765" y="60090"/>
                      <a:pt x="525632" y="57226"/>
                    </a:cubicBezTo>
                    <a:cubicBezTo>
                      <a:pt x="520188" y="54223"/>
                      <a:pt x="512393" y="53006"/>
                      <a:pt x="503278" y="55436"/>
                    </a:cubicBezTo>
                    <a:close/>
                    <a:moveTo>
                      <a:pt x="80314" y="55436"/>
                    </a:moveTo>
                    <a:cubicBezTo>
                      <a:pt x="71199" y="53006"/>
                      <a:pt x="63411" y="54223"/>
                      <a:pt x="57980" y="57226"/>
                    </a:cubicBezTo>
                    <a:cubicBezTo>
                      <a:pt x="52820" y="60090"/>
                      <a:pt x="49740" y="64566"/>
                      <a:pt x="50631" y="67875"/>
                    </a:cubicBezTo>
                    <a:cubicBezTo>
                      <a:pt x="54900" y="83503"/>
                      <a:pt x="65113" y="95571"/>
                      <a:pt x="81837" y="104747"/>
                    </a:cubicBezTo>
                    <a:cubicBezTo>
                      <a:pt x="97048" y="113089"/>
                      <a:pt x="115609" y="118094"/>
                      <a:pt x="135603" y="120430"/>
                    </a:cubicBezTo>
                    <a:cubicBezTo>
                      <a:pt x="128173" y="101048"/>
                      <a:pt x="119878" y="85560"/>
                      <a:pt x="110611" y="75522"/>
                    </a:cubicBezTo>
                    <a:cubicBezTo>
                      <a:pt x="99871" y="63941"/>
                      <a:pt x="89429" y="57865"/>
                      <a:pt x="80314" y="55436"/>
                    </a:cubicBezTo>
                    <a:close/>
                    <a:moveTo>
                      <a:pt x="291793" y="43406"/>
                    </a:moveTo>
                    <a:cubicBezTo>
                      <a:pt x="273934" y="43406"/>
                      <a:pt x="251293" y="58310"/>
                      <a:pt x="250861" y="65067"/>
                    </a:cubicBezTo>
                    <a:cubicBezTo>
                      <a:pt x="250482" y="71018"/>
                      <a:pt x="261533" y="83308"/>
                      <a:pt x="291793" y="93151"/>
                    </a:cubicBezTo>
                    <a:cubicBezTo>
                      <a:pt x="322080" y="83308"/>
                      <a:pt x="333103" y="71018"/>
                      <a:pt x="332725" y="65067"/>
                    </a:cubicBezTo>
                    <a:cubicBezTo>
                      <a:pt x="332292" y="58310"/>
                      <a:pt x="309651" y="43406"/>
                      <a:pt x="291793" y="43406"/>
                    </a:cubicBezTo>
                    <a:close/>
                    <a:moveTo>
                      <a:pt x="291793" y="0"/>
                    </a:moveTo>
                    <a:cubicBezTo>
                      <a:pt x="334751" y="0"/>
                      <a:pt x="373873" y="31699"/>
                      <a:pt x="375845" y="62342"/>
                    </a:cubicBezTo>
                    <a:cubicBezTo>
                      <a:pt x="376520" y="73103"/>
                      <a:pt x="373873" y="94792"/>
                      <a:pt x="347071" y="114090"/>
                    </a:cubicBezTo>
                    <a:cubicBezTo>
                      <a:pt x="364444" y="117955"/>
                      <a:pt x="383302" y="120624"/>
                      <a:pt x="402160" y="121653"/>
                    </a:cubicBezTo>
                    <a:cubicBezTo>
                      <a:pt x="412913" y="89509"/>
                      <a:pt x="425801" y="62926"/>
                      <a:pt x="441336" y="46159"/>
                    </a:cubicBezTo>
                    <a:cubicBezTo>
                      <a:pt x="479783" y="4699"/>
                      <a:pt x="522065" y="5867"/>
                      <a:pt x="546571" y="19465"/>
                    </a:cubicBezTo>
                    <a:cubicBezTo>
                      <a:pt x="569590" y="32255"/>
                      <a:pt x="580883" y="56252"/>
                      <a:pt x="574642" y="79193"/>
                    </a:cubicBezTo>
                    <a:cubicBezTo>
                      <a:pt x="567374" y="105998"/>
                      <a:pt x="549326" y="127909"/>
                      <a:pt x="522552" y="142619"/>
                    </a:cubicBezTo>
                    <a:cubicBezTo>
                      <a:pt x="497533" y="156355"/>
                      <a:pt x="466490" y="163112"/>
                      <a:pt x="434204" y="164753"/>
                    </a:cubicBezTo>
                    <a:cubicBezTo>
                      <a:pt x="406916" y="269611"/>
                      <a:pt x="395919" y="427412"/>
                      <a:pt x="393677" y="500237"/>
                    </a:cubicBezTo>
                    <a:lnTo>
                      <a:pt x="533386" y="500237"/>
                    </a:lnTo>
                    <a:cubicBezTo>
                      <a:pt x="561106" y="500237"/>
                      <a:pt x="583585" y="522705"/>
                      <a:pt x="583585" y="550428"/>
                    </a:cubicBezTo>
                    <a:cubicBezTo>
                      <a:pt x="583585" y="578151"/>
                      <a:pt x="561106" y="600618"/>
                      <a:pt x="533386" y="600618"/>
                    </a:cubicBezTo>
                    <a:lnTo>
                      <a:pt x="50226" y="600618"/>
                    </a:lnTo>
                    <a:cubicBezTo>
                      <a:pt x="22479" y="600618"/>
                      <a:pt x="0" y="578151"/>
                      <a:pt x="0" y="550428"/>
                    </a:cubicBezTo>
                    <a:cubicBezTo>
                      <a:pt x="0" y="522705"/>
                      <a:pt x="22479" y="500237"/>
                      <a:pt x="50226" y="500237"/>
                    </a:cubicBezTo>
                    <a:lnTo>
                      <a:pt x="189908" y="500237"/>
                    </a:lnTo>
                    <a:cubicBezTo>
                      <a:pt x="187693" y="427412"/>
                      <a:pt x="176670" y="269611"/>
                      <a:pt x="149409" y="164753"/>
                    </a:cubicBezTo>
                    <a:cubicBezTo>
                      <a:pt x="117095" y="163112"/>
                      <a:pt x="86079" y="156355"/>
                      <a:pt x="61060" y="142619"/>
                    </a:cubicBezTo>
                    <a:cubicBezTo>
                      <a:pt x="34259" y="127909"/>
                      <a:pt x="16265" y="105998"/>
                      <a:pt x="8970" y="79193"/>
                    </a:cubicBezTo>
                    <a:cubicBezTo>
                      <a:pt x="2729" y="56252"/>
                      <a:pt x="13995" y="32255"/>
                      <a:pt x="37014" y="19465"/>
                    </a:cubicBezTo>
                    <a:cubicBezTo>
                      <a:pt x="61547" y="5867"/>
                      <a:pt x="103803" y="4699"/>
                      <a:pt x="142249" y="46159"/>
                    </a:cubicBezTo>
                    <a:cubicBezTo>
                      <a:pt x="157784" y="62926"/>
                      <a:pt x="170726" y="89509"/>
                      <a:pt x="181425" y="121653"/>
                    </a:cubicBezTo>
                    <a:cubicBezTo>
                      <a:pt x="200310" y="120624"/>
                      <a:pt x="219169" y="117955"/>
                      <a:pt x="236541" y="114090"/>
                    </a:cubicBezTo>
                    <a:cubicBezTo>
                      <a:pt x="209712" y="94792"/>
                      <a:pt x="207092" y="73103"/>
                      <a:pt x="207767" y="62342"/>
                    </a:cubicBezTo>
                    <a:cubicBezTo>
                      <a:pt x="209712" y="31699"/>
                      <a:pt x="248834" y="0"/>
                      <a:pt x="291793" y="0"/>
                    </a:cubicBezTo>
                    <a:close/>
                  </a:path>
                </a:pathLst>
              </a:custGeom>
              <a:solidFill>
                <a:srgbClr val="6491C8">
                  <a:lumMod val="75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67" name="Shape 37"/>
              <p:cNvSpPr/>
              <p:nvPr/>
            </p:nvSpPr>
            <p:spPr bwMode="auto">
              <a:xfrm>
                <a:off x="1313099" y="2575055"/>
                <a:ext cx="365667" cy="158729"/>
              </a:xfrm>
              <a:custGeom>
                <a:avLst/>
                <a:gdLst/>
                <a:ahLst/>
                <a:cxnLst>
                  <a:cxn ang="0">
                    <a:pos x="wd2" y="hd2"/>
                  </a:cxn>
                  <a:cxn ang="5400000">
                    <a:pos x="wd2" y="hd2"/>
                  </a:cxn>
                  <a:cxn ang="10800000">
                    <a:pos x="wd2" y="hd2"/>
                  </a:cxn>
                  <a:cxn ang="16200000">
                    <a:pos x="wd2" y="hd2"/>
                  </a:cxn>
                </a:cxnLst>
                <a:rect l="0" t="0" r="r" b="b"/>
                <a:pathLst>
                  <a:path w="21600" h="21600" extrusionOk="0">
                    <a:moveTo>
                      <a:pt x="0" y="3934"/>
                    </a:moveTo>
                    <a:cubicBezTo>
                      <a:pt x="0" y="13691"/>
                      <a:pt x="3433" y="21600"/>
                      <a:pt x="7668" y="21600"/>
                    </a:cubicBezTo>
                    <a:lnTo>
                      <a:pt x="13932" y="21600"/>
                    </a:lnTo>
                    <a:cubicBezTo>
                      <a:pt x="18167" y="21600"/>
                      <a:pt x="21600" y="13691"/>
                      <a:pt x="21600" y="3934"/>
                    </a:cubicBezTo>
                    <a:lnTo>
                      <a:pt x="21600" y="0"/>
                    </a:lnTo>
                    <a:lnTo>
                      <a:pt x="0" y="0"/>
                    </a:lnTo>
                    <a:cubicBezTo>
                      <a:pt x="0" y="0"/>
                      <a:pt x="0" y="3934"/>
                      <a:pt x="0" y="3934"/>
                    </a:cubicBezTo>
                    <a:close/>
                  </a:path>
                </a:pathLst>
              </a:custGeom>
              <a:solidFill>
                <a:srgbClr val="6491C8">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sp>
            <p:nvSpPr>
              <p:cNvPr id="268" name="Freeform 16"/>
              <p:cNvSpPr/>
              <p:nvPr/>
            </p:nvSpPr>
            <p:spPr bwMode="auto">
              <a:xfrm>
                <a:off x="472966" y="437878"/>
                <a:ext cx="2065693" cy="1149707"/>
              </a:xfrm>
              <a:custGeom>
                <a:avLst/>
                <a:gdLst>
                  <a:gd name="connsiteX0" fmla="*/ 1801715 w 2065693"/>
                  <a:gd name="connsiteY0" fmla="*/ 1053850 h 1149707"/>
                  <a:gd name="connsiteX1" fmla="*/ 1801787 w 2065693"/>
                  <a:gd name="connsiteY1" fmla="*/ 1053850 h 1149707"/>
                  <a:gd name="connsiteX2" fmla="*/ 2017996 w 2065693"/>
                  <a:gd name="connsiteY2" fmla="*/ 1054174 h 1149707"/>
                  <a:gd name="connsiteX3" fmla="*/ 2065693 w 2065693"/>
                  <a:gd name="connsiteY3" fmla="*/ 1102014 h 1149707"/>
                  <a:gd name="connsiteX4" fmla="*/ 2017938 w 2065693"/>
                  <a:gd name="connsiteY4" fmla="*/ 1149707 h 1149707"/>
                  <a:gd name="connsiteX5" fmla="*/ 2017866 w 2065693"/>
                  <a:gd name="connsiteY5" fmla="*/ 1149707 h 1149707"/>
                  <a:gd name="connsiteX6" fmla="*/ 1801657 w 2065693"/>
                  <a:gd name="connsiteY6" fmla="*/ 1149383 h 1149707"/>
                  <a:gd name="connsiteX7" fmla="*/ 1753960 w 2065693"/>
                  <a:gd name="connsiteY7" fmla="*/ 1101543 h 1149707"/>
                  <a:gd name="connsiteX8" fmla="*/ 1801715 w 2065693"/>
                  <a:gd name="connsiteY8" fmla="*/ 1053850 h 1149707"/>
                  <a:gd name="connsiteX9" fmla="*/ 47759 w 2065693"/>
                  <a:gd name="connsiteY9" fmla="*/ 1053850 h 1149707"/>
                  <a:gd name="connsiteX10" fmla="*/ 47833 w 2065693"/>
                  <a:gd name="connsiteY10" fmla="*/ 1053850 h 1149707"/>
                  <a:gd name="connsiteX11" fmla="*/ 270130 w 2065693"/>
                  <a:gd name="connsiteY11" fmla="*/ 1054174 h 1149707"/>
                  <a:gd name="connsiteX12" fmla="*/ 317815 w 2065693"/>
                  <a:gd name="connsiteY12" fmla="*/ 1102009 h 1149707"/>
                  <a:gd name="connsiteX13" fmla="*/ 270056 w 2065693"/>
                  <a:gd name="connsiteY13" fmla="*/ 1149707 h 1149707"/>
                  <a:gd name="connsiteX14" fmla="*/ 269983 w 2065693"/>
                  <a:gd name="connsiteY14" fmla="*/ 1149707 h 1149707"/>
                  <a:gd name="connsiteX15" fmla="*/ 47686 w 2065693"/>
                  <a:gd name="connsiteY15" fmla="*/ 1149383 h 1149707"/>
                  <a:gd name="connsiteX16" fmla="*/ 0 w 2065693"/>
                  <a:gd name="connsiteY16" fmla="*/ 1101548 h 1149707"/>
                  <a:gd name="connsiteX17" fmla="*/ 47759 w 2065693"/>
                  <a:gd name="connsiteY17" fmla="*/ 1053850 h 1149707"/>
                  <a:gd name="connsiteX18" fmla="*/ 246687 w 2065693"/>
                  <a:gd name="connsiteY18" fmla="*/ 368484 h 1149707"/>
                  <a:gd name="connsiteX19" fmla="*/ 280474 w 2065693"/>
                  <a:gd name="connsiteY19" fmla="*/ 382438 h 1149707"/>
                  <a:gd name="connsiteX20" fmla="*/ 415397 w 2065693"/>
                  <a:gd name="connsiteY20" fmla="*/ 517044 h 1149707"/>
                  <a:gd name="connsiteX21" fmla="*/ 415486 w 2065693"/>
                  <a:gd name="connsiteY21" fmla="*/ 584586 h 1149707"/>
                  <a:gd name="connsiteX22" fmla="*/ 381666 w 2065693"/>
                  <a:gd name="connsiteY22" fmla="*/ 598621 h 1149707"/>
                  <a:gd name="connsiteX23" fmla="*/ 347936 w 2065693"/>
                  <a:gd name="connsiteY23" fmla="*/ 584673 h 1149707"/>
                  <a:gd name="connsiteX24" fmla="*/ 213002 w 2065693"/>
                  <a:gd name="connsiteY24" fmla="*/ 450067 h 1149707"/>
                  <a:gd name="connsiteX25" fmla="*/ 212924 w 2065693"/>
                  <a:gd name="connsiteY25" fmla="*/ 382514 h 1149707"/>
                  <a:gd name="connsiteX26" fmla="*/ 246687 w 2065693"/>
                  <a:gd name="connsiteY26" fmla="*/ 368484 h 1149707"/>
                  <a:gd name="connsiteX27" fmla="*/ 1730811 w 2065693"/>
                  <a:gd name="connsiteY27" fmla="*/ 316891 h 1149707"/>
                  <a:gd name="connsiteX28" fmla="*/ 1764561 w 2065693"/>
                  <a:gd name="connsiteY28" fmla="*/ 330930 h 1149707"/>
                  <a:gd name="connsiteX29" fmla="*/ 1764484 w 2065693"/>
                  <a:gd name="connsiteY29" fmla="*/ 398474 h 1149707"/>
                  <a:gd name="connsiteX30" fmla="*/ 1629113 w 2065693"/>
                  <a:gd name="connsiteY30" fmla="*/ 533497 h 1149707"/>
                  <a:gd name="connsiteX31" fmla="*/ 1595376 w 2065693"/>
                  <a:gd name="connsiteY31" fmla="*/ 547448 h 1149707"/>
                  <a:gd name="connsiteX32" fmla="*/ 1561561 w 2065693"/>
                  <a:gd name="connsiteY32" fmla="*/ 533410 h 1149707"/>
                  <a:gd name="connsiteX33" fmla="*/ 1561639 w 2065693"/>
                  <a:gd name="connsiteY33" fmla="*/ 465866 h 1149707"/>
                  <a:gd name="connsiteX34" fmla="*/ 1697010 w 2065693"/>
                  <a:gd name="connsiteY34" fmla="*/ 330843 h 1149707"/>
                  <a:gd name="connsiteX35" fmla="*/ 1730811 w 2065693"/>
                  <a:gd name="connsiteY35" fmla="*/ 316891 h 1149707"/>
                  <a:gd name="connsiteX36" fmla="*/ 1006130 w 2065693"/>
                  <a:gd name="connsiteY36" fmla="*/ 0 h 1149707"/>
                  <a:gd name="connsiteX37" fmla="*/ 1006206 w 2065693"/>
                  <a:gd name="connsiteY37" fmla="*/ 0 h 1149707"/>
                  <a:gd name="connsiteX38" fmla="*/ 1053896 w 2065693"/>
                  <a:gd name="connsiteY38" fmla="*/ 47837 h 1149707"/>
                  <a:gd name="connsiteX39" fmla="*/ 1053581 w 2065693"/>
                  <a:gd name="connsiteY39" fmla="*/ 251889 h 1149707"/>
                  <a:gd name="connsiteX40" fmla="*/ 1005811 w 2065693"/>
                  <a:gd name="connsiteY40" fmla="*/ 299587 h 1149707"/>
                  <a:gd name="connsiteX41" fmla="*/ 1005735 w 2065693"/>
                  <a:gd name="connsiteY41" fmla="*/ 299587 h 1149707"/>
                  <a:gd name="connsiteX42" fmla="*/ 958045 w 2065693"/>
                  <a:gd name="connsiteY42" fmla="*/ 251750 h 1149707"/>
                  <a:gd name="connsiteX43" fmla="*/ 958360 w 2065693"/>
                  <a:gd name="connsiteY43" fmla="*/ 47698 h 1149707"/>
                  <a:gd name="connsiteX44" fmla="*/ 1006130 w 2065693"/>
                  <a:gd name="connsiteY44" fmla="*/ 0 h 1149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065693" h="1149707" extrusionOk="0">
                    <a:moveTo>
                      <a:pt x="1801715" y="1053850"/>
                    </a:moveTo>
                    <a:cubicBezTo>
                      <a:pt x="1801744" y="1053850"/>
                      <a:pt x="1801758" y="1053850"/>
                      <a:pt x="1801787" y="1053850"/>
                    </a:cubicBezTo>
                    <a:lnTo>
                      <a:pt x="2017996" y="1054174"/>
                    </a:lnTo>
                    <a:cubicBezTo>
                      <a:pt x="2044385" y="1054214"/>
                      <a:pt x="2065736" y="1075631"/>
                      <a:pt x="2065693" y="1102014"/>
                    </a:cubicBezTo>
                    <a:cubicBezTo>
                      <a:pt x="2065664" y="1128366"/>
                      <a:pt x="2044284" y="1149707"/>
                      <a:pt x="2017938" y="1149707"/>
                    </a:cubicBezTo>
                    <a:cubicBezTo>
                      <a:pt x="2017909" y="1149707"/>
                      <a:pt x="2017895" y="1149707"/>
                      <a:pt x="2017866" y="1149707"/>
                    </a:cubicBezTo>
                    <a:lnTo>
                      <a:pt x="1801657" y="1149383"/>
                    </a:lnTo>
                    <a:cubicBezTo>
                      <a:pt x="1775268" y="1149343"/>
                      <a:pt x="1753917" y="1127926"/>
                      <a:pt x="1753960" y="1101543"/>
                    </a:cubicBezTo>
                    <a:cubicBezTo>
                      <a:pt x="1753989" y="1075192"/>
                      <a:pt x="1775369" y="1053850"/>
                      <a:pt x="1801715" y="1053850"/>
                    </a:cubicBezTo>
                    <a:close/>
                    <a:moveTo>
                      <a:pt x="47759" y="1053850"/>
                    </a:moveTo>
                    <a:cubicBezTo>
                      <a:pt x="47789" y="1053850"/>
                      <a:pt x="47803" y="1053850"/>
                      <a:pt x="47833" y="1053850"/>
                    </a:cubicBezTo>
                    <a:lnTo>
                      <a:pt x="270130" y="1054174"/>
                    </a:lnTo>
                    <a:cubicBezTo>
                      <a:pt x="296504" y="1054210"/>
                      <a:pt x="317859" y="1075626"/>
                      <a:pt x="317815" y="1102009"/>
                    </a:cubicBezTo>
                    <a:cubicBezTo>
                      <a:pt x="317786" y="1128366"/>
                      <a:pt x="296401" y="1149707"/>
                      <a:pt x="270056" y="1149707"/>
                    </a:cubicBezTo>
                    <a:cubicBezTo>
                      <a:pt x="270027" y="1149707"/>
                      <a:pt x="270012" y="1149707"/>
                      <a:pt x="269983" y="1149707"/>
                    </a:cubicBezTo>
                    <a:lnTo>
                      <a:pt x="47686" y="1149383"/>
                    </a:lnTo>
                    <a:cubicBezTo>
                      <a:pt x="21311" y="1149348"/>
                      <a:pt x="-44" y="1127931"/>
                      <a:pt x="0" y="1101548"/>
                    </a:cubicBezTo>
                    <a:cubicBezTo>
                      <a:pt x="29" y="1075192"/>
                      <a:pt x="21414" y="1053850"/>
                      <a:pt x="47759" y="1053850"/>
                    </a:cubicBezTo>
                    <a:close/>
                    <a:moveTo>
                      <a:pt x="246687" y="368484"/>
                    </a:moveTo>
                    <a:cubicBezTo>
                      <a:pt x="258912" y="368471"/>
                      <a:pt x="271142" y="373121"/>
                      <a:pt x="280474" y="382438"/>
                    </a:cubicBezTo>
                    <a:lnTo>
                      <a:pt x="415397" y="517044"/>
                    </a:lnTo>
                    <a:cubicBezTo>
                      <a:pt x="434083" y="535666"/>
                      <a:pt x="434116" y="565921"/>
                      <a:pt x="415486" y="584586"/>
                    </a:cubicBezTo>
                    <a:cubicBezTo>
                      <a:pt x="406159" y="593946"/>
                      <a:pt x="393913" y="598621"/>
                      <a:pt x="381666" y="598621"/>
                    </a:cubicBezTo>
                    <a:cubicBezTo>
                      <a:pt x="369464" y="598621"/>
                      <a:pt x="357251" y="593968"/>
                      <a:pt x="347936" y="584673"/>
                    </a:cubicBezTo>
                    <a:lnTo>
                      <a:pt x="213002" y="450067"/>
                    </a:lnTo>
                    <a:cubicBezTo>
                      <a:pt x="194327" y="431434"/>
                      <a:pt x="194294" y="401190"/>
                      <a:pt x="212924" y="382514"/>
                    </a:cubicBezTo>
                    <a:cubicBezTo>
                      <a:pt x="222240" y="373175"/>
                      <a:pt x="234461" y="368498"/>
                      <a:pt x="246687" y="368484"/>
                    </a:cubicBezTo>
                    <a:close/>
                    <a:moveTo>
                      <a:pt x="1730811" y="316891"/>
                    </a:moveTo>
                    <a:cubicBezTo>
                      <a:pt x="1743035" y="316906"/>
                      <a:pt x="1755251" y="321586"/>
                      <a:pt x="1764561" y="330930"/>
                    </a:cubicBezTo>
                    <a:cubicBezTo>
                      <a:pt x="1783193" y="349608"/>
                      <a:pt x="1783160" y="379851"/>
                      <a:pt x="1764484" y="398474"/>
                    </a:cubicBezTo>
                    <a:lnTo>
                      <a:pt x="1629113" y="533497"/>
                    </a:lnTo>
                    <a:cubicBezTo>
                      <a:pt x="1619791" y="542798"/>
                      <a:pt x="1607578" y="547448"/>
                      <a:pt x="1595376" y="547448"/>
                    </a:cubicBezTo>
                    <a:cubicBezTo>
                      <a:pt x="1583129" y="547448"/>
                      <a:pt x="1570893" y="542776"/>
                      <a:pt x="1561561" y="533410"/>
                    </a:cubicBezTo>
                    <a:cubicBezTo>
                      <a:pt x="1542929" y="514732"/>
                      <a:pt x="1542963" y="484489"/>
                      <a:pt x="1561639" y="465866"/>
                    </a:cubicBezTo>
                    <a:lnTo>
                      <a:pt x="1697010" y="330843"/>
                    </a:lnTo>
                    <a:cubicBezTo>
                      <a:pt x="1706353" y="321526"/>
                      <a:pt x="1718586" y="316876"/>
                      <a:pt x="1730811" y="316891"/>
                    </a:cubicBezTo>
                    <a:close/>
                    <a:moveTo>
                      <a:pt x="1006130" y="0"/>
                    </a:moveTo>
                    <a:cubicBezTo>
                      <a:pt x="1006153" y="0"/>
                      <a:pt x="1006179" y="0"/>
                      <a:pt x="1006206" y="0"/>
                    </a:cubicBezTo>
                    <a:cubicBezTo>
                      <a:pt x="1032581" y="42"/>
                      <a:pt x="1053940" y="21457"/>
                      <a:pt x="1053896" y="47837"/>
                    </a:cubicBezTo>
                    <a:lnTo>
                      <a:pt x="1053581" y="251889"/>
                    </a:lnTo>
                    <a:cubicBezTo>
                      <a:pt x="1053536" y="278255"/>
                      <a:pt x="1032159" y="299587"/>
                      <a:pt x="1005811" y="299587"/>
                    </a:cubicBezTo>
                    <a:cubicBezTo>
                      <a:pt x="1005788" y="299587"/>
                      <a:pt x="1005762" y="299587"/>
                      <a:pt x="1005735" y="299587"/>
                    </a:cubicBezTo>
                    <a:cubicBezTo>
                      <a:pt x="979361" y="299545"/>
                      <a:pt x="958001" y="278131"/>
                      <a:pt x="958045" y="251750"/>
                    </a:cubicBezTo>
                    <a:lnTo>
                      <a:pt x="958360" y="47698"/>
                    </a:lnTo>
                    <a:cubicBezTo>
                      <a:pt x="958405" y="21332"/>
                      <a:pt x="979783" y="0"/>
                      <a:pt x="1006130"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ontserrat"/>
                </a:endParaRPr>
              </a:p>
            </p:txBody>
          </p:sp>
        </p:grpSp>
      </p:grpSp>
      <p:cxnSp>
        <p:nvCxnSpPr>
          <p:cNvPr id="58" name="Straight Connector 57"/>
          <p:cNvCxnSpPr>
            <a:cxnSpLocks/>
          </p:cNvCxnSpPr>
          <p:nvPr/>
        </p:nvCxnSpPr>
        <p:spPr bwMode="auto">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9" name="Oval 58"/>
          <p:cNvSpPr/>
          <p:nvPr/>
        </p:nvSpPr>
        <p:spPr bwMode="auto">
          <a:xfrm>
            <a:off x="13876881" y="233810"/>
            <a:ext cx="432000" cy="432000"/>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60" name="Oval 59"/>
          <p:cNvSpPr/>
          <p:nvPr/>
        </p:nvSpPr>
        <p:spPr bwMode="auto">
          <a:xfrm>
            <a:off x="14474819"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61" name="Oval 60"/>
          <p:cNvSpPr/>
          <p:nvPr/>
        </p:nvSpPr>
        <p:spPr bwMode="auto">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62" name="TextBox 61"/>
          <p:cNvSpPr txBox="1"/>
          <p:nvPr/>
        </p:nvSpPr>
        <p:spPr bwMode="auto">
          <a:xfrm flipH="1">
            <a:off x="13876881"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01</a:t>
            </a:r>
            <a:endParaRPr/>
          </a:p>
        </p:txBody>
      </p:sp>
      <p:sp>
        <p:nvSpPr>
          <p:cNvPr id="63" name="TextBox 62"/>
          <p:cNvSpPr txBox="1"/>
          <p:nvPr/>
        </p:nvSpPr>
        <p:spPr bwMode="auto">
          <a:xfrm flipH="1">
            <a:off x="14474819"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02</a:t>
            </a:r>
            <a:endParaRPr/>
          </a:p>
        </p:txBody>
      </p:sp>
      <p:sp>
        <p:nvSpPr>
          <p:cNvPr id="64" name="TextBox 63"/>
          <p:cNvSpPr txBox="1"/>
          <p:nvPr/>
        </p:nvSpPr>
        <p:spPr bwMode="auto">
          <a:xfrm flipH="1">
            <a:off x="15072756"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03</a:t>
            </a:r>
            <a:endParaRPr/>
          </a:p>
        </p:txBody>
      </p:sp>
      <p:sp>
        <p:nvSpPr>
          <p:cNvPr id="4" name="Rectangle 3"/>
          <p:cNvSpPr/>
          <p:nvPr/>
        </p:nvSpPr>
        <p:spPr bwMode="auto">
          <a:xfrm>
            <a:off x="12520488" y="3923927"/>
            <a:ext cx="3423546" cy="2298799"/>
          </a:xfrm>
          <a:prstGeom prst="rect">
            <a:avLst/>
          </a:prstGeom>
          <a:solidFill>
            <a:schemeClr val="accent2">
              <a:lumMod val="20000"/>
              <a:lumOff val="80000"/>
            </a:schemeClr>
          </a:solidFill>
          <a:ln w="1270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tx1"/>
                </a:solidFill>
              </a:rPr>
              <a:t>L’étude de ces documents doit permettre d’identifier les éléments déjà formalisés par la collectivité autour d’initiatives ou d’une démarche Numérique responsable</a:t>
            </a:r>
            <a:endParaRPr lang="en-GB">
              <a:solidFill>
                <a:schemeClr val="tx1"/>
              </a:solidFill>
            </a:endParaRPr>
          </a:p>
        </p:txBody>
      </p:sp>
      <p:pic>
        <p:nvPicPr>
          <p:cNvPr id="6" name="Graphic 5" descr="Paperclip with solid fill"/>
          <p:cNvPicPr>
            <a:picLocks noChangeAspect="1"/>
          </p:cNvPicPr>
          <p:nvPr/>
        </p:nvPicPr>
        <p:blipFill>
          <a:blip r:embed="rId3"/>
          <a:stretch/>
        </p:blipFill>
        <p:spPr bwMode="auto">
          <a:xfrm>
            <a:off x="15328800" y="3665984"/>
            <a:ext cx="601216" cy="60121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2" name="object 2"/>
          <p:cNvGrpSpPr/>
          <p:nvPr/>
        </p:nvGrpSpPr>
        <p:grpSpPr bwMode="auto">
          <a:xfrm>
            <a:off x="1124648" y="533400"/>
            <a:ext cx="14168160" cy="7543800"/>
            <a:chOff x="1124648" y="699275"/>
            <a:chExt cx="14168160" cy="7543800"/>
          </a:xfrm>
        </p:grpSpPr>
        <p:sp>
          <p:nvSpPr>
            <p:cNvPr id="3" name="object 3"/>
            <p:cNvSpPr/>
            <p:nvPr/>
          </p:nvSpPr>
          <p:spPr bwMode="auto">
            <a:xfrm>
              <a:off x="1124648" y="1631378"/>
              <a:ext cx="13248005" cy="6611697"/>
            </a:xfrm>
            <a:custGeom>
              <a:avLst/>
              <a:gdLst/>
              <a:ahLst/>
              <a:cxnLst/>
              <a:rect l="l" t="t" r="r" b="b"/>
              <a:pathLst>
                <a:path w="13248005" h="6181725" extrusionOk="0">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pPr>
                <a:defRPr/>
              </a:pPr>
              <a:endParaRPr/>
            </a:p>
          </p:txBody>
        </p:sp>
        <p:sp>
          <p:nvSpPr>
            <p:cNvPr id="4" name="object 4"/>
            <p:cNvSpPr/>
            <p:nvPr/>
          </p:nvSpPr>
          <p:spPr bwMode="auto">
            <a:xfrm>
              <a:off x="13091263" y="699275"/>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grpSp>
      <p:sp>
        <p:nvSpPr>
          <p:cNvPr id="8" name="object 8"/>
          <p:cNvSpPr/>
          <p:nvPr/>
        </p:nvSpPr>
        <p:spPr bwMode="auto">
          <a:xfrm>
            <a:off x="788572" y="7235954"/>
            <a:ext cx="1278890" cy="1222375"/>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pic>
        <p:nvPicPr>
          <p:cNvPr id="18" name="Image 17"/>
          <p:cNvPicPr>
            <a:picLocks noChangeAspect="1"/>
          </p:cNvPicPr>
          <p:nvPr/>
        </p:nvPicPr>
        <p:blipFill>
          <a:blip r:embed="rId2"/>
          <a:stretch/>
        </p:blipFill>
        <p:spPr bwMode="auto">
          <a:xfrm>
            <a:off x="4699000" y="6955697"/>
            <a:ext cx="8010144" cy="262128"/>
          </a:xfrm>
          <a:prstGeom prst="rect">
            <a:avLst/>
          </a:prstGeom>
        </p:spPr>
      </p:pic>
      <p:pic>
        <p:nvPicPr>
          <p:cNvPr id="20" name="Image 19"/>
          <p:cNvPicPr>
            <a:picLocks noChangeAspect="1"/>
          </p:cNvPicPr>
          <p:nvPr/>
        </p:nvPicPr>
        <p:blipFill>
          <a:blip r:embed="rId3"/>
          <a:stretch/>
        </p:blipFill>
        <p:spPr bwMode="auto">
          <a:xfrm>
            <a:off x="11176000" y="3251847"/>
            <a:ext cx="1935480" cy="719328"/>
          </a:xfrm>
          <a:prstGeom prst="rect">
            <a:avLst/>
          </a:prstGeom>
        </p:spPr>
      </p:pic>
      <p:pic>
        <p:nvPicPr>
          <p:cNvPr id="13" name="Image 12"/>
          <p:cNvPicPr>
            <a:picLocks noChangeAspect="1"/>
          </p:cNvPicPr>
          <p:nvPr/>
        </p:nvPicPr>
        <p:blipFill>
          <a:blip r:embed="rId4"/>
          <a:stretch/>
        </p:blipFill>
        <p:spPr bwMode="auto">
          <a:xfrm>
            <a:off x="431799" y="380603"/>
            <a:ext cx="2286000" cy="838597"/>
          </a:xfrm>
          <a:prstGeom prst="rect">
            <a:avLst/>
          </a:prstGeom>
        </p:spPr>
      </p:pic>
      <p:sp>
        <p:nvSpPr>
          <p:cNvPr id="12" name="object 14"/>
          <p:cNvSpPr txBox="1"/>
          <p:nvPr/>
        </p:nvSpPr>
        <p:spPr bwMode="auto">
          <a:xfrm>
            <a:off x="1599832" y="4094326"/>
            <a:ext cx="12873212" cy="1935784"/>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algn="ctr">
              <a:spcBef>
                <a:spcPts val="114"/>
              </a:spcBef>
              <a:defRPr/>
            </a:pPr>
            <a:r>
              <a:rPr lang="fr-FR" sz="6000" spc="-75">
                <a:solidFill>
                  <a:srgbClr val="2C3176"/>
                </a:solidFill>
                <a:latin typeface="Marianne ExtraBold"/>
                <a:ea typeface="Marianne ExtraBold"/>
                <a:cs typeface="Marianne ExtraBold"/>
              </a:rPr>
              <a:t>Fin de l’étape 1</a:t>
            </a:r>
            <a:endParaRPr/>
          </a:p>
          <a:p>
            <a:pPr marL="12700" algn="ctr">
              <a:spcBef>
                <a:spcPts val="114"/>
              </a:spcBef>
              <a:defRPr/>
            </a:pPr>
            <a:r>
              <a:rPr lang="fr-FR" sz="3200" spc="-75">
                <a:solidFill>
                  <a:srgbClr val="2C3176"/>
                </a:solidFill>
                <a:latin typeface="Marianne ExtraBold"/>
                <a:ea typeface="Marianne ExtraBold"/>
                <a:cs typeface="Marianne ExtraBold"/>
              </a:rPr>
              <a:t>Etape suivante : </a:t>
            </a:r>
            <a:endParaRPr/>
          </a:p>
          <a:p>
            <a:pPr marL="12700" algn="ctr">
              <a:spcBef>
                <a:spcPts val="114"/>
              </a:spcBef>
              <a:defRPr/>
            </a:pPr>
            <a:r>
              <a:rPr lang="fr-FR" sz="3200" spc="-75">
                <a:solidFill>
                  <a:srgbClr val="2C3176"/>
                </a:solidFill>
                <a:latin typeface="Marianne ExtraBold"/>
                <a:ea typeface="Marianne ExtraBold"/>
                <a:cs typeface="Marianne ExtraBold"/>
              </a:rPr>
              <a:t>« Lancer officiellement la démarche Numérique responsable » </a:t>
            </a:r>
            <a:endParaRPr lang="fr-FR" sz="3200">
              <a:latin typeface="Marianne ExtraBold"/>
              <a:ea typeface="Marianne ExtraBold"/>
              <a:cs typeface="Marianne Extra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1476</Words>
  <Application>Microsoft Office PowerPoint</Application>
  <DocSecurity>0</DocSecurity>
  <PresentationFormat>Personnalisé</PresentationFormat>
  <Paragraphs>150</Paragraphs>
  <Slides>9</Slides>
  <Notes>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9</vt:i4>
      </vt:variant>
    </vt:vector>
  </HeadingPairs>
  <TitlesOfParts>
    <vt:vector size="22" baseType="lpstr">
      <vt:lpstr>Malgun Gothic Semilight</vt:lpstr>
      <vt:lpstr>Arial</vt:lpstr>
      <vt:lpstr>Calibri</vt:lpstr>
      <vt:lpstr>Lato Light</vt:lpstr>
      <vt:lpstr>Lato Regular</vt:lpstr>
      <vt:lpstr>Marianne</vt:lpstr>
      <vt:lpstr>Marianne ExtraBold</vt:lpstr>
      <vt:lpstr>Marianne Light</vt:lpstr>
      <vt:lpstr>Montserrat</vt:lpstr>
      <vt:lpstr>Montserrat Light</vt:lpstr>
      <vt:lpstr>Times New Roman</vt:lpstr>
      <vt:lpstr>Wingdings</vt:lpstr>
      <vt:lpstr>Office Theme</vt:lpstr>
      <vt:lpstr>Présentation PowerPoint</vt:lpstr>
      <vt:lpstr>Présentation PowerPoint</vt:lpstr>
      <vt:lpstr>Rappel du pas à pas méthodologique </vt:lpstr>
      <vt:lpstr>1. Sécuriser les prérequis de la démarche</vt:lpstr>
      <vt:lpstr>Zoom sur les parties prenantes  à mobiliser</vt:lpstr>
      <vt:lpstr>Zoom sur le périmètre (1/2)</vt:lpstr>
      <vt:lpstr>Zoom sur le périmètre (2/2)</vt:lpstr>
      <vt:lpstr>Zoom sur la documentation</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subject/>
  <dc:creator>ANCT</dc:creator>
  <cp:keywords/>
  <dc:description/>
  <cp:lastModifiedBy>GODEFROY Nathan</cp:lastModifiedBy>
  <cp:revision>4</cp:revision>
  <dcterms:created xsi:type="dcterms:W3CDTF">2022-09-01T08:45:33Z</dcterms:created>
  <dcterms:modified xsi:type="dcterms:W3CDTF">2024-03-21T11:00:37Z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