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6256000" cy="9144000"/>
  <p:notesSz cx="16256000" cy="9144000"/>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8" d="100"/>
          <a:sy n="48" d="100"/>
        </p:scale>
        <p:origin x="724" y="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1_Custom Layout">
    <p:spTree>
      <p:nvGrpSpPr>
        <p:cNvPr id="1" name=""/>
        <p:cNvGrpSpPr/>
        <p:nvPr/>
      </p:nvGrpSpPr>
      <p:grpSpPr bwMode="auto">
        <a:xfrm>
          <a:off x="0" y="0"/>
          <a:ext cx="0" cy="0"/>
          <a:chOff x="0" y="0"/>
          <a:chExt cx="0" cy="0"/>
        </a:xfrm>
      </p:grpSpPr>
      <p:sp>
        <p:nvSpPr>
          <p:cNvPr id="2" name="Title 1"/>
          <p:cNvSpPr>
            <a:spLocks noGrp="1"/>
          </p:cNvSpPr>
          <p:nvPr>
            <p:ph type="title" hasCustomPrompt="1"/>
          </p:nvPr>
        </p:nvSpPr>
        <p:spPr bwMode="auto">
          <a:xfrm>
            <a:off x="1000517" y="471574"/>
            <a:ext cx="14254967" cy="677108"/>
          </a:xfrm>
        </p:spPr>
        <p:txBody>
          <a:bodyPr/>
          <a:lstStyle>
            <a:lvl1pPr algn="ctr">
              <a:defRPr lang="fr-FR" sz="4400" b="1" i="0">
                <a:solidFill>
                  <a:srgbClr val="2C3176"/>
                </a:solidFill>
                <a:latin typeface="Marianne"/>
                <a:ea typeface="+mj-ea"/>
                <a:cs typeface="Arial"/>
              </a:defRPr>
            </a:lvl1pPr>
          </a:lstStyle>
          <a:p>
            <a:pPr>
              <a:defRPr/>
            </a:pPr>
            <a:r>
              <a:rPr lang="en-US"/>
              <a:t>Click to edit master title style</a:t>
            </a:r>
            <a:endParaRPr lang="fr-FR"/>
          </a:p>
        </p:txBody>
      </p:sp>
      <p:pic>
        <p:nvPicPr>
          <p:cNvPr id="4" name="Image 3"/>
          <p:cNvPicPr>
            <a:picLocks noChangeAspect="1"/>
          </p:cNvPicPr>
          <p:nvPr userDrawn="1"/>
        </p:nvPicPr>
        <p:blipFill>
          <a:blip r:embed="rId2"/>
          <a:srcRect l="35088"/>
          <a:stretch/>
        </p:blipFill>
        <p:spPr bwMode="auto">
          <a:xfrm>
            <a:off x="189816" y="85773"/>
            <a:ext cx="2482879" cy="122237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Custom Layout">
    <p:spTree>
      <p:nvGrpSpPr>
        <p:cNvPr id="1" name=""/>
        <p:cNvGrpSpPr/>
        <p:nvPr/>
      </p:nvGrpSpPr>
      <p:grpSpPr bwMode="auto">
        <a:xfrm>
          <a:off x="0" y="0"/>
          <a:ext cx="0" cy="0"/>
          <a:chOff x="0" y="0"/>
          <a:chExt cx="0" cy="0"/>
        </a:xfrm>
      </p:grpSpPr>
      <p:sp>
        <p:nvSpPr>
          <p:cNvPr id="6" name="object 3"/>
          <p:cNvSpPr/>
          <p:nvPr userDrawn="1"/>
        </p:nvSpPr>
        <p:spPr bwMode="auto">
          <a:xfrm>
            <a:off x="924877" y="8070484"/>
            <a:ext cx="393700" cy="376555"/>
          </a:xfrm>
          <a:custGeom>
            <a:avLst/>
            <a:gdLst/>
            <a:ahLst/>
            <a:cxnLst/>
            <a:rect l="l" t="t" r="r" b="b"/>
            <a:pathLst>
              <a:path w="393700" h="376554" extrusionOk="0">
                <a:moveTo>
                  <a:pt x="217690" y="0"/>
                </a:moveTo>
                <a:lnTo>
                  <a:pt x="6223" y="0"/>
                </a:lnTo>
                <a:lnTo>
                  <a:pt x="0" y="6654"/>
                </a:lnTo>
                <a:lnTo>
                  <a:pt x="14617" y="232092"/>
                </a:lnTo>
                <a:lnTo>
                  <a:pt x="24862" y="278192"/>
                </a:lnTo>
                <a:lnTo>
                  <a:pt x="47735" y="317882"/>
                </a:lnTo>
                <a:lnTo>
                  <a:pt x="80889" y="348960"/>
                </a:lnTo>
                <a:lnTo>
                  <a:pt x="121975" y="369222"/>
                </a:lnTo>
                <a:lnTo>
                  <a:pt x="168643" y="376466"/>
                </a:lnTo>
                <a:lnTo>
                  <a:pt x="387350" y="376466"/>
                </a:lnTo>
                <a:lnTo>
                  <a:pt x="393433" y="370382"/>
                </a:lnTo>
                <a:lnTo>
                  <a:pt x="393433" y="159308"/>
                </a:lnTo>
                <a:lnTo>
                  <a:pt x="387350" y="153225"/>
                </a:lnTo>
                <a:lnTo>
                  <a:pt x="238785" y="153225"/>
                </a:lnTo>
                <a:lnTo>
                  <a:pt x="232854" y="147650"/>
                </a:lnTo>
                <a:lnTo>
                  <a:pt x="232384" y="140487"/>
                </a:lnTo>
                <a:lnTo>
                  <a:pt x="223647" y="5575"/>
                </a:lnTo>
                <a:lnTo>
                  <a:pt x="217690" y="0"/>
                </a:lnTo>
                <a:close/>
              </a:path>
            </a:pathLst>
          </a:custGeom>
          <a:solidFill>
            <a:srgbClr val="FCCD00"/>
          </a:solidFill>
        </p:spPr>
        <p:txBody>
          <a:bodyPr wrap="square" lIns="0" tIns="0" rIns="0" bIns="0" rtlCol="0"/>
          <a:lstStyle/>
          <a:p>
            <a:pPr>
              <a:defRPr/>
            </a:pPr>
            <a:endParaRPr/>
          </a:p>
        </p:txBody>
      </p:sp>
      <p:grpSp>
        <p:nvGrpSpPr>
          <p:cNvPr id="7" name="object 15"/>
          <p:cNvGrpSpPr/>
          <p:nvPr userDrawn="1"/>
        </p:nvGrpSpPr>
        <p:grpSpPr bwMode="auto">
          <a:xfrm rot="5400000">
            <a:off x="14487029" y="419735"/>
            <a:ext cx="1303020" cy="1377950"/>
            <a:chOff x="845064" y="548305"/>
            <a:chExt cx="1303020" cy="1377950"/>
          </a:xfrm>
        </p:grpSpPr>
        <p:sp>
          <p:nvSpPr>
            <p:cNvPr id="8" name="object 16"/>
            <p:cNvSpPr/>
            <p:nvPr/>
          </p:nvSpPr>
          <p:spPr bwMode="auto">
            <a:xfrm>
              <a:off x="925361" y="647420"/>
              <a:ext cx="1222375" cy="1278890"/>
            </a:xfrm>
            <a:custGeom>
              <a:avLst/>
              <a:gdLst/>
              <a:ahLst/>
              <a:cxnLst/>
              <a:rect l="l" t="t" r="r" b="b"/>
              <a:pathLst>
                <a:path w="1222375" h="1278889" extrusionOk="0">
                  <a:moveTo>
                    <a:pt x="1222260" y="0"/>
                  </a:moveTo>
                  <a:lnTo>
                    <a:pt x="468744" y="48869"/>
                  </a:lnTo>
                  <a:lnTo>
                    <a:pt x="420167" y="54396"/>
                  </a:lnTo>
                  <a:lnTo>
                    <a:pt x="373142" y="64440"/>
                  </a:lnTo>
                  <a:lnTo>
                    <a:pt x="327888" y="78768"/>
                  </a:lnTo>
                  <a:lnTo>
                    <a:pt x="284623" y="97147"/>
                  </a:lnTo>
                  <a:lnTo>
                    <a:pt x="243564" y="119345"/>
                  </a:lnTo>
                  <a:lnTo>
                    <a:pt x="204930" y="145128"/>
                  </a:lnTo>
                  <a:lnTo>
                    <a:pt x="168940" y="174264"/>
                  </a:lnTo>
                  <a:lnTo>
                    <a:pt x="135812" y="206521"/>
                  </a:lnTo>
                  <a:lnTo>
                    <a:pt x="105763" y="241664"/>
                  </a:lnTo>
                  <a:lnTo>
                    <a:pt x="79013" y="279462"/>
                  </a:lnTo>
                  <a:lnTo>
                    <a:pt x="55780" y="319682"/>
                  </a:lnTo>
                  <a:lnTo>
                    <a:pt x="36281" y="362090"/>
                  </a:lnTo>
                  <a:lnTo>
                    <a:pt x="20735" y="406455"/>
                  </a:lnTo>
                  <a:lnTo>
                    <a:pt x="9361" y="452543"/>
                  </a:lnTo>
                  <a:lnTo>
                    <a:pt x="2376" y="500121"/>
                  </a:lnTo>
                  <a:lnTo>
                    <a:pt x="0" y="548957"/>
                  </a:lnTo>
                  <a:lnTo>
                    <a:pt x="0" y="1278775"/>
                  </a:lnTo>
                  <a:lnTo>
                    <a:pt x="724814" y="1278775"/>
                  </a:lnTo>
                  <a:lnTo>
                    <a:pt x="724814" y="758558"/>
                  </a:lnTo>
                  <a:lnTo>
                    <a:pt x="1222260" y="726313"/>
                  </a:lnTo>
                  <a:lnTo>
                    <a:pt x="1222260" y="0"/>
                  </a:lnTo>
                  <a:close/>
                </a:path>
              </a:pathLst>
            </a:custGeom>
            <a:solidFill>
              <a:srgbClr val="2C3176"/>
            </a:solidFill>
          </p:spPr>
          <p:txBody>
            <a:bodyPr wrap="square" lIns="0" tIns="0" rIns="0" bIns="0" rtlCol="0"/>
            <a:lstStyle/>
            <a:p>
              <a:pPr>
                <a:defRPr/>
              </a:pPr>
              <a:endParaRPr/>
            </a:p>
          </p:txBody>
        </p:sp>
        <p:sp>
          <p:nvSpPr>
            <p:cNvPr id="9" name="object 17"/>
            <p:cNvSpPr/>
            <p:nvPr/>
          </p:nvSpPr>
          <p:spPr bwMode="auto">
            <a:xfrm>
              <a:off x="845064" y="548305"/>
              <a:ext cx="729615" cy="763270"/>
            </a:xfrm>
            <a:custGeom>
              <a:avLst/>
              <a:gdLst/>
              <a:ahLst/>
              <a:cxnLst/>
              <a:rect l="l" t="t" r="r" b="b"/>
              <a:pathLst>
                <a:path w="729615" h="763269" extrusionOk="0">
                  <a:moveTo>
                    <a:pt x="729068" y="0"/>
                  </a:moveTo>
                  <a:lnTo>
                    <a:pt x="279603" y="29146"/>
                  </a:lnTo>
                  <a:lnTo>
                    <a:pt x="233676" y="35725"/>
                  </a:lnTo>
                  <a:lnTo>
                    <a:pt x="190320" y="48988"/>
                  </a:lnTo>
                  <a:lnTo>
                    <a:pt x="150068" y="68365"/>
                  </a:lnTo>
                  <a:lnTo>
                    <a:pt x="113453" y="93289"/>
                  </a:lnTo>
                  <a:lnTo>
                    <a:pt x="81008" y="123190"/>
                  </a:lnTo>
                  <a:lnTo>
                    <a:pt x="53267" y="157499"/>
                  </a:lnTo>
                  <a:lnTo>
                    <a:pt x="30762" y="195650"/>
                  </a:lnTo>
                  <a:lnTo>
                    <a:pt x="14027" y="237072"/>
                  </a:lnTo>
                  <a:lnTo>
                    <a:pt x="3595" y="281197"/>
                  </a:lnTo>
                  <a:lnTo>
                    <a:pt x="0" y="327456"/>
                  </a:lnTo>
                  <a:lnTo>
                    <a:pt x="0" y="762787"/>
                  </a:lnTo>
                  <a:lnTo>
                    <a:pt x="432346" y="762787"/>
                  </a:lnTo>
                  <a:lnTo>
                    <a:pt x="432346" y="452488"/>
                  </a:lnTo>
                  <a:lnTo>
                    <a:pt x="729068" y="433247"/>
                  </a:lnTo>
                  <a:lnTo>
                    <a:pt x="729068" y="0"/>
                  </a:lnTo>
                  <a:close/>
                </a:path>
              </a:pathLst>
            </a:custGeom>
            <a:solidFill>
              <a:srgbClr val="06806C"/>
            </a:solidFill>
          </p:spPr>
          <p:txBody>
            <a:bodyPr wrap="square" lIns="0" tIns="0" rIns="0" bIns="0" rtlCol="0"/>
            <a:lstStyle/>
            <a:p>
              <a:pPr>
                <a:defRPr/>
              </a:pPr>
              <a:endParaRPr/>
            </a:p>
          </p:txBody>
        </p:sp>
      </p:grpSp>
      <p:sp>
        <p:nvSpPr>
          <p:cNvPr id="12" name="Title 1"/>
          <p:cNvSpPr>
            <a:spLocks noGrp="1"/>
          </p:cNvSpPr>
          <p:nvPr>
            <p:ph type="title" hasCustomPrompt="1"/>
          </p:nvPr>
        </p:nvSpPr>
        <p:spPr bwMode="auto">
          <a:xfrm>
            <a:off x="1000517" y="471574"/>
            <a:ext cx="14254967" cy="677108"/>
          </a:xfrm>
        </p:spPr>
        <p:txBody>
          <a:bodyPr/>
          <a:lstStyle>
            <a:lvl1pPr algn="ctr">
              <a:defRPr lang="fr-FR" sz="4400" b="1" i="0">
                <a:solidFill>
                  <a:srgbClr val="2C3176"/>
                </a:solidFill>
                <a:latin typeface="Marianne"/>
                <a:ea typeface="+mj-ea"/>
                <a:cs typeface="Arial"/>
              </a:defRPr>
            </a:lvl1pPr>
          </a:lstStyle>
          <a:p>
            <a:pPr>
              <a:defRPr/>
            </a:pPr>
            <a:r>
              <a:rPr lang="en-US"/>
              <a:t>Click to edit master title style</a:t>
            </a:r>
            <a:endParaRPr lang="fr-FR"/>
          </a:p>
        </p:txBody>
      </p:sp>
      <p:pic>
        <p:nvPicPr>
          <p:cNvPr id="11" name="Image 10"/>
          <p:cNvPicPr>
            <a:picLocks noChangeAspect="1"/>
          </p:cNvPicPr>
          <p:nvPr userDrawn="1"/>
        </p:nvPicPr>
        <p:blipFill>
          <a:blip r:embed="rId2"/>
          <a:srcRect l="35088"/>
          <a:stretch/>
        </p:blipFill>
        <p:spPr bwMode="auto">
          <a:xfrm>
            <a:off x="189816" y="85773"/>
            <a:ext cx="2482879" cy="122237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1_Title Slide">
    <p:spTree>
      <p:nvGrpSpPr>
        <p:cNvPr id="1" name=""/>
        <p:cNvGrpSpPr/>
        <p:nvPr/>
      </p:nvGrpSpPr>
      <p:grpSpPr bwMode="auto">
        <a:xfrm>
          <a:off x="0" y="0"/>
          <a:ext cx="0" cy="0"/>
          <a:chOff x="0" y="0"/>
          <a:chExt cx="0" cy="0"/>
        </a:xfrm>
      </p:grpSpPr>
      <p:sp>
        <p:nvSpPr>
          <p:cNvPr id="7" name="object 23"/>
          <p:cNvSpPr/>
          <p:nvPr userDrawn="1"/>
        </p:nvSpPr>
        <p:spPr bwMode="auto">
          <a:xfrm>
            <a:off x="13452563" y="0"/>
            <a:ext cx="2803525" cy="2910205"/>
          </a:xfrm>
          <a:custGeom>
            <a:avLst/>
            <a:gdLst/>
            <a:ahLst/>
            <a:cxnLst/>
            <a:rect l="l" t="t" r="r" b="b"/>
            <a:pathLst>
              <a:path w="2803525" h="2910205" extrusionOk="0">
                <a:moveTo>
                  <a:pt x="2803437" y="0"/>
                </a:moveTo>
                <a:lnTo>
                  <a:pt x="0" y="0"/>
                </a:lnTo>
                <a:lnTo>
                  <a:pt x="0" y="761610"/>
                </a:lnTo>
                <a:lnTo>
                  <a:pt x="1969173" y="889473"/>
                </a:lnTo>
                <a:lnTo>
                  <a:pt x="1969173" y="2909866"/>
                </a:lnTo>
                <a:lnTo>
                  <a:pt x="2803437" y="2909866"/>
                </a:lnTo>
                <a:lnTo>
                  <a:pt x="2803437" y="0"/>
                </a:lnTo>
                <a:close/>
              </a:path>
            </a:pathLst>
          </a:custGeom>
          <a:solidFill>
            <a:srgbClr val="FCCD00"/>
          </a:solidFill>
        </p:spPr>
        <p:txBody>
          <a:bodyPr wrap="square" lIns="0" tIns="0" rIns="0" bIns="0" rtlCol="0"/>
          <a:lstStyle/>
          <a:p>
            <a:pPr>
              <a:defRPr/>
            </a:pPr>
            <a:endParaRPr/>
          </a:p>
        </p:txBody>
      </p:sp>
      <p:sp>
        <p:nvSpPr>
          <p:cNvPr id="8" name="object 24"/>
          <p:cNvSpPr/>
          <p:nvPr userDrawn="1"/>
        </p:nvSpPr>
        <p:spPr bwMode="auto">
          <a:xfrm>
            <a:off x="0" y="6325402"/>
            <a:ext cx="2849880" cy="2818765"/>
          </a:xfrm>
          <a:custGeom>
            <a:avLst/>
            <a:gdLst/>
            <a:ahLst/>
            <a:cxnLst/>
            <a:rect l="l" t="t" r="r" b="b"/>
            <a:pathLst>
              <a:path w="2849880" h="2818765" extrusionOk="0">
                <a:moveTo>
                  <a:pt x="880637" y="0"/>
                </a:moveTo>
                <a:lnTo>
                  <a:pt x="0" y="0"/>
                </a:lnTo>
                <a:lnTo>
                  <a:pt x="0" y="2818584"/>
                </a:lnTo>
                <a:lnTo>
                  <a:pt x="2849810" y="2818584"/>
                </a:lnTo>
                <a:lnTo>
                  <a:pt x="2849810" y="2148255"/>
                </a:lnTo>
                <a:lnTo>
                  <a:pt x="880637" y="2020392"/>
                </a:lnTo>
                <a:lnTo>
                  <a:pt x="880637" y="0"/>
                </a:lnTo>
                <a:close/>
              </a:path>
            </a:pathLst>
          </a:custGeom>
          <a:solidFill>
            <a:srgbClr val="06806C"/>
          </a:solidFill>
        </p:spPr>
        <p:txBody>
          <a:bodyPr wrap="square" lIns="0" tIns="0" rIns="0" bIns="0" rtlCol="0"/>
          <a:lstStyle/>
          <a:p>
            <a:pPr>
              <a:defRPr/>
            </a:pPr>
            <a:endParaRPr/>
          </a:p>
        </p:txBody>
      </p:sp>
      <p:sp>
        <p:nvSpPr>
          <p:cNvPr id="13" name="Title 1"/>
          <p:cNvSpPr>
            <a:spLocks noGrp="1"/>
          </p:cNvSpPr>
          <p:nvPr>
            <p:ph type="title" hasCustomPrompt="1"/>
          </p:nvPr>
        </p:nvSpPr>
        <p:spPr bwMode="auto">
          <a:xfrm>
            <a:off x="1000517" y="471574"/>
            <a:ext cx="14254967" cy="677108"/>
          </a:xfrm>
        </p:spPr>
        <p:txBody>
          <a:bodyPr/>
          <a:lstStyle>
            <a:lvl1pPr algn="ctr">
              <a:defRPr lang="fr-FR" sz="4400" b="1" i="0">
                <a:solidFill>
                  <a:srgbClr val="2C3176"/>
                </a:solidFill>
                <a:latin typeface="Marianne"/>
                <a:ea typeface="+mj-ea"/>
                <a:cs typeface="Arial"/>
              </a:defRPr>
            </a:lvl1pPr>
          </a:lstStyle>
          <a:p>
            <a:pPr>
              <a:defRPr/>
            </a:pPr>
            <a:r>
              <a:rPr lang="en-US"/>
              <a:t>Click to edit master title style</a:t>
            </a:r>
            <a:endParaRPr lang="fr-FR"/>
          </a:p>
        </p:txBody>
      </p:sp>
      <p:pic>
        <p:nvPicPr>
          <p:cNvPr id="6" name="Image 5"/>
          <p:cNvPicPr>
            <a:picLocks noChangeAspect="1"/>
          </p:cNvPicPr>
          <p:nvPr userDrawn="1"/>
        </p:nvPicPr>
        <p:blipFill>
          <a:blip r:embed="rId2"/>
          <a:srcRect l="35088"/>
          <a:stretch/>
        </p:blipFill>
        <p:spPr bwMode="auto">
          <a:xfrm>
            <a:off x="189816" y="85773"/>
            <a:ext cx="2482879" cy="122237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1_Two Content">
    <p:spTree>
      <p:nvGrpSpPr>
        <p:cNvPr id="1" name=""/>
        <p:cNvGrpSpPr/>
        <p:nvPr/>
      </p:nvGrpSpPr>
      <p:grpSpPr bwMode="auto">
        <a:xfrm>
          <a:off x="0" y="0"/>
          <a:ext cx="0" cy="0"/>
          <a:chOff x="0" y="0"/>
          <a:chExt cx="0" cy="0"/>
        </a:xfrm>
      </p:grpSpPr>
      <p:sp>
        <p:nvSpPr>
          <p:cNvPr id="10" name="object 4"/>
          <p:cNvSpPr/>
          <p:nvPr/>
        </p:nvSpPr>
        <p:spPr bwMode="auto">
          <a:xfrm>
            <a:off x="13091263" y="533400"/>
            <a:ext cx="2201545" cy="2104390"/>
          </a:xfrm>
          <a:custGeom>
            <a:avLst/>
            <a:gdLst/>
            <a:ahLst/>
            <a:cxnLst/>
            <a:rect l="l" t="t" r="r" b="b"/>
            <a:pathLst>
              <a:path w="2201544" h="2104390" extrusionOk="0">
                <a:moveTo>
                  <a:pt x="1256360" y="0"/>
                </a:moveTo>
                <a:lnTo>
                  <a:pt x="0" y="0"/>
                </a:lnTo>
                <a:lnTo>
                  <a:pt x="0" y="1247749"/>
                </a:lnTo>
                <a:lnTo>
                  <a:pt x="895578" y="1247749"/>
                </a:lnTo>
                <a:lnTo>
                  <a:pt x="951001" y="2104212"/>
                </a:lnTo>
                <a:lnTo>
                  <a:pt x="2201405" y="2104212"/>
                </a:lnTo>
                <a:lnTo>
                  <a:pt x="2117382" y="806983"/>
                </a:lnTo>
                <a:lnTo>
                  <a:pt x="2112914" y="758885"/>
                </a:lnTo>
                <a:lnTo>
                  <a:pt x="2105851" y="711607"/>
                </a:lnTo>
                <a:lnTo>
                  <a:pt x="2096269" y="665221"/>
                </a:lnTo>
                <a:lnTo>
                  <a:pt x="2084242" y="619795"/>
                </a:lnTo>
                <a:lnTo>
                  <a:pt x="2069845" y="575400"/>
                </a:lnTo>
                <a:lnTo>
                  <a:pt x="2053152" y="532105"/>
                </a:lnTo>
                <a:lnTo>
                  <a:pt x="2034239" y="489982"/>
                </a:lnTo>
                <a:lnTo>
                  <a:pt x="2013180" y="449100"/>
                </a:lnTo>
                <a:lnTo>
                  <a:pt x="1990049" y="409529"/>
                </a:lnTo>
                <a:lnTo>
                  <a:pt x="1964921" y="371339"/>
                </a:lnTo>
                <a:lnTo>
                  <a:pt x="1937872" y="334601"/>
                </a:lnTo>
                <a:lnTo>
                  <a:pt x="1908975" y="299384"/>
                </a:lnTo>
                <a:lnTo>
                  <a:pt x="1878305" y="265758"/>
                </a:lnTo>
                <a:lnTo>
                  <a:pt x="1845938" y="233794"/>
                </a:lnTo>
                <a:lnTo>
                  <a:pt x="1811948" y="203561"/>
                </a:lnTo>
                <a:lnTo>
                  <a:pt x="1776409" y="175130"/>
                </a:lnTo>
                <a:lnTo>
                  <a:pt x="1739397" y="148571"/>
                </a:lnTo>
                <a:lnTo>
                  <a:pt x="1700985" y="123954"/>
                </a:lnTo>
                <a:lnTo>
                  <a:pt x="1661249" y="101349"/>
                </a:lnTo>
                <a:lnTo>
                  <a:pt x="1620264" y="80825"/>
                </a:lnTo>
                <a:lnTo>
                  <a:pt x="1578103" y="62454"/>
                </a:lnTo>
                <a:lnTo>
                  <a:pt x="1534843" y="46305"/>
                </a:lnTo>
                <a:lnTo>
                  <a:pt x="1490557" y="32448"/>
                </a:lnTo>
                <a:lnTo>
                  <a:pt x="1445320" y="20953"/>
                </a:lnTo>
                <a:lnTo>
                  <a:pt x="1399207" y="11891"/>
                </a:lnTo>
                <a:lnTo>
                  <a:pt x="1352293" y="5331"/>
                </a:lnTo>
                <a:lnTo>
                  <a:pt x="1304652" y="1344"/>
                </a:lnTo>
                <a:lnTo>
                  <a:pt x="1256360" y="0"/>
                </a:lnTo>
                <a:close/>
              </a:path>
            </a:pathLst>
          </a:custGeom>
          <a:solidFill>
            <a:srgbClr val="5D6DB3"/>
          </a:solidFill>
        </p:spPr>
        <p:txBody>
          <a:bodyPr wrap="square" lIns="0" tIns="0" rIns="0" bIns="0" rtlCol="0"/>
          <a:lstStyle/>
          <a:p>
            <a:pPr>
              <a:defRPr/>
            </a:pPr>
            <a:endParaRPr/>
          </a:p>
        </p:txBody>
      </p:sp>
      <p:sp>
        <p:nvSpPr>
          <p:cNvPr id="11" name="object 8"/>
          <p:cNvSpPr/>
          <p:nvPr userDrawn="1"/>
        </p:nvSpPr>
        <p:spPr bwMode="auto">
          <a:xfrm>
            <a:off x="788572" y="7235954"/>
            <a:ext cx="1278890" cy="1222375"/>
          </a:xfrm>
          <a:custGeom>
            <a:avLst/>
            <a:gdLst/>
            <a:ahLst/>
            <a:cxnLst/>
            <a:rect l="l" t="t" r="r" b="b"/>
            <a:pathLst>
              <a:path w="1278889" h="1222375" extrusionOk="0">
                <a:moveTo>
                  <a:pt x="726313" y="0"/>
                </a:moveTo>
                <a:lnTo>
                  <a:pt x="0" y="0"/>
                </a:lnTo>
                <a:lnTo>
                  <a:pt x="48869" y="753516"/>
                </a:lnTo>
                <a:lnTo>
                  <a:pt x="54396" y="802093"/>
                </a:lnTo>
                <a:lnTo>
                  <a:pt x="64440" y="849117"/>
                </a:lnTo>
                <a:lnTo>
                  <a:pt x="78769" y="894371"/>
                </a:lnTo>
                <a:lnTo>
                  <a:pt x="97149" y="937637"/>
                </a:lnTo>
                <a:lnTo>
                  <a:pt x="119347" y="978696"/>
                </a:lnTo>
                <a:lnTo>
                  <a:pt x="145131" y="1017329"/>
                </a:lnTo>
                <a:lnTo>
                  <a:pt x="174268" y="1053320"/>
                </a:lnTo>
                <a:lnTo>
                  <a:pt x="206525" y="1086448"/>
                </a:lnTo>
                <a:lnTo>
                  <a:pt x="241669" y="1116496"/>
                </a:lnTo>
                <a:lnTo>
                  <a:pt x="279468" y="1143247"/>
                </a:lnTo>
                <a:lnTo>
                  <a:pt x="319687" y="1166480"/>
                </a:lnTo>
                <a:lnTo>
                  <a:pt x="362096" y="1185979"/>
                </a:lnTo>
                <a:lnTo>
                  <a:pt x="406460" y="1201525"/>
                </a:lnTo>
                <a:lnTo>
                  <a:pt x="452546" y="1212899"/>
                </a:lnTo>
                <a:lnTo>
                  <a:pt x="500123" y="1219883"/>
                </a:lnTo>
                <a:lnTo>
                  <a:pt x="548957" y="1222260"/>
                </a:lnTo>
                <a:lnTo>
                  <a:pt x="1278775" y="1222260"/>
                </a:lnTo>
                <a:lnTo>
                  <a:pt x="1278775" y="497446"/>
                </a:lnTo>
                <a:lnTo>
                  <a:pt x="758558" y="497446"/>
                </a:lnTo>
                <a:lnTo>
                  <a:pt x="726313" y="0"/>
                </a:lnTo>
                <a:close/>
              </a:path>
            </a:pathLst>
          </a:custGeom>
          <a:solidFill>
            <a:srgbClr val="2C3176"/>
          </a:solidFill>
        </p:spPr>
        <p:txBody>
          <a:bodyPr wrap="square" lIns="0" tIns="0" rIns="0" bIns="0" rtlCol="0"/>
          <a:lstStyle/>
          <a:p>
            <a:pPr>
              <a:defRPr/>
            </a:pPr>
            <a:endParaRPr/>
          </a:p>
        </p:txBody>
      </p:sp>
      <p:sp>
        <p:nvSpPr>
          <p:cNvPr id="17" name="Title 1"/>
          <p:cNvSpPr>
            <a:spLocks noGrp="1"/>
          </p:cNvSpPr>
          <p:nvPr>
            <p:ph type="title" hasCustomPrompt="1"/>
          </p:nvPr>
        </p:nvSpPr>
        <p:spPr bwMode="auto">
          <a:xfrm>
            <a:off x="1000517" y="471574"/>
            <a:ext cx="14254967" cy="677108"/>
          </a:xfrm>
        </p:spPr>
        <p:txBody>
          <a:bodyPr/>
          <a:lstStyle>
            <a:lvl1pPr algn="ctr">
              <a:defRPr lang="fr-FR" sz="4400" b="1" i="0">
                <a:solidFill>
                  <a:srgbClr val="2C3176"/>
                </a:solidFill>
                <a:latin typeface="Marianne"/>
                <a:ea typeface="+mj-ea"/>
                <a:cs typeface="Arial"/>
              </a:defRPr>
            </a:lvl1pPr>
          </a:lstStyle>
          <a:p>
            <a:pPr>
              <a:defRPr/>
            </a:pPr>
            <a:r>
              <a:rPr lang="en-US"/>
              <a:t>Click to edit master title style</a:t>
            </a:r>
            <a:endParaRPr lang="fr-FR"/>
          </a:p>
        </p:txBody>
      </p:sp>
      <p:pic>
        <p:nvPicPr>
          <p:cNvPr id="6" name="Image 5"/>
          <p:cNvPicPr>
            <a:picLocks noChangeAspect="1"/>
          </p:cNvPicPr>
          <p:nvPr userDrawn="1"/>
        </p:nvPicPr>
        <p:blipFill>
          <a:blip r:embed="rId2"/>
          <a:srcRect l="35088"/>
          <a:stretch/>
        </p:blipFill>
        <p:spPr bwMode="auto">
          <a:xfrm>
            <a:off x="189816" y="85773"/>
            <a:ext cx="2482879" cy="122237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obj" preserve="1" userDrawn="1">
  <p:cSld name="Title Slide">
    <p:spTree>
      <p:nvGrpSpPr>
        <p:cNvPr id="1" name=""/>
        <p:cNvGrpSpPr/>
        <p:nvPr/>
      </p:nvGrpSpPr>
      <p:grpSpPr bwMode="auto">
        <a:xfrm>
          <a:off x="0" y="0"/>
          <a:ext cx="0" cy="0"/>
          <a:chOff x="0" y="0"/>
          <a:chExt cx="0" cy="0"/>
        </a:xfrm>
      </p:grpSpPr>
      <p:sp>
        <p:nvSpPr>
          <p:cNvPr id="2" name="Holder 2"/>
          <p:cNvSpPr>
            <a:spLocks noGrp="1"/>
          </p:cNvSpPr>
          <p:nvPr>
            <p:ph type="ctrTitle"/>
          </p:nvPr>
        </p:nvSpPr>
        <p:spPr bwMode="auto">
          <a:xfrm>
            <a:off x="1219200" y="2834640"/>
            <a:ext cx="13817599" cy="1920240"/>
          </a:xfrm>
          <a:prstGeom prst="rect">
            <a:avLst/>
          </a:prstGeom>
        </p:spPr>
        <p:txBody>
          <a:bodyPr wrap="square" lIns="0" tIns="0" rIns="0" bIns="0">
            <a:spAutoFit/>
          </a:bodyPr>
          <a:lstStyle>
            <a:lvl1pPr>
              <a:defRPr/>
            </a:lvl1pPr>
          </a:lstStyle>
          <a:p>
            <a:pPr>
              <a:defRPr/>
            </a:pPr>
            <a:endParaRPr/>
          </a:p>
        </p:txBody>
      </p:sp>
      <p:sp>
        <p:nvSpPr>
          <p:cNvPr id="3" name="Holder 3"/>
          <p:cNvSpPr>
            <a:spLocks noGrp="1"/>
          </p:cNvSpPr>
          <p:nvPr>
            <p:ph type="subTitle" idx="4"/>
          </p:nvPr>
        </p:nvSpPr>
        <p:spPr bwMode="auto">
          <a:xfrm>
            <a:off x="2438400" y="5120640"/>
            <a:ext cx="11379200" cy="2286000"/>
          </a:xfrm>
          <a:prstGeom prst="rect">
            <a:avLst/>
          </a:prstGeom>
        </p:spPr>
        <p:txBody>
          <a:bodyPr wrap="square" lIns="0" tIns="0" rIns="0" bIns="0">
            <a:spAutoFit/>
          </a:bodyPr>
          <a:lstStyle>
            <a:lvl1pPr>
              <a:defRPr/>
            </a:lvl1pPr>
          </a:lstStyle>
          <a:p>
            <a:pPr>
              <a:defRPr/>
            </a:pPr>
            <a:endParaRPr/>
          </a:p>
        </p:txBody>
      </p:sp>
      <p:sp>
        <p:nvSpPr>
          <p:cNvPr id="4" name="Holder 4"/>
          <p:cNvSpPr>
            <a:spLocks noGrp="1"/>
          </p:cNvSpPr>
          <p:nvPr>
            <p:ph type="ftr" sz="quarter" idx="5"/>
          </p:nvPr>
        </p:nvSpPr>
        <p:spPr bwMode="auto"/>
        <p:txBody>
          <a:bodyPr lIns="0" tIns="0" rIns="0" bIns="0"/>
          <a:lstStyle>
            <a:lvl1pPr algn="ctr">
              <a:defRPr>
                <a:solidFill>
                  <a:schemeClr val="tx1">
                    <a:tint val="75000"/>
                  </a:schemeClr>
                </a:solidFill>
              </a:defRPr>
            </a:lvl1pPr>
          </a:lstStyle>
          <a:p>
            <a:pPr>
              <a:defRPr/>
            </a:pPr>
            <a:endParaRPr/>
          </a:p>
        </p:txBody>
      </p:sp>
      <p:sp>
        <p:nvSpPr>
          <p:cNvPr id="5" name="Holder 5"/>
          <p:cNvSpPr>
            <a:spLocks noGrp="1"/>
          </p:cNvSpPr>
          <p:nvPr>
            <p:ph type="dt" sz="half" idx="6"/>
          </p:nvPr>
        </p:nvSpPr>
        <p:spPr bwMode="auto"/>
        <p:txBody>
          <a:bodyPr lIns="0" tIns="0" rIns="0" bIns="0"/>
          <a:lstStyle>
            <a:lvl1pPr algn="l">
              <a:defRPr>
                <a:solidFill>
                  <a:schemeClr val="tx1">
                    <a:tint val="75000"/>
                  </a:schemeClr>
                </a:solidFill>
              </a:defRPr>
            </a:lvl1pPr>
          </a:lstStyle>
          <a:p>
            <a:pPr>
              <a:defRPr/>
            </a:pPr>
            <a:fld id="{1D8BD707-D9CF-40AE-B4C6-C98DA3205C09}" type="datetimeFigureOut">
              <a:rPr lang="en-US"/>
              <a:t>3/21/2024</a:t>
            </a:fld>
            <a:endParaRPr lang="en-US"/>
          </a:p>
        </p:txBody>
      </p:sp>
      <p:sp>
        <p:nvSpPr>
          <p:cNvPr id="6" name="Holder 6"/>
          <p:cNvSpPr>
            <a:spLocks noGrp="1"/>
          </p:cNvSpPr>
          <p:nvPr>
            <p:ph type="sldNum" sz="quarter" idx="7"/>
          </p:nvPr>
        </p:nvSpPr>
        <p:spPr bwMode="auto"/>
        <p:txBody>
          <a:bodyPr lIns="0" tIns="0" rIns="0" bIns="0"/>
          <a:lstStyle>
            <a:lvl1pPr algn="r">
              <a:defRPr>
                <a:solidFill>
                  <a:schemeClr val="tx1">
                    <a:tint val="75000"/>
                  </a:schemeClr>
                </a:solidFill>
              </a:defRPr>
            </a:lvl1pPr>
          </a:lstStyle>
          <a:p>
            <a:pPr>
              <a:defRPr/>
            </a:pPr>
            <a:fld id="{B6F15528-21DE-4FAA-801E-634DDDAF4B2B}" type="slidenum">
              <a:rP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obj" preserve="1" userDrawn="1">
  <p:cSld name="Title and Content">
    <p:spTree>
      <p:nvGrpSpPr>
        <p:cNvPr id="1" name=""/>
        <p:cNvGrpSpPr/>
        <p:nvPr/>
      </p:nvGrpSpPr>
      <p:grpSpPr bwMode="auto">
        <a:xfrm>
          <a:off x="0" y="0"/>
          <a:ext cx="0" cy="0"/>
          <a:chOff x="0" y="0"/>
          <a:chExt cx="0" cy="0"/>
        </a:xfrm>
      </p:grpSpPr>
      <p:sp>
        <p:nvSpPr>
          <p:cNvPr id="2" name="Holder 2"/>
          <p:cNvSpPr>
            <a:spLocks noGrp="1"/>
          </p:cNvSpPr>
          <p:nvPr>
            <p:ph type="title"/>
          </p:nvPr>
        </p:nvSpPr>
        <p:spPr bwMode="auto"/>
        <p:txBody>
          <a:bodyPr lIns="0" tIns="0" rIns="0" bIns="0"/>
          <a:lstStyle>
            <a:lvl1pPr>
              <a:defRPr sz="18700" b="1" i="0">
                <a:solidFill>
                  <a:srgbClr val="FCCD00"/>
                </a:solidFill>
                <a:latin typeface="Arial"/>
                <a:cs typeface="Arial"/>
              </a:defRPr>
            </a:lvl1pPr>
          </a:lstStyle>
          <a:p>
            <a:pPr>
              <a:defRPr/>
            </a:pPr>
            <a:endParaRPr/>
          </a:p>
        </p:txBody>
      </p:sp>
      <p:sp>
        <p:nvSpPr>
          <p:cNvPr id="3" name="Holder 3"/>
          <p:cNvSpPr>
            <a:spLocks noGrp="1"/>
          </p:cNvSpPr>
          <p:nvPr>
            <p:ph type="body" idx="1"/>
          </p:nvPr>
        </p:nvSpPr>
        <p:spPr bwMode="auto"/>
        <p:txBody>
          <a:bodyPr lIns="0" tIns="0" rIns="0" bIns="0"/>
          <a:lstStyle>
            <a:lvl1pPr>
              <a:defRPr/>
            </a:lvl1pPr>
          </a:lstStyle>
          <a:p>
            <a:pPr>
              <a:defRPr/>
            </a:pPr>
            <a:endParaRPr/>
          </a:p>
        </p:txBody>
      </p:sp>
      <p:sp>
        <p:nvSpPr>
          <p:cNvPr id="4" name="Holder 4"/>
          <p:cNvSpPr>
            <a:spLocks noGrp="1"/>
          </p:cNvSpPr>
          <p:nvPr>
            <p:ph type="ftr" sz="quarter" idx="5"/>
          </p:nvPr>
        </p:nvSpPr>
        <p:spPr bwMode="auto"/>
        <p:txBody>
          <a:bodyPr lIns="0" tIns="0" rIns="0" bIns="0"/>
          <a:lstStyle>
            <a:lvl1pPr algn="ctr">
              <a:defRPr>
                <a:solidFill>
                  <a:schemeClr val="tx1">
                    <a:tint val="75000"/>
                  </a:schemeClr>
                </a:solidFill>
              </a:defRPr>
            </a:lvl1pPr>
          </a:lstStyle>
          <a:p>
            <a:pPr>
              <a:defRPr/>
            </a:pPr>
            <a:endParaRPr/>
          </a:p>
        </p:txBody>
      </p:sp>
      <p:sp>
        <p:nvSpPr>
          <p:cNvPr id="5" name="Holder 5"/>
          <p:cNvSpPr>
            <a:spLocks noGrp="1"/>
          </p:cNvSpPr>
          <p:nvPr>
            <p:ph type="dt" sz="half" idx="6"/>
          </p:nvPr>
        </p:nvSpPr>
        <p:spPr bwMode="auto"/>
        <p:txBody>
          <a:bodyPr lIns="0" tIns="0" rIns="0" bIns="0"/>
          <a:lstStyle>
            <a:lvl1pPr algn="l">
              <a:defRPr>
                <a:solidFill>
                  <a:schemeClr val="tx1">
                    <a:tint val="75000"/>
                  </a:schemeClr>
                </a:solidFill>
              </a:defRPr>
            </a:lvl1pPr>
          </a:lstStyle>
          <a:p>
            <a:pPr>
              <a:defRPr/>
            </a:pPr>
            <a:fld id="{1D8BD707-D9CF-40AE-B4C6-C98DA3205C09}" type="datetimeFigureOut">
              <a:rPr lang="en-US"/>
              <a:t>3/21/2024</a:t>
            </a:fld>
            <a:endParaRPr lang="en-US"/>
          </a:p>
        </p:txBody>
      </p:sp>
      <p:sp>
        <p:nvSpPr>
          <p:cNvPr id="6" name="Holder 6"/>
          <p:cNvSpPr>
            <a:spLocks noGrp="1"/>
          </p:cNvSpPr>
          <p:nvPr>
            <p:ph type="sldNum" sz="quarter" idx="7"/>
          </p:nvPr>
        </p:nvSpPr>
        <p:spPr bwMode="auto"/>
        <p:txBody>
          <a:bodyPr lIns="0" tIns="0" rIns="0" bIns="0"/>
          <a:lstStyle>
            <a:lvl1pPr algn="r">
              <a:defRPr>
                <a:solidFill>
                  <a:schemeClr val="tx1">
                    <a:tint val="75000"/>
                  </a:schemeClr>
                </a:solidFill>
              </a:defRPr>
            </a:lvl1pPr>
          </a:lstStyle>
          <a:p>
            <a:pPr>
              <a:defRPr/>
            </a:pPr>
            <a:fld id="{B6F15528-21DE-4FAA-801E-634DDDAF4B2B}" type="slidenum">
              <a:rP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obj" preserve="1" userDrawn="1">
  <p:cSld name="Two Content">
    <p:spTree>
      <p:nvGrpSpPr>
        <p:cNvPr id="1" name=""/>
        <p:cNvGrpSpPr/>
        <p:nvPr/>
      </p:nvGrpSpPr>
      <p:grpSpPr bwMode="auto">
        <a:xfrm>
          <a:off x="0" y="0"/>
          <a:ext cx="0" cy="0"/>
          <a:chOff x="0" y="0"/>
          <a:chExt cx="0" cy="0"/>
        </a:xfrm>
      </p:grpSpPr>
      <p:sp>
        <p:nvSpPr>
          <p:cNvPr id="2" name="Holder 2"/>
          <p:cNvSpPr>
            <a:spLocks noGrp="1"/>
          </p:cNvSpPr>
          <p:nvPr>
            <p:ph type="title"/>
          </p:nvPr>
        </p:nvSpPr>
        <p:spPr bwMode="auto"/>
        <p:txBody>
          <a:bodyPr lIns="0" tIns="0" rIns="0" bIns="0"/>
          <a:lstStyle>
            <a:lvl1pPr>
              <a:defRPr sz="18700" b="1" i="0">
                <a:solidFill>
                  <a:srgbClr val="FCCD00"/>
                </a:solidFill>
                <a:latin typeface="Arial"/>
                <a:cs typeface="Arial"/>
              </a:defRPr>
            </a:lvl1pPr>
          </a:lstStyle>
          <a:p>
            <a:pPr>
              <a:defRPr/>
            </a:pPr>
            <a:endParaRPr/>
          </a:p>
        </p:txBody>
      </p:sp>
      <p:sp>
        <p:nvSpPr>
          <p:cNvPr id="3" name="Holder 3"/>
          <p:cNvSpPr>
            <a:spLocks noGrp="1"/>
          </p:cNvSpPr>
          <p:nvPr>
            <p:ph sz="half" idx="2"/>
          </p:nvPr>
        </p:nvSpPr>
        <p:spPr bwMode="auto">
          <a:xfrm>
            <a:off x="812800" y="2103120"/>
            <a:ext cx="7071360" cy="6035039"/>
          </a:xfrm>
          <a:prstGeom prst="rect">
            <a:avLst/>
          </a:prstGeom>
        </p:spPr>
        <p:txBody>
          <a:bodyPr wrap="square" lIns="0" tIns="0" rIns="0" bIns="0">
            <a:spAutoFit/>
          </a:bodyPr>
          <a:lstStyle>
            <a:lvl1pPr>
              <a:defRPr/>
            </a:lvl1pPr>
          </a:lstStyle>
          <a:p>
            <a:pPr>
              <a:defRPr/>
            </a:pPr>
            <a:endParaRPr/>
          </a:p>
        </p:txBody>
      </p:sp>
      <p:sp>
        <p:nvSpPr>
          <p:cNvPr id="4" name="Holder 4"/>
          <p:cNvSpPr>
            <a:spLocks noGrp="1"/>
          </p:cNvSpPr>
          <p:nvPr>
            <p:ph sz="half" idx="3"/>
          </p:nvPr>
        </p:nvSpPr>
        <p:spPr bwMode="auto">
          <a:xfrm>
            <a:off x="8371840" y="2103120"/>
            <a:ext cx="7071360" cy="6035039"/>
          </a:xfrm>
          <a:prstGeom prst="rect">
            <a:avLst/>
          </a:prstGeom>
        </p:spPr>
        <p:txBody>
          <a:bodyPr wrap="square" lIns="0" tIns="0" rIns="0" bIns="0">
            <a:spAutoFit/>
          </a:bodyPr>
          <a:lstStyle>
            <a:lvl1pPr>
              <a:defRPr/>
            </a:lvl1pPr>
          </a:lstStyle>
          <a:p>
            <a:pPr>
              <a:defRPr/>
            </a:pPr>
            <a:endParaRPr/>
          </a:p>
        </p:txBody>
      </p:sp>
      <p:sp>
        <p:nvSpPr>
          <p:cNvPr id="5" name="Holder 5"/>
          <p:cNvSpPr>
            <a:spLocks noGrp="1"/>
          </p:cNvSpPr>
          <p:nvPr>
            <p:ph type="ftr" sz="quarter" idx="5"/>
          </p:nvPr>
        </p:nvSpPr>
        <p:spPr bwMode="auto"/>
        <p:txBody>
          <a:bodyPr lIns="0" tIns="0" rIns="0" bIns="0"/>
          <a:lstStyle>
            <a:lvl1pPr algn="ctr">
              <a:defRPr>
                <a:solidFill>
                  <a:schemeClr val="tx1">
                    <a:tint val="75000"/>
                  </a:schemeClr>
                </a:solidFill>
              </a:defRPr>
            </a:lvl1pPr>
          </a:lstStyle>
          <a:p>
            <a:pPr>
              <a:defRPr/>
            </a:pPr>
            <a:endParaRPr/>
          </a:p>
        </p:txBody>
      </p:sp>
      <p:sp>
        <p:nvSpPr>
          <p:cNvPr id="6" name="Holder 6"/>
          <p:cNvSpPr>
            <a:spLocks noGrp="1"/>
          </p:cNvSpPr>
          <p:nvPr>
            <p:ph type="dt" sz="half" idx="6"/>
          </p:nvPr>
        </p:nvSpPr>
        <p:spPr bwMode="auto"/>
        <p:txBody>
          <a:bodyPr lIns="0" tIns="0" rIns="0" bIns="0"/>
          <a:lstStyle>
            <a:lvl1pPr algn="l">
              <a:defRPr>
                <a:solidFill>
                  <a:schemeClr val="tx1">
                    <a:tint val="75000"/>
                  </a:schemeClr>
                </a:solidFill>
              </a:defRPr>
            </a:lvl1pPr>
          </a:lstStyle>
          <a:p>
            <a:pPr>
              <a:defRPr/>
            </a:pPr>
            <a:fld id="{1D8BD707-D9CF-40AE-B4C6-C98DA3205C09}" type="datetimeFigureOut">
              <a:rPr lang="en-US"/>
              <a:t>3/21/2024</a:t>
            </a:fld>
            <a:endParaRPr lang="en-US"/>
          </a:p>
        </p:txBody>
      </p:sp>
      <p:sp>
        <p:nvSpPr>
          <p:cNvPr id="7" name="Holder 7"/>
          <p:cNvSpPr>
            <a:spLocks noGrp="1"/>
          </p:cNvSpPr>
          <p:nvPr>
            <p:ph type="sldNum" sz="quarter" idx="7"/>
          </p:nvPr>
        </p:nvSpPr>
        <p:spPr bwMode="auto"/>
        <p:txBody>
          <a:bodyPr lIns="0" tIns="0" rIns="0" bIns="0"/>
          <a:lstStyle>
            <a:lvl1pPr algn="r">
              <a:defRPr>
                <a:solidFill>
                  <a:schemeClr val="tx1">
                    <a:tint val="75000"/>
                  </a:schemeClr>
                </a:solidFill>
              </a:defRPr>
            </a:lvl1pPr>
          </a:lstStyle>
          <a:p>
            <a:pPr>
              <a:defRPr/>
            </a:pPr>
            <a:fld id="{B6F15528-21DE-4FAA-801E-634DDDAF4B2B}" type="slidenum">
              <a:rP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 preserve="1" userDrawn="1">
  <p:cSld name="Title Only">
    <p:spTree>
      <p:nvGrpSpPr>
        <p:cNvPr id="1" name=""/>
        <p:cNvGrpSpPr/>
        <p:nvPr/>
      </p:nvGrpSpPr>
      <p:grpSpPr bwMode="auto">
        <a:xfrm>
          <a:off x="0" y="0"/>
          <a:ext cx="0" cy="0"/>
          <a:chOff x="0" y="0"/>
          <a:chExt cx="0" cy="0"/>
        </a:xfrm>
      </p:grpSpPr>
      <p:sp>
        <p:nvSpPr>
          <p:cNvPr id="2" name="Holder 2"/>
          <p:cNvSpPr>
            <a:spLocks noGrp="1"/>
          </p:cNvSpPr>
          <p:nvPr>
            <p:ph type="title"/>
          </p:nvPr>
        </p:nvSpPr>
        <p:spPr bwMode="auto"/>
        <p:txBody>
          <a:bodyPr lIns="0" tIns="0" rIns="0" bIns="0"/>
          <a:lstStyle>
            <a:lvl1pPr>
              <a:defRPr sz="18700" b="1" i="0">
                <a:solidFill>
                  <a:srgbClr val="FCCD00"/>
                </a:solidFill>
                <a:latin typeface="Arial"/>
                <a:cs typeface="Arial"/>
              </a:defRPr>
            </a:lvl1pPr>
          </a:lstStyle>
          <a:p>
            <a:pPr>
              <a:defRPr/>
            </a:pPr>
            <a:endParaRPr/>
          </a:p>
        </p:txBody>
      </p:sp>
      <p:sp>
        <p:nvSpPr>
          <p:cNvPr id="3" name="Holder 3"/>
          <p:cNvSpPr>
            <a:spLocks noGrp="1"/>
          </p:cNvSpPr>
          <p:nvPr>
            <p:ph type="ftr" sz="quarter" idx="5"/>
          </p:nvPr>
        </p:nvSpPr>
        <p:spPr bwMode="auto"/>
        <p:txBody>
          <a:bodyPr lIns="0" tIns="0" rIns="0" bIns="0"/>
          <a:lstStyle>
            <a:lvl1pPr algn="ctr">
              <a:defRPr>
                <a:solidFill>
                  <a:schemeClr val="tx1">
                    <a:tint val="75000"/>
                  </a:schemeClr>
                </a:solidFill>
              </a:defRPr>
            </a:lvl1pPr>
          </a:lstStyle>
          <a:p>
            <a:pPr>
              <a:defRPr/>
            </a:pPr>
            <a:endParaRPr/>
          </a:p>
        </p:txBody>
      </p:sp>
      <p:sp>
        <p:nvSpPr>
          <p:cNvPr id="4" name="Holder 4"/>
          <p:cNvSpPr>
            <a:spLocks noGrp="1"/>
          </p:cNvSpPr>
          <p:nvPr>
            <p:ph type="dt" sz="half" idx="6"/>
          </p:nvPr>
        </p:nvSpPr>
        <p:spPr bwMode="auto"/>
        <p:txBody>
          <a:bodyPr lIns="0" tIns="0" rIns="0" bIns="0"/>
          <a:lstStyle>
            <a:lvl1pPr algn="l">
              <a:defRPr>
                <a:solidFill>
                  <a:schemeClr val="tx1">
                    <a:tint val="75000"/>
                  </a:schemeClr>
                </a:solidFill>
              </a:defRPr>
            </a:lvl1pPr>
          </a:lstStyle>
          <a:p>
            <a:pPr>
              <a:defRPr/>
            </a:pPr>
            <a:fld id="{1D8BD707-D9CF-40AE-B4C6-C98DA3205C09}" type="datetimeFigureOut">
              <a:rPr lang="en-US"/>
              <a:t>3/21/2024</a:t>
            </a:fld>
            <a:endParaRPr lang="en-US"/>
          </a:p>
        </p:txBody>
      </p:sp>
      <p:sp>
        <p:nvSpPr>
          <p:cNvPr id="5" name="Holder 5"/>
          <p:cNvSpPr>
            <a:spLocks noGrp="1"/>
          </p:cNvSpPr>
          <p:nvPr>
            <p:ph type="sldNum" sz="quarter" idx="7"/>
          </p:nvPr>
        </p:nvSpPr>
        <p:spPr bwMode="auto"/>
        <p:txBody>
          <a:bodyPr lIns="0" tIns="0" rIns="0" bIns="0"/>
          <a:lstStyle>
            <a:lvl1pPr algn="r">
              <a:defRPr>
                <a:solidFill>
                  <a:schemeClr val="tx1">
                    <a:tint val="75000"/>
                  </a:schemeClr>
                </a:solidFill>
              </a:defRPr>
            </a:lvl1pPr>
          </a:lstStyle>
          <a:p>
            <a:pPr>
              <a:defRPr/>
            </a:pPr>
            <a:fld id="{B6F15528-21DE-4FAA-801E-634DDDAF4B2B}" type="slidenum">
              <a:rP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obj" preserve="1" userDrawn="1">
  <p:cSld name="Blank">
    <p:spTree>
      <p:nvGrpSpPr>
        <p:cNvPr id="1" name=""/>
        <p:cNvGrpSpPr/>
        <p:nvPr/>
      </p:nvGrpSpPr>
      <p:grpSpPr bwMode="auto">
        <a:xfrm>
          <a:off x="0" y="0"/>
          <a:ext cx="0" cy="0"/>
          <a:chOff x="0" y="0"/>
          <a:chExt cx="0" cy="0"/>
        </a:xfrm>
      </p:grpSpPr>
      <p:sp>
        <p:nvSpPr>
          <p:cNvPr id="2" name="Holder 2"/>
          <p:cNvSpPr>
            <a:spLocks noGrp="1"/>
          </p:cNvSpPr>
          <p:nvPr>
            <p:ph type="ftr" sz="quarter" idx="5"/>
          </p:nvPr>
        </p:nvSpPr>
        <p:spPr bwMode="auto"/>
        <p:txBody>
          <a:bodyPr lIns="0" tIns="0" rIns="0" bIns="0"/>
          <a:lstStyle>
            <a:lvl1pPr algn="ctr">
              <a:defRPr>
                <a:solidFill>
                  <a:schemeClr val="tx1">
                    <a:tint val="75000"/>
                  </a:schemeClr>
                </a:solidFill>
              </a:defRPr>
            </a:lvl1pPr>
          </a:lstStyle>
          <a:p>
            <a:pPr>
              <a:defRPr/>
            </a:pPr>
            <a:endParaRPr/>
          </a:p>
        </p:txBody>
      </p:sp>
      <p:sp>
        <p:nvSpPr>
          <p:cNvPr id="3" name="Holder 3"/>
          <p:cNvSpPr>
            <a:spLocks noGrp="1"/>
          </p:cNvSpPr>
          <p:nvPr>
            <p:ph type="dt" sz="half" idx="6"/>
          </p:nvPr>
        </p:nvSpPr>
        <p:spPr bwMode="auto"/>
        <p:txBody>
          <a:bodyPr lIns="0" tIns="0" rIns="0" bIns="0"/>
          <a:lstStyle>
            <a:lvl1pPr algn="l">
              <a:defRPr>
                <a:solidFill>
                  <a:schemeClr val="tx1">
                    <a:tint val="75000"/>
                  </a:schemeClr>
                </a:solidFill>
              </a:defRPr>
            </a:lvl1pPr>
          </a:lstStyle>
          <a:p>
            <a:pPr>
              <a:defRPr/>
            </a:pPr>
            <a:fld id="{1D8BD707-D9CF-40AE-B4C6-C98DA3205C09}" type="datetimeFigureOut">
              <a:rPr lang="en-US"/>
              <a:t>3/21/2024</a:t>
            </a:fld>
            <a:endParaRPr lang="en-US"/>
          </a:p>
        </p:txBody>
      </p:sp>
      <p:sp>
        <p:nvSpPr>
          <p:cNvPr id="4" name="Holder 4"/>
          <p:cNvSpPr>
            <a:spLocks noGrp="1"/>
          </p:cNvSpPr>
          <p:nvPr>
            <p:ph type="sldNum" sz="quarter" idx="7"/>
          </p:nvPr>
        </p:nvSpPr>
        <p:spPr bwMode="auto"/>
        <p:txBody>
          <a:bodyPr lIns="0" tIns="0" rIns="0" bIns="0"/>
          <a:lstStyle>
            <a:lvl1pPr algn="r">
              <a:defRPr>
                <a:solidFill>
                  <a:schemeClr val="tx1">
                    <a:tint val="75000"/>
                  </a:schemeClr>
                </a:solidFill>
              </a:defRPr>
            </a:lvl1pPr>
          </a:lstStyle>
          <a:p>
            <a:pPr>
              <a:defRPr/>
            </a:pPr>
            <a:fld id="{B6F15528-21DE-4FAA-801E-634DDDAF4B2B}" type="slidenum">
              <a:rP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bwMode="auto">
        <a:xfrm>
          <a:off x="0" y="0"/>
          <a:ext cx="0" cy="0"/>
          <a:chOff x="0" y="0"/>
          <a:chExt cx="0" cy="0"/>
        </a:xfrm>
      </p:grpSpPr>
      <p:sp>
        <p:nvSpPr>
          <p:cNvPr id="2" name="Holder 2"/>
          <p:cNvSpPr>
            <a:spLocks noGrp="1"/>
          </p:cNvSpPr>
          <p:nvPr>
            <p:ph type="title"/>
          </p:nvPr>
        </p:nvSpPr>
        <p:spPr bwMode="auto">
          <a:xfrm>
            <a:off x="1000516" y="3581623"/>
            <a:ext cx="14254967" cy="2875279"/>
          </a:xfrm>
          <a:prstGeom prst="rect">
            <a:avLst/>
          </a:prstGeom>
        </p:spPr>
        <p:txBody>
          <a:bodyPr wrap="square" lIns="0" tIns="0" rIns="0" bIns="0">
            <a:spAutoFit/>
          </a:bodyPr>
          <a:lstStyle>
            <a:lvl1pPr>
              <a:defRPr sz="18700" b="1" i="0">
                <a:solidFill>
                  <a:srgbClr val="FCCD00"/>
                </a:solidFill>
                <a:latin typeface="Arial"/>
                <a:cs typeface="Arial"/>
              </a:defRPr>
            </a:lvl1pPr>
          </a:lstStyle>
          <a:p>
            <a:pPr>
              <a:defRPr/>
            </a:pPr>
            <a:endParaRPr/>
          </a:p>
        </p:txBody>
      </p:sp>
      <p:sp>
        <p:nvSpPr>
          <p:cNvPr id="3" name="Holder 3"/>
          <p:cNvSpPr>
            <a:spLocks noGrp="1"/>
          </p:cNvSpPr>
          <p:nvPr>
            <p:ph type="body" idx="1"/>
          </p:nvPr>
        </p:nvSpPr>
        <p:spPr bwMode="auto">
          <a:xfrm>
            <a:off x="812800" y="2103120"/>
            <a:ext cx="14630400" cy="6035039"/>
          </a:xfrm>
          <a:prstGeom prst="rect">
            <a:avLst/>
          </a:prstGeom>
        </p:spPr>
        <p:txBody>
          <a:bodyPr wrap="square" lIns="0" tIns="0" rIns="0" bIns="0">
            <a:spAutoFit/>
          </a:bodyPr>
          <a:lstStyle>
            <a:lvl1pPr>
              <a:defRPr/>
            </a:lvl1pPr>
          </a:lstStyle>
          <a:p>
            <a:pPr>
              <a:defRPr/>
            </a:pPr>
            <a:endParaRPr/>
          </a:p>
        </p:txBody>
      </p:sp>
      <p:sp>
        <p:nvSpPr>
          <p:cNvPr id="4" name="Holder 4"/>
          <p:cNvSpPr>
            <a:spLocks noGrp="1"/>
          </p:cNvSpPr>
          <p:nvPr>
            <p:ph type="ftr" sz="quarter" idx="5"/>
          </p:nvPr>
        </p:nvSpPr>
        <p:spPr bwMode="auto">
          <a:xfrm>
            <a:off x="5527040" y="8503920"/>
            <a:ext cx="5201920" cy="457200"/>
          </a:xfrm>
          <a:prstGeom prst="rect">
            <a:avLst/>
          </a:prstGeom>
        </p:spPr>
        <p:txBody>
          <a:bodyPr wrap="square" lIns="0" tIns="0" rIns="0" bIns="0">
            <a:spAutoFit/>
          </a:bodyPr>
          <a:lstStyle>
            <a:lvl1pPr algn="ctr">
              <a:defRPr>
                <a:solidFill>
                  <a:schemeClr val="tx1">
                    <a:tint val="75000"/>
                  </a:schemeClr>
                </a:solidFill>
              </a:defRPr>
            </a:lvl1pPr>
          </a:lstStyle>
          <a:p>
            <a:pPr>
              <a:defRPr/>
            </a:pPr>
            <a:endParaRPr/>
          </a:p>
        </p:txBody>
      </p:sp>
      <p:sp>
        <p:nvSpPr>
          <p:cNvPr id="5" name="Holder 5"/>
          <p:cNvSpPr>
            <a:spLocks noGrp="1"/>
          </p:cNvSpPr>
          <p:nvPr>
            <p:ph type="dt" sz="half" idx="6"/>
          </p:nvPr>
        </p:nvSpPr>
        <p:spPr bwMode="auto">
          <a:xfrm>
            <a:off x="812800" y="8503920"/>
            <a:ext cx="3738880" cy="457200"/>
          </a:xfrm>
          <a:prstGeom prst="rect">
            <a:avLst/>
          </a:prstGeom>
        </p:spPr>
        <p:txBody>
          <a:bodyPr wrap="square" lIns="0" tIns="0" rIns="0" bIns="0">
            <a:spAutoFit/>
          </a:bodyPr>
          <a:lstStyle>
            <a:lvl1pPr algn="l">
              <a:defRPr>
                <a:solidFill>
                  <a:schemeClr val="tx1">
                    <a:tint val="75000"/>
                  </a:schemeClr>
                </a:solidFill>
              </a:defRPr>
            </a:lvl1pPr>
          </a:lstStyle>
          <a:p>
            <a:pPr>
              <a:defRPr/>
            </a:pPr>
            <a:fld id="{1D8BD707-D9CF-40AE-B4C6-C98DA3205C09}" type="datetimeFigureOut">
              <a:rPr lang="en-US"/>
              <a:t>3/21/2024</a:t>
            </a:fld>
            <a:endParaRPr lang="en-US"/>
          </a:p>
        </p:txBody>
      </p:sp>
      <p:sp>
        <p:nvSpPr>
          <p:cNvPr id="6" name="Holder 6"/>
          <p:cNvSpPr>
            <a:spLocks noGrp="1"/>
          </p:cNvSpPr>
          <p:nvPr>
            <p:ph type="sldNum" sz="quarter" idx="7"/>
          </p:nvPr>
        </p:nvSpPr>
        <p:spPr bwMode="auto">
          <a:xfrm>
            <a:off x="11704320" y="8503920"/>
            <a:ext cx="3738880" cy="457200"/>
          </a:xfrm>
          <a:prstGeom prst="rect">
            <a:avLst/>
          </a:prstGeom>
        </p:spPr>
        <p:txBody>
          <a:bodyPr wrap="square" lIns="0" tIns="0" rIns="0" bIns="0">
            <a:spAutoFit/>
          </a:bodyPr>
          <a:lstStyle>
            <a:lvl1pPr algn="r">
              <a:defRPr>
                <a:solidFill>
                  <a:schemeClr val="tx1">
                    <a:tint val="75000"/>
                  </a:schemeClr>
                </a:solidFill>
              </a:defRPr>
            </a:lvl1pPr>
          </a:lstStyle>
          <a:p>
            <a:pPr>
              <a:defRPr/>
            </a:pPr>
            <a:fld id="{B6F15528-21DE-4FAA-801E-634DDDAF4B2B}" type="slidenum">
              <a:rPr/>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hyperlink" Target="https://lesbases.anct.gouv.fr/collections/boite-a-outils-numerique-responsable"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ouest-france.fr/normandie/thereval-50180/thereval-vise-un-numerique-responsable-372e40d6-6853-11ee-b825-9b91ae1025bf"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www.valsdesaintonge.fr/blog/actualite/numerique-responsable-en-vals-de-saintonge/"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6"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hyperlink" Target="https://ecoresponsable.numerique.gouv.fr/publications/bonnes-pratiques/" TargetMode="External"/><Relationship Id="rId13" Type="http://schemas.openxmlformats.org/officeDocument/2006/relationships/hyperlink" Target="https://www.agglo-larochelle.fr/documents/10839/15998770/Agglo+La+Rochelle+-+Affiche+-+Dix+%C3%A9co-gestes+num%C3%A9riques/47ee9b57-115f-4e93-af3c-395796c30cd9?version=1.0" TargetMode="External"/><Relationship Id="rId18" Type="http://schemas.openxmlformats.org/officeDocument/2006/relationships/hyperlink" Target="https://www.lecese.fr/" TargetMode="External"/><Relationship Id="rId3" Type="http://schemas.openxmlformats.org/officeDocument/2006/relationships/hyperlink" Target="https://www.academie-nr.org/sensibilisation/#/" TargetMode="External"/><Relationship Id="rId7" Type="http://schemas.openxmlformats.org/officeDocument/2006/relationships/hyperlink" Target="https://ecoresponsable.numerique.gouv.fr/publications/strategie-numerique-responsable-des-collectivites/" TargetMode="External"/><Relationship Id="rId12" Type="http://schemas.openxmlformats.org/officeDocument/2006/relationships/hyperlink" Target="https://presse.ademe.fr/wp-content/uploads/2017/09/guide-pratique-impacts-smartphone.pdf" TargetMode="External"/><Relationship Id="rId17" Type="http://schemas.openxmlformats.org/officeDocument/2006/relationships/hyperlink" Target="https://theshiftproject.org/" TargetMode="External"/><Relationship Id="rId2" Type="http://schemas.openxmlformats.org/officeDocument/2006/relationships/hyperlink" Target="https://view.genial.ly/64f9a5795601750012f606a8" TargetMode="External"/><Relationship Id="rId16" Type="http://schemas.openxmlformats.org/officeDocument/2006/relationships/hyperlink" Target="https://www.greenit.fr/" TargetMode="External"/><Relationship Id="rId1" Type="http://schemas.openxmlformats.org/officeDocument/2006/relationships/slideLayout" Target="../slideLayouts/slideLayout1.xml"/><Relationship Id="rId6" Type="http://schemas.openxmlformats.org/officeDocument/2006/relationships/hyperlink" Target="https://www.fresquedunumerique.org/" TargetMode="External"/><Relationship Id="rId11" Type="http://schemas.openxmlformats.org/officeDocument/2006/relationships/hyperlink" Target="https://librairie.ademe.fr/consommer-autrement/5225-ecoresponsable-au-bureau-9791029718960.html" TargetMode="External"/><Relationship Id="rId5" Type="http://schemas.openxmlformats.org/officeDocument/2006/relationships/hyperlink" Target="https://www.fun-mooc.fr/fr/cours/impacts-environnementaux-du-numerique/" TargetMode="External"/><Relationship Id="rId15" Type="http://schemas.openxmlformats.org/officeDocument/2006/relationships/hyperlink" Target="https://archives.qqf.fr/infographie/69/pollution-numerique-du-clic-au-declic" TargetMode="External"/><Relationship Id="rId10" Type="http://schemas.openxmlformats.org/officeDocument/2006/relationships/hyperlink" Target="https://cnm.fr/wp-content/uploads/2021/08/ademe_guide-pratique-face-cachee-numerique.pdf" TargetMode="External"/><Relationship Id="rId19" Type="http://schemas.openxmlformats.org/officeDocument/2006/relationships/hyperlink" Target="https://factuel.afp.com/email-streaming-informatique-le-vrai-du-faux-de-limpact-energetique-de-trois-pratiques-numeriques" TargetMode="External"/><Relationship Id="rId4" Type="http://schemas.openxmlformats.org/officeDocument/2006/relationships/hyperlink" Target="https://www.academie-nr.org/#mooc-nr" TargetMode="External"/><Relationship Id="rId9" Type="http://schemas.openxmlformats.org/officeDocument/2006/relationships/hyperlink" Target="https://librairie.ademe.fr/consommer-autrement/5086-en-route-vers-la-sobriete-numerique-9791029718755.html" TargetMode="External"/><Relationship Id="rId14" Type="http://schemas.openxmlformats.org/officeDocument/2006/relationships/hyperlink" Target="https://impactco2.fr/usagenumeriqu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 name="object 8"/>
          <p:cNvSpPr>
            <a:spLocks noChangeAspect="1"/>
          </p:cNvSpPr>
          <p:nvPr/>
        </p:nvSpPr>
        <p:spPr bwMode="auto">
          <a:xfrm rot="5400000">
            <a:off x="519927" y="2419838"/>
            <a:ext cx="2908867" cy="2780322"/>
          </a:xfrm>
          <a:custGeom>
            <a:avLst/>
            <a:gdLst/>
            <a:ahLst/>
            <a:cxnLst/>
            <a:rect l="l" t="t" r="r" b="b"/>
            <a:pathLst>
              <a:path w="1278889" h="1222375" extrusionOk="0">
                <a:moveTo>
                  <a:pt x="726313" y="0"/>
                </a:moveTo>
                <a:lnTo>
                  <a:pt x="0" y="0"/>
                </a:lnTo>
                <a:lnTo>
                  <a:pt x="48869" y="753516"/>
                </a:lnTo>
                <a:lnTo>
                  <a:pt x="54396" y="802093"/>
                </a:lnTo>
                <a:lnTo>
                  <a:pt x="64440" y="849117"/>
                </a:lnTo>
                <a:lnTo>
                  <a:pt x="78769" y="894371"/>
                </a:lnTo>
                <a:lnTo>
                  <a:pt x="97149" y="937637"/>
                </a:lnTo>
                <a:lnTo>
                  <a:pt x="119347" y="978696"/>
                </a:lnTo>
                <a:lnTo>
                  <a:pt x="145131" y="1017329"/>
                </a:lnTo>
                <a:lnTo>
                  <a:pt x="174268" y="1053320"/>
                </a:lnTo>
                <a:lnTo>
                  <a:pt x="206525" y="1086448"/>
                </a:lnTo>
                <a:lnTo>
                  <a:pt x="241669" y="1116496"/>
                </a:lnTo>
                <a:lnTo>
                  <a:pt x="279468" y="1143247"/>
                </a:lnTo>
                <a:lnTo>
                  <a:pt x="319687" y="1166480"/>
                </a:lnTo>
                <a:lnTo>
                  <a:pt x="362096" y="1185979"/>
                </a:lnTo>
                <a:lnTo>
                  <a:pt x="406460" y="1201525"/>
                </a:lnTo>
                <a:lnTo>
                  <a:pt x="452546" y="1212899"/>
                </a:lnTo>
                <a:lnTo>
                  <a:pt x="500123" y="1219883"/>
                </a:lnTo>
                <a:lnTo>
                  <a:pt x="548957" y="1222260"/>
                </a:lnTo>
                <a:lnTo>
                  <a:pt x="1278775" y="1222260"/>
                </a:lnTo>
                <a:lnTo>
                  <a:pt x="1278775" y="497446"/>
                </a:lnTo>
                <a:lnTo>
                  <a:pt x="758558" y="497446"/>
                </a:lnTo>
                <a:lnTo>
                  <a:pt x="726313" y="0"/>
                </a:lnTo>
                <a:close/>
              </a:path>
            </a:pathLst>
          </a:custGeom>
          <a:solidFill>
            <a:srgbClr val="2C3176"/>
          </a:solidFill>
        </p:spPr>
        <p:txBody>
          <a:bodyPr wrap="square" lIns="0" tIns="0" rIns="0" bIns="0" rtlCol="0"/>
          <a:lstStyle/>
          <a:p>
            <a:pPr>
              <a:defRPr/>
            </a:pPr>
            <a:endParaRPr/>
          </a:p>
        </p:txBody>
      </p:sp>
      <p:sp>
        <p:nvSpPr>
          <p:cNvPr id="12" name="ZoneTexte 11"/>
          <p:cNvSpPr txBox="1"/>
          <p:nvPr/>
        </p:nvSpPr>
        <p:spPr bwMode="auto">
          <a:xfrm>
            <a:off x="2761861" y="4325814"/>
            <a:ext cx="13335779" cy="1261883"/>
          </a:xfrm>
          <a:prstGeom prst="rect">
            <a:avLst/>
          </a:prstGeom>
          <a:noFill/>
        </p:spPr>
        <p:txBody>
          <a:bodyPr wrap="square" rtlCol="0">
            <a:spAutoFit/>
          </a:bodyPr>
          <a:lstStyle/>
          <a:p>
            <a:pPr>
              <a:defRPr/>
            </a:pPr>
            <a:r>
              <a:rPr lang="fr-FR" sz="4800" b="1">
                <a:solidFill>
                  <a:srgbClr val="2C3176"/>
                </a:solidFill>
                <a:latin typeface="Marianne ExtraBold"/>
                <a:ea typeface="Marianne ExtraBold"/>
                <a:cs typeface="Marianne ExtraBold"/>
              </a:rPr>
              <a:t>Kit de communication</a:t>
            </a:r>
            <a:endParaRPr/>
          </a:p>
          <a:p>
            <a:pPr>
              <a:defRPr/>
            </a:pPr>
            <a:r>
              <a:rPr lang="fr-FR" sz="2800" b="1">
                <a:solidFill>
                  <a:srgbClr val="2C3176"/>
                </a:solidFill>
                <a:latin typeface="Marianne ExtraBold"/>
                <a:ea typeface="Marianne ExtraBold"/>
                <a:cs typeface="Marianne ExtraBold"/>
              </a:rPr>
              <a:t>Optimiser la visibilité et mise en valeur de votre démarche Numérique responsable</a:t>
            </a:r>
            <a:endParaRPr/>
          </a:p>
        </p:txBody>
      </p:sp>
      <p:sp>
        <p:nvSpPr>
          <p:cNvPr id="14" name="object 4"/>
          <p:cNvSpPr/>
          <p:nvPr/>
        </p:nvSpPr>
        <p:spPr bwMode="auto">
          <a:xfrm>
            <a:off x="13672138" y="414280"/>
            <a:ext cx="2201545" cy="2104390"/>
          </a:xfrm>
          <a:custGeom>
            <a:avLst/>
            <a:gdLst/>
            <a:ahLst/>
            <a:cxnLst/>
            <a:rect l="l" t="t" r="r" b="b"/>
            <a:pathLst>
              <a:path w="2201544" h="2104390" extrusionOk="0">
                <a:moveTo>
                  <a:pt x="1256360" y="0"/>
                </a:moveTo>
                <a:lnTo>
                  <a:pt x="0" y="0"/>
                </a:lnTo>
                <a:lnTo>
                  <a:pt x="0" y="1247749"/>
                </a:lnTo>
                <a:lnTo>
                  <a:pt x="895578" y="1247749"/>
                </a:lnTo>
                <a:lnTo>
                  <a:pt x="951001" y="2104212"/>
                </a:lnTo>
                <a:lnTo>
                  <a:pt x="2201405" y="2104212"/>
                </a:lnTo>
                <a:lnTo>
                  <a:pt x="2117382" y="806983"/>
                </a:lnTo>
                <a:lnTo>
                  <a:pt x="2112914" y="758885"/>
                </a:lnTo>
                <a:lnTo>
                  <a:pt x="2105851" y="711607"/>
                </a:lnTo>
                <a:lnTo>
                  <a:pt x="2096269" y="665221"/>
                </a:lnTo>
                <a:lnTo>
                  <a:pt x="2084242" y="619795"/>
                </a:lnTo>
                <a:lnTo>
                  <a:pt x="2069845" y="575400"/>
                </a:lnTo>
                <a:lnTo>
                  <a:pt x="2053152" y="532105"/>
                </a:lnTo>
                <a:lnTo>
                  <a:pt x="2034239" y="489982"/>
                </a:lnTo>
                <a:lnTo>
                  <a:pt x="2013180" y="449100"/>
                </a:lnTo>
                <a:lnTo>
                  <a:pt x="1990049" y="409529"/>
                </a:lnTo>
                <a:lnTo>
                  <a:pt x="1964921" y="371339"/>
                </a:lnTo>
                <a:lnTo>
                  <a:pt x="1937872" y="334601"/>
                </a:lnTo>
                <a:lnTo>
                  <a:pt x="1908975" y="299384"/>
                </a:lnTo>
                <a:lnTo>
                  <a:pt x="1878305" y="265758"/>
                </a:lnTo>
                <a:lnTo>
                  <a:pt x="1845938" y="233794"/>
                </a:lnTo>
                <a:lnTo>
                  <a:pt x="1811948" y="203561"/>
                </a:lnTo>
                <a:lnTo>
                  <a:pt x="1776409" y="175130"/>
                </a:lnTo>
                <a:lnTo>
                  <a:pt x="1739397" y="148571"/>
                </a:lnTo>
                <a:lnTo>
                  <a:pt x="1700985" y="123954"/>
                </a:lnTo>
                <a:lnTo>
                  <a:pt x="1661249" y="101349"/>
                </a:lnTo>
                <a:lnTo>
                  <a:pt x="1620264" y="80825"/>
                </a:lnTo>
                <a:lnTo>
                  <a:pt x="1578103" y="62454"/>
                </a:lnTo>
                <a:lnTo>
                  <a:pt x="1534843" y="46305"/>
                </a:lnTo>
                <a:lnTo>
                  <a:pt x="1490557" y="32448"/>
                </a:lnTo>
                <a:lnTo>
                  <a:pt x="1445320" y="20953"/>
                </a:lnTo>
                <a:lnTo>
                  <a:pt x="1399207" y="11891"/>
                </a:lnTo>
                <a:lnTo>
                  <a:pt x="1352293" y="5331"/>
                </a:lnTo>
                <a:lnTo>
                  <a:pt x="1304652" y="1344"/>
                </a:lnTo>
                <a:lnTo>
                  <a:pt x="1256360" y="0"/>
                </a:lnTo>
                <a:close/>
              </a:path>
            </a:pathLst>
          </a:custGeom>
          <a:solidFill>
            <a:srgbClr val="5D6DB3"/>
          </a:solidFill>
        </p:spPr>
        <p:txBody>
          <a:bodyPr wrap="square" lIns="0" tIns="0" rIns="0" bIns="0" rtlCol="0"/>
          <a:lstStyle/>
          <a:p>
            <a:pPr>
              <a:defRPr/>
            </a:pPr>
            <a:endParaRPr/>
          </a:p>
        </p:txBody>
      </p:sp>
      <p:sp>
        <p:nvSpPr>
          <p:cNvPr id="15" name="object 3"/>
          <p:cNvSpPr>
            <a:spLocks noChangeAspect="1"/>
          </p:cNvSpPr>
          <p:nvPr/>
        </p:nvSpPr>
        <p:spPr bwMode="auto">
          <a:xfrm>
            <a:off x="584200" y="7848600"/>
            <a:ext cx="954722" cy="913145"/>
          </a:xfrm>
          <a:custGeom>
            <a:avLst/>
            <a:gdLst/>
            <a:ahLst/>
            <a:cxnLst/>
            <a:rect l="l" t="t" r="r" b="b"/>
            <a:pathLst>
              <a:path w="393700" h="376554" extrusionOk="0">
                <a:moveTo>
                  <a:pt x="217690" y="0"/>
                </a:moveTo>
                <a:lnTo>
                  <a:pt x="6223" y="0"/>
                </a:lnTo>
                <a:lnTo>
                  <a:pt x="0" y="6654"/>
                </a:lnTo>
                <a:lnTo>
                  <a:pt x="14617" y="232092"/>
                </a:lnTo>
                <a:lnTo>
                  <a:pt x="24862" y="278192"/>
                </a:lnTo>
                <a:lnTo>
                  <a:pt x="47735" y="317882"/>
                </a:lnTo>
                <a:lnTo>
                  <a:pt x="80889" y="348960"/>
                </a:lnTo>
                <a:lnTo>
                  <a:pt x="121975" y="369222"/>
                </a:lnTo>
                <a:lnTo>
                  <a:pt x="168643" y="376466"/>
                </a:lnTo>
                <a:lnTo>
                  <a:pt x="387350" y="376466"/>
                </a:lnTo>
                <a:lnTo>
                  <a:pt x="393433" y="370382"/>
                </a:lnTo>
                <a:lnTo>
                  <a:pt x="393433" y="159308"/>
                </a:lnTo>
                <a:lnTo>
                  <a:pt x="387350" y="153225"/>
                </a:lnTo>
                <a:lnTo>
                  <a:pt x="238785" y="153225"/>
                </a:lnTo>
                <a:lnTo>
                  <a:pt x="232854" y="147650"/>
                </a:lnTo>
                <a:lnTo>
                  <a:pt x="232384" y="140487"/>
                </a:lnTo>
                <a:lnTo>
                  <a:pt x="223647" y="5575"/>
                </a:lnTo>
                <a:lnTo>
                  <a:pt x="217690" y="0"/>
                </a:lnTo>
                <a:close/>
              </a:path>
            </a:pathLst>
          </a:custGeom>
          <a:solidFill>
            <a:srgbClr val="FCCD00"/>
          </a:solidFill>
        </p:spPr>
        <p:txBody>
          <a:bodyPr wrap="square" lIns="0" tIns="0" rIns="0" bIns="0" rtlCol="0"/>
          <a:lstStyle/>
          <a:p>
            <a:pPr>
              <a:defRPr/>
            </a:pPr>
            <a:endParaRPr/>
          </a:p>
        </p:txBody>
      </p:sp>
      <p:pic>
        <p:nvPicPr>
          <p:cNvPr id="16" name="Image 15"/>
          <p:cNvPicPr>
            <a:picLocks noChangeAspect="1"/>
          </p:cNvPicPr>
          <p:nvPr/>
        </p:nvPicPr>
        <p:blipFill>
          <a:blip r:embed="rId2"/>
          <a:stretch/>
        </p:blipFill>
        <p:spPr bwMode="auto">
          <a:xfrm rot="5400000">
            <a:off x="13942289" y="7081803"/>
            <a:ext cx="1863967" cy="2446735"/>
          </a:xfrm>
          <a:prstGeom prst="rect">
            <a:avLst/>
          </a:prstGeom>
        </p:spPr>
      </p:pic>
      <p:pic>
        <p:nvPicPr>
          <p:cNvPr id="5" name="Image 4"/>
          <p:cNvPicPr>
            <a:picLocks noChangeAspect="1"/>
          </p:cNvPicPr>
          <p:nvPr/>
        </p:nvPicPr>
        <p:blipFill>
          <a:blip r:embed="rId3"/>
          <a:stretch/>
        </p:blipFill>
        <p:spPr bwMode="auto">
          <a:xfrm>
            <a:off x="174365" y="246810"/>
            <a:ext cx="5980095" cy="1911096"/>
          </a:xfrm>
          <a:prstGeom prst="rect">
            <a:avLst/>
          </a:prstGeom>
        </p:spPr>
      </p:pic>
      <p:sp>
        <p:nvSpPr>
          <p:cNvPr id="2" name="ZoneTexte 8"/>
          <p:cNvSpPr txBox="1"/>
          <p:nvPr/>
        </p:nvSpPr>
        <p:spPr bwMode="auto">
          <a:xfrm>
            <a:off x="1731016" y="7262895"/>
            <a:ext cx="12112054" cy="1815882"/>
          </a:xfrm>
          <a:prstGeom prst="rect">
            <a:avLst/>
          </a:prstGeom>
          <a:noFill/>
        </p:spPr>
        <p:txBody>
          <a:bodyPr wrap="square" rtlCol="0">
            <a:spAutoFit/>
          </a:bodyPr>
          <a:lstStyle/>
          <a:p>
            <a:pPr>
              <a:defRPr/>
            </a:pPr>
            <a:r>
              <a:rPr lang="fr-FR" sz="1600" dirty="0">
                <a:solidFill>
                  <a:srgbClr val="2C3176"/>
                </a:solidFill>
                <a:latin typeface="Marianne"/>
                <a:ea typeface="Marianne ExtraBold"/>
                <a:cs typeface="Marianne ExtraBold"/>
              </a:rPr>
              <a:t>Ce support a été produit par l’ANCT lors de l’expérimentation lancée en novembre 2022 pour accompagner 6 collectivités territoriales pilotes dans l’élaboration de leur stratégie Numérique responsable. Il a ensuite été mis à jour à base des retours d’expérience des 18 collectivités territoriales ayant participé à la Vague 1, qui s’est déroulée entre septembre et décembre 2023.</a:t>
            </a:r>
            <a:endParaRPr dirty="0"/>
          </a:p>
          <a:p>
            <a:pPr>
              <a:defRPr/>
            </a:pPr>
            <a:r>
              <a:rPr lang="fr-FR" sz="1600" dirty="0">
                <a:solidFill>
                  <a:srgbClr val="2C3176"/>
                </a:solidFill>
                <a:latin typeface="Marianne"/>
                <a:ea typeface="Marianne ExtraBold"/>
                <a:cs typeface="Marianne ExtraBold"/>
              </a:rPr>
              <a:t>Il est mis à disposition de tous les acteurs en libre-accès </a:t>
            </a:r>
            <a:r>
              <a:rPr lang="fr-FR" sz="1600" u="sng" dirty="0">
                <a:solidFill>
                  <a:srgbClr val="2C3176"/>
                </a:solidFill>
                <a:latin typeface="Marianne"/>
                <a:ea typeface="Marianne ExtraBold"/>
                <a:cs typeface="Marianne ExtraBold"/>
                <a:hlinkClick r:id="rId4" tooltip="https://labase.anct.gouv.fr/base/433?tab=collections&amp;collection=199"/>
              </a:rPr>
              <a:t>dans la boîte à outils Numérique responsable de l’ANCT</a:t>
            </a:r>
            <a:r>
              <a:rPr lang="fr-FR" sz="1600" dirty="0">
                <a:solidFill>
                  <a:srgbClr val="2C3176"/>
                </a:solidFill>
                <a:latin typeface="Marianne"/>
                <a:ea typeface="Marianne ExtraBold"/>
                <a:cs typeface="Marianne ExtraBold"/>
                <a:hlinkClick r:id="rId4" tooltip="https://labase.anct.gouv.fr/base/433?tab=collections&amp;collection=199"/>
              </a:rPr>
              <a:t> </a:t>
            </a:r>
            <a:r>
              <a:rPr lang="fr-FR" sz="1600" dirty="0">
                <a:solidFill>
                  <a:srgbClr val="2C3176"/>
                </a:solidFill>
                <a:latin typeface="Marianne"/>
                <a:ea typeface="Marianne ExtraBold"/>
                <a:cs typeface="Marianne ExtraBold"/>
              </a:rPr>
              <a:t>pour servir de modèle.</a:t>
            </a:r>
            <a:endParaRPr dirty="0"/>
          </a:p>
          <a:p>
            <a:pPr>
              <a:defRPr/>
            </a:pPr>
            <a:r>
              <a:rPr lang="fr-FR" sz="1600" dirty="0">
                <a:solidFill>
                  <a:srgbClr val="2C3176"/>
                </a:solidFill>
                <a:latin typeface="Marianne"/>
                <a:ea typeface="Marianne ExtraBold"/>
                <a:cs typeface="Marianne ExtraBold"/>
              </a:rPr>
              <a:t>Il peut donc être repris, modifié, complété. </a:t>
            </a:r>
            <a:r>
              <a:rPr lang="fr-FR" sz="1600" dirty="0">
                <a:solidFill>
                  <a:srgbClr val="2C3176"/>
                </a:solidFill>
                <a:latin typeface="Marianne"/>
              </a:rPr>
              <a:t>La typographie Marianne® est </a:t>
            </a:r>
            <a:r>
              <a:rPr lang="fr-FR" sz="1600" dirty="0">
                <a:solidFill>
                  <a:srgbClr val="2C3176"/>
                </a:solidFill>
                <a:latin typeface="Marianne"/>
                <a:ea typeface="Marianne ExtraBold"/>
                <a:cs typeface="Marianne ExtraBold"/>
              </a:rPr>
              <a:t>réservée aux administrations publiques.</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3"/>
          <p:cNvSpPr>
            <a:spLocks noGrp="1"/>
          </p:cNvSpPr>
          <p:nvPr>
            <p:ph type="title"/>
          </p:nvPr>
        </p:nvSpPr>
        <p:spPr bwMode="auto">
          <a:xfrm>
            <a:off x="2091899" y="491030"/>
            <a:ext cx="13242836" cy="1231106"/>
          </a:xfrm>
        </p:spPr>
        <p:txBody>
          <a:bodyPr wrap="square" lIns="0" tIns="0" rIns="0" bIns="0">
            <a:spAutoFit/>
          </a:bodyPr>
          <a:lstStyle/>
          <a:p>
            <a:pPr>
              <a:defRPr/>
            </a:pPr>
            <a:r>
              <a:rPr lang="fr-FR" sz="3200" spc="-75" dirty="0">
                <a:cs typeface="Marianne"/>
              </a:rPr>
              <a:t>Exemple de communication </a:t>
            </a:r>
            <a:r>
              <a:rPr lang="fr-FR" sz="3200" u="sng" spc="-75" dirty="0">
                <a:cs typeface="Marianne"/>
              </a:rPr>
              <a:t>interne</a:t>
            </a:r>
            <a:r>
              <a:rPr lang="fr-FR" sz="3200" spc="-75" dirty="0">
                <a:cs typeface="Marianne"/>
              </a:rPr>
              <a:t> et </a:t>
            </a:r>
            <a:r>
              <a:rPr lang="fr-FR" sz="3200" u="sng" spc="-75" dirty="0">
                <a:cs typeface="Marianne"/>
              </a:rPr>
              <a:t>externe</a:t>
            </a:r>
            <a:r>
              <a:rPr lang="fr-FR" sz="3200" spc="-75" dirty="0">
                <a:cs typeface="Marianne"/>
              </a:rPr>
              <a:t> sur la démarche</a:t>
            </a:r>
            <a:br>
              <a:rPr lang="fr-FR" sz="2400" dirty="0">
                <a:latin typeface="Marianne"/>
              </a:rPr>
            </a:br>
            <a:r>
              <a:rPr lang="fr-FR" sz="2400" dirty="0">
                <a:latin typeface="Marianne"/>
              </a:rPr>
              <a:t>Note d’information sur la démarche Numérique responsable (</a:t>
            </a:r>
            <a:r>
              <a:rPr lang="fr-FR" sz="2400" dirty="0" err="1">
                <a:latin typeface="Marianne"/>
              </a:rPr>
              <a:t>Thèreval</a:t>
            </a:r>
            <a:r>
              <a:rPr lang="fr-FR" sz="2400" dirty="0">
                <a:latin typeface="Marianne"/>
              </a:rPr>
              <a:t>)</a:t>
            </a:r>
            <a:br>
              <a:rPr lang="fr-FR" sz="2400" dirty="0">
                <a:latin typeface="Marianne"/>
              </a:rPr>
            </a:br>
            <a:endParaRPr lang="fr-FR" sz="2400" dirty="0">
              <a:latin typeface="Marianne"/>
            </a:endParaRPr>
          </a:p>
        </p:txBody>
      </p:sp>
      <p:sp>
        <p:nvSpPr>
          <p:cNvPr id="7" name="TextBox 6"/>
          <p:cNvSpPr txBox="1"/>
          <p:nvPr/>
        </p:nvSpPr>
        <p:spPr bwMode="auto">
          <a:xfrm>
            <a:off x="1083681" y="1768302"/>
            <a:ext cx="14088637" cy="646331"/>
          </a:xfrm>
          <a:prstGeom prst="rect">
            <a:avLst/>
          </a:prstGeom>
          <a:solidFill>
            <a:srgbClr val="FCF3D8"/>
          </a:solidFill>
        </p:spPr>
        <p:txBody>
          <a:bodyPr wrap="square" rtlCol="0">
            <a:spAutoFit/>
          </a:bodyPr>
          <a:lstStyle/>
          <a:p>
            <a:pPr>
              <a:defRPr/>
            </a:pPr>
            <a:r>
              <a:rPr lang="fr-FR"/>
              <a:t>Le référent de Thèreval a rédigé une note d’information détaillant les grandes phases de l’accompagnement ANCT et de la démarche NR, ainsi que les leviers sélectionnés.</a:t>
            </a:r>
            <a:endParaRPr/>
          </a:p>
        </p:txBody>
      </p:sp>
      <p:pic>
        <p:nvPicPr>
          <p:cNvPr id="5" name="Image 4"/>
          <p:cNvPicPr>
            <a:picLocks noChangeAspect="1"/>
          </p:cNvPicPr>
          <p:nvPr/>
        </p:nvPicPr>
        <p:blipFill>
          <a:blip r:embed="rId2"/>
          <a:stretch/>
        </p:blipFill>
        <p:spPr bwMode="auto">
          <a:xfrm>
            <a:off x="5866326" y="2619633"/>
            <a:ext cx="4523348" cy="6348863"/>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3"/>
          <p:cNvSpPr>
            <a:spLocks noGrp="1"/>
          </p:cNvSpPr>
          <p:nvPr>
            <p:ph type="title"/>
          </p:nvPr>
        </p:nvSpPr>
        <p:spPr bwMode="auto">
          <a:xfrm>
            <a:off x="2091898" y="491030"/>
            <a:ext cx="13783101" cy="1231106"/>
          </a:xfrm>
        </p:spPr>
        <p:txBody>
          <a:bodyPr wrap="square" lIns="0" tIns="0" rIns="0" bIns="0">
            <a:spAutoFit/>
          </a:bodyPr>
          <a:lstStyle/>
          <a:p>
            <a:pPr>
              <a:defRPr/>
            </a:pPr>
            <a:r>
              <a:rPr lang="fr-FR" sz="3200" spc="-75" dirty="0">
                <a:cs typeface="Marianne"/>
              </a:rPr>
              <a:t>Exemple de communication </a:t>
            </a:r>
            <a:r>
              <a:rPr lang="fr-FR" sz="3200" u="sng" spc="-75" dirty="0">
                <a:cs typeface="Marianne"/>
              </a:rPr>
              <a:t>externe</a:t>
            </a:r>
            <a:r>
              <a:rPr lang="fr-FR" sz="3200" spc="-75" dirty="0">
                <a:cs typeface="Marianne"/>
              </a:rPr>
              <a:t> sur la démarche</a:t>
            </a:r>
            <a:br>
              <a:rPr lang="fr-FR" sz="2400" b="1" dirty="0">
                <a:latin typeface="Marianne"/>
              </a:rPr>
            </a:br>
            <a:r>
              <a:rPr lang="fr-FR" sz="2400" dirty="0">
                <a:latin typeface="Marianne"/>
              </a:rPr>
              <a:t>Supports de sensibilisation pour un événement sur la transition écologique (CUD)</a:t>
            </a:r>
            <a:br>
              <a:rPr lang="fr-FR" sz="2400" b="1" dirty="0">
                <a:latin typeface="Marianne"/>
              </a:rPr>
            </a:br>
            <a:endParaRPr lang="fr-FR" sz="2400" dirty="0">
              <a:latin typeface="Marianne"/>
            </a:endParaRPr>
          </a:p>
        </p:txBody>
      </p:sp>
      <p:sp>
        <p:nvSpPr>
          <p:cNvPr id="7" name="TextBox 6"/>
          <p:cNvSpPr txBox="1"/>
          <p:nvPr/>
        </p:nvSpPr>
        <p:spPr bwMode="auto">
          <a:xfrm>
            <a:off x="1083681" y="1907704"/>
            <a:ext cx="14088637" cy="646331"/>
          </a:xfrm>
          <a:prstGeom prst="rect">
            <a:avLst/>
          </a:prstGeom>
          <a:solidFill>
            <a:srgbClr val="FCF3D8"/>
          </a:solidFill>
        </p:spPr>
        <p:txBody>
          <a:bodyPr wrap="square" rtlCol="0">
            <a:spAutoFit/>
          </a:bodyPr>
          <a:lstStyle/>
          <a:p>
            <a:pPr>
              <a:defRPr/>
            </a:pPr>
            <a:r>
              <a:rPr lang="fr-FR"/>
              <a:t>Les équipes de la Communauté Urbaine de Dunkerque ont préparé 6 « totems » faisant passer des messages clés sur le Numérique responsable, que le référent a pu présenter lors d’un forum de sensibilisation aux transitions écologiques.</a:t>
            </a:r>
            <a:endParaRPr/>
          </a:p>
        </p:txBody>
      </p:sp>
      <p:pic>
        <p:nvPicPr>
          <p:cNvPr id="5" name="Picture 4"/>
          <p:cNvPicPr>
            <a:picLocks noChangeAspect="1"/>
          </p:cNvPicPr>
          <p:nvPr/>
        </p:nvPicPr>
        <p:blipFill>
          <a:blip r:embed="rId2"/>
          <a:stretch/>
        </p:blipFill>
        <p:spPr bwMode="auto">
          <a:xfrm>
            <a:off x="1666836" y="2664269"/>
            <a:ext cx="2473364" cy="5988698"/>
          </a:xfrm>
          <a:prstGeom prst="rect">
            <a:avLst/>
          </a:prstGeom>
        </p:spPr>
      </p:pic>
      <p:pic>
        <p:nvPicPr>
          <p:cNvPr id="8" name="Picture 7"/>
          <p:cNvPicPr>
            <a:picLocks noChangeAspect="1"/>
          </p:cNvPicPr>
          <p:nvPr/>
        </p:nvPicPr>
        <p:blipFill>
          <a:blip r:embed="rId3"/>
          <a:stretch/>
        </p:blipFill>
        <p:spPr bwMode="auto">
          <a:xfrm>
            <a:off x="5082030" y="2664269"/>
            <a:ext cx="2635027" cy="5988698"/>
          </a:xfrm>
          <a:prstGeom prst="rect">
            <a:avLst/>
          </a:prstGeom>
        </p:spPr>
      </p:pic>
      <p:pic>
        <p:nvPicPr>
          <p:cNvPr id="10" name="Picture 9"/>
          <p:cNvPicPr>
            <a:picLocks noChangeAspect="1"/>
          </p:cNvPicPr>
          <p:nvPr/>
        </p:nvPicPr>
        <p:blipFill>
          <a:blip r:embed="rId4"/>
          <a:srcRect b="813"/>
          <a:stretch/>
        </p:blipFill>
        <p:spPr bwMode="auto">
          <a:xfrm>
            <a:off x="8658887" y="2664273"/>
            <a:ext cx="2680126" cy="5988694"/>
          </a:xfrm>
          <a:prstGeom prst="rect">
            <a:avLst/>
          </a:prstGeom>
        </p:spPr>
      </p:pic>
      <p:pic>
        <p:nvPicPr>
          <p:cNvPr id="12" name="Picture 11"/>
          <p:cNvPicPr>
            <a:picLocks noChangeAspect="1"/>
          </p:cNvPicPr>
          <p:nvPr/>
        </p:nvPicPr>
        <p:blipFill>
          <a:blip r:embed="rId5"/>
          <a:stretch/>
        </p:blipFill>
        <p:spPr bwMode="auto">
          <a:xfrm>
            <a:off x="12280842" y="2664271"/>
            <a:ext cx="2658324" cy="598869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3"/>
          <p:cNvSpPr>
            <a:spLocks noGrp="1"/>
          </p:cNvSpPr>
          <p:nvPr>
            <p:ph type="title"/>
          </p:nvPr>
        </p:nvSpPr>
        <p:spPr bwMode="auto">
          <a:xfrm>
            <a:off x="2091898" y="491030"/>
            <a:ext cx="13196227" cy="1846659"/>
          </a:xfrm>
        </p:spPr>
        <p:txBody>
          <a:bodyPr wrap="square" lIns="0" tIns="0" rIns="0" bIns="0">
            <a:spAutoFit/>
          </a:bodyPr>
          <a:lstStyle/>
          <a:p>
            <a:pPr>
              <a:defRPr/>
            </a:pPr>
            <a:r>
              <a:rPr lang="fr-FR" sz="3600" spc="-75" dirty="0">
                <a:cs typeface="Marianne"/>
              </a:rPr>
              <a:t>Exemple de communication </a:t>
            </a:r>
            <a:r>
              <a:rPr lang="fr-FR" sz="3600" u="sng" spc="-75" dirty="0">
                <a:cs typeface="Marianne"/>
              </a:rPr>
              <a:t>externe</a:t>
            </a:r>
            <a:r>
              <a:rPr lang="fr-FR" sz="3600" spc="-75" dirty="0">
                <a:cs typeface="Marianne"/>
              </a:rPr>
              <a:t> sur la démarche</a:t>
            </a:r>
            <a:br>
              <a:rPr lang="fr-FR" sz="2800" dirty="0">
                <a:latin typeface="Marianne"/>
              </a:rPr>
            </a:br>
            <a:r>
              <a:rPr lang="fr-FR" sz="2800" dirty="0">
                <a:latin typeface="Marianne"/>
              </a:rPr>
              <a:t>Article sur la démarche Numérique responsable dans Ouest France (</a:t>
            </a:r>
            <a:r>
              <a:rPr lang="fr-FR" sz="2800" dirty="0" err="1">
                <a:latin typeface="Marianne"/>
              </a:rPr>
              <a:t>Thèreval</a:t>
            </a:r>
            <a:r>
              <a:rPr lang="fr-FR" sz="2800" dirty="0">
                <a:latin typeface="Marianne"/>
              </a:rPr>
              <a:t>)</a:t>
            </a:r>
            <a:br>
              <a:rPr lang="fr-FR" sz="2800" dirty="0">
                <a:latin typeface="Marianne"/>
              </a:rPr>
            </a:br>
            <a:endParaRPr lang="fr-FR" sz="2800" dirty="0">
              <a:latin typeface="Marianne"/>
            </a:endParaRPr>
          </a:p>
        </p:txBody>
      </p:sp>
      <p:sp>
        <p:nvSpPr>
          <p:cNvPr id="7" name="TextBox 6"/>
          <p:cNvSpPr txBox="1"/>
          <p:nvPr/>
        </p:nvSpPr>
        <p:spPr bwMode="auto">
          <a:xfrm>
            <a:off x="1083680" y="1909445"/>
            <a:ext cx="14088637" cy="646331"/>
          </a:xfrm>
          <a:prstGeom prst="rect">
            <a:avLst/>
          </a:prstGeom>
          <a:solidFill>
            <a:srgbClr val="FCF3D8"/>
          </a:solidFill>
        </p:spPr>
        <p:txBody>
          <a:bodyPr wrap="square" rtlCol="0">
            <a:spAutoFit/>
          </a:bodyPr>
          <a:lstStyle/>
          <a:p>
            <a:pPr>
              <a:defRPr/>
            </a:pPr>
            <a:r>
              <a:rPr lang="fr-FR" dirty="0"/>
              <a:t>Le référent de </a:t>
            </a:r>
            <a:r>
              <a:rPr lang="fr-FR" dirty="0" err="1"/>
              <a:t>Thèreval</a:t>
            </a:r>
            <a:r>
              <a:rPr lang="fr-FR" dirty="0"/>
              <a:t> a fait en sorte que sa démarche Numérique responsable soit mise en valeur dans la presse, notamment à travers un article Ouest France.</a:t>
            </a:r>
            <a:endParaRPr dirty="0"/>
          </a:p>
        </p:txBody>
      </p:sp>
      <p:pic>
        <p:nvPicPr>
          <p:cNvPr id="8" name="Picture 7">
            <a:hlinkClick r:id="rId2"/>
          </p:cNvPr>
          <p:cNvPicPr>
            <a:picLocks noChangeAspect="1"/>
          </p:cNvPicPr>
          <p:nvPr/>
        </p:nvPicPr>
        <p:blipFill>
          <a:blip r:embed="rId3"/>
          <a:stretch/>
        </p:blipFill>
        <p:spPr bwMode="auto">
          <a:xfrm>
            <a:off x="4737142" y="2627583"/>
            <a:ext cx="6781711" cy="6279362"/>
          </a:xfrm>
          <a:prstGeom prst="rect">
            <a:avLst/>
          </a:prstGeom>
          <a:ln>
            <a:noFill/>
          </a:ln>
          <a:effectLst>
            <a:outerShdw blurRad="50800" dist="38100" dir="2700000" algn="tl" rotWithShape="0">
              <a:prstClr val="black">
                <a:alpha val="40000"/>
              </a:prst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3"/>
          <p:cNvSpPr>
            <a:spLocks noGrp="1"/>
          </p:cNvSpPr>
          <p:nvPr>
            <p:ph type="title"/>
          </p:nvPr>
        </p:nvSpPr>
        <p:spPr bwMode="auto">
          <a:xfrm>
            <a:off x="2091899" y="491030"/>
            <a:ext cx="12694144" cy="984885"/>
          </a:xfrm>
        </p:spPr>
        <p:txBody>
          <a:bodyPr wrap="square" lIns="0" tIns="0" rIns="0" bIns="0">
            <a:spAutoFit/>
          </a:bodyPr>
          <a:lstStyle/>
          <a:p>
            <a:pPr>
              <a:defRPr/>
            </a:pPr>
            <a:r>
              <a:rPr lang="fr-FR" sz="3600" spc="-75" dirty="0">
                <a:cs typeface="Marianne"/>
              </a:rPr>
              <a:t>Exemple de communication </a:t>
            </a:r>
            <a:r>
              <a:rPr lang="fr-FR" sz="3600" u="sng" spc="-75" dirty="0">
                <a:cs typeface="Marianne"/>
              </a:rPr>
              <a:t>externe</a:t>
            </a:r>
            <a:r>
              <a:rPr lang="fr-FR" sz="3600" spc="-75" dirty="0">
                <a:cs typeface="Marianne"/>
              </a:rPr>
              <a:t> sur la démarche</a:t>
            </a:r>
            <a:br>
              <a:rPr lang="fr-FR" sz="2800" dirty="0">
                <a:latin typeface="Marianne"/>
              </a:rPr>
            </a:br>
            <a:r>
              <a:rPr lang="fr-FR" sz="2800" b="1" dirty="0" err="1">
                <a:latin typeface="Marianne"/>
              </a:rPr>
              <a:t>Posts</a:t>
            </a:r>
            <a:r>
              <a:rPr lang="fr-FR" sz="2800" b="1" dirty="0">
                <a:latin typeface="Marianne"/>
              </a:rPr>
              <a:t> LinkedIn</a:t>
            </a:r>
            <a:endParaRPr lang="fr-FR" sz="2800" dirty="0">
              <a:latin typeface="Marianne"/>
            </a:endParaRPr>
          </a:p>
        </p:txBody>
      </p:sp>
      <p:sp>
        <p:nvSpPr>
          <p:cNvPr id="7" name="TextBox 6"/>
          <p:cNvSpPr txBox="1"/>
          <p:nvPr/>
        </p:nvSpPr>
        <p:spPr bwMode="auto">
          <a:xfrm>
            <a:off x="1083680" y="1840021"/>
            <a:ext cx="14088637" cy="646331"/>
          </a:xfrm>
          <a:prstGeom prst="rect">
            <a:avLst/>
          </a:prstGeom>
          <a:solidFill>
            <a:srgbClr val="FCF3D8"/>
          </a:solidFill>
        </p:spPr>
        <p:txBody>
          <a:bodyPr wrap="square" rtlCol="0">
            <a:spAutoFit/>
          </a:bodyPr>
          <a:lstStyle/>
          <a:p>
            <a:pPr>
              <a:defRPr/>
            </a:pPr>
            <a:r>
              <a:rPr lang="fr-FR"/>
              <a:t>Le référent de Paris Saclay a valorisé le travail mené par sa collectivité sur le Numérique responsable en postant sur LinkedIn. La référente de l’Yonne, elle, a pu faire de même en repartageant un post de l’ANCT.</a:t>
            </a:r>
            <a:endParaRPr/>
          </a:p>
        </p:txBody>
      </p:sp>
      <p:grpSp>
        <p:nvGrpSpPr>
          <p:cNvPr id="14" name="Group 13"/>
          <p:cNvGrpSpPr/>
          <p:nvPr/>
        </p:nvGrpSpPr>
        <p:grpSpPr bwMode="auto">
          <a:xfrm>
            <a:off x="1375510" y="2788306"/>
            <a:ext cx="6553611" cy="5864664"/>
            <a:chOff x="1375510" y="2788306"/>
            <a:chExt cx="6553611" cy="5864664"/>
          </a:xfrm>
        </p:grpSpPr>
        <p:pic>
          <p:nvPicPr>
            <p:cNvPr id="3" name="Picture 2"/>
            <p:cNvPicPr>
              <a:picLocks noChangeAspect="1"/>
            </p:cNvPicPr>
            <p:nvPr/>
          </p:nvPicPr>
          <p:blipFill>
            <a:blip r:embed="rId2"/>
            <a:srcRect b="27893"/>
            <a:stretch/>
          </p:blipFill>
          <p:spPr bwMode="auto">
            <a:xfrm>
              <a:off x="1375510" y="2788306"/>
              <a:ext cx="6553611" cy="5864664"/>
            </a:xfrm>
            <a:prstGeom prst="rect">
              <a:avLst/>
            </a:prstGeom>
            <a:ln>
              <a:noFill/>
            </a:ln>
          </p:spPr>
        </p:pic>
        <p:sp>
          <p:nvSpPr>
            <p:cNvPr id="10" name="Oval 9"/>
            <p:cNvSpPr/>
            <p:nvPr/>
          </p:nvSpPr>
          <p:spPr bwMode="auto">
            <a:xfrm>
              <a:off x="1464733" y="2887133"/>
              <a:ext cx="508000" cy="4995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2" name="Rectangle 11"/>
            <p:cNvSpPr/>
            <p:nvPr/>
          </p:nvSpPr>
          <p:spPr bwMode="auto">
            <a:xfrm>
              <a:off x="1972733" y="2887133"/>
              <a:ext cx="3780367" cy="499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a:t>v</a:t>
              </a:r>
              <a:endParaRPr/>
            </a:p>
          </p:txBody>
        </p:sp>
      </p:grpSp>
      <p:grpSp>
        <p:nvGrpSpPr>
          <p:cNvPr id="15" name="Group 14"/>
          <p:cNvGrpSpPr/>
          <p:nvPr/>
        </p:nvGrpSpPr>
        <p:grpSpPr bwMode="auto">
          <a:xfrm>
            <a:off x="9027273" y="2788306"/>
            <a:ext cx="5549183" cy="5864664"/>
            <a:chOff x="9027273" y="2788306"/>
            <a:chExt cx="5549183" cy="5864664"/>
          </a:xfrm>
        </p:grpSpPr>
        <p:pic>
          <p:nvPicPr>
            <p:cNvPr id="9" name="Picture 8"/>
            <p:cNvPicPr>
              <a:picLocks noChangeAspect="1"/>
            </p:cNvPicPr>
            <p:nvPr/>
          </p:nvPicPr>
          <p:blipFill>
            <a:blip r:embed="rId3"/>
            <a:srcRect t="1" b="1"/>
            <a:stretch/>
          </p:blipFill>
          <p:spPr bwMode="auto">
            <a:xfrm>
              <a:off x="9027273" y="2788306"/>
              <a:ext cx="5549183" cy="5864664"/>
            </a:xfrm>
            <a:prstGeom prst="rect">
              <a:avLst/>
            </a:prstGeom>
            <a:ln>
              <a:noFill/>
            </a:ln>
          </p:spPr>
        </p:pic>
        <p:sp>
          <p:nvSpPr>
            <p:cNvPr id="11" name="Oval 10"/>
            <p:cNvSpPr/>
            <p:nvPr/>
          </p:nvSpPr>
          <p:spPr bwMode="auto">
            <a:xfrm>
              <a:off x="9186333" y="2887133"/>
              <a:ext cx="508000" cy="4995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3" name="Rectangle 12"/>
            <p:cNvSpPr/>
            <p:nvPr/>
          </p:nvSpPr>
          <p:spPr bwMode="auto">
            <a:xfrm>
              <a:off x="9592732" y="2887133"/>
              <a:ext cx="3780367" cy="499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a:t>v</a:t>
              </a: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3"/>
          <p:cNvSpPr>
            <a:spLocks noGrp="1"/>
          </p:cNvSpPr>
          <p:nvPr>
            <p:ph type="title"/>
          </p:nvPr>
        </p:nvSpPr>
        <p:spPr bwMode="auto">
          <a:xfrm>
            <a:off x="2091899" y="491030"/>
            <a:ext cx="12694144" cy="1415772"/>
          </a:xfrm>
        </p:spPr>
        <p:txBody>
          <a:bodyPr wrap="square" lIns="0" tIns="0" rIns="0" bIns="0">
            <a:spAutoFit/>
          </a:bodyPr>
          <a:lstStyle/>
          <a:p>
            <a:pPr>
              <a:defRPr/>
            </a:pPr>
            <a:r>
              <a:rPr lang="fr-FR" sz="3600" spc="-75" dirty="0">
                <a:cs typeface="Marianne"/>
              </a:rPr>
              <a:t>Exemple de communication </a:t>
            </a:r>
            <a:r>
              <a:rPr lang="fr-FR" sz="3600" u="sng" spc="-75" dirty="0">
                <a:cs typeface="Marianne"/>
              </a:rPr>
              <a:t>externe</a:t>
            </a:r>
            <a:r>
              <a:rPr lang="fr-FR" sz="3600" spc="-75" dirty="0">
                <a:cs typeface="Marianne"/>
              </a:rPr>
              <a:t> sur la démarche</a:t>
            </a:r>
            <a:br>
              <a:rPr lang="fr-FR" sz="2800" b="1" dirty="0">
                <a:latin typeface="Marianne"/>
              </a:rPr>
            </a:br>
            <a:r>
              <a:rPr lang="fr-FR" sz="2800" b="1" dirty="0">
                <a:latin typeface="Marianne"/>
              </a:rPr>
              <a:t>Article sur la démarche NR sur le site internet (Vals de Saintonge)</a:t>
            </a:r>
            <a:br>
              <a:rPr lang="fr-FR" sz="2800" b="1" dirty="0">
                <a:latin typeface="Marianne"/>
              </a:rPr>
            </a:br>
            <a:endParaRPr lang="fr-FR" sz="2800" dirty="0">
              <a:latin typeface="Marianne"/>
            </a:endParaRPr>
          </a:p>
        </p:txBody>
      </p:sp>
      <p:sp>
        <p:nvSpPr>
          <p:cNvPr id="7" name="TextBox 6"/>
          <p:cNvSpPr txBox="1"/>
          <p:nvPr/>
        </p:nvSpPr>
        <p:spPr bwMode="auto">
          <a:xfrm>
            <a:off x="1083680" y="1791895"/>
            <a:ext cx="14088637" cy="369332"/>
          </a:xfrm>
          <a:prstGeom prst="rect">
            <a:avLst/>
          </a:prstGeom>
          <a:solidFill>
            <a:srgbClr val="FCF3D8"/>
          </a:solidFill>
        </p:spPr>
        <p:txBody>
          <a:bodyPr wrap="square" rtlCol="0">
            <a:spAutoFit/>
          </a:bodyPr>
          <a:lstStyle/>
          <a:p>
            <a:pPr>
              <a:defRPr/>
            </a:pPr>
            <a:r>
              <a:rPr lang="fr-FR"/>
              <a:t>La référente de Vals de Saintonge a assuré la publication d’un article sur la démarche Numérique responsable sur l’extranet de la collectivité.</a:t>
            </a:r>
            <a:endParaRPr/>
          </a:p>
        </p:txBody>
      </p:sp>
      <p:pic>
        <p:nvPicPr>
          <p:cNvPr id="2" name="Picture 1">
            <a:hlinkClick r:id="rId2"/>
          </p:cNvPr>
          <p:cNvPicPr>
            <a:picLocks noChangeAspect="1"/>
          </p:cNvPicPr>
          <p:nvPr/>
        </p:nvPicPr>
        <p:blipFill>
          <a:blip r:embed="rId3"/>
          <a:stretch/>
        </p:blipFill>
        <p:spPr bwMode="auto">
          <a:xfrm>
            <a:off x="4720040" y="2555776"/>
            <a:ext cx="6815919" cy="6417699"/>
          </a:xfrm>
          <a:prstGeom prst="rect">
            <a:avLst/>
          </a:prstGeom>
          <a:ln>
            <a:noFill/>
          </a:ln>
          <a:effectLst>
            <a:outerShdw blurRad="50800" dist="38100" dir="2700000" algn="tl" rotWithShape="0">
              <a:prstClr val="black">
                <a:alpha val="40000"/>
              </a:prst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3" name="Picture 2"/>
          <p:cNvPicPr>
            <a:picLocks noChangeAspect="1" noChangeArrowheads="1"/>
          </p:cNvPicPr>
          <p:nvPr/>
        </p:nvPicPr>
        <p:blipFill>
          <a:blip r:embed="rId2"/>
          <a:srcRect r="49888"/>
          <a:stretch/>
        </p:blipFill>
        <p:spPr bwMode="auto">
          <a:xfrm>
            <a:off x="607516" y="3033549"/>
            <a:ext cx="6924516" cy="4522281"/>
          </a:xfrm>
          <a:prstGeom prst="rect">
            <a:avLst/>
          </a:prstGeom>
          <a:noFill/>
          <a:effectLst>
            <a:outerShdw blurRad="50800" dist="38100" dir="2700000" algn="tl" rotWithShape="0">
              <a:prstClr val="black">
                <a:alpha val="40000"/>
              </a:prstClr>
            </a:outerShdw>
          </a:effectLst>
        </p:spPr>
      </p:pic>
      <p:pic>
        <p:nvPicPr>
          <p:cNvPr id="4" name="Picture 2"/>
          <p:cNvPicPr>
            <a:picLocks noChangeAspect="1" noChangeArrowheads="1"/>
          </p:cNvPicPr>
          <p:nvPr/>
        </p:nvPicPr>
        <p:blipFill>
          <a:blip r:embed="rId2"/>
          <a:srcRect l="49888"/>
          <a:stretch/>
        </p:blipFill>
        <p:spPr bwMode="auto">
          <a:xfrm>
            <a:off x="8406401" y="3033549"/>
            <a:ext cx="6924516" cy="4522281"/>
          </a:xfrm>
          <a:prstGeom prst="rect">
            <a:avLst/>
          </a:prstGeom>
          <a:noFill/>
          <a:effectLst>
            <a:outerShdw blurRad="50800" dist="38100" dir="2700000" algn="tl" rotWithShape="0">
              <a:prstClr val="black">
                <a:alpha val="40000"/>
              </a:prstClr>
            </a:outerShdw>
          </a:effectLst>
        </p:spPr>
      </p:pic>
      <p:sp>
        <p:nvSpPr>
          <p:cNvPr id="5" name="Title 3"/>
          <p:cNvSpPr>
            <a:spLocks noGrp="1"/>
          </p:cNvSpPr>
          <p:nvPr>
            <p:ph type="title"/>
          </p:nvPr>
        </p:nvSpPr>
        <p:spPr bwMode="auto">
          <a:xfrm>
            <a:off x="2091899" y="491030"/>
            <a:ext cx="12694144" cy="1415772"/>
          </a:xfrm>
        </p:spPr>
        <p:txBody>
          <a:bodyPr wrap="square" lIns="0" tIns="0" rIns="0" bIns="0">
            <a:spAutoFit/>
          </a:bodyPr>
          <a:lstStyle/>
          <a:p>
            <a:pPr>
              <a:defRPr/>
            </a:pPr>
            <a:r>
              <a:rPr lang="fr-FR" sz="3600" spc="-75" dirty="0">
                <a:cs typeface="Marianne"/>
              </a:rPr>
              <a:t>Exemple de communication </a:t>
            </a:r>
            <a:r>
              <a:rPr lang="fr-FR" sz="3600" u="sng" spc="-75" dirty="0">
                <a:cs typeface="Marianne"/>
              </a:rPr>
              <a:t>externe</a:t>
            </a:r>
            <a:r>
              <a:rPr lang="fr-FR" sz="3600" spc="-75" dirty="0">
                <a:cs typeface="Marianne"/>
              </a:rPr>
              <a:t> sur la démarche</a:t>
            </a:r>
            <a:br>
              <a:rPr lang="fr-FR" sz="2800" b="1" dirty="0">
                <a:latin typeface="Marianne"/>
              </a:rPr>
            </a:br>
            <a:r>
              <a:rPr lang="fr-FR" sz="2800" b="1" dirty="0">
                <a:latin typeface="Marianne"/>
              </a:rPr>
              <a:t>Campagne de sensibilisation au grand public (Pays d’Ajaccio)</a:t>
            </a:r>
            <a:br>
              <a:rPr lang="fr-FR" sz="2800" b="1" dirty="0">
                <a:latin typeface="Marianne"/>
              </a:rPr>
            </a:br>
            <a:endParaRPr lang="fr-FR" sz="2800" dirty="0">
              <a:latin typeface="Marianne"/>
            </a:endParaRPr>
          </a:p>
        </p:txBody>
      </p:sp>
      <p:sp>
        <p:nvSpPr>
          <p:cNvPr id="6" name="TextBox 5"/>
          <p:cNvSpPr txBox="1"/>
          <p:nvPr/>
        </p:nvSpPr>
        <p:spPr bwMode="auto">
          <a:xfrm>
            <a:off x="1083680" y="1840021"/>
            <a:ext cx="14088637" cy="646331"/>
          </a:xfrm>
          <a:prstGeom prst="rect">
            <a:avLst/>
          </a:prstGeom>
          <a:solidFill>
            <a:srgbClr val="FCF3D8"/>
          </a:solidFill>
        </p:spPr>
        <p:txBody>
          <a:bodyPr wrap="square" rtlCol="0">
            <a:spAutoFit/>
          </a:bodyPr>
          <a:lstStyle/>
          <a:p>
            <a:pPr>
              <a:defRPr/>
            </a:pPr>
            <a:r>
              <a:rPr lang="fr-FR" dirty="0"/>
              <a:t>Le Pays d’Ajaccio, collectivité participante à la vague pilote de cette démarche ANCT, a lancé une campagne de sensibilisation imagée et stratégique auprès du grand public.</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5" name="TextBox 24"/>
          <p:cNvSpPr txBox="1"/>
          <p:nvPr/>
        </p:nvSpPr>
        <p:spPr bwMode="auto">
          <a:xfrm>
            <a:off x="560900" y="1899824"/>
            <a:ext cx="14996510" cy="1831245"/>
          </a:xfrm>
          <a:prstGeom prst="rect">
            <a:avLst/>
          </a:prstGeom>
          <a:solidFill>
            <a:srgbClr val="DAD2E4"/>
          </a:solidFill>
          <a:ln w="12700">
            <a:solidFill>
              <a:srgbClr val="274084"/>
            </a:solidFill>
            <a:prstDash val="dashDot"/>
          </a:ln>
        </p:spPr>
        <p:txBody>
          <a:bodyPr vert="horz" wrap="square" lIns="91440" tIns="274320" rIns="91440" bIns="45720" rtlCol="0" anchor="t" anchorCtr="0">
            <a:noAutofit/>
          </a:bodyPr>
          <a:lstStyle/>
          <a:p>
            <a:pPr>
              <a:spcBef>
                <a:spcPts val="600"/>
              </a:spcBef>
              <a:defRPr/>
            </a:pPr>
            <a:r>
              <a:rPr lang="fr-FR" sz="1400" dirty="0">
                <a:latin typeface="Marianne"/>
                <a:ea typeface="Malgun Gothic Semilight"/>
                <a:cs typeface="Malgun Gothic Semilight"/>
              </a:rPr>
              <a:t>Il est important de </a:t>
            </a:r>
            <a:r>
              <a:rPr lang="fr-FR" sz="1400" b="1" dirty="0">
                <a:latin typeface="Marianne"/>
                <a:ea typeface="Malgun Gothic Semilight"/>
                <a:cs typeface="Malgun Gothic Semilight"/>
              </a:rPr>
              <a:t>communiquer en interne </a:t>
            </a:r>
            <a:r>
              <a:rPr lang="fr-FR" sz="1400" dirty="0">
                <a:latin typeface="Marianne"/>
                <a:ea typeface="Malgun Gothic Semilight"/>
                <a:cs typeface="Malgun Gothic Semilight"/>
              </a:rPr>
              <a:t>ainsi qu’en </a:t>
            </a:r>
            <a:r>
              <a:rPr lang="fr-FR" sz="1400" b="1" dirty="0">
                <a:latin typeface="Marianne"/>
                <a:ea typeface="Malgun Gothic Semilight"/>
                <a:cs typeface="Malgun Gothic Semilight"/>
              </a:rPr>
              <a:t>externe</a:t>
            </a:r>
            <a:r>
              <a:rPr lang="fr-FR" sz="1400" dirty="0">
                <a:latin typeface="Marianne"/>
                <a:ea typeface="Malgun Gothic Semilight"/>
                <a:cs typeface="Malgun Gothic Semilight"/>
              </a:rPr>
              <a:t> sur le lancement et les avancées de la démarche Numérique responsable au sein de la collectivité. Cela permet </a:t>
            </a:r>
            <a:r>
              <a:rPr lang="fr-FR" sz="1400" b="1" dirty="0">
                <a:latin typeface="Marianne"/>
                <a:ea typeface="Malgun Gothic Semilight"/>
                <a:cs typeface="Malgun Gothic Semilight"/>
              </a:rPr>
              <a:t>d’informer et sensibiliser </a:t>
            </a:r>
            <a:r>
              <a:rPr lang="fr-FR" sz="1400" dirty="0">
                <a:latin typeface="Marianne"/>
                <a:ea typeface="Malgun Gothic Semilight"/>
                <a:cs typeface="Malgun Gothic Semilight"/>
              </a:rPr>
              <a:t>les parties prenantes clés (en interne : les directions et agents, en externe : les citoyens et divers acteurs associatifs, économiques et institutionnels du territoire), et </a:t>
            </a:r>
            <a:r>
              <a:rPr lang="fr-FR" sz="1400" b="1" dirty="0">
                <a:latin typeface="Marianne"/>
                <a:ea typeface="Malgun Gothic Semilight"/>
                <a:cs typeface="Malgun Gothic Semilight"/>
              </a:rPr>
              <a:t>facilite leur mobilisation </a:t>
            </a:r>
            <a:r>
              <a:rPr lang="fr-FR" sz="1400" dirty="0">
                <a:latin typeface="Marianne"/>
                <a:ea typeface="Malgun Gothic Semilight"/>
                <a:cs typeface="Malgun Gothic Semilight"/>
              </a:rPr>
              <a:t>sur le long terme. </a:t>
            </a:r>
            <a:endParaRPr dirty="0"/>
          </a:p>
          <a:p>
            <a:pPr>
              <a:spcBef>
                <a:spcPts val="600"/>
              </a:spcBef>
              <a:defRPr/>
            </a:pPr>
            <a:endParaRPr lang="fr-FR" sz="1400" dirty="0">
              <a:latin typeface="Marianne"/>
              <a:ea typeface="Malgun Gothic Semilight"/>
              <a:cs typeface="Malgun Gothic Semilight"/>
            </a:endParaRPr>
          </a:p>
          <a:p>
            <a:pPr>
              <a:spcBef>
                <a:spcPts val="600"/>
              </a:spcBef>
              <a:defRPr/>
            </a:pPr>
            <a:r>
              <a:rPr lang="fr-FR" sz="1400" dirty="0">
                <a:latin typeface="Marianne"/>
                <a:ea typeface="Malgun Gothic Semilight"/>
                <a:cs typeface="Malgun Gothic Semilight"/>
              </a:rPr>
              <a:t>De manière plus générale, communiquer sur la démarche Numérique responsable augmente </a:t>
            </a:r>
            <a:r>
              <a:rPr lang="fr-FR" sz="1400" b="1" dirty="0">
                <a:latin typeface="Marianne"/>
                <a:ea typeface="Malgun Gothic Semilight"/>
                <a:cs typeface="Malgun Gothic Semilight"/>
              </a:rPr>
              <a:t>la portée et légitimité du travail fourni par la collectivité</a:t>
            </a:r>
            <a:r>
              <a:rPr lang="fr-FR" sz="1400" dirty="0">
                <a:latin typeface="Marianne"/>
                <a:ea typeface="Malgun Gothic Semilight"/>
                <a:cs typeface="Malgun Gothic Semilight"/>
              </a:rPr>
              <a:t> à ce sujet, et </a:t>
            </a:r>
            <a:r>
              <a:rPr lang="fr-FR" sz="1400" b="1" dirty="0">
                <a:latin typeface="Marianne"/>
                <a:ea typeface="Malgun Gothic Semilight"/>
                <a:cs typeface="Malgun Gothic Semilight"/>
              </a:rPr>
              <a:t>optimise ainsi son impact.</a:t>
            </a:r>
            <a:endParaRPr dirty="0"/>
          </a:p>
        </p:txBody>
      </p:sp>
      <p:sp>
        <p:nvSpPr>
          <p:cNvPr id="26" name="Forme libre : forme 142"/>
          <p:cNvSpPr/>
          <p:nvPr/>
        </p:nvSpPr>
        <p:spPr bwMode="auto">
          <a:xfrm>
            <a:off x="1064957" y="1583873"/>
            <a:ext cx="2742563" cy="521866"/>
          </a:xfrm>
          <a:custGeom>
            <a:avLst/>
            <a:gdLst>
              <a:gd name="connsiteX0" fmla="*/ 1879091 w 1886275"/>
              <a:gd name="connsiteY0" fmla="*/ 142145 h 395474"/>
              <a:gd name="connsiteX1" fmla="*/ 1867589 w 1886275"/>
              <a:gd name="connsiteY1" fmla="*/ 271747 h 395474"/>
              <a:gd name="connsiteX2" fmla="*/ 1571766 w 1886275"/>
              <a:gd name="connsiteY2" fmla="*/ 397960 h 395474"/>
              <a:gd name="connsiteX3" fmla="*/ 1190945 w 1886275"/>
              <a:gd name="connsiteY3" fmla="*/ 397960 h 395474"/>
              <a:gd name="connsiteX4" fmla="*/ 42387 w 1886275"/>
              <a:gd name="connsiteY4" fmla="*/ 388808 h 395474"/>
              <a:gd name="connsiteX5" fmla="*/ 14208 w 1886275"/>
              <a:gd name="connsiteY5" fmla="*/ 140902 h 395474"/>
              <a:gd name="connsiteX6" fmla="*/ 303706 w 1886275"/>
              <a:gd name="connsiteY6" fmla="*/ 8474 h 395474"/>
              <a:gd name="connsiteX7" fmla="*/ 1644457 w 1886275"/>
              <a:gd name="connsiteY7" fmla="*/ 8474 h 395474"/>
              <a:gd name="connsiteX8" fmla="*/ 1879091 w 1886275"/>
              <a:gd name="connsiteY8" fmla="*/ 141693 h 39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6275" h="395474" extrusionOk="0">
                <a:moveTo>
                  <a:pt x="1879091" y="142145"/>
                </a:moveTo>
                <a:cubicBezTo>
                  <a:pt x="1886107" y="219545"/>
                  <a:pt x="1877826" y="215590"/>
                  <a:pt x="1867589" y="271747"/>
                </a:cubicBezTo>
                <a:cubicBezTo>
                  <a:pt x="1849992" y="373441"/>
                  <a:pt x="1774196" y="398073"/>
                  <a:pt x="1571766" y="397960"/>
                </a:cubicBezTo>
                <a:lnTo>
                  <a:pt x="1190945" y="397960"/>
                </a:lnTo>
                <a:cubicBezTo>
                  <a:pt x="997602" y="396039"/>
                  <a:pt x="260804" y="383271"/>
                  <a:pt x="42387" y="388808"/>
                </a:cubicBezTo>
                <a:cubicBezTo>
                  <a:pt x="25480" y="363384"/>
                  <a:pt x="-3619" y="243725"/>
                  <a:pt x="14208" y="140902"/>
                </a:cubicBezTo>
                <a:cubicBezTo>
                  <a:pt x="30426" y="47457"/>
                  <a:pt x="61940" y="8474"/>
                  <a:pt x="303706" y="8474"/>
                </a:cubicBezTo>
                <a:lnTo>
                  <a:pt x="1644457" y="8474"/>
                </a:lnTo>
                <a:cubicBezTo>
                  <a:pt x="1829634" y="8474"/>
                  <a:pt x="1869774" y="38530"/>
                  <a:pt x="1879091" y="141693"/>
                </a:cubicBezTo>
              </a:path>
            </a:pathLst>
          </a:custGeom>
          <a:solidFill>
            <a:srgbClr val="8064A2"/>
          </a:solidFill>
          <a:ln w="9525" cap="flat">
            <a:solidFill>
              <a:schemeClr val="bg1"/>
            </a:solidFill>
            <a:prstDash val="solid"/>
            <a:miter/>
          </a:ln>
        </p:spPr>
        <p:txBody>
          <a:bodyPr rtlCol="0" anchor="ctr"/>
          <a:lstStyle/>
          <a:p>
            <a:pPr algn="ctr">
              <a:defRPr/>
            </a:pPr>
            <a:r>
              <a:rPr lang="en-US" sz="1600" b="1" dirty="0" err="1">
                <a:solidFill>
                  <a:srgbClr val="FFFFFF"/>
                </a:solidFill>
                <a:latin typeface="Marianne"/>
              </a:rPr>
              <a:t>Pourquoi</a:t>
            </a:r>
            <a:r>
              <a:rPr lang="en-US" sz="1600" b="1" dirty="0">
                <a:solidFill>
                  <a:srgbClr val="FFFFFF"/>
                </a:solidFill>
                <a:latin typeface="Marianne"/>
              </a:rPr>
              <a:t> </a:t>
            </a:r>
            <a:r>
              <a:rPr lang="en-US" sz="1600" b="1" dirty="0" err="1">
                <a:solidFill>
                  <a:srgbClr val="FFFFFF"/>
                </a:solidFill>
                <a:latin typeface="Marianne"/>
              </a:rPr>
              <a:t>communiquer</a:t>
            </a:r>
            <a:r>
              <a:rPr lang="en-US" sz="1600" b="1" dirty="0">
                <a:solidFill>
                  <a:srgbClr val="FFFFFF"/>
                </a:solidFill>
                <a:latin typeface="Marianne"/>
              </a:rPr>
              <a:t> ?</a:t>
            </a:r>
            <a:endParaRPr dirty="0"/>
          </a:p>
        </p:txBody>
      </p:sp>
      <p:sp>
        <p:nvSpPr>
          <p:cNvPr id="4" name="Title 3"/>
          <p:cNvSpPr>
            <a:spLocks noGrp="1"/>
          </p:cNvSpPr>
          <p:nvPr>
            <p:ph type="title"/>
          </p:nvPr>
        </p:nvSpPr>
        <p:spPr bwMode="auto">
          <a:xfrm>
            <a:off x="1654834" y="471574"/>
            <a:ext cx="13600650" cy="615553"/>
          </a:xfrm>
        </p:spPr>
        <p:txBody>
          <a:bodyPr wrap="square" lIns="0" tIns="0" rIns="0" bIns="0">
            <a:spAutoFit/>
          </a:bodyPr>
          <a:lstStyle/>
          <a:p>
            <a:pPr>
              <a:defRPr/>
            </a:pPr>
            <a:r>
              <a:rPr lang="fr-FR" sz="4000" spc="-75" dirty="0">
                <a:cs typeface="Marianne"/>
              </a:rPr>
              <a:t>Communication sur la démarche Numérique responsable </a:t>
            </a:r>
            <a:endParaRPr dirty="0"/>
          </a:p>
        </p:txBody>
      </p:sp>
      <p:sp>
        <p:nvSpPr>
          <p:cNvPr id="5" name="TextBox 4"/>
          <p:cNvSpPr txBox="1"/>
          <p:nvPr/>
        </p:nvSpPr>
        <p:spPr bwMode="auto">
          <a:xfrm>
            <a:off x="560900" y="4146948"/>
            <a:ext cx="14996510" cy="4143516"/>
          </a:xfrm>
          <a:prstGeom prst="rect">
            <a:avLst/>
          </a:prstGeom>
          <a:solidFill>
            <a:srgbClr val="06806C">
              <a:alpha val="30195"/>
            </a:srgbClr>
          </a:solidFill>
          <a:ln w="12700">
            <a:solidFill>
              <a:srgbClr val="274084"/>
            </a:solidFill>
            <a:prstDash val="dashDot"/>
          </a:ln>
        </p:spPr>
        <p:txBody>
          <a:bodyPr vert="horz" wrap="square" lIns="91440" tIns="274320" rIns="91440" bIns="45720" rtlCol="0" anchor="t" anchorCtr="0">
            <a:noAutofit/>
          </a:bodyPr>
          <a:lstStyle/>
          <a:p>
            <a:pPr>
              <a:spcBef>
                <a:spcPts val="600"/>
              </a:spcBef>
              <a:defRPr/>
            </a:pPr>
            <a:endParaRPr lang="fr-FR" sz="1400" b="1">
              <a:latin typeface="Marianne"/>
              <a:ea typeface="Malgun Gothic Semilight"/>
              <a:cs typeface="Malgun Gothic Semilight"/>
            </a:endParaRPr>
          </a:p>
          <a:p>
            <a:pPr>
              <a:spcBef>
                <a:spcPts val="600"/>
              </a:spcBef>
              <a:defRPr/>
            </a:pPr>
            <a:r>
              <a:rPr lang="fr-FR" sz="1400" b="1" u="sng">
                <a:latin typeface="Marianne"/>
                <a:ea typeface="Malgun Gothic Semilight"/>
                <a:cs typeface="Malgun Gothic Semilight"/>
              </a:rPr>
              <a:t>Moments clés de la démarche</a:t>
            </a:r>
            <a:endParaRPr/>
          </a:p>
          <a:p>
            <a:pPr>
              <a:spcBef>
                <a:spcPts val="600"/>
              </a:spcBef>
              <a:defRPr/>
            </a:pPr>
            <a:r>
              <a:rPr lang="fr-FR" sz="1400">
                <a:latin typeface="Marianne"/>
                <a:ea typeface="Malgun Gothic Semilight"/>
                <a:cs typeface="Malgun Gothic Semilight"/>
              </a:rPr>
              <a:t>Il est clé de communiquer lors des </a:t>
            </a:r>
            <a:r>
              <a:rPr lang="fr-FR" sz="1400" b="1">
                <a:latin typeface="Marianne"/>
                <a:ea typeface="Malgun Gothic Semilight"/>
                <a:cs typeface="Malgun Gothic Semilight"/>
              </a:rPr>
              <a:t>temps forts </a:t>
            </a:r>
            <a:r>
              <a:rPr lang="fr-FR" sz="1400">
                <a:latin typeface="Marianne"/>
                <a:ea typeface="Malgun Gothic Semilight"/>
                <a:cs typeface="Malgun Gothic Semilight"/>
              </a:rPr>
              <a:t>de la démarche (notamment – et a minima – au moment du lancement de la phase 1 et de la validation de la feuille de route). Le référent peut alors partager les </a:t>
            </a:r>
            <a:r>
              <a:rPr lang="fr-FR" sz="1400" b="1">
                <a:latin typeface="Marianne"/>
                <a:ea typeface="Malgun Gothic Semilight"/>
                <a:cs typeface="Malgun Gothic Semilight"/>
              </a:rPr>
              <a:t>mises à jour sur les avancées du projet</a:t>
            </a:r>
            <a:r>
              <a:rPr lang="fr-FR" sz="1400">
                <a:latin typeface="Marianne"/>
                <a:ea typeface="Malgun Gothic Semilight"/>
                <a:cs typeface="Malgun Gothic Semilight"/>
              </a:rPr>
              <a:t> et rappeler les </a:t>
            </a:r>
            <a:r>
              <a:rPr lang="fr-FR" sz="1400" b="1">
                <a:latin typeface="Marianne"/>
                <a:ea typeface="Malgun Gothic Semilight"/>
                <a:cs typeface="Malgun Gothic Semilight"/>
              </a:rPr>
              <a:t>objectifs et enjeux </a:t>
            </a:r>
            <a:r>
              <a:rPr lang="fr-FR" sz="1400">
                <a:latin typeface="Marianne"/>
                <a:ea typeface="Malgun Gothic Semilight"/>
                <a:cs typeface="Malgun Gothic Semilight"/>
              </a:rPr>
              <a:t>de la démarche. Ce type de communication permet de remettre le sujet du Numérique responsable ainsi que la démarche associée en premier plan des sujets de la collectivité, et de démontrer aux parties non impliquées la </a:t>
            </a:r>
            <a:r>
              <a:rPr lang="fr-FR" sz="1400" b="1">
                <a:latin typeface="Marianne"/>
                <a:ea typeface="Malgun Gothic Semilight"/>
                <a:cs typeface="Malgun Gothic Semilight"/>
              </a:rPr>
              <a:t>dynamique positive </a:t>
            </a:r>
            <a:r>
              <a:rPr lang="fr-FR" sz="1400">
                <a:latin typeface="Marianne"/>
                <a:ea typeface="Malgun Gothic Semilight"/>
                <a:cs typeface="Malgun Gothic Semilight"/>
              </a:rPr>
              <a:t>lancée.  </a:t>
            </a:r>
            <a:endParaRPr/>
          </a:p>
          <a:p>
            <a:pPr>
              <a:spcBef>
                <a:spcPts val="600"/>
              </a:spcBef>
              <a:defRPr/>
            </a:pPr>
            <a:endParaRPr lang="fr-FR" sz="1400" b="1">
              <a:latin typeface="Marianne"/>
              <a:ea typeface="Malgun Gothic Semilight"/>
              <a:cs typeface="Malgun Gothic Semilight"/>
            </a:endParaRPr>
          </a:p>
          <a:p>
            <a:pPr>
              <a:spcBef>
                <a:spcPts val="600"/>
              </a:spcBef>
              <a:defRPr/>
            </a:pPr>
            <a:r>
              <a:rPr lang="fr-FR" sz="1400" b="1" u="sng">
                <a:latin typeface="Marianne"/>
                <a:ea typeface="Malgun Gothic Semilight"/>
                <a:cs typeface="Malgun Gothic Semilight"/>
              </a:rPr>
              <a:t>En dehors de la démarche </a:t>
            </a:r>
            <a:endParaRPr/>
          </a:p>
          <a:p>
            <a:pPr>
              <a:spcBef>
                <a:spcPts val="600"/>
              </a:spcBef>
              <a:defRPr/>
            </a:pPr>
            <a:r>
              <a:rPr lang="fr-FR" sz="1400">
                <a:latin typeface="Marianne"/>
                <a:ea typeface="Malgun Gothic Semilight"/>
                <a:cs typeface="Malgun Gothic Semilight"/>
              </a:rPr>
              <a:t>Vous trouverez des sources d’informations clés à partager sur le Numérique responsable en diapositive 4 de ce document. Dans un premier temps, partager ces ressources en interne permet </a:t>
            </a:r>
            <a:r>
              <a:rPr lang="fr-FR" sz="1400" b="1">
                <a:latin typeface="Marianne"/>
                <a:ea typeface="Malgun Gothic Semilight"/>
                <a:cs typeface="Malgun Gothic Semilight"/>
              </a:rPr>
              <a:t>d’encourager les collaborateurs à se former </a:t>
            </a:r>
            <a:r>
              <a:rPr lang="fr-FR" sz="1400">
                <a:latin typeface="Marianne"/>
                <a:ea typeface="Malgun Gothic Semilight"/>
                <a:cs typeface="Malgun Gothic Semilight"/>
              </a:rPr>
              <a:t>sur le sujet du Numérique responsable. Dans un deuxième temps, ces éléments (et notamment les chiffres clés, formulations d’enjeux stratégiques, etc.) peuvent être communiqués en externe pour </a:t>
            </a:r>
            <a:r>
              <a:rPr lang="fr-FR" sz="1400" b="1">
                <a:latin typeface="Marianne"/>
                <a:ea typeface="Malgun Gothic Semilight"/>
                <a:cs typeface="Malgun Gothic Semilight"/>
              </a:rPr>
              <a:t>sensibiliser le grand public </a:t>
            </a:r>
            <a:r>
              <a:rPr lang="fr-FR" sz="1400">
                <a:latin typeface="Marianne"/>
                <a:ea typeface="Malgun Gothic Semilight"/>
                <a:cs typeface="Malgun Gothic Semilight"/>
              </a:rPr>
              <a:t>au sujet du Numérique responsable. </a:t>
            </a:r>
          </a:p>
          <a:p>
            <a:pPr>
              <a:spcBef>
                <a:spcPts val="600"/>
              </a:spcBef>
              <a:defRPr/>
            </a:pPr>
            <a:endParaRPr lang="fr-FR" sz="1400" b="1">
              <a:latin typeface="Marianne"/>
              <a:ea typeface="Malgun Gothic Semilight"/>
              <a:cs typeface="Malgun Gothic Semilight"/>
            </a:endParaRPr>
          </a:p>
          <a:p>
            <a:pPr>
              <a:spcBef>
                <a:spcPts val="600"/>
              </a:spcBef>
              <a:defRPr/>
            </a:pPr>
            <a:r>
              <a:rPr lang="fr-FR" sz="1400" b="1" u="sng">
                <a:latin typeface="Marianne"/>
                <a:ea typeface="Malgun Gothic Semilight"/>
                <a:cs typeface="Malgun Gothic Semilight"/>
              </a:rPr>
              <a:t>Exemples</a:t>
            </a:r>
            <a:r>
              <a:rPr lang="fr-FR" sz="1400" b="1">
                <a:latin typeface="Marianne"/>
                <a:ea typeface="Malgun Gothic Semilight"/>
                <a:cs typeface="Malgun Gothic Semilight"/>
              </a:rPr>
              <a:t> </a:t>
            </a:r>
            <a:endParaRPr/>
          </a:p>
          <a:p>
            <a:pPr>
              <a:spcBef>
                <a:spcPts val="600"/>
              </a:spcBef>
              <a:defRPr/>
            </a:pPr>
            <a:r>
              <a:rPr lang="fr-FR" sz="1400">
                <a:latin typeface="Marianne"/>
                <a:ea typeface="Malgun Gothic Semilight"/>
                <a:cs typeface="Malgun Gothic Semilight"/>
              </a:rPr>
              <a:t>Des </a:t>
            </a:r>
            <a:r>
              <a:rPr lang="fr-FR" sz="1400" b="1">
                <a:latin typeface="Marianne"/>
                <a:ea typeface="Malgun Gothic Semilight"/>
                <a:cs typeface="Malgun Gothic Semilight"/>
              </a:rPr>
              <a:t>exemples de communications initiées dans le cadre de la vague pilote et de la vague 1 </a:t>
            </a:r>
            <a:r>
              <a:rPr lang="fr-FR" sz="1400">
                <a:latin typeface="Marianne"/>
                <a:ea typeface="Malgun Gothic Semilight"/>
                <a:cs typeface="Malgun Gothic Semilight"/>
              </a:rPr>
              <a:t>de cette démarche vous sont proposés en Annexe de ce document. </a:t>
            </a:r>
          </a:p>
        </p:txBody>
      </p:sp>
      <p:sp>
        <p:nvSpPr>
          <p:cNvPr id="6" name="Forme libre : forme 142"/>
          <p:cNvSpPr/>
          <p:nvPr/>
        </p:nvSpPr>
        <p:spPr bwMode="auto">
          <a:xfrm>
            <a:off x="1064956" y="3830997"/>
            <a:ext cx="3894691" cy="521866"/>
          </a:xfrm>
          <a:custGeom>
            <a:avLst/>
            <a:gdLst>
              <a:gd name="connsiteX0" fmla="*/ 1879091 w 1886275"/>
              <a:gd name="connsiteY0" fmla="*/ 142145 h 395474"/>
              <a:gd name="connsiteX1" fmla="*/ 1867589 w 1886275"/>
              <a:gd name="connsiteY1" fmla="*/ 271747 h 395474"/>
              <a:gd name="connsiteX2" fmla="*/ 1571766 w 1886275"/>
              <a:gd name="connsiteY2" fmla="*/ 397960 h 395474"/>
              <a:gd name="connsiteX3" fmla="*/ 1190945 w 1886275"/>
              <a:gd name="connsiteY3" fmla="*/ 397960 h 395474"/>
              <a:gd name="connsiteX4" fmla="*/ 42387 w 1886275"/>
              <a:gd name="connsiteY4" fmla="*/ 388808 h 395474"/>
              <a:gd name="connsiteX5" fmla="*/ 14208 w 1886275"/>
              <a:gd name="connsiteY5" fmla="*/ 140902 h 395474"/>
              <a:gd name="connsiteX6" fmla="*/ 303706 w 1886275"/>
              <a:gd name="connsiteY6" fmla="*/ 8474 h 395474"/>
              <a:gd name="connsiteX7" fmla="*/ 1644457 w 1886275"/>
              <a:gd name="connsiteY7" fmla="*/ 8474 h 395474"/>
              <a:gd name="connsiteX8" fmla="*/ 1879091 w 1886275"/>
              <a:gd name="connsiteY8" fmla="*/ 141693 h 39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6275" h="395474" extrusionOk="0">
                <a:moveTo>
                  <a:pt x="1879091" y="142145"/>
                </a:moveTo>
                <a:cubicBezTo>
                  <a:pt x="1886107" y="219545"/>
                  <a:pt x="1877826" y="215590"/>
                  <a:pt x="1867589" y="271747"/>
                </a:cubicBezTo>
                <a:cubicBezTo>
                  <a:pt x="1849992" y="373441"/>
                  <a:pt x="1774196" y="398073"/>
                  <a:pt x="1571766" y="397960"/>
                </a:cubicBezTo>
                <a:lnTo>
                  <a:pt x="1190945" y="397960"/>
                </a:lnTo>
                <a:cubicBezTo>
                  <a:pt x="997602" y="396039"/>
                  <a:pt x="260804" y="383271"/>
                  <a:pt x="42387" y="388808"/>
                </a:cubicBezTo>
                <a:cubicBezTo>
                  <a:pt x="25480" y="363384"/>
                  <a:pt x="-3619" y="243725"/>
                  <a:pt x="14208" y="140902"/>
                </a:cubicBezTo>
                <a:cubicBezTo>
                  <a:pt x="30426" y="47457"/>
                  <a:pt x="61940" y="8474"/>
                  <a:pt x="303706" y="8474"/>
                </a:cubicBezTo>
                <a:lnTo>
                  <a:pt x="1644457" y="8474"/>
                </a:lnTo>
                <a:cubicBezTo>
                  <a:pt x="1829634" y="8474"/>
                  <a:pt x="1869774" y="38530"/>
                  <a:pt x="1879091" y="141693"/>
                </a:cubicBezTo>
              </a:path>
            </a:pathLst>
          </a:custGeom>
          <a:solidFill>
            <a:srgbClr val="06806C"/>
          </a:solidFill>
          <a:ln w="9525" cap="flat">
            <a:solidFill>
              <a:schemeClr val="bg1"/>
            </a:solidFill>
            <a:prstDash val="solid"/>
            <a:miter/>
          </a:ln>
        </p:spPr>
        <p:txBody>
          <a:bodyPr rtlCol="0" anchor="ctr"/>
          <a:lstStyle/>
          <a:p>
            <a:pPr algn="ctr">
              <a:defRPr/>
            </a:pPr>
            <a:r>
              <a:rPr lang="en-US" sz="1600" b="1">
                <a:solidFill>
                  <a:srgbClr val="FFFFFF"/>
                </a:solidFill>
                <a:latin typeface="Marianne"/>
              </a:rPr>
              <a:t>Quand et quel contenu communiquer ?</a:t>
            </a:r>
            <a:endParaRPr/>
          </a:p>
        </p:txBody>
      </p:sp>
      <p:pic>
        <p:nvPicPr>
          <p:cNvPr id="63" name="Picture 62"/>
          <p:cNvPicPr>
            <a:picLocks noChangeAspect="1"/>
          </p:cNvPicPr>
          <p:nvPr/>
        </p:nvPicPr>
        <p:blipFill>
          <a:blip r:embed="rId2"/>
          <a:stretch/>
        </p:blipFill>
        <p:spPr bwMode="auto">
          <a:xfrm>
            <a:off x="15200524" y="3830996"/>
            <a:ext cx="621792" cy="621792"/>
          </a:xfrm>
          <a:prstGeom prst="rect">
            <a:avLst/>
          </a:prstGeom>
        </p:spPr>
      </p:pic>
      <p:pic>
        <p:nvPicPr>
          <p:cNvPr id="70" name="Picture 69"/>
          <p:cNvPicPr>
            <a:picLocks noChangeAspect="1"/>
          </p:cNvPicPr>
          <p:nvPr/>
        </p:nvPicPr>
        <p:blipFill>
          <a:blip r:embed="rId3"/>
          <a:stretch/>
        </p:blipFill>
        <p:spPr bwMode="auto">
          <a:xfrm>
            <a:off x="15246513" y="1583872"/>
            <a:ext cx="621792" cy="62179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5" name="TextBox 24"/>
          <p:cNvSpPr txBox="1"/>
          <p:nvPr/>
        </p:nvSpPr>
        <p:spPr bwMode="auto">
          <a:xfrm>
            <a:off x="546199" y="1546365"/>
            <a:ext cx="14996510" cy="6939542"/>
          </a:xfrm>
          <a:prstGeom prst="rect">
            <a:avLst/>
          </a:prstGeom>
          <a:solidFill>
            <a:srgbClr val="EEF0F8"/>
          </a:solidFill>
          <a:ln w="12700">
            <a:solidFill>
              <a:srgbClr val="274084"/>
            </a:solidFill>
            <a:prstDash val="dashDot"/>
          </a:ln>
        </p:spPr>
        <p:txBody>
          <a:bodyPr vert="horz" wrap="square" lIns="91440" tIns="274320" rIns="91440" bIns="45720" rtlCol="0" anchor="t" anchorCtr="0">
            <a:noAutofit/>
          </a:bodyPr>
          <a:lstStyle/>
          <a:p>
            <a:pPr>
              <a:spcBef>
                <a:spcPts val="600"/>
              </a:spcBef>
              <a:defRPr/>
            </a:pPr>
            <a:endParaRPr lang="fr-FR" sz="1400" b="1">
              <a:latin typeface="Marianne"/>
              <a:ea typeface="Malgun Gothic Semilight"/>
              <a:cs typeface="Malgun Gothic Semilight"/>
            </a:endParaRPr>
          </a:p>
        </p:txBody>
      </p:sp>
      <p:sp>
        <p:nvSpPr>
          <p:cNvPr id="248" name="TextBox 247"/>
          <p:cNvSpPr txBox="1"/>
          <p:nvPr/>
        </p:nvSpPr>
        <p:spPr bwMode="auto">
          <a:xfrm>
            <a:off x="278401" y="3570407"/>
            <a:ext cx="2754932" cy="646331"/>
          </a:xfrm>
          <a:prstGeom prst="rect">
            <a:avLst/>
          </a:prstGeom>
          <a:noFill/>
          <a:ln>
            <a:noFill/>
          </a:ln>
        </p:spPr>
        <p:txBody>
          <a:bodyPr wrap="square">
            <a:spAutoFit/>
          </a:bodyPr>
          <a:lstStyle/>
          <a:p>
            <a:pPr algn="r">
              <a:defRPr/>
            </a:pPr>
            <a:r>
              <a:rPr lang="fr-FR" b="1">
                <a:solidFill>
                  <a:schemeClr val="tx2"/>
                </a:solidFill>
                <a:latin typeface="Marianne"/>
              </a:rPr>
              <a:t>COMMUNICATION INTERNE</a:t>
            </a:r>
            <a:endParaRPr/>
          </a:p>
        </p:txBody>
      </p:sp>
      <p:sp>
        <p:nvSpPr>
          <p:cNvPr id="252" name="TextBox 251"/>
          <p:cNvSpPr txBox="1"/>
          <p:nvPr/>
        </p:nvSpPr>
        <p:spPr bwMode="auto">
          <a:xfrm>
            <a:off x="271530" y="6410950"/>
            <a:ext cx="2754931" cy="646331"/>
          </a:xfrm>
          <a:prstGeom prst="rect">
            <a:avLst/>
          </a:prstGeom>
          <a:noFill/>
          <a:ln>
            <a:noFill/>
          </a:ln>
        </p:spPr>
        <p:txBody>
          <a:bodyPr wrap="square">
            <a:spAutoFit/>
          </a:bodyPr>
          <a:lstStyle/>
          <a:p>
            <a:pPr algn="r">
              <a:defRPr/>
            </a:pPr>
            <a:r>
              <a:rPr lang="fr-FR" b="1">
                <a:solidFill>
                  <a:schemeClr val="tx2"/>
                </a:solidFill>
                <a:latin typeface="Marianne"/>
              </a:rPr>
              <a:t>COMMUNICATION EXTERNE</a:t>
            </a:r>
            <a:endParaRPr/>
          </a:p>
        </p:txBody>
      </p:sp>
      <p:sp>
        <p:nvSpPr>
          <p:cNvPr id="279" name="Rectangle 278"/>
          <p:cNvSpPr/>
          <p:nvPr/>
        </p:nvSpPr>
        <p:spPr bwMode="auto">
          <a:xfrm>
            <a:off x="3074812" y="5354406"/>
            <a:ext cx="3359661" cy="2754930"/>
          </a:xfrm>
          <a:prstGeom prst="rect">
            <a:avLst/>
          </a:prstGeom>
          <a:solidFill>
            <a:schemeClr val="bg1"/>
          </a:solidFill>
          <a:ln w="12700">
            <a:solidFill>
              <a:srgbClr val="1D447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endParaRPr lang="fr-FR">
              <a:solidFill>
                <a:schemeClr val="tx2"/>
              </a:solidFill>
            </a:endParaRPr>
          </a:p>
          <a:p>
            <a:pPr algn="ctr">
              <a:defRPr/>
            </a:pPr>
            <a:endParaRPr lang="fr-FR">
              <a:solidFill>
                <a:schemeClr val="tx2"/>
              </a:solidFill>
            </a:endParaRPr>
          </a:p>
          <a:p>
            <a:pPr algn="ctr">
              <a:defRPr/>
            </a:pPr>
            <a:endParaRPr lang="fr-FR">
              <a:solidFill>
                <a:schemeClr val="tx2"/>
              </a:solidFill>
            </a:endParaRPr>
          </a:p>
          <a:p>
            <a:pPr algn="ctr">
              <a:defRPr/>
            </a:pPr>
            <a:endParaRPr lang="fr-FR">
              <a:solidFill>
                <a:schemeClr val="tx2"/>
              </a:solidFill>
            </a:endParaRPr>
          </a:p>
          <a:p>
            <a:pPr algn="ctr">
              <a:defRPr/>
            </a:pPr>
            <a:endParaRPr lang="fr-FR">
              <a:solidFill>
                <a:schemeClr val="tx2"/>
              </a:solidFill>
            </a:endParaRPr>
          </a:p>
          <a:p>
            <a:pPr algn="ctr">
              <a:defRPr/>
            </a:pPr>
            <a:endParaRPr lang="fr-FR">
              <a:solidFill>
                <a:schemeClr val="tx2"/>
              </a:solidFill>
            </a:endParaRPr>
          </a:p>
          <a:p>
            <a:pPr algn="ctr">
              <a:defRPr/>
            </a:pPr>
            <a:endParaRPr lang="fr-FR">
              <a:solidFill>
                <a:schemeClr val="tx2"/>
              </a:solidFill>
            </a:endParaRPr>
          </a:p>
          <a:p>
            <a:pPr algn="ctr">
              <a:defRPr/>
            </a:pPr>
            <a:endParaRPr lang="fr-FR">
              <a:solidFill>
                <a:schemeClr val="tx2"/>
              </a:solidFill>
            </a:endParaRPr>
          </a:p>
        </p:txBody>
      </p:sp>
      <p:sp>
        <p:nvSpPr>
          <p:cNvPr id="275" name="Rectangle 274"/>
          <p:cNvSpPr/>
          <p:nvPr/>
        </p:nvSpPr>
        <p:spPr bwMode="auto">
          <a:xfrm>
            <a:off x="3074812" y="2685954"/>
            <a:ext cx="11380530" cy="2582043"/>
          </a:xfrm>
          <a:prstGeom prst="rect">
            <a:avLst/>
          </a:prstGeom>
          <a:solidFill>
            <a:schemeClr val="bg1"/>
          </a:solidFill>
          <a:ln w="12700">
            <a:solidFill>
              <a:srgbClr val="1D447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endParaRPr lang="fr-FR" dirty="0">
              <a:solidFill>
                <a:schemeClr val="tx2"/>
              </a:solidFill>
            </a:endParaRPr>
          </a:p>
          <a:p>
            <a:pPr algn="ctr">
              <a:defRPr/>
            </a:pPr>
            <a:endParaRPr lang="fr-FR" dirty="0">
              <a:solidFill>
                <a:schemeClr val="tx2"/>
              </a:solidFill>
            </a:endParaRPr>
          </a:p>
          <a:p>
            <a:pPr algn="ctr">
              <a:defRPr/>
            </a:pPr>
            <a:endParaRPr lang="fr-FR" dirty="0">
              <a:solidFill>
                <a:schemeClr val="tx2"/>
              </a:solidFill>
            </a:endParaRPr>
          </a:p>
          <a:p>
            <a:pPr algn="ctr">
              <a:defRPr/>
            </a:pPr>
            <a:endParaRPr lang="fr-FR" dirty="0">
              <a:solidFill>
                <a:schemeClr val="tx2"/>
              </a:solidFill>
            </a:endParaRPr>
          </a:p>
          <a:p>
            <a:pPr algn="ctr">
              <a:defRPr/>
            </a:pPr>
            <a:endParaRPr lang="fr-FR" dirty="0">
              <a:solidFill>
                <a:schemeClr val="tx2"/>
              </a:solidFill>
            </a:endParaRPr>
          </a:p>
          <a:p>
            <a:pPr algn="ctr">
              <a:defRPr/>
            </a:pPr>
            <a:endParaRPr lang="fr-FR" dirty="0">
              <a:solidFill>
                <a:schemeClr val="tx2"/>
              </a:solidFill>
            </a:endParaRPr>
          </a:p>
          <a:p>
            <a:pPr algn="ctr">
              <a:defRPr/>
            </a:pPr>
            <a:endParaRPr lang="fr-FR" dirty="0">
              <a:solidFill>
                <a:schemeClr val="tx2"/>
              </a:solidFill>
            </a:endParaRPr>
          </a:p>
          <a:p>
            <a:pPr algn="ctr">
              <a:defRPr/>
            </a:pPr>
            <a:endParaRPr lang="fr-FR" dirty="0">
              <a:solidFill>
                <a:schemeClr val="tx2"/>
              </a:solidFill>
            </a:endParaRPr>
          </a:p>
        </p:txBody>
      </p:sp>
      <p:sp>
        <p:nvSpPr>
          <p:cNvPr id="258" name="TextBox 257"/>
          <p:cNvSpPr txBox="1"/>
          <p:nvPr/>
        </p:nvSpPr>
        <p:spPr bwMode="auto">
          <a:xfrm>
            <a:off x="3464130" y="2176742"/>
            <a:ext cx="2581024" cy="522000"/>
          </a:xfrm>
          <a:prstGeom prst="rect">
            <a:avLst/>
          </a:prstGeom>
          <a:solidFill>
            <a:schemeClr val="tx2"/>
          </a:solidFill>
        </p:spPr>
        <p:txBody>
          <a:bodyPr wrap="square" anchor="ctr">
            <a:noAutofit/>
          </a:bodyPr>
          <a:lstStyle/>
          <a:p>
            <a:pPr algn="ctr">
              <a:defRPr/>
            </a:pPr>
            <a:r>
              <a:rPr lang="fr-FR" sz="1400" b="1">
                <a:solidFill>
                  <a:schemeClr val="bg1"/>
                </a:solidFill>
              </a:rPr>
              <a:t>Acculturer au Numérique responsable</a:t>
            </a:r>
            <a:endParaRPr/>
          </a:p>
        </p:txBody>
      </p:sp>
      <p:grpSp>
        <p:nvGrpSpPr>
          <p:cNvPr id="299" name="Group 298"/>
          <p:cNvGrpSpPr/>
          <p:nvPr/>
        </p:nvGrpSpPr>
        <p:grpSpPr bwMode="auto">
          <a:xfrm>
            <a:off x="3416995" y="5468158"/>
            <a:ext cx="1493223" cy="1263478"/>
            <a:chOff x="337651" y="6592070"/>
            <a:chExt cx="1493223" cy="1263478"/>
          </a:xfrm>
        </p:grpSpPr>
        <p:sp>
          <p:nvSpPr>
            <p:cNvPr id="284" name="TextBox 283"/>
            <p:cNvSpPr txBox="1"/>
            <p:nvPr/>
          </p:nvSpPr>
          <p:spPr bwMode="auto">
            <a:xfrm>
              <a:off x="337651" y="7409272"/>
              <a:ext cx="1493223" cy="446276"/>
            </a:xfrm>
            <a:prstGeom prst="rect">
              <a:avLst/>
            </a:prstGeom>
            <a:noFill/>
          </p:spPr>
          <p:txBody>
            <a:bodyPr wrap="square">
              <a:spAutoFit/>
            </a:bodyPr>
            <a:lstStyle/>
            <a:p>
              <a:pPr algn="ctr">
                <a:defRPr/>
              </a:pPr>
              <a:r>
                <a:rPr lang="fr-FR" sz="1200" b="1">
                  <a:latin typeface="Marianne"/>
                </a:rPr>
                <a:t>Réseaux sociaux</a:t>
              </a:r>
              <a:endParaRPr/>
            </a:p>
            <a:p>
              <a:pPr algn="ctr">
                <a:defRPr/>
              </a:pPr>
              <a:r>
                <a:rPr lang="fr-FR" sz="1100" i="1">
                  <a:latin typeface="Marianne"/>
                </a:rPr>
                <a:t>LinkedIn, Facebook, X</a:t>
              </a:r>
              <a:endParaRPr/>
            </a:p>
          </p:txBody>
        </p:sp>
        <p:grpSp>
          <p:nvGrpSpPr>
            <p:cNvPr id="285" name="Group 284"/>
            <p:cNvGrpSpPr/>
            <p:nvPr/>
          </p:nvGrpSpPr>
          <p:grpSpPr bwMode="auto">
            <a:xfrm>
              <a:off x="556076" y="6592070"/>
              <a:ext cx="849103" cy="781375"/>
              <a:chOff x="1833149" y="4153804"/>
              <a:chExt cx="759779" cy="674692"/>
            </a:xfrm>
          </p:grpSpPr>
          <p:pic>
            <p:nvPicPr>
              <p:cNvPr id="286" name="Picture 285"/>
              <p:cNvPicPr>
                <a:picLocks noChangeAspect="1"/>
              </p:cNvPicPr>
              <p:nvPr/>
            </p:nvPicPr>
            <p:blipFill>
              <a:blip r:embed="rId2"/>
              <a:stretch/>
            </p:blipFill>
            <p:spPr bwMode="auto">
              <a:xfrm>
                <a:off x="1833149" y="4153804"/>
                <a:ext cx="304417" cy="304418"/>
              </a:xfrm>
              <a:prstGeom prst="rect">
                <a:avLst/>
              </a:prstGeom>
            </p:spPr>
          </p:pic>
          <p:pic>
            <p:nvPicPr>
              <p:cNvPr id="287" name="Picture 286"/>
              <p:cNvPicPr>
                <a:picLocks noChangeAspect="1"/>
              </p:cNvPicPr>
              <p:nvPr/>
            </p:nvPicPr>
            <p:blipFill>
              <a:blip r:embed="rId3"/>
              <a:stretch/>
            </p:blipFill>
            <p:spPr bwMode="auto">
              <a:xfrm>
                <a:off x="2286301" y="4521870"/>
                <a:ext cx="306627" cy="306626"/>
              </a:xfrm>
              <a:prstGeom prst="rect">
                <a:avLst/>
              </a:prstGeom>
            </p:spPr>
          </p:pic>
          <p:pic>
            <p:nvPicPr>
              <p:cNvPr id="288" name="Picture 287"/>
              <p:cNvPicPr>
                <a:picLocks noChangeAspect="1"/>
              </p:cNvPicPr>
              <p:nvPr/>
            </p:nvPicPr>
            <p:blipFill>
              <a:blip r:embed="rId4"/>
              <a:stretch/>
            </p:blipFill>
            <p:spPr bwMode="auto">
              <a:xfrm rot="11135198">
                <a:off x="1991339" y="4497752"/>
                <a:ext cx="281517" cy="281517"/>
              </a:xfrm>
              <a:prstGeom prst="rect">
                <a:avLst/>
              </a:prstGeom>
            </p:spPr>
          </p:pic>
          <p:pic>
            <p:nvPicPr>
              <p:cNvPr id="289" name="Picture 288"/>
              <p:cNvPicPr>
                <a:picLocks noChangeAspect="1"/>
              </p:cNvPicPr>
              <p:nvPr/>
            </p:nvPicPr>
            <p:blipFill>
              <a:blip r:embed="rId4"/>
              <a:stretch/>
            </p:blipFill>
            <p:spPr bwMode="auto">
              <a:xfrm rot="415973">
                <a:off x="2165013" y="4222143"/>
                <a:ext cx="281517" cy="281517"/>
              </a:xfrm>
              <a:prstGeom prst="rect">
                <a:avLst/>
              </a:prstGeom>
            </p:spPr>
          </p:pic>
        </p:grpSp>
      </p:grpSp>
      <p:grpSp>
        <p:nvGrpSpPr>
          <p:cNvPr id="296" name="Group 295"/>
          <p:cNvGrpSpPr/>
          <p:nvPr/>
        </p:nvGrpSpPr>
        <p:grpSpPr bwMode="auto">
          <a:xfrm>
            <a:off x="4906258" y="5471255"/>
            <a:ext cx="1203031" cy="1264777"/>
            <a:chOff x="6549970" y="4179746"/>
            <a:chExt cx="1203031" cy="1264777"/>
          </a:xfrm>
        </p:grpSpPr>
        <p:pic>
          <p:nvPicPr>
            <p:cNvPr id="297" name="Picture 296"/>
            <p:cNvPicPr>
              <a:picLocks noChangeAspect="1"/>
            </p:cNvPicPr>
            <p:nvPr/>
          </p:nvPicPr>
          <p:blipFill>
            <a:blip r:embed="rId5"/>
            <a:stretch/>
          </p:blipFill>
          <p:spPr bwMode="auto">
            <a:xfrm>
              <a:off x="6826874" y="4179746"/>
              <a:ext cx="649224" cy="649224"/>
            </a:xfrm>
            <a:prstGeom prst="rect">
              <a:avLst/>
            </a:prstGeom>
          </p:spPr>
        </p:pic>
        <p:sp>
          <p:nvSpPr>
            <p:cNvPr id="298" name="TextBox 297"/>
            <p:cNvSpPr txBox="1"/>
            <p:nvPr/>
          </p:nvSpPr>
          <p:spPr bwMode="auto">
            <a:xfrm>
              <a:off x="6549970" y="4828970"/>
              <a:ext cx="1203031" cy="615553"/>
            </a:xfrm>
            <a:prstGeom prst="rect">
              <a:avLst/>
            </a:prstGeom>
            <a:noFill/>
          </p:spPr>
          <p:txBody>
            <a:bodyPr wrap="square">
              <a:spAutoFit/>
            </a:bodyPr>
            <a:lstStyle/>
            <a:p>
              <a:pPr algn="ctr">
                <a:defRPr/>
              </a:pPr>
              <a:r>
                <a:rPr lang="fr-FR" sz="1200" b="1">
                  <a:latin typeface="Marianne"/>
                </a:rPr>
                <a:t>Site internet</a:t>
              </a:r>
              <a:endParaRPr/>
            </a:p>
            <a:p>
              <a:pPr algn="ctr">
                <a:defRPr/>
              </a:pPr>
              <a:r>
                <a:rPr lang="fr-FR" sz="1100" i="1">
                  <a:latin typeface="Marianne"/>
                </a:rPr>
                <a:t>De la ville, métropole, agglo</a:t>
              </a:r>
              <a:endParaRPr/>
            </a:p>
          </p:txBody>
        </p:sp>
      </p:grpSp>
      <p:sp>
        <p:nvSpPr>
          <p:cNvPr id="259" name="TextBox 258"/>
          <p:cNvSpPr txBox="1"/>
          <p:nvPr/>
        </p:nvSpPr>
        <p:spPr bwMode="auto">
          <a:xfrm>
            <a:off x="7390548" y="2164825"/>
            <a:ext cx="2581024" cy="523220"/>
          </a:xfrm>
          <a:prstGeom prst="rect">
            <a:avLst/>
          </a:prstGeom>
          <a:solidFill>
            <a:schemeClr val="tx2"/>
          </a:solidFill>
        </p:spPr>
        <p:txBody>
          <a:bodyPr wrap="square" anchor="ctr">
            <a:spAutoFit/>
          </a:bodyPr>
          <a:lstStyle/>
          <a:p>
            <a:pPr algn="ctr">
              <a:defRPr/>
            </a:pPr>
            <a:r>
              <a:rPr lang="fr-FR" sz="1400" b="1">
                <a:solidFill>
                  <a:schemeClr val="bg1"/>
                </a:solidFill>
              </a:rPr>
              <a:t>Embarquer dans la démarche NR et la faire avancer</a:t>
            </a:r>
            <a:endParaRPr/>
          </a:p>
        </p:txBody>
      </p:sp>
      <p:sp>
        <p:nvSpPr>
          <p:cNvPr id="261" name="TextBox 260"/>
          <p:cNvSpPr txBox="1"/>
          <p:nvPr/>
        </p:nvSpPr>
        <p:spPr bwMode="auto">
          <a:xfrm>
            <a:off x="11316967" y="2164825"/>
            <a:ext cx="2581024" cy="523220"/>
          </a:xfrm>
          <a:prstGeom prst="rect">
            <a:avLst/>
          </a:prstGeom>
          <a:solidFill>
            <a:schemeClr val="tx2"/>
          </a:solidFill>
        </p:spPr>
        <p:txBody>
          <a:bodyPr wrap="square" anchor="ctr">
            <a:spAutoFit/>
          </a:bodyPr>
          <a:lstStyle/>
          <a:p>
            <a:pPr algn="ctr">
              <a:defRPr/>
            </a:pPr>
            <a:r>
              <a:rPr lang="fr-FR" sz="1400" b="1">
                <a:solidFill>
                  <a:schemeClr val="bg1"/>
                </a:solidFill>
              </a:rPr>
              <a:t>Informer sur le déroulé de la démarche NR</a:t>
            </a:r>
            <a:endParaRPr/>
          </a:p>
        </p:txBody>
      </p:sp>
      <p:grpSp>
        <p:nvGrpSpPr>
          <p:cNvPr id="7" name="Groupe 6"/>
          <p:cNvGrpSpPr/>
          <p:nvPr/>
        </p:nvGrpSpPr>
        <p:grpSpPr bwMode="auto">
          <a:xfrm>
            <a:off x="9151033" y="4048907"/>
            <a:ext cx="1556446" cy="1100598"/>
            <a:chOff x="12361703" y="4237828"/>
            <a:chExt cx="1556446" cy="1100598"/>
          </a:xfrm>
        </p:grpSpPr>
        <p:sp>
          <p:nvSpPr>
            <p:cNvPr id="268" name="TextBox 267"/>
            <p:cNvSpPr txBox="1"/>
            <p:nvPr/>
          </p:nvSpPr>
          <p:spPr bwMode="auto">
            <a:xfrm>
              <a:off x="12361703" y="4876761"/>
              <a:ext cx="1556446" cy="461665"/>
            </a:xfrm>
            <a:prstGeom prst="rect">
              <a:avLst/>
            </a:prstGeom>
            <a:noFill/>
          </p:spPr>
          <p:txBody>
            <a:bodyPr wrap="square">
              <a:spAutoFit/>
            </a:bodyPr>
            <a:lstStyle/>
            <a:p>
              <a:pPr algn="ctr">
                <a:defRPr/>
              </a:pPr>
              <a:r>
                <a:rPr lang="fr-FR" sz="1200" b="1">
                  <a:latin typeface="Marianne"/>
                </a:rPr>
                <a:t>Instances formelles de la collectivité </a:t>
              </a:r>
              <a:endParaRPr/>
            </a:p>
          </p:txBody>
        </p:sp>
        <p:pic>
          <p:nvPicPr>
            <p:cNvPr id="269" name="Picture 268"/>
            <p:cNvPicPr>
              <a:picLocks noChangeAspect="1"/>
            </p:cNvPicPr>
            <p:nvPr/>
          </p:nvPicPr>
          <p:blipFill>
            <a:blip r:embed="rId6"/>
            <a:stretch/>
          </p:blipFill>
          <p:spPr bwMode="auto">
            <a:xfrm>
              <a:off x="12815314" y="4237828"/>
              <a:ext cx="649224" cy="649224"/>
            </a:xfrm>
            <a:prstGeom prst="rect">
              <a:avLst/>
            </a:prstGeom>
          </p:spPr>
        </p:pic>
      </p:grpSp>
      <p:sp>
        <p:nvSpPr>
          <p:cNvPr id="281" name="Rectangle 280"/>
          <p:cNvSpPr/>
          <p:nvPr/>
        </p:nvSpPr>
        <p:spPr bwMode="auto">
          <a:xfrm>
            <a:off x="11102896" y="5354406"/>
            <a:ext cx="3359661" cy="2754930"/>
          </a:xfrm>
          <a:prstGeom prst="rect">
            <a:avLst/>
          </a:prstGeom>
          <a:solidFill>
            <a:schemeClr val="bg1"/>
          </a:solidFill>
          <a:ln w="12700">
            <a:solidFill>
              <a:srgbClr val="1D447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endParaRPr lang="fr-FR">
              <a:solidFill>
                <a:schemeClr val="tx2"/>
              </a:solidFill>
            </a:endParaRPr>
          </a:p>
          <a:p>
            <a:pPr algn="ctr">
              <a:defRPr/>
            </a:pPr>
            <a:endParaRPr lang="fr-FR">
              <a:solidFill>
                <a:schemeClr val="tx2"/>
              </a:solidFill>
            </a:endParaRPr>
          </a:p>
          <a:p>
            <a:pPr algn="ctr">
              <a:defRPr/>
            </a:pPr>
            <a:endParaRPr lang="fr-FR">
              <a:solidFill>
                <a:schemeClr val="tx2"/>
              </a:solidFill>
            </a:endParaRPr>
          </a:p>
          <a:p>
            <a:pPr algn="ctr">
              <a:defRPr/>
            </a:pPr>
            <a:endParaRPr lang="fr-FR">
              <a:solidFill>
                <a:schemeClr val="tx2"/>
              </a:solidFill>
            </a:endParaRPr>
          </a:p>
          <a:p>
            <a:pPr algn="ctr">
              <a:defRPr/>
            </a:pPr>
            <a:endParaRPr lang="fr-FR">
              <a:solidFill>
                <a:schemeClr val="tx2"/>
              </a:solidFill>
            </a:endParaRPr>
          </a:p>
          <a:p>
            <a:pPr algn="ctr">
              <a:defRPr/>
            </a:pPr>
            <a:endParaRPr lang="fr-FR">
              <a:solidFill>
                <a:schemeClr val="tx2"/>
              </a:solidFill>
            </a:endParaRPr>
          </a:p>
          <a:p>
            <a:pPr algn="ctr">
              <a:defRPr/>
            </a:pPr>
            <a:endParaRPr lang="fr-FR">
              <a:solidFill>
                <a:schemeClr val="tx2"/>
              </a:solidFill>
            </a:endParaRPr>
          </a:p>
          <a:p>
            <a:pPr algn="ctr">
              <a:defRPr/>
            </a:pPr>
            <a:endParaRPr lang="fr-FR">
              <a:solidFill>
                <a:schemeClr val="tx2"/>
              </a:solidFill>
            </a:endParaRPr>
          </a:p>
        </p:txBody>
      </p:sp>
      <p:grpSp>
        <p:nvGrpSpPr>
          <p:cNvPr id="330" name="Group 329"/>
          <p:cNvGrpSpPr/>
          <p:nvPr/>
        </p:nvGrpSpPr>
        <p:grpSpPr bwMode="auto">
          <a:xfrm>
            <a:off x="11000400" y="5448673"/>
            <a:ext cx="1493223" cy="1094201"/>
            <a:chOff x="337651" y="6592070"/>
            <a:chExt cx="1493223" cy="1094201"/>
          </a:xfrm>
        </p:grpSpPr>
        <p:sp>
          <p:nvSpPr>
            <p:cNvPr id="331" name="TextBox 330"/>
            <p:cNvSpPr txBox="1"/>
            <p:nvPr/>
          </p:nvSpPr>
          <p:spPr bwMode="auto">
            <a:xfrm>
              <a:off x="337651" y="7409272"/>
              <a:ext cx="1493223" cy="276999"/>
            </a:xfrm>
            <a:prstGeom prst="rect">
              <a:avLst/>
            </a:prstGeom>
            <a:noFill/>
          </p:spPr>
          <p:txBody>
            <a:bodyPr wrap="square">
              <a:spAutoFit/>
            </a:bodyPr>
            <a:lstStyle/>
            <a:p>
              <a:pPr algn="ctr">
                <a:defRPr/>
              </a:pPr>
              <a:r>
                <a:rPr lang="fr-FR" sz="1200" b="1">
                  <a:latin typeface="Marianne"/>
                </a:rPr>
                <a:t>Réseaux sociaux</a:t>
              </a:r>
              <a:endParaRPr/>
            </a:p>
          </p:txBody>
        </p:sp>
        <p:grpSp>
          <p:nvGrpSpPr>
            <p:cNvPr id="332" name="Group 331"/>
            <p:cNvGrpSpPr/>
            <p:nvPr/>
          </p:nvGrpSpPr>
          <p:grpSpPr bwMode="auto">
            <a:xfrm>
              <a:off x="556076" y="6592070"/>
              <a:ext cx="849103" cy="781375"/>
              <a:chOff x="1833149" y="4153804"/>
              <a:chExt cx="759779" cy="674692"/>
            </a:xfrm>
          </p:grpSpPr>
          <p:pic>
            <p:nvPicPr>
              <p:cNvPr id="333" name="Picture 332"/>
              <p:cNvPicPr>
                <a:picLocks noChangeAspect="1"/>
              </p:cNvPicPr>
              <p:nvPr/>
            </p:nvPicPr>
            <p:blipFill>
              <a:blip r:embed="rId2"/>
              <a:stretch/>
            </p:blipFill>
            <p:spPr bwMode="auto">
              <a:xfrm>
                <a:off x="1833149" y="4153804"/>
                <a:ext cx="304417" cy="304418"/>
              </a:xfrm>
              <a:prstGeom prst="rect">
                <a:avLst/>
              </a:prstGeom>
            </p:spPr>
          </p:pic>
          <p:pic>
            <p:nvPicPr>
              <p:cNvPr id="334" name="Picture 333"/>
              <p:cNvPicPr>
                <a:picLocks noChangeAspect="1"/>
              </p:cNvPicPr>
              <p:nvPr/>
            </p:nvPicPr>
            <p:blipFill>
              <a:blip r:embed="rId3"/>
              <a:stretch/>
            </p:blipFill>
            <p:spPr bwMode="auto">
              <a:xfrm>
                <a:off x="2286301" y="4521870"/>
                <a:ext cx="306627" cy="306626"/>
              </a:xfrm>
              <a:prstGeom prst="rect">
                <a:avLst/>
              </a:prstGeom>
            </p:spPr>
          </p:pic>
          <p:pic>
            <p:nvPicPr>
              <p:cNvPr id="335" name="Picture 334"/>
              <p:cNvPicPr>
                <a:picLocks noChangeAspect="1"/>
              </p:cNvPicPr>
              <p:nvPr/>
            </p:nvPicPr>
            <p:blipFill>
              <a:blip r:embed="rId4"/>
              <a:stretch/>
            </p:blipFill>
            <p:spPr bwMode="auto">
              <a:xfrm rot="11135198">
                <a:off x="1991339" y="4497752"/>
                <a:ext cx="281517" cy="281517"/>
              </a:xfrm>
              <a:prstGeom prst="rect">
                <a:avLst/>
              </a:prstGeom>
            </p:spPr>
          </p:pic>
          <p:pic>
            <p:nvPicPr>
              <p:cNvPr id="336" name="Picture 335"/>
              <p:cNvPicPr>
                <a:picLocks noChangeAspect="1"/>
              </p:cNvPicPr>
              <p:nvPr/>
            </p:nvPicPr>
            <p:blipFill>
              <a:blip r:embed="rId4"/>
              <a:stretch/>
            </p:blipFill>
            <p:spPr bwMode="auto">
              <a:xfrm rot="415973">
                <a:off x="2165013" y="4222143"/>
                <a:ext cx="281517" cy="281517"/>
              </a:xfrm>
              <a:prstGeom prst="rect">
                <a:avLst/>
              </a:prstGeom>
            </p:spPr>
          </p:pic>
        </p:grpSp>
      </p:grpSp>
      <p:pic>
        <p:nvPicPr>
          <p:cNvPr id="338" name="Picture 337"/>
          <p:cNvPicPr>
            <a:picLocks noChangeAspect="1"/>
          </p:cNvPicPr>
          <p:nvPr/>
        </p:nvPicPr>
        <p:blipFill>
          <a:blip r:embed="rId5"/>
          <a:stretch/>
        </p:blipFill>
        <p:spPr bwMode="auto">
          <a:xfrm>
            <a:off x="12548133" y="5581416"/>
            <a:ext cx="649224" cy="649224"/>
          </a:xfrm>
          <a:prstGeom prst="rect">
            <a:avLst/>
          </a:prstGeom>
        </p:spPr>
      </p:pic>
      <p:sp>
        <p:nvSpPr>
          <p:cNvPr id="339" name="TextBox 338"/>
          <p:cNvSpPr txBox="1"/>
          <p:nvPr/>
        </p:nvSpPr>
        <p:spPr bwMode="auto">
          <a:xfrm>
            <a:off x="12271229" y="6276001"/>
            <a:ext cx="1203031" cy="276999"/>
          </a:xfrm>
          <a:prstGeom prst="rect">
            <a:avLst/>
          </a:prstGeom>
          <a:noFill/>
        </p:spPr>
        <p:txBody>
          <a:bodyPr wrap="square">
            <a:spAutoFit/>
          </a:bodyPr>
          <a:lstStyle/>
          <a:p>
            <a:pPr algn="ctr">
              <a:defRPr/>
            </a:pPr>
            <a:r>
              <a:rPr lang="fr-FR" sz="1200" b="1">
                <a:latin typeface="Marianne"/>
              </a:rPr>
              <a:t>Site internet</a:t>
            </a:r>
            <a:endParaRPr/>
          </a:p>
        </p:txBody>
      </p:sp>
      <p:pic>
        <p:nvPicPr>
          <p:cNvPr id="340" name="Picture 339"/>
          <p:cNvPicPr>
            <a:picLocks noChangeAspect="1"/>
          </p:cNvPicPr>
          <p:nvPr/>
        </p:nvPicPr>
        <p:blipFill>
          <a:blip r:embed="rId7"/>
          <a:stretch/>
        </p:blipFill>
        <p:spPr bwMode="auto">
          <a:xfrm>
            <a:off x="13602853" y="5581416"/>
            <a:ext cx="649224" cy="649224"/>
          </a:xfrm>
          <a:prstGeom prst="rect">
            <a:avLst/>
          </a:prstGeom>
        </p:spPr>
      </p:pic>
      <p:sp>
        <p:nvSpPr>
          <p:cNvPr id="341" name="TextBox 340"/>
          <p:cNvSpPr txBox="1"/>
          <p:nvPr/>
        </p:nvSpPr>
        <p:spPr bwMode="auto">
          <a:xfrm>
            <a:off x="13197357" y="6254343"/>
            <a:ext cx="1434742" cy="615553"/>
          </a:xfrm>
          <a:prstGeom prst="rect">
            <a:avLst/>
          </a:prstGeom>
          <a:noFill/>
        </p:spPr>
        <p:txBody>
          <a:bodyPr wrap="square">
            <a:spAutoFit/>
          </a:bodyPr>
          <a:lstStyle/>
          <a:p>
            <a:pPr algn="ctr">
              <a:defRPr/>
            </a:pPr>
            <a:r>
              <a:rPr lang="fr-FR" sz="1200" b="1">
                <a:latin typeface="Marianne"/>
              </a:rPr>
              <a:t>Presse</a:t>
            </a:r>
            <a:endParaRPr/>
          </a:p>
          <a:p>
            <a:pPr algn="ctr">
              <a:defRPr/>
            </a:pPr>
            <a:r>
              <a:rPr lang="fr-FR" sz="1100" i="1">
                <a:latin typeface="Marianne"/>
              </a:rPr>
              <a:t>Articles, communiqués</a:t>
            </a:r>
            <a:endParaRPr/>
          </a:p>
        </p:txBody>
      </p:sp>
      <p:sp>
        <p:nvSpPr>
          <p:cNvPr id="342" name="TextBox 341"/>
          <p:cNvSpPr txBox="1"/>
          <p:nvPr/>
        </p:nvSpPr>
        <p:spPr bwMode="auto">
          <a:xfrm>
            <a:off x="11156182" y="7509721"/>
            <a:ext cx="1201767" cy="461665"/>
          </a:xfrm>
          <a:prstGeom prst="rect">
            <a:avLst/>
          </a:prstGeom>
          <a:noFill/>
        </p:spPr>
        <p:txBody>
          <a:bodyPr wrap="square">
            <a:spAutoFit/>
          </a:bodyPr>
          <a:lstStyle/>
          <a:p>
            <a:pPr algn="ctr">
              <a:defRPr/>
            </a:pPr>
            <a:r>
              <a:rPr lang="fr-FR" sz="1200" b="1">
                <a:latin typeface="Marianne"/>
              </a:rPr>
              <a:t>Conférence presse</a:t>
            </a:r>
            <a:endParaRPr/>
          </a:p>
        </p:txBody>
      </p:sp>
      <p:pic>
        <p:nvPicPr>
          <p:cNvPr id="343" name="Picture 342"/>
          <p:cNvPicPr>
            <a:picLocks noChangeAspect="1"/>
          </p:cNvPicPr>
          <p:nvPr/>
        </p:nvPicPr>
        <p:blipFill>
          <a:blip r:embed="rId8"/>
          <a:stretch/>
        </p:blipFill>
        <p:spPr bwMode="auto">
          <a:xfrm>
            <a:off x="11432454" y="6857872"/>
            <a:ext cx="649224" cy="649224"/>
          </a:xfrm>
          <a:prstGeom prst="rect">
            <a:avLst/>
          </a:prstGeom>
        </p:spPr>
      </p:pic>
      <p:pic>
        <p:nvPicPr>
          <p:cNvPr id="345" name="Picture 344"/>
          <p:cNvPicPr>
            <a:picLocks noChangeAspect="1"/>
          </p:cNvPicPr>
          <p:nvPr/>
        </p:nvPicPr>
        <p:blipFill>
          <a:blip r:embed="rId9"/>
          <a:stretch/>
        </p:blipFill>
        <p:spPr bwMode="auto">
          <a:xfrm>
            <a:off x="12560428" y="6857872"/>
            <a:ext cx="649224" cy="649224"/>
          </a:xfrm>
          <a:prstGeom prst="rect">
            <a:avLst/>
          </a:prstGeom>
        </p:spPr>
      </p:pic>
      <p:sp>
        <p:nvSpPr>
          <p:cNvPr id="346" name="TextBox 345"/>
          <p:cNvSpPr txBox="1"/>
          <p:nvPr/>
        </p:nvSpPr>
        <p:spPr bwMode="auto">
          <a:xfrm>
            <a:off x="12284156" y="7509721"/>
            <a:ext cx="1201767" cy="461665"/>
          </a:xfrm>
          <a:prstGeom prst="rect">
            <a:avLst/>
          </a:prstGeom>
          <a:noFill/>
        </p:spPr>
        <p:txBody>
          <a:bodyPr wrap="square">
            <a:spAutoFit/>
          </a:bodyPr>
          <a:lstStyle/>
          <a:p>
            <a:pPr algn="ctr">
              <a:defRPr/>
            </a:pPr>
            <a:r>
              <a:rPr lang="fr-FR" sz="1200" b="1">
                <a:latin typeface="Marianne"/>
              </a:rPr>
              <a:t>Bulletins municipaux</a:t>
            </a:r>
            <a:endParaRPr/>
          </a:p>
        </p:txBody>
      </p:sp>
      <p:sp>
        <p:nvSpPr>
          <p:cNvPr id="26" name="Forme libre : forme 142"/>
          <p:cNvSpPr/>
          <p:nvPr/>
        </p:nvSpPr>
        <p:spPr bwMode="auto">
          <a:xfrm>
            <a:off x="1050256" y="1330339"/>
            <a:ext cx="2664295" cy="421939"/>
          </a:xfrm>
          <a:custGeom>
            <a:avLst/>
            <a:gdLst>
              <a:gd name="connsiteX0" fmla="*/ 1879091 w 1886275"/>
              <a:gd name="connsiteY0" fmla="*/ 142145 h 395474"/>
              <a:gd name="connsiteX1" fmla="*/ 1867589 w 1886275"/>
              <a:gd name="connsiteY1" fmla="*/ 271747 h 395474"/>
              <a:gd name="connsiteX2" fmla="*/ 1571766 w 1886275"/>
              <a:gd name="connsiteY2" fmla="*/ 397960 h 395474"/>
              <a:gd name="connsiteX3" fmla="*/ 1190945 w 1886275"/>
              <a:gd name="connsiteY3" fmla="*/ 397960 h 395474"/>
              <a:gd name="connsiteX4" fmla="*/ 42387 w 1886275"/>
              <a:gd name="connsiteY4" fmla="*/ 388808 h 395474"/>
              <a:gd name="connsiteX5" fmla="*/ 14208 w 1886275"/>
              <a:gd name="connsiteY5" fmla="*/ 140902 h 395474"/>
              <a:gd name="connsiteX6" fmla="*/ 303706 w 1886275"/>
              <a:gd name="connsiteY6" fmla="*/ 8474 h 395474"/>
              <a:gd name="connsiteX7" fmla="*/ 1644457 w 1886275"/>
              <a:gd name="connsiteY7" fmla="*/ 8474 h 395474"/>
              <a:gd name="connsiteX8" fmla="*/ 1879091 w 1886275"/>
              <a:gd name="connsiteY8" fmla="*/ 141693 h 39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6275" h="395474" extrusionOk="0">
                <a:moveTo>
                  <a:pt x="1879091" y="142145"/>
                </a:moveTo>
                <a:cubicBezTo>
                  <a:pt x="1886107" y="219545"/>
                  <a:pt x="1877826" y="215590"/>
                  <a:pt x="1867589" y="271747"/>
                </a:cubicBezTo>
                <a:cubicBezTo>
                  <a:pt x="1849992" y="373441"/>
                  <a:pt x="1774196" y="398073"/>
                  <a:pt x="1571766" y="397960"/>
                </a:cubicBezTo>
                <a:lnTo>
                  <a:pt x="1190945" y="397960"/>
                </a:lnTo>
                <a:cubicBezTo>
                  <a:pt x="997602" y="396039"/>
                  <a:pt x="260804" y="383271"/>
                  <a:pt x="42387" y="388808"/>
                </a:cubicBezTo>
                <a:cubicBezTo>
                  <a:pt x="25480" y="363384"/>
                  <a:pt x="-3619" y="243725"/>
                  <a:pt x="14208" y="140902"/>
                </a:cubicBezTo>
                <a:cubicBezTo>
                  <a:pt x="30426" y="47457"/>
                  <a:pt x="61940" y="8474"/>
                  <a:pt x="303706" y="8474"/>
                </a:cubicBezTo>
                <a:lnTo>
                  <a:pt x="1644457" y="8474"/>
                </a:lnTo>
                <a:cubicBezTo>
                  <a:pt x="1829634" y="8474"/>
                  <a:pt x="1869774" y="38530"/>
                  <a:pt x="1879091" y="141693"/>
                </a:cubicBezTo>
              </a:path>
            </a:pathLst>
          </a:custGeom>
          <a:solidFill>
            <a:srgbClr val="5C72B6"/>
          </a:solidFill>
          <a:ln w="9525" cap="flat">
            <a:solidFill>
              <a:schemeClr val="bg1"/>
            </a:solidFill>
            <a:prstDash val="solid"/>
            <a:miter/>
          </a:ln>
        </p:spPr>
        <p:txBody>
          <a:bodyPr rtlCol="0" anchor="ctr"/>
          <a:lstStyle/>
          <a:p>
            <a:pPr algn="ctr">
              <a:defRPr/>
            </a:pPr>
            <a:r>
              <a:rPr lang="en-US" sz="1600" b="1">
                <a:solidFill>
                  <a:srgbClr val="FFFFFF"/>
                </a:solidFill>
                <a:latin typeface="Marianne"/>
              </a:rPr>
              <a:t>Comment communiquer ?</a:t>
            </a:r>
            <a:endParaRPr/>
          </a:p>
        </p:txBody>
      </p:sp>
      <p:sp>
        <p:nvSpPr>
          <p:cNvPr id="4" name="Title 3"/>
          <p:cNvSpPr>
            <a:spLocks noGrp="1"/>
          </p:cNvSpPr>
          <p:nvPr>
            <p:ph type="title"/>
          </p:nvPr>
        </p:nvSpPr>
        <p:spPr bwMode="auto">
          <a:xfrm>
            <a:off x="1689225" y="313921"/>
            <a:ext cx="13600650" cy="615553"/>
          </a:xfrm>
        </p:spPr>
        <p:txBody>
          <a:bodyPr wrap="square" lIns="0" tIns="0" rIns="0" bIns="0">
            <a:spAutoFit/>
          </a:bodyPr>
          <a:lstStyle/>
          <a:p>
            <a:pPr>
              <a:defRPr/>
            </a:pPr>
            <a:r>
              <a:rPr lang="fr-FR" sz="4000" spc="-75" dirty="0">
                <a:cs typeface="Marianne"/>
              </a:rPr>
              <a:t>Communication sur la démarche Numérique responsable </a:t>
            </a:r>
            <a:endParaRPr dirty="0"/>
          </a:p>
        </p:txBody>
      </p:sp>
      <p:grpSp>
        <p:nvGrpSpPr>
          <p:cNvPr id="247" name="Group 246"/>
          <p:cNvGrpSpPr/>
          <p:nvPr/>
        </p:nvGrpSpPr>
        <p:grpSpPr bwMode="auto">
          <a:xfrm>
            <a:off x="5554908" y="4108904"/>
            <a:ext cx="2735163" cy="923329"/>
            <a:chOff x="2959848" y="4910866"/>
            <a:chExt cx="2735163" cy="923329"/>
          </a:xfrm>
        </p:grpSpPr>
        <p:sp>
          <p:nvSpPr>
            <p:cNvPr id="240" name="TextBox 239"/>
            <p:cNvSpPr txBox="1"/>
            <p:nvPr/>
          </p:nvSpPr>
          <p:spPr bwMode="auto">
            <a:xfrm>
              <a:off x="2959848" y="5557197"/>
              <a:ext cx="2735163" cy="276999"/>
            </a:xfrm>
            <a:prstGeom prst="rect">
              <a:avLst/>
            </a:prstGeom>
            <a:noFill/>
            <a:ln>
              <a:noFill/>
            </a:ln>
          </p:spPr>
          <p:txBody>
            <a:bodyPr wrap="square">
              <a:spAutoFit/>
            </a:bodyPr>
            <a:lstStyle/>
            <a:p>
              <a:pPr algn="ctr">
                <a:defRPr/>
              </a:pPr>
              <a:r>
                <a:rPr lang="fr-FR" sz="1200" b="1">
                  <a:latin typeface="Marianne"/>
                </a:rPr>
                <a:t>Intranet collectivité / Intranet agents</a:t>
              </a:r>
              <a:endParaRPr/>
            </a:p>
          </p:txBody>
        </p:sp>
        <p:pic>
          <p:nvPicPr>
            <p:cNvPr id="241" name="Picture 240"/>
            <p:cNvPicPr>
              <a:picLocks noChangeAspect="1"/>
            </p:cNvPicPr>
            <p:nvPr/>
          </p:nvPicPr>
          <p:blipFill>
            <a:blip r:embed="rId10"/>
            <a:stretch/>
          </p:blipFill>
          <p:spPr bwMode="auto">
            <a:xfrm>
              <a:off x="4002817" y="4910866"/>
              <a:ext cx="649224" cy="649224"/>
            </a:xfrm>
            <a:prstGeom prst="rect">
              <a:avLst/>
            </a:prstGeom>
            <a:noFill/>
            <a:ln>
              <a:noFill/>
            </a:ln>
          </p:spPr>
        </p:pic>
      </p:grpSp>
      <p:pic>
        <p:nvPicPr>
          <p:cNvPr id="352" name="Picture 351"/>
          <p:cNvPicPr>
            <a:picLocks noChangeAspect="1"/>
          </p:cNvPicPr>
          <p:nvPr/>
        </p:nvPicPr>
        <p:blipFill>
          <a:blip r:embed="rId11"/>
          <a:stretch/>
        </p:blipFill>
        <p:spPr bwMode="auto">
          <a:xfrm>
            <a:off x="15231813" y="1230412"/>
            <a:ext cx="621792" cy="621792"/>
          </a:xfrm>
          <a:prstGeom prst="rect">
            <a:avLst/>
          </a:prstGeom>
        </p:spPr>
      </p:pic>
      <p:pic>
        <p:nvPicPr>
          <p:cNvPr id="11" name="Image 10"/>
          <p:cNvPicPr>
            <a:picLocks noChangeAspect="1"/>
          </p:cNvPicPr>
          <p:nvPr/>
        </p:nvPicPr>
        <p:blipFill>
          <a:blip r:embed="rId12"/>
          <a:stretch/>
        </p:blipFill>
        <p:spPr bwMode="auto">
          <a:xfrm>
            <a:off x="13636413" y="6907996"/>
            <a:ext cx="596515" cy="596515"/>
          </a:xfrm>
          <a:prstGeom prst="rect">
            <a:avLst/>
          </a:prstGeom>
        </p:spPr>
      </p:pic>
      <p:sp>
        <p:nvSpPr>
          <p:cNvPr id="12" name="TextBox 345"/>
          <p:cNvSpPr txBox="1"/>
          <p:nvPr/>
        </p:nvSpPr>
        <p:spPr bwMode="auto">
          <a:xfrm>
            <a:off x="13290473" y="7509721"/>
            <a:ext cx="1201767" cy="461665"/>
          </a:xfrm>
          <a:prstGeom prst="rect">
            <a:avLst/>
          </a:prstGeom>
          <a:noFill/>
        </p:spPr>
        <p:txBody>
          <a:bodyPr wrap="square">
            <a:spAutoFit/>
          </a:bodyPr>
          <a:lstStyle/>
          <a:p>
            <a:pPr algn="ctr">
              <a:defRPr/>
            </a:pPr>
            <a:r>
              <a:rPr lang="fr-FR" sz="1200" b="1">
                <a:latin typeface="Marianne"/>
              </a:rPr>
              <a:t>Note d’information</a:t>
            </a:r>
            <a:endParaRPr/>
          </a:p>
        </p:txBody>
      </p:sp>
      <p:grpSp>
        <p:nvGrpSpPr>
          <p:cNvPr id="8" name="Groupe 7"/>
          <p:cNvGrpSpPr/>
          <p:nvPr/>
        </p:nvGrpSpPr>
        <p:grpSpPr bwMode="auto">
          <a:xfrm>
            <a:off x="4389265" y="3011210"/>
            <a:ext cx="8279907" cy="923330"/>
            <a:chOff x="3798870" y="3358466"/>
            <a:chExt cx="8279907" cy="923330"/>
          </a:xfrm>
        </p:grpSpPr>
        <p:grpSp>
          <p:nvGrpSpPr>
            <p:cNvPr id="246" name="Group 245"/>
            <p:cNvGrpSpPr/>
            <p:nvPr/>
          </p:nvGrpSpPr>
          <p:grpSpPr bwMode="auto">
            <a:xfrm>
              <a:off x="9374368" y="3358466"/>
              <a:ext cx="2704409" cy="923330"/>
              <a:chOff x="541407" y="4936866"/>
              <a:chExt cx="2704409" cy="923330"/>
            </a:xfrm>
          </p:grpSpPr>
          <p:sp>
            <p:nvSpPr>
              <p:cNvPr id="238" name="TextBox 237"/>
              <p:cNvSpPr txBox="1"/>
              <p:nvPr/>
            </p:nvSpPr>
            <p:spPr bwMode="auto">
              <a:xfrm>
                <a:off x="541407" y="5583197"/>
                <a:ext cx="2704409" cy="276999"/>
              </a:xfrm>
              <a:prstGeom prst="rect">
                <a:avLst/>
              </a:prstGeom>
              <a:noFill/>
              <a:ln>
                <a:noFill/>
              </a:ln>
            </p:spPr>
            <p:txBody>
              <a:bodyPr wrap="square">
                <a:spAutoFit/>
              </a:bodyPr>
              <a:lstStyle/>
              <a:p>
                <a:pPr algn="ctr">
                  <a:defRPr/>
                </a:pPr>
                <a:r>
                  <a:rPr lang="fr-FR" sz="1200" b="1">
                    <a:latin typeface="Marianne"/>
                  </a:rPr>
                  <a:t>Mails aux collaborateurs et agents</a:t>
                </a:r>
                <a:endParaRPr/>
              </a:p>
            </p:txBody>
          </p:sp>
          <p:pic>
            <p:nvPicPr>
              <p:cNvPr id="239" name="Picture 238"/>
              <p:cNvPicPr>
                <a:picLocks noChangeAspect="1"/>
              </p:cNvPicPr>
              <p:nvPr/>
            </p:nvPicPr>
            <p:blipFill>
              <a:blip r:embed="rId13"/>
              <a:stretch/>
            </p:blipFill>
            <p:spPr bwMode="auto">
              <a:xfrm>
                <a:off x="1570446" y="4936866"/>
                <a:ext cx="646331" cy="646331"/>
              </a:xfrm>
              <a:prstGeom prst="rect">
                <a:avLst/>
              </a:prstGeom>
              <a:noFill/>
              <a:ln>
                <a:noFill/>
              </a:ln>
            </p:spPr>
          </p:pic>
        </p:grpSp>
        <p:grpSp>
          <p:nvGrpSpPr>
            <p:cNvPr id="9" name="Groupe 8"/>
            <p:cNvGrpSpPr/>
            <p:nvPr/>
          </p:nvGrpSpPr>
          <p:grpSpPr bwMode="auto">
            <a:xfrm>
              <a:off x="3798870" y="3358466"/>
              <a:ext cx="2009835" cy="915932"/>
              <a:chOff x="1090031" y="4274849"/>
              <a:chExt cx="2009835" cy="915932"/>
            </a:xfrm>
          </p:grpSpPr>
          <p:sp>
            <p:nvSpPr>
              <p:cNvPr id="242" name="TextBox 241"/>
              <p:cNvSpPr txBox="1"/>
              <p:nvPr/>
            </p:nvSpPr>
            <p:spPr bwMode="auto">
              <a:xfrm>
                <a:off x="1090031" y="4913782"/>
                <a:ext cx="2009835" cy="276999"/>
              </a:xfrm>
              <a:prstGeom prst="rect">
                <a:avLst/>
              </a:prstGeom>
              <a:noFill/>
              <a:ln>
                <a:noFill/>
              </a:ln>
            </p:spPr>
            <p:txBody>
              <a:bodyPr wrap="square">
                <a:spAutoFit/>
              </a:bodyPr>
              <a:lstStyle/>
              <a:p>
                <a:pPr algn="ctr">
                  <a:defRPr/>
                </a:pPr>
                <a:r>
                  <a:rPr lang="fr-FR" sz="1200" b="1">
                    <a:latin typeface="Marianne"/>
                  </a:rPr>
                  <a:t>Newsletter de la collectivité</a:t>
                </a:r>
                <a:endParaRPr/>
              </a:p>
            </p:txBody>
          </p:sp>
          <p:pic>
            <p:nvPicPr>
              <p:cNvPr id="243" name="Picture 242"/>
              <p:cNvPicPr>
                <a:picLocks noChangeAspect="1"/>
              </p:cNvPicPr>
              <p:nvPr/>
            </p:nvPicPr>
            <p:blipFill>
              <a:blip r:embed="rId14"/>
              <a:stretch/>
            </p:blipFill>
            <p:spPr bwMode="auto">
              <a:xfrm>
                <a:off x="1770336" y="4274849"/>
                <a:ext cx="649224" cy="649224"/>
              </a:xfrm>
              <a:prstGeom prst="rect">
                <a:avLst/>
              </a:prstGeom>
              <a:solidFill>
                <a:schemeClr val="bg1"/>
              </a:solidFill>
              <a:ln>
                <a:noFill/>
              </a:ln>
            </p:spPr>
          </p:pic>
        </p:grpSp>
        <p:grpSp>
          <p:nvGrpSpPr>
            <p:cNvPr id="6" name="Groupe 5"/>
            <p:cNvGrpSpPr/>
            <p:nvPr/>
          </p:nvGrpSpPr>
          <p:grpSpPr bwMode="auto">
            <a:xfrm>
              <a:off x="6606648" y="3358466"/>
              <a:ext cx="1969777" cy="895865"/>
              <a:chOff x="4295545" y="4266481"/>
              <a:chExt cx="1969777" cy="895865"/>
            </a:xfrm>
          </p:grpSpPr>
          <p:pic>
            <p:nvPicPr>
              <p:cNvPr id="14" name="Image 13"/>
              <p:cNvPicPr>
                <a:picLocks noChangeAspect="1"/>
              </p:cNvPicPr>
              <p:nvPr/>
            </p:nvPicPr>
            <p:blipFill>
              <a:blip r:embed="rId15"/>
              <a:stretch/>
            </p:blipFill>
            <p:spPr bwMode="auto">
              <a:xfrm>
                <a:off x="4972815" y="4266481"/>
                <a:ext cx="615237" cy="615237"/>
              </a:xfrm>
              <a:prstGeom prst="rect">
                <a:avLst/>
              </a:prstGeom>
            </p:spPr>
          </p:pic>
          <p:sp>
            <p:nvSpPr>
              <p:cNvPr id="15" name="TextBox 241"/>
              <p:cNvSpPr txBox="1"/>
              <p:nvPr/>
            </p:nvSpPr>
            <p:spPr bwMode="auto">
              <a:xfrm>
                <a:off x="4295545" y="4885347"/>
                <a:ext cx="1969777" cy="276999"/>
              </a:xfrm>
              <a:prstGeom prst="rect">
                <a:avLst/>
              </a:prstGeom>
              <a:noFill/>
              <a:ln>
                <a:noFill/>
              </a:ln>
            </p:spPr>
            <p:txBody>
              <a:bodyPr wrap="square">
                <a:spAutoFit/>
              </a:bodyPr>
              <a:lstStyle/>
              <a:p>
                <a:pPr algn="ctr">
                  <a:defRPr/>
                </a:pPr>
                <a:r>
                  <a:rPr lang="fr-FR" sz="1200" b="1">
                    <a:latin typeface="Marianne"/>
                  </a:rPr>
                  <a:t>Discussions informelles</a:t>
                </a:r>
                <a:endParaRPr/>
              </a:p>
            </p:txBody>
          </p:sp>
        </p:grpSp>
      </p:grpSp>
      <p:sp>
        <p:nvSpPr>
          <p:cNvPr id="18" name="TextBox 297"/>
          <p:cNvSpPr txBox="1"/>
          <p:nvPr/>
        </p:nvSpPr>
        <p:spPr bwMode="auto">
          <a:xfrm>
            <a:off x="3790524" y="7643547"/>
            <a:ext cx="2017779" cy="461665"/>
          </a:xfrm>
          <a:prstGeom prst="rect">
            <a:avLst/>
          </a:prstGeom>
          <a:noFill/>
        </p:spPr>
        <p:txBody>
          <a:bodyPr wrap="square">
            <a:spAutoFit/>
          </a:bodyPr>
          <a:lstStyle/>
          <a:p>
            <a:pPr algn="ctr">
              <a:defRPr/>
            </a:pPr>
            <a:r>
              <a:rPr lang="fr-FR" sz="1200" b="1" dirty="0">
                <a:latin typeface="Marianne"/>
              </a:rPr>
              <a:t>Affiches et communications visuelles</a:t>
            </a:r>
            <a:endParaRPr dirty="0"/>
          </a:p>
        </p:txBody>
      </p:sp>
      <p:pic>
        <p:nvPicPr>
          <p:cNvPr id="13" name="Image 12"/>
          <p:cNvPicPr>
            <a:picLocks noChangeAspect="1"/>
          </p:cNvPicPr>
          <p:nvPr/>
        </p:nvPicPr>
        <p:blipFill>
          <a:blip r:embed="rId16"/>
          <a:stretch/>
        </p:blipFill>
        <p:spPr bwMode="auto">
          <a:xfrm>
            <a:off x="4448590" y="6928020"/>
            <a:ext cx="701646" cy="70164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1687708" y="471574"/>
            <a:ext cx="12880584" cy="1107996"/>
          </a:xfrm>
        </p:spPr>
        <p:txBody>
          <a:bodyPr/>
          <a:lstStyle/>
          <a:p>
            <a:pPr>
              <a:defRPr/>
            </a:pPr>
            <a:r>
              <a:rPr lang="fr-FR" sz="3600" dirty="0"/>
              <a:t>Des sources d’information pour communiquer sur le Numérique responsable</a:t>
            </a:r>
            <a:endParaRPr sz="4000" dirty="0"/>
          </a:p>
        </p:txBody>
      </p:sp>
      <p:sp>
        <p:nvSpPr>
          <p:cNvPr id="4" name="TextBox 3"/>
          <p:cNvSpPr txBox="1"/>
          <p:nvPr/>
        </p:nvSpPr>
        <p:spPr bwMode="auto">
          <a:xfrm>
            <a:off x="362227" y="1789698"/>
            <a:ext cx="15531546" cy="677108"/>
          </a:xfrm>
          <a:prstGeom prst="roundRect">
            <a:avLst>
              <a:gd name="adj" fmla="val 16667"/>
            </a:avLst>
          </a:prstGeom>
          <a:solidFill>
            <a:srgbClr val="FFFDF3"/>
          </a:solidFill>
          <a:ln w="12700">
            <a:solidFill>
              <a:srgbClr val="274084"/>
            </a:solidFill>
            <a:prstDash val="dashDot"/>
          </a:ln>
        </p:spPr>
        <p:txBody>
          <a:bodyPr vert="horz" wrap="square" lIns="91440" tIns="36000" rIns="91440" bIns="45720" rtlCol="0" anchor="ctr" anchorCtr="0">
            <a:noAutofit/>
          </a:bodyPr>
          <a:lstStyle>
            <a:defPPr>
              <a:defRPr lang="fr-FR"/>
            </a:defPPr>
            <a:lvl1pPr algn="ctr">
              <a:defRPr sz="2000" b="1" i="1">
                <a:latin typeface="Marianne"/>
              </a:defRPr>
            </a:lvl1pPr>
          </a:lstStyle>
          <a:p>
            <a:pPr algn="l">
              <a:defRPr/>
            </a:pPr>
            <a:r>
              <a:rPr lang="fr-FR" sz="1600" b="0"/>
              <a:t>Ces informations ont été compilées dans l’objectif de vous proposer des sources si vous souhaitez aller plus loin dans la sensibilisation de parties prenantes clés. Il ne s’agit pas d’étapes obligatoires à suivre ni d’une liste exhaustive des outils à la disposition des collectivités. </a:t>
            </a:r>
            <a:endParaRPr/>
          </a:p>
        </p:txBody>
      </p:sp>
      <p:sp>
        <p:nvSpPr>
          <p:cNvPr id="7" name="Rectangle 6"/>
          <p:cNvSpPr/>
          <p:nvPr/>
        </p:nvSpPr>
        <p:spPr bwMode="auto">
          <a:xfrm>
            <a:off x="362227" y="2599822"/>
            <a:ext cx="4994030" cy="5883778"/>
          </a:xfrm>
          <a:prstGeom prst="rect">
            <a:avLst/>
          </a:prstGeom>
          <a:solidFill>
            <a:srgbClr val="DCE6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defRPr/>
            </a:pPr>
            <a:r>
              <a:rPr lang="fr-FR" sz="1400" b="1">
                <a:solidFill>
                  <a:srgbClr val="2C3176"/>
                </a:solidFill>
                <a:latin typeface="Marianne"/>
                <a:ea typeface="Calibri"/>
                <a:cs typeface="Arial"/>
              </a:rPr>
              <a:t>Quels outils de formation sont en ligne, gratuits, et utiles pour approfondir mes connaissances sur le Numérique responsable ?</a:t>
            </a:r>
            <a:endParaRPr lang="en-US" sz="1200">
              <a:solidFill>
                <a:srgbClr val="2C3176"/>
              </a:solidFill>
              <a:latin typeface="Marianne"/>
              <a:ea typeface="Calibri"/>
              <a:cs typeface="Arial"/>
            </a:endParaRPr>
          </a:p>
          <a:p>
            <a:pPr marL="342900" lvl="0" indent="-342900">
              <a:lnSpc>
                <a:spcPct val="107000"/>
              </a:lnSpc>
              <a:buFont typeface="Symbol"/>
              <a:buChar char=""/>
              <a:defRPr/>
            </a:pPr>
            <a:r>
              <a:rPr lang="fr-FR" sz="1400" u="sng">
                <a:solidFill>
                  <a:srgbClr val="2C3176"/>
                </a:solidFill>
                <a:latin typeface="Marianne"/>
                <a:ea typeface="Calibri"/>
                <a:cs typeface="Arial"/>
                <a:hlinkClick r:id="rId2" tooltip="https://view.genial.ly/64f9a5795601750012f606a8"/>
              </a:rPr>
              <a:t>Formation CNFPT spécifique </a:t>
            </a:r>
            <a:r>
              <a:rPr lang="fr-FR" sz="1400">
                <a:solidFill>
                  <a:srgbClr val="2C3176"/>
                </a:solidFill>
                <a:latin typeface="Marianne"/>
                <a:ea typeface="Calibri"/>
                <a:cs typeface="Arial"/>
              </a:rPr>
              <a:t>pour accompagner les collectivités dans la mise en œuvre de leur feuille de route </a:t>
            </a:r>
            <a:endParaRPr/>
          </a:p>
          <a:p>
            <a:pPr marL="342900" lvl="0" indent="-342900">
              <a:lnSpc>
                <a:spcPct val="107000"/>
              </a:lnSpc>
              <a:buFont typeface="Symbol"/>
              <a:buChar char=""/>
              <a:defRPr/>
            </a:pPr>
            <a:r>
              <a:rPr lang="fr-FR" sz="1400">
                <a:solidFill>
                  <a:srgbClr val="2C3176"/>
                </a:solidFill>
                <a:latin typeface="Marianne"/>
                <a:ea typeface="Calibri"/>
                <a:cs typeface="Arial"/>
              </a:rPr>
              <a:t>Le</a:t>
            </a:r>
            <a:r>
              <a:rPr lang="fr-FR" sz="1400">
                <a:latin typeface="Marianne"/>
                <a:ea typeface="Calibri"/>
                <a:cs typeface="Arial"/>
              </a:rPr>
              <a:t> </a:t>
            </a:r>
            <a:r>
              <a:rPr lang="fr-FR" sz="1400" u="sng">
                <a:solidFill>
                  <a:srgbClr val="0563C1"/>
                </a:solidFill>
                <a:latin typeface="Marianne"/>
                <a:ea typeface="Calibri"/>
                <a:cs typeface="Arial"/>
                <a:hlinkClick r:id="rId3" tooltip="https://www.academie-nr.org/sensibilisation/#/"/>
              </a:rPr>
              <a:t>MOOC Sensibilisation Numérique responsable</a:t>
            </a:r>
            <a:r>
              <a:rPr lang="fr-FR" sz="1400">
                <a:latin typeface="Marianne"/>
                <a:ea typeface="Calibri"/>
                <a:cs typeface="Arial"/>
              </a:rPr>
              <a:t> </a:t>
            </a:r>
            <a:r>
              <a:rPr lang="fr-FR" sz="1400">
                <a:solidFill>
                  <a:srgbClr val="2C3176"/>
                </a:solidFill>
                <a:latin typeface="Marianne"/>
                <a:ea typeface="Calibri"/>
                <a:cs typeface="Arial"/>
              </a:rPr>
              <a:t>de l’INR est un programme court de formation permettant une première approche au Numérique responsable, à destination de toutes et tous.</a:t>
            </a:r>
            <a:endParaRPr lang="en-US" sz="1200">
              <a:solidFill>
                <a:srgbClr val="2C3176"/>
              </a:solidFill>
              <a:latin typeface="Marianne"/>
              <a:ea typeface="Calibri"/>
              <a:cs typeface="Arial"/>
            </a:endParaRPr>
          </a:p>
          <a:p>
            <a:pPr marL="342900" lvl="0" indent="-342900">
              <a:lnSpc>
                <a:spcPct val="107000"/>
              </a:lnSpc>
              <a:buFont typeface="Symbol"/>
              <a:buChar char=""/>
              <a:defRPr/>
            </a:pPr>
            <a:r>
              <a:rPr lang="fr-FR" sz="1400">
                <a:solidFill>
                  <a:srgbClr val="2C3176"/>
                </a:solidFill>
                <a:latin typeface="Marianne"/>
                <a:ea typeface="Calibri"/>
                <a:cs typeface="Arial"/>
              </a:rPr>
              <a:t>Le</a:t>
            </a:r>
            <a:r>
              <a:rPr lang="fr-FR" sz="1400">
                <a:latin typeface="Marianne"/>
                <a:ea typeface="Calibri"/>
                <a:cs typeface="Arial"/>
              </a:rPr>
              <a:t> </a:t>
            </a:r>
            <a:r>
              <a:rPr lang="fr-FR" sz="1400" u="sng">
                <a:solidFill>
                  <a:srgbClr val="0563C1"/>
                </a:solidFill>
                <a:latin typeface="Marianne"/>
                <a:ea typeface="Calibri"/>
                <a:cs typeface="Arial"/>
                <a:hlinkClick r:id="rId4" tooltip="https://www.academie-nr.org/#mooc-nr"/>
              </a:rPr>
              <a:t>MOOC NR complet</a:t>
            </a:r>
            <a:r>
              <a:rPr lang="fr-FR" sz="1400">
                <a:latin typeface="Marianne"/>
                <a:ea typeface="Calibri"/>
                <a:cs typeface="Arial"/>
              </a:rPr>
              <a:t> </a:t>
            </a:r>
            <a:r>
              <a:rPr lang="fr-FR" sz="1400">
                <a:solidFill>
                  <a:srgbClr val="2C3176"/>
                </a:solidFill>
                <a:latin typeface="Marianne"/>
                <a:ea typeface="Calibri"/>
                <a:cs typeface="Arial"/>
              </a:rPr>
              <a:t>de l’INR est composé de 4h30 de contenus vidéos, de textes et de contenus interactifs. Il offre des connaissances théoriques pour maîtriser les fondamentaux de l’approche Numérique responsable.</a:t>
            </a:r>
            <a:endParaRPr lang="en-US" sz="1200">
              <a:solidFill>
                <a:srgbClr val="2C3176"/>
              </a:solidFill>
              <a:latin typeface="Marianne"/>
              <a:ea typeface="Calibri"/>
              <a:cs typeface="Arial"/>
            </a:endParaRPr>
          </a:p>
          <a:p>
            <a:pPr marL="342900" lvl="0" indent="-342900">
              <a:lnSpc>
                <a:spcPct val="107000"/>
              </a:lnSpc>
              <a:spcAft>
                <a:spcPts val="800"/>
              </a:spcAft>
              <a:buFont typeface="Symbol"/>
              <a:buChar char=""/>
              <a:defRPr/>
            </a:pPr>
            <a:r>
              <a:rPr lang="fr-FR" sz="1400" u="sng">
                <a:solidFill>
                  <a:srgbClr val="0563C1"/>
                </a:solidFill>
                <a:latin typeface="Marianne"/>
                <a:ea typeface="Calibri"/>
                <a:cs typeface="Arial"/>
                <a:hlinkClick r:id="rId5" tooltip="https://www.fun-mooc.fr/fr/cours/impacts-environnementaux-du-numerique/"/>
              </a:rPr>
              <a:t>« Impacts environnementaux du numérique » </a:t>
            </a:r>
            <a:r>
              <a:rPr lang="fr-FR" sz="1400">
                <a:latin typeface="Marianne"/>
                <a:ea typeface="Calibri"/>
                <a:cs typeface="Arial"/>
              </a:rPr>
              <a:t> </a:t>
            </a:r>
            <a:r>
              <a:rPr lang="fr-FR" sz="1400">
                <a:solidFill>
                  <a:srgbClr val="2C3176"/>
                </a:solidFill>
                <a:latin typeface="Marianne"/>
                <a:ea typeface="Calibri"/>
                <a:cs typeface="Arial"/>
              </a:rPr>
              <a:t>est un MOOC de l’INRIA pour se questionner sur les impacts environnementaux du numérique, apprendre à mesurer, décrypter et agir, pour trouver sa place de citoyen dans un monde numérique.</a:t>
            </a:r>
            <a:endParaRPr lang="en-US" sz="1200">
              <a:solidFill>
                <a:srgbClr val="2C3176"/>
              </a:solidFill>
              <a:latin typeface="Marianne"/>
              <a:ea typeface="Calibri"/>
              <a:cs typeface="Arial"/>
            </a:endParaRPr>
          </a:p>
          <a:p>
            <a:pPr>
              <a:lnSpc>
                <a:spcPct val="107000"/>
              </a:lnSpc>
              <a:spcAft>
                <a:spcPts val="800"/>
              </a:spcAft>
              <a:defRPr/>
            </a:pPr>
            <a:r>
              <a:rPr lang="fr-FR" sz="1400" i="1">
                <a:solidFill>
                  <a:srgbClr val="2C3176"/>
                </a:solidFill>
                <a:latin typeface="Marianne"/>
                <a:ea typeface="Calibri"/>
                <a:cs typeface="Arial"/>
              </a:rPr>
              <a:t>Autres</a:t>
            </a:r>
            <a:r>
              <a:rPr lang="fr-FR" sz="1400">
                <a:solidFill>
                  <a:srgbClr val="2C3176"/>
                </a:solidFill>
                <a:latin typeface="Marianne"/>
                <a:ea typeface="Calibri"/>
                <a:cs typeface="Arial"/>
              </a:rPr>
              <a:t> </a:t>
            </a:r>
            <a:r>
              <a:rPr lang="fr-FR" sz="1400" i="1">
                <a:solidFill>
                  <a:srgbClr val="2C3176"/>
                </a:solidFill>
                <a:latin typeface="Marianne"/>
                <a:ea typeface="Calibri"/>
                <a:cs typeface="Arial"/>
              </a:rPr>
              <a:t>: </a:t>
            </a:r>
            <a:r>
              <a:rPr lang="fr-FR" sz="1400" i="1" u="sng">
                <a:solidFill>
                  <a:srgbClr val="0563C1"/>
                </a:solidFill>
                <a:latin typeface="Marianne"/>
                <a:ea typeface="Calibri"/>
                <a:cs typeface="Arial"/>
                <a:hlinkClick r:id="rId6" tooltip="https://www.fresquedunumerique.org/"/>
              </a:rPr>
              <a:t>La fresque du numérique</a:t>
            </a:r>
            <a:r>
              <a:rPr lang="fr-FR" sz="1400" i="1">
                <a:latin typeface="Marianne"/>
                <a:ea typeface="Calibri"/>
                <a:cs typeface="Arial"/>
              </a:rPr>
              <a:t> </a:t>
            </a:r>
            <a:r>
              <a:rPr lang="fr-FR" sz="1400" i="1">
                <a:solidFill>
                  <a:srgbClr val="2C3176"/>
                </a:solidFill>
                <a:latin typeface="Marianne"/>
                <a:ea typeface="Calibri"/>
                <a:cs typeface="Arial"/>
              </a:rPr>
              <a:t>de l’INR</a:t>
            </a:r>
            <a:endParaRPr lang="en-US" sz="1200">
              <a:solidFill>
                <a:srgbClr val="2C3176"/>
              </a:solidFill>
              <a:latin typeface="Marianne"/>
              <a:ea typeface="Calibri"/>
              <a:cs typeface="Arial"/>
            </a:endParaRPr>
          </a:p>
        </p:txBody>
      </p:sp>
      <p:sp>
        <p:nvSpPr>
          <p:cNvPr id="8" name="Rectangle 7"/>
          <p:cNvSpPr/>
          <p:nvPr/>
        </p:nvSpPr>
        <p:spPr bwMode="auto">
          <a:xfrm>
            <a:off x="5612701" y="2599822"/>
            <a:ext cx="4994030" cy="5883778"/>
          </a:xfrm>
          <a:prstGeom prst="rect">
            <a:avLst/>
          </a:prstGeom>
          <a:solidFill>
            <a:srgbClr val="008373">
              <a:alpha val="5098"/>
            </a:srgbClr>
          </a:solidFill>
          <a:ln>
            <a:solidFill>
              <a:srgbClr val="008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defRPr/>
            </a:pPr>
            <a:r>
              <a:rPr lang="fr-FR" sz="1400" b="1">
                <a:solidFill>
                  <a:srgbClr val="008373"/>
                </a:solidFill>
                <a:latin typeface="Marianne"/>
                <a:ea typeface="Calibri"/>
                <a:cs typeface="Arial"/>
              </a:rPr>
              <a:t>Quels sont les chiffres clés, définitions et bonnes pratiques du Numérique responsable ?</a:t>
            </a:r>
            <a:endParaRPr lang="en-US" sz="1200">
              <a:solidFill>
                <a:srgbClr val="008373"/>
              </a:solidFill>
              <a:latin typeface="Marianne"/>
              <a:ea typeface="Calibri"/>
              <a:cs typeface="Arial"/>
            </a:endParaRPr>
          </a:p>
          <a:p>
            <a:pPr marL="342900" lvl="0" indent="-342900">
              <a:lnSpc>
                <a:spcPct val="107000"/>
              </a:lnSpc>
              <a:buFont typeface="Symbol"/>
              <a:buChar char=""/>
              <a:defRPr/>
            </a:pPr>
            <a:r>
              <a:rPr lang="fr-FR" sz="1400">
                <a:solidFill>
                  <a:srgbClr val="008373"/>
                </a:solidFill>
                <a:latin typeface="Marianne"/>
                <a:ea typeface="Calibri"/>
                <a:cs typeface="Arial"/>
              </a:rPr>
              <a:t>Sources</a:t>
            </a:r>
            <a:r>
              <a:rPr lang="fr-FR" sz="1400" b="1">
                <a:solidFill>
                  <a:srgbClr val="008373"/>
                </a:solidFill>
                <a:latin typeface="Marianne"/>
                <a:ea typeface="Calibri"/>
                <a:cs typeface="Arial"/>
              </a:rPr>
              <a:t> </a:t>
            </a:r>
            <a:r>
              <a:rPr lang="fr-FR" sz="1400">
                <a:solidFill>
                  <a:srgbClr val="008373"/>
                </a:solidFill>
                <a:latin typeface="Marianne"/>
                <a:ea typeface="Calibri"/>
                <a:cs typeface="Arial"/>
              </a:rPr>
              <a:t>MinumEco</a:t>
            </a:r>
            <a:endParaRPr lang="en-US" sz="1200">
              <a:solidFill>
                <a:srgbClr val="008373"/>
              </a:solidFill>
              <a:latin typeface="Marianne"/>
              <a:ea typeface="Calibri"/>
              <a:cs typeface="Arial"/>
            </a:endParaRPr>
          </a:p>
          <a:p>
            <a:pPr marL="742950" lvl="1" indent="-285750">
              <a:lnSpc>
                <a:spcPct val="107000"/>
              </a:lnSpc>
              <a:buFont typeface="Courier New"/>
              <a:buChar char="o"/>
              <a:defRPr/>
            </a:pPr>
            <a:r>
              <a:rPr lang="fr-FR" sz="1400" u="sng">
                <a:solidFill>
                  <a:srgbClr val="0563C1"/>
                </a:solidFill>
                <a:latin typeface="Marianne"/>
                <a:ea typeface="Calibri"/>
                <a:cs typeface="Arial"/>
                <a:hlinkClick r:id="rId7" tooltip="https://ecoresponsable.numerique.gouv.fr/publications/strategie-numerique-responsable-des-collectivites/"/>
              </a:rPr>
              <a:t>« Stratégie Numérique responsable des collectivités : traduction opérationnelle du décret de l’article 35 de la loi REEN »</a:t>
            </a:r>
            <a:endParaRPr lang="en-US" sz="1200">
              <a:latin typeface="Marianne"/>
              <a:ea typeface="Calibri"/>
              <a:cs typeface="Arial"/>
            </a:endParaRPr>
          </a:p>
          <a:p>
            <a:pPr marL="742950" lvl="1" indent="-285750">
              <a:lnSpc>
                <a:spcPct val="107000"/>
              </a:lnSpc>
              <a:buFont typeface="Courier New"/>
              <a:buChar char="o"/>
              <a:defRPr/>
            </a:pPr>
            <a:r>
              <a:rPr lang="fr-FR" sz="1400" u="sng">
                <a:solidFill>
                  <a:srgbClr val="0563C1"/>
                </a:solidFill>
                <a:latin typeface="Marianne"/>
                <a:ea typeface="Calibri"/>
                <a:cs typeface="Arial"/>
                <a:hlinkClick r:id="rId8" tooltip="https://ecoresponsable.numerique.gouv.fr/publications/bonnes-pratiques/"/>
              </a:rPr>
              <a:t> « Guide de bonnes pratiques Numérique responsable pour les organisations »</a:t>
            </a:r>
            <a:endParaRPr lang="en-US" sz="1200">
              <a:latin typeface="Marianne"/>
              <a:ea typeface="Calibri"/>
              <a:cs typeface="Arial"/>
            </a:endParaRPr>
          </a:p>
          <a:p>
            <a:pPr marL="342900" lvl="0" indent="-342900">
              <a:lnSpc>
                <a:spcPct val="107000"/>
              </a:lnSpc>
              <a:buFont typeface="Symbol"/>
              <a:buChar char=""/>
              <a:defRPr/>
            </a:pPr>
            <a:r>
              <a:rPr lang="fr-FR" sz="1400">
                <a:solidFill>
                  <a:srgbClr val="008373"/>
                </a:solidFill>
                <a:latin typeface="Marianne"/>
                <a:ea typeface="Calibri"/>
                <a:cs typeface="Arial"/>
              </a:rPr>
              <a:t>Guides ADEME </a:t>
            </a:r>
            <a:endParaRPr lang="en-US" sz="1200">
              <a:solidFill>
                <a:srgbClr val="008373"/>
              </a:solidFill>
              <a:latin typeface="Marianne"/>
              <a:ea typeface="Calibri"/>
              <a:cs typeface="Arial"/>
            </a:endParaRPr>
          </a:p>
          <a:p>
            <a:pPr marL="742950" lvl="1" indent="-285750">
              <a:lnSpc>
                <a:spcPct val="107000"/>
              </a:lnSpc>
              <a:buFont typeface="Courier New"/>
              <a:buChar char="o"/>
              <a:defRPr/>
            </a:pPr>
            <a:r>
              <a:rPr lang="fr-FR" sz="1400" u="sng">
                <a:solidFill>
                  <a:srgbClr val="0563C1"/>
                </a:solidFill>
                <a:latin typeface="Marianne"/>
                <a:ea typeface="Calibri"/>
                <a:cs typeface="Arial"/>
                <a:hlinkClick r:id="rId9" tooltip="https://librairie.ademe.fr/consommer-autrement/5086-en-route-vers-la-sobriete-numerique-9791029718755.html"/>
              </a:rPr>
              <a:t>« En route vers la sobriété numérique »</a:t>
            </a:r>
            <a:r>
              <a:rPr lang="fr-FR" sz="1400">
                <a:latin typeface="Marianne"/>
                <a:ea typeface="Calibri"/>
                <a:cs typeface="Arial"/>
              </a:rPr>
              <a:t>, </a:t>
            </a:r>
            <a:endParaRPr lang="en-US" sz="1200">
              <a:latin typeface="Marianne"/>
              <a:ea typeface="Calibri"/>
              <a:cs typeface="Arial"/>
            </a:endParaRPr>
          </a:p>
          <a:p>
            <a:pPr marL="742950" lvl="1" indent="-285750">
              <a:lnSpc>
                <a:spcPct val="107000"/>
              </a:lnSpc>
              <a:buFont typeface="Courier New"/>
              <a:buChar char="o"/>
              <a:defRPr/>
            </a:pPr>
            <a:r>
              <a:rPr lang="fr-FR" sz="1400" u="sng">
                <a:solidFill>
                  <a:srgbClr val="0563C1"/>
                </a:solidFill>
                <a:latin typeface="Marianne"/>
                <a:ea typeface="Calibri"/>
                <a:cs typeface="Arial"/>
                <a:hlinkClick r:id="rId10" tooltip="https://cnm.fr/wp-content/uploads/2021/08/ademe_guide-pratique-face-cachee-numerique.pdf"/>
              </a:rPr>
              <a:t>« La face cachée du numérique »</a:t>
            </a:r>
            <a:r>
              <a:rPr lang="fr-FR" sz="1400">
                <a:latin typeface="Marianne"/>
                <a:ea typeface="Calibri"/>
                <a:cs typeface="Arial"/>
              </a:rPr>
              <a:t>, </a:t>
            </a:r>
            <a:endParaRPr lang="en-US" sz="1200">
              <a:latin typeface="Marianne"/>
              <a:ea typeface="Calibri"/>
              <a:cs typeface="Arial"/>
            </a:endParaRPr>
          </a:p>
          <a:p>
            <a:pPr marL="742950" lvl="1" indent="-285750">
              <a:lnSpc>
                <a:spcPct val="107000"/>
              </a:lnSpc>
              <a:buFont typeface="Courier New"/>
              <a:buChar char="o"/>
              <a:defRPr/>
            </a:pPr>
            <a:r>
              <a:rPr lang="fr-FR" sz="1400" u="sng">
                <a:solidFill>
                  <a:srgbClr val="0563C1"/>
                </a:solidFill>
                <a:latin typeface="Marianne"/>
                <a:ea typeface="Calibri"/>
                <a:cs typeface="Arial"/>
                <a:hlinkClick r:id="rId11" tooltip="https://librairie.ademe.fr/consommer-autrement/5225-ecoresponsable-au-bureau-9791029718960.html"/>
              </a:rPr>
              <a:t>« Ecoresponsable au bureau »</a:t>
            </a:r>
            <a:r>
              <a:rPr lang="fr-FR" sz="1400">
                <a:latin typeface="Marianne"/>
                <a:ea typeface="Calibri"/>
                <a:cs typeface="Arial"/>
              </a:rPr>
              <a:t>, </a:t>
            </a:r>
            <a:endParaRPr lang="en-US" sz="1200">
              <a:latin typeface="Marianne"/>
              <a:ea typeface="Calibri"/>
              <a:cs typeface="Arial"/>
            </a:endParaRPr>
          </a:p>
          <a:p>
            <a:pPr marL="742950" lvl="1" indent="-285750">
              <a:lnSpc>
                <a:spcPct val="107000"/>
              </a:lnSpc>
              <a:buFont typeface="Courier New"/>
              <a:buChar char="o"/>
              <a:defRPr/>
            </a:pPr>
            <a:r>
              <a:rPr lang="fr-FR" sz="1400" u="sng">
                <a:solidFill>
                  <a:srgbClr val="0563C1"/>
                </a:solidFill>
                <a:latin typeface="Marianne"/>
                <a:ea typeface="Calibri"/>
                <a:cs typeface="Arial"/>
                <a:hlinkClick r:id="rId12" tooltip="https://presse.ademe.fr/wp-content/uploads/2017/09/guide-pratique-impacts-smartphone.pdf"/>
              </a:rPr>
              <a:t>« Les impacts du smartphone »</a:t>
            </a:r>
            <a:endParaRPr lang="en-US" sz="1200">
              <a:latin typeface="Marianne"/>
              <a:ea typeface="Calibri"/>
              <a:cs typeface="Arial"/>
            </a:endParaRPr>
          </a:p>
          <a:p>
            <a:pPr marL="342900" lvl="0" indent="-342900">
              <a:lnSpc>
                <a:spcPct val="107000"/>
              </a:lnSpc>
              <a:spcAft>
                <a:spcPts val="800"/>
              </a:spcAft>
              <a:buFont typeface="Symbol"/>
              <a:buChar char=""/>
              <a:defRPr/>
            </a:pPr>
            <a:r>
              <a:rPr lang="fr-FR" sz="1400" u="none" strike="noStrike">
                <a:solidFill>
                  <a:srgbClr val="008373"/>
                </a:solidFill>
                <a:latin typeface="Marianne"/>
                <a:ea typeface="Calibri"/>
                <a:cs typeface="Arial"/>
              </a:rPr>
              <a:t>Agglomération La Rochelle </a:t>
            </a:r>
            <a:r>
              <a:rPr lang="fr-FR" sz="1400" u="none" strike="noStrike">
                <a:solidFill>
                  <a:srgbClr val="0563C1"/>
                </a:solidFill>
                <a:latin typeface="Marianne"/>
                <a:ea typeface="Calibri"/>
                <a:cs typeface="Arial"/>
              </a:rPr>
              <a:t>: </a:t>
            </a:r>
            <a:r>
              <a:rPr lang="fr-FR" sz="1400" u="sng">
                <a:solidFill>
                  <a:srgbClr val="0563C1"/>
                </a:solidFill>
                <a:latin typeface="Marianne"/>
                <a:ea typeface="Calibri"/>
                <a:cs typeface="Arial"/>
                <a:hlinkClick r:id="rId13" tooltip="https://www.agglo-larochelle.fr/documents/10839/15998770/Agglo+La+Rochelle+-+Affiche+-+Dix+%C3%A9co-gestes+num%C3%A9riques/47ee9b57-115f-4e93-af3c-395796c30cd9?version=1.0"/>
              </a:rPr>
              <a:t>Affiche « Dix éco-gestes Numériques » </a:t>
            </a:r>
            <a:endParaRPr lang="en-US" sz="1200">
              <a:latin typeface="Marianne"/>
              <a:ea typeface="Calibri"/>
              <a:cs typeface="Arial"/>
            </a:endParaRPr>
          </a:p>
          <a:p>
            <a:pPr algn="ctr">
              <a:defRPr/>
            </a:pPr>
            <a:endParaRPr lang="en-US" sz="2000">
              <a:latin typeface="Marianne"/>
            </a:endParaRPr>
          </a:p>
        </p:txBody>
      </p:sp>
      <p:sp>
        <p:nvSpPr>
          <p:cNvPr id="9" name="Rectangle 8"/>
          <p:cNvSpPr/>
          <p:nvPr/>
        </p:nvSpPr>
        <p:spPr bwMode="auto">
          <a:xfrm>
            <a:off x="10825074" y="2599822"/>
            <a:ext cx="4994030" cy="5883778"/>
          </a:xfrm>
          <a:prstGeom prst="rect">
            <a:avLst/>
          </a:prstGeom>
          <a:solidFill>
            <a:srgbClr val="FFCA05">
              <a:alpha val="3921"/>
            </a:srgbClr>
          </a:solidFill>
          <a:ln>
            <a:solidFill>
              <a:srgbClr val="FFCA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defRPr/>
            </a:pPr>
            <a:r>
              <a:rPr lang="fr-FR" sz="1400" b="1">
                <a:solidFill>
                  <a:srgbClr val="5D6DB3"/>
                </a:solidFill>
                <a:latin typeface="Marianne"/>
                <a:ea typeface="Calibri"/>
                <a:cs typeface="Arial"/>
              </a:rPr>
              <a:t>Existe-t-il des équivalences permettant de communiquer plus concrètement sur les impacts du numérique ?</a:t>
            </a:r>
            <a:endParaRPr lang="en-US" sz="1400">
              <a:solidFill>
                <a:srgbClr val="5D6DB3"/>
              </a:solidFill>
              <a:latin typeface="Marianne"/>
              <a:ea typeface="Calibri"/>
              <a:cs typeface="Arial"/>
            </a:endParaRPr>
          </a:p>
          <a:p>
            <a:pPr marL="342900" lvl="0" indent="-342900">
              <a:lnSpc>
                <a:spcPct val="107000"/>
              </a:lnSpc>
              <a:buFont typeface="Symbol"/>
              <a:buChar char=""/>
              <a:defRPr/>
            </a:pPr>
            <a:r>
              <a:rPr lang="fr-FR" sz="1400" u="sng">
                <a:solidFill>
                  <a:srgbClr val="0563C1"/>
                </a:solidFill>
                <a:latin typeface="Marianne"/>
                <a:ea typeface="Calibri"/>
                <a:cs typeface="Arial"/>
                <a:hlinkClick r:id="rId14" tooltip="https://impactco2.fr/usagenumerique"/>
              </a:rPr>
              <a:t>« Impact CO2 »,</a:t>
            </a:r>
            <a:r>
              <a:rPr lang="fr-FR" sz="1400">
                <a:latin typeface="Marianne"/>
                <a:ea typeface="Calibri"/>
                <a:cs typeface="Arial"/>
              </a:rPr>
              <a:t> </a:t>
            </a:r>
            <a:r>
              <a:rPr lang="fr-FR" sz="1400">
                <a:solidFill>
                  <a:srgbClr val="5D6DB3"/>
                </a:solidFill>
                <a:latin typeface="Marianne"/>
                <a:ea typeface="Calibri"/>
                <a:cs typeface="Arial"/>
              </a:rPr>
              <a:t>un simulateur permettant de générer des équivalences spécifiques à votre cas</a:t>
            </a:r>
            <a:endParaRPr lang="en-US" sz="1400">
              <a:solidFill>
                <a:srgbClr val="5D6DB3"/>
              </a:solidFill>
              <a:latin typeface="Marianne"/>
              <a:ea typeface="Calibri"/>
              <a:cs typeface="Arial"/>
            </a:endParaRPr>
          </a:p>
          <a:p>
            <a:pPr marL="342900" lvl="0" indent="-342900">
              <a:lnSpc>
                <a:spcPct val="107000"/>
              </a:lnSpc>
              <a:spcAft>
                <a:spcPts val="800"/>
              </a:spcAft>
              <a:buFont typeface="Symbol"/>
              <a:buChar char=""/>
              <a:defRPr/>
            </a:pPr>
            <a:r>
              <a:rPr lang="fr-FR" sz="1400" u="sng">
                <a:solidFill>
                  <a:srgbClr val="0563C1"/>
                </a:solidFill>
                <a:latin typeface="Marianne"/>
                <a:ea typeface="Calibri"/>
                <a:cs typeface="Arial"/>
                <a:hlinkClick r:id="rId15" tooltip="https://archives.qqf.fr/infographie/69/pollution-numerique-du-clic-au-declic"/>
              </a:rPr>
              <a:t>« Pollution numérique : du clic au déclic »</a:t>
            </a:r>
            <a:r>
              <a:rPr lang="fr-FR" sz="1400">
                <a:latin typeface="Marianne"/>
                <a:ea typeface="Calibri"/>
                <a:cs typeface="Arial"/>
              </a:rPr>
              <a:t>, </a:t>
            </a:r>
            <a:r>
              <a:rPr lang="fr-FR" sz="1400">
                <a:solidFill>
                  <a:srgbClr val="5D6DB3"/>
                </a:solidFill>
                <a:latin typeface="Marianne"/>
                <a:ea typeface="Calibri"/>
                <a:cs typeface="Arial"/>
              </a:rPr>
              <a:t>une infographie de « Qu’est-ce qu’on fait ?! » élaborée en collaboration avec </a:t>
            </a:r>
            <a:r>
              <a:rPr lang="fr-FR" sz="1400" u="sng">
                <a:solidFill>
                  <a:srgbClr val="0563C1"/>
                </a:solidFill>
                <a:latin typeface="Marianne"/>
                <a:ea typeface="Calibri"/>
                <a:cs typeface="Arial"/>
                <a:hlinkClick r:id="rId16" tooltip="https://www.greenit.fr/"/>
              </a:rPr>
              <a:t>Green It</a:t>
            </a:r>
            <a:r>
              <a:rPr lang="fr-FR" sz="1400">
                <a:solidFill>
                  <a:srgbClr val="5D6DB3"/>
                </a:solidFill>
                <a:latin typeface="Marianne"/>
                <a:ea typeface="Calibri"/>
                <a:cs typeface="Arial"/>
              </a:rPr>
              <a:t>, </a:t>
            </a:r>
            <a:r>
              <a:rPr lang="fr-FR" sz="1400" u="sng">
                <a:solidFill>
                  <a:srgbClr val="0563C1"/>
                </a:solidFill>
                <a:latin typeface="Marianne"/>
                <a:ea typeface="Calibri"/>
                <a:cs typeface="Arial"/>
                <a:hlinkClick r:id="rId17" tooltip="https://theshiftproject.org/"/>
              </a:rPr>
              <a:t>The Shift Project</a:t>
            </a:r>
            <a:r>
              <a:rPr lang="fr-FR" sz="1400">
                <a:latin typeface="Marianne"/>
                <a:ea typeface="Calibri"/>
                <a:cs typeface="Arial"/>
              </a:rPr>
              <a:t> </a:t>
            </a:r>
            <a:r>
              <a:rPr lang="fr-FR" sz="1400">
                <a:solidFill>
                  <a:srgbClr val="5D6DB3"/>
                </a:solidFill>
                <a:latin typeface="Marianne"/>
                <a:ea typeface="Calibri"/>
                <a:cs typeface="Arial"/>
              </a:rPr>
              <a:t>et le </a:t>
            </a:r>
            <a:r>
              <a:rPr lang="fr-FR" sz="1400" u="sng">
                <a:solidFill>
                  <a:srgbClr val="0563C1"/>
                </a:solidFill>
                <a:latin typeface="Marianne"/>
                <a:ea typeface="Calibri"/>
                <a:cs typeface="Arial"/>
                <a:hlinkClick r:id="rId18" tooltip="https://www.lecese.fr/"/>
              </a:rPr>
              <a:t>Conseil économique social et environnemental</a:t>
            </a:r>
            <a:r>
              <a:rPr lang="fr-FR" sz="1400">
                <a:latin typeface="Marianne"/>
                <a:ea typeface="Calibri"/>
                <a:cs typeface="Arial"/>
              </a:rPr>
              <a:t> </a:t>
            </a:r>
            <a:r>
              <a:rPr lang="fr-FR" sz="1400">
                <a:solidFill>
                  <a:srgbClr val="5D6DB3"/>
                </a:solidFill>
                <a:latin typeface="Marianne"/>
                <a:ea typeface="Calibri"/>
                <a:cs typeface="Arial"/>
              </a:rPr>
              <a:t>(CESE)</a:t>
            </a:r>
            <a:endParaRPr lang="en-US" sz="1400">
              <a:solidFill>
                <a:srgbClr val="5D6DB3"/>
              </a:solidFill>
              <a:latin typeface="Marianne"/>
              <a:ea typeface="Calibri"/>
              <a:cs typeface="Arial"/>
            </a:endParaRPr>
          </a:p>
          <a:p>
            <a:pPr>
              <a:lnSpc>
                <a:spcPct val="107000"/>
              </a:lnSpc>
              <a:spcAft>
                <a:spcPts val="800"/>
              </a:spcAft>
              <a:defRPr/>
            </a:pPr>
            <a:r>
              <a:rPr lang="fr-FR" sz="1400">
                <a:latin typeface="Marianne"/>
                <a:ea typeface="Calibri"/>
                <a:cs typeface="Arial"/>
              </a:rPr>
              <a:t> </a:t>
            </a:r>
            <a:endParaRPr lang="en-US" sz="1400">
              <a:solidFill>
                <a:srgbClr val="5D6DB3"/>
              </a:solidFill>
              <a:latin typeface="Marianne"/>
              <a:ea typeface="Calibri"/>
              <a:cs typeface="Arial"/>
            </a:endParaRPr>
          </a:p>
          <a:p>
            <a:pPr>
              <a:lnSpc>
                <a:spcPct val="107000"/>
              </a:lnSpc>
              <a:spcAft>
                <a:spcPts val="800"/>
              </a:spcAft>
              <a:defRPr/>
            </a:pPr>
            <a:r>
              <a:rPr lang="fr-FR" sz="1400" i="1">
                <a:solidFill>
                  <a:srgbClr val="5D6DB3"/>
                </a:solidFill>
                <a:latin typeface="Marianne"/>
                <a:ea typeface="Calibri"/>
                <a:cs typeface="Arial"/>
              </a:rPr>
              <a:t>NB : Il s’agit de prendre toute équivalence avec du recul. Il y a quelques années, l’AFP a proposé d’expliquer en quoi les équivalences « tendances » peuvent être imprécises : </a:t>
            </a:r>
            <a:r>
              <a:rPr lang="fr-FR" sz="1400" i="1" u="sng">
                <a:solidFill>
                  <a:srgbClr val="0563C1"/>
                </a:solidFill>
                <a:latin typeface="Marianne"/>
                <a:ea typeface="Calibri"/>
                <a:cs typeface="Arial"/>
                <a:hlinkClick r:id="rId19" tooltip="https://factuel.afp.com/email-streaming-informatique-le-vrai-du-faux-de-limpact-energetique-de-trois-pratiques-numeriques"/>
              </a:rPr>
              <a:t>https://factuel.afp.com/email-streaming-informatique-le-vrai-du-faux-de-limpact-energetique-de-trois-pratiques-numeriques</a:t>
            </a:r>
            <a:r>
              <a:rPr lang="fr-FR" sz="1400" i="1">
                <a:latin typeface="Marianne"/>
                <a:ea typeface="Calibri"/>
                <a:cs typeface="Arial"/>
              </a:rPr>
              <a:t> </a:t>
            </a:r>
            <a:endParaRPr lang="en-US" sz="1400">
              <a:latin typeface="Marianne"/>
              <a:ea typeface="Calibri"/>
              <a:cs typeface="Arial"/>
            </a:endParaRPr>
          </a:p>
          <a:p>
            <a:pPr algn="ctr">
              <a:defRPr/>
            </a:pPr>
            <a:endParaRPr lang="en-US" sz="1400">
              <a:latin typeface="Mariann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2" name="object 2"/>
          <p:cNvGrpSpPr/>
          <p:nvPr/>
        </p:nvGrpSpPr>
        <p:grpSpPr bwMode="auto">
          <a:xfrm>
            <a:off x="1124648" y="533400"/>
            <a:ext cx="14168160" cy="7543800"/>
            <a:chOff x="1124648" y="699275"/>
            <a:chExt cx="14168160" cy="7543800"/>
          </a:xfrm>
        </p:grpSpPr>
        <p:sp>
          <p:nvSpPr>
            <p:cNvPr id="3" name="object 3"/>
            <p:cNvSpPr/>
            <p:nvPr/>
          </p:nvSpPr>
          <p:spPr bwMode="auto">
            <a:xfrm>
              <a:off x="1124648" y="1631378"/>
              <a:ext cx="13248005" cy="6611697"/>
            </a:xfrm>
            <a:custGeom>
              <a:avLst/>
              <a:gdLst/>
              <a:ahLst/>
              <a:cxnLst/>
              <a:rect l="l" t="t" r="r" b="b"/>
              <a:pathLst>
                <a:path w="13248005" h="6181725" extrusionOk="0">
                  <a:moveTo>
                    <a:pt x="13247535" y="0"/>
                  </a:moveTo>
                  <a:lnTo>
                    <a:pt x="0" y="0"/>
                  </a:lnTo>
                  <a:lnTo>
                    <a:pt x="0" y="6181178"/>
                  </a:lnTo>
                  <a:lnTo>
                    <a:pt x="13247535" y="6181178"/>
                  </a:lnTo>
                  <a:lnTo>
                    <a:pt x="13247535" y="0"/>
                  </a:lnTo>
                  <a:close/>
                </a:path>
              </a:pathLst>
            </a:custGeom>
            <a:solidFill>
              <a:schemeClr val="bg1">
                <a:lumMod val="95000"/>
              </a:schemeClr>
            </a:solidFill>
          </p:spPr>
          <p:txBody>
            <a:bodyPr wrap="square" lIns="0" tIns="0" rIns="0" bIns="0" rtlCol="0"/>
            <a:lstStyle/>
            <a:p>
              <a:pPr>
                <a:defRPr/>
              </a:pPr>
              <a:endParaRPr/>
            </a:p>
          </p:txBody>
        </p:sp>
        <p:sp>
          <p:nvSpPr>
            <p:cNvPr id="4" name="object 4"/>
            <p:cNvSpPr/>
            <p:nvPr/>
          </p:nvSpPr>
          <p:spPr bwMode="auto">
            <a:xfrm>
              <a:off x="13091263" y="699275"/>
              <a:ext cx="2201545" cy="2104390"/>
            </a:xfrm>
            <a:custGeom>
              <a:avLst/>
              <a:gdLst/>
              <a:ahLst/>
              <a:cxnLst/>
              <a:rect l="l" t="t" r="r" b="b"/>
              <a:pathLst>
                <a:path w="2201544" h="2104390" extrusionOk="0">
                  <a:moveTo>
                    <a:pt x="1256360" y="0"/>
                  </a:moveTo>
                  <a:lnTo>
                    <a:pt x="0" y="0"/>
                  </a:lnTo>
                  <a:lnTo>
                    <a:pt x="0" y="1247749"/>
                  </a:lnTo>
                  <a:lnTo>
                    <a:pt x="895578" y="1247749"/>
                  </a:lnTo>
                  <a:lnTo>
                    <a:pt x="951001" y="2104212"/>
                  </a:lnTo>
                  <a:lnTo>
                    <a:pt x="2201405" y="2104212"/>
                  </a:lnTo>
                  <a:lnTo>
                    <a:pt x="2117382" y="806983"/>
                  </a:lnTo>
                  <a:lnTo>
                    <a:pt x="2112914" y="758885"/>
                  </a:lnTo>
                  <a:lnTo>
                    <a:pt x="2105851" y="711607"/>
                  </a:lnTo>
                  <a:lnTo>
                    <a:pt x="2096269" y="665221"/>
                  </a:lnTo>
                  <a:lnTo>
                    <a:pt x="2084242" y="619795"/>
                  </a:lnTo>
                  <a:lnTo>
                    <a:pt x="2069845" y="575400"/>
                  </a:lnTo>
                  <a:lnTo>
                    <a:pt x="2053152" y="532105"/>
                  </a:lnTo>
                  <a:lnTo>
                    <a:pt x="2034239" y="489982"/>
                  </a:lnTo>
                  <a:lnTo>
                    <a:pt x="2013180" y="449100"/>
                  </a:lnTo>
                  <a:lnTo>
                    <a:pt x="1990049" y="409529"/>
                  </a:lnTo>
                  <a:lnTo>
                    <a:pt x="1964921" y="371339"/>
                  </a:lnTo>
                  <a:lnTo>
                    <a:pt x="1937872" y="334601"/>
                  </a:lnTo>
                  <a:lnTo>
                    <a:pt x="1908975" y="299384"/>
                  </a:lnTo>
                  <a:lnTo>
                    <a:pt x="1878305" y="265758"/>
                  </a:lnTo>
                  <a:lnTo>
                    <a:pt x="1845938" y="233794"/>
                  </a:lnTo>
                  <a:lnTo>
                    <a:pt x="1811948" y="203561"/>
                  </a:lnTo>
                  <a:lnTo>
                    <a:pt x="1776409" y="175130"/>
                  </a:lnTo>
                  <a:lnTo>
                    <a:pt x="1739397" y="148571"/>
                  </a:lnTo>
                  <a:lnTo>
                    <a:pt x="1700985" y="123954"/>
                  </a:lnTo>
                  <a:lnTo>
                    <a:pt x="1661249" y="101349"/>
                  </a:lnTo>
                  <a:lnTo>
                    <a:pt x="1620264" y="80825"/>
                  </a:lnTo>
                  <a:lnTo>
                    <a:pt x="1578103" y="62454"/>
                  </a:lnTo>
                  <a:lnTo>
                    <a:pt x="1534843" y="46305"/>
                  </a:lnTo>
                  <a:lnTo>
                    <a:pt x="1490557" y="32448"/>
                  </a:lnTo>
                  <a:lnTo>
                    <a:pt x="1445320" y="20953"/>
                  </a:lnTo>
                  <a:lnTo>
                    <a:pt x="1399207" y="11891"/>
                  </a:lnTo>
                  <a:lnTo>
                    <a:pt x="1352293" y="5331"/>
                  </a:lnTo>
                  <a:lnTo>
                    <a:pt x="1304652" y="1344"/>
                  </a:lnTo>
                  <a:lnTo>
                    <a:pt x="1256360" y="0"/>
                  </a:lnTo>
                  <a:close/>
                </a:path>
              </a:pathLst>
            </a:custGeom>
            <a:solidFill>
              <a:srgbClr val="5D6DB3"/>
            </a:solidFill>
          </p:spPr>
          <p:txBody>
            <a:bodyPr wrap="square" lIns="0" tIns="0" rIns="0" bIns="0" rtlCol="0"/>
            <a:lstStyle/>
            <a:p>
              <a:pPr>
                <a:defRPr/>
              </a:pPr>
              <a:endParaRPr/>
            </a:p>
          </p:txBody>
        </p:sp>
      </p:grpSp>
      <p:sp>
        <p:nvSpPr>
          <p:cNvPr id="8" name="object 8"/>
          <p:cNvSpPr/>
          <p:nvPr/>
        </p:nvSpPr>
        <p:spPr bwMode="auto">
          <a:xfrm>
            <a:off x="788572" y="7235954"/>
            <a:ext cx="1278890" cy="1222375"/>
          </a:xfrm>
          <a:custGeom>
            <a:avLst/>
            <a:gdLst/>
            <a:ahLst/>
            <a:cxnLst/>
            <a:rect l="l" t="t" r="r" b="b"/>
            <a:pathLst>
              <a:path w="1278889" h="1222375" extrusionOk="0">
                <a:moveTo>
                  <a:pt x="726313" y="0"/>
                </a:moveTo>
                <a:lnTo>
                  <a:pt x="0" y="0"/>
                </a:lnTo>
                <a:lnTo>
                  <a:pt x="48869" y="753516"/>
                </a:lnTo>
                <a:lnTo>
                  <a:pt x="54396" y="802093"/>
                </a:lnTo>
                <a:lnTo>
                  <a:pt x="64440" y="849117"/>
                </a:lnTo>
                <a:lnTo>
                  <a:pt x="78769" y="894371"/>
                </a:lnTo>
                <a:lnTo>
                  <a:pt x="97149" y="937637"/>
                </a:lnTo>
                <a:lnTo>
                  <a:pt x="119347" y="978696"/>
                </a:lnTo>
                <a:lnTo>
                  <a:pt x="145131" y="1017329"/>
                </a:lnTo>
                <a:lnTo>
                  <a:pt x="174268" y="1053320"/>
                </a:lnTo>
                <a:lnTo>
                  <a:pt x="206525" y="1086448"/>
                </a:lnTo>
                <a:lnTo>
                  <a:pt x="241669" y="1116496"/>
                </a:lnTo>
                <a:lnTo>
                  <a:pt x="279468" y="1143247"/>
                </a:lnTo>
                <a:lnTo>
                  <a:pt x="319687" y="1166480"/>
                </a:lnTo>
                <a:lnTo>
                  <a:pt x="362096" y="1185979"/>
                </a:lnTo>
                <a:lnTo>
                  <a:pt x="406460" y="1201525"/>
                </a:lnTo>
                <a:lnTo>
                  <a:pt x="452546" y="1212899"/>
                </a:lnTo>
                <a:lnTo>
                  <a:pt x="500123" y="1219883"/>
                </a:lnTo>
                <a:lnTo>
                  <a:pt x="548957" y="1222260"/>
                </a:lnTo>
                <a:lnTo>
                  <a:pt x="1278775" y="1222260"/>
                </a:lnTo>
                <a:lnTo>
                  <a:pt x="1278775" y="497446"/>
                </a:lnTo>
                <a:lnTo>
                  <a:pt x="758558" y="497446"/>
                </a:lnTo>
                <a:lnTo>
                  <a:pt x="726313" y="0"/>
                </a:lnTo>
                <a:close/>
              </a:path>
            </a:pathLst>
          </a:custGeom>
          <a:solidFill>
            <a:srgbClr val="2C3176"/>
          </a:solidFill>
        </p:spPr>
        <p:txBody>
          <a:bodyPr wrap="square" lIns="0" tIns="0" rIns="0" bIns="0" rtlCol="0"/>
          <a:lstStyle/>
          <a:p>
            <a:pPr>
              <a:defRPr/>
            </a:pPr>
            <a:endParaRPr/>
          </a:p>
        </p:txBody>
      </p:sp>
      <p:pic>
        <p:nvPicPr>
          <p:cNvPr id="18" name="Image 17"/>
          <p:cNvPicPr>
            <a:picLocks noChangeAspect="1"/>
          </p:cNvPicPr>
          <p:nvPr/>
        </p:nvPicPr>
        <p:blipFill>
          <a:blip r:embed="rId2"/>
          <a:stretch/>
        </p:blipFill>
        <p:spPr bwMode="auto">
          <a:xfrm>
            <a:off x="4699000" y="6955697"/>
            <a:ext cx="8010144" cy="262128"/>
          </a:xfrm>
          <a:prstGeom prst="rect">
            <a:avLst/>
          </a:prstGeom>
        </p:spPr>
      </p:pic>
      <p:pic>
        <p:nvPicPr>
          <p:cNvPr id="20" name="Image 19"/>
          <p:cNvPicPr>
            <a:picLocks noChangeAspect="1"/>
          </p:cNvPicPr>
          <p:nvPr/>
        </p:nvPicPr>
        <p:blipFill>
          <a:blip r:embed="rId3"/>
          <a:stretch/>
        </p:blipFill>
        <p:spPr bwMode="auto">
          <a:xfrm>
            <a:off x="11176000" y="3251847"/>
            <a:ext cx="1935480" cy="719328"/>
          </a:xfrm>
          <a:prstGeom prst="rect">
            <a:avLst/>
          </a:prstGeom>
        </p:spPr>
      </p:pic>
      <p:sp>
        <p:nvSpPr>
          <p:cNvPr id="10" name="ZoneTexte 9"/>
          <p:cNvSpPr txBox="1"/>
          <p:nvPr/>
        </p:nvSpPr>
        <p:spPr bwMode="auto">
          <a:xfrm>
            <a:off x="1124647" y="4325814"/>
            <a:ext cx="13248005" cy="830997"/>
          </a:xfrm>
          <a:prstGeom prst="rect">
            <a:avLst/>
          </a:prstGeom>
          <a:noFill/>
        </p:spPr>
        <p:txBody>
          <a:bodyPr wrap="square" rtlCol="0">
            <a:spAutoFit/>
          </a:bodyPr>
          <a:lstStyle/>
          <a:p>
            <a:pPr algn="ctr">
              <a:defRPr/>
            </a:pPr>
            <a:r>
              <a:rPr lang="fr-FR" sz="4800" b="1">
                <a:solidFill>
                  <a:srgbClr val="2C3176"/>
                </a:solidFill>
                <a:latin typeface="Marianne ExtraBold"/>
                <a:ea typeface="Marianne ExtraBold"/>
                <a:cs typeface="Marianne ExtraBold"/>
              </a:rPr>
              <a:t>Fin du guide de communication</a:t>
            </a:r>
            <a:endParaRPr/>
          </a:p>
        </p:txBody>
      </p:sp>
      <p:pic>
        <p:nvPicPr>
          <p:cNvPr id="5" name="Image 4"/>
          <p:cNvPicPr>
            <a:picLocks noChangeAspect="1"/>
          </p:cNvPicPr>
          <p:nvPr/>
        </p:nvPicPr>
        <p:blipFill>
          <a:blip r:embed="rId4"/>
          <a:srcRect l="35088"/>
          <a:stretch/>
        </p:blipFill>
        <p:spPr bwMode="auto">
          <a:xfrm>
            <a:off x="189816" y="85773"/>
            <a:ext cx="2482879" cy="122237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2" name="object 2"/>
          <p:cNvGrpSpPr/>
          <p:nvPr/>
        </p:nvGrpSpPr>
        <p:grpSpPr bwMode="auto">
          <a:xfrm>
            <a:off x="1124648" y="533400"/>
            <a:ext cx="14168160" cy="7543800"/>
            <a:chOff x="1124648" y="699275"/>
            <a:chExt cx="14168160" cy="7543800"/>
          </a:xfrm>
        </p:grpSpPr>
        <p:sp>
          <p:nvSpPr>
            <p:cNvPr id="3" name="object 3"/>
            <p:cNvSpPr/>
            <p:nvPr/>
          </p:nvSpPr>
          <p:spPr bwMode="auto">
            <a:xfrm>
              <a:off x="1124648" y="1631378"/>
              <a:ext cx="13248005" cy="6611697"/>
            </a:xfrm>
            <a:custGeom>
              <a:avLst/>
              <a:gdLst/>
              <a:ahLst/>
              <a:cxnLst/>
              <a:rect l="l" t="t" r="r" b="b"/>
              <a:pathLst>
                <a:path w="13248005" h="6181725" extrusionOk="0">
                  <a:moveTo>
                    <a:pt x="13247535" y="0"/>
                  </a:moveTo>
                  <a:lnTo>
                    <a:pt x="0" y="0"/>
                  </a:lnTo>
                  <a:lnTo>
                    <a:pt x="0" y="6181178"/>
                  </a:lnTo>
                  <a:lnTo>
                    <a:pt x="13247535" y="6181178"/>
                  </a:lnTo>
                  <a:lnTo>
                    <a:pt x="13247535" y="0"/>
                  </a:lnTo>
                  <a:close/>
                </a:path>
              </a:pathLst>
            </a:custGeom>
            <a:solidFill>
              <a:schemeClr val="bg1">
                <a:lumMod val="95000"/>
              </a:schemeClr>
            </a:solidFill>
          </p:spPr>
          <p:txBody>
            <a:bodyPr wrap="square" lIns="0" tIns="0" rIns="0" bIns="0" rtlCol="0"/>
            <a:lstStyle/>
            <a:p>
              <a:pPr>
                <a:defRPr/>
              </a:pPr>
              <a:endParaRPr/>
            </a:p>
          </p:txBody>
        </p:sp>
        <p:sp>
          <p:nvSpPr>
            <p:cNvPr id="4" name="object 4"/>
            <p:cNvSpPr/>
            <p:nvPr/>
          </p:nvSpPr>
          <p:spPr bwMode="auto">
            <a:xfrm>
              <a:off x="13091263" y="699275"/>
              <a:ext cx="2201545" cy="2104390"/>
            </a:xfrm>
            <a:custGeom>
              <a:avLst/>
              <a:gdLst/>
              <a:ahLst/>
              <a:cxnLst/>
              <a:rect l="l" t="t" r="r" b="b"/>
              <a:pathLst>
                <a:path w="2201544" h="2104390" extrusionOk="0">
                  <a:moveTo>
                    <a:pt x="1256360" y="0"/>
                  </a:moveTo>
                  <a:lnTo>
                    <a:pt x="0" y="0"/>
                  </a:lnTo>
                  <a:lnTo>
                    <a:pt x="0" y="1247749"/>
                  </a:lnTo>
                  <a:lnTo>
                    <a:pt x="895578" y="1247749"/>
                  </a:lnTo>
                  <a:lnTo>
                    <a:pt x="951001" y="2104212"/>
                  </a:lnTo>
                  <a:lnTo>
                    <a:pt x="2201405" y="2104212"/>
                  </a:lnTo>
                  <a:lnTo>
                    <a:pt x="2117382" y="806983"/>
                  </a:lnTo>
                  <a:lnTo>
                    <a:pt x="2112914" y="758885"/>
                  </a:lnTo>
                  <a:lnTo>
                    <a:pt x="2105851" y="711607"/>
                  </a:lnTo>
                  <a:lnTo>
                    <a:pt x="2096269" y="665221"/>
                  </a:lnTo>
                  <a:lnTo>
                    <a:pt x="2084242" y="619795"/>
                  </a:lnTo>
                  <a:lnTo>
                    <a:pt x="2069845" y="575400"/>
                  </a:lnTo>
                  <a:lnTo>
                    <a:pt x="2053152" y="532105"/>
                  </a:lnTo>
                  <a:lnTo>
                    <a:pt x="2034239" y="489982"/>
                  </a:lnTo>
                  <a:lnTo>
                    <a:pt x="2013180" y="449100"/>
                  </a:lnTo>
                  <a:lnTo>
                    <a:pt x="1990049" y="409529"/>
                  </a:lnTo>
                  <a:lnTo>
                    <a:pt x="1964921" y="371339"/>
                  </a:lnTo>
                  <a:lnTo>
                    <a:pt x="1937872" y="334601"/>
                  </a:lnTo>
                  <a:lnTo>
                    <a:pt x="1908975" y="299384"/>
                  </a:lnTo>
                  <a:lnTo>
                    <a:pt x="1878305" y="265758"/>
                  </a:lnTo>
                  <a:lnTo>
                    <a:pt x="1845938" y="233794"/>
                  </a:lnTo>
                  <a:lnTo>
                    <a:pt x="1811948" y="203561"/>
                  </a:lnTo>
                  <a:lnTo>
                    <a:pt x="1776409" y="175130"/>
                  </a:lnTo>
                  <a:lnTo>
                    <a:pt x="1739397" y="148571"/>
                  </a:lnTo>
                  <a:lnTo>
                    <a:pt x="1700985" y="123954"/>
                  </a:lnTo>
                  <a:lnTo>
                    <a:pt x="1661249" y="101349"/>
                  </a:lnTo>
                  <a:lnTo>
                    <a:pt x="1620264" y="80825"/>
                  </a:lnTo>
                  <a:lnTo>
                    <a:pt x="1578103" y="62454"/>
                  </a:lnTo>
                  <a:lnTo>
                    <a:pt x="1534843" y="46305"/>
                  </a:lnTo>
                  <a:lnTo>
                    <a:pt x="1490557" y="32448"/>
                  </a:lnTo>
                  <a:lnTo>
                    <a:pt x="1445320" y="20953"/>
                  </a:lnTo>
                  <a:lnTo>
                    <a:pt x="1399207" y="11891"/>
                  </a:lnTo>
                  <a:lnTo>
                    <a:pt x="1352293" y="5331"/>
                  </a:lnTo>
                  <a:lnTo>
                    <a:pt x="1304652" y="1344"/>
                  </a:lnTo>
                  <a:lnTo>
                    <a:pt x="1256360" y="0"/>
                  </a:lnTo>
                  <a:close/>
                </a:path>
              </a:pathLst>
            </a:custGeom>
            <a:solidFill>
              <a:srgbClr val="5D6DB3"/>
            </a:solidFill>
          </p:spPr>
          <p:txBody>
            <a:bodyPr wrap="square" lIns="0" tIns="0" rIns="0" bIns="0" rtlCol="0"/>
            <a:lstStyle/>
            <a:p>
              <a:pPr>
                <a:defRPr/>
              </a:pPr>
              <a:endParaRPr/>
            </a:p>
          </p:txBody>
        </p:sp>
      </p:grpSp>
      <p:sp>
        <p:nvSpPr>
          <p:cNvPr id="8" name="object 8"/>
          <p:cNvSpPr/>
          <p:nvPr/>
        </p:nvSpPr>
        <p:spPr bwMode="auto">
          <a:xfrm>
            <a:off x="788572" y="7235954"/>
            <a:ext cx="1278890" cy="1222375"/>
          </a:xfrm>
          <a:custGeom>
            <a:avLst/>
            <a:gdLst/>
            <a:ahLst/>
            <a:cxnLst/>
            <a:rect l="l" t="t" r="r" b="b"/>
            <a:pathLst>
              <a:path w="1278889" h="1222375" extrusionOk="0">
                <a:moveTo>
                  <a:pt x="726313" y="0"/>
                </a:moveTo>
                <a:lnTo>
                  <a:pt x="0" y="0"/>
                </a:lnTo>
                <a:lnTo>
                  <a:pt x="48869" y="753516"/>
                </a:lnTo>
                <a:lnTo>
                  <a:pt x="54396" y="802093"/>
                </a:lnTo>
                <a:lnTo>
                  <a:pt x="64440" y="849117"/>
                </a:lnTo>
                <a:lnTo>
                  <a:pt x="78769" y="894371"/>
                </a:lnTo>
                <a:lnTo>
                  <a:pt x="97149" y="937637"/>
                </a:lnTo>
                <a:lnTo>
                  <a:pt x="119347" y="978696"/>
                </a:lnTo>
                <a:lnTo>
                  <a:pt x="145131" y="1017329"/>
                </a:lnTo>
                <a:lnTo>
                  <a:pt x="174268" y="1053320"/>
                </a:lnTo>
                <a:lnTo>
                  <a:pt x="206525" y="1086448"/>
                </a:lnTo>
                <a:lnTo>
                  <a:pt x="241669" y="1116496"/>
                </a:lnTo>
                <a:lnTo>
                  <a:pt x="279468" y="1143247"/>
                </a:lnTo>
                <a:lnTo>
                  <a:pt x="319687" y="1166480"/>
                </a:lnTo>
                <a:lnTo>
                  <a:pt x="362096" y="1185979"/>
                </a:lnTo>
                <a:lnTo>
                  <a:pt x="406460" y="1201525"/>
                </a:lnTo>
                <a:lnTo>
                  <a:pt x="452546" y="1212899"/>
                </a:lnTo>
                <a:lnTo>
                  <a:pt x="500123" y="1219883"/>
                </a:lnTo>
                <a:lnTo>
                  <a:pt x="548957" y="1222260"/>
                </a:lnTo>
                <a:lnTo>
                  <a:pt x="1278775" y="1222260"/>
                </a:lnTo>
                <a:lnTo>
                  <a:pt x="1278775" y="497446"/>
                </a:lnTo>
                <a:lnTo>
                  <a:pt x="758558" y="497446"/>
                </a:lnTo>
                <a:lnTo>
                  <a:pt x="726313" y="0"/>
                </a:lnTo>
                <a:close/>
              </a:path>
            </a:pathLst>
          </a:custGeom>
          <a:solidFill>
            <a:srgbClr val="2C3176"/>
          </a:solidFill>
        </p:spPr>
        <p:txBody>
          <a:bodyPr wrap="square" lIns="0" tIns="0" rIns="0" bIns="0" rtlCol="0"/>
          <a:lstStyle/>
          <a:p>
            <a:pPr>
              <a:defRPr/>
            </a:pPr>
            <a:endParaRPr/>
          </a:p>
        </p:txBody>
      </p:sp>
      <p:pic>
        <p:nvPicPr>
          <p:cNvPr id="18" name="Image 17"/>
          <p:cNvPicPr>
            <a:picLocks noChangeAspect="1"/>
          </p:cNvPicPr>
          <p:nvPr/>
        </p:nvPicPr>
        <p:blipFill>
          <a:blip r:embed="rId2"/>
          <a:stretch/>
        </p:blipFill>
        <p:spPr bwMode="auto">
          <a:xfrm>
            <a:off x="4699000" y="6955697"/>
            <a:ext cx="8010144" cy="262128"/>
          </a:xfrm>
          <a:prstGeom prst="rect">
            <a:avLst/>
          </a:prstGeom>
        </p:spPr>
      </p:pic>
      <p:pic>
        <p:nvPicPr>
          <p:cNvPr id="20" name="Image 19"/>
          <p:cNvPicPr>
            <a:picLocks noChangeAspect="1"/>
          </p:cNvPicPr>
          <p:nvPr/>
        </p:nvPicPr>
        <p:blipFill>
          <a:blip r:embed="rId3"/>
          <a:stretch/>
        </p:blipFill>
        <p:spPr bwMode="auto">
          <a:xfrm>
            <a:off x="11176000" y="3251847"/>
            <a:ext cx="1935480" cy="719328"/>
          </a:xfrm>
          <a:prstGeom prst="rect">
            <a:avLst/>
          </a:prstGeom>
        </p:spPr>
      </p:pic>
      <p:sp>
        <p:nvSpPr>
          <p:cNvPr id="10" name="ZoneTexte 9"/>
          <p:cNvSpPr txBox="1"/>
          <p:nvPr/>
        </p:nvSpPr>
        <p:spPr bwMode="auto">
          <a:xfrm>
            <a:off x="1124647" y="4325814"/>
            <a:ext cx="13248005" cy="1569660"/>
          </a:xfrm>
          <a:prstGeom prst="rect">
            <a:avLst/>
          </a:prstGeom>
          <a:noFill/>
        </p:spPr>
        <p:txBody>
          <a:bodyPr wrap="square" rtlCol="0">
            <a:spAutoFit/>
          </a:bodyPr>
          <a:lstStyle/>
          <a:p>
            <a:pPr algn="ctr">
              <a:defRPr/>
            </a:pPr>
            <a:r>
              <a:rPr lang="fr-FR" sz="4800" b="1">
                <a:solidFill>
                  <a:srgbClr val="2C3176"/>
                </a:solidFill>
                <a:latin typeface="Marianne ExtraBold"/>
                <a:ea typeface="Marianne ExtraBold"/>
                <a:cs typeface="Marianne ExtraBold"/>
              </a:rPr>
              <a:t>Exemples de communication interne et externe des collectivités de la Vague 0 &amp; 1</a:t>
            </a:r>
            <a:endParaRPr/>
          </a:p>
        </p:txBody>
      </p:sp>
      <p:pic>
        <p:nvPicPr>
          <p:cNvPr id="5" name="Image 4"/>
          <p:cNvPicPr>
            <a:picLocks noChangeAspect="1"/>
          </p:cNvPicPr>
          <p:nvPr/>
        </p:nvPicPr>
        <p:blipFill>
          <a:blip r:embed="rId4"/>
          <a:srcRect l="35088"/>
          <a:stretch/>
        </p:blipFill>
        <p:spPr bwMode="auto">
          <a:xfrm>
            <a:off x="189816" y="85773"/>
            <a:ext cx="2482879" cy="122237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3"/>
          <p:cNvSpPr>
            <a:spLocks noGrp="1"/>
          </p:cNvSpPr>
          <p:nvPr>
            <p:ph type="title"/>
          </p:nvPr>
        </p:nvSpPr>
        <p:spPr bwMode="auto">
          <a:xfrm>
            <a:off x="1575272" y="488544"/>
            <a:ext cx="14254967" cy="2339102"/>
          </a:xfrm>
        </p:spPr>
        <p:txBody>
          <a:bodyPr wrap="square" lIns="0" tIns="0" rIns="0" bIns="0">
            <a:spAutoFit/>
          </a:bodyPr>
          <a:lstStyle/>
          <a:p>
            <a:pPr>
              <a:defRPr/>
            </a:pPr>
            <a:r>
              <a:rPr lang="fr-FR" sz="4000" spc="-75" dirty="0">
                <a:cs typeface="Marianne"/>
              </a:rPr>
              <a:t>Exemple de communication </a:t>
            </a:r>
            <a:r>
              <a:rPr lang="fr-FR" sz="4000" u="sng" spc="-75" dirty="0">
                <a:cs typeface="Marianne"/>
              </a:rPr>
              <a:t>interne</a:t>
            </a:r>
            <a:r>
              <a:rPr lang="fr-FR" sz="4000" spc="-75" dirty="0">
                <a:cs typeface="Marianne"/>
              </a:rPr>
              <a:t> sur la démarche</a:t>
            </a:r>
            <a:br>
              <a:rPr lang="fr-FR" sz="4000" spc="-75" dirty="0">
                <a:cs typeface="Marianne"/>
              </a:rPr>
            </a:br>
            <a:r>
              <a:rPr lang="fr-FR" sz="3200" b="1" dirty="0">
                <a:latin typeface="Marianne"/>
              </a:rPr>
              <a:t>Article sur l’intranet de la ville (Epinal)</a:t>
            </a:r>
            <a:br>
              <a:rPr lang="fr-FR" sz="4000" b="1" dirty="0">
                <a:latin typeface="Marianne"/>
              </a:rPr>
            </a:br>
            <a:br>
              <a:rPr lang="fr-FR" sz="4000" spc="-75" dirty="0">
                <a:cs typeface="Marianne"/>
              </a:rPr>
            </a:br>
            <a:endParaRPr lang="fr-FR" sz="4000" spc="-75" dirty="0">
              <a:cs typeface="Marianne"/>
            </a:endParaRPr>
          </a:p>
        </p:txBody>
      </p:sp>
      <p:pic>
        <p:nvPicPr>
          <p:cNvPr id="52" name="Picture 51"/>
          <p:cNvPicPr>
            <a:picLocks noChangeAspect="1"/>
          </p:cNvPicPr>
          <p:nvPr/>
        </p:nvPicPr>
        <p:blipFill>
          <a:blip r:embed="rId2"/>
          <a:stretch/>
        </p:blipFill>
        <p:spPr bwMode="auto">
          <a:xfrm>
            <a:off x="4348763" y="2810676"/>
            <a:ext cx="7558474" cy="6072203"/>
          </a:xfrm>
          <a:prstGeom prst="rect">
            <a:avLst/>
          </a:prstGeom>
          <a:ln>
            <a:noFill/>
          </a:ln>
          <a:effectLst>
            <a:outerShdw blurRad="50800" dist="38100" dir="2700000" algn="tl" rotWithShape="0">
              <a:prstClr val="black">
                <a:alpha val="40000"/>
              </a:prstClr>
            </a:outerShdw>
          </a:effectLst>
        </p:spPr>
      </p:pic>
      <p:sp>
        <p:nvSpPr>
          <p:cNvPr id="53" name="TextBox 52"/>
          <p:cNvSpPr txBox="1"/>
          <p:nvPr/>
        </p:nvSpPr>
        <p:spPr bwMode="auto">
          <a:xfrm>
            <a:off x="1083680" y="1840021"/>
            <a:ext cx="14088637" cy="646331"/>
          </a:xfrm>
          <a:prstGeom prst="rect">
            <a:avLst/>
          </a:prstGeom>
          <a:solidFill>
            <a:srgbClr val="FCF3D8"/>
          </a:solidFill>
        </p:spPr>
        <p:txBody>
          <a:bodyPr wrap="square" rtlCol="0">
            <a:spAutoFit/>
          </a:bodyPr>
          <a:lstStyle/>
          <a:p>
            <a:pPr>
              <a:defRPr/>
            </a:pPr>
            <a:r>
              <a:rPr lang="fr-FR"/>
              <a:t>Le référent d’Epinal a pu assurer la publication d’un article sur la démarche Numérique responsable menée dans le contexte de l’accompagnement ANCT sur l’Intranet de la collectivité.</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3"/>
          <p:cNvSpPr>
            <a:spLocks noGrp="1"/>
          </p:cNvSpPr>
          <p:nvPr>
            <p:ph type="title"/>
          </p:nvPr>
        </p:nvSpPr>
        <p:spPr bwMode="auto">
          <a:xfrm>
            <a:off x="327033" y="611560"/>
            <a:ext cx="15928967" cy="2646878"/>
          </a:xfrm>
        </p:spPr>
        <p:txBody>
          <a:bodyPr wrap="square" lIns="0" tIns="0" rIns="0" bIns="0">
            <a:spAutoFit/>
          </a:bodyPr>
          <a:lstStyle/>
          <a:p>
            <a:pPr>
              <a:defRPr/>
            </a:pPr>
            <a:r>
              <a:rPr lang="fr-FR" sz="3600" spc="-75" dirty="0">
                <a:cs typeface="Marianne"/>
              </a:rPr>
              <a:t>Exemple de communication </a:t>
            </a:r>
            <a:r>
              <a:rPr lang="fr-FR" sz="3600" u="sng" spc="-75" dirty="0">
                <a:cs typeface="Marianne"/>
              </a:rPr>
              <a:t>interne</a:t>
            </a:r>
            <a:r>
              <a:rPr lang="fr-FR" sz="3600" spc="-75" dirty="0">
                <a:cs typeface="Marianne"/>
              </a:rPr>
              <a:t> sur la démarche</a:t>
            </a:r>
            <a:br>
              <a:rPr lang="fr-FR" sz="3600" spc="-75" dirty="0">
                <a:cs typeface="Marianne"/>
              </a:rPr>
            </a:br>
            <a:r>
              <a:rPr lang="fr-FR" sz="2800" dirty="0">
                <a:latin typeface="Marianne"/>
              </a:rPr>
              <a:t>Page Internet sur les leviers Numérique responsable sur l’intranet (Thonon Agglomération)</a:t>
            </a:r>
            <a:br>
              <a:rPr lang="fr-FR" sz="3600" b="1" dirty="0">
                <a:latin typeface="Marianne"/>
              </a:rPr>
            </a:br>
            <a:br>
              <a:rPr lang="fr-FR" sz="3600" b="1" dirty="0">
                <a:latin typeface="Marianne"/>
              </a:rPr>
            </a:br>
            <a:br>
              <a:rPr lang="fr-FR" sz="3600" spc="-75" dirty="0">
                <a:cs typeface="Marianne"/>
              </a:rPr>
            </a:br>
            <a:endParaRPr lang="fr-FR" sz="3600" spc="-75" dirty="0">
              <a:cs typeface="Marianne"/>
            </a:endParaRPr>
          </a:p>
        </p:txBody>
      </p:sp>
      <p:sp>
        <p:nvSpPr>
          <p:cNvPr id="5" name="TextBox 4"/>
          <p:cNvSpPr txBox="1"/>
          <p:nvPr/>
        </p:nvSpPr>
        <p:spPr bwMode="auto">
          <a:xfrm>
            <a:off x="894343" y="1840021"/>
            <a:ext cx="14589457" cy="646331"/>
          </a:xfrm>
          <a:prstGeom prst="rect">
            <a:avLst/>
          </a:prstGeom>
          <a:solidFill>
            <a:srgbClr val="FCF3D8"/>
          </a:solidFill>
        </p:spPr>
        <p:txBody>
          <a:bodyPr wrap="square" rtlCol="0">
            <a:spAutoFit/>
          </a:bodyPr>
          <a:lstStyle/>
          <a:p>
            <a:pPr>
              <a:defRPr/>
            </a:pPr>
            <a:r>
              <a:rPr lang="fr-FR"/>
              <a:t>La référente a dédié une page de l’Intranet de sa collectivité à la présentation interactive des leviers présélectionnés dans le cadre de la démarche. Cette page permet aux parties prenantes de donner leur avis et contribuer à la priorisation des leviers pour la feuille de route.</a:t>
            </a:r>
            <a:endParaRPr/>
          </a:p>
        </p:txBody>
      </p:sp>
      <p:pic>
        <p:nvPicPr>
          <p:cNvPr id="1026" name="Image 1"/>
          <p:cNvPicPr>
            <a:picLocks noChangeAspect="1" noChangeArrowheads="1"/>
          </p:cNvPicPr>
          <p:nvPr/>
        </p:nvPicPr>
        <p:blipFill>
          <a:blip r:embed="rId2"/>
          <a:stretch/>
        </p:blipFill>
        <p:spPr bwMode="auto">
          <a:xfrm>
            <a:off x="3774644" y="2690594"/>
            <a:ext cx="8706709" cy="5985862"/>
          </a:xfrm>
          <a:prstGeom prst="rect">
            <a:avLst/>
          </a:prstGeom>
          <a:noFill/>
          <a:ln>
            <a:noFill/>
          </a:ln>
          <a:effectLst>
            <a:outerShdw blurRad="50800" dist="38100" dir="2700000" algn="tl" rotWithShape="0">
              <a:prstClr val="black">
                <a:alpha val="40000"/>
              </a:prst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3"/>
          <p:cNvSpPr>
            <a:spLocks noGrp="1"/>
          </p:cNvSpPr>
          <p:nvPr>
            <p:ph type="title"/>
          </p:nvPr>
        </p:nvSpPr>
        <p:spPr bwMode="auto">
          <a:xfrm>
            <a:off x="1853334" y="562779"/>
            <a:ext cx="13613322" cy="984885"/>
          </a:xfrm>
        </p:spPr>
        <p:txBody>
          <a:bodyPr wrap="square" lIns="0" tIns="0" rIns="0" bIns="0">
            <a:spAutoFit/>
          </a:bodyPr>
          <a:lstStyle/>
          <a:p>
            <a:pPr>
              <a:defRPr/>
            </a:pPr>
            <a:r>
              <a:rPr lang="fr-FR" sz="3600" spc="-75" dirty="0">
                <a:cs typeface="Marianne"/>
              </a:rPr>
              <a:t>Exemple de communication </a:t>
            </a:r>
            <a:r>
              <a:rPr lang="fr-FR" sz="3600" u="sng" spc="-75" dirty="0">
                <a:cs typeface="Marianne"/>
              </a:rPr>
              <a:t>interne</a:t>
            </a:r>
            <a:r>
              <a:rPr lang="fr-FR" sz="3600" spc="-75" dirty="0">
                <a:cs typeface="Marianne"/>
              </a:rPr>
              <a:t> sur la démarche</a:t>
            </a:r>
            <a:br>
              <a:rPr lang="fr-FR" sz="3600" spc="-75" dirty="0">
                <a:cs typeface="Marianne"/>
              </a:rPr>
            </a:br>
            <a:r>
              <a:rPr lang="fr-FR" sz="2800" dirty="0">
                <a:latin typeface="Marianne"/>
              </a:rPr>
              <a:t>Exemple de mail post-atelier à toutes les parties prenantes (Vals de Saintonge)</a:t>
            </a:r>
            <a:endParaRPr lang="fr-FR" sz="3600" spc="-75" dirty="0">
              <a:cs typeface="Marianne"/>
            </a:endParaRPr>
          </a:p>
        </p:txBody>
      </p:sp>
      <p:grpSp>
        <p:nvGrpSpPr>
          <p:cNvPr id="2" name="Group 1"/>
          <p:cNvGrpSpPr/>
          <p:nvPr/>
        </p:nvGrpSpPr>
        <p:grpSpPr bwMode="auto">
          <a:xfrm>
            <a:off x="2593598" y="2882843"/>
            <a:ext cx="11068799" cy="5770127"/>
            <a:chOff x="11459866" y="6856483"/>
            <a:chExt cx="3241798" cy="2002138"/>
          </a:xfrm>
        </p:grpSpPr>
        <p:pic>
          <p:nvPicPr>
            <p:cNvPr id="3" name="Picture 2"/>
            <p:cNvPicPr>
              <a:picLocks noChangeAspect="1"/>
            </p:cNvPicPr>
            <p:nvPr/>
          </p:nvPicPr>
          <p:blipFill>
            <a:blip r:embed="rId2"/>
            <a:stretch/>
          </p:blipFill>
          <p:spPr bwMode="auto">
            <a:xfrm>
              <a:off x="11459866" y="6856483"/>
              <a:ext cx="3241798" cy="2002138"/>
            </a:xfrm>
            <a:prstGeom prst="rect">
              <a:avLst/>
            </a:prstGeom>
            <a:ln>
              <a:noFill/>
            </a:ln>
          </p:spPr>
        </p:pic>
        <p:sp>
          <p:nvSpPr>
            <p:cNvPr id="5" name="TextBox 4"/>
            <p:cNvSpPr txBox="1"/>
            <p:nvPr/>
          </p:nvSpPr>
          <p:spPr bwMode="auto">
            <a:xfrm>
              <a:off x="11709860" y="7138723"/>
              <a:ext cx="2025190" cy="205051"/>
            </a:xfrm>
            <a:prstGeom prst="rect">
              <a:avLst/>
            </a:prstGeom>
            <a:solidFill>
              <a:srgbClr val="FFFFFF"/>
            </a:solidFill>
            <a:ln>
              <a:noFill/>
            </a:ln>
          </p:spPr>
          <p:txBody>
            <a:bodyPr wrap="square" rtlCol="0">
              <a:spAutoFit/>
            </a:bodyPr>
            <a:lstStyle/>
            <a:p>
              <a:pPr>
                <a:defRPr/>
              </a:pPr>
              <a:endParaRPr lang="fr-FR" sz="400"/>
            </a:p>
          </p:txBody>
        </p:sp>
        <p:sp>
          <p:nvSpPr>
            <p:cNvPr id="6" name="TextBox 5"/>
            <p:cNvSpPr txBox="1"/>
            <p:nvPr/>
          </p:nvSpPr>
          <p:spPr bwMode="auto">
            <a:xfrm>
              <a:off x="11731951" y="7026980"/>
              <a:ext cx="1504624" cy="205051"/>
            </a:xfrm>
            <a:prstGeom prst="rect">
              <a:avLst/>
            </a:prstGeom>
            <a:solidFill>
              <a:srgbClr val="FFFFFF"/>
            </a:solidFill>
            <a:ln>
              <a:noFill/>
            </a:ln>
          </p:spPr>
          <p:txBody>
            <a:bodyPr wrap="square" rtlCol="0">
              <a:spAutoFit/>
            </a:bodyPr>
            <a:lstStyle/>
            <a:p>
              <a:pPr>
                <a:defRPr/>
              </a:pPr>
              <a:endParaRPr lang="fr-FR" sz="400"/>
            </a:p>
          </p:txBody>
        </p:sp>
      </p:grpSp>
      <p:sp>
        <p:nvSpPr>
          <p:cNvPr id="7" name="TextBox 6"/>
          <p:cNvSpPr txBox="1"/>
          <p:nvPr/>
        </p:nvSpPr>
        <p:spPr bwMode="auto">
          <a:xfrm>
            <a:off x="1083680" y="1840021"/>
            <a:ext cx="14088637" cy="646331"/>
          </a:xfrm>
          <a:prstGeom prst="rect">
            <a:avLst/>
          </a:prstGeom>
          <a:solidFill>
            <a:srgbClr val="FCF3D8"/>
          </a:solidFill>
        </p:spPr>
        <p:txBody>
          <a:bodyPr wrap="square" rtlCol="0">
            <a:spAutoFit/>
          </a:bodyPr>
          <a:lstStyle/>
          <a:p>
            <a:pPr>
              <a:defRPr/>
            </a:pPr>
            <a:r>
              <a:rPr lang="fr-FR"/>
              <a:t>Suite à l’atelier de priorisation des leviers (étape 4.1), la référente de Vals de Saintonge a envoyé un mail à toutes les parties prenantes mobilisées pour leur transmettre le compte rendu et documents clés. Elle y précise également les consignes pour la suite.</a:t>
            </a:r>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TotalTime>
  <Words>1497</Words>
  <Application>Microsoft Office PowerPoint</Application>
  <DocSecurity>0</DocSecurity>
  <PresentationFormat>Personnalisé</PresentationFormat>
  <Paragraphs>107</Paragraphs>
  <Slides>15</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15</vt:i4>
      </vt:variant>
    </vt:vector>
  </HeadingPairs>
  <TitlesOfParts>
    <vt:vector size="23" baseType="lpstr">
      <vt:lpstr>Malgun Gothic Semilight</vt:lpstr>
      <vt:lpstr>Arial</vt:lpstr>
      <vt:lpstr>Calibri</vt:lpstr>
      <vt:lpstr>Courier New</vt:lpstr>
      <vt:lpstr>Marianne</vt:lpstr>
      <vt:lpstr>Marianne ExtraBold</vt:lpstr>
      <vt:lpstr>Symbol</vt:lpstr>
      <vt:lpstr>Office Theme</vt:lpstr>
      <vt:lpstr>Présentation PowerPoint</vt:lpstr>
      <vt:lpstr>Communication sur la démarche Numérique responsable </vt:lpstr>
      <vt:lpstr>Communication sur la démarche Numérique responsable </vt:lpstr>
      <vt:lpstr>Des sources d’information pour communiquer sur le Numérique responsable</vt:lpstr>
      <vt:lpstr>Présentation PowerPoint</vt:lpstr>
      <vt:lpstr>Présentation PowerPoint</vt:lpstr>
      <vt:lpstr>Exemple de communication interne sur la démarche Article sur l’intranet de la ville (Epinal)  </vt:lpstr>
      <vt:lpstr>Exemple de communication interne sur la démarche Page Internet sur les leviers Numérique responsable sur l’intranet (Thonon Agglomération)   </vt:lpstr>
      <vt:lpstr>Exemple de communication interne sur la démarche Exemple de mail post-atelier à toutes les parties prenantes (Vals de Saintonge)</vt:lpstr>
      <vt:lpstr>Exemple de communication interne et externe sur la démarche Note d’information sur la démarche Numérique responsable (Thèreval) </vt:lpstr>
      <vt:lpstr>Exemple de communication externe sur la démarche Supports de sensibilisation pour un événement sur la transition écologique (CUD) </vt:lpstr>
      <vt:lpstr>Exemple de communication externe sur la démarche Article sur la démarche Numérique responsable dans Ouest France (Thèreval) </vt:lpstr>
      <vt:lpstr>Exemple de communication externe sur la démarche Posts LinkedIn</vt:lpstr>
      <vt:lpstr>Exemple de communication externe sur la démarche Article sur la démarche NR sur le site internet (Vals de Saintonge) </vt:lpstr>
      <vt:lpstr>Exemple de communication externe sur la démarche Campagne de sensibilisation au grand public (Pays d’Ajaccio)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PPT ANCT</dc:title>
  <dc:subject/>
  <dc:creator>ANCT</dc:creator>
  <cp:keywords/>
  <dc:description/>
  <cp:lastModifiedBy>GODEFROY Nathan</cp:lastModifiedBy>
  <cp:revision>6</cp:revision>
  <dcterms:created xsi:type="dcterms:W3CDTF">2022-09-01T08:45:33Z</dcterms:created>
  <dcterms:modified xsi:type="dcterms:W3CDTF">2024-03-21T16:41:10Z</dcterms:modified>
  <cp:category/>
  <dc:identifier/>
  <cp:contentStatus/>
  <dc:language/>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2022-09-01T00:00:00Z</vt:filetime>
  </property>
  <property fmtid="{D5CDD505-2E9C-101B-9397-08002B2CF9AE}" pid="3" name="Creator">
    <vt:lpwstr>Adobe Illustrator 25.0 (Macintosh)</vt:lpwstr>
  </property>
  <property fmtid="{D5CDD505-2E9C-101B-9397-08002B2CF9AE}" pid="4" name="LastSaved">
    <vt:filetime>2022-09-01T00:00:00Z</vt:filetime>
  </property>
  <property fmtid="{D5CDD505-2E9C-101B-9397-08002B2CF9AE}" pid="5" name="ContentTypeId">
    <vt:lpwstr>0x01010069ABF071EC5FD74EA0222A382BA34C08</vt:lpwstr>
  </property>
  <property fmtid="{D5CDD505-2E9C-101B-9397-08002B2CF9AE}" pid="6" name="MediaServiceImageTags">
    <vt:lpwstr/>
  </property>
</Properties>
</file>