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12192000" cy="6858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780"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1_Custom Layout">
    <p:spTree>
      <p:nvGrpSpPr>
        <p:cNvPr id="1" name=""/>
        <p:cNvGrpSpPr/>
        <p:nvPr/>
      </p:nvGrpSpPr>
      <p:grpSpPr bwMode="auto">
        <a:xfrm>
          <a:off x="0" y="0"/>
          <a:ext cx="0" cy="0"/>
          <a:chOff x="0" y="0"/>
          <a:chExt cx="0" cy="0"/>
        </a:xfrm>
      </p:grpSpPr>
      <p:sp>
        <p:nvSpPr>
          <p:cNvPr id="2" name="Title 1"/>
          <p:cNvSpPr>
            <a:spLocks noGrp="1"/>
          </p:cNvSpPr>
          <p:nvPr>
            <p:ph type="title" hasCustomPrompt="1"/>
          </p:nvPr>
        </p:nvSpPr>
        <p:spPr bwMode="auto">
          <a:xfrm>
            <a:off x="750388" y="353681"/>
            <a:ext cx="10691224" cy="507831"/>
          </a:xfrm>
        </p:spPr>
        <p:txBody>
          <a:bodyPr/>
          <a:lstStyle>
            <a:lvl1pPr algn="ctr">
              <a:defRPr lang="fr-FR" sz="3300" b="1" i="0">
                <a:solidFill>
                  <a:srgbClr val="2C3176"/>
                </a:solidFill>
                <a:latin typeface="Marianne"/>
                <a:ea typeface="+mj-ea"/>
                <a:cs typeface="Arial"/>
              </a:defRPr>
            </a:lvl1pPr>
          </a:lstStyle>
          <a:p>
            <a:pPr>
              <a:defRPr/>
            </a:pPr>
            <a:r>
              <a:rPr lang="en-US"/>
              <a:t>Click to edit master title style</a:t>
            </a:r>
            <a:endParaRPr lang="fr-FR"/>
          </a:p>
        </p:txBody>
      </p:sp>
      <p:pic>
        <p:nvPicPr>
          <p:cNvPr id="4" name="Image 3"/>
          <p:cNvPicPr>
            <a:picLocks noChangeAspect="1"/>
          </p:cNvPicPr>
          <p:nvPr userDrawn="1"/>
        </p:nvPicPr>
        <p:blipFill>
          <a:blip r:embed="rId2"/>
          <a:srcRect l="35088"/>
          <a:stretch/>
        </p:blipFill>
        <p:spPr bwMode="auto">
          <a:xfrm>
            <a:off x="142363" y="64330"/>
            <a:ext cx="1862158" cy="91678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userDrawn="1">
  <p:cSld name="2_Title Slide">
    <p:spTree>
      <p:nvGrpSpPr>
        <p:cNvPr id="1" name=""/>
        <p:cNvGrpSpPr/>
        <p:nvPr/>
      </p:nvGrpSpPr>
      <p:grpSpPr bwMode="auto">
        <a:xfrm>
          <a:off x="0" y="0"/>
          <a:ext cx="0" cy="0"/>
          <a:chOff x="0" y="0"/>
          <a:chExt cx="0" cy="0"/>
        </a:xfrm>
      </p:grpSpPr>
      <p:sp>
        <p:nvSpPr>
          <p:cNvPr id="7" name="object 23"/>
          <p:cNvSpPr/>
          <p:nvPr userDrawn="1"/>
        </p:nvSpPr>
        <p:spPr bwMode="auto">
          <a:xfrm>
            <a:off x="10089423" y="0"/>
            <a:ext cx="2102644" cy="2182654"/>
          </a:xfrm>
          <a:custGeom>
            <a:avLst/>
            <a:gdLst/>
            <a:ahLst/>
            <a:cxnLst/>
            <a:rect l="l" t="t" r="r" b="b"/>
            <a:pathLst>
              <a:path w="2803525" h="2910205" extrusionOk="0">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pPr>
              <a:defRPr/>
            </a:pPr>
            <a:endParaRPr sz="1350"/>
          </a:p>
        </p:txBody>
      </p:sp>
      <p:sp>
        <p:nvSpPr>
          <p:cNvPr id="8" name="object 24"/>
          <p:cNvSpPr/>
          <p:nvPr userDrawn="1"/>
        </p:nvSpPr>
        <p:spPr bwMode="auto">
          <a:xfrm>
            <a:off x="0" y="4744052"/>
            <a:ext cx="2137410" cy="2114074"/>
          </a:xfrm>
          <a:custGeom>
            <a:avLst/>
            <a:gdLst/>
            <a:ahLst/>
            <a:cxnLst/>
            <a:rect l="l" t="t" r="r" b="b"/>
            <a:pathLst>
              <a:path w="2849880" h="2818765" extrusionOk="0">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a:defRPr/>
            </a:pPr>
            <a:endParaRPr sz="1350"/>
          </a:p>
        </p:txBody>
      </p:sp>
      <p:pic>
        <p:nvPicPr>
          <p:cNvPr id="11" name="Image 27"/>
          <p:cNvPicPr>
            <a:picLocks noChangeAspect="1"/>
          </p:cNvPicPr>
          <p:nvPr userDrawn="1"/>
        </p:nvPicPr>
        <p:blipFill>
          <a:blip r:embed="rId2"/>
          <a:stretch/>
        </p:blipFill>
        <p:spPr bwMode="auto">
          <a:xfrm>
            <a:off x="323850" y="285453"/>
            <a:ext cx="1714500" cy="628948"/>
          </a:xfrm>
          <a:prstGeom prst="rect">
            <a:avLst/>
          </a:prstGeom>
        </p:spPr>
      </p:pic>
      <p:sp>
        <p:nvSpPr>
          <p:cNvPr id="13" name="Title 1"/>
          <p:cNvSpPr>
            <a:spLocks noGrp="1"/>
          </p:cNvSpPr>
          <p:nvPr>
            <p:ph type="title" hasCustomPrompt="1"/>
          </p:nvPr>
        </p:nvSpPr>
        <p:spPr bwMode="auto">
          <a:xfrm>
            <a:off x="750388" y="353681"/>
            <a:ext cx="10691224" cy="507831"/>
          </a:xfrm>
        </p:spPr>
        <p:txBody>
          <a:bodyPr/>
          <a:lstStyle>
            <a:lvl1pPr algn="ctr">
              <a:defRPr lang="fr-FR" sz="3300" b="1" i="0">
                <a:solidFill>
                  <a:srgbClr val="2C3176"/>
                </a:solidFill>
                <a:latin typeface="Marianne"/>
                <a:ea typeface="+mj-ea"/>
                <a:cs typeface="Arial"/>
              </a:defRPr>
            </a:lvl1pPr>
          </a:lstStyle>
          <a:p>
            <a:pPr>
              <a:defRPr/>
            </a:pPr>
            <a:r>
              <a:rPr lang="en-US"/>
              <a:t>Click to edit master title style</a:t>
            </a:r>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Custom Layout">
    <p:spTree>
      <p:nvGrpSpPr>
        <p:cNvPr id="1" name=""/>
        <p:cNvGrpSpPr/>
        <p:nvPr/>
      </p:nvGrpSpPr>
      <p:grpSpPr bwMode="auto">
        <a:xfrm>
          <a:off x="0" y="0"/>
          <a:ext cx="0" cy="0"/>
          <a:chOff x="0" y="0"/>
          <a:chExt cx="0" cy="0"/>
        </a:xfrm>
      </p:grpSpPr>
      <p:sp>
        <p:nvSpPr>
          <p:cNvPr id="6" name="object 3"/>
          <p:cNvSpPr/>
          <p:nvPr userDrawn="1"/>
        </p:nvSpPr>
        <p:spPr bwMode="auto">
          <a:xfrm>
            <a:off x="693658" y="6052864"/>
            <a:ext cx="295274" cy="282416"/>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sz="1350"/>
          </a:p>
        </p:txBody>
      </p:sp>
      <p:grpSp>
        <p:nvGrpSpPr>
          <p:cNvPr id="7" name="object 15"/>
          <p:cNvGrpSpPr/>
          <p:nvPr userDrawn="1"/>
        </p:nvGrpSpPr>
        <p:grpSpPr bwMode="auto">
          <a:xfrm rot="5400000">
            <a:off x="10865271" y="314801"/>
            <a:ext cx="977265" cy="1033463"/>
            <a:chOff x="845064" y="548305"/>
            <a:chExt cx="1303020" cy="1377950"/>
          </a:xfrm>
        </p:grpSpPr>
        <p:sp>
          <p:nvSpPr>
            <p:cNvPr id="8" name="object 16"/>
            <p:cNvSpPr/>
            <p:nvPr/>
          </p:nvSpPr>
          <p:spPr bwMode="auto">
            <a:xfrm>
              <a:off x="925361" y="647420"/>
              <a:ext cx="1222375" cy="1278890"/>
            </a:xfrm>
            <a:custGeom>
              <a:avLst/>
              <a:gdLst/>
              <a:ahLst/>
              <a:cxnLst/>
              <a:rect l="l" t="t" r="r" b="b"/>
              <a:pathLst>
                <a:path w="1222375" h="1278889" extrusionOk="0">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pPr>
                <a:defRPr/>
              </a:pPr>
              <a:endParaRPr sz="1350"/>
            </a:p>
          </p:txBody>
        </p:sp>
        <p:sp>
          <p:nvSpPr>
            <p:cNvPr id="9" name="object 17"/>
            <p:cNvSpPr/>
            <p:nvPr/>
          </p:nvSpPr>
          <p:spPr bwMode="auto">
            <a:xfrm>
              <a:off x="845064" y="548305"/>
              <a:ext cx="729615" cy="763270"/>
            </a:xfrm>
            <a:custGeom>
              <a:avLst/>
              <a:gdLst/>
              <a:ahLst/>
              <a:cxnLst/>
              <a:rect l="l" t="t" r="r" b="b"/>
              <a:pathLst>
                <a:path w="729615" h="763269" extrusionOk="0">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pPr>
                <a:defRPr/>
              </a:pPr>
              <a:endParaRPr sz="1350"/>
            </a:p>
          </p:txBody>
        </p:sp>
      </p:grpSp>
      <p:sp>
        <p:nvSpPr>
          <p:cNvPr id="12" name="Title 1"/>
          <p:cNvSpPr>
            <a:spLocks noGrp="1"/>
          </p:cNvSpPr>
          <p:nvPr>
            <p:ph type="title" hasCustomPrompt="1"/>
          </p:nvPr>
        </p:nvSpPr>
        <p:spPr bwMode="auto">
          <a:xfrm>
            <a:off x="750388" y="353681"/>
            <a:ext cx="10691224" cy="507831"/>
          </a:xfrm>
        </p:spPr>
        <p:txBody>
          <a:bodyPr/>
          <a:lstStyle>
            <a:lvl1pPr algn="ctr">
              <a:defRPr lang="fr-FR" sz="3300" b="1" i="0">
                <a:solidFill>
                  <a:srgbClr val="2C3176"/>
                </a:solidFill>
                <a:latin typeface="Marianne"/>
                <a:ea typeface="+mj-ea"/>
                <a:cs typeface="Arial"/>
              </a:defRPr>
            </a:lvl1pPr>
          </a:lstStyle>
          <a:p>
            <a:pPr>
              <a:defRPr/>
            </a:pPr>
            <a:r>
              <a:rPr lang="en-US"/>
              <a:t>Click to edit master title style</a:t>
            </a:r>
            <a:endParaRPr lang="fr-FR"/>
          </a:p>
        </p:txBody>
      </p:sp>
      <p:pic>
        <p:nvPicPr>
          <p:cNvPr id="11" name="Image 10"/>
          <p:cNvPicPr>
            <a:picLocks noChangeAspect="1"/>
          </p:cNvPicPr>
          <p:nvPr userDrawn="1"/>
        </p:nvPicPr>
        <p:blipFill>
          <a:blip r:embed="rId2"/>
          <a:srcRect l="35088"/>
          <a:stretch/>
        </p:blipFill>
        <p:spPr bwMode="auto">
          <a:xfrm>
            <a:off x="142363" y="64330"/>
            <a:ext cx="1862158" cy="916781"/>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1_Title Slide">
    <p:spTree>
      <p:nvGrpSpPr>
        <p:cNvPr id="1" name=""/>
        <p:cNvGrpSpPr/>
        <p:nvPr/>
      </p:nvGrpSpPr>
      <p:grpSpPr bwMode="auto">
        <a:xfrm>
          <a:off x="0" y="0"/>
          <a:ext cx="0" cy="0"/>
          <a:chOff x="0" y="0"/>
          <a:chExt cx="0" cy="0"/>
        </a:xfrm>
      </p:grpSpPr>
      <p:sp>
        <p:nvSpPr>
          <p:cNvPr id="7" name="object 23"/>
          <p:cNvSpPr/>
          <p:nvPr userDrawn="1"/>
        </p:nvSpPr>
        <p:spPr bwMode="auto">
          <a:xfrm>
            <a:off x="10089423" y="0"/>
            <a:ext cx="2102644" cy="2182654"/>
          </a:xfrm>
          <a:custGeom>
            <a:avLst/>
            <a:gdLst/>
            <a:ahLst/>
            <a:cxnLst/>
            <a:rect l="l" t="t" r="r" b="b"/>
            <a:pathLst>
              <a:path w="2803525" h="2910205" extrusionOk="0">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pPr>
              <a:defRPr/>
            </a:pPr>
            <a:endParaRPr sz="1350"/>
          </a:p>
        </p:txBody>
      </p:sp>
      <p:sp>
        <p:nvSpPr>
          <p:cNvPr id="8" name="object 24"/>
          <p:cNvSpPr/>
          <p:nvPr userDrawn="1"/>
        </p:nvSpPr>
        <p:spPr bwMode="auto">
          <a:xfrm>
            <a:off x="0" y="4744052"/>
            <a:ext cx="2137410" cy="2114074"/>
          </a:xfrm>
          <a:custGeom>
            <a:avLst/>
            <a:gdLst/>
            <a:ahLst/>
            <a:cxnLst/>
            <a:rect l="l" t="t" r="r" b="b"/>
            <a:pathLst>
              <a:path w="2849880" h="2818765" extrusionOk="0">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a:defRPr/>
            </a:pPr>
            <a:endParaRPr sz="1350"/>
          </a:p>
        </p:txBody>
      </p:sp>
      <p:sp>
        <p:nvSpPr>
          <p:cNvPr id="13" name="Title 1"/>
          <p:cNvSpPr>
            <a:spLocks noGrp="1"/>
          </p:cNvSpPr>
          <p:nvPr>
            <p:ph type="title" hasCustomPrompt="1"/>
          </p:nvPr>
        </p:nvSpPr>
        <p:spPr bwMode="auto">
          <a:xfrm>
            <a:off x="750388" y="353681"/>
            <a:ext cx="10691224" cy="507831"/>
          </a:xfrm>
        </p:spPr>
        <p:txBody>
          <a:bodyPr/>
          <a:lstStyle>
            <a:lvl1pPr algn="ctr">
              <a:defRPr lang="fr-FR" sz="3300" b="1" i="0">
                <a:solidFill>
                  <a:srgbClr val="2C3176"/>
                </a:solidFill>
                <a:latin typeface="Marianne"/>
                <a:ea typeface="+mj-ea"/>
                <a:cs typeface="Arial"/>
              </a:defRPr>
            </a:lvl1pPr>
          </a:lstStyle>
          <a:p>
            <a:pPr>
              <a:defRPr/>
            </a:pPr>
            <a:r>
              <a:rPr lang="en-US"/>
              <a:t>Click to edit master title style</a:t>
            </a:r>
            <a:endParaRPr lang="fr-FR"/>
          </a:p>
        </p:txBody>
      </p:sp>
      <p:pic>
        <p:nvPicPr>
          <p:cNvPr id="6" name="Image 5"/>
          <p:cNvPicPr>
            <a:picLocks noChangeAspect="1"/>
          </p:cNvPicPr>
          <p:nvPr userDrawn="1"/>
        </p:nvPicPr>
        <p:blipFill>
          <a:blip r:embed="rId2"/>
          <a:srcRect l="35088"/>
          <a:stretch/>
        </p:blipFill>
        <p:spPr bwMode="auto">
          <a:xfrm>
            <a:off x="142363" y="64330"/>
            <a:ext cx="1862158" cy="916781"/>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1_Two Content">
    <p:spTree>
      <p:nvGrpSpPr>
        <p:cNvPr id="1" name=""/>
        <p:cNvGrpSpPr/>
        <p:nvPr/>
      </p:nvGrpSpPr>
      <p:grpSpPr bwMode="auto">
        <a:xfrm>
          <a:off x="0" y="0"/>
          <a:ext cx="0" cy="0"/>
          <a:chOff x="0" y="0"/>
          <a:chExt cx="0" cy="0"/>
        </a:xfrm>
      </p:grpSpPr>
      <p:sp>
        <p:nvSpPr>
          <p:cNvPr id="10" name="object 4"/>
          <p:cNvSpPr/>
          <p:nvPr/>
        </p:nvSpPr>
        <p:spPr bwMode="auto">
          <a:xfrm>
            <a:off x="9818448" y="400050"/>
            <a:ext cx="1651159" cy="1578293"/>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sz="1350"/>
          </a:p>
        </p:txBody>
      </p:sp>
      <p:sp>
        <p:nvSpPr>
          <p:cNvPr id="11" name="object 8"/>
          <p:cNvSpPr/>
          <p:nvPr userDrawn="1"/>
        </p:nvSpPr>
        <p:spPr bwMode="auto">
          <a:xfrm>
            <a:off x="591429" y="5426966"/>
            <a:ext cx="959168" cy="916781"/>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sz="1350"/>
          </a:p>
        </p:txBody>
      </p:sp>
      <p:sp>
        <p:nvSpPr>
          <p:cNvPr id="17" name="Title 1"/>
          <p:cNvSpPr>
            <a:spLocks noGrp="1"/>
          </p:cNvSpPr>
          <p:nvPr>
            <p:ph type="title" hasCustomPrompt="1"/>
          </p:nvPr>
        </p:nvSpPr>
        <p:spPr bwMode="auto">
          <a:xfrm>
            <a:off x="750388" y="353681"/>
            <a:ext cx="10691224" cy="507831"/>
          </a:xfrm>
        </p:spPr>
        <p:txBody>
          <a:bodyPr/>
          <a:lstStyle>
            <a:lvl1pPr algn="ctr">
              <a:defRPr lang="fr-FR" sz="3300" b="1" i="0">
                <a:solidFill>
                  <a:srgbClr val="2C3176"/>
                </a:solidFill>
                <a:latin typeface="Marianne"/>
                <a:ea typeface="+mj-ea"/>
                <a:cs typeface="Arial"/>
              </a:defRPr>
            </a:lvl1pPr>
          </a:lstStyle>
          <a:p>
            <a:pPr>
              <a:defRPr/>
            </a:pPr>
            <a:r>
              <a:rPr lang="en-US"/>
              <a:t>Click to edit master title style</a:t>
            </a:r>
            <a:endParaRPr lang="fr-FR"/>
          </a:p>
        </p:txBody>
      </p:sp>
      <p:pic>
        <p:nvPicPr>
          <p:cNvPr id="6" name="Image 5"/>
          <p:cNvPicPr>
            <a:picLocks noChangeAspect="1"/>
          </p:cNvPicPr>
          <p:nvPr userDrawn="1"/>
        </p:nvPicPr>
        <p:blipFill>
          <a:blip r:embed="rId2"/>
          <a:srcRect l="35088"/>
          <a:stretch/>
        </p:blipFill>
        <p:spPr bwMode="auto">
          <a:xfrm>
            <a:off x="142363" y="64330"/>
            <a:ext cx="1862158" cy="916781"/>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obj" preserve="1" userDrawn="1">
  <p:cSld name="Title Slide">
    <p:spTree>
      <p:nvGrpSpPr>
        <p:cNvPr id="1" name=""/>
        <p:cNvGrpSpPr/>
        <p:nvPr/>
      </p:nvGrpSpPr>
      <p:grpSpPr bwMode="auto">
        <a:xfrm>
          <a:off x="0" y="0"/>
          <a:ext cx="0" cy="0"/>
          <a:chOff x="0" y="0"/>
          <a:chExt cx="0" cy="0"/>
        </a:xfrm>
      </p:grpSpPr>
      <p:sp>
        <p:nvSpPr>
          <p:cNvPr id="2" name="Holder 2"/>
          <p:cNvSpPr>
            <a:spLocks noGrp="1"/>
          </p:cNvSpPr>
          <p:nvPr>
            <p:ph type="ctrTitle"/>
          </p:nvPr>
        </p:nvSpPr>
        <p:spPr bwMode="auto">
          <a:xfrm>
            <a:off x="914400" y="2125980"/>
            <a:ext cx="10363200" cy="2877711"/>
          </a:xfrm>
          <a:prstGeom prst="rect">
            <a:avLst/>
          </a:prstGeom>
        </p:spPr>
        <p:txBody>
          <a:bodyPr wrap="square" lIns="0" tIns="0" rIns="0" bIns="0">
            <a:spAutoFit/>
          </a:bodyPr>
          <a:lstStyle>
            <a:lvl1pPr>
              <a:defRPr/>
            </a:lvl1pPr>
          </a:lstStyle>
          <a:p>
            <a:pPr>
              <a:defRPr/>
            </a:pPr>
            <a:endParaRPr/>
          </a:p>
        </p:txBody>
      </p:sp>
      <p:sp>
        <p:nvSpPr>
          <p:cNvPr id="3" name="Holder 3"/>
          <p:cNvSpPr>
            <a:spLocks noGrp="1"/>
          </p:cNvSpPr>
          <p:nvPr>
            <p:ph type="subTitle" idx="4"/>
          </p:nvPr>
        </p:nvSpPr>
        <p:spPr bwMode="auto">
          <a:xfrm>
            <a:off x="1828800" y="3840480"/>
            <a:ext cx="8534400" cy="27699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2/21/2024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a:xfrm>
            <a:off x="750388" y="2686218"/>
            <a:ext cx="10691224" cy="2158283"/>
          </a:xfrm>
        </p:spPr>
        <p:txBody>
          <a:bodyPr lIns="0" tIns="0" rIns="0" bIns="0"/>
          <a:lstStyle>
            <a:lvl1pPr>
              <a:defRPr sz="1405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p:txBody>
          <a:bodyPr lIns="0" tIns="0" rIns="0" bIns="0"/>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2/21/2024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obj" preserve="1" userDrawn="1">
  <p:cSld name="Two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a:xfrm>
            <a:off x="750388" y="2686218"/>
            <a:ext cx="10691224" cy="2158283"/>
          </a:xfrm>
        </p:spPr>
        <p:txBody>
          <a:bodyPr lIns="0" tIns="0" rIns="0" bIns="0"/>
          <a:lstStyle>
            <a:lvl1pPr>
              <a:defRPr sz="14050" b="1" i="0">
                <a:solidFill>
                  <a:srgbClr val="FCCD00"/>
                </a:solidFill>
                <a:latin typeface="Arial"/>
                <a:cs typeface="Arial"/>
              </a:defRPr>
            </a:lvl1pPr>
          </a:lstStyle>
          <a:p>
            <a:pPr>
              <a:defRPr/>
            </a:pPr>
            <a:endParaRPr/>
          </a:p>
        </p:txBody>
      </p:sp>
      <p:sp>
        <p:nvSpPr>
          <p:cNvPr id="3" name="Holder 3"/>
          <p:cNvSpPr>
            <a:spLocks noGrp="1"/>
          </p:cNvSpPr>
          <p:nvPr>
            <p:ph sz="half" idx="2"/>
          </p:nvPr>
        </p:nvSpPr>
        <p:spPr bwMode="auto">
          <a:xfrm>
            <a:off x="609600" y="1577340"/>
            <a:ext cx="5303520" cy="27699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sz="half" idx="3"/>
          </p:nvPr>
        </p:nvSpPr>
        <p:spPr bwMode="auto">
          <a:xfrm>
            <a:off x="6278880" y="1577340"/>
            <a:ext cx="5303520" cy="276999"/>
          </a:xfrm>
          <a:prstGeom prst="rect">
            <a:avLst/>
          </a:prstGeom>
        </p:spPr>
        <p:txBody>
          <a:bodyPr wrap="square" lIns="0" tIns="0" rIns="0" bIns="0">
            <a:spAutoFit/>
          </a:bodyPr>
          <a:lstStyle>
            <a:lvl1pPr>
              <a:defRPr/>
            </a:lvl1pPr>
          </a:lstStyle>
          <a:p>
            <a:pPr>
              <a:defRPr/>
            </a:pPr>
            <a:endParaRPr/>
          </a:p>
        </p:txBody>
      </p:sp>
      <p:sp>
        <p:nvSpPr>
          <p:cNvPr id="5" name="Holder 5"/>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6" name="Holder 6"/>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2/21/2024</a:t>
            </a:fld>
            <a:endParaRPr lang="en-US"/>
          </a:p>
        </p:txBody>
      </p:sp>
      <p:sp>
        <p:nvSpPr>
          <p:cNvPr id="7" name="Holder 7"/>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 preserve="1" userDrawn="1">
  <p:cSld name="Title Only">
    <p:spTree>
      <p:nvGrpSpPr>
        <p:cNvPr id="1" name=""/>
        <p:cNvGrpSpPr/>
        <p:nvPr/>
      </p:nvGrpSpPr>
      <p:grpSpPr bwMode="auto">
        <a:xfrm>
          <a:off x="0" y="0"/>
          <a:ext cx="0" cy="0"/>
          <a:chOff x="0" y="0"/>
          <a:chExt cx="0" cy="0"/>
        </a:xfrm>
      </p:grpSpPr>
      <p:sp>
        <p:nvSpPr>
          <p:cNvPr id="2" name="Holder 2"/>
          <p:cNvSpPr>
            <a:spLocks noGrp="1"/>
          </p:cNvSpPr>
          <p:nvPr>
            <p:ph type="title"/>
          </p:nvPr>
        </p:nvSpPr>
        <p:spPr bwMode="auto">
          <a:xfrm>
            <a:off x="750388" y="2686218"/>
            <a:ext cx="10691224" cy="2158283"/>
          </a:xfrm>
        </p:spPr>
        <p:txBody>
          <a:bodyPr lIns="0" tIns="0" rIns="0" bIns="0"/>
          <a:lstStyle>
            <a:lvl1pPr>
              <a:defRPr sz="14050" b="1" i="0">
                <a:solidFill>
                  <a:srgbClr val="FCCD00"/>
                </a:solidFill>
                <a:latin typeface="Arial"/>
                <a:cs typeface="Arial"/>
              </a:defRPr>
            </a:lvl1pPr>
          </a:lstStyle>
          <a:p>
            <a:pPr>
              <a:defRPr/>
            </a:pPr>
            <a:endParaRPr/>
          </a:p>
        </p:txBody>
      </p:sp>
      <p:sp>
        <p:nvSpPr>
          <p:cNvPr id="3" name="Holder 3"/>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4" name="Holder 4"/>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2/21/2024</a:t>
            </a:fld>
            <a:endParaRPr lang="en-US"/>
          </a:p>
        </p:txBody>
      </p:sp>
      <p:sp>
        <p:nvSpPr>
          <p:cNvPr id="5" name="Holder 5"/>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obj" preserve="1" userDrawn="1">
  <p:cSld name="Blank">
    <p:spTree>
      <p:nvGrpSpPr>
        <p:cNvPr id="1" name=""/>
        <p:cNvGrpSpPr/>
        <p:nvPr/>
      </p:nvGrpSpPr>
      <p:grpSpPr bwMode="auto">
        <a:xfrm>
          <a:off x="0" y="0"/>
          <a:ext cx="0" cy="0"/>
          <a:chOff x="0" y="0"/>
          <a:chExt cx="0" cy="0"/>
        </a:xfrm>
      </p:grpSpPr>
      <p:sp>
        <p:nvSpPr>
          <p:cNvPr id="2" name="Holder 2"/>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2/21/2024</a:t>
            </a:fld>
            <a:endParaRPr lang="en-US"/>
          </a:p>
        </p:txBody>
      </p:sp>
      <p:sp>
        <p:nvSpPr>
          <p:cNvPr id="4" name="Holder 4"/>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bwMode="auto">
        <a:xfrm>
          <a:off x="0" y="0"/>
          <a:ext cx="0" cy="0"/>
          <a:chOff x="0" y="0"/>
          <a:chExt cx="0" cy="0"/>
        </a:xfrm>
      </p:grpSpPr>
      <p:sp>
        <p:nvSpPr>
          <p:cNvPr id="2" name="Holder 2"/>
          <p:cNvSpPr>
            <a:spLocks noGrp="1"/>
          </p:cNvSpPr>
          <p:nvPr>
            <p:ph type="title"/>
          </p:nvPr>
        </p:nvSpPr>
        <p:spPr bwMode="auto">
          <a:xfrm>
            <a:off x="750388" y="2686218"/>
            <a:ext cx="10691224" cy="2877711"/>
          </a:xfrm>
          <a:prstGeom prst="rect">
            <a:avLst/>
          </a:prstGeom>
        </p:spPr>
        <p:txBody>
          <a:bodyPr wrap="square" lIns="0" tIns="0" rIns="0" bIns="0">
            <a:spAutoFit/>
          </a:bodyPr>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a:xfrm>
            <a:off x="609600" y="1577340"/>
            <a:ext cx="10972800" cy="27699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pPr>
              <a:defRPr/>
            </a:pPr>
            <a:fld id="{1D8BD707-D9CF-40AE-B4C6-C98DA3205C09}" type="datetimeFigureOut">
              <a:rPr lang="en-US"/>
              <a:t>2/21/2024</a:t>
            </a:fld>
            <a:endParaRPr lang="en-US"/>
          </a:p>
        </p:txBody>
      </p:sp>
      <p:sp>
        <p:nvSpPr>
          <p:cNvPr id="6" name="Holder 6"/>
          <p:cNvSpPr>
            <a:spLocks noGrp="1"/>
          </p:cNvSpPr>
          <p:nvPr>
            <p:ph type="sldNum" sz="quarter" idx="7"/>
          </p:nvPr>
        </p:nvSpPr>
        <p:spPr bwMode="auto">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pPr>
              <a:defRPr/>
            </a:pPr>
            <a:fld id="{B6F15528-21DE-4FAA-801E-634DDDAF4B2B}" type="slidenum">
              <a:r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defRPr>
          <a:latin typeface="+mj-lt"/>
          <a:ea typeface="+mj-ea"/>
          <a:cs typeface="+mj-cs"/>
        </a:defRPr>
      </a:lvl1pPr>
    </p:titleStyle>
    <p:body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bodyStyle>
    <p:other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hyperlink" Target="https://labase.anct.gouv.fr/base/433?tab=collections&amp;collection=199"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 name="object 8"/>
          <p:cNvSpPr>
            <a:spLocks noChangeAspect="1"/>
          </p:cNvSpPr>
          <p:nvPr/>
        </p:nvSpPr>
        <p:spPr bwMode="auto">
          <a:xfrm rot="5400000">
            <a:off x="389946" y="1814878"/>
            <a:ext cx="2181650" cy="2085242"/>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sz="1350"/>
          </a:p>
        </p:txBody>
      </p:sp>
      <p:sp>
        <p:nvSpPr>
          <p:cNvPr id="12" name="ZoneTexte 11"/>
          <p:cNvSpPr txBox="1"/>
          <p:nvPr/>
        </p:nvSpPr>
        <p:spPr bwMode="auto">
          <a:xfrm>
            <a:off x="3030415" y="3244361"/>
            <a:ext cx="7760438" cy="1231106"/>
          </a:xfrm>
          <a:prstGeom prst="rect">
            <a:avLst/>
          </a:prstGeom>
          <a:noFill/>
        </p:spPr>
        <p:txBody>
          <a:bodyPr wrap="square" rtlCol="0">
            <a:spAutoFit/>
          </a:bodyPr>
          <a:lstStyle/>
          <a:p>
            <a:pPr>
              <a:defRPr/>
            </a:pPr>
            <a:r>
              <a:rPr lang="fr-FR" sz="3200" b="1" dirty="0">
                <a:solidFill>
                  <a:srgbClr val="2C3176"/>
                </a:solidFill>
                <a:latin typeface="Marianne ExtraBold"/>
                <a:ea typeface="Marianne ExtraBold"/>
                <a:cs typeface="Marianne ExtraBold"/>
              </a:rPr>
              <a:t>Etape 0 – Introduction à la démarche</a:t>
            </a:r>
            <a:endParaRPr sz="1600" dirty="0"/>
          </a:p>
          <a:p>
            <a:pPr>
              <a:defRPr/>
            </a:pPr>
            <a:r>
              <a:rPr lang="fr-FR" sz="2000" b="1" dirty="0">
                <a:solidFill>
                  <a:srgbClr val="2C3176"/>
                </a:solidFill>
                <a:latin typeface="Marianne ExtraBold"/>
                <a:ea typeface="Marianne ExtraBold"/>
                <a:cs typeface="Marianne ExtraBold"/>
              </a:rPr>
              <a:t>Comprendre la démarche et choisir la bonne version du pas à pas méthodologique</a:t>
            </a:r>
            <a:endParaRPr sz="1600" dirty="0"/>
          </a:p>
        </p:txBody>
      </p:sp>
      <p:sp>
        <p:nvSpPr>
          <p:cNvPr id="14" name="object 4"/>
          <p:cNvSpPr/>
          <p:nvPr/>
        </p:nvSpPr>
        <p:spPr bwMode="auto">
          <a:xfrm>
            <a:off x="10254104" y="310711"/>
            <a:ext cx="1651159" cy="1578293"/>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sz="1350"/>
          </a:p>
        </p:txBody>
      </p:sp>
      <p:sp>
        <p:nvSpPr>
          <p:cNvPr id="15" name="object 3"/>
          <p:cNvSpPr>
            <a:spLocks noChangeAspect="1"/>
          </p:cNvSpPr>
          <p:nvPr/>
        </p:nvSpPr>
        <p:spPr bwMode="auto">
          <a:xfrm>
            <a:off x="438149" y="5886450"/>
            <a:ext cx="716042" cy="684859"/>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sz="1350"/>
          </a:p>
        </p:txBody>
      </p:sp>
      <p:pic>
        <p:nvPicPr>
          <p:cNvPr id="16" name="Image 15"/>
          <p:cNvPicPr>
            <a:picLocks noChangeAspect="1"/>
          </p:cNvPicPr>
          <p:nvPr/>
        </p:nvPicPr>
        <p:blipFill>
          <a:blip r:embed="rId2"/>
          <a:stretch/>
        </p:blipFill>
        <p:spPr bwMode="auto">
          <a:xfrm rot="5400000">
            <a:off x="10456717" y="5311354"/>
            <a:ext cx="1397975" cy="1835050"/>
          </a:xfrm>
          <a:prstGeom prst="rect">
            <a:avLst/>
          </a:prstGeom>
        </p:spPr>
      </p:pic>
      <p:pic>
        <p:nvPicPr>
          <p:cNvPr id="5" name="Image 4"/>
          <p:cNvPicPr>
            <a:picLocks noChangeAspect="1"/>
          </p:cNvPicPr>
          <p:nvPr/>
        </p:nvPicPr>
        <p:blipFill>
          <a:blip r:embed="rId3"/>
          <a:stretch/>
        </p:blipFill>
        <p:spPr bwMode="auto">
          <a:xfrm>
            <a:off x="130774" y="185108"/>
            <a:ext cx="4485071" cy="1433322"/>
          </a:xfrm>
          <a:prstGeom prst="rect">
            <a:avLst/>
          </a:prstGeom>
        </p:spPr>
      </p:pic>
      <p:sp>
        <p:nvSpPr>
          <p:cNvPr id="9" name="ZoneTexte 8"/>
          <p:cNvSpPr txBox="1"/>
          <p:nvPr/>
        </p:nvSpPr>
        <p:spPr bwMode="auto">
          <a:xfrm>
            <a:off x="1298262" y="5447171"/>
            <a:ext cx="9084058" cy="1188755"/>
          </a:xfrm>
          <a:prstGeom prst="rect">
            <a:avLst/>
          </a:prstGeom>
          <a:noFill/>
        </p:spPr>
        <p:txBody>
          <a:bodyPr wrap="square" rtlCol="0">
            <a:spAutoFit/>
          </a:bodyPr>
          <a:lstStyle/>
          <a:p>
            <a:pPr>
              <a:defRPr/>
            </a:pPr>
            <a:r>
              <a:rPr lang="fr-FR" sz="1200">
                <a:solidFill>
                  <a:srgbClr val="2C3176"/>
                </a:solidFill>
                <a:latin typeface="Marianne"/>
                <a:ea typeface="Marianne ExtraBold"/>
                <a:cs typeface="Marianne ExtraBold"/>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endParaRPr/>
          </a:p>
          <a:p>
            <a:pPr>
              <a:defRPr/>
            </a:pPr>
            <a:r>
              <a:rPr lang="fr-FR" sz="1200">
                <a:solidFill>
                  <a:srgbClr val="2C3176"/>
                </a:solidFill>
                <a:latin typeface="Marianne"/>
                <a:ea typeface="Marianne ExtraBold"/>
                <a:cs typeface="Marianne ExtraBold"/>
              </a:rPr>
              <a:t>Il est mis à disposition de tous les acteurs en libre-accès </a:t>
            </a:r>
            <a:r>
              <a:rPr lang="fr-FR" sz="1200" u="sng">
                <a:solidFill>
                  <a:srgbClr val="2C3176"/>
                </a:solidFill>
                <a:latin typeface="Marianne"/>
                <a:ea typeface="Marianne ExtraBold"/>
                <a:cs typeface="Marianne ExtraBold"/>
                <a:hlinkClick r:id="rId4" tooltip="https://labase.anct.gouv.fr/base/433?tab=collections&amp;collection=199"/>
              </a:rPr>
              <a:t>dans la boîte à outils Numérique responsable de l’ANCT</a:t>
            </a:r>
            <a:r>
              <a:rPr lang="fr-FR" sz="1200">
                <a:solidFill>
                  <a:srgbClr val="2C3176"/>
                </a:solidFill>
                <a:latin typeface="Marianne"/>
                <a:ea typeface="Marianne ExtraBold"/>
                <a:cs typeface="Marianne ExtraBold"/>
              </a:rPr>
              <a:t> pour servir de modèle.</a:t>
            </a:r>
            <a:endParaRPr/>
          </a:p>
          <a:p>
            <a:pPr>
              <a:defRPr/>
            </a:pPr>
            <a:r>
              <a:rPr lang="fr-FR" sz="1200">
                <a:solidFill>
                  <a:srgbClr val="2C3176"/>
                </a:solidFill>
                <a:latin typeface="Marianne"/>
                <a:ea typeface="Marianne ExtraBold"/>
                <a:cs typeface="Marianne ExtraBold"/>
              </a:rPr>
              <a:t>Il peut donc être repris, modifié, complété. </a:t>
            </a:r>
            <a:r>
              <a:rPr lang="fr-FR" sz="1200">
                <a:solidFill>
                  <a:srgbClr val="2C3176"/>
                </a:solidFill>
                <a:latin typeface="Marianne"/>
              </a:rPr>
              <a:t>La typographie Marianne® est </a:t>
            </a:r>
            <a:r>
              <a:rPr lang="fr-FR" sz="1200">
                <a:solidFill>
                  <a:srgbClr val="2C3176"/>
                </a:solidFill>
                <a:latin typeface="Marianne"/>
                <a:ea typeface="Marianne ExtraBold"/>
                <a:cs typeface="Marianne ExtraBold"/>
              </a:rPr>
              <a:t>réservée aux administrations publiques.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2" name="TextBox 21"/>
          <p:cNvSpPr txBox="1"/>
          <p:nvPr/>
        </p:nvSpPr>
        <p:spPr bwMode="auto">
          <a:xfrm>
            <a:off x="6222676" y="1421921"/>
            <a:ext cx="5279461" cy="2870679"/>
          </a:xfrm>
          <a:prstGeom prst="rect">
            <a:avLst/>
          </a:prstGeom>
          <a:solidFill>
            <a:srgbClr val="FFFDF3"/>
          </a:solidFill>
          <a:ln w="12700">
            <a:solidFill>
              <a:srgbClr val="274084"/>
            </a:solidFill>
            <a:prstDash val="dashDot"/>
          </a:ln>
        </p:spPr>
        <p:txBody>
          <a:bodyPr vert="horz" wrap="square" lIns="91440" tIns="360000" rIns="91440" bIns="45720" rtlCol="0" anchor="t" anchorCtr="0">
            <a:noAutofit/>
          </a:bodyPr>
          <a:lstStyle/>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lgn="ctr">
              <a:defRPr/>
            </a:pPr>
            <a:endParaRPr lang="fr-FR" sz="1600" dirty="0">
              <a:latin typeface="Marianne"/>
            </a:endParaRPr>
          </a:p>
        </p:txBody>
      </p:sp>
      <p:pic>
        <p:nvPicPr>
          <p:cNvPr id="49" name="Image 48"/>
          <p:cNvPicPr>
            <a:picLocks noChangeAspect="1"/>
          </p:cNvPicPr>
          <p:nvPr/>
        </p:nvPicPr>
        <p:blipFill>
          <a:blip r:embed="rId2"/>
          <a:stretch/>
        </p:blipFill>
        <p:spPr bwMode="auto">
          <a:xfrm>
            <a:off x="7912100" y="4421859"/>
            <a:ext cx="4740915" cy="2683497"/>
          </a:xfrm>
          <a:prstGeom prst="rect">
            <a:avLst/>
          </a:prstGeom>
        </p:spPr>
      </p:pic>
      <p:sp>
        <p:nvSpPr>
          <p:cNvPr id="4" name="ZoneTexte 3"/>
          <p:cNvSpPr txBox="1"/>
          <p:nvPr/>
        </p:nvSpPr>
        <p:spPr bwMode="auto">
          <a:xfrm>
            <a:off x="770199" y="1371387"/>
            <a:ext cx="5086350" cy="5560497"/>
          </a:xfrm>
          <a:prstGeom prst="rect">
            <a:avLst/>
          </a:prstGeom>
          <a:noFill/>
        </p:spPr>
        <p:txBody>
          <a:bodyPr wrap="square">
            <a:spAutoFit/>
          </a:bodyPr>
          <a:lstStyle/>
          <a:p>
            <a:pPr marL="223838" marR="3810" indent="-214313" algn="just">
              <a:spcBef>
                <a:spcPts val="75"/>
              </a:spcBef>
              <a:buFont typeface="Arial"/>
              <a:buChar char="•"/>
              <a:defRPr/>
            </a:pPr>
            <a:r>
              <a:rPr lang="fr-FR" sz="1500" dirty="0">
                <a:solidFill>
                  <a:srgbClr val="2C3176"/>
                </a:solidFill>
                <a:latin typeface="Marianne"/>
              </a:rPr>
              <a:t>Cette boite à outils (pas à pas méthodologique) a pour objectif </a:t>
            </a:r>
            <a:r>
              <a:rPr lang="fr-FR" sz="1500" b="1" dirty="0">
                <a:solidFill>
                  <a:srgbClr val="2C3176"/>
                </a:solidFill>
                <a:latin typeface="Marianne"/>
              </a:rPr>
              <a:t>d’accompagner les collectivités territoriales dans l’élaboration d’une feuille de route Numérique responsable (NR) </a:t>
            </a:r>
            <a:r>
              <a:rPr lang="fr-FR" sz="1500" dirty="0">
                <a:solidFill>
                  <a:srgbClr val="2C3176"/>
                </a:solidFill>
                <a:latin typeface="Marianne"/>
              </a:rPr>
              <a:t>largement focalisée sur la </a:t>
            </a:r>
            <a:r>
              <a:rPr lang="fr-FR" sz="1500" b="1" dirty="0">
                <a:solidFill>
                  <a:srgbClr val="2C3176"/>
                </a:solidFill>
                <a:latin typeface="Marianne"/>
              </a:rPr>
              <a:t>réduction de l’empreinte environnementale </a:t>
            </a:r>
            <a:r>
              <a:rPr lang="fr-FR" sz="1500" dirty="0">
                <a:solidFill>
                  <a:srgbClr val="2C3176"/>
                </a:solidFill>
                <a:latin typeface="Marianne"/>
              </a:rPr>
              <a:t>du numérique </a:t>
            </a:r>
            <a:r>
              <a:rPr lang="fr-FR" sz="1500" b="1" dirty="0">
                <a:solidFill>
                  <a:srgbClr val="2C3176"/>
                </a:solidFill>
                <a:latin typeface="Marianne"/>
              </a:rPr>
              <a:t>à l’échelle de leur périmètre maîtrisable</a:t>
            </a:r>
            <a:r>
              <a:rPr lang="fr-FR" sz="1500" dirty="0">
                <a:solidFill>
                  <a:srgbClr val="2C3176"/>
                </a:solidFill>
                <a:latin typeface="Marianne"/>
              </a:rPr>
              <a:t>.</a:t>
            </a:r>
            <a:endParaRPr sz="1500" dirty="0"/>
          </a:p>
          <a:p>
            <a:pPr marL="223838" marR="3810" indent="-214313" algn="just">
              <a:spcBef>
                <a:spcPts val="75"/>
              </a:spcBef>
              <a:buFont typeface="Arial"/>
              <a:buChar char="•"/>
              <a:defRPr/>
            </a:pPr>
            <a:endParaRPr lang="fr-FR" sz="1500" b="1" dirty="0">
              <a:solidFill>
                <a:srgbClr val="2C3176"/>
              </a:solidFill>
              <a:latin typeface="Marianne"/>
            </a:endParaRPr>
          </a:p>
          <a:p>
            <a:pPr marL="223838" marR="3810" indent="-214313" algn="just">
              <a:spcBef>
                <a:spcPts val="75"/>
              </a:spcBef>
              <a:buFont typeface="Arial"/>
              <a:buChar char="•"/>
              <a:defRPr/>
            </a:pPr>
            <a:r>
              <a:rPr lang="fr-FR" sz="1500" b="1" dirty="0">
                <a:solidFill>
                  <a:srgbClr val="2C3176"/>
                </a:solidFill>
                <a:latin typeface="Marianne"/>
              </a:rPr>
              <a:t>Elle est issue de l’expérimentation </a:t>
            </a:r>
            <a:r>
              <a:rPr lang="fr-FR" sz="1500" b="1" dirty="0">
                <a:solidFill>
                  <a:srgbClr val="2C3176"/>
                </a:solidFill>
                <a:latin typeface="Marianne"/>
                <a:ea typeface="Marianne ExtraBold"/>
                <a:cs typeface="Marianne ExtraBold"/>
              </a:rPr>
              <a:t>lancée par l’ANCT </a:t>
            </a:r>
            <a:r>
              <a:rPr lang="fr-FR" sz="1500" dirty="0">
                <a:solidFill>
                  <a:srgbClr val="2C3176"/>
                </a:solidFill>
                <a:latin typeface="Marianne"/>
              </a:rPr>
              <a:t>en novembre 2022 pour accompagner </a:t>
            </a:r>
            <a:r>
              <a:rPr lang="fr-FR" sz="1500" b="1" dirty="0">
                <a:solidFill>
                  <a:srgbClr val="2C3176"/>
                </a:solidFill>
                <a:latin typeface="Marianne"/>
              </a:rPr>
              <a:t>6 collectivités territoriales </a:t>
            </a:r>
            <a:r>
              <a:rPr lang="fr-FR" sz="1500" dirty="0">
                <a:solidFill>
                  <a:srgbClr val="2C3176"/>
                </a:solidFill>
                <a:latin typeface="Marianne"/>
              </a:rPr>
              <a:t>dans l’élaboration de leur stratégie Numérique responsable. Ces 6 collectivités </a:t>
            </a:r>
            <a:r>
              <a:rPr lang="fr-FR" sz="1500" b="1" dirty="0">
                <a:solidFill>
                  <a:srgbClr val="2C3176"/>
                </a:solidFill>
                <a:latin typeface="Marianne"/>
              </a:rPr>
              <a:t>ont coconstruit les ressources méthodologiques qu’elles ont testées</a:t>
            </a:r>
            <a:r>
              <a:rPr lang="fr-FR" sz="1500" dirty="0">
                <a:solidFill>
                  <a:srgbClr val="2C3176"/>
                </a:solidFill>
                <a:latin typeface="Marianne"/>
              </a:rPr>
              <a:t> tout au long de la vague pilote.</a:t>
            </a:r>
            <a:endParaRPr sz="1500" dirty="0"/>
          </a:p>
          <a:p>
            <a:pPr marL="223838" marR="3810" indent="-214313" algn="just">
              <a:spcBef>
                <a:spcPts val="75"/>
              </a:spcBef>
              <a:buFont typeface="Arial"/>
              <a:buChar char="•"/>
              <a:defRPr/>
            </a:pPr>
            <a:endParaRPr lang="fr-FR" sz="1500" dirty="0">
              <a:solidFill>
                <a:srgbClr val="2C3176"/>
              </a:solidFill>
              <a:latin typeface="Marianne"/>
            </a:endParaRPr>
          </a:p>
          <a:p>
            <a:pPr marL="223838" marR="3810" indent="-214313" algn="just">
              <a:spcBef>
                <a:spcPts val="75"/>
              </a:spcBef>
              <a:buFont typeface="Arial"/>
              <a:buChar char="•"/>
              <a:defRPr/>
            </a:pPr>
            <a:r>
              <a:rPr lang="fr-FR" sz="1500" dirty="0">
                <a:solidFill>
                  <a:srgbClr val="2C3176"/>
                </a:solidFill>
                <a:latin typeface="Marianne"/>
              </a:rPr>
              <a:t>Elle a ensuite été perfectionnée à base des retours d’expérience </a:t>
            </a:r>
            <a:r>
              <a:rPr lang="fr-FR" sz="1500" b="1" dirty="0">
                <a:solidFill>
                  <a:srgbClr val="2C3176"/>
                </a:solidFill>
                <a:latin typeface="Marianne"/>
              </a:rPr>
              <a:t>des 18 collectivités territoriales </a:t>
            </a:r>
            <a:r>
              <a:rPr lang="fr-FR" sz="1500" dirty="0">
                <a:solidFill>
                  <a:srgbClr val="2C3176"/>
                </a:solidFill>
                <a:latin typeface="Marianne"/>
              </a:rPr>
              <a:t>de la </a:t>
            </a:r>
            <a:r>
              <a:rPr lang="fr-FR" sz="1500" b="1" dirty="0">
                <a:solidFill>
                  <a:srgbClr val="2C3176"/>
                </a:solidFill>
                <a:latin typeface="Marianne"/>
              </a:rPr>
              <a:t>Vague 1</a:t>
            </a:r>
            <a:r>
              <a:rPr lang="fr-FR" sz="1500" dirty="0">
                <a:solidFill>
                  <a:srgbClr val="2C3176"/>
                </a:solidFill>
                <a:latin typeface="Marianne"/>
              </a:rPr>
              <a:t>, qui s’est déroulée entre septembre et décembre 2023.</a:t>
            </a:r>
            <a:endParaRPr sz="1500" dirty="0"/>
          </a:p>
          <a:p>
            <a:pPr marL="223838" marR="3810" indent="-214313" algn="just">
              <a:spcBef>
                <a:spcPts val="75"/>
              </a:spcBef>
              <a:buFont typeface="Arial"/>
              <a:buChar char="•"/>
              <a:defRPr/>
            </a:pPr>
            <a:endParaRPr lang="fr-FR" sz="1650" b="1" dirty="0">
              <a:solidFill>
                <a:srgbClr val="2C3176"/>
              </a:solidFill>
              <a:latin typeface="Marianne"/>
            </a:endParaRPr>
          </a:p>
          <a:p>
            <a:pPr marL="223838" marR="3810" indent="-214313" algn="just">
              <a:spcBef>
                <a:spcPts val="75"/>
              </a:spcBef>
              <a:buFont typeface="Arial"/>
              <a:buChar char="•"/>
              <a:defRPr/>
            </a:pPr>
            <a:endParaRPr lang="fr-FR" sz="1650" b="1" dirty="0">
              <a:solidFill>
                <a:srgbClr val="2C3176"/>
              </a:solidFill>
              <a:latin typeface="Marianne"/>
            </a:endParaRPr>
          </a:p>
          <a:p>
            <a:pPr marL="9525" marR="3810" algn="just">
              <a:spcBef>
                <a:spcPts val="75"/>
              </a:spcBef>
              <a:defRPr/>
            </a:pPr>
            <a:endParaRPr lang="fr-FR" sz="1650" b="1" dirty="0">
              <a:solidFill>
                <a:srgbClr val="2C3176"/>
              </a:solidFill>
              <a:latin typeface="Marianne"/>
            </a:endParaRPr>
          </a:p>
        </p:txBody>
      </p:sp>
      <p:sp>
        <p:nvSpPr>
          <p:cNvPr id="13" name="object 14"/>
          <p:cNvSpPr txBox="1"/>
          <p:nvPr/>
        </p:nvSpPr>
        <p:spPr bwMode="auto">
          <a:xfrm>
            <a:off x="2177322" y="155428"/>
            <a:ext cx="7837355" cy="872834"/>
          </a:xfrm>
          <a:prstGeom prst="rect">
            <a:avLst/>
          </a:prstGeom>
        </p:spPr>
        <p:txBody>
          <a:bodyPr vert="horz" wrap="square" lIns="0" tIns="10953" rIns="0" bIns="0" rtlCol="0">
            <a:spAutoFit/>
          </a:bodyPr>
          <a:lstStyle>
            <a:lvl1pPr marL="12700" algn="ctr" defTabSz="914377">
              <a:spcBef>
                <a:spcPts val="115"/>
              </a:spcBef>
              <a:defRPr sz="4250" b="1" i="0">
                <a:solidFill>
                  <a:srgbClr val="2C3176"/>
                </a:solidFill>
                <a:latin typeface="Marianne"/>
                <a:ea typeface="+mj-ea"/>
                <a:cs typeface="Arial"/>
              </a:defRPr>
            </a:lvl1pPr>
          </a:lstStyle>
          <a:p>
            <a:pPr>
              <a:defRPr/>
            </a:pPr>
            <a:r>
              <a:rPr lang="fr-FR" sz="2800" dirty="0"/>
              <a:t>Présentation du pas à pas méthodologique Numérique responsable</a:t>
            </a:r>
            <a:endParaRPr sz="3600" dirty="0"/>
          </a:p>
        </p:txBody>
      </p:sp>
      <p:sp>
        <p:nvSpPr>
          <p:cNvPr id="7" name="ZoneTexte 3"/>
          <p:cNvSpPr txBox="1"/>
          <p:nvPr/>
        </p:nvSpPr>
        <p:spPr bwMode="auto">
          <a:xfrm>
            <a:off x="6415787" y="3665580"/>
            <a:ext cx="5086350" cy="523220"/>
          </a:xfrm>
          <a:prstGeom prst="rect">
            <a:avLst/>
          </a:prstGeom>
          <a:noFill/>
        </p:spPr>
        <p:txBody>
          <a:bodyPr wrap="square">
            <a:spAutoFit/>
          </a:bodyPr>
          <a:lstStyle/>
          <a:p>
            <a:pPr marL="9525" marR="3810">
              <a:spcBef>
                <a:spcPts val="75"/>
              </a:spcBef>
              <a:defRPr/>
            </a:pPr>
            <a:r>
              <a:rPr lang="fr-FR" sz="1400" b="1">
                <a:solidFill>
                  <a:srgbClr val="2C3176"/>
                </a:solidFill>
                <a:latin typeface="Marianne"/>
              </a:rPr>
              <a:t>… </a:t>
            </a:r>
            <a:r>
              <a:rPr lang="fr-FR" sz="1400">
                <a:solidFill>
                  <a:srgbClr val="2C3176"/>
                </a:solidFill>
                <a:latin typeface="Marianne"/>
              </a:rPr>
              <a:t>pour un </a:t>
            </a:r>
            <a:r>
              <a:rPr lang="fr-FR" sz="1400" b="1">
                <a:solidFill>
                  <a:srgbClr val="2C3176"/>
                </a:solidFill>
                <a:latin typeface="Marianne"/>
              </a:rPr>
              <a:t>accompagnement précis et méthodique </a:t>
            </a:r>
            <a:r>
              <a:rPr lang="fr-FR" sz="1400">
                <a:solidFill>
                  <a:srgbClr val="2C3176"/>
                </a:solidFill>
                <a:latin typeface="Marianne"/>
              </a:rPr>
              <a:t>tout au long de l’élaboration de la feuille de route</a:t>
            </a:r>
            <a:endParaRPr/>
          </a:p>
        </p:txBody>
      </p:sp>
      <p:grpSp>
        <p:nvGrpSpPr>
          <p:cNvPr id="25" name="Group 24"/>
          <p:cNvGrpSpPr/>
          <p:nvPr/>
        </p:nvGrpSpPr>
        <p:grpSpPr bwMode="auto">
          <a:xfrm>
            <a:off x="6304353" y="1536006"/>
            <a:ext cx="5006014" cy="857927"/>
            <a:chOff x="6415787" y="1307887"/>
            <a:chExt cx="5006014" cy="857927"/>
          </a:xfrm>
        </p:grpSpPr>
        <p:sp>
          <p:nvSpPr>
            <p:cNvPr id="2" name="ZoneTexte 3"/>
            <p:cNvSpPr txBox="1"/>
            <p:nvPr/>
          </p:nvSpPr>
          <p:spPr bwMode="auto">
            <a:xfrm>
              <a:off x="6715679" y="1427150"/>
              <a:ext cx="4706122" cy="738664"/>
            </a:xfrm>
            <a:prstGeom prst="rect">
              <a:avLst/>
            </a:prstGeom>
            <a:noFill/>
          </p:spPr>
          <p:txBody>
            <a:bodyPr wrap="square">
              <a:spAutoFit/>
            </a:bodyPr>
            <a:lstStyle/>
            <a:p>
              <a:pPr marL="9525" marR="3810" algn="just">
                <a:spcBef>
                  <a:spcPts val="75"/>
                </a:spcBef>
                <a:defRPr/>
              </a:pPr>
              <a:r>
                <a:rPr lang="fr-FR" sz="1400" b="1" dirty="0">
                  <a:solidFill>
                    <a:srgbClr val="2C3176"/>
                  </a:solidFill>
                  <a:latin typeface="Marianne"/>
                </a:rPr>
                <a:t>versions du pas à pas </a:t>
              </a:r>
              <a:r>
                <a:rPr lang="fr-FR" sz="1400" dirty="0">
                  <a:solidFill>
                    <a:srgbClr val="2C3176"/>
                  </a:solidFill>
                  <a:latin typeface="Marianne"/>
                </a:rPr>
                <a:t>dont une « Démarche Numérique responsable » et une « Démarche Numérique responsable </a:t>
              </a:r>
              <a:r>
                <a:rPr lang="fr-FR" sz="1400" u="sng" dirty="0">
                  <a:solidFill>
                    <a:srgbClr val="2C3176"/>
                  </a:solidFill>
                  <a:latin typeface="Marianne"/>
                </a:rPr>
                <a:t>Flash</a:t>
              </a:r>
              <a:r>
                <a:rPr lang="fr-FR" sz="1400" dirty="0">
                  <a:solidFill>
                    <a:srgbClr val="2C3176"/>
                  </a:solidFill>
                  <a:latin typeface="Marianne"/>
                </a:rPr>
                <a:t> » (voir différentiation diapositive 5) …</a:t>
              </a:r>
              <a:endParaRPr lang="fr-FR" sz="1400" b="1" dirty="0">
                <a:solidFill>
                  <a:srgbClr val="2C3176"/>
                </a:solidFill>
                <a:latin typeface="Marianne"/>
              </a:endParaRPr>
            </a:p>
          </p:txBody>
        </p:sp>
        <p:sp>
          <p:nvSpPr>
            <p:cNvPr id="9" name="TextBox 8"/>
            <p:cNvSpPr txBox="1"/>
            <p:nvPr/>
          </p:nvSpPr>
          <p:spPr bwMode="auto">
            <a:xfrm>
              <a:off x="6415787" y="1307887"/>
              <a:ext cx="674907" cy="584775"/>
            </a:xfrm>
            <a:prstGeom prst="rect">
              <a:avLst/>
            </a:prstGeom>
            <a:noFill/>
          </p:spPr>
          <p:txBody>
            <a:bodyPr wrap="square">
              <a:spAutoFit/>
            </a:bodyPr>
            <a:lstStyle/>
            <a:p>
              <a:pPr>
                <a:defRPr/>
              </a:pPr>
              <a:r>
                <a:rPr lang="fr-FR" sz="3200" b="1">
                  <a:solidFill>
                    <a:srgbClr val="FFCA05"/>
                  </a:solidFill>
                  <a:latin typeface="Marianne"/>
                </a:rPr>
                <a:t>2</a:t>
              </a:r>
              <a:endParaRPr lang="fr-FR" sz="3200">
                <a:solidFill>
                  <a:srgbClr val="FFCA05"/>
                </a:solidFill>
              </a:endParaRPr>
            </a:p>
          </p:txBody>
        </p:sp>
      </p:grpSp>
      <p:grpSp>
        <p:nvGrpSpPr>
          <p:cNvPr id="26" name="Group 25"/>
          <p:cNvGrpSpPr/>
          <p:nvPr/>
        </p:nvGrpSpPr>
        <p:grpSpPr bwMode="auto">
          <a:xfrm>
            <a:off x="6593587" y="2360504"/>
            <a:ext cx="4566647" cy="584775"/>
            <a:chOff x="6596653" y="1835540"/>
            <a:chExt cx="4566647" cy="584775"/>
          </a:xfrm>
        </p:grpSpPr>
        <p:sp>
          <p:nvSpPr>
            <p:cNvPr id="3" name="ZoneTexte 3"/>
            <p:cNvSpPr txBox="1"/>
            <p:nvPr/>
          </p:nvSpPr>
          <p:spPr bwMode="auto">
            <a:xfrm>
              <a:off x="6596653" y="1974039"/>
              <a:ext cx="1588652" cy="307777"/>
            </a:xfrm>
            <a:prstGeom prst="rect">
              <a:avLst/>
            </a:prstGeom>
            <a:noFill/>
          </p:spPr>
          <p:txBody>
            <a:bodyPr wrap="square">
              <a:spAutoFit/>
            </a:bodyPr>
            <a:lstStyle/>
            <a:p>
              <a:pPr marL="9525" marR="3810" algn="just">
                <a:spcBef>
                  <a:spcPts val="75"/>
                </a:spcBef>
                <a:defRPr/>
              </a:pPr>
              <a:r>
                <a:rPr lang="fr-FR" sz="1400">
                  <a:solidFill>
                    <a:srgbClr val="2C3176"/>
                  </a:solidFill>
                  <a:latin typeface="Marianne"/>
                </a:rPr>
                <a:t>... chacune avec</a:t>
              </a:r>
              <a:endParaRPr/>
            </a:p>
          </p:txBody>
        </p:sp>
        <p:sp>
          <p:nvSpPr>
            <p:cNvPr id="10" name="ZoneTexte 3"/>
            <p:cNvSpPr txBox="1"/>
            <p:nvPr/>
          </p:nvSpPr>
          <p:spPr bwMode="auto">
            <a:xfrm>
              <a:off x="8302635" y="1974039"/>
              <a:ext cx="2860665" cy="307777"/>
            </a:xfrm>
            <a:prstGeom prst="rect">
              <a:avLst/>
            </a:prstGeom>
            <a:noFill/>
          </p:spPr>
          <p:txBody>
            <a:bodyPr wrap="square">
              <a:spAutoFit/>
            </a:bodyPr>
            <a:lstStyle/>
            <a:p>
              <a:pPr marL="9525" marR="3810" algn="just">
                <a:spcBef>
                  <a:spcPts val="75"/>
                </a:spcBef>
                <a:defRPr/>
              </a:pPr>
              <a:r>
                <a:rPr lang="fr-FR" sz="1400" b="1">
                  <a:solidFill>
                    <a:srgbClr val="2C3176"/>
                  </a:solidFill>
                  <a:latin typeface="Marianne"/>
                </a:rPr>
                <a:t>phases méthodologiques</a:t>
              </a:r>
              <a:endParaRPr/>
            </a:p>
          </p:txBody>
        </p:sp>
        <p:sp>
          <p:nvSpPr>
            <p:cNvPr id="14" name="TextBox 13"/>
            <p:cNvSpPr txBox="1"/>
            <p:nvPr/>
          </p:nvSpPr>
          <p:spPr bwMode="auto">
            <a:xfrm>
              <a:off x="7976494" y="1835540"/>
              <a:ext cx="467088" cy="584775"/>
            </a:xfrm>
            <a:prstGeom prst="rect">
              <a:avLst/>
            </a:prstGeom>
            <a:noFill/>
          </p:spPr>
          <p:txBody>
            <a:bodyPr wrap="square">
              <a:spAutoFit/>
            </a:bodyPr>
            <a:lstStyle/>
            <a:p>
              <a:pPr>
                <a:defRPr/>
              </a:pPr>
              <a:r>
                <a:rPr lang="fr-FR" sz="3200" b="1">
                  <a:solidFill>
                    <a:srgbClr val="5C72B6"/>
                  </a:solidFill>
                  <a:latin typeface="Marianne"/>
                </a:rPr>
                <a:t>5</a:t>
              </a:r>
              <a:endParaRPr lang="fr-FR" sz="3200">
                <a:solidFill>
                  <a:srgbClr val="5C72B6"/>
                </a:solidFill>
              </a:endParaRPr>
            </a:p>
          </p:txBody>
        </p:sp>
      </p:grpSp>
      <p:grpSp>
        <p:nvGrpSpPr>
          <p:cNvPr id="27" name="Group 26"/>
          <p:cNvGrpSpPr/>
          <p:nvPr/>
        </p:nvGrpSpPr>
        <p:grpSpPr bwMode="auto">
          <a:xfrm>
            <a:off x="6580887" y="2786154"/>
            <a:ext cx="4729480" cy="584775"/>
            <a:chOff x="6580887" y="2211615"/>
            <a:chExt cx="4729480" cy="584775"/>
          </a:xfrm>
        </p:grpSpPr>
        <p:sp>
          <p:nvSpPr>
            <p:cNvPr id="5" name="ZoneTexte 3"/>
            <p:cNvSpPr txBox="1"/>
            <p:nvPr/>
          </p:nvSpPr>
          <p:spPr bwMode="auto">
            <a:xfrm>
              <a:off x="8302635" y="2350114"/>
              <a:ext cx="3007732" cy="307777"/>
            </a:xfrm>
            <a:prstGeom prst="rect">
              <a:avLst/>
            </a:prstGeom>
            <a:noFill/>
          </p:spPr>
          <p:txBody>
            <a:bodyPr wrap="square">
              <a:spAutoFit/>
            </a:bodyPr>
            <a:lstStyle/>
            <a:p>
              <a:pPr marL="9525" marR="3810" algn="just">
                <a:spcBef>
                  <a:spcPts val="75"/>
                </a:spcBef>
                <a:defRPr/>
              </a:pPr>
              <a:r>
                <a:rPr lang="fr-FR" sz="1400" b="1">
                  <a:solidFill>
                    <a:srgbClr val="2C3176"/>
                  </a:solidFill>
                  <a:latin typeface="Marianne"/>
                </a:rPr>
                <a:t>supports prêts et adaptables</a:t>
              </a:r>
              <a:endParaRPr/>
            </a:p>
          </p:txBody>
        </p:sp>
        <p:sp>
          <p:nvSpPr>
            <p:cNvPr id="16" name="TextBox 15"/>
            <p:cNvSpPr txBox="1"/>
            <p:nvPr/>
          </p:nvSpPr>
          <p:spPr bwMode="auto">
            <a:xfrm>
              <a:off x="6580887" y="2350114"/>
              <a:ext cx="1823347" cy="307777"/>
            </a:xfrm>
            <a:prstGeom prst="rect">
              <a:avLst/>
            </a:prstGeom>
            <a:noFill/>
          </p:spPr>
          <p:txBody>
            <a:bodyPr wrap="square">
              <a:spAutoFit/>
            </a:bodyPr>
            <a:lstStyle/>
            <a:p>
              <a:pPr>
                <a:defRPr/>
              </a:pPr>
              <a:r>
                <a:rPr lang="fr-FR" sz="1400">
                  <a:solidFill>
                    <a:srgbClr val="2C3176"/>
                  </a:solidFill>
                  <a:latin typeface="Marianne"/>
                </a:rPr>
                <a:t>pour un total de</a:t>
              </a:r>
              <a:endParaRPr lang="fr-FR" sz="1400"/>
            </a:p>
          </p:txBody>
        </p:sp>
        <p:sp>
          <p:nvSpPr>
            <p:cNvPr id="19" name="TextBox 18"/>
            <p:cNvSpPr txBox="1"/>
            <p:nvPr/>
          </p:nvSpPr>
          <p:spPr bwMode="auto">
            <a:xfrm>
              <a:off x="8004439" y="2211615"/>
              <a:ext cx="467088" cy="584775"/>
            </a:xfrm>
            <a:prstGeom prst="rect">
              <a:avLst/>
            </a:prstGeom>
            <a:noFill/>
          </p:spPr>
          <p:txBody>
            <a:bodyPr wrap="square">
              <a:spAutoFit/>
            </a:bodyPr>
            <a:lstStyle/>
            <a:p>
              <a:pPr>
                <a:defRPr/>
              </a:pPr>
              <a:r>
                <a:rPr lang="fr-FR" sz="3200" b="1">
                  <a:solidFill>
                    <a:srgbClr val="209072"/>
                  </a:solidFill>
                  <a:latin typeface="Marianne"/>
                </a:rPr>
                <a:t>5</a:t>
              </a:r>
              <a:endParaRPr lang="fr-FR" sz="3200">
                <a:solidFill>
                  <a:srgbClr val="209072"/>
                </a:solidFill>
              </a:endParaRPr>
            </a:p>
          </p:txBody>
        </p:sp>
      </p:grpSp>
      <p:grpSp>
        <p:nvGrpSpPr>
          <p:cNvPr id="29" name="Group 28"/>
          <p:cNvGrpSpPr/>
          <p:nvPr/>
        </p:nvGrpSpPr>
        <p:grpSpPr bwMode="auto">
          <a:xfrm>
            <a:off x="7740551" y="3211804"/>
            <a:ext cx="3068603" cy="584775"/>
            <a:chOff x="7740551" y="2670562"/>
            <a:chExt cx="3068603" cy="584775"/>
          </a:xfrm>
        </p:grpSpPr>
        <p:sp>
          <p:nvSpPr>
            <p:cNvPr id="6" name="ZoneTexte 3"/>
            <p:cNvSpPr txBox="1"/>
            <p:nvPr/>
          </p:nvSpPr>
          <p:spPr bwMode="auto">
            <a:xfrm>
              <a:off x="8302635" y="2809061"/>
              <a:ext cx="2506519" cy="307777"/>
            </a:xfrm>
            <a:prstGeom prst="rect">
              <a:avLst/>
            </a:prstGeom>
            <a:noFill/>
          </p:spPr>
          <p:txBody>
            <a:bodyPr wrap="square">
              <a:spAutoFit/>
            </a:bodyPr>
            <a:lstStyle/>
            <a:p>
              <a:pPr marL="9525" marR="3810" algn="just">
                <a:spcBef>
                  <a:spcPts val="75"/>
                </a:spcBef>
                <a:defRPr/>
              </a:pPr>
              <a:r>
                <a:rPr lang="fr-FR" sz="1400" b="1">
                  <a:solidFill>
                    <a:srgbClr val="2C3176"/>
                  </a:solidFill>
                  <a:latin typeface="Marianne"/>
                </a:rPr>
                <a:t>outils faciles d’utilisation</a:t>
              </a:r>
              <a:endParaRPr/>
            </a:p>
          </p:txBody>
        </p:sp>
        <p:sp>
          <p:nvSpPr>
            <p:cNvPr id="20" name="TextBox 19"/>
            <p:cNvSpPr txBox="1"/>
            <p:nvPr/>
          </p:nvSpPr>
          <p:spPr bwMode="auto">
            <a:xfrm>
              <a:off x="8004439" y="2670562"/>
              <a:ext cx="467088" cy="584775"/>
            </a:xfrm>
            <a:prstGeom prst="rect">
              <a:avLst/>
            </a:prstGeom>
            <a:noFill/>
          </p:spPr>
          <p:txBody>
            <a:bodyPr wrap="square">
              <a:spAutoFit/>
            </a:bodyPr>
            <a:lstStyle/>
            <a:p>
              <a:pPr>
                <a:defRPr/>
              </a:pPr>
              <a:r>
                <a:rPr lang="fr-FR" sz="3200" b="1">
                  <a:solidFill>
                    <a:srgbClr val="03B7A0"/>
                  </a:solidFill>
                  <a:latin typeface="Marianne"/>
                </a:rPr>
                <a:t>3</a:t>
              </a:r>
              <a:endParaRPr lang="fr-FR" sz="3200">
                <a:solidFill>
                  <a:srgbClr val="03B7A0"/>
                </a:solidFill>
              </a:endParaRPr>
            </a:p>
          </p:txBody>
        </p:sp>
        <p:sp>
          <p:nvSpPr>
            <p:cNvPr id="21" name="ZoneTexte 3"/>
            <p:cNvSpPr txBox="1"/>
            <p:nvPr/>
          </p:nvSpPr>
          <p:spPr bwMode="auto">
            <a:xfrm>
              <a:off x="7740551" y="2809061"/>
              <a:ext cx="467088" cy="307777"/>
            </a:xfrm>
            <a:prstGeom prst="rect">
              <a:avLst/>
            </a:prstGeom>
            <a:noFill/>
          </p:spPr>
          <p:txBody>
            <a:bodyPr wrap="square">
              <a:spAutoFit/>
            </a:bodyPr>
            <a:lstStyle/>
            <a:p>
              <a:pPr marL="9525" marR="3810" algn="just">
                <a:spcBef>
                  <a:spcPts val="75"/>
                </a:spcBef>
                <a:defRPr/>
              </a:pPr>
              <a:r>
                <a:rPr lang="fr-FR" sz="1400">
                  <a:solidFill>
                    <a:srgbClr val="2C3176"/>
                  </a:solidFill>
                  <a:latin typeface="Marianne"/>
                </a:rPr>
                <a:t>et</a:t>
              </a: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 name="object 14"/>
          <p:cNvSpPr txBox="1">
            <a:spLocks noGrp="1"/>
          </p:cNvSpPr>
          <p:nvPr>
            <p:ph type="title"/>
          </p:nvPr>
        </p:nvSpPr>
        <p:spPr bwMode="auto">
          <a:xfrm>
            <a:off x="750388" y="307515"/>
            <a:ext cx="10691224" cy="1026723"/>
          </a:xfrm>
          <a:prstGeom prst="rect">
            <a:avLst/>
          </a:prstGeom>
        </p:spPr>
        <p:txBody>
          <a:bodyPr vert="horz" wrap="square" lIns="0" tIns="10953" rIns="0" bIns="0" rtlCol="0" anchor="ctr">
            <a:spAutoFit/>
          </a:bodyPr>
          <a:lstStyle/>
          <a:p>
            <a:pPr marL="12700" defTabSz="914377">
              <a:spcBef>
                <a:spcPts val="115"/>
              </a:spcBef>
              <a:defRPr/>
            </a:pPr>
            <a:r>
              <a:rPr lang="fr-FR"/>
              <a:t>Pourquoi se doter d’une feuille de </a:t>
            </a:r>
            <a:br>
              <a:rPr lang="fr-FR"/>
            </a:br>
            <a:r>
              <a:rPr lang="fr-FR"/>
              <a:t>route Numérique responsable ?</a:t>
            </a:r>
            <a:endParaRPr/>
          </a:p>
        </p:txBody>
      </p:sp>
      <p:sp>
        <p:nvSpPr>
          <p:cNvPr id="14" name="Rectangle 13"/>
          <p:cNvSpPr/>
          <p:nvPr/>
        </p:nvSpPr>
        <p:spPr bwMode="auto">
          <a:xfrm>
            <a:off x="632937" y="2394140"/>
            <a:ext cx="3213116" cy="4126771"/>
          </a:xfrm>
          <a:prstGeom prst="rect">
            <a:avLst/>
          </a:prstGeom>
          <a:solidFill>
            <a:schemeClr val="bg1"/>
          </a:solidFill>
        </p:spPr>
        <p:txBody>
          <a:bodyPr wrap="square">
            <a:spAutoFit/>
          </a:bodyPr>
          <a:lstStyle/>
          <a:p>
            <a:pPr marL="216000" indent="-216000" algn="just" defTabSz="685783">
              <a:lnSpc>
                <a:spcPct val="125000"/>
              </a:lnSpc>
              <a:buFont typeface="Arial"/>
              <a:buChar char="•"/>
              <a:defRPr/>
            </a:pPr>
            <a:r>
              <a:rPr lang="fr-FR" sz="1400" spc="8" dirty="0">
                <a:solidFill>
                  <a:srgbClr val="2C3176"/>
                </a:solidFill>
                <a:latin typeface="Marianne"/>
                <a:ea typeface="Marianne"/>
                <a:cs typeface="Marianne"/>
              </a:rPr>
              <a:t>Afin de se conformer à la loi pour la réduction de l’empreinte environnementale du numérique du 15 novembre 2021 (dite « loi REEN ») </a:t>
            </a:r>
            <a:endParaRPr sz="1600" dirty="0"/>
          </a:p>
          <a:p>
            <a:pPr marL="216000" indent="-216000" algn="just" defTabSz="685783">
              <a:lnSpc>
                <a:spcPct val="125000"/>
              </a:lnSpc>
              <a:buFont typeface="Arial"/>
              <a:buChar char="•"/>
              <a:defRPr/>
            </a:pPr>
            <a:endParaRPr lang="fr-FR" sz="1400" spc="8" dirty="0">
              <a:solidFill>
                <a:srgbClr val="2C3176"/>
              </a:solidFill>
              <a:latin typeface="Marianne"/>
              <a:ea typeface="Marianne"/>
              <a:cs typeface="Marianne"/>
            </a:endParaRPr>
          </a:p>
          <a:p>
            <a:pPr marL="216000" indent="-216000" algn="just" defTabSz="685783">
              <a:lnSpc>
                <a:spcPct val="125000"/>
              </a:lnSpc>
              <a:buFont typeface="Arial"/>
              <a:buChar char="•"/>
              <a:defRPr/>
            </a:pPr>
            <a:r>
              <a:rPr lang="fr-FR" sz="1400" spc="8" dirty="0">
                <a:solidFill>
                  <a:srgbClr val="2C3176"/>
                </a:solidFill>
                <a:latin typeface="Marianne"/>
                <a:ea typeface="Marianne"/>
                <a:cs typeface="Marianne"/>
              </a:rPr>
              <a:t>Le décret d’application a été publié au JORF le 29 juillet 2022 et précise cet article de loi, en listant les </a:t>
            </a:r>
            <a:r>
              <a:rPr lang="fr-FR" sz="1400" b="1" spc="8" dirty="0">
                <a:solidFill>
                  <a:srgbClr val="2C3176"/>
                </a:solidFill>
                <a:latin typeface="Marianne"/>
                <a:ea typeface="Marianne"/>
                <a:cs typeface="Marianne"/>
              </a:rPr>
              <a:t>principales thématiques à prendre en compte – achat public, mesure, sensibilisation, cycle de vie du matériel informatique, etc. </a:t>
            </a:r>
            <a:endParaRPr lang="fr-FR" sz="1400" b="1" dirty="0">
              <a:solidFill>
                <a:prstClr val="black"/>
              </a:solidFill>
              <a:latin typeface="Marianne"/>
              <a:ea typeface="Marianne"/>
              <a:cs typeface="Marianne"/>
            </a:endParaRPr>
          </a:p>
          <a:p>
            <a:pPr marL="216000" indent="-216000" algn="just" defTabSz="685783">
              <a:lnSpc>
                <a:spcPct val="125000"/>
              </a:lnSpc>
              <a:buFont typeface="Arial"/>
              <a:buChar char="•"/>
              <a:defRPr/>
            </a:pPr>
            <a:endParaRPr lang="fr-FR" sz="1500" b="1" spc="8" dirty="0">
              <a:solidFill>
                <a:srgbClr val="2C3176"/>
              </a:solidFill>
              <a:latin typeface="Marianne"/>
              <a:ea typeface="Marianne"/>
              <a:cs typeface="Marianne"/>
            </a:endParaRPr>
          </a:p>
        </p:txBody>
      </p:sp>
      <p:sp>
        <p:nvSpPr>
          <p:cNvPr id="20" name="Rectangle 19"/>
          <p:cNvSpPr/>
          <p:nvPr/>
        </p:nvSpPr>
        <p:spPr bwMode="auto">
          <a:xfrm>
            <a:off x="4388018" y="2394140"/>
            <a:ext cx="3213116" cy="3839834"/>
          </a:xfrm>
          <a:prstGeom prst="rect">
            <a:avLst/>
          </a:prstGeom>
        </p:spPr>
        <p:txBody>
          <a:bodyPr wrap="square">
            <a:spAutoFit/>
          </a:bodyPr>
          <a:lstStyle/>
          <a:p>
            <a:pPr marL="216000" indent="-216000" algn="just" defTabSz="685783">
              <a:lnSpc>
                <a:spcPct val="125000"/>
              </a:lnSpc>
              <a:buFont typeface="Arial"/>
              <a:buChar char="•"/>
              <a:defRPr/>
            </a:pPr>
            <a:r>
              <a:rPr lang="fr-FR" sz="1400" spc="8" dirty="0">
                <a:solidFill>
                  <a:srgbClr val="2C3176"/>
                </a:solidFill>
                <a:latin typeface="Marianne"/>
                <a:ea typeface="Marianne"/>
                <a:cs typeface="Marianne"/>
              </a:rPr>
              <a:t>Dans le but de </a:t>
            </a:r>
            <a:r>
              <a:rPr lang="fr-FR" sz="1400" b="1" spc="8" dirty="0">
                <a:solidFill>
                  <a:srgbClr val="2C3176"/>
                </a:solidFill>
                <a:latin typeface="Marianne"/>
                <a:ea typeface="Marianne"/>
                <a:cs typeface="Marianne"/>
              </a:rPr>
              <a:t>réduire l’impact environnemental du numérique</a:t>
            </a:r>
            <a:r>
              <a:rPr lang="fr-FR" sz="1400" spc="8" dirty="0">
                <a:solidFill>
                  <a:srgbClr val="2C3176"/>
                </a:solidFill>
                <a:latin typeface="Marianne"/>
                <a:ea typeface="Marianne"/>
                <a:cs typeface="Marianne"/>
              </a:rPr>
              <a:t> qui est aujourd'hui une </a:t>
            </a:r>
            <a:r>
              <a:rPr lang="fr-FR" sz="1400" b="1" spc="8" dirty="0">
                <a:solidFill>
                  <a:srgbClr val="2C3176"/>
                </a:solidFill>
                <a:latin typeface="Marianne"/>
                <a:ea typeface="Marianne"/>
                <a:cs typeface="Marianne"/>
              </a:rPr>
              <a:t>source croissante de pollution </a:t>
            </a:r>
            <a:r>
              <a:rPr lang="fr-FR" sz="1400" spc="8" dirty="0">
                <a:solidFill>
                  <a:srgbClr val="2C3176"/>
                </a:solidFill>
                <a:latin typeface="Marianne"/>
                <a:ea typeface="Marianne"/>
                <a:cs typeface="Marianne"/>
              </a:rPr>
              <a:t>y compris pour les collectivités territoriales (émissions de gaz à effet de serre, déchets, etc.). </a:t>
            </a:r>
            <a:endParaRPr sz="1600" dirty="0"/>
          </a:p>
          <a:p>
            <a:pPr marL="216000" indent="-216000" algn="just" defTabSz="685783">
              <a:lnSpc>
                <a:spcPct val="125000"/>
              </a:lnSpc>
              <a:buFont typeface="Arial"/>
              <a:buChar char="•"/>
              <a:defRPr/>
            </a:pPr>
            <a:endParaRPr lang="fr-FR" sz="1400" spc="8" dirty="0">
              <a:solidFill>
                <a:srgbClr val="2C3176"/>
              </a:solidFill>
              <a:latin typeface="Marianne"/>
              <a:ea typeface="Marianne"/>
              <a:cs typeface="Marianne"/>
            </a:endParaRPr>
          </a:p>
          <a:p>
            <a:pPr marL="216000" indent="-216000" algn="just" defTabSz="685783">
              <a:lnSpc>
                <a:spcPct val="125000"/>
              </a:lnSpc>
              <a:buFont typeface="Arial"/>
              <a:buChar char="•"/>
              <a:defRPr/>
            </a:pPr>
            <a:r>
              <a:rPr lang="fr-FR" sz="1400" spc="8" dirty="0">
                <a:solidFill>
                  <a:srgbClr val="2C3176"/>
                </a:solidFill>
                <a:latin typeface="Marianne"/>
                <a:ea typeface="Marianne"/>
                <a:cs typeface="Marianne"/>
              </a:rPr>
              <a:t>La feuille de route permet de </a:t>
            </a:r>
            <a:r>
              <a:rPr lang="fr-FR" sz="1400" b="1" spc="8" dirty="0">
                <a:solidFill>
                  <a:srgbClr val="2C3176"/>
                </a:solidFill>
                <a:latin typeface="Marianne"/>
                <a:ea typeface="Marianne"/>
                <a:cs typeface="Marianne"/>
              </a:rPr>
              <a:t>capitaliser sur les initiatives existantes et de prioriser les actions que souhaite mener la collectivité </a:t>
            </a:r>
            <a:r>
              <a:rPr lang="fr-FR" sz="1400" spc="8" dirty="0">
                <a:solidFill>
                  <a:srgbClr val="2C3176"/>
                </a:solidFill>
                <a:latin typeface="Marianne"/>
                <a:ea typeface="Marianne"/>
                <a:cs typeface="Marianne"/>
              </a:rPr>
              <a:t>pour réduire son impact numérique. </a:t>
            </a:r>
            <a:endParaRPr lang="fr-FR" sz="1400" b="1" dirty="0">
              <a:solidFill>
                <a:prstClr val="black"/>
              </a:solidFill>
              <a:latin typeface="Marianne"/>
              <a:ea typeface="Marianne"/>
              <a:cs typeface="Marianne"/>
            </a:endParaRPr>
          </a:p>
        </p:txBody>
      </p:sp>
      <p:sp>
        <p:nvSpPr>
          <p:cNvPr id="26" name="Rectangle 25"/>
          <p:cNvSpPr/>
          <p:nvPr/>
        </p:nvSpPr>
        <p:spPr bwMode="auto">
          <a:xfrm>
            <a:off x="8147893" y="2394140"/>
            <a:ext cx="3213116" cy="2379305"/>
          </a:xfrm>
          <a:prstGeom prst="rect">
            <a:avLst/>
          </a:prstGeom>
        </p:spPr>
        <p:txBody>
          <a:bodyPr wrap="square">
            <a:spAutoFit/>
          </a:bodyPr>
          <a:lstStyle/>
          <a:p>
            <a:pPr marL="216000" indent="-216000" algn="just" defTabSz="685783">
              <a:lnSpc>
                <a:spcPct val="125000"/>
              </a:lnSpc>
              <a:buFont typeface="Arial"/>
              <a:buChar char="•"/>
              <a:defRPr/>
            </a:pPr>
            <a:r>
              <a:rPr lang="fr-FR" sz="1500" spc="8" dirty="0">
                <a:solidFill>
                  <a:srgbClr val="2C3176"/>
                </a:solidFill>
                <a:latin typeface="Marianne"/>
                <a:ea typeface="Marianne"/>
                <a:cs typeface="Marianne"/>
              </a:rPr>
              <a:t>Pour positionner </a:t>
            </a:r>
            <a:r>
              <a:rPr lang="fr-FR" sz="1500" b="1" spc="8" dirty="0">
                <a:solidFill>
                  <a:srgbClr val="2C3176"/>
                </a:solidFill>
                <a:latin typeface="Marianne"/>
                <a:ea typeface="Marianne"/>
                <a:cs typeface="Marianne"/>
              </a:rPr>
              <a:t>l’engagement environnemental et sociétal au cœur des valeurs de la collectivité</a:t>
            </a:r>
            <a:r>
              <a:rPr lang="fr-FR" sz="1500" spc="8" dirty="0">
                <a:solidFill>
                  <a:srgbClr val="2C3176"/>
                </a:solidFill>
                <a:latin typeface="Marianne"/>
                <a:ea typeface="Marianne"/>
                <a:cs typeface="Marianne"/>
              </a:rPr>
              <a:t> et être un </a:t>
            </a:r>
            <a:r>
              <a:rPr lang="fr-FR" sz="1500" b="1" spc="8" dirty="0">
                <a:solidFill>
                  <a:srgbClr val="2C3176"/>
                </a:solidFill>
                <a:latin typeface="Marianne"/>
                <a:ea typeface="Marianne"/>
                <a:cs typeface="Marianne"/>
              </a:rPr>
              <a:t>acteur actif de la lutte et de l’adaptation au changement climatique</a:t>
            </a:r>
            <a:r>
              <a:rPr lang="fr-FR" sz="1500" spc="8" dirty="0">
                <a:solidFill>
                  <a:srgbClr val="2C3176"/>
                </a:solidFill>
                <a:latin typeface="Marianne"/>
                <a:ea typeface="Marianne"/>
                <a:cs typeface="Marianne"/>
              </a:rPr>
              <a:t> sur son territoire, en œuvrant au déploiement de solutions digitales. </a:t>
            </a:r>
            <a:endParaRPr dirty="0"/>
          </a:p>
        </p:txBody>
      </p:sp>
      <p:sp>
        <p:nvSpPr>
          <p:cNvPr id="9" name="Rectangle: Rounded Corners 8"/>
          <p:cNvSpPr/>
          <p:nvPr/>
        </p:nvSpPr>
        <p:spPr bwMode="auto">
          <a:xfrm>
            <a:off x="620123" y="1639062"/>
            <a:ext cx="3237505" cy="679536"/>
          </a:xfrm>
          <a:prstGeom prst="roundRect">
            <a:avLst>
              <a:gd name="adj" fmla="val 16667"/>
            </a:avLst>
          </a:prstGeom>
          <a:solidFill>
            <a:srgbClr val="FFCA05"/>
          </a:solidFill>
        </p:spPr>
        <p:txBody>
          <a:bodyPr wrap="square" anchor="ctr" anchorCtr="0">
            <a:noAutofit/>
          </a:bodyPr>
          <a:lstStyle/>
          <a:p>
            <a:pPr algn="ctr">
              <a:spcBef>
                <a:spcPts val="450"/>
              </a:spcBef>
              <a:defRPr/>
            </a:pPr>
            <a:r>
              <a:rPr lang="fr-FR" b="1">
                <a:solidFill>
                  <a:schemeClr val="bg1"/>
                </a:solidFill>
                <a:latin typeface="Marianne"/>
              </a:rPr>
              <a:t>Répondre aux enjeux </a:t>
            </a:r>
            <a:endParaRPr/>
          </a:p>
          <a:p>
            <a:pPr algn="ctr">
              <a:spcBef>
                <a:spcPts val="450"/>
              </a:spcBef>
              <a:defRPr/>
            </a:pPr>
            <a:r>
              <a:rPr lang="fr-FR" b="1">
                <a:solidFill>
                  <a:schemeClr val="bg1"/>
                </a:solidFill>
                <a:latin typeface="Marianne"/>
              </a:rPr>
              <a:t>réglementaires</a:t>
            </a:r>
            <a:endParaRPr/>
          </a:p>
        </p:txBody>
      </p:sp>
      <p:sp>
        <p:nvSpPr>
          <p:cNvPr id="16" name="Rectangle: Rounded Corners 15"/>
          <p:cNvSpPr/>
          <p:nvPr/>
        </p:nvSpPr>
        <p:spPr bwMode="auto">
          <a:xfrm>
            <a:off x="4384008" y="1639062"/>
            <a:ext cx="3237505" cy="679536"/>
          </a:xfrm>
          <a:prstGeom prst="roundRect">
            <a:avLst>
              <a:gd name="adj" fmla="val 16667"/>
            </a:avLst>
          </a:prstGeom>
          <a:solidFill>
            <a:srgbClr val="5C72B6"/>
          </a:solidFill>
        </p:spPr>
        <p:txBody>
          <a:bodyPr wrap="square" anchor="ctr" anchorCtr="0">
            <a:noAutofit/>
          </a:bodyPr>
          <a:lstStyle/>
          <a:p>
            <a:pPr algn="ctr">
              <a:spcBef>
                <a:spcPts val="450"/>
              </a:spcBef>
              <a:defRPr/>
            </a:pPr>
            <a:r>
              <a:rPr lang="fr-FR" b="1">
                <a:solidFill>
                  <a:schemeClr val="bg1"/>
                </a:solidFill>
                <a:latin typeface="Marianne"/>
              </a:rPr>
              <a:t>Réduire son impact </a:t>
            </a:r>
            <a:endParaRPr/>
          </a:p>
          <a:p>
            <a:pPr algn="ctr">
              <a:spcBef>
                <a:spcPts val="450"/>
              </a:spcBef>
              <a:defRPr/>
            </a:pPr>
            <a:r>
              <a:rPr lang="fr-FR" b="1">
                <a:solidFill>
                  <a:schemeClr val="bg1"/>
                </a:solidFill>
                <a:latin typeface="Marianne"/>
              </a:rPr>
              <a:t>environnemental</a:t>
            </a:r>
            <a:endParaRPr/>
          </a:p>
        </p:txBody>
      </p:sp>
      <p:sp>
        <p:nvSpPr>
          <p:cNvPr id="22" name="Rectangle: Rounded Corners 21"/>
          <p:cNvSpPr/>
          <p:nvPr/>
        </p:nvSpPr>
        <p:spPr bwMode="auto">
          <a:xfrm>
            <a:off x="8147893" y="1639062"/>
            <a:ext cx="3237505" cy="679536"/>
          </a:xfrm>
          <a:prstGeom prst="roundRect">
            <a:avLst>
              <a:gd name="adj" fmla="val 16667"/>
            </a:avLst>
          </a:prstGeom>
          <a:solidFill>
            <a:srgbClr val="209072"/>
          </a:solidFill>
        </p:spPr>
        <p:txBody>
          <a:bodyPr wrap="square" anchor="ctr" anchorCtr="0">
            <a:noAutofit/>
          </a:bodyPr>
          <a:lstStyle/>
          <a:p>
            <a:pPr algn="ctr">
              <a:spcBef>
                <a:spcPts val="450"/>
              </a:spcBef>
              <a:defRPr/>
            </a:pPr>
            <a:r>
              <a:rPr lang="fr-FR" b="1" dirty="0">
                <a:solidFill>
                  <a:schemeClr val="bg1"/>
                </a:solidFill>
                <a:latin typeface="Marianne"/>
              </a:rPr>
              <a:t>  Accélérer la transition </a:t>
            </a:r>
            <a:endParaRPr dirty="0"/>
          </a:p>
          <a:p>
            <a:pPr algn="ctr">
              <a:spcBef>
                <a:spcPts val="450"/>
              </a:spcBef>
              <a:defRPr/>
            </a:pPr>
            <a:r>
              <a:rPr lang="fr-FR" b="1" dirty="0">
                <a:solidFill>
                  <a:schemeClr val="bg1"/>
                </a:solidFill>
                <a:latin typeface="Marianne"/>
              </a:rPr>
              <a:t>     écologique du territoire</a:t>
            </a:r>
            <a:endParaRPr dirty="0"/>
          </a:p>
        </p:txBody>
      </p:sp>
      <p:pic>
        <p:nvPicPr>
          <p:cNvPr id="17" name="Picture 16" descr="Shape&#10;&#10;Description automatically generated with low confidence"/>
          <p:cNvPicPr>
            <a:picLocks noChangeAspect="1"/>
          </p:cNvPicPr>
          <p:nvPr/>
        </p:nvPicPr>
        <p:blipFill>
          <a:blip r:embed="rId2">
            <a:duotone>
              <a:schemeClr val="accent1">
                <a:shade val="45000"/>
                <a:satMod val="135000"/>
              </a:schemeClr>
              <a:prstClr val="white"/>
            </a:duotone>
          </a:blip>
          <a:stretch/>
        </p:blipFill>
        <p:spPr bwMode="auto">
          <a:xfrm>
            <a:off x="716486" y="1714338"/>
            <a:ext cx="495070" cy="495070"/>
          </a:xfrm>
          <a:prstGeom prst="rect">
            <a:avLst/>
          </a:prstGeom>
        </p:spPr>
      </p:pic>
      <p:pic>
        <p:nvPicPr>
          <p:cNvPr id="6" name="Picture 5" descr="Shape&#10;&#10;Description automatically generated with low confidence"/>
          <p:cNvPicPr>
            <a:picLocks noChangeAspect="1"/>
          </p:cNvPicPr>
          <p:nvPr/>
        </p:nvPicPr>
        <p:blipFill>
          <a:blip r:embed="rId3">
            <a:duotone>
              <a:schemeClr val="accent1">
                <a:shade val="45000"/>
                <a:satMod val="135000"/>
              </a:schemeClr>
              <a:prstClr val="white"/>
            </a:duotone>
          </a:blip>
          <a:stretch/>
        </p:blipFill>
        <p:spPr bwMode="auto">
          <a:xfrm>
            <a:off x="4431415" y="1721996"/>
            <a:ext cx="521728" cy="521728"/>
          </a:xfrm>
          <a:prstGeom prst="rect">
            <a:avLst/>
          </a:prstGeom>
        </p:spPr>
      </p:pic>
      <p:pic>
        <p:nvPicPr>
          <p:cNvPr id="4" name="Picture 3" descr="Shape&#10;&#10;Description automatically generated with low confidence"/>
          <p:cNvPicPr>
            <a:picLocks noChangeAspect="1"/>
          </p:cNvPicPr>
          <p:nvPr/>
        </p:nvPicPr>
        <p:blipFill>
          <a:blip r:embed="rId4">
            <a:duotone>
              <a:schemeClr val="accent1">
                <a:shade val="45000"/>
                <a:satMod val="135000"/>
              </a:schemeClr>
              <a:prstClr val="white"/>
            </a:duotone>
          </a:blip>
          <a:stretch/>
        </p:blipFill>
        <p:spPr bwMode="auto">
          <a:xfrm>
            <a:off x="8121210" y="1723116"/>
            <a:ext cx="495070" cy="49507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pic>
        <p:nvPicPr>
          <p:cNvPr id="86" name="Picture 4" descr="Icône Utilisateurs 8 dans Silky Line User Icons"/>
          <p:cNvPicPr>
            <a:picLocks noChangeAspect="1" noChangeArrowheads="1"/>
          </p:cNvPicPr>
          <p:nvPr/>
        </p:nvPicPr>
        <p:blipFill>
          <a:blip r:embed="rId2">
            <a:duotone>
              <a:schemeClr val="accent1">
                <a:shade val="45000"/>
                <a:satMod val="135000"/>
              </a:schemeClr>
              <a:prstClr val="white"/>
            </a:duotone>
          </a:blip>
          <a:stretch/>
        </p:blipFill>
        <p:spPr bwMode="auto">
          <a:xfrm>
            <a:off x="5827519" y="2923914"/>
            <a:ext cx="364858" cy="364858"/>
          </a:xfrm>
          <a:prstGeom prst="rect">
            <a:avLst/>
          </a:prstGeom>
          <a:noFill/>
        </p:spPr>
      </p:pic>
      <p:sp>
        <p:nvSpPr>
          <p:cNvPr id="84" name="TextBox 6"/>
          <p:cNvSpPr txBox="1"/>
          <p:nvPr/>
        </p:nvSpPr>
        <p:spPr bwMode="auto">
          <a:xfrm>
            <a:off x="3534687" y="2824762"/>
            <a:ext cx="2756789" cy="2692666"/>
          </a:xfrm>
          <a:prstGeom prst="roundRect">
            <a:avLst>
              <a:gd name="adj" fmla="val 16667"/>
            </a:avLst>
          </a:prstGeom>
          <a:noFill/>
          <a:ln>
            <a:solidFill>
              <a:srgbClr val="5E75BA"/>
            </a:solidFill>
          </a:ln>
        </p:spPr>
        <p:txBody>
          <a:bodyPr wrap="square" anchor="ctr" anchorCtr="0">
            <a:noAutofit/>
          </a:bodyPr>
          <a:lstStyle/>
          <a:p>
            <a:pPr>
              <a:spcBef>
                <a:spcPts val="225"/>
              </a:spcBef>
              <a:spcAft>
                <a:spcPts val="450"/>
              </a:spcAft>
              <a:defRPr/>
            </a:pPr>
            <a:r>
              <a:rPr lang="fr-FR" sz="1350" b="1" cap="small" dirty="0">
                <a:solidFill>
                  <a:srgbClr val="5E75BA"/>
                </a:solidFill>
                <a:latin typeface="Marianne"/>
              </a:rPr>
              <a:t>Faire adopter des </a:t>
            </a:r>
            <a:r>
              <a:rPr lang="fr-FR" sz="1350" b="1" cap="small" dirty="0" err="1">
                <a:solidFill>
                  <a:srgbClr val="5E75BA"/>
                </a:solidFill>
                <a:latin typeface="Marianne"/>
              </a:rPr>
              <a:t>eco</a:t>
            </a:r>
            <a:r>
              <a:rPr lang="fr-FR" sz="1350" b="1" cap="small" dirty="0">
                <a:solidFill>
                  <a:srgbClr val="5E75BA"/>
                </a:solidFill>
                <a:latin typeface="Marianne"/>
              </a:rPr>
              <a:t>-gestes aux utilisateurs</a:t>
            </a:r>
            <a:endParaRPr lang="fr-FR" sz="850" b="1" dirty="0">
              <a:solidFill>
                <a:srgbClr val="2C3176"/>
              </a:solidFill>
              <a:latin typeface="Marianne"/>
            </a:endParaRPr>
          </a:p>
          <a:p>
            <a:pPr>
              <a:spcBef>
                <a:spcPts val="225"/>
              </a:spcBef>
              <a:spcAft>
                <a:spcPts val="225"/>
              </a:spcAft>
              <a:defRPr/>
            </a:pPr>
            <a:r>
              <a:rPr lang="fr-FR" sz="1350" dirty="0">
                <a:solidFill>
                  <a:srgbClr val="2C3176"/>
                </a:solidFill>
                <a:latin typeface="Marianne"/>
              </a:rPr>
              <a:t>Sensibiliser aux impacts des pratiques : streaming, Internet et les économies d’énergie, les équipements électroniques</a:t>
            </a:r>
            <a:endParaRPr dirty="0"/>
          </a:p>
          <a:p>
            <a:pPr>
              <a:spcBef>
                <a:spcPts val="225"/>
              </a:spcBef>
              <a:spcAft>
                <a:spcPts val="225"/>
              </a:spcAft>
              <a:defRPr/>
            </a:pPr>
            <a:r>
              <a:rPr lang="fr-FR" sz="1350" dirty="0">
                <a:solidFill>
                  <a:srgbClr val="2C3176"/>
                </a:solidFill>
                <a:latin typeface="Marianne"/>
              </a:rPr>
              <a:t> </a:t>
            </a:r>
          </a:p>
        </p:txBody>
      </p:sp>
      <p:sp>
        <p:nvSpPr>
          <p:cNvPr id="24" name="object 24"/>
          <p:cNvSpPr/>
          <p:nvPr/>
        </p:nvSpPr>
        <p:spPr bwMode="auto">
          <a:xfrm>
            <a:off x="0" y="4744053"/>
            <a:ext cx="2137410" cy="2114074"/>
          </a:xfrm>
          <a:custGeom>
            <a:avLst/>
            <a:gdLst/>
            <a:ahLst/>
            <a:cxnLst/>
            <a:rect l="l" t="t" r="r" b="b"/>
            <a:pathLst>
              <a:path w="2849880" h="2818765" extrusionOk="0">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defTabSz="914355">
              <a:defRPr/>
            </a:pPr>
            <a:endParaRPr sz="1350">
              <a:solidFill>
                <a:prstClr val="black"/>
              </a:solidFill>
              <a:latin typeface="Calibri"/>
            </a:endParaRPr>
          </a:p>
        </p:txBody>
      </p:sp>
      <p:sp>
        <p:nvSpPr>
          <p:cNvPr id="150" name="TextBox 6"/>
          <p:cNvSpPr txBox="1"/>
          <p:nvPr/>
        </p:nvSpPr>
        <p:spPr bwMode="auto">
          <a:xfrm>
            <a:off x="6494231" y="2740106"/>
            <a:ext cx="2543442" cy="2689079"/>
          </a:xfrm>
          <a:prstGeom prst="roundRect">
            <a:avLst>
              <a:gd name="adj" fmla="val 16667"/>
            </a:avLst>
          </a:prstGeom>
          <a:noFill/>
          <a:ln>
            <a:solidFill>
              <a:srgbClr val="FFC412"/>
            </a:solidFill>
          </a:ln>
        </p:spPr>
        <p:txBody>
          <a:bodyPr wrap="square" anchor="ctr" anchorCtr="0">
            <a:noAutofit/>
          </a:bodyPr>
          <a:lstStyle/>
          <a:p>
            <a:pPr>
              <a:spcBef>
                <a:spcPts val="225"/>
              </a:spcBef>
              <a:spcAft>
                <a:spcPts val="225"/>
              </a:spcAft>
              <a:defRPr/>
            </a:pPr>
            <a:r>
              <a:rPr lang="fr-FR" sz="1350" b="1" cap="small" dirty="0">
                <a:solidFill>
                  <a:srgbClr val="FFC412"/>
                </a:solidFill>
                <a:latin typeface="Marianne"/>
              </a:rPr>
              <a:t>Rationaliser le portefeuille applicatif</a:t>
            </a:r>
            <a:endParaRPr dirty="0"/>
          </a:p>
          <a:p>
            <a:pPr>
              <a:spcBef>
                <a:spcPts val="225"/>
              </a:spcBef>
              <a:spcAft>
                <a:spcPts val="225"/>
              </a:spcAft>
              <a:defRPr/>
            </a:pPr>
            <a:endParaRPr lang="fr-FR" sz="850" b="1" cap="small" dirty="0">
              <a:solidFill>
                <a:srgbClr val="FFC412"/>
              </a:solidFill>
              <a:latin typeface="Marianne"/>
            </a:endParaRPr>
          </a:p>
          <a:p>
            <a:pPr>
              <a:spcBef>
                <a:spcPts val="225"/>
              </a:spcBef>
              <a:spcAft>
                <a:spcPts val="225"/>
              </a:spcAft>
              <a:defRPr/>
            </a:pPr>
            <a:r>
              <a:rPr lang="fr-FR" sz="1350" b="1" cap="small" dirty="0">
                <a:solidFill>
                  <a:srgbClr val="FFC412"/>
                </a:solidFill>
                <a:latin typeface="Marianne"/>
              </a:rPr>
              <a:t>éco-conception et accessibilité des Applications</a:t>
            </a:r>
            <a:endParaRPr dirty="0"/>
          </a:p>
          <a:p>
            <a:pPr>
              <a:spcAft>
                <a:spcPts val="450"/>
              </a:spcAft>
              <a:defRPr/>
            </a:pPr>
            <a:endParaRPr lang="fr-FR" sz="1350" dirty="0">
              <a:solidFill>
                <a:srgbClr val="2C3176"/>
              </a:solidFill>
              <a:latin typeface="Marianne"/>
            </a:endParaRPr>
          </a:p>
        </p:txBody>
      </p:sp>
      <p:sp>
        <p:nvSpPr>
          <p:cNvPr id="153" name="Forme libre : forme 142"/>
          <p:cNvSpPr/>
          <p:nvPr/>
        </p:nvSpPr>
        <p:spPr bwMode="auto">
          <a:xfrm>
            <a:off x="6580387" y="2221654"/>
            <a:ext cx="2457286" cy="461665"/>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412"/>
          </a:solidFill>
          <a:ln w="9525" cap="flat">
            <a:solidFill>
              <a:schemeClr val="bg1"/>
            </a:solidFill>
            <a:prstDash val="solid"/>
            <a:miter/>
          </a:ln>
        </p:spPr>
        <p:txBody>
          <a:bodyPr rtlCol="0" anchor="ctr"/>
          <a:lstStyle/>
          <a:p>
            <a:pPr algn="ctr">
              <a:defRPr/>
            </a:pPr>
            <a:r>
              <a:rPr lang="fr-FR" sz="1500" b="1">
                <a:solidFill>
                  <a:schemeClr val="bg1"/>
                </a:solidFill>
                <a:latin typeface="Marianne"/>
              </a:rPr>
              <a:t>Application</a:t>
            </a:r>
          </a:p>
        </p:txBody>
      </p:sp>
      <p:grpSp>
        <p:nvGrpSpPr>
          <p:cNvPr id="4" name="Groupe 3"/>
          <p:cNvGrpSpPr/>
          <p:nvPr/>
        </p:nvGrpSpPr>
        <p:grpSpPr bwMode="auto">
          <a:xfrm>
            <a:off x="9240428" y="2237138"/>
            <a:ext cx="2636733" cy="3207530"/>
            <a:chOff x="923839" y="3240498"/>
            <a:chExt cx="3515644" cy="4276707"/>
          </a:xfrm>
        </p:grpSpPr>
        <p:sp>
          <p:nvSpPr>
            <p:cNvPr id="149" name="TextBox 6"/>
            <p:cNvSpPr txBox="1"/>
            <p:nvPr/>
          </p:nvSpPr>
          <p:spPr bwMode="auto">
            <a:xfrm>
              <a:off x="923839" y="3931767"/>
              <a:ext cx="3515644" cy="3585438"/>
            </a:xfrm>
            <a:prstGeom prst="roundRect">
              <a:avLst>
                <a:gd name="adj" fmla="val 16667"/>
              </a:avLst>
            </a:prstGeom>
            <a:noFill/>
            <a:ln>
              <a:solidFill>
                <a:srgbClr val="06806C"/>
              </a:solidFill>
            </a:ln>
          </p:spPr>
          <p:txBody>
            <a:bodyPr wrap="square" anchor="ctr" anchorCtr="0">
              <a:noAutofit/>
            </a:bodyPr>
            <a:lstStyle/>
            <a:p>
              <a:pPr>
                <a:spcAft>
                  <a:spcPts val="450"/>
                </a:spcAft>
                <a:defRPr/>
              </a:pPr>
              <a:r>
                <a:rPr lang="fr-FR" sz="1350" b="1" cap="small" dirty="0">
                  <a:solidFill>
                    <a:srgbClr val="06806C"/>
                  </a:solidFill>
                  <a:latin typeface="Marianne"/>
                </a:rPr>
                <a:t>Fournisseurs éco-responsables</a:t>
              </a:r>
              <a:endParaRPr lang="fr-FR" sz="850" b="1" cap="small" dirty="0">
                <a:solidFill>
                  <a:srgbClr val="2C3176"/>
                </a:solidFill>
                <a:latin typeface="Marianne"/>
              </a:endParaRPr>
            </a:p>
            <a:p>
              <a:pPr>
                <a:spcAft>
                  <a:spcPts val="450"/>
                </a:spcAft>
                <a:defRPr/>
              </a:pPr>
              <a:r>
                <a:rPr lang="fr-FR" sz="1350" dirty="0">
                  <a:solidFill>
                    <a:srgbClr val="2C3176"/>
                  </a:solidFill>
                  <a:latin typeface="Marianne"/>
                </a:rPr>
                <a:t>Politique d'achat durable et implication des fournisseurs</a:t>
              </a:r>
              <a:endParaRPr dirty="0"/>
            </a:p>
          </p:txBody>
        </p:sp>
        <p:sp>
          <p:nvSpPr>
            <p:cNvPr id="151" name="Forme libre : forme 142"/>
            <p:cNvSpPr/>
            <p:nvPr/>
          </p:nvSpPr>
          <p:spPr bwMode="auto">
            <a:xfrm>
              <a:off x="923839" y="3240498"/>
              <a:ext cx="3515644" cy="615553"/>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6806C"/>
            </a:solidFill>
            <a:ln w="9525" cap="flat">
              <a:solidFill>
                <a:srgbClr val="06806C"/>
              </a:solidFill>
              <a:prstDash val="solid"/>
              <a:miter/>
            </a:ln>
          </p:spPr>
          <p:txBody>
            <a:bodyPr rtlCol="0" anchor="ctr"/>
            <a:lstStyle/>
            <a:p>
              <a:pPr algn="ctr">
                <a:defRPr/>
              </a:pPr>
              <a:r>
                <a:rPr lang="fr-FR" sz="1500" b="1">
                  <a:solidFill>
                    <a:schemeClr val="bg1"/>
                  </a:solidFill>
                  <a:latin typeface="Marianne"/>
                </a:rPr>
                <a:t>Achats</a:t>
              </a:r>
            </a:p>
          </p:txBody>
        </p:sp>
        <p:pic>
          <p:nvPicPr>
            <p:cNvPr id="82" name="Picture 2" descr="PC End Approval Procurement Svg Png Icon Free Download (#191647) -  OnlineWebFonts.COM"/>
            <p:cNvPicPr>
              <a:picLocks noChangeAspect="1" noChangeArrowheads="1"/>
            </p:cNvPicPr>
            <p:nvPr/>
          </p:nvPicPr>
          <p:blipFill>
            <a:blip r:embed="rId3">
              <a:duotone>
                <a:schemeClr val="accent1">
                  <a:shade val="45000"/>
                  <a:satMod val="135000"/>
                </a:schemeClr>
                <a:prstClr val="white"/>
              </a:duotone>
            </a:blip>
            <a:stretch/>
          </p:blipFill>
          <p:spPr bwMode="auto">
            <a:xfrm>
              <a:off x="3807948" y="5084503"/>
              <a:ext cx="389029" cy="350127"/>
            </a:xfrm>
            <a:prstGeom prst="rect">
              <a:avLst/>
            </a:prstGeom>
            <a:noFill/>
            <a:ln>
              <a:solidFill>
                <a:srgbClr val="06806C"/>
              </a:solidFill>
            </a:ln>
          </p:spPr>
        </p:pic>
      </p:grpSp>
      <p:pic>
        <p:nvPicPr>
          <p:cNvPr id="83" name="Picture 41" descr="Icon&#10;&#10;Description automatically generated"/>
          <p:cNvPicPr>
            <a:picLocks noChangeAspect="1"/>
          </p:cNvPicPr>
          <p:nvPr/>
        </p:nvPicPr>
        <p:blipFill>
          <a:blip r:embed="rId4">
            <a:duotone>
              <a:prstClr val="black"/>
              <a:schemeClr val="accent1">
                <a:tint val="45000"/>
                <a:satMod val="400000"/>
              </a:schemeClr>
            </a:duotone>
          </a:blip>
          <a:stretch/>
        </p:blipFill>
        <p:spPr bwMode="auto">
          <a:xfrm>
            <a:off x="8723613" y="3429000"/>
            <a:ext cx="270000" cy="270000"/>
          </a:xfrm>
          <a:prstGeom prst="rect">
            <a:avLst/>
          </a:prstGeom>
        </p:spPr>
      </p:pic>
      <p:sp>
        <p:nvSpPr>
          <p:cNvPr id="85" name="Forme libre : forme 142"/>
          <p:cNvSpPr/>
          <p:nvPr/>
        </p:nvSpPr>
        <p:spPr bwMode="auto">
          <a:xfrm>
            <a:off x="3534687" y="2225242"/>
            <a:ext cx="2756789" cy="46166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E75BA"/>
          </a:solidFill>
          <a:ln w="9525" cap="flat">
            <a:solidFill>
              <a:schemeClr val="bg1"/>
            </a:solidFill>
            <a:prstDash val="solid"/>
            <a:miter/>
          </a:ln>
        </p:spPr>
        <p:txBody>
          <a:bodyPr rtlCol="0" anchor="ctr"/>
          <a:lstStyle/>
          <a:p>
            <a:pPr algn="ctr">
              <a:defRPr/>
            </a:pPr>
            <a:r>
              <a:rPr lang="fr-FR" sz="1500" b="1">
                <a:solidFill>
                  <a:schemeClr val="bg1"/>
                </a:solidFill>
                <a:latin typeface="Marianne"/>
              </a:rPr>
              <a:t>Comportements des utilisateurs</a:t>
            </a:r>
          </a:p>
        </p:txBody>
      </p:sp>
      <p:grpSp>
        <p:nvGrpSpPr>
          <p:cNvPr id="2" name="Groupe 1"/>
          <p:cNvGrpSpPr/>
          <p:nvPr/>
        </p:nvGrpSpPr>
        <p:grpSpPr bwMode="auto">
          <a:xfrm>
            <a:off x="788490" y="2235293"/>
            <a:ext cx="2543442" cy="3207532"/>
            <a:chOff x="12377584" y="3188627"/>
            <a:chExt cx="3391256" cy="4276709"/>
          </a:xfrm>
        </p:grpSpPr>
        <p:sp>
          <p:nvSpPr>
            <p:cNvPr id="87" name="TextBox 6"/>
            <p:cNvSpPr txBox="1"/>
            <p:nvPr/>
          </p:nvSpPr>
          <p:spPr bwMode="auto">
            <a:xfrm>
              <a:off x="12377584" y="3879897"/>
              <a:ext cx="3391256" cy="3585439"/>
            </a:xfrm>
            <a:prstGeom prst="roundRect">
              <a:avLst>
                <a:gd name="adj" fmla="val 16667"/>
              </a:avLst>
            </a:prstGeom>
            <a:noFill/>
            <a:ln>
              <a:solidFill>
                <a:srgbClr val="03B7A0"/>
              </a:solidFill>
            </a:ln>
          </p:spPr>
          <p:txBody>
            <a:bodyPr wrap="square" anchor="ctr" anchorCtr="0">
              <a:noAutofit/>
            </a:bodyPr>
            <a:lstStyle/>
            <a:p>
              <a:pPr>
                <a:spcBef>
                  <a:spcPts val="225"/>
                </a:spcBef>
                <a:spcAft>
                  <a:spcPts val="225"/>
                </a:spcAft>
                <a:defRPr/>
              </a:pPr>
              <a:endParaRPr lang="fr-FR" sz="1350" b="1" cap="small" dirty="0">
                <a:solidFill>
                  <a:srgbClr val="2C3176"/>
                </a:solidFill>
                <a:latin typeface="Marianne"/>
              </a:endParaRPr>
            </a:p>
            <a:p>
              <a:pPr algn="ctr">
                <a:spcBef>
                  <a:spcPts val="225"/>
                </a:spcBef>
                <a:spcAft>
                  <a:spcPts val="225"/>
                </a:spcAft>
                <a:defRPr/>
              </a:pPr>
              <a:r>
                <a:rPr lang="fr-FR" sz="1350" b="1" cap="small" dirty="0">
                  <a:solidFill>
                    <a:srgbClr val="03B7A0"/>
                  </a:solidFill>
                  <a:latin typeface="Marianne"/>
                </a:rPr>
                <a:t>Maîtriser l’usage des postes </a:t>
              </a:r>
              <a:endParaRPr lang="fr-FR" sz="1350" b="1" cap="small" dirty="0">
                <a:solidFill>
                  <a:srgbClr val="2C3176"/>
                </a:solidFill>
                <a:latin typeface="Marianne"/>
              </a:endParaRPr>
            </a:p>
            <a:p>
              <a:pPr algn="ctr">
                <a:spcAft>
                  <a:spcPts val="225"/>
                </a:spcAft>
                <a:defRPr/>
              </a:pPr>
              <a:r>
                <a:rPr lang="fr-FR" sz="1350" dirty="0">
                  <a:solidFill>
                    <a:srgbClr val="2C3176"/>
                  </a:solidFill>
                  <a:latin typeface="Marianne"/>
                </a:rPr>
                <a:t>Contrôler l'utilisation des appareils pour diminuer leur consommation</a:t>
              </a:r>
              <a:endParaRPr lang="fr-FR" sz="1350" b="1" cap="small" dirty="0">
                <a:solidFill>
                  <a:srgbClr val="2C3176"/>
                </a:solidFill>
                <a:latin typeface="Marianne"/>
              </a:endParaRPr>
            </a:p>
            <a:p>
              <a:pPr>
                <a:spcBef>
                  <a:spcPts val="225"/>
                </a:spcBef>
                <a:spcAft>
                  <a:spcPts val="225"/>
                </a:spcAft>
                <a:defRPr/>
              </a:pPr>
              <a:endParaRPr lang="fr-FR" sz="1350" b="1" cap="small" dirty="0">
                <a:solidFill>
                  <a:srgbClr val="2C3176"/>
                </a:solidFill>
                <a:latin typeface="Marianne"/>
              </a:endParaRPr>
            </a:p>
            <a:p>
              <a:pPr>
                <a:spcBef>
                  <a:spcPts val="225"/>
                </a:spcBef>
                <a:spcAft>
                  <a:spcPts val="225"/>
                </a:spcAft>
                <a:defRPr/>
              </a:pPr>
              <a:r>
                <a:rPr lang="fr-FR" sz="1350" b="1" cap="small" dirty="0">
                  <a:solidFill>
                    <a:srgbClr val="03B7A0"/>
                  </a:solidFill>
                  <a:latin typeface="Marianne"/>
                </a:rPr>
                <a:t>Optimiser le parc de matériels</a:t>
              </a:r>
              <a:endParaRPr dirty="0"/>
            </a:p>
            <a:p>
              <a:pPr lvl="0">
                <a:defRPr/>
              </a:pPr>
              <a:r>
                <a:rPr lang="fr-FR" sz="1350" dirty="0">
                  <a:solidFill>
                    <a:srgbClr val="2C3176"/>
                  </a:solidFill>
                  <a:latin typeface="Marianne"/>
                </a:rPr>
                <a:t>Réutilisation, reconditionnement et recyclage du matériel en fin de vie</a:t>
              </a:r>
              <a:endParaRPr dirty="0"/>
            </a:p>
            <a:p>
              <a:pPr>
                <a:spcAft>
                  <a:spcPts val="450"/>
                </a:spcAft>
                <a:defRPr/>
              </a:pPr>
              <a:endParaRPr lang="fr-FR" sz="1350" dirty="0">
                <a:solidFill>
                  <a:srgbClr val="2C3176"/>
                </a:solidFill>
                <a:latin typeface="Marianne"/>
              </a:endParaRPr>
            </a:p>
          </p:txBody>
        </p:sp>
        <p:sp>
          <p:nvSpPr>
            <p:cNvPr id="88" name="Forme libre : forme 142"/>
            <p:cNvSpPr/>
            <p:nvPr/>
          </p:nvSpPr>
          <p:spPr bwMode="auto">
            <a:xfrm>
              <a:off x="12492459" y="3188627"/>
              <a:ext cx="3276381" cy="615553"/>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3B7A0"/>
            </a:solidFill>
            <a:ln w="9525" cap="flat">
              <a:solidFill>
                <a:schemeClr val="bg1"/>
              </a:solidFill>
              <a:prstDash val="solid"/>
              <a:miter/>
            </a:ln>
          </p:spPr>
          <p:txBody>
            <a:bodyPr rtlCol="0" anchor="ctr"/>
            <a:lstStyle/>
            <a:p>
              <a:pPr algn="ctr">
                <a:defRPr/>
              </a:pPr>
              <a:r>
                <a:rPr lang="fr-FR" sz="1500" b="1">
                  <a:solidFill>
                    <a:schemeClr val="bg1"/>
                  </a:solidFill>
                  <a:latin typeface="Marianne"/>
                </a:rPr>
                <a:t>Parc informatique</a:t>
              </a:r>
            </a:p>
          </p:txBody>
        </p:sp>
        <p:pic>
          <p:nvPicPr>
            <p:cNvPr id="17" name="Picture 42" descr="Icon&#10;&#10;Description automatically generated"/>
            <p:cNvPicPr>
              <a:picLocks noChangeAspect="1"/>
            </p:cNvPicPr>
            <p:nvPr/>
          </p:nvPicPr>
          <p:blipFill>
            <a:blip r:embed="rId5">
              <a:duotone>
                <a:prstClr val="black"/>
                <a:schemeClr val="accent1">
                  <a:tint val="45000"/>
                  <a:satMod val="400000"/>
                </a:schemeClr>
              </a:duotone>
            </a:blip>
            <a:stretch/>
          </p:blipFill>
          <p:spPr bwMode="auto">
            <a:xfrm>
              <a:off x="15349848" y="4108162"/>
              <a:ext cx="360000" cy="360000"/>
            </a:xfrm>
            <a:prstGeom prst="rect">
              <a:avLst/>
            </a:prstGeom>
          </p:spPr>
        </p:pic>
      </p:grpSp>
      <p:sp>
        <p:nvSpPr>
          <p:cNvPr id="19" name="Titre 1"/>
          <p:cNvSpPr>
            <a:spLocks noGrp="1"/>
          </p:cNvSpPr>
          <p:nvPr>
            <p:ph type="title"/>
          </p:nvPr>
        </p:nvSpPr>
        <p:spPr bwMode="auto">
          <a:xfrm>
            <a:off x="1949116" y="281600"/>
            <a:ext cx="8181474" cy="1015663"/>
          </a:xfrm>
        </p:spPr>
        <p:txBody>
          <a:bodyPr/>
          <a:lstStyle/>
          <a:p>
            <a:pPr>
              <a:defRPr/>
            </a:pPr>
            <a:r>
              <a:rPr lang="fr-FR"/>
              <a:t>Les collectivités font parfois déjà du Numérique responsable sans le savoir -</a:t>
            </a:r>
            <a:r>
              <a:rPr lang="fr-FR">
                <a:solidFill>
                  <a:srgbClr val="03B7A0"/>
                </a:solidFill>
              </a:rPr>
              <a:t> Exemples</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5" name="object 15"/>
          <p:cNvSpPr/>
          <p:nvPr/>
        </p:nvSpPr>
        <p:spPr bwMode="auto">
          <a:xfrm>
            <a:off x="786703" y="1658609"/>
            <a:ext cx="2917984" cy="23336"/>
          </a:xfrm>
          <a:custGeom>
            <a:avLst/>
            <a:gdLst/>
            <a:ahLst/>
            <a:cxnLst/>
            <a:rect l="l" t="t" r="r" b="b"/>
            <a:pathLst>
              <a:path w="3890645" h="31114" extrusionOk="0">
                <a:moveTo>
                  <a:pt x="3890213" y="0"/>
                </a:moveTo>
                <a:lnTo>
                  <a:pt x="0" y="0"/>
                </a:lnTo>
                <a:lnTo>
                  <a:pt x="0" y="30975"/>
                </a:lnTo>
                <a:lnTo>
                  <a:pt x="3890213" y="30975"/>
                </a:lnTo>
                <a:lnTo>
                  <a:pt x="3890213" y="0"/>
                </a:lnTo>
                <a:close/>
              </a:path>
            </a:pathLst>
          </a:custGeom>
          <a:solidFill>
            <a:srgbClr val="2C3176"/>
          </a:solidFill>
        </p:spPr>
        <p:txBody>
          <a:bodyPr wrap="square" lIns="0" tIns="0" rIns="0" bIns="0" rtlCol="0"/>
          <a:lstStyle/>
          <a:p>
            <a:pPr defTabSz="914378">
              <a:defRPr/>
            </a:pPr>
            <a:endParaRPr sz="1350">
              <a:solidFill>
                <a:prstClr val="black"/>
              </a:solidFill>
              <a:latin typeface="Calibri"/>
            </a:endParaRPr>
          </a:p>
        </p:txBody>
      </p:sp>
      <p:sp>
        <p:nvSpPr>
          <p:cNvPr id="18" name="object 18"/>
          <p:cNvSpPr txBox="1"/>
          <p:nvPr/>
        </p:nvSpPr>
        <p:spPr bwMode="auto">
          <a:xfrm>
            <a:off x="777177" y="1199851"/>
            <a:ext cx="3773291" cy="380392"/>
          </a:xfrm>
          <a:prstGeom prst="rect">
            <a:avLst/>
          </a:prstGeom>
        </p:spPr>
        <p:txBody>
          <a:bodyPr vert="horz" wrap="square" lIns="0" tIns="10953" rIns="0" bIns="0" rtlCol="0">
            <a:spAutoFit/>
          </a:bodyPr>
          <a:lstStyle/>
          <a:p>
            <a:pPr marL="9525" defTabSz="914378">
              <a:spcBef>
                <a:spcPts val="86"/>
              </a:spcBef>
              <a:tabLst>
                <a:tab pos="3685607" algn="l"/>
              </a:tabLst>
              <a:defRPr/>
            </a:pPr>
            <a:r>
              <a:rPr lang="fr-FR" sz="2400" spc="8">
                <a:solidFill>
                  <a:srgbClr val="008373"/>
                </a:solidFill>
                <a:latin typeface="Marianne"/>
                <a:ea typeface="Marianne"/>
                <a:cs typeface="Marianne"/>
              </a:rPr>
              <a:t>Objectifs</a:t>
            </a:r>
            <a:endParaRPr lang="fr-FR" sz="2400">
              <a:solidFill>
                <a:srgbClr val="008373"/>
              </a:solidFill>
              <a:latin typeface="Marianne"/>
              <a:ea typeface="Marianne"/>
              <a:cs typeface="Marianne"/>
            </a:endParaRPr>
          </a:p>
        </p:txBody>
      </p:sp>
      <p:sp>
        <p:nvSpPr>
          <p:cNvPr id="20" name="object 20"/>
          <p:cNvSpPr txBox="1"/>
          <p:nvPr/>
        </p:nvSpPr>
        <p:spPr bwMode="auto">
          <a:xfrm>
            <a:off x="4318537" y="1913893"/>
            <a:ext cx="2855119" cy="2546210"/>
          </a:xfrm>
          <a:prstGeom prst="rect">
            <a:avLst/>
          </a:prstGeom>
        </p:spPr>
        <p:txBody>
          <a:bodyPr vert="horz" wrap="square" lIns="0" tIns="9525" rIns="0" bIns="0" rtlCol="0">
            <a:spAutoFit/>
          </a:bodyPr>
          <a:lstStyle/>
          <a:p>
            <a:pPr marL="352424" marR="3810" indent="-342900" defTabSz="914378">
              <a:spcBef>
                <a:spcPts val="75"/>
              </a:spcBef>
              <a:buFont typeface="+mj-lt"/>
              <a:buAutoNum type="arabicPeriod"/>
              <a:defRPr/>
            </a:pPr>
            <a:r>
              <a:rPr lang="fr-FR" sz="1600" spc="-4" dirty="0">
                <a:solidFill>
                  <a:srgbClr val="2C3176"/>
                </a:solidFill>
                <a:latin typeface="Marianne Light"/>
                <a:ea typeface="Marianne Light"/>
                <a:cs typeface="Marianne Light"/>
              </a:rPr>
              <a:t>S’accorder sur un </a:t>
            </a:r>
            <a:r>
              <a:rPr lang="fr-FR" sz="1600" b="1" spc="-4" dirty="0">
                <a:solidFill>
                  <a:srgbClr val="2C3176"/>
                </a:solidFill>
                <a:latin typeface="Marianne Light"/>
                <a:ea typeface="Marianne Light"/>
                <a:cs typeface="Marianne Light"/>
              </a:rPr>
              <a:t>niveau d’ambition </a:t>
            </a:r>
            <a:r>
              <a:rPr lang="fr-FR" sz="1600" spc="-4" dirty="0">
                <a:solidFill>
                  <a:srgbClr val="2C3176"/>
                </a:solidFill>
                <a:latin typeface="Marianne Light"/>
                <a:ea typeface="Marianne Light"/>
                <a:cs typeface="Marianne Light"/>
              </a:rPr>
              <a:t>et un </a:t>
            </a:r>
            <a:r>
              <a:rPr lang="fr-FR" sz="1600" b="1" spc="-4" dirty="0">
                <a:solidFill>
                  <a:srgbClr val="2C3176"/>
                </a:solidFill>
                <a:latin typeface="Marianne Light"/>
                <a:ea typeface="Marianne Light"/>
                <a:cs typeface="Marianne Light"/>
              </a:rPr>
              <a:t>périmètre d’application </a:t>
            </a:r>
            <a:endParaRPr sz="1600" dirty="0"/>
          </a:p>
          <a:p>
            <a:pPr marL="352424" marR="3810" indent="-342900" defTabSz="914378">
              <a:spcBef>
                <a:spcPts val="75"/>
              </a:spcBef>
              <a:buFont typeface="+mj-lt"/>
              <a:buAutoNum type="arabicPeriod"/>
              <a:defRPr/>
            </a:pPr>
            <a:endParaRPr lang="fr-FR" sz="1600" spc="-4" dirty="0">
              <a:solidFill>
                <a:srgbClr val="2C3176"/>
              </a:solidFill>
              <a:latin typeface="Marianne Light"/>
              <a:ea typeface="Marianne Light"/>
              <a:cs typeface="Marianne Light"/>
            </a:endParaRPr>
          </a:p>
          <a:p>
            <a:pPr marL="352424" marR="3810" indent="-342900" defTabSz="914378">
              <a:spcBef>
                <a:spcPts val="75"/>
              </a:spcBef>
              <a:buFont typeface="+mj-lt"/>
              <a:buAutoNum type="arabicPeriod"/>
              <a:defRPr/>
            </a:pPr>
            <a:r>
              <a:rPr lang="fr-FR" sz="1600" b="1" spc="-4" dirty="0">
                <a:solidFill>
                  <a:srgbClr val="2C3176"/>
                </a:solidFill>
                <a:latin typeface="Marianne Light"/>
                <a:ea typeface="Marianne Light"/>
                <a:cs typeface="Marianne Light"/>
              </a:rPr>
              <a:t>Prioriser les actions </a:t>
            </a:r>
            <a:r>
              <a:rPr lang="fr-FR" sz="1600" spc="-4" dirty="0">
                <a:solidFill>
                  <a:srgbClr val="2C3176"/>
                </a:solidFill>
                <a:latin typeface="Marianne Light"/>
                <a:ea typeface="Marianne Light"/>
                <a:cs typeface="Marianne Light"/>
              </a:rPr>
              <a:t>à mettre en place et initier le passage à  l’action</a:t>
            </a:r>
            <a:endParaRPr sz="1600" dirty="0"/>
          </a:p>
          <a:p>
            <a:pPr marL="352424" marR="3810" indent="-342900" defTabSz="914378">
              <a:spcBef>
                <a:spcPts val="75"/>
              </a:spcBef>
              <a:buFont typeface="+mj-lt"/>
              <a:buAutoNum type="arabicPeriod"/>
              <a:defRPr/>
            </a:pPr>
            <a:endParaRPr lang="fr-FR" sz="1600" spc="-4" dirty="0">
              <a:solidFill>
                <a:srgbClr val="2C3176"/>
              </a:solidFill>
              <a:latin typeface="Marianne Light"/>
              <a:ea typeface="Marianne Light"/>
              <a:cs typeface="Marianne Light"/>
            </a:endParaRPr>
          </a:p>
          <a:p>
            <a:pPr marL="352424" marR="3810" indent="-342900" defTabSz="914378">
              <a:spcBef>
                <a:spcPts val="75"/>
              </a:spcBef>
              <a:buFont typeface="+mj-lt"/>
              <a:buAutoNum type="arabicPeriod"/>
              <a:defRPr/>
            </a:pPr>
            <a:r>
              <a:rPr lang="fr-FR" sz="1600" spc="-4" dirty="0">
                <a:solidFill>
                  <a:srgbClr val="2C3176"/>
                </a:solidFill>
                <a:latin typeface="Marianne Light"/>
                <a:ea typeface="Marianne Light"/>
                <a:cs typeface="Marianne Light"/>
              </a:rPr>
              <a:t>Réussir la </a:t>
            </a:r>
            <a:r>
              <a:rPr lang="fr-FR" sz="1600" b="1" spc="-4" dirty="0">
                <a:solidFill>
                  <a:srgbClr val="2C3176"/>
                </a:solidFill>
                <a:latin typeface="Marianne Light"/>
                <a:ea typeface="Marianne Light"/>
                <a:cs typeface="Marianne Light"/>
              </a:rPr>
              <a:t>mobilisation</a:t>
            </a:r>
            <a:r>
              <a:rPr lang="fr-FR" sz="1600" spc="-4" dirty="0">
                <a:solidFill>
                  <a:srgbClr val="2C3176"/>
                </a:solidFill>
                <a:latin typeface="Marianne Light"/>
                <a:ea typeface="Marianne Light"/>
                <a:cs typeface="Marianne Light"/>
              </a:rPr>
              <a:t> </a:t>
            </a:r>
            <a:r>
              <a:rPr lang="fr-FR" sz="1650" spc="-4" dirty="0">
                <a:solidFill>
                  <a:srgbClr val="2C3176"/>
                </a:solidFill>
                <a:latin typeface="Marianne Light"/>
                <a:ea typeface="Marianne Light"/>
                <a:cs typeface="Marianne Light"/>
              </a:rPr>
              <a:t>des parties prenantes</a:t>
            </a:r>
            <a:endParaRPr dirty="0"/>
          </a:p>
        </p:txBody>
      </p:sp>
      <p:sp>
        <p:nvSpPr>
          <p:cNvPr id="23" name="object 23"/>
          <p:cNvSpPr/>
          <p:nvPr/>
        </p:nvSpPr>
        <p:spPr bwMode="auto">
          <a:xfrm>
            <a:off x="10089423" y="0"/>
            <a:ext cx="2102644" cy="2182654"/>
          </a:xfrm>
          <a:custGeom>
            <a:avLst/>
            <a:gdLst/>
            <a:ahLst/>
            <a:cxnLst/>
            <a:rect l="l" t="t" r="r" b="b"/>
            <a:pathLst>
              <a:path w="2803525" h="2910205" extrusionOk="0">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pPr defTabSz="914378">
              <a:defRPr/>
            </a:pPr>
            <a:endParaRPr sz="1350">
              <a:solidFill>
                <a:prstClr val="black"/>
              </a:solidFill>
              <a:latin typeface="Calibri"/>
            </a:endParaRPr>
          </a:p>
        </p:txBody>
      </p:sp>
      <p:sp>
        <p:nvSpPr>
          <p:cNvPr id="12" name="object 15"/>
          <p:cNvSpPr/>
          <p:nvPr/>
        </p:nvSpPr>
        <p:spPr bwMode="auto">
          <a:xfrm>
            <a:off x="4328062" y="1658609"/>
            <a:ext cx="2917984" cy="23336"/>
          </a:xfrm>
          <a:custGeom>
            <a:avLst/>
            <a:gdLst/>
            <a:ahLst/>
            <a:cxnLst/>
            <a:rect l="l" t="t" r="r" b="b"/>
            <a:pathLst>
              <a:path w="3890645" h="31114" extrusionOk="0">
                <a:moveTo>
                  <a:pt x="3890213" y="0"/>
                </a:moveTo>
                <a:lnTo>
                  <a:pt x="0" y="0"/>
                </a:lnTo>
                <a:lnTo>
                  <a:pt x="0" y="30975"/>
                </a:lnTo>
                <a:lnTo>
                  <a:pt x="3890213" y="30975"/>
                </a:lnTo>
                <a:lnTo>
                  <a:pt x="3890213" y="0"/>
                </a:lnTo>
                <a:close/>
              </a:path>
            </a:pathLst>
          </a:custGeom>
          <a:solidFill>
            <a:srgbClr val="2C3176"/>
          </a:solidFill>
        </p:spPr>
        <p:txBody>
          <a:bodyPr wrap="square" lIns="0" tIns="0" rIns="0" bIns="0" rtlCol="0"/>
          <a:lstStyle/>
          <a:p>
            <a:pPr defTabSz="914378">
              <a:defRPr/>
            </a:pPr>
            <a:endParaRPr sz="1350">
              <a:solidFill>
                <a:prstClr val="black"/>
              </a:solidFill>
              <a:latin typeface="Calibri"/>
            </a:endParaRPr>
          </a:p>
        </p:txBody>
      </p:sp>
      <p:sp>
        <p:nvSpPr>
          <p:cNvPr id="13" name="object 18"/>
          <p:cNvSpPr txBox="1"/>
          <p:nvPr/>
        </p:nvSpPr>
        <p:spPr bwMode="auto">
          <a:xfrm>
            <a:off x="4318537" y="1199851"/>
            <a:ext cx="3773291" cy="380392"/>
          </a:xfrm>
          <a:prstGeom prst="rect">
            <a:avLst/>
          </a:prstGeom>
        </p:spPr>
        <p:txBody>
          <a:bodyPr vert="horz" wrap="square" lIns="0" tIns="10953" rIns="0" bIns="0" rtlCol="0">
            <a:spAutoFit/>
          </a:bodyPr>
          <a:lstStyle/>
          <a:p>
            <a:pPr marL="9525" defTabSz="914378">
              <a:spcBef>
                <a:spcPts val="86"/>
              </a:spcBef>
              <a:tabLst>
                <a:tab pos="3685607" algn="l"/>
              </a:tabLst>
              <a:defRPr/>
            </a:pPr>
            <a:r>
              <a:rPr lang="fr-FR" sz="2400" spc="8">
                <a:solidFill>
                  <a:srgbClr val="5C72B6"/>
                </a:solidFill>
                <a:latin typeface="Marianne"/>
                <a:ea typeface="Marianne"/>
                <a:cs typeface="Marianne"/>
              </a:rPr>
              <a:t>Enjeux</a:t>
            </a:r>
            <a:endParaRPr lang="fr-FR" sz="2400">
              <a:solidFill>
                <a:srgbClr val="5C72B6"/>
              </a:solidFill>
              <a:latin typeface="Marianne"/>
              <a:ea typeface="Marianne"/>
              <a:cs typeface="Marianne"/>
            </a:endParaRPr>
          </a:p>
        </p:txBody>
      </p:sp>
      <p:sp>
        <p:nvSpPr>
          <p:cNvPr id="16" name="object 15"/>
          <p:cNvSpPr/>
          <p:nvPr/>
        </p:nvSpPr>
        <p:spPr bwMode="auto">
          <a:xfrm>
            <a:off x="7869421" y="1658609"/>
            <a:ext cx="2917984" cy="23336"/>
          </a:xfrm>
          <a:custGeom>
            <a:avLst/>
            <a:gdLst/>
            <a:ahLst/>
            <a:cxnLst/>
            <a:rect l="l" t="t" r="r" b="b"/>
            <a:pathLst>
              <a:path w="3890645" h="31114" extrusionOk="0">
                <a:moveTo>
                  <a:pt x="3890213" y="0"/>
                </a:moveTo>
                <a:lnTo>
                  <a:pt x="0" y="0"/>
                </a:lnTo>
                <a:lnTo>
                  <a:pt x="0" y="30975"/>
                </a:lnTo>
                <a:lnTo>
                  <a:pt x="3890213" y="30975"/>
                </a:lnTo>
                <a:lnTo>
                  <a:pt x="3890213" y="0"/>
                </a:lnTo>
                <a:close/>
              </a:path>
            </a:pathLst>
          </a:custGeom>
          <a:solidFill>
            <a:srgbClr val="2C3176"/>
          </a:solidFill>
        </p:spPr>
        <p:txBody>
          <a:bodyPr wrap="square" lIns="0" tIns="0" rIns="0" bIns="0" rtlCol="0"/>
          <a:lstStyle/>
          <a:p>
            <a:pPr defTabSz="914378">
              <a:defRPr/>
            </a:pPr>
            <a:endParaRPr sz="1350">
              <a:solidFill>
                <a:prstClr val="black"/>
              </a:solidFill>
              <a:latin typeface="Calibri"/>
            </a:endParaRPr>
          </a:p>
        </p:txBody>
      </p:sp>
      <p:sp>
        <p:nvSpPr>
          <p:cNvPr id="17" name="object 18"/>
          <p:cNvSpPr txBox="1"/>
          <p:nvPr/>
        </p:nvSpPr>
        <p:spPr bwMode="auto">
          <a:xfrm>
            <a:off x="7831321" y="1199851"/>
            <a:ext cx="3773291" cy="380392"/>
          </a:xfrm>
          <a:prstGeom prst="rect">
            <a:avLst/>
          </a:prstGeom>
        </p:spPr>
        <p:txBody>
          <a:bodyPr vert="horz" wrap="square" lIns="0" tIns="10953" rIns="0" bIns="0" rtlCol="0">
            <a:spAutoFit/>
          </a:bodyPr>
          <a:lstStyle/>
          <a:p>
            <a:pPr marL="9525" defTabSz="914378">
              <a:spcBef>
                <a:spcPts val="86"/>
              </a:spcBef>
              <a:tabLst>
                <a:tab pos="3685607" algn="l"/>
              </a:tabLst>
              <a:defRPr/>
            </a:pPr>
            <a:r>
              <a:rPr lang="fr-FR" sz="2400" spc="8">
                <a:solidFill>
                  <a:srgbClr val="FFCA05"/>
                </a:solidFill>
                <a:latin typeface="Marianne"/>
                <a:ea typeface="Marianne"/>
                <a:cs typeface="Marianne"/>
              </a:rPr>
              <a:t>Critères de réussite</a:t>
            </a:r>
            <a:endParaRPr lang="fr-FR" sz="2400">
              <a:solidFill>
                <a:srgbClr val="FFCA05"/>
              </a:solidFill>
              <a:latin typeface="Marianne"/>
              <a:ea typeface="Marianne"/>
              <a:cs typeface="Marianne"/>
            </a:endParaRPr>
          </a:p>
        </p:txBody>
      </p:sp>
      <p:sp>
        <p:nvSpPr>
          <p:cNvPr id="21" name="object 14"/>
          <p:cNvSpPr txBox="1"/>
          <p:nvPr/>
        </p:nvSpPr>
        <p:spPr bwMode="auto">
          <a:xfrm>
            <a:off x="1268545" y="351730"/>
            <a:ext cx="9654909" cy="518891"/>
          </a:xfrm>
          <a:prstGeom prst="rect">
            <a:avLst/>
          </a:prstGeom>
        </p:spPr>
        <p:txBody>
          <a:bodyPr vert="horz" wrap="square" lIns="0" tIns="10953" rIns="0" bIns="0" rtlCol="0">
            <a:spAutoFit/>
          </a:bodyPr>
          <a:lstStyle>
            <a:lvl1pPr marL="12700" algn="ctr" defTabSz="914377">
              <a:spcBef>
                <a:spcPts val="115"/>
              </a:spcBef>
              <a:defRPr sz="4250" b="1" i="0">
                <a:solidFill>
                  <a:srgbClr val="2C3176"/>
                </a:solidFill>
                <a:latin typeface="Marianne"/>
                <a:ea typeface="+mj-ea"/>
                <a:cs typeface="Arial"/>
              </a:defRPr>
            </a:lvl1pPr>
          </a:lstStyle>
          <a:p>
            <a:pPr>
              <a:defRPr/>
            </a:pPr>
            <a:r>
              <a:rPr lang="fr-FR" sz="3200" dirty="0"/>
              <a:t>Implications du pas à pas méthodologique</a:t>
            </a:r>
            <a:endParaRPr sz="4000" dirty="0"/>
          </a:p>
        </p:txBody>
      </p:sp>
      <p:sp>
        <p:nvSpPr>
          <p:cNvPr id="29" name="object 20"/>
          <p:cNvSpPr txBox="1"/>
          <p:nvPr/>
        </p:nvSpPr>
        <p:spPr bwMode="auto">
          <a:xfrm>
            <a:off x="777177" y="1913893"/>
            <a:ext cx="2855119" cy="2818079"/>
          </a:xfrm>
          <a:prstGeom prst="rect">
            <a:avLst/>
          </a:prstGeom>
        </p:spPr>
        <p:txBody>
          <a:bodyPr vert="horz" wrap="square" lIns="0" tIns="9525" rIns="0" bIns="0" rtlCol="0">
            <a:spAutoFit/>
          </a:bodyPr>
          <a:lstStyle/>
          <a:p>
            <a:pPr marL="352424" marR="3810" indent="-342900" defTabSz="914378">
              <a:spcBef>
                <a:spcPts val="75"/>
              </a:spcBef>
              <a:buFont typeface="+mj-lt"/>
              <a:buAutoNum type="arabicPeriod"/>
              <a:defRPr/>
            </a:pPr>
            <a:r>
              <a:rPr lang="fr-FR" sz="1600" spc="-4" dirty="0">
                <a:solidFill>
                  <a:srgbClr val="2C3176"/>
                </a:solidFill>
                <a:latin typeface="Marianne Light"/>
                <a:ea typeface="Marianne Light"/>
                <a:cs typeface="Marianne Light"/>
              </a:rPr>
              <a:t>Formaliser une proposition de </a:t>
            </a:r>
            <a:r>
              <a:rPr lang="fr-FR" sz="1600" b="1" spc="-4" dirty="0">
                <a:solidFill>
                  <a:srgbClr val="2C3176"/>
                </a:solidFill>
                <a:latin typeface="Marianne Light"/>
                <a:ea typeface="Marianne Light"/>
                <a:cs typeface="Marianne Light"/>
              </a:rPr>
              <a:t>stratégie adaptée à la collectivité</a:t>
            </a:r>
            <a:endParaRPr sz="1600" dirty="0"/>
          </a:p>
          <a:p>
            <a:pPr marL="352424" marR="3810" indent="-342900" defTabSz="914378">
              <a:spcBef>
                <a:spcPts val="75"/>
              </a:spcBef>
              <a:buFont typeface="+mj-lt"/>
              <a:buAutoNum type="arabicPeriod"/>
              <a:defRPr/>
            </a:pPr>
            <a:endParaRPr lang="fr-FR" sz="1600" spc="-4" dirty="0">
              <a:solidFill>
                <a:srgbClr val="2C3176"/>
              </a:solidFill>
              <a:latin typeface="Marianne Light"/>
              <a:ea typeface="Marianne Light"/>
              <a:cs typeface="Marianne Light"/>
            </a:endParaRPr>
          </a:p>
          <a:p>
            <a:pPr marL="352424" marR="3810" indent="-342900" defTabSz="914378">
              <a:spcBef>
                <a:spcPts val="75"/>
              </a:spcBef>
              <a:buFont typeface="+mj-lt"/>
              <a:buAutoNum type="arabicPeriod"/>
              <a:defRPr/>
            </a:pPr>
            <a:r>
              <a:rPr lang="fr-FR" sz="1600" spc="-4" dirty="0">
                <a:solidFill>
                  <a:srgbClr val="2C3176"/>
                </a:solidFill>
                <a:latin typeface="Marianne Light"/>
                <a:ea typeface="Marianne Light"/>
                <a:cs typeface="Marianne Light"/>
              </a:rPr>
              <a:t>Doter la collectivité d’une </a:t>
            </a:r>
            <a:r>
              <a:rPr lang="fr-FR" sz="1600" b="1" spc="-4" dirty="0">
                <a:solidFill>
                  <a:srgbClr val="2C3176"/>
                </a:solidFill>
                <a:latin typeface="Marianne Light"/>
                <a:ea typeface="Marianne Light"/>
                <a:cs typeface="Marianne Light"/>
              </a:rPr>
              <a:t>vision claire de ses priorités </a:t>
            </a:r>
            <a:r>
              <a:rPr lang="fr-FR" sz="1600" spc="-4" dirty="0">
                <a:solidFill>
                  <a:srgbClr val="2C3176"/>
                </a:solidFill>
                <a:latin typeface="Marianne Light"/>
                <a:ea typeface="Marianne Light"/>
                <a:cs typeface="Marianne Light"/>
              </a:rPr>
              <a:t>et de la </a:t>
            </a:r>
            <a:r>
              <a:rPr lang="fr-FR" sz="1600" b="1" spc="-4" dirty="0">
                <a:solidFill>
                  <a:srgbClr val="2C3176"/>
                </a:solidFill>
                <a:latin typeface="Marianne Light"/>
                <a:ea typeface="Marianne Light"/>
                <a:cs typeface="Marianne Light"/>
              </a:rPr>
              <a:t>manière de les mettre en œuvre </a:t>
            </a:r>
            <a:r>
              <a:rPr lang="fr-FR" sz="1600" spc="-4" dirty="0">
                <a:solidFill>
                  <a:srgbClr val="2C3176"/>
                </a:solidFill>
                <a:latin typeface="Marianne Light"/>
                <a:ea typeface="Marianne Light"/>
                <a:cs typeface="Marianne Light"/>
              </a:rPr>
              <a:t>et </a:t>
            </a:r>
            <a:r>
              <a:rPr lang="fr-FR" sz="1600" b="1" spc="-4" dirty="0">
                <a:solidFill>
                  <a:srgbClr val="2C3176"/>
                </a:solidFill>
                <a:latin typeface="Marianne Light"/>
                <a:ea typeface="Marianne Light"/>
                <a:cs typeface="Marianne Light"/>
              </a:rPr>
              <a:t>pilotables dans la durée</a:t>
            </a:r>
            <a:endParaRPr sz="1600" dirty="0"/>
          </a:p>
          <a:p>
            <a:pPr marL="223832" marR="3810" indent="-214308" defTabSz="914378">
              <a:spcBef>
                <a:spcPts val="75"/>
              </a:spcBef>
              <a:buFont typeface="Arial"/>
              <a:buChar char="•"/>
              <a:defRPr/>
            </a:pPr>
            <a:endParaRPr lang="fr-FR" sz="1650" spc="-4" dirty="0">
              <a:solidFill>
                <a:srgbClr val="2C3176"/>
              </a:solidFill>
              <a:latin typeface="Marianne Light"/>
              <a:ea typeface="Marianne Light"/>
              <a:cs typeface="Marianne Light"/>
            </a:endParaRPr>
          </a:p>
        </p:txBody>
      </p:sp>
      <p:sp>
        <p:nvSpPr>
          <p:cNvPr id="30" name="object 20"/>
          <p:cNvSpPr txBox="1"/>
          <p:nvPr/>
        </p:nvSpPr>
        <p:spPr bwMode="auto">
          <a:xfrm>
            <a:off x="7869420" y="1913892"/>
            <a:ext cx="3356767" cy="4872488"/>
          </a:xfrm>
          <a:prstGeom prst="rect">
            <a:avLst/>
          </a:prstGeom>
        </p:spPr>
        <p:txBody>
          <a:bodyPr vert="horz" wrap="square" lIns="0" tIns="9525" rIns="0" bIns="0" rtlCol="0">
            <a:spAutoFit/>
          </a:bodyPr>
          <a:lstStyle/>
          <a:p>
            <a:pPr marL="352424" marR="3810" indent="-342900" defTabSz="914378">
              <a:spcBef>
                <a:spcPts val="75"/>
              </a:spcBef>
              <a:buFont typeface="+mj-lt"/>
              <a:buAutoNum type="arabicPeriod"/>
              <a:defRPr/>
            </a:pPr>
            <a:r>
              <a:rPr lang="fr-FR" sz="1600" spc="-4" dirty="0">
                <a:solidFill>
                  <a:srgbClr val="2C3176"/>
                </a:solidFill>
                <a:latin typeface="Marianne Light"/>
                <a:ea typeface="Marianne Light"/>
                <a:cs typeface="Marianne Light"/>
              </a:rPr>
              <a:t>Assurer la </a:t>
            </a:r>
            <a:r>
              <a:rPr lang="fr-FR" sz="1600" b="1" spc="-4" dirty="0">
                <a:solidFill>
                  <a:srgbClr val="2C3176"/>
                </a:solidFill>
                <a:latin typeface="Marianne Light"/>
                <a:ea typeface="Marianne Light"/>
                <a:cs typeface="Marianne Light"/>
              </a:rPr>
              <a:t>mobilisation </a:t>
            </a:r>
            <a:r>
              <a:rPr lang="fr-FR" sz="1600" spc="-4" dirty="0">
                <a:solidFill>
                  <a:srgbClr val="2C3176"/>
                </a:solidFill>
                <a:latin typeface="Marianne Light"/>
                <a:ea typeface="Marianne Light"/>
                <a:cs typeface="Marianne Light"/>
              </a:rPr>
              <a:t>de toutes les parties prenantes </a:t>
            </a:r>
            <a:r>
              <a:rPr lang="fr-FR" sz="1600" b="1" spc="-4" dirty="0">
                <a:solidFill>
                  <a:srgbClr val="2C3176"/>
                </a:solidFill>
                <a:latin typeface="Marianne Light"/>
                <a:ea typeface="Marianne Light"/>
                <a:cs typeface="Marianne Light"/>
              </a:rPr>
              <a:t>aux profils variés </a:t>
            </a:r>
            <a:r>
              <a:rPr lang="fr-FR" sz="1600" spc="-4" dirty="0">
                <a:solidFill>
                  <a:srgbClr val="2C3176"/>
                </a:solidFill>
                <a:latin typeface="Marianne Light"/>
                <a:ea typeface="Marianne Light"/>
                <a:cs typeface="Marianne Light"/>
              </a:rPr>
              <a:t>pour </a:t>
            </a:r>
            <a:r>
              <a:rPr lang="fr-FR" sz="1600" spc="-4" dirty="0" err="1">
                <a:solidFill>
                  <a:srgbClr val="2C3176"/>
                </a:solidFill>
                <a:latin typeface="Marianne Light"/>
                <a:ea typeface="Marianne Light"/>
                <a:cs typeface="Marianne Light"/>
              </a:rPr>
              <a:t>co-construire</a:t>
            </a:r>
            <a:r>
              <a:rPr lang="fr-FR" sz="1600" spc="-4" dirty="0">
                <a:solidFill>
                  <a:srgbClr val="2C3176"/>
                </a:solidFill>
                <a:latin typeface="Marianne Light"/>
                <a:ea typeface="Marianne Light"/>
                <a:cs typeface="Marianne Light"/>
              </a:rPr>
              <a:t> la stratégie, dont des élus</a:t>
            </a:r>
            <a:endParaRPr sz="1600" dirty="0"/>
          </a:p>
          <a:p>
            <a:pPr marL="352424" marR="3810" indent="-342900" defTabSz="914378">
              <a:spcBef>
                <a:spcPts val="75"/>
              </a:spcBef>
              <a:buFont typeface="+mj-lt"/>
              <a:buAutoNum type="arabicPeriod"/>
              <a:defRPr/>
            </a:pPr>
            <a:endParaRPr lang="fr-FR" sz="1600" spc="-4" dirty="0">
              <a:solidFill>
                <a:srgbClr val="2C3176"/>
              </a:solidFill>
              <a:latin typeface="Marianne Light"/>
              <a:ea typeface="Marianne Light"/>
              <a:cs typeface="Marianne Light"/>
            </a:endParaRPr>
          </a:p>
          <a:p>
            <a:pPr marL="352424" marR="3810" indent="-342900" defTabSz="914378">
              <a:spcBef>
                <a:spcPts val="75"/>
              </a:spcBef>
              <a:buFont typeface="+mj-lt"/>
              <a:buAutoNum type="arabicPeriod"/>
              <a:defRPr/>
            </a:pPr>
            <a:r>
              <a:rPr lang="fr-FR" sz="1600" spc="-4" dirty="0">
                <a:solidFill>
                  <a:srgbClr val="2C3176"/>
                </a:solidFill>
                <a:latin typeface="Marianne Light"/>
                <a:ea typeface="Marianne Light"/>
                <a:cs typeface="Marianne Light"/>
              </a:rPr>
              <a:t>Stabiliser un </a:t>
            </a:r>
            <a:r>
              <a:rPr lang="fr-FR" sz="1600" b="1" spc="-4" dirty="0">
                <a:solidFill>
                  <a:srgbClr val="2C3176"/>
                </a:solidFill>
                <a:latin typeface="Marianne Light"/>
                <a:ea typeface="Marianne Light"/>
                <a:cs typeface="Marianne Light"/>
              </a:rPr>
              <a:t>binôme élu-référent </a:t>
            </a:r>
            <a:r>
              <a:rPr lang="fr-FR" sz="1600" spc="-4" dirty="0">
                <a:solidFill>
                  <a:srgbClr val="2C3176"/>
                </a:solidFill>
                <a:latin typeface="Marianne Light"/>
                <a:ea typeface="Marianne Light"/>
                <a:cs typeface="Marianne Light"/>
              </a:rPr>
              <a:t>pour assurer une portée politique du projet</a:t>
            </a:r>
            <a:endParaRPr sz="1600" dirty="0"/>
          </a:p>
          <a:p>
            <a:pPr marL="352424" marR="3810" indent="-342900" defTabSz="914378">
              <a:spcBef>
                <a:spcPts val="75"/>
              </a:spcBef>
              <a:buFont typeface="+mj-lt"/>
              <a:buAutoNum type="arabicPeriod"/>
              <a:defRPr/>
            </a:pPr>
            <a:endParaRPr lang="fr-FR" sz="1600" spc="-4" dirty="0">
              <a:solidFill>
                <a:srgbClr val="2C3176"/>
              </a:solidFill>
              <a:latin typeface="Marianne Light"/>
              <a:ea typeface="Marianne Light"/>
              <a:cs typeface="Marianne Light"/>
            </a:endParaRPr>
          </a:p>
          <a:p>
            <a:pPr marL="352424" marR="3810" indent="-342900" defTabSz="914378">
              <a:spcBef>
                <a:spcPts val="75"/>
              </a:spcBef>
              <a:buFont typeface="+mj-lt"/>
              <a:buAutoNum type="arabicPeriod"/>
              <a:defRPr/>
            </a:pPr>
            <a:r>
              <a:rPr lang="fr-FR" sz="1600" b="1" spc="-4" dirty="0">
                <a:solidFill>
                  <a:srgbClr val="2C3176"/>
                </a:solidFill>
                <a:latin typeface="Marianne Light"/>
                <a:ea typeface="Marianne Light"/>
                <a:cs typeface="Marianne Light"/>
              </a:rPr>
              <a:t>Capitaliser sur les réflexions et initiatives déjà existantes </a:t>
            </a:r>
            <a:r>
              <a:rPr lang="fr-FR" sz="1600" spc="-4" dirty="0">
                <a:solidFill>
                  <a:srgbClr val="2C3176"/>
                </a:solidFill>
                <a:latin typeface="Marianne Light"/>
                <a:ea typeface="Marianne Light"/>
                <a:cs typeface="Marianne Light"/>
              </a:rPr>
              <a:t>(ne pas repartir de rien)</a:t>
            </a:r>
            <a:endParaRPr sz="1600" dirty="0"/>
          </a:p>
          <a:p>
            <a:pPr marL="352425" marR="3810" indent="-342900" defTabSz="914378">
              <a:spcBef>
                <a:spcPts val="75"/>
              </a:spcBef>
              <a:buFont typeface="+mj-lt"/>
              <a:buAutoNum type="arabicPeriod"/>
              <a:defRPr/>
            </a:pPr>
            <a:endParaRPr lang="fr-FR" sz="1600" spc="-4" dirty="0">
              <a:solidFill>
                <a:srgbClr val="2C3176"/>
              </a:solidFill>
              <a:latin typeface="Marianne Light"/>
              <a:ea typeface="Marianne Light"/>
              <a:cs typeface="Marianne Light"/>
            </a:endParaRPr>
          </a:p>
          <a:p>
            <a:pPr marL="352424" marR="3810" indent="-342900" defTabSz="914378">
              <a:spcBef>
                <a:spcPts val="75"/>
              </a:spcBef>
              <a:buFont typeface="+mj-lt"/>
              <a:buAutoNum type="arabicPeriod"/>
              <a:defRPr/>
            </a:pPr>
            <a:r>
              <a:rPr lang="fr-FR" sz="1600" spc="-4" dirty="0">
                <a:solidFill>
                  <a:srgbClr val="2C3176"/>
                </a:solidFill>
                <a:latin typeface="Marianne Light"/>
                <a:ea typeface="Marianne Light"/>
                <a:cs typeface="Marianne Light"/>
              </a:rPr>
              <a:t>Mettre en place des instances de </a:t>
            </a:r>
            <a:r>
              <a:rPr lang="fr-FR" sz="1600" b="1" spc="-4" dirty="0">
                <a:solidFill>
                  <a:srgbClr val="2C3176"/>
                </a:solidFill>
                <a:latin typeface="Marianne Light"/>
                <a:ea typeface="Marianne Light"/>
                <a:cs typeface="Marianne Light"/>
              </a:rPr>
              <a:t>suivi et de validation des travaux</a:t>
            </a:r>
            <a:r>
              <a:rPr lang="fr-FR" sz="1600" spc="-4" dirty="0">
                <a:solidFill>
                  <a:srgbClr val="2C3176"/>
                </a:solidFill>
                <a:latin typeface="Marianne Light"/>
                <a:ea typeface="Marianne Light"/>
                <a:cs typeface="Marianne Light"/>
              </a:rPr>
              <a:t> de la démarche pour s’assurer de son bon déroulement </a:t>
            </a:r>
            <a:endParaRPr sz="1600" dirty="0"/>
          </a:p>
        </p:txBody>
      </p:sp>
      <p:sp>
        <p:nvSpPr>
          <p:cNvPr id="4" name="Rectangle 3"/>
          <p:cNvSpPr/>
          <p:nvPr/>
        </p:nvSpPr>
        <p:spPr bwMode="auto">
          <a:xfrm>
            <a:off x="786703" y="4702418"/>
            <a:ext cx="6459343" cy="1911461"/>
          </a:xfrm>
          <a:prstGeom prst="rect">
            <a:avLst/>
          </a:prstGeom>
          <a:solidFill>
            <a:schemeClr val="bg1">
              <a:lumMod val="95000"/>
            </a:schemeClr>
          </a:solidFill>
          <a:ln w="12700">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400">
                <a:solidFill>
                  <a:srgbClr val="2C3176"/>
                </a:solidFill>
                <a:latin typeface="Marianne"/>
              </a:rPr>
              <a:t>Cette démarche représente en moyenne </a:t>
            </a:r>
            <a:r>
              <a:rPr lang="fr-FR" sz="1400" b="1">
                <a:solidFill>
                  <a:srgbClr val="2C3176"/>
                </a:solidFill>
                <a:latin typeface="Marianne"/>
              </a:rPr>
              <a:t>1/3 d’ETP</a:t>
            </a:r>
            <a:r>
              <a:rPr lang="fr-FR" sz="1400">
                <a:solidFill>
                  <a:srgbClr val="2C3176"/>
                </a:solidFill>
                <a:latin typeface="Marianne"/>
              </a:rPr>
              <a:t>. </a:t>
            </a:r>
            <a:endParaRPr/>
          </a:p>
          <a:p>
            <a:pPr algn="ctr">
              <a:defRPr/>
            </a:pPr>
            <a:endParaRPr lang="fr-FR" sz="1400">
              <a:solidFill>
                <a:srgbClr val="2C3176"/>
              </a:solidFill>
              <a:latin typeface="Marianne"/>
            </a:endParaRPr>
          </a:p>
          <a:p>
            <a:pPr algn="ctr">
              <a:defRPr/>
            </a:pPr>
            <a:r>
              <a:rPr lang="fr-FR" sz="1400" b="1">
                <a:solidFill>
                  <a:srgbClr val="2C3176"/>
                </a:solidFill>
                <a:latin typeface="Marianne"/>
              </a:rPr>
              <a:t>Cette estimation peut varier </a:t>
            </a:r>
            <a:r>
              <a:rPr lang="fr-FR" sz="1400">
                <a:solidFill>
                  <a:srgbClr val="2C3176"/>
                </a:solidFill>
                <a:latin typeface="Marianne"/>
              </a:rPr>
              <a:t>en fonction du choix de la version du pas à pas, du nombre de référents, et du fonctionnement interne de la collectivité. Elle n’est pas répartie de manière homogène sur les différentes étapes. Les étapes 3 et 4 représentent notamment une charge amplifiée dû au besoin de mobiliser les parties prenantes.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84" name="TextBox 6"/>
          <p:cNvSpPr txBox="1"/>
          <p:nvPr/>
        </p:nvSpPr>
        <p:spPr bwMode="auto">
          <a:xfrm>
            <a:off x="6182090" y="2568823"/>
            <a:ext cx="4927936" cy="3706968"/>
          </a:xfrm>
          <a:prstGeom prst="roundRect">
            <a:avLst>
              <a:gd name="adj" fmla="val 16667"/>
            </a:avLst>
          </a:prstGeom>
          <a:noFill/>
          <a:ln>
            <a:solidFill>
              <a:srgbClr val="5E75BA"/>
            </a:solidFill>
          </a:ln>
        </p:spPr>
        <p:txBody>
          <a:bodyPr wrap="square" anchor="t" anchorCtr="0">
            <a:noAutofit/>
          </a:bodyPr>
          <a:lstStyle/>
          <a:p>
            <a:pPr marL="341313" indent="55563">
              <a:spcBef>
                <a:spcPts val="225"/>
              </a:spcBef>
              <a:spcAft>
                <a:spcPts val="225"/>
              </a:spcAft>
              <a:defRPr/>
            </a:pPr>
            <a:endParaRPr lang="fr-FR" sz="1600" b="1" cap="small" dirty="0">
              <a:solidFill>
                <a:srgbClr val="2C3176"/>
              </a:solidFill>
              <a:latin typeface="Marianne"/>
            </a:endParaRPr>
          </a:p>
          <a:p>
            <a:pPr marL="341313" indent="55563">
              <a:spcBef>
                <a:spcPts val="225"/>
              </a:spcBef>
              <a:spcAft>
                <a:spcPts val="225"/>
              </a:spcAft>
              <a:defRPr/>
            </a:pPr>
            <a:r>
              <a:rPr lang="fr-FR" sz="1400" b="1" cap="small" dirty="0">
                <a:solidFill>
                  <a:srgbClr val="5C72B6"/>
                </a:solidFill>
                <a:latin typeface="Marianne"/>
              </a:rPr>
              <a:t>Ma collectivité a moins de 3 500 habitants</a:t>
            </a:r>
            <a:endParaRPr sz="1400" dirty="0"/>
          </a:p>
          <a:p>
            <a:pPr marL="341313" indent="55563">
              <a:spcBef>
                <a:spcPts val="225"/>
              </a:spcBef>
              <a:spcAft>
                <a:spcPts val="225"/>
              </a:spcAft>
              <a:defRPr/>
            </a:pPr>
            <a:r>
              <a:rPr lang="fr-FR" sz="1400" b="1" cap="small" dirty="0">
                <a:solidFill>
                  <a:srgbClr val="5C72B6"/>
                </a:solidFill>
                <a:latin typeface="Marianne"/>
              </a:rPr>
              <a:t>Ma collectivité n’a pas sa propre DSI</a:t>
            </a:r>
            <a:endParaRPr sz="1400" dirty="0"/>
          </a:p>
          <a:p>
            <a:pPr algn="ctr">
              <a:spcAft>
                <a:spcPts val="225"/>
              </a:spcAft>
              <a:defRPr/>
            </a:pPr>
            <a:endParaRPr lang="fr-FR" sz="1350" dirty="0">
              <a:solidFill>
                <a:srgbClr val="2C3176"/>
              </a:solidFill>
              <a:latin typeface="Marianne"/>
            </a:endParaRPr>
          </a:p>
          <a:p>
            <a:pPr>
              <a:spcAft>
                <a:spcPts val="450"/>
              </a:spcAft>
              <a:defRPr/>
            </a:pPr>
            <a:r>
              <a:rPr lang="fr-FR" sz="1300" dirty="0">
                <a:solidFill>
                  <a:srgbClr val="2C3176"/>
                </a:solidFill>
                <a:latin typeface="Marianne"/>
              </a:rPr>
              <a:t>Veuillez utiliser cette version du pas à pas méthodologique si votre collectivité a moins de 3 500 habitants et/ou n’a pas sa propre DSI. </a:t>
            </a:r>
            <a:endParaRPr sz="1300" dirty="0"/>
          </a:p>
          <a:p>
            <a:pPr>
              <a:spcAft>
                <a:spcPts val="450"/>
              </a:spcAft>
              <a:defRPr/>
            </a:pPr>
            <a:endParaRPr lang="fr-FR" sz="1350" dirty="0">
              <a:solidFill>
                <a:srgbClr val="2C3176"/>
              </a:solidFill>
              <a:latin typeface="Marianne"/>
            </a:endParaRPr>
          </a:p>
          <a:p>
            <a:pPr>
              <a:spcAft>
                <a:spcPts val="450"/>
              </a:spcAft>
              <a:defRPr/>
            </a:pPr>
            <a:r>
              <a:rPr lang="fr-FR" sz="1300" dirty="0">
                <a:solidFill>
                  <a:srgbClr val="2C3176"/>
                </a:solidFill>
                <a:latin typeface="Marianne"/>
              </a:rPr>
              <a:t>Elle comprend des outils qualitatifs et quantitatifs </a:t>
            </a:r>
            <a:r>
              <a:rPr lang="fr-FR" sz="1300" b="1" dirty="0">
                <a:solidFill>
                  <a:srgbClr val="2C3176"/>
                </a:solidFill>
                <a:latin typeface="Marianne"/>
              </a:rPr>
              <a:t>simplifiés</a:t>
            </a:r>
            <a:r>
              <a:rPr lang="fr-FR" sz="1300" dirty="0">
                <a:solidFill>
                  <a:srgbClr val="2C3176"/>
                </a:solidFill>
                <a:latin typeface="Marianne"/>
              </a:rPr>
              <a:t> permettant un </a:t>
            </a:r>
            <a:r>
              <a:rPr lang="fr-FR" sz="1300" b="1" dirty="0">
                <a:solidFill>
                  <a:srgbClr val="2C3176"/>
                </a:solidFill>
                <a:latin typeface="Marianne"/>
              </a:rPr>
              <a:t>premier état des lieux </a:t>
            </a:r>
            <a:r>
              <a:rPr lang="fr-FR" sz="1300" dirty="0">
                <a:solidFill>
                  <a:srgbClr val="2C3176"/>
                </a:solidFill>
                <a:latin typeface="Marianne"/>
              </a:rPr>
              <a:t>du Numérique au sein de votre collectivité, ainsi qu’une </a:t>
            </a:r>
            <a:r>
              <a:rPr lang="fr-FR" sz="1300" b="1" dirty="0">
                <a:solidFill>
                  <a:srgbClr val="2C3176"/>
                </a:solidFill>
                <a:latin typeface="Marianne"/>
              </a:rPr>
              <a:t>première réflexion sur les leviers d’actions qui doivent s’en suivre</a:t>
            </a:r>
            <a:r>
              <a:rPr lang="fr-FR" sz="1300" dirty="0">
                <a:solidFill>
                  <a:srgbClr val="2C3176"/>
                </a:solidFill>
                <a:latin typeface="Marianne"/>
              </a:rPr>
              <a:t>.</a:t>
            </a:r>
            <a:r>
              <a:rPr lang="fr-FR" sz="1300" b="1" dirty="0">
                <a:solidFill>
                  <a:srgbClr val="2C3176"/>
                </a:solidFill>
                <a:latin typeface="Marianne"/>
              </a:rPr>
              <a:t> </a:t>
            </a:r>
            <a:r>
              <a:rPr lang="fr-FR" sz="1300" dirty="0">
                <a:solidFill>
                  <a:srgbClr val="2C3176"/>
                </a:solidFill>
                <a:latin typeface="Marianne"/>
              </a:rPr>
              <a:t>Elle implique une collaboration avec le prestataire SI.</a:t>
            </a:r>
            <a:endParaRPr sz="1300" dirty="0"/>
          </a:p>
          <a:p>
            <a:pPr>
              <a:spcAft>
                <a:spcPts val="450"/>
              </a:spcAft>
              <a:defRPr/>
            </a:pPr>
            <a:r>
              <a:rPr lang="fr-FR" sz="1350" dirty="0">
                <a:solidFill>
                  <a:srgbClr val="2C3176"/>
                </a:solidFill>
                <a:latin typeface="Marianne"/>
              </a:rPr>
              <a:t> </a:t>
            </a:r>
            <a:endParaRPr dirty="0"/>
          </a:p>
          <a:p>
            <a:pPr>
              <a:spcBef>
                <a:spcPts val="225"/>
              </a:spcBef>
              <a:spcAft>
                <a:spcPts val="225"/>
              </a:spcAft>
              <a:defRPr/>
            </a:pPr>
            <a:endParaRPr lang="fr-FR" sz="1350" dirty="0">
              <a:solidFill>
                <a:srgbClr val="2C3176"/>
              </a:solidFill>
              <a:latin typeface="Marianne"/>
            </a:endParaRPr>
          </a:p>
          <a:p>
            <a:pPr>
              <a:spcBef>
                <a:spcPts val="225"/>
              </a:spcBef>
              <a:spcAft>
                <a:spcPts val="225"/>
              </a:spcAft>
              <a:defRPr/>
            </a:pPr>
            <a:endParaRPr lang="fr-FR" sz="1350" dirty="0">
              <a:solidFill>
                <a:srgbClr val="2C3176"/>
              </a:solidFill>
              <a:latin typeface="Marianne"/>
            </a:endParaRPr>
          </a:p>
        </p:txBody>
      </p:sp>
      <p:sp>
        <p:nvSpPr>
          <p:cNvPr id="24" name="object 24"/>
          <p:cNvSpPr/>
          <p:nvPr/>
        </p:nvSpPr>
        <p:spPr bwMode="auto">
          <a:xfrm>
            <a:off x="0" y="4744053"/>
            <a:ext cx="2137410" cy="2114074"/>
          </a:xfrm>
          <a:custGeom>
            <a:avLst/>
            <a:gdLst/>
            <a:ahLst/>
            <a:cxnLst/>
            <a:rect l="l" t="t" r="r" b="b"/>
            <a:pathLst>
              <a:path w="2849880" h="2818765" extrusionOk="0">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defTabSz="914355">
              <a:defRPr/>
            </a:pPr>
            <a:endParaRPr sz="1350">
              <a:solidFill>
                <a:prstClr val="black"/>
              </a:solidFill>
              <a:latin typeface="Calibri"/>
            </a:endParaRPr>
          </a:p>
        </p:txBody>
      </p:sp>
      <p:sp>
        <p:nvSpPr>
          <p:cNvPr id="85" name="Forme libre : forme 142"/>
          <p:cNvSpPr/>
          <p:nvPr/>
        </p:nvSpPr>
        <p:spPr bwMode="auto">
          <a:xfrm>
            <a:off x="6182090" y="2053959"/>
            <a:ext cx="4927936" cy="46166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E75BA"/>
          </a:solidFill>
          <a:ln w="9525" cap="flat">
            <a:solidFill>
              <a:schemeClr val="bg1"/>
            </a:solidFill>
            <a:prstDash val="solid"/>
            <a:miter/>
          </a:ln>
        </p:spPr>
        <p:txBody>
          <a:bodyPr rtlCol="0" anchor="ctr"/>
          <a:lstStyle/>
          <a:p>
            <a:pPr algn="ctr">
              <a:defRPr/>
            </a:pPr>
            <a:r>
              <a:rPr lang="fr-FR" sz="1500" b="1">
                <a:solidFill>
                  <a:schemeClr val="bg1"/>
                </a:solidFill>
                <a:latin typeface="Marianne"/>
              </a:rPr>
              <a:t>DÉMARCHE NUMÉRIQUE RESPONSABLE FLASH </a:t>
            </a:r>
            <a:endParaRPr/>
          </a:p>
          <a:p>
            <a:pPr algn="ctr">
              <a:defRPr/>
            </a:pPr>
            <a:r>
              <a:rPr lang="fr-FR" sz="1200" b="1" i="1">
                <a:solidFill>
                  <a:schemeClr val="bg1"/>
                </a:solidFill>
                <a:latin typeface="Marianne"/>
              </a:rPr>
              <a:t>Version simplifiée du pas à pas  </a:t>
            </a:r>
          </a:p>
        </p:txBody>
      </p:sp>
      <p:sp>
        <p:nvSpPr>
          <p:cNvPr id="87" name="TextBox 6"/>
          <p:cNvSpPr txBox="1"/>
          <p:nvPr/>
        </p:nvSpPr>
        <p:spPr bwMode="auto">
          <a:xfrm>
            <a:off x="1071899" y="2568823"/>
            <a:ext cx="4927935" cy="3702030"/>
          </a:xfrm>
          <a:prstGeom prst="roundRect">
            <a:avLst>
              <a:gd name="adj" fmla="val 16667"/>
            </a:avLst>
          </a:prstGeom>
          <a:noFill/>
          <a:ln>
            <a:solidFill>
              <a:srgbClr val="03B7A0"/>
            </a:solidFill>
          </a:ln>
        </p:spPr>
        <p:txBody>
          <a:bodyPr wrap="square" anchor="t" anchorCtr="0">
            <a:noAutofit/>
          </a:bodyPr>
          <a:lstStyle/>
          <a:p>
            <a:pPr>
              <a:spcBef>
                <a:spcPts val="225"/>
              </a:spcBef>
              <a:spcAft>
                <a:spcPts val="225"/>
              </a:spcAft>
              <a:defRPr/>
            </a:pPr>
            <a:endParaRPr lang="fr-FR" sz="1600" b="1" cap="small" dirty="0">
              <a:solidFill>
                <a:srgbClr val="2C3176"/>
              </a:solidFill>
              <a:latin typeface="Marianne"/>
            </a:endParaRPr>
          </a:p>
          <a:p>
            <a:pPr marL="341313" indent="55563">
              <a:spcBef>
                <a:spcPts val="225"/>
              </a:spcBef>
              <a:spcAft>
                <a:spcPts val="225"/>
              </a:spcAft>
              <a:defRPr/>
            </a:pPr>
            <a:r>
              <a:rPr lang="fr-FR" sz="1400" b="1" cap="small" dirty="0">
                <a:solidFill>
                  <a:srgbClr val="03B7A0"/>
                </a:solidFill>
                <a:latin typeface="Marianne"/>
              </a:rPr>
              <a:t>Ma collectivité a plus de 3 500 habitants</a:t>
            </a:r>
            <a:endParaRPr sz="1600" dirty="0"/>
          </a:p>
          <a:p>
            <a:pPr marL="341313" indent="55563">
              <a:spcBef>
                <a:spcPts val="225"/>
              </a:spcBef>
              <a:spcAft>
                <a:spcPts val="225"/>
              </a:spcAft>
              <a:defRPr/>
            </a:pPr>
            <a:r>
              <a:rPr lang="fr-FR" sz="1400" b="1" cap="small" dirty="0">
                <a:solidFill>
                  <a:srgbClr val="03B7A0"/>
                </a:solidFill>
                <a:latin typeface="Marianne"/>
              </a:rPr>
              <a:t>Ma collectivité a sa propre DSI</a:t>
            </a:r>
            <a:endParaRPr sz="1600" dirty="0"/>
          </a:p>
          <a:p>
            <a:pPr algn="ctr">
              <a:spcAft>
                <a:spcPts val="225"/>
              </a:spcAft>
              <a:defRPr/>
            </a:pPr>
            <a:endParaRPr lang="fr-FR" sz="1200" dirty="0">
              <a:solidFill>
                <a:srgbClr val="2C3176"/>
              </a:solidFill>
              <a:latin typeface="Marianne"/>
            </a:endParaRPr>
          </a:p>
          <a:p>
            <a:pPr>
              <a:spcAft>
                <a:spcPts val="450"/>
              </a:spcAft>
              <a:defRPr/>
            </a:pPr>
            <a:r>
              <a:rPr lang="fr-FR" sz="1300" dirty="0">
                <a:solidFill>
                  <a:srgbClr val="2C3176"/>
                </a:solidFill>
                <a:latin typeface="Marianne"/>
              </a:rPr>
              <a:t>Veuillez utiliser cette version du pas à pas méthodologique si votre collectivité a plus de 3 500 habitants et/ou sa propre DSI. </a:t>
            </a:r>
            <a:endParaRPr lang="fr-FR" sz="1200" dirty="0">
              <a:solidFill>
                <a:srgbClr val="2C3176"/>
              </a:solidFill>
              <a:latin typeface="Marianne"/>
            </a:endParaRPr>
          </a:p>
          <a:p>
            <a:pPr>
              <a:spcAft>
                <a:spcPts val="450"/>
              </a:spcAft>
              <a:defRPr/>
            </a:pPr>
            <a:r>
              <a:rPr lang="fr-FR" sz="1300" dirty="0">
                <a:solidFill>
                  <a:srgbClr val="2C3176"/>
                </a:solidFill>
                <a:latin typeface="Marianne"/>
              </a:rPr>
              <a:t>Elle comprend des outils qualitatifs et quantitatifs permettant un </a:t>
            </a:r>
            <a:r>
              <a:rPr lang="fr-FR" sz="1300" b="1" dirty="0">
                <a:solidFill>
                  <a:srgbClr val="2C3176"/>
                </a:solidFill>
                <a:latin typeface="Marianne"/>
              </a:rPr>
              <a:t>diagnostic complet </a:t>
            </a:r>
            <a:r>
              <a:rPr lang="fr-FR" sz="1300" dirty="0">
                <a:solidFill>
                  <a:srgbClr val="2C3176"/>
                </a:solidFill>
                <a:latin typeface="Marianne"/>
              </a:rPr>
              <a:t>ainsi que des étapes méthodologiques facilitant </a:t>
            </a:r>
            <a:r>
              <a:rPr lang="fr-FR" sz="1300" b="1" dirty="0">
                <a:solidFill>
                  <a:srgbClr val="2C3176"/>
                </a:solidFill>
                <a:latin typeface="Marianne"/>
              </a:rPr>
              <a:t>l’élaboration d’une feuille de route déclinée autour de 7 dimensions </a:t>
            </a:r>
            <a:r>
              <a:rPr lang="fr-FR" sz="1300" dirty="0">
                <a:solidFill>
                  <a:srgbClr val="2C3176"/>
                </a:solidFill>
                <a:latin typeface="Marianne"/>
              </a:rPr>
              <a:t>clés du Numérique responsable (</a:t>
            </a:r>
            <a:r>
              <a:rPr lang="fr-FR" sz="1300" spc="-5" dirty="0">
                <a:solidFill>
                  <a:srgbClr val="2C3176"/>
                </a:solidFill>
                <a:latin typeface="Marianne Light"/>
                <a:ea typeface="Marianne Light"/>
                <a:cs typeface="Marianne Light"/>
              </a:rPr>
              <a:t>stratégie </a:t>
            </a:r>
            <a:r>
              <a:rPr lang="fr-FR" sz="1300" spc="-5" dirty="0">
                <a:solidFill>
                  <a:srgbClr val="2C3176"/>
                </a:solidFill>
                <a:latin typeface="Marianne Light"/>
              </a:rPr>
              <a:t>et gouvernance, mesure, achats, transformation du numérique, DEEE et Economie Circulaire, sensibilisation, le numérique pour un territoire éco-responsable).</a:t>
            </a:r>
            <a:endParaRPr lang="fr-FR" sz="1300" dirty="0"/>
          </a:p>
        </p:txBody>
      </p:sp>
      <p:sp>
        <p:nvSpPr>
          <p:cNvPr id="88" name="Forme libre : forme 142"/>
          <p:cNvSpPr/>
          <p:nvPr/>
        </p:nvSpPr>
        <p:spPr bwMode="auto">
          <a:xfrm>
            <a:off x="1081975" y="2050371"/>
            <a:ext cx="4917860" cy="461665"/>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3B7A0"/>
          </a:solidFill>
          <a:ln w="9525" cap="flat">
            <a:solidFill>
              <a:schemeClr val="bg1"/>
            </a:solidFill>
            <a:prstDash val="solid"/>
            <a:miter/>
          </a:ln>
        </p:spPr>
        <p:txBody>
          <a:bodyPr rtlCol="0" anchor="ctr"/>
          <a:lstStyle/>
          <a:p>
            <a:pPr algn="ctr">
              <a:defRPr/>
            </a:pPr>
            <a:r>
              <a:rPr lang="fr-FR" sz="1500" b="1">
                <a:solidFill>
                  <a:schemeClr val="bg1"/>
                </a:solidFill>
                <a:latin typeface="Marianne"/>
              </a:rPr>
              <a:t>DÉMARCHE NUMÉRIQUE RESPONSABLE</a:t>
            </a:r>
            <a:endParaRPr/>
          </a:p>
          <a:p>
            <a:pPr algn="ctr">
              <a:defRPr/>
            </a:pPr>
            <a:r>
              <a:rPr lang="fr-FR" sz="1200" b="1" i="1">
                <a:solidFill>
                  <a:schemeClr val="bg1"/>
                </a:solidFill>
                <a:latin typeface="Marianne"/>
              </a:rPr>
              <a:t>Version complète du pas à pas  </a:t>
            </a:r>
          </a:p>
        </p:txBody>
      </p:sp>
      <p:sp>
        <p:nvSpPr>
          <p:cNvPr id="19" name="Titre 1"/>
          <p:cNvSpPr>
            <a:spLocks noGrp="1"/>
          </p:cNvSpPr>
          <p:nvPr>
            <p:ph type="title"/>
          </p:nvPr>
        </p:nvSpPr>
        <p:spPr bwMode="auto">
          <a:xfrm>
            <a:off x="946398" y="393869"/>
            <a:ext cx="10691224" cy="507831"/>
          </a:xfrm>
        </p:spPr>
        <p:txBody>
          <a:bodyPr anchor="ctr"/>
          <a:lstStyle/>
          <a:p>
            <a:pPr>
              <a:defRPr/>
            </a:pPr>
            <a:r>
              <a:rPr lang="fr-FR"/>
              <a:t>Deux versions du pas à pas méthodologique</a:t>
            </a:r>
            <a:endParaRPr lang="en-US"/>
          </a:p>
        </p:txBody>
      </p:sp>
      <p:sp>
        <p:nvSpPr>
          <p:cNvPr id="3" name="TextBox 2"/>
          <p:cNvSpPr txBox="1"/>
          <p:nvPr/>
        </p:nvSpPr>
        <p:spPr bwMode="auto">
          <a:xfrm>
            <a:off x="553142" y="1139359"/>
            <a:ext cx="10893384" cy="715089"/>
          </a:xfrm>
          <a:prstGeom prst="roundRect">
            <a:avLst>
              <a:gd name="adj" fmla="val 16667"/>
            </a:avLst>
          </a:prstGeom>
          <a:solidFill>
            <a:schemeClr val="accent5">
              <a:lumMod val="20000"/>
              <a:lumOff val="80000"/>
            </a:schemeClr>
          </a:solidFill>
        </p:spPr>
        <p:txBody>
          <a:bodyPr wrap="square" lIns="36000" rIns="36000">
            <a:spAutoFit/>
          </a:bodyPr>
          <a:lstStyle/>
          <a:p>
            <a:pPr algn="ctr">
              <a:defRPr/>
            </a:pPr>
            <a:r>
              <a:rPr lang="fr-FR" sz="1200" b="1" dirty="0">
                <a:solidFill>
                  <a:srgbClr val="1D4474"/>
                </a:solidFill>
                <a:latin typeface="Calibri"/>
                <a:ea typeface="Times New Roman"/>
              </a:rPr>
              <a:t>Afin de répondre aux besoins spécifiques des collectivités territoriales qui varient en fonction de leur taille (nombre d’habitants), de leur maturité sur le Numérique responsable et de la présence ou non d’une Direction des Systèmes d’Information, deux versions différentes du pas à pas méthodologiques sont mises à votre disposition.</a:t>
            </a:r>
            <a:endParaRPr lang="fr-FR" sz="1200" b="1" dirty="0">
              <a:solidFill>
                <a:srgbClr val="1D4474"/>
              </a:solidFill>
            </a:endParaRPr>
          </a:p>
        </p:txBody>
      </p:sp>
      <p:sp>
        <p:nvSpPr>
          <p:cNvPr id="4" name="Rectangle 3"/>
          <p:cNvSpPr/>
          <p:nvPr/>
        </p:nvSpPr>
        <p:spPr bwMode="auto">
          <a:xfrm>
            <a:off x="1509309" y="3127522"/>
            <a:ext cx="156719" cy="157462"/>
          </a:xfrm>
          <a:prstGeom prst="rect">
            <a:avLst/>
          </a:prstGeom>
          <a:solidFill>
            <a:schemeClr val="bg1"/>
          </a:solidFill>
          <a:ln>
            <a:solidFill>
              <a:srgbClr val="03B7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5" name="Rectangle 4"/>
          <p:cNvSpPr/>
          <p:nvPr/>
        </p:nvSpPr>
        <p:spPr bwMode="auto">
          <a:xfrm>
            <a:off x="1509308" y="3356992"/>
            <a:ext cx="156719" cy="157462"/>
          </a:xfrm>
          <a:prstGeom prst="rect">
            <a:avLst/>
          </a:prstGeom>
          <a:solidFill>
            <a:schemeClr val="bg1"/>
          </a:solidFill>
          <a:ln>
            <a:solidFill>
              <a:srgbClr val="03B7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6" name="Rectangle 5"/>
          <p:cNvSpPr/>
          <p:nvPr/>
        </p:nvSpPr>
        <p:spPr bwMode="auto">
          <a:xfrm>
            <a:off x="6610121" y="3068960"/>
            <a:ext cx="156719" cy="157462"/>
          </a:xfrm>
          <a:prstGeom prst="rect">
            <a:avLst/>
          </a:prstGeom>
          <a:solidFill>
            <a:schemeClr val="bg1"/>
          </a:solidFill>
          <a:ln>
            <a:solidFill>
              <a:srgbClr val="5C7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
        <p:nvSpPr>
          <p:cNvPr id="7" name="Rectangle 6"/>
          <p:cNvSpPr/>
          <p:nvPr/>
        </p:nvSpPr>
        <p:spPr bwMode="auto">
          <a:xfrm>
            <a:off x="6610120" y="3356992"/>
            <a:ext cx="156719" cy="157462"/>
          </a:xfrm>
          <a:prstGeom prst="rect">
            <a:avLst/>
          </a:prstGeom>
          <a:solidFill>
            <a:schemeClr val="bg1"/>
          </a:solidFill>
          <a:ln>
            <a:solidFill>
              <a:srgbClr val="5C72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2" name="object 2"/>
          <p:cNvGrpSpPr/>
          <p:nvPr/>
        </p:nvGrpSpPr>
        <p:grpSpPr bwMode="auto">
          <a:xfrm>
            <a:off x="843486" y="400050"/>
            <a:ext cx="10626120" cy="5657850"/>
            <a:chOff x="1124648" y="699275"/>
            <a:chExt cx="14168160" cy="7543800"/>
          </a:xfrm>
        </p:grpSpPr>
        <p:sp>
          <p:nvSpPr>
            <p:cNvPr id="3" name="object 3"/>
            <p:cNvSpPr/>
            <p:nvPr/>
          </p:nvSpPr>
          <p:spPr bwMode="auto">
            <a:xfrm>
              <a:off x="1124648" y="1631378"/>
              <a:ext cx="13248005" cy="6611697"/>
            </a:xfrm>
            <a:custGeom>
              <a:avLst/>
              <a:gdLst/>
              <a:ahLst/>
              <a:cxnLst/>
              <a:rect l="l" t="t" r="r" b="b"/>
              <a:pathLst>
                <a:path w="13248005" h="6181725" extrusionOk="0">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pPr>
                <a:defRPr/>
              </a:pPr>
              <a:endParaRPr sz="1350"/>
            </a:p>
          </p:txBody>
        </p:sp>
        <p:sp>
          <p:nvSpPr>
            <p:cNvPr id="4" name="object 4"/>
            <p:cNvSpPr/>
            <p:nvPr/>
          </p:nvSpPr>
          <p:spPr bwMode="auto">
            <a:xfrm>
              <a:off x="13091263" y="699275"/>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sz="1350"/>
            </a:p>
          </p:txBody>
        </p:sp>
      </p:grpSp>
      <p:sp>
        <p:nvSpPr>
          <p:cNvPr id="8" name="object 8"/>
          <p:cNvSpPr/>
          <p:nvPr/>
        </p:nvSpPr>
        <p:spPr bwMode="auto">
          <a:xfrm>
            <a:off x="591429" y="5426966"/>
            <a:ext cx="959168" cy="916781"/>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sz="1350"/>
          </a:p>
        </p:txBody>
      </p:sp>
      <p:pic>
        <p:nvPicPr>
          <p:cNvPr id="18" name="Image 17"/>
          <p:cNvPicPr>
            <a:picLocks noChangeAspect="1"/>
          </p:cNvPicPr>
          <p:nvPr/>
        </p:nvPicPr>
        <p:blipFill>
          <a:blip r:embed="rId2"/>
          <a:stretch/>
        </p:blipFill>
        <p:spPr bwMode="auto">
          <a:xfrm>
            <a:off x="3524250" y="5216773"/>
            <a:ext cx="6007607" cy="196596"/>
          </a:xfrm>
          <a:prstGeom prst="rect">
            <a:avLst/>
          </a:prstGeom>
        </p:spPr>
      </p:pic>
      <p:pic>
        <p:nvPicPr>
          <p:cNvPr id="20" name="Image 19"/>
          <p:cNvPicPr>
            <a:picLocks noChangeAspect="1"/>
          </p:cNvPicPr>
          <p:nvPr/>
        </p:nvPicPr>
        <p:blipFill>
          <a:blip r:embed="rId3"/>
          <a:stretch/>
        </p:blipFill>
        <p:spPr bwMode="auto">
          <a:xfrm>
            <a:off x="8382000" y="2438885"/>
            <a:ext cx="1451610" cy="539496"/>
          </a:xfrm>
          <a:prstGeom prst="rect">
            <a:avLst/>
          </a:prstGeom>
        </p:spPr>
      </p:pic>
      <p:sp>
        <p:nvSpPr>
          <p:cNvPr id="12" name="object 14"/>
          <p:cNvSpPr txBox="1"/>
          <p:nvPr/>
        </p:nvSpPr>
        <p:spPr bwMode="auto">
          <a:xfrm>
            <a:off x="1199874" y="3070745"/>
            <a:ext cx="9654909" cy="1467869"/>
          </a:xfrm>
          <a:prstGeom prst="rect">
            <a:avLst/>
          </a:prstGeom>
        </p:spPr>
        <p:txBody>
          <a:bodyPr vert="horz" wrap="square" lIns="0" tIns="10953" rIns="0" bIns="0" rtlCol="0">
            <a:spAutoFit/>
          </a:bodyPr>
          <a:lstStyle>
            <a:lvl1pPr>
              <a:defRPr sz="18700" b="1" i="0">
                <a:solidFill>
                  <a:srgbClr val="FCCD00"/>
                </a:solidFill>
                <a:latin typeface="Arial"/>
                <a:ea typeface="+mj-ea"/>
                <a:cs typeface="Arial"/>
              </a:defRPr>
            </a:lvl1pPr>
          </a:lstStyle>
          <a:p>
            <a:pPr marL="9525" algn="ctr">
              <a:spcBef>
                <a:spcPts val="86"/>
              </a:spcBef>
              <a:defRPr/>
            </a:pPr>
            <a:r>
              <a:rPr lang="fr-FR" sz="4500" spc="-56">
                <a:solidFill>
                  <a:srgbClr val="2C3176"/>
                </a:solidFill>
                <a:latin typeface="Marianne ExtraBold"/>
                <a:ea typeface="Marianne ExtraBold"/>
                <a:cs typeface="Marianne ExtraBold"/>
              </a:rPr>
              <a:t>Fin de l’étape 0</a:t>
            </a:r>
            <a:endParaRPr/>
          </a:p>
          <a:p>
            <a:pPr marL="9525" algn="ctr">
              <a:spcBef>
                <a:spcPts val="86"/>
              </a:spcBef>
              <a:defRPr/>
            </a:pPr>
            <a:r>
              <a:rPr lang="fr-FR" sz="2400" spc="-56">
                <a:solidFill>
                  <a:srgbClr val="2C3176"/>
                </a:solidFill>
                <a:latin typeface="Marianne ExtraBold"/>
                <a:ea typeface="Marianne ExtraBold"/>
                <a:cs typeface="Marianne ExtraBold"/>
              </a:rPr>
              <a:t>Etape suivante : </a:t>
            </a:r>
            <a:endParaRPr/>
          </a:p>
          <a:p>
            <a:pPr marL="9525" algn="ctr">
              <a:spcBef>
                <a:spcPts val="86"/>
              </a:spcBef>
              <a:defRPr/>
            </a:pPr>
            <a:r>
              <a:rPr lang="fr-FR" sz="2400" spc="-56">
                <a:solidFill>
                  <a:srgbClr val="2C3176"/>
                </a:solidFill>
                <a:latin typeface="Marianne ExtraBold"/>
                <a:ea typeface="Marianne ExtraBold"/>
                <a:cs typeface="Marianne ExtraBold"/>
              </a:rPr>
              <a:t>« Sécuriser les prérequis » </a:t>
            </a:r>
            <a:endParaRPr lang="fr-FR" sz="2400">
              <a:latin typeface="Marianne ExtraBold"/>
              <a:ea typeface="Marianne ExtraBold"/>
              <a:cs typeface="Marianne ExtraBold"/>
            </a:endParaRPr>
          </a:p>
        </p:txBody>
      </p:sp>
      <p:pic>
        <p:nvPicPr>
          <p:cNvPr id="5" name="Image 4"/>
          <p:cNvPicPr>
            <a:picLocks noChangeAspect="1"/>
          </p:cNvPicPr>
          <p:nvPr/>
        </p:nvPicPr>
        <p:blipFill>
          <a:blip r:embed="rId4"/>
          <a:srcRect l="35088"/>
          <a:stretch/>
        </p:blipFill>
        <p:spPr bwMode="auto">
          <a:xfrm>
            <a:off x="142363" y="64330"/>
            <a:ext cx="1862158" cy="916781"/>
          </a:xfrm>
          <a:prstGeom prst="rect">
            <a:avLst/>
          </a:prstGeom>
        </p:spPr>
      </p:pic>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TotalTime>
  <Words>1088</Words>
  <Application>Microsoft Office PowerPoint</Application>
  <DocSecurity>0</DocSecurity>
  <PresentationFormat>Grand écran</PresentationFormat>
  <Paragraphs>106</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Arial</vt:lpstr>
      <vt:lpstr>Calibri</vt:lpstr>
      <vt:lpstr>Marianne</vt:lpstr>
      <vt:lpstr>Marianne ExtraBold</vt:lpstr>
      <vt:lpstr>Marianne Light</vt:lpstr>
      <vt:lpstr>Times New Roman</vt:lpstr>
      <vt:lpstr>1_Office Theme</vt:lpstr>
      <vt:lpstr>Présentation PowerPoint</vt:lpstr>
      <vt:lpstr>Présentation PowerPoint</vt:lpstr>
      <vt:lpstr>Pourquoi se doter d’une feuille de  route Numérique responsable ?</vt:lpstr>
      <vt:lpstr>Les collectivités font parfois déjà du Numérique responsable sans le savoir - Exemples</vt:lpstr>
      <vt:lpstr>Présentation PowerPoint</vt:lpstr>
      <vt:lpstr>Deux versions du pas à pas méthodologique</vt:lpstr>
      <vt:lpstr>Présentation PowerPoint</vt:lpstr>
    </vt:vector>
  </TitlesOfParts>
  <Manager/>
  <Company>Capgemini</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COSTE, Julia</dc:creator>
  <cp:keywords/>
  <dc:description/>
  <cp:lastModifiedBy>GODEFROY Nathan</cp:lastModifiedBy>
  <cp:revision>6</cp:revision>
  <dcterms:created xsi:type="dcterms:W3CDTF">2023-11-22T13:30:52Z</dcterms:created>
  <dcterms:modified xsi:type="dcterms:W3CDTF">2024-02-21T15:04:44Z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0x01010069ABF071EC5FD74EA0222A382BA34C08</vt:lpwstr>
  </property>
  <property fmtid="{D5CDD505-2E9C-101B-9397-08002B2CF9AE}" pid="3" name="MediaServiceImageTags">
    <vt:lpwstr/>
  </property>
</Properties>
</file>