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73" r:id="rId6"/>
  </p:sldMasterIdLst>
  <p:notesMasterIdLst>
    <p:notesMasterId r:id="rId27"/>
  </p:notesMasterIdLst>
  <p:sldIdLst>
    <p:sldId id="277" r:id="rId7"/>
    <p:sldId id="278" r:id="rId8"/>
    <p:sldId id="2147373596" r:id="rId9"/>
    <p:sldId id="2147373640" r:id="rId10"/>
    <p:sldId id="2147373651" r:id="rId11"/>
    <p:sldId id="2147373644" r:id="rId12"/>
    <p:sldId id="2147373648" r:id="rId13"/>
    <p:sldId id="2147373652" r:id="rId14"/>
    <p:sldId id="2147373628" r:id="rId15"/>
    <p:sldId id="2147471976" r:id="rId16"/>
    <p:sldId id="2147471977" r:id="rId17"/>
    <p:sldId id="2147373647" r:id="rId18"/>
    <p:sldId id="2147373653" r:id="rId19"/>
    <p:sldId id="2134806028" r:id="rId20"/>
    <p:sldId id="2147373638" r:id="rId21"/>
    <p:sldId id="2147373637" r:id="rId22"/>
    <p:sldId id="2147373634" r:id="rId23"/>
    <p:sldId id="2147373635" r:id="rId24"/>
    <p:sldId id="2147373636" r:id="rId25"/>
    <p:sldId id="2147373639" r:id="rId26"/>
  </p:sldIdLst>
  <p:sldSz cx="16256000" cy="9144000"/>
  <p:notesSz cx="16256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pport Restitution" id="{B6DB443B-2274-4773-8885-3F81941FBD12}">
          <p14:sldIdLst>
            <p14:sldId id="277"/>
            <p14:sldId id="278"/>
            <p14:sldId id="2147373596"/>
            <p14:sldId id="2147373640"/>
            <p14:sldId id="2147373651"/>
            <p14:sldId id="2147373644"/>
            <p14:sldId id="2147373648"/>
            <p14:sldId id="2147373652"/>
            <p14:sldId id="2147373628"/>
            <p14:sldId id="2147471976"/>
            <p14:sldId id="2147471977"/>
            <p14:sldId id="2147373647"/>
          </p14:sldIdLst>
        </p14:section>
        <p14:section name="Annexes" id="{5F4DF866-F307-48D2-8FC7-22548461AC04}">
          <p14:sldIdLst>
            <p14:sldId id="2147373653"/>
            <p14:sldId id="2134806028"/>
            <p14:sldId id="2147373638"/>
            <p14:sldId id="2147373637"/>
            <p14:sldId id="2147373634"/>
            <p14:sldId id="2147373635"/>
            <p14:sldId id="2147373636"/>
            <p14:sldId id="21473736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AE0001-7572-1BE0-1101-1FFAD721E5CF}" name="LAVILLE, Jerome" initials="LJ" userId="S::jerome.laville@capgemini.com::0b14dc2c-f945-4837-95c7-9c80f376aa8d" providerId="AD"/>
  <p188:author id="{F4368CF0-1A32-D009-E37F-82ACAF3414A7}" name="FENG, Yucen" initials="FY" userId="S::yucen.a.feng@capgemini.com::4f43f1e6-0037-465e-b6c8-e0c81cd96f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00B59E"/>
    <a:srgbClr val="3EC37B"/>
    <a:srgbClr val="FFC412"/>
    <a:srgbClr val="404040"/>
    <a:srgbClr val="00B0F0"/>
    <a:srgbClr val="294289"/>
    <a:srgbClr val="7030A0"/>
    <a:srgbClr val="984807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C36396-C7EB-4B3C-8DAE-C94863F8FE4F}" v="61" dt="2023-11-14T08:44:57.30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47" autoAdjust="0"/>
  </p:normalViewPr>
  <p:slideViewPr>
    <p:cSldViewPr snapToGrid="0">
      <p:cViewPr varScale="1">
        <p:scale>
          <a:sx n="48" d="100"/>
          <a:sy n="48" d="100"/>
        </p:scale>
        <p:origin x="724" y="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AED7B-AAFA-44EE-9CA3-1B52B637CB1F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4E16B-F770-4A1D-BB7A-00E8F6C13A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28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23553-3E12-43A2-B8C8-20CBAD40D9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01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4E16B-F770-4A1D-BB7A-00E8F6C13A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1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CD42-C59B-4049-9A6B-29D622C4FE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78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4E16B-F770-4A1D-BB7A-00E8F6C13A9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9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4E16B-F770-4A1D-BB7A-00E8F6C13A9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947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GTC : Gestion technique centralisée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4E16B-F770-4A1D-BB7A-00E8F6C13A9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9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</p:spPr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76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81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06B5C2B-B0BF-4136-9EC7-0E7F54D1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1B505F7F-70F2-47DD-AB26-DDBC40AB4BB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5226231" y="8623295"/>
            <a:ext cx="728276" cy="359808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EBEBEB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63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T Strategy - Header &amp; Content -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458C7E5-5EFE-4D6B-92D3-02ECEDE14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5600" y="16933"/>
            <a:ext cx="13199533" cy="1185456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noProof="0"/>
              <a:t>HEAD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AC86401-D691-41F8-9021-05B5A1DBE8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79" y="8839200"/>
            <a:ext cx="12000000" cy="203200"/>
          </a:xfrm>
        </p:spPr>
        <p:txBody>
          <a:bodyPr>
            <a:normAutofit/>
          </a:bodyPr>
          <a:lstStyle>
            <a:lvl1pPr>
              <a:defRPr sz="933"/>
            </a:lvl1pPr>
          </a:lstStyle>
          <a:p>
            <a:pPr lvl="0"/>
            <a:r>
              <a:rPr lang="fr-FR" noProof="0"/>
              <a:t>Sources</a:t>
            </a:r>
          </a:p>
        </p:txBody>
      </p:sp>
      <p:sp>
        <p:nvSpPr>
          <p:cNvPr id="6" name="Numéro de diapositive">
            <a:extLst>
              <a:ext uri="{FF2B5EF4-FFF2-40B4-BE49-F238E27FC236}">
                <a16:creationId xmlns:a16="http://schemas.microsoft.com/office/drawing/2014/main" id="{3A2A49EA-FC17-4054-8DAE-79F38F57CE1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5226231" y="8623295"/>
            <a:ext cx="728276" cy="359808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EBEBEB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94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3">
            <a:extLst>
              <a:ext uri="{FF2B5EF4-FFF2-40B4-BE49-F238E27FC236}">
                <a16:creationId xmlns:a16="http://schemas.microsoft.com/office/drawing/2014/main" id="{0724D82D-6F80-473F-B921-64D4711D2354}"/>
              </a:ext>
            </a:extLst>
          </p:cNvPr>
          <p:cNvSpPr/>
          <p:nvPr userDrawn="1"/>
        </p:nvSpPr>
        <p:spPr>
          <a:xfrm>
            <a:off x="13452563" y="0"/>
            <a:ext cx="2803525" cy="2910205"/>
          </a:xfrm>
          <a:custGeom>
            <a:avLst/>
            <a:gdLst/>
            <a:ahLst/>
            <a:cxnLst/>
            <a:rect l="l" t="t" r="r" b="b"/>
            <a:pathLst>
              <a:path w="2803525" h="2910205">
                <a:moveTo>
                  <a:pt x="2803437" y="0"/>
                </a:moveTo>
                <a:lnTo>
                  <a:pt x="0" y="0"/>
                </a:lnTo>
                <a:lnTo>
                  <a:pt x="0" y="761610"/>
                </a:lnTo>
                <a:lnTo>
                  <a:pt x="1969173" y="889473"/>
                </a:lnTo>
                <a:lnTo>
                  <a:pt x="1969173" y="2909866"/>
                </a:lnTo>
                <a:lnTo>
                  <a:pt x="2803437" y="2909866"/>
                </a:lnTo>
                <a:lnTo>
                  <a:pt x="280343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0CC61041-804D-4CF4-B5CC-9800217099E3}"/>
              </a:ext>
            </a:extLst>
          </p:cNvPr>
          <p:cNvSpPr/>
          <p:nvPr userDrawn="1"/>
        </p:nvSpPr>
        <p:spPr>
          <a:xfrm>
            <a:off x="0" y="6325402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7AB87D-0E69-414C-95D1-2096AA602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1"/>
            <a:ext cx="13817600" cy="2877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1"/>
            <a:ext cx="1137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70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</p:spPr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928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</p:spPr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1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1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56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6" y="3581623"/>
            <a:ext cx="14254967" cy="287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1"/>
            <a:ext cx="14630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1"/>
            <a:ext cx="5201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1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1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82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30584098"/>
              </p:ext>
            </p:ext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751" y="335970"/>
            <a:ext cx="14597029" cy="9556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Click to insert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4" name="3341_CapGeminiW_img.png" descr="3341_CapGeminiW_img.png">
            <a:extLst>
              <a:ext uri="{FF2B5EF4-FFF2-40B4-BE49-F238E27FC236}">
                <a16:creationId xmlns:a16="http://schemas.microsoft.com/office/drawing/2014/main" id="{3F48308E-4D4D-4387-A90F-51DDB39711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7992" y="335970"/>
            <a:ext cx="476515" cy="591364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Numéro de diapositive">
            <a:extLst>
              <a:ext uri="{FF2B5EF4-FFF2-40B4-BE49-F238E27FC236}">
                <a16:creationId xmlns:a16="http://schemas.microsoft.com/office/drawing/2014/main" id="{C646A6C5-3979-4A34-A021-42C313288DE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5226231" y="8623295"/>
            <a:ext cx="728276" cy="359808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EBEBEB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F664528B-E9EC-4971-BA9C-3D1C5E276B72}"/>
              </a:ext>
            </a:extLst>
          </p:cNvPr>
          <p:cNvSpPr/>
          <p:nvPr userDrawn="1"/>
        </p:nvSpPr>
        <p:spPr>
          <a:xfrm>
            <a:off x="9636093" y="8623295"/>
            <a:ext cx="4967803" cy="35980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33">
                <a:solidFill>
                  <a:srgbClr val="A6A6A6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Company Confidential © Capgemini 2022. All rights reserved  |</a:t>
            </a:r>
          </a:p>
        </p:txBody>
      </p:sp>
    </p:spTree>
    <p:extLst>
      <p:ext uri="{BB962C8B-B14F-4D97-AF65-F5344CB8AC3E}">
        <p14:creationId xmlns:p14="http://schemas.microsoft.com/office/powerpoint/2010/main" val="392698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marL="0" marR="0" indent="0" algn="l" defTabSz="121917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3200" b="0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667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237061" indent="-237061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482588" indent="-245527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719649" indent="-237061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Ubuntu" panose="020B0504030602030204" pitchFamily="34" charset="0"/>
        <a:buChar char="–"/>
        <a:defRPr sz="1867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956709" indent="-237061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3"/>
        </a:buClr>
        <a:buFont typeface="Arial" panose="020B0604020202020204" pitchFamily="34" charset="0"/>
        <a:buChar char="•"/>
        <a:defRPr sz="1867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4071">
          <p15:clr>
            <a:srgbClr val="F26B43"/>
          </p15:clr>
        </p15:guide>
        <p15:guide id="4" pos="255">
          <p15:clr>
            <a:srgbClr val="F26B43"/>
          </p15:clr>
        </p15:guide>
        <p15:guide id="5" orient="horz" pos="836">
          <p15:clr>
            <a:srgbClr val="F26B43"/>
          </p15:clr>
        </p15:guide>
        <p15:guide id="6" orient="horz" pos="245">
          <p15:clr>
            <a:srgbClr val="F26B43"/>
          </p15:clr>
        </p15:guide>
        <p15:guide id="7" pos="3840">
          <p15:clr>
            <a:srgbClr val="F26B43"/>
          </p15:clr>
        </p15:guide>
        <p15:guide id="8" pos="3899">
          <p15:clr>
            <a:srgbClr val="F26B43"/>
          </p15:clr>
        </p15:guide>
        <p15:guide id="9" pos="37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lesbases.anct.gouv.fr/collections/boite-a-outils-numerique-responsabl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gr491.isit-europe.org/" TargetMode="External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8"/>
          <p:cNvSpPr>
            <a:spLocks noChangeAspect="1"/>
          </p:cNvSpPr>
          <p:nvPr/>
        </p:nvSpPr>
        <p:spPr>
          <a:xfrm rot="5400000">
            <a:off x="519927" y="2419838"/>
            <a:ext cx="2908867" cy="2780322"/>
          </a:xfrm>
          <a:custGeom>
            <a:avLst/>
            <a:gdLst/>
            <a:ahLst/>
            <a:cxnLst/>
            <a:rect l="l" t="t" r="r" b="b"/>
            <a:pathLst>
              <a:path w="1278889" h="1222375">
                <a:moveTo>
                  <a:pt x="726313" y="0"/>
                </a:moveTo>
                <a:lnTo>
                  <a:pt x="0" y="0"/>
                </a:lnTo>
                <a:lnTo>
                  <a:pt x="48869" y="753516"/>
                </a:lnTo>
                <a:lnTo>
                  <a:pt x="54396" y="802093"/>
                </a:lnTo>
                <a:lnTo>
                  <a:pt x="64440" y="849117"/>
                </a:lnTo>
                <a:lnTo>
                  <a:pt x="78769" y="894371"/>
                </a:lnTo>
                <a:lnTo>
                  <a:pt x="97149" y="937637"/>
                </a:lnTo>
                <a:lnTo>
                  <a:pt x="119347" y="978696"/>
                </a:lnTo>
                <a:lnTo>
                  <a:pt x="145131" y="1017329"/>
                </a:lnTo>
                <a:lnTo>
                  <a:pt x="174268" y="1053320"/>
                </a:lnTo>
                <a:lnTo>
                  <a:pt x="206525" y="1086448"/>
                </a:lnTo>
                <a:lnTo>
                  <a:pt x="241669" y="1116496"/>
                </a:lnTo>
                <a:lnTo>
                  <a:pt x="279468" y="1143247"/>
                </a:lnTo>
                <a:lnTo>
                  <a:pt x="319687" y="1166480"/>
                </a:lnTo>
                <a:lnTo>
                  <a:pt x="362096" y="1185979"/>
                </a:lnTo>
                <a:lnTo>
                  <a:pt x="406460" y="1201525"/>
                </a:lnTo>
                <a:lnTo>
                  <a:pt x="452546" y="1212899"/>
                </a:lnTo>
                <a:lnTo>
                  <a:pt x="500123" y="1219883"/>
                </a:lnTo>
                <a:lnTo>
                  <a:pt x="548957" y="1222260"/>
                </a:lnTo>
                <a:lnTo>
                  <a:pt x="1278775" y="1222260"/>
                </a:lnTo>
                <a:lnTo>
                  <a:pt x="1278775" y="497446"/>
                </a:lnTo>
                <a:lnTo>
                  <a:pt x="758558" y="497446"/>
                </a:lnTo>
                <a:lnTo>
                  <a:pt x="7263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4040554" y="4325814"/>
            <a:ext cx="9802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B59E"/>
                </a:solidFill>
                <a:latin typeface="Marianne ExtraBold" charset="0"/>
                <a:ea typeface="Marianne ExtraBold" charset="0"/>
                <a:cs typeface="Marianne ExtraBold" charset="0"/>
              </a:rPr>
              <a:t>MODELE</a:t>
            </a:r>
            <a:r>
              <a:rPr lang="fr-FR" sz="4800" b="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 - Support de réunion</a:t>
            </a:r>
          </a:p>
          <a:p>
            <a:r>
              <a:rPr lang="fr-FR" sz="4000" b="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Restitution du diagnostic générique</a:t>
            </a:r>
          </a:p>
        </p:txBody>
      </p:sp>
      <p:sp>
        <p:nvSpPr>
          <p:cNvPr id="14" name="object 4"/>
          <p:cNvSpPr/>
          <p:nvPr/>
        </p:nvSpPr>
        <p:spPr>
          <a:xfrm>
            <a:off x="13672138" y="414281"/>
            <a:ext cx="2201545" cy="2104390"/>
          </a:xfrm>
          <a:custGeom>
            <a:avLst/>
            <a:gdLst/>
            <a:ahLst/>
            <a:cxnLst/>
            <a:rect l="l" t="t" r="r" b="b"/>
            <a:pathLst>
              <a:path w="2201544" h="2104390">
                <a:moveTo>
                  <a:pt x="1256360" y="0"/>
                </a:moveTo>
                <a:lnTo>
                  <a:pt x="0" y="0"/>
                </a:lnTo>
                <a:lnTo>
                  <a:pt x="0" y="1247749"/>
                </a:lnTo>
                <a:lnTo>
                  <a:pt x="895578" y="1247749"/>
                </a:lnTo>
                <a:lnTo>
                  <a:pt x="951001" y="2104212"/>
                </a:lnTo>
                <a:lnTo>
                  <a:pt x="2201405" y="2104212"/>
                </a:lnTo>
                <a:lnTo>
                  <a:pt x="2117382" y="806983"/>
                </a:lnTo>
                <a:lnTo>
                  <a:pt x="2112914" y="758885"/>
                </a:lnTo>
                <a:lnTo>
                  <a:pt x="2105851" y="711607"/>
                </a:lnTo>
                <a:lnTo>
                  <a:pt x="2096269" y="665221"/>
                </a:lnTo>
                <a:lnTo>
                  <a:pt x="2084242" y="619795"/>
                </a:lnTo>
                <a:lnTo>
                  <a:pt x="2069845" y="575400"/>
                </a:lnTo>
                <a:lnTo>
                  <a:pt x="2053152" y="532105"/>
                </a:lnTo>
                <a:lnTo>
                  <a:pt x="2034239" y="489982"/>
                </a:lnTo>
                <a:lnTo>
                  <a:pt x="2013180" y="449100"/>
                </a:lnTo>
                <a:lnTo>
                  <a:pt x="1990049" y="409529"/>
                </a:lnTo>
                <a:lnTo>
                  <a:pt x="1964921" y="371339"/>
                </a:lnTo>
                <a:lnTo>
                  <a:pt x="1937872" y="334601"/>
                </a:lnTo>
                <a:lnTo>
                  <a:pt x="1908975" y="299384"/>
                </a:lnTo>
                <a:lnTo>
                  <a:pt x="1878305" y="265758"/>
                </a:lnTo>
                <a:lnTo>
                  <a:pt x="1845938" y="233794"/>
                </a:lnTo>
                <a:lnTo>
                  <a:pt x="1811948" y="203561"/>
                </a:lnTo>
                <a:lnTo>
                  <a:pt x="1776409" y="175130"/>
                </a:lnTo>
                <a:lnTo>
                  <a:pt x="1739397" y="148571"/>
                </a:lnTo>
                <a:lnTo>
                  <a:pt x="1700985" y="123954"/>
                </a:lnTo>
                <a:lnTo>
                  <a:pt x="1661249" y="101349"/>
                </a:lnTo>
                <a:lnTo>
                  <a:pt x="1620264" y="80825"/>
                </a:lnTo>
                <a:lnTo>
                  <a:pt x="1578103" y="62454"/>
                </a:lnTo>
                <a:lnTo>
                  <a:pt x="1534843" y="46305"/>
                </a:lnTo>
                <a:lnTo>
                  <a:pt x="1490557" y="32448"/>
                </a:lnTo>
                <a:lnTo>
                  <a:pt x="1445320" y="20953"/>
                </a:lnTo>
                <a:lnTo>
                  <a:pt x="1399207" y="11891"/>
                </a:lnTo>
                <a:lnTo>
                  <a:pt x="1352293" y="5331"/>
                </a:lnTo>
                <a:lnTo>
                  <a:pt x="1304652" y="1344"/>
                </a:lnTo>
                <a:lnTo>
                  <a:pt x="1256360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>
            <a:spLocks noChangeAspect="1"/>
          </p:cNvSpPr>
          <p:nvPr/>
        </p:nvSpPr>
        <p:spPr>
          <a:xfrm>
            <a:off x="584200" y="7848600"/>
            <a:ext cx="954722" cy="913145"/>
          </a:xfrm>
          <a:custGeom>
            <a:avLst/>
            <a:gdLst/>
            <a:ahLst/>
            <a:cxnLst/>
            <a:rect l="l" t="t" r="r" b="b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42289" y="7081804"/>
            <a:ext cx="1863967" cy="244673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ACADFD9-4121-4AE7-95D6-5D163301F9AF}"/>
              </a:ext>
            </a:extLst>
          </p:cNvPr>
          <p:cNvSpPr txBox="1"/>
          <p:nvPr/>
        </p:nvSpPr>
        <p:spPr>
          <a:xfrm>
            <a:off x="1731017" y="7089271"/>
            <a:ext cx="12111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Ce support a été produit par l’ANCT lors de l’expérimentation lancée en novembre 2022 pour accompagner 6 collectivités-territoriales pilotes dans l’élaboration de leur stratégie Numérique responsable. Il a ensuite été mis à jour à base des retours d’expérience des 18 collectivités-territoriales ayant participé à la vague 1, qui s’est déroulée entre septembre et décembre 2023.</a:t>
            </a:r>
          </a:p>
          <a:p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Il est mis à disposition de tous les acteurs en libre-accès 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  <a:hlinkClick r:id="rId4"/>
              </a:rPr>
              <a:t>dans la boîte à outils Numérique responsable de l’ANCT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 pour servir de modèle.</a:t>
            </a:r>
          </a:p>
          <a:p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Il peut donc être repris, modifié, complété. 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</a:rPr>
              <a:t>La typographie Marianne® est 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par contre réservée aux administrations publiques.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E1C583-C6EB-4ECD-B650-8F943BB17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5" y="246810"/>
            <a:ext cx="5980095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0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4">
            <a:extLst>
              <a:ext uri="{FF2B5EF4-FFF2-40B4-BE49-F238E27FC236}">
                <a16:creationId xmlns:a16="http://schemas.microsoft.com/office/drawing/2014/main" id="{B856ED02-9A74-27F4-A8D4-179E02E4CCFE}"/>
              </a:ext>
            </a:extLst>
          </p:cNvPr>
          <p:cNvSpPr txBox="1">
            <a:spLocks/>
          </p:cNvSpPr>
          <p:nvPr/>
        </p:nvSpPr>
        <p:spPr>
          <a:xfrm>
            <a:off x="2051024" y="459434"/>
            <a:ext cx="1245875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sz="3600" dirty="0"/>
              <a:t>Temps d’échange sur la restitution du diagnostic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9C6D9-DA1D-036E-D9E7-06F7E30989D0}"/>
              </a:ext>
            </a:extLst>
          </p:cNvPr>
          <p:cNvSpPr txBox="1">
            <a:spLocks/>
          </p:cNvSpPr>
          <p:nvPr/>
        </p:nvSpPr>
        <p:spPr>
          <a:xfrm>
            <a:off x="2978631" y="7392549"/>
            <a:ext cx="10298738" cy="1536950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600" b="1" i="1" dirty="0">
                <a:latin typeface="Marianne" panose="020B0604020202020204"/>
              </a:rPr>
              <a:t>Cette page est à garder seulement si vous souhaitez aller au-delà de la restitution et proposer un temps d’échange pour avoir de la visibilité sur les avis, retours et premières réflexions de vos parties prenantes</a:t>
            </a:r>
            <a:r>
              <a:rPr lang="fr-FR" sz="1600" kern="0" spc="-7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.</a:t>
            </a:r>
          </a:p>
          <a:p>
            <a:pPr algn="ctr"/>
            <a:r>
              <a:rPr lang="fr-FR" sz="1600" b="1" i="1" dirty="0">
                <a:latin typeface="Marianne" panose="020B0604020202020204"/>
              </a:rPr>
              <a:t>Il est aussi possible de passer directement à la priorisation des leviers en combinant ce document avec le support  « Etape_4.1_Modèle_de_support_Atelier_de_priorisation_des_leviers ».</a:t>
            </a:r>
          </a:p>
          <a:p>
            <a:pPr algn="ctr"/>
            <a:endParaRPr lang="fr-FR" kern="0" spc="-75" dirty="0">
              <a:solidFill>
                <a:srgbClr val="2C3176"/>
              </a:solidFill>
              <a:latin typeface="Marianne ExtraBold" charset="0"/>
              <a:ea typeface="Marianne ExtraBold" charset="0"/>
              <a:cs typeface="Marianne ExtraBold" charset="0"/>
            </a:endParaRPr>
          </a:p>
          <a:p>
            <a:pPr algn="ctr"/>
            <a:endParaRPr lang="fr-FR" b="1" i="1" dirty="0">
              <a:latin typeface="Marianne" panose="020B060402020202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AA61A5-8D75-3F4E-EE3A-1EAD62538CB1}"/>
              </a:ext>
            </a:extLst>
          </p:cNvPr>
          <p:cNvGrpSpPr/>
          <p:nvPr/>
        </p:nvGrpSpPr>
        <p:grpSpPr>
          <a:xfrm>
            <a:off x="7309872" y="3564440"/>
            <a:ext cx="2046228" cy="1545232"/>
            <a:chOff x="6443622" y="1246200"/>
            <a:chExt cx="496098" cy="374634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9DBEE7B-D236-9C16-B205-ECCE651B7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549" y="1263761"/>
              <a:ext cx="144879" cy="159512"/>
            </a:xfrm>
            <a:custGeom>
              <a:avLst/>
              <a:gdLst>
                <a:gd name="T0" fmla="*/ 23 w 42"/>
                <a:gd name="T1" fmla="*/ 45 h 46"/>
                <a:gd name="T2" fmla="*/ 42 w 42"/>
                <a:gd name="T3" fmla="*/ 22 h 46"/>
                <a:gd name="T4" fmla="*/ 22 w 42"/>
                <a:gd name="T5" fmla="*/ 1 h 46"/>
                <a:gd name="T6" fmla="*/ 1 w 42"/>
                <a:gd name="T7" fmla="*/ 24 h 46"/>
                <a:gd name="T8" fmla="*/ 23 w 42"/>
                <a:gd name="T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6">
                  <a:moveTo>
                    <a:pt x="23" y="45"/>
                  </a:moveTo>
                  <a:cubicBezTo>
                    <a:pt x="35" y="44"/>
                    <a:pt x="42" y="34"/>
                    <a:pt x="42" y="22"/>
                  </a:cubicBezTo>
                  <a:cubicBezTo>
                    <a:pt x="42" y="9"/>
                    <a:pt x="33" y="0"/>
                    <a:pt x="22" y="1"/>
                  </a:cubicBezTo>
                  <a:cubicBezTo>
                    <a:pt x="10" y="2"/>
                    <a:pt x="0" y="12"/>
                    <a:pt x="1" y="24"/>
                  </a:cubicBezTo>
                  <a:cubicBezTo>
                    <a:pt x="1" y="36"/>
                    <a:pt x="11" y="46"/>
                    <a:pt x="23" y="45"/>
                  </a:cubicBezTo>
                </a:path>
              </a:pathLst>
            </a:custGeom>
            <a:solidFill>
              <a:srgbClr val="00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46AB4DC-302F-9096-61CD-7DC3B2CE1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22" y="1439371"/>
              <a:ext cx="273659" cy="181463"/>
            </a:xfrm>
            <a:custGeom>
              <a:avLst/>
              <a:gdLst>
                <a:gd name="T0" fmla="*/ 0 w 79"/>
                <a:gd name="T1" fmla="*/ 44 h 52"/>
                <a:gd name="T2" fmla="*/ 1 w 79"/>
                <a:gd name="T3" fmla="*/ 35 h 52"/>
                <a:gd name="T4" fmla="*/ 29 w 79"/>
                <a:gd name="T5" fmla="*/ 6 h 52"/>
                <a:gd name="T6" fmla="*/ 76 w 79"/>
                <a:gd name="T7" fmla="*/ 28 h 52"/>
                <a:gd name="T8" fmla="*/ 65 w 79"/>
                <a:gd name="T9" fmla="*/ 47 h 52"/>
                <a:gd name="T10" fmla="*/ 0 w 79"/>
                <a:gd name="T11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52">
                  <a:moveTo>
                    <a:pt x="0" y="44"/>
                  </a:moveTo>
                  <a:cubicBezTo>
                    <a:pt x="0" y="41"/>
                    <a:pt x="0" y="38"/>
                    <a:pt x="1" y="35"/>
                  </a:cubicBezTo>
                  <a:cubicBezTo>
                    <a:pt x="4" y="20"/>
                    <a:pt x="15" y="9"/>
                    <a:pt x="29" y="6"/>
                  </a:cubicBezTo>
                  <a:cubicBezTo>
                    <a:pt x="55" y="0"/>
                    <a:pt x="71" y="13"/>
                    <a:pt x="76" y="28"/>
                  </a:cubicBezTo>
                  <a:cubicBezTo>
                    <a:pt x="79" y="36"/>
                    <a:pt x="73" y="45"/>
                    <a:pt x="65" y="47"/>
                  </a:cubicBezTo>
                  <a:cubicBezTo>
                    <a:pt x="35" y="52"/>
                    <a:pt x="18" y="43"/>
                    <a:pt x="0" y="44"/>
                  </a:cubicBezTo>
                </a:path>
              </a:pathLst>
            </a:custGeom>
            <a:solidFill>
              <a:srgbClr val="00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31EB607-7404-6A1E-5A04-8C2DC497A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915" y="1246200"/>
              <a:ext cx="144879" cy="155122"/>
            </a:xfrm>
            <a:custGeom>
              <a:avLst/>
              <a:gdLst>
                <a:gd name="T0" fmla="*/ 22 w 42"/>
                <a:gd name="T1" fmla="*/ 45 h 45"/>
                <a:gd name="T2" fmla="*/ 42 w 42"/>
                <a:gd name="T3" fmla="*/ 21 h 45"/>
                <a:gd name="T4" fmla="*/ 21 w 42"/>
                <a:gd name="T5" fmla="*/ 1 h 45"/>
                <a:gd name="T6" fmla="*/ 0 w 42"/>
                <a:gd name="T7" fmla="*/ 24 h 45"/>
                <a:gd name="T8" fmla="*/ 22 w 42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22" y="45"/>
                  </a:moveTo>
                  <a:cubicBezTo>
                    <a:pt x="34" y="44"/>
                    <a:pt x="42" y="33"/>
                    <a:pt x="42" y="21"/>
                  </a:cubicBezTo>
                  <a:cubicBezTo>
                    <a:pt x="41" y="9"/>
                    <a:pt x="33" y="0"/>
                    <a:pt x="21" y="1"/>
                  </a:cubicBezTo>
                  <a:cubicBezTo>
                    <a:pt x="9" y="2"/>
                    <a:pt x="0" y="12"/>
                    <a:pt x="0" y="24"/>
                  </a:cubicBezTo>
                  <a:cubicBezTo>
                    <a:pt x="1" y="36"/>
                    <a:pt x="10" y="45"/>
                    <a:pt x="22" y="45"/>
                  </a:cubicBezTo>
                </a:path>
              </a:pathLst>
            </a:custGeom>
            <a:solidFill>
              <a:srgbClr val="318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+mj-lt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789AE9DD-F95A-3FD0-1BF5-3A46FA0C6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6061" y="1423273"/>
              <a:ext cx="273659" cy="175610"/>
            </a:xfrm>
            <a:custGeom>
              <a:avLst/>
              <a:gdLst>
                <a:gd name="T0" fmla="*/ 0 w 79"/>
                <a:gd name="T1" fmla="*/ 44 h 51"/>
                <a:gd name="T2" fmla="*/ 1 w 79"/>
                <a:gd name="T3" fmla="*/ 34 h 51"/>
                <a:gd name="T4" fmla="*/ 29 w 79"/>
                <a:gd name="T5" fmla="*/ 6 h 51"/>
                <a:gd name="T6" fmla="*/ 76 w 79"/>
                <a:gd name="T7" fmla="*/ 28 h 51"/>
                <a:gd name="T8" fmla="*/ 65 w 79"/>
                <a:gd name="T9" fmla="*/ 46 h 51"/>
                <a:gd name="T10" fmla="*/ 0 w 79"/>
                <a:gd name="T11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51">
                  <a:moveTo>
                    <a:pt x="0" y="44"/>
                  </a:moveTo>
                  <a:cubicBezTo>
                    <a:pt x="0" y="41"/>
                    <a:pt x="0" y="38"/>
                    <a:pt x="1" y="34"/>
                  </a:cubicBezTo>
                  <a:cubicBezTo>
                    <a:pt x="4" y="20"/>
                    <a:pt x="16" y="9"/>
                    <a:pt x="29" y="6"/>
                  </a:cubicBezTo>
                  <a:cubicBezTo>
                    <a:pt x="56" y="0"/>
                    <a:pt x="71" y="13"/>
                    <a:pt x="76" y="28"/>
                  </a:cubicBezTo>
                  <a:cubicBezTo>
                    <a:pt x="79" y="36"/>
                    <a:pt x="74" y="45"/>
                    <a:pt x="65" y="46"/>
                  </a:cubicBezTo>
                  <a:cubicBezTo>
                    <a:pt x="35" y="51"/>
                    <a:pt x="18" y="43"/>
                    <a:pt x="0" y="44"/>
                  </a:cubicBezTo>
                </a:path>
              </a:pathLst>
            </a:custGeom>
            <a:solidFill>
              <a:srgbClr val="31859C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+mj-lt"/>
              </a:endParaRPr>
            </a:p>
          </p:txBody>
        </p:sp>
      </p:grp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8BA814A8-2ECA-BD3D-F66A-0455954889BD}"/>
              </a:ext>
            </a:extLst>
          </p:cNvPr>
          <p:cNvSpPr/>
          <p:nvPr/>
        </p:nvSpPr>
        <p:spPr>
          <a:xfrm>
            <a:off x="5653794" y="1546312"/>
            <a:ext cx="5358384" cy="1609344"/>
          </a:xfrm>
          <a:prstGeom prst="wedgeEllipseCallout">
            <a:avLst>
              <a:gd name="adj1" fmla="val -112"/>
              <a:gd name="adj2" fmla="val 6960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rgbClr val="2C3176"/>
                </a:solidFill>
                <a:latin typeface="Marianne" charset="0"/>
              </a:rPr>
              <a:t>Ce diagnostic sur l’état actuel de notre maturité « Numérique responsable » vous a-t-il surpris de manière positive ? et/ou négative ?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BAEA8592-C97D-865B-63FB-5EF5E33086A6}"/>
              </a:ext>
            </a:extLst>
          </p:cNvPr>
          <p:cNvSpPr/>
          <p:nvPr/>
        </p:nvSpPr>
        <p:spPr>
          <a:xfrm>
            <a:off x="10356223" y="3376532"/>
            <a:ext cx="5358384" cy="1607616"/>
          </a:xfrm>
          <a:prstGeom prst="wedgeEllipseCallout">
            <a:avLst>
              <a:gd name="adj1" fmla="val -61053"/>
              <a:gd name="adj2" fmla="val 195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rgbClr val="2C3176"/>
                </a:solidFill>
                <a:latin typeface="Marianne" charset="0"/>
              </a:rPr>
              <a:t>Cette restitution vous inspire-t-elle des pistes de réflexion au-delà des « pistes d’améliorations » présentées ?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0C85B33D-08A3-B688-0E0E-8C27455F1D04}"/>
              </a:ext>
            </a:extLst>
          </p:cNvPr>
          <p:cNvSpPr/>
          <p:nvPr/>
        </p:nvSpPr>
        <p:spPr>
          <a:xfrm>
            <a:off x="378634" y="3375668"/>
            <a:ext cx="5358384" cy="1609344"/>
          </a:xfrm>
          <a:prstGeom prst="wedgeEllipseCallout">
            <a:avLst>
              <a:gd name="adj1" fmla="val 64796"/>
              <a:gd name="adj2" fmla="val 117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rgbClr val="2C3176"/>
                </a:solidFill>
                <a:latin typeface="Marianne" charset="0"/>
              </a:rPr>
              <a:t>Il y a-t-il des dimensions ou axes du diagnostic qui vous semblent plus prioritaires que d’autres ?</a:t>
            </a: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48842155-A9D2-A3B0-1FC2-2BCC78E3CFB8}"/>
              </a:ext>
            </a:extLst>
          </p:cNvPr>
          <p:cNvSpPr/>
          <p:nvPr/>
        </p:nvSpPr>
        <p:spPr>
          <a:xfrm>
            <a:off x="5653794" y="5518456"/>
            <a:ext cx="5358384" cy="1609344"/>
          </a:xfrm>
          <a:prstGeom prst="wedgeEllipseCallout">
            <a:avLst>
              <a:gd name="adj1" fmla="val -1025"/>
              <a:gd name="adj2" fmla="val -693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rgbClr val="2C3176"/>
                </a:solidFill>
                <a:latin typeface="Marianne" charset="0"/>
              </a:rPr>
              <a:t>Avez-vous été inspiré(e) ou motivé(e) à contribuer à un axe spécifique plutôt qu’un autre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3077E1-633C-039A-FAD4-CA0538ED239B}"/>
              </a:ext>
            </a:extLst>
          </p:cNvPr>
          <p:cNvSpPr/>
          <p:nvPr/>
        </p:nvSpPr>
        <p:spPr>
          <a:xfrm>
            <a:off x="13619747" y="0"/>
            <a:ext cx="2636253" cy="6155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Etape optionnelle</a:t>
            </a:r>
          </a:p>
        </p:txBody>
      </p:sp>
    </p:spTree>
    <p:extLst>
      <p:ext uri="{BB962C8B-B14F-4D97-AF65-F5344CB8AC3E}">
        <p14:creationId xmlns:p14="http://schemas.microsoft.com/office/powerpoint/2010/main" val="279535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">
            <a:extLst>
              <a:ext uri="{FF2B5EF4-FFF2-40B4-BE49-F238E27FC236}">
                <a16:creationId xmlns:a16="http://schemas.microsoft.com/office/drawing/2014/main" id="{C7E9583E-BA30-9978-320B-C04BDD5C71AC}"/>
              </a:ext>
            </a:extLst>
          </p:cNvPr>
          <p:cNvSpPr txBox="1">
            <a:spLocks/>
          </p:cNvSpPr>
          <p:nvPr/>
        </p:nvSpPr>
        <p:spPr>
          <a:xfrm>
            <a:off x="2051024" y="459434"/>
            <a:ext cx="1245875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dirty="0"/>
              <a:t>Présentation de la présélection de leviers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54B818-9444-EDE2-086F-F415BE727D5C}"/>
              </a:ext>
            </a:extLst>
          </p:cNvPr>
          <p:cNvSpPr/>
          <p:nvPr/>
        </p:nvSpPr>
        <p:spPr>
          <a:xfrm>
            <a:off x="13619747" y="0"/>
            <a:ext cx="2636253" cy="6155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Etape optionnelle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B257CC-23D4-0959-BCB8-AEEFE0D6560B}"/>
              </a:ext>
            </a:extLst>
          </p:cNvPr>
          <p:cNvSpPr txBox="1">
            <a:spLocks/>
          </p:cNvSpPr>
          <p:nvPr/>
        </p:nvSpPr>
        <p:spPr>
          <a:xfrm>
            <a:off x="2978631" y="7122695"/>
            <a:ext cx="10298738" cy="1806804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600" b="1" i="1" dirty="0">
                <a:latin typeface="Marianne" panose="020B0604020202020204"/>
              </a:rPr>
              <a:t>Cette page est à garder seulement si vous souhaitez aller au-delà de la restitution et présenter la liste de leviers présélectionnée par l’équipe de référents. Cette étape peut permettre de préparer les parties prenantes à l’atelier de priorisation et/ou la réflexion autour des fiches actions.</a:t>
            </a:r>
          </a:p>
          <a:p>
            <a:pPr algn="ctr"/>
            <a:endParaRPr lang="fr-FR" sz="1600" kern="0" spc="-75" dirty="0">
              <a:solidFill>
                <a:srgbClr val="2C3176"/>
              </a:solidFill>
              <a:latin typeface="Marianne ExtraBold" charset="0"/>
              <a:ea typeface="Marianne ExtraBold" charset="0"/>
              <a:cs typeface="Marianne ExtraBold" charset="0"/>
            </a:endParaRPr>
          </a:p>
          <a:p>
            <a:pPr algn="ctr"/>
            <a:r>
              <a:rPr lang="fr-FR" sz="1600" b="1" i="1" dirty="0">
                <a:latin typeface="Marianne" panose="020B0604020202020204"/>
              </a:rPr>
              <a:t>Il est aussi possible de passer directement à la priorisation des leviers en combinant ce document avec le support  « Etape_4.1_Modèle_de_support_Atelier_de_priorisation_des_leviers ».</a:t>
            </a:r>
          </a:p>
          <a:p>
            <a:pPr algn="ctr"/>
            <a:endParaRPr lang="fr-FR" b="1" i="1" dirty="0">
              <a:latin typeface="Marianne" panose="020B0604020202020204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3F377131-C603-C362-D0BD-D5743B41D275}"/>
              </a:ext>
            </a:extLst>
          </p:cNvPr>
          <p:cNvSpPr txBox="1">
            <a:spLocks/>
          </p:cNvSpPr>
          <p:nvPr/>
        </p:nvSpPr>
        <p:spPr>
          <a:xfrm>
            <a:off x="783184" y="1472523"/>
            <a:ext cx="14254967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 algn="ctr">
              <a:defRPr lang="fr-FR" sz="4400" b="1" i="0" kern="1200" dirty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fr-FR" sz="2400" spc="-75" dirty="0">
                <a:highlight>
                  <a:srgbClr val="FFFF00"/>
                </a:highlight>
                <a:latin typeface="Marianne ExtraBold" charset="0"/>
                <a:ea typeface="Marianne ExtraBold" charset="0"/>
                <a:cs typeface="Marianne ExtraBold" charset="0"/>
              </a:rPr>
              <a:t>Le présent diagnostic ainsi que son analyse ont permis aux référents de présélectionner les leviers pertinents à la collectivité à base du catalogue proposé par l’ANCT. </a:t>
            </a:r>
            <a:endParaRPr lang="fr-FR" sz="2400" dirty="0">
              <a:highlight>
                <a:srgbClr val="FFFF00"/>
              </a:highlight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B771C04E-C49B-6BBD-2911-697A1F336018}"/>
              </a:ext>
            </a:extLst>
          </p:cNvPr>
          <p:cNvSpPr txBox="1">
            <a:spLocks/>
          </p:cNvSpPr>
          <p:nvPr/>
        </p:nvSpPr>
        <p:spPr>
          <a:xfrm>
            <a:off x="1373938" y="6502392"/>
            <a:ext cx="12873212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14"/>
              </a:spcBef>
            </a:pPr>
            <a:r>
              <a:rPr lang="fr-FR" sz="2400" kern="0" spc="-7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Cette image doit être remplacée par la liste des leviers présélectionnés</a:t>
            </a:r>
          </a:p>
        </p:txBody>
      </p:sp>
      <p:pic>
        <p:nvPicPr>
          <p:cNvPr id="7" name="Picture 4" descr="Attention ">
            <a:extLst>
              <a:ext uri="{FF2B5EF4-FFF2-40B4-BE49-F238E27FC236}">
                <a16:creationId xmlns:a16="http://schemas.microsoft.com/office/drawing/2014/main" id="{D61D6520-8E6C-DD46-34AE-7A494A50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56" y="6428498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ttention ">
            <a:extLst>
              <a:ext uri="{FF2B5EF4-FFF2-40B4-BE49-F238E27FC236}">
                <a16:creationId xmlns:a16="http://schemas.microsoft.com/office/drawing/2014/main" id="{F626761F-9451-CD59-50B4-DD736A541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093" y="6425409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9D1405-1948-4394-CA19-E66AFBA82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178" y="2606536"/>
            <a:ext cx="9513643" cy="36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7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CC14D0-6CAB-45EF-B4B6-0C4A1EC00245}"/>
              </a:ext>
            </a:extLst>
          </p:cNvPr>
          <p:cNvSpPr/>
          <p:nvPr/>
        </p:nvSpPr>
        <p:spPr>
          <a:xfrm>
            <a:off x="2079328" y="1907704"/>
            <a:ext cx="11967973" cy="429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/>
          <p:cNvSpPr txBox="1"/>
          <p:nvPr/>
        </p:nvSpPr>
        <p:spPr>
          <a:xfrm>
            <a:off x="-2101516" y="-14437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FADFB058-76AB-4488-8B97-04D69C4E0144}"/>
              </a:ext>
            </a:extLst>
          </p:cNvPr>
          <p:cNvSpPr txBox="1">
            <a:spLocks/>
          </p:cNvSpPr>
          <p:nvPr/>
        </p:nvSpPr>
        <p:spPr>
          <a:xfrm>
            <a:off x="1721847" y="271190"/>
            <a:ext cx="12325454" cy="1258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Préparation des prochaines étapes – </a:t>
            </a:r>
          </a:p>
          <a:p>
            <a:r>
              <a:rPr lang="fr-FR"/>
              <a:t>Construction de la feuille de route NR</a:t>
            </a:r>
          </a:p>
        </p:txBody>
      </p:sp>
      <p:sp>
        <p:nvSpPr>
          <p:cNvPr id="27" name="ZoneTexte 3">
            <a:extLst>
              <a:ext uri="{FF2B5EF4-FFF2-40B4-BE49-F238E27FC236}">
                <a16:creationId xmlns:a16="http://schemas.microsoft.com/office/drawing/2014/main" id="{E46BBE25-1D9A-49E6-90C0-EBA468ED3B3D}"/>
              </a:ext>
            </a:extLst>
          </p:cNvPr>
          <p:cNvSpPr txBox="1"/>
          <p:nvPr/>
        </p:nvSpPr>
        <p:spPr>
          <a:xfrm>
            <a:off x="6692932" y="2172760"/>
            <a:ext cx="2096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600" b="1">
                <a:solidFill>
                  <a:schemeClr val="accent3"/>
                </a:solidFill>
                <a:latin typeface="Ubuntu"/>
              </a:rPr>
              <a:t>Nous sommes ici ! </a:t>
            </a:r>
          </a:p>
        </p:txBody>
      </p:sp>
      <p:sp>
        <p:nvSpPr>
          <p:cNvPr id="42" name="Triangle 52">
            <a:extLst>
              <a:ext uri="{FF2B5EF4-FFF2-40B4-BE49-F238E27FC236}">
                <a16:creationId xmlns:a16="http://schemas.microsoft.com/office/drawing/2014/main" id="{FE452185-8E09-46F0-A303-188A662B07F9}"/>
              </a:ext>
            </a:extLst>
          </p:cNvPr>
          <p:cNvSpPr>
            <a:spLocks noChangeAspect="1"/>
          </p:cNvSpPr>
          <p:nvPr/>
        </p:nvSpPr>
        <p:spPr>
          <a:xfrm>
            <a:off x="1516603" y="6818690"/>
            <a:ext cx="237620" cy="244293"/>
          </a:xfrm>
          <a:prstGeom prst="triangle">
            <a:avLst/>
          </a:prstGeom>
          <a:solidFill>
            <a:srgbClr val="00837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0" cap="none" spc="0" normalizeH="0" baseline="0" noProof="0">
                <a:ln>
                  <a:noFill/>
                </a:ln>
                <a:solidFill>
                  <a:srgbClr val="00A894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+mn-cs"/>
              </a:rPr>
              <a:t>:</a:t>
            </a:r>
          </a:p>
        </p:txBody>
      </p:sp>
      <p:sp>
        <p:nvSpPr>
          <p:cNvPr id="43" name="ZoneTexte 125">
            <a:extLst>
              <a:ext uri="{FF2B5EF4-FFF2-40B4-BE49-F238E27FC236}">
                <a16:creationId xmlns:a16="http://schemas.microsoft.com/office/drawing/2014/main" id="{3192BF8D-36C6-4383-8E72-4DCDCEE6507A}"/>
              </a:ext>
            </a:extLst>
          </p:cNvPr>
          <p:cNvSpPr txBox="1"/>
          <p:nvPr/>
        </p:nvSpPr>
        <p:spPr>
          <a:xfrm>
            <a:off x="1754223" y="6807115"/>
            <a:ext cx="242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4D4F53"/>
                </a:solidFill>
                <a:latin typeface="Marianne"/>
                <a:ea typeface="Verdana" panose="020B0604030504040204" pitchFamily="34" charset="0"/>
              </a:rPr>
              <a:t>Réunion de restitution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5BC8E0-6AF5-497E-B4DC-BCE0BA773453}"/>
              </a:ext>
            </a:extLst>
          </p:cNvPr>
          <p:cNvSpPr txBox="1">
            <a:spLocks/>
          </p:cNvSpPr>
          <p:nvPr/>
        </p:nvSpPr>
        <p:spPr>
          <a:xfrm>
            <a:off x="3308074" y="7308304"/>
            <a:ext cx="10004501" cy="990426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2000" b="1" i="1">
                <a:latin typeface="Marianne" panose="020B0604020202020204"/>
              </a:rPr>
              <a:t>La durée indiquée ci-dessus est une recommandation, il est possible d’effectuer la démarche plus rapidement si la collectivité le souhaite  </a:t>
            </a:r>
          </a:p>
          <a:p>
            <a:pPr algn="ctr"/>
            <a:endParaRPr lang="fr-FR" sz="2000" b="1" i="1">
              <a:latin typeface="Marianne" panose="020B0604020202020204"/>
            </a:endParaRPr>
          </a:p>
        </p:txBody>
      </p:sp>
      <p:graphicFrame>
        <p:nvGraphicFramePr>
          <p:cNvPr id="65" name="Table 3">
            <a:extLst>
              <a:ext uri="{FF2B5EF4-FFF2-40B4-BE49-F238E27FC236}">
                <a16:creationId xmlns:a16="http://schemas.microsoft.com/office/drawing/2014/main" id="{F21E25C5-AD57-4D20-BBAD-07C36E9F5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103042"/>
              </p:ext>
            </p:extLst>
          </p:nvPr>
        </p:nvGraphicFramePr>
        <p:xfrm>
          <a:off x="2367360" y="2755406"/>
          <a:ext cx="11095392" cy="2919146"/>
        </p:xfrm>
        <a:graphic>
          <a:graphicData uri="http://schemas.openxmlformats.org/drawingml/2006/table">
            <a:tbl>
              <a:tblPr/>
              <a:tblGrid>
                <a:gridCol w="1849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3321849472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1849988725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1809668003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4502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</a:p>
                  </a:txBody>
                  <a:tcPr marL="6893" marR="6893" marT="6169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2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</a:t>
                      </a: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95189"/>
                  </a:ext>
                </a:extLst>
              </a:tr>
              <a:tr h="2444644">
                <a:tc>
                  <a:txBody>
                    <a:bodyPr/>
                    <a:lstStyle/>
                    <a:p>
                      <a:pPr algn="ctr"/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93" marR="6893" marT="6169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31536"/>
                  </a:ext>
                </a:extLst>
              </a:tr>
            </a:tbl>
          </a:graphicData>
        </a:graphic>
      </p:graphicFrame>
      <p:sp>
        <p:nvSpPr>
          <p:cNvPr id="66" name="Titre 5">
            <a:extLst>
              <a:ext uri="{FF2B5EF4-FFF2-40B4-BE49-F238E27FC236}">
                <a16:creationId xmlns:a16="http://schemas.microsoft.com/office/drawing/2014/main" id="{1D1FB695-DA8B-4720-992C-C3B41D519CF1}"/>
              </a:ext>
            </a:extLst>
          </p:cNvPr>
          <p:cNvSpPr txBox="1">
            <a:spLocks/>
          </p:cNvSpPr>
          <p:nvPr/>
        </p:nvSpPr>
        <p:spPr>
          <a:xfrm>
            <a:off x="3137811" y="3952144"/>
            <a:ext cx="7631212" cy="2700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endParaRPr lang="fr-FR" sz="1950">
              <a:solidFill>
                <a:srgbClr val="272936"/>
              </a:solidFill>
              <a:latin typeface="Ubuntu Medium"/>
            </a:endParaRPr>
          </a:p>
        </p:txBody>
      </p:sp>
      <p:sp>
        <p:nvSpPr>
          <p:cNvPr id="67" name="Flèche : pentagone 107">
            <a:extLst>
              <a:ext uri="{FF2B5EF4-FFF2-40B4-BE49-F238E27FC236}">
                <a16:creationId xmlns:a16="http://schemas.microsoft.com/office/drawing/2014/main" id="{34638883-ABE6-44E4-BFA1-81BB678BA07A}"/>
              </a:ext>
            </a:extLst>
          </p:cNvPr>
          <p:cNvSpPr/>
          <p:nvPr/>
        </p:nvSpPr>
        <p:spPr>
          <a:xfrm>
            <a:off x="2422348" y="3443200"/>
            <a:ext cx="5120790" cy="1566174"/>
          </a:xfrm>
          <a:prstGeom prst="homePlate">
            <a:avLst>
              <a:gd name="adj" fmla="val 14343"/>
            </a:avLst>
          </a:prstGeom>
          <a:solidFill>
            <a:srgbClr val="12ABDB"/>
          </a:solidFill>
          <a:ln w="19050">
            <a:noFill/>
          </a:ln>
        </p:spPr>
        <p:txBody>
          <a:bodyPr wrap="square" lIns="54000" tIns="54000" rIns="54000" bIns="27000" rtlCol="0" anchor="t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endParaRPr lang="fr-FR" sz="1050" b="1" kern="0" dirty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  <a:p>
            <a:pPr algn="ctr" defTabSz="685800">
              <a:lnSpc>
                <a:spcPct val="80000"/>
              </a:lnSpc>
              <a:defRPr/>
            </a:pPr>
            <a:r>
              <a:rPr lang="fr-FR" sz="1050" b="1" kern="0" dirty="0">
                <a:solidFill>
                  <a:schemeClr val="bg1"/>
                </a:solidFill>
                <a:latin typeface="Ubuntu"/>
                <a:ea typeface="Verdana"/>
                <a:cs typeface="Calibri"/>
              </a:rPr>
              <a:t>Phase de diagnostic de maturité</a:t>
            </a:r>
            <a:endParaRPr lang="fr-FR" sz="1050" kern="0" dirty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</p:txBody>
      </p:sp>
      <p:sp>
        <p:nvSpPr>
          <p:cNvPr id="68" name="Étoile : 5 branches 121">
            <a:extLst>
              <a:ext uri="{FF2B5EF4-FFF2-40B4-BE49-F238E27FC236}">
                <a16:creationId xmlns:a16="http://schemas.microsoft.com/office/drawing/2014/main" id="{646F5224-17AA-4F75-8773-AA03873DD7C0}"/>
              </a:ext>
            </a:extLst>
          </p:cNvPr>
          <p:cNvSpPr>
            <a:spLocks noChangeAspect="1"/>
          </p:cNvSpPr>
          <p:nvPr/>
        </p:nvSpPr>
        <p:spPr>
          <a:xfrm>
            <a:off x="2541413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C6135C1C-3CF1-44E2-A6EB-05B629786E1F}"/>
              </a:ext>
            </a:extLst>
          </p:cNvPr>
          <p:cNvSpPr/>
          <p:nvPr/>
        </p:nvSpPr>
        <p:spPr>
          <a:xfrm>
            <a:off x="5548091" y="4881359"/>
            <a:ext cx="1163295" cy="356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0" name="Flèche : pentagone 107">
            <a:extLst>
              <a:ext uri="{FF2B5EF4-FFF2-40B4-BE49-F238E27FC236}">
                <a16:creationId xmlns:a16="http://schemas.microsoft.com/office/drawing/2014/main" id="{ED183D98-C784-4E55-BFEB-6EE933D0784C}"/>
              </a:ext>
            </a:extLst>
          </p:cNvPr>
          <p:cNvSpPr/>
          <p:nvPr/>
        </p:nvSpPr>
        <p:spPr>
          <a:xfrm>
            <a:off x="7972064" y="3443200"/>
            <a:ext cx="5490688" cy="1566174"/>
          </a:xfrm>
          <a:prstGeom prst="homePlate">
            <a:avLst>
              <a:gd name="adj" fmla="val 14343"/>
            </a:avLst>
          </a:prstGeom>
          <a:solidFill>
            <a:srgbClr val="12ABDB"/>
          </a:solidFill>
          <a:ln w="19050">
            <a:noFill/>
          </a:ln>
        </p:spPr>
        <p:txBody>
          <a:bodyPr wrap="square" lIns="54000" tIns="54000" rIns="54000" bIns="27000" rtlCol="0" anchor="t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endParaRPr lang="fr-FR" sz="1050" b="1" kern="0" dirty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  <a:p>
            <a:pPr algn="ctr" defTabSz="685800">
              <a:lnSpc>
                <a:spcPct val="80000"/>
              </a:lnSpc>
              <a:defRPr/>
            </a:pPr>
            <a:r>
              <a:rPr lang="fr-FR" sz="1050" b="1" kern="0" dirty="0">
                <a:solidFill>
                  <a:schemeClr val="bg1"/>
                </a:solidFill>
                <a:latin typeface="Ubuntu"/>
                <a:ea typeface="Verdana"/>
                <a:cs typeface="Calibri"/>
              </a:rPr>
              <a:t>Phase d’élaboration de la feuille de route (FDR) Numérique responsable</a:t>
            </a:r>
            <a:endParaRPr lang="fr-FR" sz="1050" kern="0" dirty="0">
              <a:solidFill>
                <a:schemeClr val="bg1"/>
              </a:solidFill>
              <a:latin typeface="Ubuntu"/>
              <a:ea typeface="Verdana"/>
              <a:cs typeface="Calibri"/>
            </a:endParaRPr>
          </a:p>
        </p:txBody>
      </p:sp>
      <p:sp>
        <p:nvSpPr>
          <p:cNvPr id="71" name="Étoile : 5 branches 121">
            <a:extLst>
              <a:ext uri="{FF2B5EF4-FFF2-40B4-BE49-F238E27FC236}">
                <a16:creationId xmlns:a16="http://schemas.microsoft.com/office/drawing/2014/main" id="{2DE279BF-D951-4EA1-9027-1D182A4F0CFF}"/>
              </a:ext>
            </a:extLst>
          </p:cNvPr>
          <p:cNvSpPr>
            <a:spLocks noChangeAspect="1"/>
          </p:cNvSpPr>
          <p:nvPr/>
        </p:nvSpPr>
        <p:spPr>
          <a:xfrm>
            <a:off x="2966517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72" name="Étoile : 5 branches 121">
            <a:extLst>
              <a:ext uri="{FF2B5EF4-FFF2-40B4-BE49-F238E27FC236}">
                <a16:creationId xmlns:a16="http://schemas.microsoft.com/office/drawing/2014/main" id="{0469F2DF-97F9-4AC7-9214-D6C7FE56A6CA}"/>
              </a:ext>
            </a:extLst>
          </p:cNvPr>
          <p:cNvSpPr>
            <a:spLocks noChangeAspect="1"/>
          </p:cNvSpPr>
          <p:nvPr/>
        </p:nvSpPr>
        <p:spPr>
          <a:xfrm>
            <a:off x="3391621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73" name="Étoile : 5 branches 121">
            <a:extLst>
              <a:ext uri="{FF2B5EF4-FFF2-40B4-BE49-F238E27FC236}">
                <a16:creationId xmlns:a16="http://schemas.microsoft.com/office/drawing/2014/main" id="{7D3B6009-170B-47BC-BF71-A65B6ACC046C}"/>
              </a:ext>
            </a:extLst>
          </p:cNvPr>
          <p:cNvSpPr>
            <a:spLocks noChangeAspect="1"/>
          </p:cNvSpPr>
          <p:nvPr/>
        </p:nvSpPr>
        <p:spPr>
          <a:xfrm>
            <a:off x="3816724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74" name="Triangle 52">
            <a:extLst>
              <a:ext uri="{FF2B5EF4-FFF2-40B4-BE49-F238E27FC236}">
                <a16:creationId xmlns:a16="http://schemas.microsoft.com/office/drawing/2014/main" id="{3AF95257-B3C4-4D08-A3E3-92083A010A13}"/>
              </a:ext>
            </a:extLst>
          </p:cNvPr>
          <p:cNvSpPr>
            <a:spLocks noChangeAspect="1"/>
          </p:cNvSpPr>
          <p:nvPr/>
        </p:nvSpPr>
        <p:spPr>
          <a:xfrm>
            <a:off x="7540019" y="4552937"/>
            <a:ext cx="265669" cy="273130"/>
          </a:xfrm>
          <a:prstGeom prst="triangle">
            <a:avLst/>
          </a:prstGeom>
          <a:solidFill>
            <a:srgbClr val="00837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i="1" kern="0">
              <a:solidFill>
                <a:srgbClr val="00A894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C9F8109-397A-40AC-A817-54477146722D}"/>
              </a:ext>
            </a:extLst>
          </p:cNvPr>
          <p:cNvSpPr/>
          <p:nvPr/>
        </p:nvSpPr>
        <p:spPr>
          <a:xfrm>
            <a:off x="7015494" y="4893618"/>
            <a:ext cx="1388040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Restitution phase </a:t>
            </a:r>
          </a:p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de diagnostic</a:t>
            </a:r>
          </a:p>
        </p:txBody>
      </p:sp>
      <p:sp>
        <p:nvSpPr>
          <p:cNvPr id="76" name="Flèche : pentagone 107">
            <a:extLst>
              <a:ext uri="{FF2B5EF4-FFF2-40B4-BE49-F238E27FC236}">
                <a16:creationId xmlns:a16="http://schemas.microsoft.com/office/drawing/2014/main" id="{B39EC226-61E8-4A37-9426-F0D87CC990C5}"/>
              </a:ext>
            </a:extLst>
          </p:cNvPr>
          <p:cNvSpPr/>
          <p:nvPr/>
        </p:nvSpPr>
        <p:spPr>
          <a:xfrm>
            <a:off x="2504928" y="3968628"/>
            <a:ext cx="810010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Sécuriser les prérequis</a:t>
            </a:r>
            <a:endParaRPr lang="fr-FR" sz="1050" kern="0">
              <a:latin typeface="Ubuntu"/>
              <a:ea typeface="Verdana"/>
              <a:cs typeface="Calibri"/>
            </a:endParaRPr>
          </a:p>
        </p:txBody>
      </p:sp>
      <p:sp>
        <p:nvSpPr>
          <p:cNvPr id="77" name="Flèche : pentagone 107">
            <a:extLst>
              <a:ext uri="{FF2B5EF4-FFF2-40B4-BE49-F238E27FC236}">
                <a16:creationId xmlns:a16="http://schemas.microsoft.com/office/drawing/2014/main" id="{2F96C9C9-54C9-4A9E-B45C-5F1BBB082E9C}"/>
              </a:ext>
            </a:extLst>
          </p:cNvPr>
          <p:cNvSpPr/>
          <p:nvPr/>
        </p:nvSpPr>
        <p:spPr>
          <a:xfrm>
            <a:off x="3352072" y="3968628"/>
            <a:ext cx="818956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 dirty="0">
                <a:latin typeface="Ubuntu"/>
                <a:ea typeface="Verdana"/>
                <a:cs typeface="Calibri"/>
              </a:rPr>
              <a:t>Lancer </a:t>
            </a:r>
            <a:r>
              <a:rPr lang="fr-FR" sz="1050" b="1" kern="0" dirty="0" err="1">
                <a:latin typeface="Ubuntu"/>
                <a:ea typeface="Verdana"/>
                <a:cs typeface="Calibri"/>
              </a:rPr>
              <a:t>officielle-ment</a:t>
            </a:r>
            <a:r>
              <a:rPr lang="fr-FR" sz="1050" b="1" kern="0" dirty="0">
                <a:latin typeface="Ubuntu"/>
                <a:ea typeface="Verdana"/>
                <a:cs typeface="Calibri"/>
              </a:rPr>
              <a:t> la démarche</a:t>
            </a:r>
            <a:endParaRPr lang="fr-FR" sz="1050" kern="0" dirty="0">
              <a:latin typeface="Ubuntu"/>
              <a:ea typeface="Verdana"/>
              <a:cs typeface="Calibri"/>
            </a:endParaRPr>
          </a:p>
        </p:txBody>
      </p:sp>
      <p:sp>
        <p:nvSpPr>
          <p:cNvPr id="78" name="Flèche : pentagone 107">
            <a:extLst>
              <a:ext uri="{FF2B5EF4-FFF2-40B4-BE49-F238E27FC236}">
                <a16:creationId xmlns:a16="http://schemas.microsoft.com/office/drawing/2014/main" id="{EFBB464C-D098-4E8D-B62E-8CA73AD9D480}"/>
              </a:ext>
            </a:extLst>
          </p:cNvPr>
          <p:cNvSpPr/>
          <p:nvPr/>
        </p:nvSpPr>
        <p:spPr>
          <a:xfrm>
            <a:off x="4199241" y="3968628"/>
            <a:ext cx="3051113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Réaliser le diagnostic </a:t>
            </a:r>
          </a:p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(analyse quantitative et qualitative)</a:t>
            </a:r>
            <a:endParaRPr lang="fr-FR" sz="1050" kern="0">
              <a:latin typeface="Ubuntu"/>
              <a:ea typeface="Verdana"/>
              <a:cs typeface="Calibri"/>
            </a:endParaRPr>
          </a:p>
        </p:txBody>
      </p:sp>
      <p:sp>
        <p:nvSpPr>
          <p:cNvPr id="79" name="Étoile : 5 branches 121">
            <a:extLst>
              <a:ext uri="{FF2B5EF4-FFF2-40B4-BE49-F238E27FC236}">
                <a16:creationId xmlns:a16="http://schemas.microsoft.com/office/drawing/2014/main" id="{3336ED6A-351C-4AE2-9321-2BBD56B86B91}"/>
              </a:ext>
            </a:extLst>
          </p:cNvPr>
          <p:cNvSpPr>
            <a:spLocks noChangeAspect="1"/>
          </p:cNvSpPr>
          <p:nvPr/>
        </p:nvSpPr>
        <p:spPr>
          <a:xfrm>
            <a:off x="4431623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0" name="Étoile : 5 branches 121">
            <a:extLst>
              <a:ext uri="{FF2B5EF4-FFF2-40B4-BE49-F238E27FC236}">
                <a16:creationId xmlns:a16="http://schemas.microsoft.com/office/drawing/2014/main" id="{1761BAD1-06FB-403C-A18E-944BE6E0F456}"/>
              </a:ext>
            </a:extLst>
          </p:cNvPr>
          <p:cNvSpPr>
            <a:spLocks noChangeAspect="1"/>
          </p:cNvSpPr>
          <p:nvPr/>
        </p:nvSpPr>
        <p:spPr>
          <a:xfrm>
            <a:off x="4856727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1" name="Étoile : 5 branches 121">
            <a:extLst>
              <a:ext uri="{FF2B5EF4-FFF2-40B4-BE49-F238E27FC236}">
                <a16:creationId xmlns:a16="http://schemas.microsoft.com/office/drawing/2014/main" id="{CB97C57C-A68E-4E7E-97B3-86900E7E12CD}"/>
              </a:ext>
            </a:extLst>
          </p:cNvPr>
          <p:cNvSpPr>
            <a:spLocks noChangeAspect="1"/>
          </p:cNvSpPr>
          <p:nvPr/>
        </p:nvSpPr>
        <p:spPr>
          <a:xfrm>
            <a:off x="5281831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2" name="Étoile : 5 branches 121">
            <a:extLst>
              <a:ext uri="{FF2B5EF4-FFF2-40B4-BE49-F238E27FC236}">
                <a16:creationId xmlns:a16="http://schemas.microsoft.com/office/drawing/2014/main" id="{6FD23524-FB80-4ABA-9A4C-03D8A2DB6900}"/>
              </a:ext>
            </a:extLst>
          </p:cNvPr>
          <p:cNvSpPr>
            <a:spLocks noChangeAspect="1"/>
          </p:cNvSpPr>
          <p:nvPr/>
        </p:nvSpPr>
        <p:spPr>
          <a:xfrm>
            <a:off x="5706934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3" name="Étoile : 5 branches 121">
            <a:extLst>
              <a:ext uri="{FF2B5EF4-FFF2-40B4-BE49-F238E27FC236}">
                <a16:creationId xmlns:a16="http://schemas.microsoft.com/office/drawing/2014/main" id="{4D1D1E9F-B4CC-4A64-A332-32CC8EC21267}"/>
              </a:ext>
            </a:extLst>
          </p:cNvPr>
          <p:cNvSpPr>
            <a:spLocks noChangeAspect="1"/>
          </p:cNvSpPr>
          <p:nvPr/>
        </p:nvSpPr>
        <p:spPr>
          <a:xfrm>
            <a:off x="6267828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4" name="Étoile : 5 branches 121">
            <a:extLst>
              <a:ext uri="{FF2B5EF4-FFF2-40B4-BE49-F238E27FC236}">
                <a16:creationId xmlns:a16="http://schemas.microsoft.com/office/drawing/2014/main" id="{7D970EB9-E05B-43E6-9DCF-8AB333AAA733}"/>
              </a:ext>
            </a:extLst>
          </p:cNvPr>
          <p:cNvSpPr>
            <a:spLocks noChangeAspect="1"/>
          </p:cNvSpPr>
          <p:nvPr/>
        </p:nvSpPr>
        <p:spPr>
          <a:xfrm>
            <a:off x="6692932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5" name="Étoile : 5 branches 121">
            <a:extLst>
              <a:ext uri="{FF2B5EF4-FFF2-40B4-BE49-F238E27FC236}">
                <a16:creationId xmlns:a16="http://schemas.microsoft.com/office/drawing/2014/main" id="{6639B81F-CB34-462E-8ADA-EC938741221A}"/>
              </a:ext>
            </a:extLst>
          </p:cNvPr>
          <p:cNvSpPr>
            <a:spLocks noChangeAspect="1"/>
          </p:cNvSpPr>
          <p:nvPr/>
        </p:nvSpPr>
        <p:spPr>
          <a:xfrm>
            <a:off x="7118035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6" name="Étoile : 5 branches 121">
            <a:extLst>
              <a:ext uri="{FF2B5EF4-FFF2-40B4-BE49-F238E27FC236}">
                <a16:creationId xmlns:a16="http://schemas.microsoft.com/office/drawing/2014/main" id="{1ABCC48C-D5D5-4373-B37D-5046A663BF92}"/>
              </a:ext>
            </a:extLst>
          </p:cNvPr>
          <p:cNvSpPr>
            <a:spLocks noChangeAspect="1"/>
          </p:cNvSpPr>
          <p:nvPr/>
        </p:nvSpPr>
        <p:spPr>
          <a:xfrm>
            <a:off x="7543138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7" name="Étoile : 5 branches 121">
            <a:extLst>
              <a:ext uri="{FF2B5EF4-FFF2-40B4-BE49-F238E27FC236}">
                <a16:creationId xmlns:a16="http://schemas.microsoft.com/office/drawing/2014/main" id="{03ADECAB-ED1A-42F8-A50D-5624C8E6A098}"/>
              </a:ext>
            </a:extLst>
          </p:cNvPr>
          <p:cNvSpPr>
            <a:spLocks noChangeAspect="1"/>
          </p:cNvSpPr>
          <p:nvPr/>
        </p:nvSpPr>
        <p:spPr>
          <a:xfrm>
            <a:off x="8099218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8" name="Étoile : 5 branches 121">
            <a:extLst>
              <a:ext uri="{FF2B5EF4-FFF2-40B4-BE49-F238E27FC236}">
                <a16:creationId xmlns:a16="http://schemas.microsoft.com/office/drawing/2014/main" id="{E328DDE1-50C5-42B6-B4B1-E87F0BB50DB0}"/>
              </a:ext>
            </a:extLst>
          </p:cNvPr>
          <p:cNvSpPr>
            <a:spLocks noChangeAspect="1"/>
          </p:cNvSpPr>
          <p:nvPr/>
        </p:nvSpPr>
        <p:spPr>
          <a:xfrm>
            <a:off x="8524322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89" name="Étoile : 5 branches 121">
            <a:extLst>
              <a:ext uri="{FF2B5EF4-FFF2-40B4-BE49-F238E27FC236}">
                <a16:creationId xmlns:a16="http://schemas.microsoft.com/office/drawing/2014/main" id="{747D5E4D-750B-4679-AF60-60DAA6200D59}"/>
              </a:ext>
            </a:extLst>
          </p:cNvPr>
          <p:cNvSpPr>
            <a:spLocks noChangeAspect="1"/>
          </p:cNvSpPr>
          <p:nvPr/>
        </p:nvSpPr>
        <p:spPr>
          <a:xfrm>
            <a:off x="8949426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0" name="Étoile : 5 branches 121">
            <a:extLst>
              <a:ext uri="{FF2B5EF4-FFF2-40B4-BE49-F238E27FC236}">
                <a16:creationId xmlns:a16="http://schemas.microsoft.com/office/drawing/2014/main" id="{1AB3E5C8-A981-486C-9C59-5FADEA8BD456}"/>
              </a:ext>
            </a:extLst>
          </p:cNvPr>
          <p:cNvSpPr>
            <a:spLocks noChangeAspect="1"/>
          </p:cNvSpPr>
          <p:nvPr/>
        </p:nvSpPr>
        <p:spPr>
          <a:xfrm>
            <a:off x="9374529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1" name="Étoile : 5 branches 121">
            <a:extLst>
              <a:ext uri="{FF2B5EF4-FFF2-40B4-BE49-F238E27FC236}">
                <a16:creationId xmlns:a16="http://schemas.microsoft.com/office/drawing/2014/main" id="{5B9CEDC6-715C-4939-B9B6-EA3FCF1D840D}"/>
              </a:ext>
            </a:extLst>
          </p:cNvPr>
          <p:cNvSpPr>
            <a:spLocks noChangeAspect="1"/>
          </p:cNvSpPr>
          <p:nvPr/>
        </p:nvSpPr>
        <p:spPr>
          <a:xfrm>
            <a:off x="9991083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2" name="Étoile : 5 branches 121">
            <a:extLst>
              <a:ext uri="{FF2B5EF4-FFF2-40B4-BE49-F238E27FC236}">
                <a16:creationId xmlns:a16="http://schemas.microsoft.com/office/drawing/2014/main" id="{95677309-5F87-4E66-BFF8-95BCF47B56A4}"/>
              </a:ext>
            </a:extLst>
          </p:cNvPr>
          <p:cNvSpPr>
            <a:spLocks noChangeAspect="1"/>
          </p:cNvSpPr>
          <p:nvPr/>
        </p:nvSpPr>
        <p:spPr>
          <a:xfrm>
            <a:off x="10416187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3" name="Étoile : 5 branches 121">
            <a:extLst>
              <a:ext uri="{FF2B5EF4-FFF2-40B4-BE49-F238E27FC236}">
                <a16:creationId xmlns:a16="http://schemas.microsoft.com/office/drawing/2014/main" id="{3FD9CECA-A7EE-493E-89C3-40381B355A96}"/>
              </a:ext>
            </a:extLst>
          </p:cNvPr>
          <p:cNvSpPr>
            <a:spLocks noChangeAspect="1"/>
          </p:cNvSpPr>
          <p:nvPr/>
        </p:nvSpPr>
        <p:spPr>
          <a:xfrm>
            <a:off x="10841290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4" name="Étoile : 5 branches 121">
            <a:extLst>
              <a:ext uri="{FF2B5EF4-FFF2-40B4-BE49-F238E27FC236}">
                <a16:creationId xmlns:a16="http://schemas.microsoft.com/office/drawing/2014/main" id="{87A84DB1-C0DF-42C8-A672-D41DF825AA8F}"/>
              </a:ext>
            </a:extLst>
          </p:cNvPr>
          <p:cNvSpPr>
            <a:spLocks noChangeAspect="1"/>
          </p:cNvSpPr>
          <p:nvPr/>
        </p:nvSpPr>
        <p:spPr>
          <a:xfrm>
            <a:off x="11266393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5" name="Étoile : 5 branches 121">
            <a:extLst>
              <a:ext uri="{FF2B5EF4-FFF2-40B4-BE49-F238E27FC236}">
                <a16:creationId xmlns:a16="http://schemas.microsoft.com/office/drawing/2014/main" id="{FBF97816-AEA5-429B-A7DE-CD4FD42A6D5F}"/>
              </a:ext>
            </a:extLst>
          </p:cNvPr>
          <p:cNvSpPr>
            <a:spLocks noChangeAspect="1"/>
          </p:cNvSpPr>
          <p:nvPr/>
        </p:nvSpPr>
        <p:spPr>
          <a:xfrm>
            <a:off x="11836211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6" name="Étoile : 5 branches 121">
            <a:extLst>
              <a:ext uri="{FF2B5EF4-FFF2-40B4-BE49-F238E27FC236}">
                <a16:creationId xmlns:a16="http://schemas.microsoft.com/office/drawing/2014/main" id="{F556CB06-0E0B-4D37-B951-78DF5C603791}"/>
              </a:ext>
            </a:extLst>
          </p:cNvPr>
          <p:cNvSpPr>
            <a:spLocks noChangeAspect="1"/>
          </p:cNvSpPr>
          <p:nvPr/>
        </p:nvSpPr>
        <p:spPr>
          <a:xfrm>
            <a:off x="12261315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7" name="Étoile : 5 branches 121">
            <a:extLst>
              <a:ext uri="{FF2B5EF4-FFF2-40B4-BE49-F238E27FC236}">
                <a16:creationId xmlns:a16="http://schemas.microsoft.com/office/drawing/2014/main" id="{62807619-55F6-4781-84CC-D6999E6AA1E8}"/>
              </a:ext>
            </a:extLst>
          </p:cNvPr>
          <p:cNvSpPr>
            <a:spLocks noChangeAspect="1"/>
          </p:cNvSpPr>
          <p:nvPr/>
        </p:nvSpPr>
        <p:spPr>
          <a:xfrm>
            <a:off x="12686419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8" name="Étoile : 5 branches 121">
            <a:extLst>
              <a:ext uri="{FF2B5EF4-FFF2-40B4-BE49-F238E27FC236}">
                <a16:creationId xmlns:a16="http://schemas.microsoft.com/office/drawing/2014/main" id="{DA662ACD-25E0-46EE-AC1C-9C148877F8F4}"/>
              </a:ext>
            </a:extLst>
          </p:cNvPr>
          <p:cNvSpPr>
            <a:spLocks noChangeAspect="1"/>
          </p:cNvSpPr>
          <p:nvPr/>
        </p:nvSpPr>
        <p:spPr>
          <a:xfrm>
            <a:off x="13111522" y="5310634"/>
            <a:ext cx="131312" cy="135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kern="0">
              <a:solidFill>
                <a:srgbClr val="4D4F53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99" name="Flèche : pentagone 107">
            <a:extLst>
              <a:ext uri="{FF2B5EF4-FFF2-40B4-BE49-F238E27FC236}">
                <a16:creationId xmlns:a16="http://schemas.microsoft.com/office/drawing/2014/main" id="{54D339E1-C8A1-44E3-80BF-4FEF38CBEC3D}"/>
              </a:ext>
            </a:extLst>
          </p:cNvPr>
          <p:cNvSpPr/>
          <p:nvPr/>
        </p:nvSpPr>
        <p:spPr>
          <a:xfrm>
            <a:off x="8013717" y="3968628"/>
            <a:ext cx="988929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 dirty="0">
                <a:latin typeface="Ubuntu"/>
                <a:ea typeface="Verdana"/>
                <a:cs typeface="Calibri"/>
              </a:rPr>
              <a:t>Sélectionner/ </a:t>
            </a:r>
            <a:br>
              <a:rPr lang="fr-FR" sz="1050" b="1" kern="0" dirty="0">
                <a:latin typeface="Ubuntu"/>
                <a:ea typeface="Verdana"/>
                <a:cs typeface="Calibri"/>
              </a:rPr>
            </a:br>
            <a:r>
              <a:rPr lang="fr-FR" sz="1050" b="1" kern="0" dirty="0">
                <a:latin typeface="Ubuntu"/>
                <a:ea typeface="Verdana"/>
                <a:cs typeface="Calibri"/>
              </a:rPr>
              <a:t>Prioriser les leviers</a:t>
            </a:r>
          </a:p>
        </p:txBody>
      </p:sp>
      <p:sp>
        <p:nvSpPr>
          <p:cNvPr id="100" name="Flèche : pentagone 107">
            <a:extLst>
              <a:ext uri="{FF2B5EF4-FFF2-40B4-BE49-F238E27FC236}">
                <a16:creationId xmlns:a16="http://schemas.microsoft.com/office/drawing/2014/main" id="{72107856-A6E1-4977-B099-C0389C543879}"/>
              </a:ext>
            </a:extLst>
          </p:cNvPr>
          <p:cNvSpPr/>
          <p:nvPr/>
        </p:nvSpPr>
        <p:spPr>
          <a:xfrm>
            <a:off x="12025635" y="3968628"/>
            <a:ext cx="1388040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Valider la FDR et sécuriser les prochaines étapes </a:t>
            </a:r>
            <a:endParaRPr lang="fr-FR" sz="1050" kern="0">
              <a:latin typeface="Ubuntu"/>
              <a:ea typeface="Verdana"/>
              <a:cs typeface="Calibri"/>
            </a:endParaRPr>
          </a:p>
        </p:txBody>
      </p:sp>
      <p:sp>
        <p:nvSpPr>
          <p:cNvPr id="101" name="Flèche : pentagone 107">
            <a:extLst>
              <a:ext uri="{FF2B5EF4-FFF2-40B4-BE49-F238E27FC236}">
                <a16:creationId xmlns:a16="http://schemas.microsoft.com/office/drawing/2014/main" id="{2BDE29DC-EE58-463E-B6F5-0BC16AE50EE3}"/>
              </a:ext>
            </a:extLst>
          </p:cNvPr>
          <p:cNvSpPr/>
          <p:nvPr/>
        </p:nvSpPr>
        <p:spPr>
          <a:xfrm>
            <a:off x="9015082" y="3968628"/>
            <a:ext cx="1679927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Compléter les fiches actions</a:t>
            </a:r>
          </a:p>
        </p:txBody>
      </p:sp>
      <p:sp>
        <p:nvSpPr>
          <p:cNvPr id="102" name="Flèche : pentagone 107">
            <a:extLst>
              <a:ext uri="{FF2B5EF4-FFF2-40B4-BE49-F238E27FC236}">
                <a16:creationId xmlns:a16="http://schemas.microsoft.com/office/drawing/2014/main" id="{501BBF93-7C24-4765-A211-1594944023E0}"/>
              </a:ext>
            </a:extLst>
          </p:cNvPr>
          <p:cNvSpPr/>
          <p:nvPr/>
        </p:nvSpPr>
        <p:spPr>
          <a:xfrm>
            <a:off x="10707446" y="3968628"/>
            <a:ext cx="1277242" cy="716826"/>
          </a:xfrm>
          <a:prstGeom prst="homePlate">
            <a:avLst>
              <a:gd name="adj" fmla="val 14343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54000" tIns="54000" rIns="54000" bIns="27000" rtlCol="0" anchor="ctr" anchorCtr="0">
            <a:no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fr-FR" sz="1050" b="1" kern="0">
                <a:latin typeface="Ubuntu"/>
                <a:ea typeface="Verdana"/>
                <a:cs typeface="Calibri"/>
              </a:rPr>
              <a:t>Construire la FDR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E4FF4DA-BCF5-44CE-A8B7-AEEB5E56A637}"/>
              </a:ext>
            </a:extLst>
          </p:cNvPr>
          <p:cNvSpPr/>
          <p:nvPr/>
        </p:nvSpPr>
        <p:spPr>
          <a:xfrm>
            <a:off x="11798895" y="4893618"/>
            <a:ext cx="1807793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Restitutions phase </a:t>
            </a:r>
          </a:p>
          <a:p>
            <a:pPr algn="ctr">
              <a:lnSpc>
                <a:spcPct val="90000"/>
              </a:lnSpc>
            </a:pPr>
            <a:r>
              <a:rPr lang="fr-FR" sz="1200" b="1" i="1">
                <a:latin typeface="Ubuntu"/>
                <a:ea typeface="Verdana" panose="020B0604030504040204" pitchFamily="34" charset="0"/>
              </a:rPr>
              <a:t>de FDR</a:t>
            </a:r>
          </a:p>
        </p:txBody>
      </p:sp>
      <p:sp>
        <p:nvSpPr>
          <p:cNvPr id="104" name="Triangle 52">
            <a:extLst>
              <a:ext uri="{FF2B5EF4-FFF2-40B4-BE49-F238E27FC236}">
                <a16:creationId xmlns:a16="http://schemas.microsoft.com/office/drawing/2014/main" id="{0E0F4B2C-859D-4939-A6B8-0BE18FED4E73}"/>
              </a:ext>
            </a:extLst>
          </p:cNvPr>
          <p:cNvSpPr>
            <a:spLocks noChangeAspect="1"/>
          </p:cNvSpPr>
          <p:nvPr/>
        </p:nvSpPr>
        <p:spPr>
          <a:xfrm>
            <a:off x="12552062" y="4552937"/>
            <a:ext cx="265669" cy="273130"/>
          </a:xfrm>
          <a:prstGeom prst="triangle">
            <a:avLst/>
          </a:prstGeom>
          <a:solidFill>
            <a:srgbClr val="00837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fr-FR" sz="750" i="1" kern="0">
              <a:solidFill>
                <a:srgbClr val="00A894"/>
              </a:solidFill>
              <a:latin typeface="Ubuntu"/>
              <a:ea typeface="Verdana" panose="020B0604030504040204" pitchFamily="34" charset="0"/>
            </a:endParaRPr>
          </a:p>
        </p:txBody>
      </p:sp>
      <p:sp>
        <p:nvSpPr>
          <p:cNvPr id="105" name="object 32">
            <a:extLst>
              <a:ext uri="{FF2B5EF4-FFF2-40B4-BE49-F238E27FC236}">
                <a16:creationId xmlns:a16="http://schemas.microsoft.com/office/drawing/2014/main" id="{21E3EBC3-174C-4BB4-A9C1-BEDC678591D4}"/>
              </a:ext>
            </a:extLst>
          </p:cNvPr>
          <p:cNvSpPr/>
          <p:nvPr/>
        </p:nvSpPr>
        <p:spPr>
          <a:xfrm>
            <a:off x="7567628" y="2520038"/>
            <a:ext cx="154259" cy="140018"/>
          </a:xfrm>
          <a:custGeom>
            <a:avLst/>
            <a:gdLst/>
            <a:ahLst/>
            <a:cxnLst/>
            <a:rect l="l" t="t" r="r" b="b"/>
            <a:pathLst>
              <a:path w="281940" h="248919">
                <a:moveTo>
                  <a:pt x="281940" y="0"/>
                </a:moveTo>
                <a:lnTo>
                  <a:pt x="140969" y="248412"/>
                </a:lnTo>
                <a:lnTo>
                  <a:pt x="0" y="0"/>
                </a:lnTo>
                <a:lnTo>
                  <a:pt x="281940" y="0"/>
                </a:lnTo>
                <a:close/>
              </a:path>
            </a:pathLst>
          </a:custGeom>
          <a:solidFill>
            <a:srgbClr val="92D050"/>
          </a:solidFill>
          <a:ln w="12191">
            <a:solidFill>
              <a:srgbClr val="2A0A3D"/>
            </a:solidFill>
          </a:ln>
        </p:spPr>
        <p:txBody>
          <a:bodyPr wrap="square" lIns="0" tIns="0" rIns="0" bIns="0" rtlCol="0"/>
          <a:lstStyle/>
          <a:p>
            <a:pPr defTabSz="514350"/>
            <a:endParaRPr sz="1013">
              <a:solidFill>
                <a:prstClr val="black"/>
              </a:solidFill>
              <a:latin typeface="Ubuntu"/>
            </a:endParaRPr>
          </a:p>
        </p:txBody>
      </p:sp>
      <p:sp>
        <p:nvSpPr>
          <p:cNvPr id="17" name="Étoile : 5 branches 121">
            <a:extLst>
              <a:ext uri="{FF2B5EF4-FFF2-40B4-BE49-F238E27FC236}">
                <a16:creationId xmlns:a16="http://schemas.microsoft.com/office/drawing/2014/main" id="{D0FB0C1F-0137-4DE4-87C8-7FFD127F6D03}"/>
              </a:ext>
            </a:extLst>
          </p:cNvPr>
          <p:cNvSpPr>
            <a:spLocks noChangeAspect="1"/>
          </p:cNvSpPr>
          <p:nvPr/>
        </p:nvSpPr>
        <p:spPr>
          <a:xfrm>
            <a:off x="1535158" y="6475714"/>
            <a:ext cx="175083" cy="180000"/>
          </a:xfrm>
          <a:prstGeom prst="star5">
            <a:avLst/>
          </a:prstGeom>
          <a:solidFill>
            <a:srgbClr val="FFFFFF">
              <a:lumMod val="50000"/>
            </a:srgbClr>
          </a:solidFill>
          <a:ln w="63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Marianne"/>
              <a:ea typeface="Verdana" panose="020B0604030504040204" pitchFamily="34" charset="0"/>
            </a:endParaRPr>
          </a:p>
        </p:txBody>
      </p:sp>
      <p:sp>
        <p:nvSpPr>
          <p:cNvPr id="19" name="ZoneTexte 125">
            <a:extLst>
              <a:ext uri="{FF2B5EF4-FFF2-40B4-BE49-F238E27FC236}">
                <a16:creationId xmlns:a16="http://schemas.microsoft.com/office/drawing/2014/main" id="{A4A5F635-6F93-4783-B8AF-B3EC9E17AE13}"/>
              </a:ext>
            </a:extLst>
          </p:cNvPr>
          <p:cNvSpPr txBox="1"/>
          <p:nvPr/>
        </p:nvSpPr>
        <p:spPr>
          <a:xfrm>
            <a:off x="1754223" y="6427215"/>
            <a:ext cx="242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4D4F53"/>
                </a:solidFill>
                <a:latin typeface="Marianne"/>
                <a:ea typeface="Verdana" panose="020B0604030504040204" pitchFamily="34" charset="0"/>
              </a:rPr>
              <a:t>Point hebdomadaire de suivi</a:t>
            </a:r>
          </a:p>
        </p:txBody>
      </p:sp>
    </p:spTree>
    <p:extLst>
      <p:ext uri="{BB962C8B-B14F-4D97-AF65-F5344CB8AC3E}">
        <p14:creationId xmlns:p14="http://schemas.microsoft.com/office/powerpoint/2010/main" val="74861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C578E3-C4EC-4D3B-AB75-58253FDA5D14}"/>
              </a:ext>
            </a:extLst>
          </p:cNvPr>
          <p:cNvCxnSpPr>
            <a:cxnSpLocks/>
          </p:cNvCxnSpPr>
          <p:nvPr/>
        </p:nvCxnSpPr>
        <p:spPr>
          <a:xfrm flipH="1">
            <a:off x="2496776" y="5148064"/>
            <a:ext cx="1886808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1">
            <a:extLst>
              <a:ext uri="{FF2B5EF4-FFF2-40B4-BE49-F238E27FC236}">
                <a16:creationId xmlns:a16="http://schemas.microsoft.com/office/drawing/2014/main" id="{F65D7716-C210-4343-BE7C-1C7ACD933658}"/>
              </a:ext>
            </a:extLst>
          </p:cNvPr>
          <p:cNvCxnSpPr>
            <a:cxnSpLocks/>
          </p:cNvCxnSpPr>
          <p:nvPr/>
        </p:nvCxnSpPr>
        <p:spPr>
          <a:xfrm>
            <a:off x="7695952" y="7524328"/>
            <a:ext cx="5964308" cy="561538"/>
          </a:xfrm>
          <a:prstGeom prst="bentConnector3">
            <a:avLst>
              <a:gd name="adj1" fmla="val 64"/>
            </a:avLst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1">
            <a:extLst>
              <a:ext uri="{FF2B5EF4-FFF2-40B4-BE49-F238E27FC236}">
                <a16:creationId xmlns:a16="http://schemas.microsoft.com/office/drawing/2014/main" id="{BC07D426-26AD-4F5A-BDE2-C8BFEAD78FAC}"/>
              </a:ext>
            </a:extLst>
          </p:cNvPr>
          <p:cNvCxnSpPr>
            <a:cxnSpLocks/>
          </p:cNvCxnSpPr>
          <p:nvPr/>
        </p:nvCxnSpPr>
        <p:spPr>
          <a:xfrm>
            <a:off x="11906861" y="4847040"/>
            <a:ext cx="1753399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F634469-D59D-4FD9-B0BD-482A22367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682" y="1833252"/>
            <a:ext cx="10650635" cy="5938019"/>
          </a:xfrm>
          <a:prstGeom prst="rect">
            <a:avLst/>
          </a:prstGeom>
        </p:spPr>
      </p:pic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694780" y="378551"/>
            <a:ext cx="12873212" cy="1340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Mode d’emploi zooms par dimension </a:t>
            </a:r>
          </a:p>
          <a:p>
            <a:r>
              <a:rPr lang="fr-FR"/>
              <a:t>du diagnostic</a:t>
            </a:r>
          </a:p>
        </p:txBody>
      </p:sp>
      <p:sp>
        <p:nvSpPr>
          <p:cNvPr id="64" name="object 14">
            <a:extLst>
              <a:ext uri="{FF2B5EF4-FFF2-40B4-BE49-F238E27FC236}">
                <a16:creationId xmlns:a16="http://schemas.microsoft.com/office/drawing/2014/main" id="{A7C8D982-D141-4402-B62E-92A92E1787F0}"/>
              </a:ext>
            </a:extLst>
          </p:cNvPr>
          <p:cNvSpPr txBox="1">
            <a:spLocks/>
          </p:cNvSpPr>
          <p:nvPr/>
        </p:nvSpPr>
        <p:spPr>
          <a:xfrm>
            <a:off x="1694780" y="8379318"/>
            <a:ext cx="12873212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14"/>
              </a:spcBef>
            </a:pPr>
            <a:r>
              <a:rPr lang="fr-FR" sz="2400" kern="0" spc="-75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Cette page est à supprimer une fois la préparation de la présentation terminée</a:t>
            </a:r>
          </a:p>
        </p:txBody>
      </p:sp>
      <p:pic>
        <p:nvPicPr>
          <p:cNvPr id="65" name="Picture 4" descr="Attention ">
            <a:extLst>
              <a:ext uri="{FF2B5EF4-FFF2-40B4-BE49-F238E27FC236}">
                <a16:creationId xmlns:a16="http://schemas.microsoft.com/office/drawing/2014/main" id="{FCF83695-9F61-4D52-BA56-69682BEFA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87" y="8303241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Attention ">
            <a:extLst>
              <a:ext uri="{FF2B5EF4-FFF2-40B4-BE49-F238E27FC236}">
                <a16:creationId xmlns:a16="http://schemas.microsoft.com/office/drawing/2014/main" id="{E01D4943-9C53-46B6-8F5E-E20DC61F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406" y="8270342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9822E0-DAF9-4578-BB65-C60C538F012A}"/>
              </a:ext>
            </a:extLst>
          </p:cNvPr>
          <p:cNvSpPr/>
          <p:nvPr/>
        </p:nvSpPr>
        <p:spPr>
          <a:xfrm>
            <a:off x="279128" y="4199738"/>
            <a:ext cx="2063488" cy="189665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Note moyenne de cette dimension de votre collectivité calculée automatiquement par l’outil de diagnostic</a:t>
            </a:r>
          </a:p>
          <a:p>
            <a:pPr algn="ctr"/>
            <a:endParaRPr lang="fr-FR" sz="1400" b="1" i="1">
              <a:solidFill>
                <a:schemeClr val="tx1"/>
              </a:solidFill>
              <a:latin typeface="Marianne" panose="020B060402020202020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AD7EFB-00AB-431D-B968-C1BB003C56CF}"/>
              </a:ext>
            </a:extLst>
          </p:cNvPr>
          <p:cNvSpPr/>
          <p:nvPr/>
        </p:nvSpPr>
        <p:spPr>
          <a:xfrm>
            <a:off x="13759223" y="6919158"/>
            <a:ext cx="2279512" cy="1254850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 dirty="0">
                <a:latin typeface="Marianne" panose="020B0604020202020204"/>
              </a:rPr>
              <a:t>Bonnes pratiques pour cette dimension ressorties de l’expérimentation menée par l’ANCT</a:t>
            </a:r>
          </a:p>
          <a:p>
            <a:pPr algn="ctr"/>
            <a:endParaRPr lang="fr-FR" sz="1400" b="1" i="1" dirty="0">
              <a:solidFill>
                <a:schemeClr val="tx1"/>
              </a:solidFill>
              <a:latin typeface="Marianne" panose="020B0604020202020204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4F3B774-C6DC-4ABE-81AA-346C91B149F1}"/>
              </a:ext>
            </a:extLst>
          </p:cNvPr>
          <p:cNvSpPr/>
          <p:nvPr/>
        </p:nvSpPr>
        <p:spPr>
          <a:xfrm>
            <a:off x="13759224" y="4114019"/>
            <a:ext cx="2279512" cy="146604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Détail des points positifs et axes d’amélioration pour cette dimension ressortant du diagnostic de maturité</a:t>
            </a:r>
          </a:p>
          <a:p>
            <a:pPr algn="ctr"/>
            <a:endParaRPr lang="fr-FR" sz="1400" b="1" i="1">
              <a:solidFill>
                <a:schemeClr val="tx1"/>
              </a:solidFill>
              <a:latin typeface="Marianne" panose="020B060402020202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B505FAB-B90A-4D7F-895D-C7020AA03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7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00DFA62-D161-4AC0-B26C-F5089426BF4D}"/>
              </a:ext>
            </a:extLst>
          </p:cNvPr>
          <p:cNvSpPr/>
          <p:nvPr/>
        </p:nvSpPr>
        <p:spPr>
          <a:xfrm>
            <a:off x="1449287" y="1946729"/>
            <a:ext cx="13925438" cy="5218701"/>
          </a:xfrm>
          <a:prstGeom prst="roundRect">
            <a:avLst>
              <a:gd name="adj" fmla="val 522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rianne" panose="020B0604020202020204"/>
            </a:endParaRPr>
          </a:p>
        </p:txBody>
      </p:sp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1767164" y="850371"/>
            <a:ext cx="12873212" cy="67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Zoom par dimension (1/7)</a:t>
            </a:r>
          </a:p>
        </p:txBody>
      </p:sp>
      <p:pic>
        <p:nvPicPr>
          <p:cNvPr id="62" name="Picture 6">
            <a:extLst>
              <a:ext uri="{FF2B5EF4-FFF2-40B4-BE49-F238E27FC236}">
                <a16:creationId xmlns:a16="http://schemas.microsoft.com/office/drawing/2014/main" id="{4E3DC9B0-40DB-4AEC-8C38-D114B469E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3" r="2485"/>
          <a:stretch/>
        </p:blipFill>
        <p:spPr bwMode="auto">
          <a:xfrm>
            <a:off x="1816494" y="4107669"/>
            <a:ext cx="3617165" cy="9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A8233FD-3845-46DC-A5D4-E4971A5F0654}"/>
              </a:ext>
            </a:extLst>
          </p:cNvPr>
          <p:cNvSpPr/>
          <p:nvPr/>
        </p:nvSpPr>
        <p:spPr>
          <a:xfrm>
            <a:off x="1652260" y="3350697"/>
            <a:ext cx="394563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B0F0"/>
                </a:solidFill>
                <a:latin typeface="Marianne" panose="020B0604020202020204"/>
              </a:rPr>
              <a:t>Stratégie</a:t>
            </a:r>
            <a:r>
              <a:rPr lang="en-US" sz="2800" b="1" kern="0" dirty="0">
                <a:solidFill>
                  <a:srgbClr val="00B0F0"/>
                </a:solidFill>
                <a:latin typeface="Marianne" panose="020B0604020202020204"/>
              </a:rPr>
              <a:t> et </a:t>
            </a:r>
            <a:r>
              <a:rPr lang="en-US" sz="2800" b="1" kern="0" dirty="0" err="1">
                <a:solidFill>
                  <a:srgbClr val="00B0F0"/>
                </a:solidFill>
                <a:latin typeface="Marianne" panose="020B0604020202020204"/>
              </a:rPr>
              <a:t>Gouvernance</a:t>
            </a:r>
            <a:endParaRPr lang="en-US" sz="2800" b="1" kern="0" dirty="0">
              <a:solidFill>
                <a:srgbClr val="00B0F0"/>
              </a:solidFill>
              <a:latin typeface="Marianne" panose="020B0604020202020204"/>
            </a:endParaRPr>
          </a:p>
        </p:txBody>
      </p:sp>
      <p:sp>
        <p:nvSpPr>
          <p:cNvPr id="64" name="TextBox 126">
            <a:extLst>
              <a:ext uri="{FF2B5EF4-FFF2-40B4-BE49-F238E27FC236}">
                <a16:creationId xmlns:a16="http://schemas.microsoft.com/office/drawing/2014/main" id="{AC830F58-0511-4126-83ED-80C2492838FB}"/>
              </a:ext>
            </a:extLst>
          </p:cNvPr>
          <p:cNvSpPr txBox="1"/>
          <p:nvPr/>
        </p:nvSpPr>
        <p:spPr>
          <a:xfrm>
            <a:off x="2829464" y="4745810"/>
            <a:ext cx="1591225" cy="595890"/>
          </a:xfrm>
          <a:prstGeom prst="rect">
            <a:avLst/>
          </a:prstGeom>
          <a:solidFill>
            <a:srgbClr val="0AB3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2800" b="1" kern="0">
                <a:solidFill>
                  <a:schemeClr val="bg1"/>
                </a:solidFill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2800" b="1" kern="0">
                <a:solidFill>
                  <a:schemeClr val="bg1"/>
                </a:solidFill>
                <a:latin typeface="Marianne" panose="020B0604020202020204"/>
              </a:rPr>
              <a:t>/4</a:t>
            </a:r>
          </a:p>
        </p:txBody>
      </p:sp>
      <p:pic>
        <p:nvPicPr>
          <p:cNvPr id="87" name="Graphic 96">
            <a:extLst>
              <a:ext uri="{FF2B5EF4-FFF2-40B4-BE49-F238E27FC236}">
                <a16:creationId xmlns:a16="http://schemas.microsoft.com/office/drawing/2014/main" id="{2CB2F1D5-6DF1-4039-9672-34608655C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81276" y="2466643"/>
            <a:ext cx="952796" cy="952796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9564DBA-15EA-49CE-9363-D3FB6E2AF09E}"/>
              </a:ext>
            </a:extLst>
          </p:cNvPr>
          <p:cNvSpPr/>
          <p:nvPr/>
        </p:nvSpPr>
        <p:spPr>
          <a:xfrm>
            <a:off x="1449287" y="7384846"/>
            <a:ext cx="13917714" cy="122575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00"/>
              </a:spcBef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Bonnes pratiques </a:t>
            </a:r>
            <a:r>
              <a:rPr lang="fr-FR" sz="1600" b="1">
                <a:solidFill>
                  <a:srgbClr val="294289"/>
                </a:solidFill>
                <a:latin typeface="Marianne" panose="020B0604020202020204"/>
              </a:rPr>
              <a:t>repérées lors de l’expérimentation menée par l’ANCT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: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Etablir un tableau de bord avec les indicateurs de mesure faciles à évaluer, afin d’avoir des premières pistes d’amélioration et objectifs associés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Recenser dans un fichier l’ensemble des actions / initiatives menées avec leurs états d’avancement et leurs bénéfices</a:t>
            </a:r>
          </a:p>
        </p:txBody>
      </p:sp>
      <p:sp>
        <p:nvSpPr>
          <p:cNvPr id="17" name="TextBox 126">
            <a:extLst>
              <a:ext uri="{FF2B5EF4-FFF2-40B4-BE49-F238E27FC236}">
                <a16:creationId xmlns:a16="http://schemas.microsoft.com/office/drawing/2014/main" id="{04D0FADB-7730-4055-BB74-8291DB870304}"/>
              </a:ext>
            </a:extLst>
          </p:cNvPr>
          <p:cNvSpPr txBox="1"/>
          <p:nvPr/>
        </p:nvSpPr>
        <p:spPr>
          <a:xfrm>
            <a:off x="2361002" y="5212665"/>
            <a:ext cx="2562684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1600" kern="0">
                <a:latin typeface="Marianne" panose="020B0604020202020204"/>
              </a:rPr>
              <a:t>Note de maturité</a:t>
            </a:r>
          </a:p>
        </p:txBody>
      </p:sp>
      <p:sp>
        <p:nvSpPr>
          <p:cNvPr id="16" name="TextBox 160">
            <a:extLst>
              <a:ext uri="{FF2B5EF4-FFF2-40B4-BE49-F238E27FC236}">
                <a16:creationId xmlns:a16="http://schemas.microsoft.com/office/drawing/2014/main" id="{26B48850-01A7-4480-9BF9-6127E24EA628}"/>
              </a:ext>
            </a:extLst>
          </p:cNvPr>
          <p:cNvSpPr txBox="1"/>
          <p:nvPr/>
        </p:nvSpPr>
        <p:spPr>
          <a:xfrm>
            <a:off x="5725652" y="3683981"/>
            <a:ext cx="9488948" cy="2123658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Points positifs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algn="just">
              <a:spcBef>
                <a:spcPts val="400"/>
              </a:spcBef>
              <a:defRPr/>
            </a:pPr>
            <a:endParaRPr lang="fr-FR" sz="1600" b="1" kern="0">
              <a:solidFill>
                <a:srgbClr val="294289"/>
              </a:solidFill>
              <a:latin typeface="Marianne" panose="020B0604020202020204"/>
            </a:endParaRPr>
          </a:p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Axes d’amélioration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pic>
        <p:nvPicPr>
          <p:cNvPr id="25" name="Picture 2" descr="Pencil ">
            <a:extLst>
              <a:ext uri="{FF2B5EF4-FFF2-40B4-BE49-F238E27FC236}">
                <a16:creationId xmlns:a16="http://schemas.microsoft.com/office/drawing/2014/main" id="{A1D75D7F-C11E-40FA-9A76-224E6BF69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683196C-D222-4966-B314-EB2934838A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8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1767164" y="850371"/>
            <a:ext cx="12873212" cy="67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Zoom par dimension (2/7)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E2ABA7-3896-49D7-B2EE-E6B2ED35A68E}"/>
              </a:ext>
            </a:extLst>
          </p:cNvPr>
          <p:cNvSpPr/>
          <p:nvPr/>
        </p:nvSpPr>
        <p:spPr>
          <a:xfrm>
            <a:off x="1449287" y="1946729"/>
            <a:ext cx="13925438" cy="5218701"/>
          </a:xfrm>
          <a:prstGeom prst="roundRect">
            <a:avLst>
              <a:gd name="adj" fmla="val 522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rianne" panose="020B060402020202020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0476C67-1DCF-4E0E-9B4E-5685B087BD99}"/>
              </a:ext>
            </a:extLst>
          </p:cNvPr>
          <p:cNvSpPr/>
          <p:nvPr/>
        </p:nvSpPr>
        <p:spPr>
          <a:xfrm>
            <a:off x="1449287" y="7384846"/>
            <a:ext cx="13925438" cy="11845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00"/>
              </a:spcBef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Bonnes pratiques </a:t>
            </a:r>
            <a:r>
              <a:rPr lang="fr-FR" sz="1600" b="1">
                <a:solidFill>
                  <a:srgbClr val="294289"/>
                </a:solidFill>
                <a:latin typeface="Marianne" panose="020B0604020202020204"/>
              </a:rPr>
              <a:t>repérées lors de l’expérimentation menée par l’ANCT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: </a:t>
            </a: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Effectuer la mesure d’impact de manière progressive en sélectionnant tout d’abord un périmètre restreint puis en l’élargissant au fur et à mesure 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294289"/>
              </a:solidFill>
              <a:effectLst/>
              <a:uLnTx/>
              <a:uFillTx/>
              <a:latin typeface="Marianne" panose="020B0604020202020204"/>
            </a:endParaRPr>
          </a:p>
          <a:p>
            <a:pPr algn="ctr"/>
            <a:endParaRPr lang="en-US" sz="1600">
              <a:latin typeface="Marianne" panose="020B0604020202020204"/>
            </a:endParaRPr>
          </a:p>
        </p:txBody>
      </p:sp>
      <p:pic>
        <p:nvPicPr>
          <p:cNvPr id="1026" name="Picture 2" descr="Cuál es la viabilidad de tu Data Center? Consejos de modernización para una  infraestructura de Data Center ágil">
            <a:extLst>
              <a:ext uri="{FF2B5EF4-FFF2-40B4-BE49-F238E27FC236}">
                <a16:creationId xmlns:a16="http://schemas.microsoft.com/office/drawing/2014/main" id="{0001D9CD-982E-448B-A249-096A07A4E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" b="54516"/>
          <a:stretch/>
        </p:blipFill>
        <p:spPr bwMode="auto">
          <a:xfrm>
            <a:off x="1834072" y="4107669"/>
            <a:ext cx="3636958" cy="92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A8233FD-3845-46DC-A5D4-E4971A5F0654}"/>
              </a:ext>
            </a:extLst>
          </p:cNvPr>
          <p:cNvSpPr/>
          <p:nvPr/>
        </p:nvSpPr>
        <p:spPr>
          <a:xfrm>
            <a:off x="1652260" y="3350697"/>
            <a:ext cx="394563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ED7D31"/>
                </a:solidFill>
                <a:latin typeface="Marianne" panose="020B0604020202020204"/>
              </a:rPr>
              <a:t>Mesure</a:t>
            </a:r>
            <a:endParaRPr lang="en-US" sz="2800" b="1" kern="0" dirty="0">
              <a:solidFill>
                <a:srgbClr val="ED7D31"/>
              </a:solidFill>
              <a:latin typeface="Marianne" panose="020B0604020202020204"/>
            </a:endParaRPr>
          </a:p>
        </p:txBody>
      </p:sp>
      <p:pic>
        <p:nvPicPr>
          <p:cNvPr id="87" name="Graphic 96">
            <a:extLst>
              <a:ext uri="{FF2B5EF4-FFF2-40B4-BE49-F238E27FC236}">
                <a16:creationId xmlns:a16="http://schemas.microsoft.com/office/drawing/2014/main" id="{2CB2F1D5-6DF1-4039-9672-34608655C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81276" y="2466643"/>
            <a:ext cx="952796" cy="952796"/>
          </a:xfrm>
          <a:prstGeom prst="rect">
            <a:avLst/>
          </a:prstGeom>
        </p:spPr>
      </p:pic>
      <p:sp>
        <p:nvSpPr>
          <p:cNvPr id="15" name="TextBox 126">
            <a:extLst>
              <a:ext uri="{FF2B5EF4-FFF2-40B4-BE49-F238E27FC236}">
                <a16:creationId xmlns:a16="http://schemas.microsoft.com/office/drawing/2014/main" id="{7E0B813E-A567-44E1-A435-BD18DE2A5E2A}"/>
              </a:ext>
            </a:extLst>
          </p:cNvPr>
          <p:cNvSpPr txBox="1"/>
          <p:nvPr/>
        </p:nvSpPr>
        <p:spPr>
          <a:xfrm>
            <a:off x="2829464" y="4745810"/>
            <a:ext cx="1591225" cy="595890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2800" b="1" kern="0">
                <a:solidFill>
                  <a:schemeClr val="bg1"/>
                </a:solidFill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2800" b="1" kern="0">
                <a:solidFill>
                  <a:schemeClr val="bg1"/>
                </a:solidFill>
                <a:latin typeface="Marianne" panose="020B0604020202020204"/>
              </a:rPr>
              <a:t>/4</a:t>
            </a:r>
          </a:p>
        </p:txBody>
      </p:sp>
      <p:sp>
        <p:nvSpPr>
          <p:cNvPr id="17" name="TextBox 126">
            <a:extLst>
              <a:ext uri="{FF2B5EF4-FFF2-40B4-BE49-F238E27FC236}">
                <a16:creationId xmlns:a16="http://schemas.microsoft.com/office/drawing/2014/main" id="{7C742BF4-5BF2-4845-B7F4-5BA73C2BBBEC}"/>
              </a:ext>
            </a:extLst>
          </p:cNvPr>
          <p:cNvSpPr txBox="1"/>
          <p:nvPr/>
        </p:nvSpPr>
        <p:spPr>
          <a:xfrm>
            <a:off x="2361002" y="5212665"/>
            <a:ext cx="2562684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1600" kern="0">
                <a:latin typeface="Marianne" panose="020B0604020202020204"/>
              </a:rPr>
              <a:t>Note de maturité</a:t>
            </a:r>
          </a:p>
        </p:txBody>
      </p:sp>
      <p:sp>
        <p:nvSpPr>
          <p:cNvPr id="19" name="TextBox 126">
            <a:extLst>
              <a:ext uri="{FF2B5EF4-FFF2-40B4-BE49-F238E27FC236}">
                <a16:creationId xmlns:a16="http://schemas.microsoft.com/office/drawing/2014/main" id="{D825D545-FAA4-4825-A949-B83F6C5FF790}"/>
              </a:ext>
            </a:extLst>
          </p:cNvPr>
          <p:cNvSpPr txBox="1"/>
          <p:nvPr/>
        </p:nvSpPr>
        <p:spPr>
          <a:xfrm>
            <a:off x="754259" y="8676456"/>
            <a:ext cx="7332859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 sz="1600" kern="0">
              <a:latin typeface="Marianne" panose="020B0604020202020204"/>
            </a:endParaRPr>
          </a:p>
        </p:txBody>
      </p:sp>
      <p:sp>
        <p:nvSpPr>
          <p:cNvPr id="20" name="TextBox 160">
            <a:extLst>
              <a:ext uri="{FF2B5EF4-FFF2-40B4-BE49-F238E27FC236}">
                <a16:creationId xmlns:a16="http://schemas.microsoft.com/office/drawing/2014/main" id="{A3323684-9E34-4E14-8A30-3B56CB9383D9}"/>
              </a:ext>
            </a:extLst>
          </p:cNvPr>
          <p:cNvSpPr txBox="1"/>
          <p:nvPr/>
        </p:nvSpPr>
        <p:spPr>
          <a:xfrm>
            <a:off x="5725652" y="3494250"/>
            <a:ext cx="9488948" cy="2123658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Points positifs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algn="just">
              <a:spcBef>
                <a:spcPts val="400"/>
              </a:spcBef>
              <a:defRPr/>
            </a:pPr>
            <a:endParaRPr lang="fr-FR" sz="1600" b="1" kern="0">
              <a:solidFill>
                <a:srgbClr val="294289"/>
              </a:solidFill>
              <a:latin typeface="Marianne" panose="020B0604020202020204"/>
            </a:endParaRPr>
          </a:p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Axes d’amélioration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pic>
        <p:nvPicPr>
          <p:cNvPr id="23" name="Picture 2" descr="Pencil ">
            <a:extLst>
              <a:ext uri="{FF2B5EF4-FFF2-40B4-BE49-F238E27FC236}">
                <a16:creationId xmlns:a16="http://schemas.microsoft.com/office/drawing/2014/main" id="{A82C6F5E-C8DE-42D7-A1CF-4FC61E57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FC6584-E481-4B45-BD7F-59137E8B9B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6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1767164" y="850371"/>
            <a:ext cx="12873212" cy="67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Zoom par dimension (3/7)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8F1655-D781-439F-BE4A-2021B48DCA97}"/>
              </a:ext>
            </a:extLst>
          </p:cNvPr>
          <p:cNvSpPr/>
          <p:nvPr/>
        </p:nvSpPr>
        <p:spPr>
          <a:xfrm>
            <a:off x="1449287" y="1946729"/>
            <a:ext cx="13925438" cy="5218701"/>
          </a:xfrm>
          <a:prstGeom prst="roundRect">
            <a:avLst>
              <a:gd name="adj" fmla="val 522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rianne" panose="020B060402020202020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395D92-4C2A-41C0-96C9-85DE1A1C246F}"/>
              </a:ext>
            </a:extLst>
          </p:cNvPr>
          <p:cNvSpPr/>
          <p:nvPr/>
        </p:nvSpPr>
        <p:spPr>
          <a:xfrm>
            <a:off x="1449287" y="7384846"/>
            <a:ext cx="13925438" cy="11845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00"/>
              </a:spcBef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Bonnes pratiques </a:t>
            </a:r>
            <a:r>
              <a:rPr lang="fr-FR" sz="1600" b="1">
                <a:solidFill>
                  <a:srgbClr val="294289"/>
                </a:solidFill>
                <a:latin typeface="Marianne" panose="020B0604020202020204"/>
              </a:rPr>
              <a:t>repérées lors de l’expérimentation menée par l’ANCT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: </a:t>
            </a:r>
          </a:p>
          <a:p>
            <a:pPr marL="285750" indent="-285750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Intégrer des critères environnementales dans l’évaluation des fournisseurs d’équipements et leur associer un poids suffisamment important (ex: 15%)</a:t>
            </a:r>
            <a:endParaRPr lang="en-US" sz="1600" kern="0">
              <a:solidFill>
                <a:srgbClr val="294289"/>
              </a:solidFill>
              <a:latin typeface="Marianne" panose="020B0604020202020204"/>
            </a:endParaRP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D503110E-86CC-41C4-A5D5-6DA1A9F5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72" y="4107669"/>
            <a:ext cx="3617165" cy="92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A8233FD-3845-46DC-A5D4-E4971A5F0654}"/>
              </a:ext>
            </a:extLst>
          </p:cNvPr>
          <p:cNvSpPr/>
          <p:nvPr/>
        </p:nvSpPr>
        <p:spPr>
          <a:xfrm>
            <a:off x="1652260" y="3350697"/>
            <a:ext cx="394563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00B050"/>
                </a:solidFill>
                <a:latin typeface="Marianne" panose="020B0604020202020204"/>
              </a:rPr>
              <a:t>Achats</a:t>
            </a:r>
            <a:endParaRPr lang="en-US" sz="2800" b="1" kern="0" dirty="0">
              <a:solidFill>
                <a:srgbClr val="00B050"/>
              </a:solidFill>
              <a:latin typeface="Marianne" panose="020B0604020202020204"/>
            </a:endParaRPr>
          </a:p>
        </p:txBody>
      </p:sp>
      <p:sp>
        <p:nvSpPr>
          <p:cNvPr id="14" name="TextBox 126">
            <a:extLst>
              <a:ext uri="{FF2B5EF4-FFF2-40B4-BE49-F238E27FC236}">
                <a16:creationId xmlns:a16="http://schemas.microsoft.com/office/drawing/2014/main" id="{AE8D7DDD-A7AF-4D33-B47D-568A23D7D0E6}"/>
              </a:ext>
            </a:extLst>
          </p:cNvPr>
          <p:cNvSpPr txBox="1"/>
          <p:nvPr/>
        </p:nvSpPr>
        <p:spPr>
          <a:xfrm>
            <a:off x="2829464" y="4745810"/>
            <a:ext cx="1591225" cy="595890"/>
          </a:xfrm>
          <a:prstGeom prst="rect">
            <a:avLst/>
          </a:prstGeom>
          <a:solidFill>
            <a:srgbClr val="3EC3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2800" b="1" kern="0">
                <a:solidFill>
                  <a:schemeClr val="bg1"/>
                </a:solidFill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2800" b="1" kern="0">
                <a:solidFill>
                  <a:schemeClr val="bg1"/>
                </a:solidFill>
                <a:latin typeface="Marianne" panose="020B0604020202020204"/>
              </a:rPr>
              <a:t>/4</a:t>
            </a:r>
          </a:p>
        </p:txBody>
      </p:sp>
      <p:sp>
        <p:nvSpPr>
          <p:cNvPr id="16" name="TextBox 126">
            <a:extLst>
              <a:ext uri="{FF2B5EF4-FFF2-40B4-BE49-F238E27FC236}">
                <a16:creationId xmlns:a16="http://schemas.microsoft.com/office/drawing/2014/main" id="{BBD949FD-1C50-49CE-AB07-7386D5069220}"/>
              </a:ext>
            </a:extLst>
          </p:cNvPr>
          <p:cNvSpPr txBox="1"/>
          <p:nvPr/>
        </p:nvSpPr>
        <p:spPr>
          <a:xfrm>
            <a:off x="2361002" y="5212665"/>
            <a:ext cx="2562684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1600" kern="0">
                <a:latin typeface="Marianne" panose="020B0604020202020204"/>
              </a:rPr>
              <a:t>Note de maturité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35B72C-E49F-4A8B-A2B7-88396C35CA38}"/>
              </a:ext>
            </a:extLst>
          </p:cNvPr>
          <p:cNvSpPr/>
          <p:nvPr/>
        </p:nvSpPr>
        <p:spPr>
          <a:xfrm>
            <a:off x="11656392" y="539552"/>
            <a:ext cx="3024336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2"/>
                </a:solidFill>
              </a:rPr>
              <a:t>Information complémentaire </a:t>
            </a:r>
            <a:r>
              <a:rPr lang="fr-FR" sz="1400">
                <a:solidFill>
                  <a:schemeClr val="tx2"/>
                </a:solidFill>
              </a:rPr>
              <a:t>: </a:t>
            </a:r>
            <a:br>
              <a:rPr lang="fr-FR" sz="1400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Dès 1</a:t>
            </a:r>
            <a:r>
              <a:rPr lang="fr-FR" sz="1400" baseline="30000">
                <a:solidFill>
                  <a:schemeClr val="tx2"/>
                </a:solidFill>
              </a:rPr>
              <a:t>er</a:t>
            </a:r>
            <a:r>
              <a:rPr lang="fr-FR" sz="1400">
                <a:solidFill>
                  <a:schemeClr val="tx2"/>
                </a:solidFill>
              </a:rPr>
              <a:t> janvier 2023, les acheteurs publics devront prendre en compte l’indice de réparabilité des produits numériques lorsqu’il existe</a:t>
            </a:r>
          </a:p>
        </p:txBody>
      </p:sp>
      <p:pic>
        <p:nvPicPr>
          <p:cNvPr id="21" name="Picture 2" descr="Pencil ">
            <a:extLst>
              <a:ext uri="{FF2B5EF4-FFF2-40B4-BE49-F238E27FC236}">
                <a16:creationId xmlns:a16="http://schemas.microsoft.com/office/drawing/2014/main" id="{82590581-C389-4573-8289-99F91AEB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60">
            <a:extLst>
              <a:ext uri="{FF2B5EF4-FFF2-40B4-BE49-F238E27FC236}">
                <a16:creationId xmlns:a16="http://schemas.microsoft.com/office/drawing/2014/main" id="{770BBF22-4683-410B-8842-213986C249B2}"/>
              </a:ext>
            </a:extLst>
          </p:cNvPr>
          <p:cNvSpPr txBox="1"/>
          <p:nvPr/>
        </p:nvSpPr>
        <p:spPr>
          <a:xfrm>
            <a:off x="5725652" y="3494250"/>
            <a:ext cx="9488948" cy="2123658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Points positifs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algn="just">
              <a:spcBef>
                <a:spcPts val="400"/>
              </a:spcBef>
              <a:defRPr/>
            </a:pPr>
            <a:endParaRPr lang="fr-FR" sz="1600" b="1" kern="0">
              <a:solidFill>
                <a:srgbClr val="294289"/>
              </a:solidFill>
              <a:latin typeface="Marianne" panose="020B0604020202020204"/>
            </a:endParaRPr>
          </a:p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Axes d’amélioration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pic>
        <p:nvPicPr>
          <p:cNvPr id="18" name="Graphic 96">
            <a:extLst>
              <a:ext uri="{FF2B5EF4-FFF2-40B4-BE49-F238E27FC236}">
                <a16:creationId xmlns:a16="http://schemas.microsoft.com/office/drawing/2014/main" id="{B9319833-281B-4A4C-BE3B-71A59F2433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81276" y="2466643"/>
            <a:ext cx="952796" cy="9527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D209477-EA21-4341-8E0A-7C30A03ACE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5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1767164" y="850371"/>
            <a:ext cx="12873212" cy="67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Zoom par dimension (4/7)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CF6B11-FE2B-40F6-A708-E73F21973899}"/>
              </a:ext>
            </a:extLst>
          </p:cNvPr>
          <p:cNvSpPr/>
          <p:nvPr/>
        </p:nvSpPr>
        <p:spPr>
          <a:xfrm>
            <a:off x="1449287" y="1946729"/>
            <a:ext cx="13925438" cy="5218701"/>
          </a:xfrm>
          <a:prstGeom prst="roundRect">
            <a:avLst>
              <a:gd name="adj" fmla="val 522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Marianne" panose="020B0604020202020204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72AE3F-02E3-4DB8-9793-2EFA6C7295FF}"/>
              </a:ext>
            </a:extLst>
          </p:cNvPr>
          <p:cNvSpPr/>
          <p:nvPr/>
        </p:nvSpPr>
        <p:spPr>
          <a:xfrm>
            <a:off x="1449287" y="7384846"/>
            <a:ext cx="13925438" cy="11845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00"/>
              </a:spcBef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Bonnes pratiques </a:t>
            </a:r>
            <a:r>
              <a:rPr lang="fr-FR" sz="1600" b="1">
                <a:solidFill>
                  <a:srgbClr val="294289"/>
                </a:solidFill>
                <a:latin typeface="Marianne" panose="020B0604020202020204"/>
              </a:rPr>
              <a:t>repérées lors de l’expérimentation menée par l’ANCT 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: 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Intégrer les bonnes pratiques du </a:t>
            </a:r>
            <a:r>
              <a:rPr lang="fr-FR" sz="1600" kern="0">
                <a:solidFill>
                  <a:srgbClr val="294289"/>
                </a:solidFill>
                <a:latin typeface="Marianne" panose="020B0604020202020204"/>
                <a:hlinkClick r:id="rId3"/>
              </a:rPr>
              <a:t>référentiel GR491 </a:t>
            </a: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dans les clauses d’achat de logiciels</a:t>
            </a:r>
          </a:p>
        </p:txBody>
      </p:sp>
      <p:pic>
        <p:nvPicPr>
          <p:cNvPr id="27" name="Picture 2" descr="person writing on white paper">
            <a:extLst>
              <a:ext uri="{FF2B5EF4-FFF2-40B4-BE49-F238E27FC236}">
                <a16:creationId xmlns:a16="http://schemas.microsoft.com/office/drawing/2014/main" id="{8E64D553-5A47-4F2A-BB1A-5D46D239F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0" b="51462"/>
          <a:stretch/>
        </p:blipFill>
        <p:spPr bwMode="auto">
          <a:xfrm>
            <a:off x="1816494" y="4089568"/>
            <a:ext cx="3617165" cy="9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A8233FD-3845-46DC-A5D4-E4971A5F0654}"/>
              </a:ext>
            </a:extLst>
          </p:cNvPr>
          <p:cNvSpPr/>
          <p:nvPr/>
        </p:nvSpPr>
        <p:spPr>
          <a:xfrm>
            <a:off x="1652260" y="3350697"/>
            <a:ext cx="394563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FFC412"/>
                </a:solidFill>
                <a:latin typeface="Marianne" panose="020B0604020202020204"/>
              </a:rPr>
              <a:t>Transformation du numérique</a:t>
            </a:r>
          </a:p>
        </p:txBody>
      </p:sp>
      <p:sp>
        <p:nvSpPr>
          <p:cNvPr id="16" name="TextBox 126">
            <a:extLst>
              <a:ext uri="{FF2B5EF4-FFF2-40B4-BE49-F238E27FC236}">
                <a16:creationId xmlns:a16="http://schemas.microsoft.com/office/drawing/2014/main" id="{8FECE47A-A04D-4247-B2C3-9DAE9FF2061E}"/>
              </a:ext>
            </a:extLst>
          </p:cNvPr>
          <p:cNvSpPr txBox="1"/>
          <p:nvPr/>
        </p:nvSpPr>
        <p:spPr>
          <a:xfrm>
            <a:off x="2829464" y="4745810"/>
            <a:ext cx="1591225" cy="595890"/>
          </a:xfrm>
          <a:prstGeom prst="rect">
            <a:avLst/>
          </a:prstGeom>
          <a:solidFill>
            <a:srgbClr val="FFC4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2800" b="1" kern="0">
                <a:solidFill>
                  <a:schemeClr val="bg1"/>
                </a:solidFill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2800" b="1" kern="0">
                <a:solidFill>
                  <a:schemeClr val="bg1"/>
                </a:solidFill>
                <a:latin typeface="Marianne" panose="020B0604020202020204"/>
              </a:rPr>
              <a:t>/4</a:t>
            </a:r>
          </a:p>
        </p:txBody>
      </p:sp>
      <p:sp>
        <p:nvSpPr>
          <p:cNvPr id="18" name="TextBox 126">
            <a:extLst>
              <a:ext uri="{FF2B5EF4-FFF2-40B4-BE49-F238E27FC236}">
                <a16:creationId xmlns:a16="http://schemas.microsoft.com/office/drawing/2014/main" id="{0A600FA9-A0BA-432E-8EBC-4E90A1B773A1}"/>
              </a:ext>
            </a:extLst>
          </p:cNvPr>
          <p:cNvSpPr txBox="1"/>
          <p:nvPr/>
        </p:nvSpPr>
        <p:spPr>
          <a:xfrm>
            <a:off x="2361002" y="5212665"/>
            <a:ext cx="2562684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1600" kern="0">
                <a:latin typeface="Marianne" panose="020B0604020202020204"/>
              </a:rPr>
              <a:t>Note de maturité</a:t>
            </a:r>
          </a:p>
        </p:txBody>
      </p:sp>
      <p:pic>
        <p:nvPicPr>
          <p:cNvPr id="23" name="Picture 2" descr="Pencil ">
            <a:extLst>
              <a:ext uri="{FF2B5EF4-FFF2-40B4-BE49-F238E27FC236}">
                <a16:creationId xmlns:a16="http://schemas.microsoft.com/office/drawing/2014/main" id="{985E93E4-285A-4486-A0EB-ADCD5F014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160">
            <a:extLst>
              <a:ext uri="{FF2B5EF4-FFF2-40B4-BE49-F238E27FC236}">
                <a16:creationId xmlns:a16="http://schemas.microsoft.com/office/drawing/2014/main" id="{D41FB73A-ABC9-41F8-A17D-3CF54E0A1FB4}"/>
              </a:ext>
            </a:extLst>
          </p:cNvPr>
          <p:cNvSpPr txBox="1"/>
          <p:nvPr/>
        </p:nvSpPr>
        <p:spPr>
          <a:xfrm>
            <a:off x="5725652" y="3494250"/>
            <a:ext cx="9488948" cy="2123658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Points positifs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algn="just">
              <a:spcBef>
                <a:spcPts val="400"/>
              </a:spcBef>
              <a:defRPr/>
            </a:pPr>
            <a:endParaRPr lang="fr-FR" sz="1600" b="1" kern="0">
              <a:solidFill>
                <a:srgbClr val="294289"/>
              </a:solidFill>
              <a:latin typeface="Marianne" panose="020B0604020202020204"/>
            </a:endParaRPr>
          </a:p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Axes d’amélioration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pic>
        <p:nvPicPr>
          <p:cNvPr id="21" name="Graphic 96">
            <a:extLst>
              <a:ext uri="{FF2B5EF4-FFF2-40B4-BE49-F238E27FC236}">
                <a16:creationId xmlns:a16="http://schemas.microsoft.com/office/drawing/2014/main" id="{6655A607-A7C1-4BB0-A217-C33A11EF8E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881276" y="2466643"/>
            <a:ext cx="952796" cy="9527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99FDCD3-F35F-4301-B293-1FCA23625F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0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1767164" y="850371"/>
            <a:ext cx="12873212" cy="67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Zoom par dimension (5/7)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68801C-56E2-4345-BD64-1A69CFEE889F}"/>
              </a:ext>
            </a:extLst>
          </p:cNvPr>
          <p:cNvSpPr/>
          <p:nvPr/>
        </p:nvSpPr>
        <p:spPr>
          <a:xfrm>
            <a:off x="1449287" y="1946729"/>
            <a:ext cx="13925438" cy="5218701"/>
          </a:xfrm>
          <a:prstGeom prst="roundRect">
            <a:avLst>
              <a:gd name="adj" fmla="val 522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rianne" panose="020B060402020202020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CF3CB9B-334B-40BC-85E7-CF432EAC4070}"/>
              </a:ext>
            </a:extLst>
          </p:cNvPr>
          <p:cNvSpPr/>
          <p:nvPr/>
        </p:nvSpPr>
        <p:spPr>
          <a:xfrm>
            <a:off x="1449287" y="7384846"/>
            <a:ext cx="13925438" cy="11845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00"/>
              </a:spcBef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Bonnes pratiques </a:t>
            </a:r>
            <a:r>
              <a:rPr lang="fr-FR" sz="1600" b="1">
                <a:solidFill>
                  <a:srgbClr val="294289"/>
                </a:solidFill>
                <a:latin typeface="Marianne" panose="020B0604020202020204"/>
              </a:rPr>
              <a:t>repérées lors de l’expérimentation menée par l’ANCT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: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29428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Identifier des associations du territoire pour la redistribution des équipements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Réaliser une cartographie des acteurs du reconditionné sur le territoire</a:t>
            </a:r>
          </a:p>
        </p:txBody>
      </p:sp>
      <p:pic>
        <p:nvPicPr>
          <p:cNvPr id="36" name="Picture 6">
            <a:extLst>
              <a:ext uri="{FF2B5EF4-FFF2-40B4-BE49-F238E27FC236}">
                <a16:creationId xmlns:a16="http://schemas.microsoft.com/office/drawing/2014/main" id="{6BDDE61D-305D-488F-994D-0E0270B24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4" b="37866"/>
          <a:stretch/>
        </p:blipFill>
        <p:spPr bwMode="auto">
          <a:xfrm>
            <a:off x="1834072" y="4106922"/>
            <a:ext cx="3617158" cy="9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A8233FD-3845-46DC-A5D4-E4971A5F0654}"/>
              </a:ext>
            </a:extLst>
          </p:cNvPr>
          <p:cNvSpPr/>
          <p:nvPr/>
        </p:nvSpPr>
        <p:spPr>
          <a:xfrm>
            <a:off x="1652260" y="3350697"/>
            <a:ext cx="394563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fr-FR" sz="2800" b="1" kern="0" dirty="0">
                <a:solidFill>
                  <a:srgbClr val="984807"/>
                </a:solidFill>
                <a:latin typeface="Marianne" panose="020B0604020202020204"/>
              </a:rPr>
              <a:t>DEEE et économie circulaire</a:t>
            </a:r>
          </a:p>
        </p:txBody>
      </p:sp>
      <p:sp>
        <p:nvSpPr>
          <p:cNvPr id="19" name="TextBox 126">
            <a:extLst>
              <a:ext uri="{FF2B5EF4-FFF2-40B4-BE49-F238E27FC236}">
                <a16:creationId xmlns:a16="http://schemas.microsoft.com/office/drawing/2014/main" id="{A1863C4C-12D6-4F50-95C0-32F12570A5E0}"/>
              </a:ext>
            </a:extLst>
          </p:cNvPr>
          <p:cNvSpPr txBox="1"/>
          <p:nvPr/>
        </p:nvSpPr>
        <p:spPr>
          <a:xfrm>
            <a:off x="2829464" y="4745810"/>
            <a:ext cx="1591225" cy="595890"/>
          </a:xfrm>
          <a:prstGeom prst="rect">
            <a:avLst/>
          </a:prstGeom>
          <a:solidFill>
            <a:srgbClr val="98480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2800" b="1" kern="0">
                <a:solidFill>
                  <a:schemeClr val="bg1"/>
                </a:solidFill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2800" b="1" kern="0">
                <a:solidFill>
                  <a:schemeClr val="bg1"/>
                </a:solidFill>
                <a:latin typeface="Marianne" panose="020B0604020202020204"/>
              </a:rPr>
              <a:t>/4</a:t>
            </a:r>
          </a:p>
        </p:txBody>
      </p:sp>
      <p:sp>
        <p:nvSpPr>
          <p:cNvPr id="21" name="TextBox 126">
            <a:extLst>
              <a:ext uri="{FF2B5EF4-FFF2-40B4-BE49-F238E27FC236}">
                <a16:creationId xmlns:a16="http://schemas.microsoft.com/office/drawing/2014/main" id="{19B9F814-ABE7-48F5-A9CD-DCF89ED307CB}"/>
              </a:ext>
            </a:extLst>
          </p:cNvPr>
          <p:cNvSpPr txBox="1"/>
          <p:nvPr/>
        </p:nvSpPr>
        <p:spPr>
          <a:xfrm>
            <a:off x="2361002" y="5212665"/>
            <a:ext cx="2562684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1600" kern="0">
                <a:latin typeface="Marianne" panose="020B0604020202020204"/>
              </a:rPr>
              <a:t>Note de maturité</a:t>
            </a:r>
          </a:p>
        </p:txBody>
      </p:sp>
      <p:pic>
        <p:nvPicPr>
          <p:cNvPr id="16" name="Picture 2" descr="Pencil ">
            <a:extLst>
              <a:ext uri="{FF2B5EF4-FFF2-40B4-BE49-F238E27FC236}">
                <a16:creationId xmlns:a16="http://schemas.microsoft.com/office/drawing/2014/main" id="{2565C1C6-3569-4F3C-ACEC-950807C2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0">
            <a:extLst>
              <a:ext uri="{FF2B5EF4-FFF2-40B4-BE49-F238E27FC236}">
                <a16:creationId xmlns:a16="http://schemas.microsoft.com/office/drawing/2014/main" id="{7030B80E-8D7F-4381-9548-DCD109D444CE}"/>
              </a:ext>
            </a:extLst>
          </p:cNvPr>
          <p:cNvSpPr txBox="1"/>
          <p:nvPr/>
        </p:nvSpPr>
        <p:spPr>
          <a:xfrm>
            <a:off x="5725652" y="3494250"/>
            <a:ext cx="9488948" cy="2123658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Points positifs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algn="just">
              <a:spcBef>
                <a:spcPts val="400"/>
              </a:spcBef>
              <a:defRPr/>
            </a:pPr>
            <a:endParaRPr lang="fr-FR" sz="1600" b="1" kern="0">
              <a:solidFill>
                <a:srgbClr val="294289"/>
              </a:solidFill>
              <a:latin typeface="Marianne" panose="020B0604020202020204"/>
            </a:endParaRPr>
          </a:p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Axes d’amélioration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pic>
        <p:nvPicPr>
          <p:cNvPr id="18" name="Graphic 96">
            <a:extLst>
              <a:ext uri="{FF2B5EF4-FFF2-40B4-BE49-F238E27FC236}">
                <a16:creationId xmlns:a16="http://schemas.microsoft.com/office/drawing/2014/main" id="{1DC3663E-4D27-4242-BDC5-96BD05644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81276" y="2466643"/>
            <a:ext cx="952796" cy="9527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10050BA-9D6D-497A-8730-476E9D089B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29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39DBDE-B2BA-4C6C-B7A0-50C0A809CEF5}"/>
              </a:ext>
            </a:extLst>
          </p:cNvPr>
          <p:cNvSpPr/>
          <p:nvPr/>
        </p:nvSpPr>
        <p:spPr>
          <a:xfrm>
            <a:off x="1449287" y="1946729"/>
            <a:ext cx="13925438" cy="5218701"/>
          </a:xfrm>
          <a:prstGeom prst="roundRect">
            <a:avLst>
              <a:gd name="adj" fmla="val 522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rianne" panose="020B0604020202020204"/>
            </a:endParaRPr>
          </a:p>
        </p:txBody>
      </p:sp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1767164" y="850371"/>
            <a:ext cx="12873212" cy="67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Zoom par dimension (6/7)</a:t>
            </a:r>
          </a:p>
        </p:txBody>
      </p:sp>
      <p:pic>
        <p:nvPicPr>
          <p:cNvPr id="47" name="Picture 8">
            <a:extLst>
              <a:ext uri="{FF2B5EF4-FFF2-40B4-BE49-F238E27FC236}">
                <a16:creationId xmlns:a16="http://schemas.microsoft.com/office/drawing/2014/main" id="{2A327575-BD33-4986-AB17-92EF97B31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r="44876"/>
          <a:stretch/>
        </p:blipFill>
        <p:spPr bwMode="auto">
          <a:xfrm>
            <a:off x="1816493" y="3908661"/>
            <a:ext cx="3617165" cy="94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A8233FD-3845-46DC-A5D4-E4971A5F0654}"/>
              </a:ext>
            </a:extLst>
          </p:cNvPr>
          <p:cNvSpPr/>
          <p:nvPr/>
        </p:nvSpPr>
        <p:spPr>
          <a:xfrm>
            <a:off x="1652260" y="3167656"/>
            <a:ext cx="394563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rgbClr val="7030A0"/>
                </a:solidFill>
                <a:latin typeface="Marianne" panose="020B0604020202020204"/>
              </a:rPr>
              <a:t>Sensibilisation</a:t>
            </a:r>
            <a:endParaRPr lang="en-US" sz="2800" b="1" kern="0" dirty="0">
              <a:solidFill>
                <a:srgbClr val="7030A0"/>
              </a:solidFill>
              <a:latin typeface="Marianne" panose="020B0604020202020204"/>
            </a:endParaRPr>
          </a:p>
        </p:txBody>
      </p:sp>
      <p:sp>
        <p:nvSpPr>
          <p:cNvPr id="17" name="TextBox 126">
            <a:extLst>
              <a:ext uri="{FF2B5EF4-FFF2-40B4-BE49-F238E27FC236}">
                <a16:creationId xmlns:a16="http://schemas.microsoft.com/office/drawing/2014/main" id="{80ABB944-0086-4383-8A01-A3B51D4CCB32}"/>
              </a:ext>
            </a:extLst>
          </p:cNvPr>
          <p:cNvSpPr txBox="1"/>
          <p:nvPr/>
        </p:nvSpPr>
        <p:spPr>
          <a:xfrm>
            <a:off x="2829464" y="4572000"/>
            <a:ext cx="1591225" cy="59589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2800" b="1" kern="0">
                <a:solidFill>
                  <a:schemeClr val="bg1"/>
                </a:solidFill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2800" b="1" kern="0">
                <a:solidFill>
                  <a:schemeClr val="bg1"/>
                </a:solidFill>
                <a:latin typeface="Marianne" panose="020B0604020202020204"/>
              </a:rPr>
              <a:t>/4</a:t>
            </a:r>
          </a:p>
        </p:txBody>
      </p:sp>
      <p:sp>
        <p:nvSpPr>
          <p:cNvPr id="19" name="TextBox 126">
            <a:extLst>
              <a:ext uri="{FF2B5EF4-FFF2-40B4-BE49-F238E27FC236}">
                <a16:creationId xmlns:a16="http://schemas.microsoft.com/office/drawing/2014/main" id="{6A48D657-5483-4667-A65E-7FB8198E863B}"/>
              </a:ext>
            </a:extLst>
          </p:cNvPr>
          <p:cNvSpPr txBox="1"/>
          <p:nvPr/>
        </p:nvSpPr>
        <p:spPr>
          <a:xfrm>
            <a:off x="2361002" y="5038855"/>
            <a:ext cx="2562684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1600" kern="0">
                <a:latin typeface="Marianne" panose="020B0604020202020204"/>
              </a:rPr>
              <a:t>Note de maturité</a:t>
            </a:r>
          </a:p>
        </p:txBody>
      </p:sp>
      <p:pic>
        <p:nvPicPr>
          <p:cNvPr id="22" name="Picture 2" descr="Pencil ">
            <a:extLst>
              <a:ext uri="{FF2B5EF4-FFF2-40B4-BE49-F238E27FC236}">
                <a16:creationId xmlns:a16="http://schemas.microsoft.com/office/drawing/2014/main" id="{B429FA9D-24E7-41F8-A54F-2E7604130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60">
            <a:extLst>
              <a:ext uri="{FF2B5EF4-FFF2-40B4-BE49-F238E27FC236}">
                <a16:creationId xmlns:a16="http://schemas.microsoft.com/office/drawing/2014/main" id="{C62DBAB6-56D8-43B3-9492-428178C90698}"/>
              </a:ext>
            </a:extLst>
          </p:cNvPr>
          <p:cNvSpPr txBox="1"/>
          <p:nvPr/>
        </p:nvSpPr>
        <p:spPr>
          <a:xfrm>
            <a:off x="5725652" y="3494250"/>
            <a:ext cx="9488948" cy="2123658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Points positifs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algn="just">
              <a:spcBef>
                <a:spcPts val="400"/>
              </a:spcBef>
              <a:defRPr/>
            </a:pPr>
            <a:endParaRPr lang="fr-FR" sz="1600" b="1" kern="0">
              <a:solidFill>
                <a:srgbClr val="294289"/>
              </a:solidFill>
              <a:latin typeface="Marianne" panose="020B0604020202020204"/>
            </a:endParaRPr>
          </a:p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Axes d’amélioration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9939C5F-0E9B-440E-BBDA-02BF1170C57C}"/>
              </a:ext>
            </a:extLst>
          </p:cNvPr>
          <p:cNvSpPr/>
          <p:nvPr/>
        </p:nvSpPr>
        <p:spPr>
          <a:xfrm>
            <a:off x="1449287" y="7384846"/>
            <a:ext cx="13925438" cy="11845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00"/>
              </a:spcBef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Bonnes pratiques </a:t>
            </a:r>
            <a:r>
              <a:rPr lang="fr-FR" sz="1600" b="1" dirty="0">
                <a:solidFill>
                  <a:srgbClr val="294289"/>
                </a:solidFill>
                <a:latin typeface="Marianne" panose="020B0604020202020204"/>
              </a:rPr>
              <a:t>repérées lors de l’expérimentation menée par l’ANCT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: 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29428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294289"/>
                </a:solidFill>
                <a:latin typeface="Marianne" panose="020B0604020202020204"/>
              </a:rPr>
              <a:t>Organiser des ateliers ludiques (ex: Fresque du Numérique) ou des événements d’écogestes (ex: Clean-Up Day) pour sensibiliser les agents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294289"/>
                </a:solidFill>
                <a:latin typeface="Marianne" panose="020B0604020202020204"/>
              </a:rPr>
              <a:t>Proposer dans un premier temps des formations Numérique responsable aux chefs de services / pôles de la DSI</a:t>
            </a:r>
          </a:p>
        </p:txBody>
      </p:sp>
      <p:pic>
        <p:nvPicPr>
          <p:cNvPr id="24" name="Graphic 96">
            <a:extLst>
              <a:ext uri="{FF2B5EF4-FFF2-40B4-BE49-F238E27FC236}">
                <a16:creationId xmlns:a16="http://schemas.microsoft.com/office/drawing/2014/main" id="{9423FD61-854A-4896-BDCF-B699C2A61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81276" y="2466643"/>
            <a:ext cx="952796" cy="9527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44DA91-A50F-4F8E-8E9D-75AB9FA52C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2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24877" y="8070484"/>
            <a:ext cx="393700" cy="376555"/>
          </a:xfrm>
          <a:custGeom>
            <a:avLst/>
            <a:gdLst/>
            <a:ahLst/>
            <a:cxnLst/>
            <a:rect l="l" t="t" r="r" b="b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16" name="object 16"/>
            <p:cNvSpPr/>
            <p:nvPr/>
          </p:nvSpPr>
          <p:spPr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65538" y="3559326"/>
            <a:ext cx="14706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1230" algn="ctr">
              <a:spcBef>
                <a:spcPts val="100"/>
              </a:spcBef>
            </a:pPr>
            <a:r>
              <a:rPr lang="fr-FR" sz="7200" spc="335" dirty="0">
                <a:solidFill>
                  <a:srgbClr val="2C3176"/>
                </a:solidFill>
                <a:latin typeface="Marianne ExtraBold" charset="0"/>
              </a:rPr>
              <a:t>Restitution du diagnostic</a:t>
            </a:r>
            <a:endParaRPr sz="7200" spc="335" dirty="0">
              <a:solidFill>
                <a:srgbClr val="2C3176"/>
              </a:solidFill>
              <a:latin typeface="Marianne ExtraBold" charset="0"/>
            </a:endParaRPr>
          </a:p>
        </p:txBody>
      </p:sp>
      <p:sp>
        <p:nvSpPr>
          <p:cNvPr id="19" name="ZoneTexte 20">
            <a:extLst>
              <a:ext uri="{FF2B5EF4-FFF2-40B4-BE49-F238E27FC236}">
                <a16:creationId xmlns:a16="http://schemas.microsoft.com/office/drawing/2014/main" id="{FBFD18A8-3F1C-4ABD-A4F0-6E3BBC1DA054}"/>
              </a:ext>
            </a:extLst>
          </p:cNvPr>
          <p:cNvSpPr txBox="1"/>
          <p:nvPr/>
        </p:nvSpPr>
        <p:spPr>
          <a:xfrm>
            <a:off x="1431255" y="7266429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rgbClr val="2C3176"/>
                </a:solidFill>
                <a:highlight>
                  <a:srgbClr val="FFFF00"/>
                </a:highlight>
                <a:latin typeface="Marianne" charset="0"/>
              </a:rPr>
              <a:t>Date</a:t>
            </a:r>
          </a:p>
          <a:p>
            <a:r>
              <a:rPr lang="fr-FR" sz="2800" i="1" dirty="0">
                <a:solidFill>
                  <a:srgbClr val="2C3176"/>
                </a:solidFill>
                <a:highlight>
                  <a:srgbClr val="FFFF00"/>
                </a:highlight>
                <a:latin typeface="Marianne" charset="0"/>
              </a:rPr>
              <a:t>Logo collectivité territoriale</a:t>
            </a:r>
          </a:p>
        </p:txBody>
      </p:sp>
      <p:pic>
        <p:nvPicPr>
          <p:cNvPr id="25" name="Picture 2" descr="Pencil ">
            <a:extLst>
              <a:ext uri="{FF2B5EF4-FFF2-40B4-BE49-F238E27FC236}">
                <a16:creationId xmlns:a16="http://schemas.microsoft.com/office/drawing/2014/main" id="{2750B289-0F48-4525-A3AE-32BC6DE59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96" y="761093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45E3F45-A528-4FA3-91F5-EFB0A3FAE8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38913D-2921-4108-ACD6-C909F2CB8805}"/>
              </a:ext>
            </a:extLst>
          </p:cNvPr>
          <p:cNvSpPr/>
          <p:nvPr/>
        </p:nvSpPr>
        <p:spPr>
          <a:xfrm>
            <a:off x="4419588" y="5016041"/>
            <a:ext cx="7997092" cy="703360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C3176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49A6C2-6DE3-4119-B737-EC51A6B3998F}"/>
              </a:ext>
            </a:extLst>
          </p:cNvPr>
          <p:cNvSpPr txBox="1"/>
          <p:nvPr/>
        </p:nvSpPr>
        <p:spPr>
          <a:xfrm>
            <a:off x="5300257" y="5106111"/>
            <a:ext cx="629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Démarche Numérique responsable</a:t>
            </a:r>
          </a:p>
        </p:txBody>
      </p:sp>
    </p:spTree>
    <p:extLst>
      <p:ext uri="{BB962C8B-B14F-4D97-AF65-F5344CB8AC3E}">
        <p14:creationId xmlns:p14="http://schemas.microsoft.com/office/powerpoint/2010/main" val="4270439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1767164" y="850371"/>
            <a:ext cx="12873212" cy="671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Zoom par dimension (7/7)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30056E5-6D3F-4409-8D7D-8395FE8D89D7}"/>
              </a:ext>
            </a:extLst>
          </p:cNvPr>
          <p:cNvSpPr/>
          <p:nvPr/>
        </p:nvSpPr>
        <p:spPr>
          <a:xfrm>
            <a:off x="1449287" y="1946729"/>
            <a:ext cx="13925438" cy="5218701"/>
          </a:xfrm>
          <a:prstGeom prst="roundRect">
            <a:avLst>
              <a:gd name="adj" fmla="val 5229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arianne" panose="020B0604020202020204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8CFA62-0AA9-488C-B080-99868F8FC154}"/>
              </a:ext>
            </a:extLst>
          </p:cNvPr>
          <p:cNvSpPr/>
          <p:nvPr/>
        </p:nvSpPr>
        <p:spPr>
          <a:xfrm>
            <a:off x="1449287" y="7384846"/>
            <a:ext cx="13925438" cy="11845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00"/>
              </a:spcBef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Bonnes pratiques </a:t>
            </a:r>
            <a:r>
              <a:rPr lang="fr-FR" sz="1600" b="1">
                <a:solidFill>
                  <a:srgbClr val="294289"/>
                </a:solidFill>
                <a:latin typeface="Marianne" panose="020B0604020202020204"/>
              </a:rPr>
              <a:t>repérées lors de l’expérimentation menée par l’ANCT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uLnTx/>
                <a:uFillTx/>
                <a:latin typeface="Marianne" panose="020B0604020202020204"/>
              </a:rPr>
              <a:t>: 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29428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Repérer des initiatives existantes à l’aide des réseaux d’entreprises ou d’entrepreneurs (Tech for good, French Tech, etc.)</a:t>
            </a: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882AAB53-CB2F-4DDE-995F-BF676EAD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94" y="4086354"/>
            <a:ext cx="3617158" cy="97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A8233FD-3845-46DC-A5D4-E4971A5F0654}"/>
              </a:ext>
            </a:extLst>
          </p:cNvPr>
          <p:cNvSpPr/>
          <p:nvPr/>
        </p:nvSpPr>
        <p:spPr>
          <a:xfrm>
            <a:off x="1652260" y="3250191"/>
            <a:ext cx="394563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fr-FR" sz="2800" b="1" kern="0" dirty="0">
                <a:solidFill>
                  <a:srgbClr val="31859C"/>
                </a:solidFill>
                <a:latin typeface="Marianne" panose="020B0604020202020204"/>
              </a:rPr>
              <a:t>Le numérique pour une Collectivité Eco-responsable</a:t>
            </a:r>
          </a:p>
        </p:txBody>
      </p:sp>
      <p:sp>
        <p:nvSpPr>
          <p:cNvPr id="11" name="TextBox 160">
            <a:extLst>
              <a:ext uri="{FF2B5EF4-FFF2-40B4-BE49-F238E27FC236}">
                <a16:creationId xmlns:a16="http://schemas.microsoft.com/office/drawing/2014/main" id="{B1448579-31B9-4240-B0C0-DEB99D25A637}"/>
              </a:ext>
            </a:extLst>
          </p:cNvPr>
          <p:cNvSpPr txBox="1"/>
          <p:nvPr/>
        </p:nvSpPr>
        <p:spPr>
          <a:xfrm>
            <a:off x="5725652" y="3494250"/>
            <a:ext cx="9488948" cy="2123658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Points positifs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algn="just">
              <a:spcBef>
                <a:spcPts val="400"/>
              </a:spcBef>
              <a:defRPr/>
            </a:pPr>
            <a:endParaRPr lang="fr-FR" sz="1600" b="1" kern="0">
              <a:solidFill>
                <a:srgbClr val="294289"/>
              </a:solidFill>
              <a:latin typeface="Marianne" panose="020B0604020202020204"/>
            </a:endParaRPr>
          </a:p>
          <a:p>
            <a:pPr algn="just">
              <a:spcBef>
                <a:spcPts val="4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Axes d’amélioration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16" name="TextBox 126">
            <a:extLst>
              <a:ext uri="{FF2B5EF4-FFF2-40B4-BE49-F238E27FC236}">
                <a16:creationId xmlns:a16="http://schemas.microsoft.com/office/drawing/2014/main" id="{CFBB1ACB-46E5-4971-B802-BAFC0A93F57A}"/>
              </a:ext>
            </a:extLst>
          </p:cNvPr>
          <p:cNvSpPr txBox="1"/>
          <p:nvPr/>
        </p:nvSpPr>
        <p:spPr>
          <a:xfrm>
            <a:off x="2829464" y="4745810"/>
            <a:ext cx="1591225" cy="595890"/>
          </a:xfrm>
          <a:prstGeom prst="rect">
            <a:avLst/>
          </a:prstGeom>
          <a:solidFill>
            <a:srgbClr val="31859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2800" b="1" kern="0">
                <a:solidFill>
                  <a:schemeClr val="bg1"/>
                </a:solidFill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2800" b="1" kern="0">
                <a:solidFill>
                  <a:schemeClr val="bg1"/>
                </a:solidFill>
                <a:latin typeface="Marianne" panose="020B0604020202020204"/>
              </a:rPr>
              <a:t>/4</a:t>
            </a:r>
          </a:p>
        </p:txBody>
      </p:sp>
      <p:sp>
        <p:nvSpPr>
          <p:cNvPr id="18" name="TextBox 126">
            <a:extLst>
              <a:ext uri="{FF2B5EF4-FFF2-40B4-BE49-F238E27FC236}">
                <a16:creationId xmlns:a16="http://schemas.microsoft.com/office/drawing/2014/main" id="{FF4A7E38-88C6-4E2A-9C3A-8B14C043185A}"/>
              </a:ext>
            </a:extLst>
          </p:cNvPr>
          <p:cNvSpPr txBox="1"/>
          <p:nvPr/>
        </p:nvSpPr>
        <p:spPr>
          <a:xfrm>
            <a:off x="2361002" y="5212665"/>
            <a:ext cx="2562684" cy="6554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fr-FR" sz="1600" kern="0">
                <a:latin typeface="Marianne" panose="020B0604020202020204"/>
              </a:rPr>
              <a:t>Note de maturité</a:t>
            </a:r>
          </a:p>
        </p:txBody>
      </p:sp>
      <p:pic>
        <p:nvPicPr>
          <p:cNvPr id="22" name="Picture 2" descr="Pencil ">
            <a:extLst>
              <a:ext uri="{FF2B5EF4-FFF2-40B4-BE49-F238E27FC236}">
                <a16:creationId xmlns:a16="http://schemas.microsoft.com/office/drawing/2014/main" id="{C2E015EB-DE1D-44A1-B565-4306FA31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96">
            <a:extLst>
              <a:ext uri="{FF2B5EF4-FFF2-40B4-BE49-F238E27FC236}">
                <a16:creationId xmlns:a16="http://schemas.microsoft.com/office/drawing/2014/main" id="{3E701744-DC24-440D-9716-B94CC6E31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881276" y="2466643"/>
            <a:ext cx="952796" cy="9527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FFC02FD-10D4-48C3-95BB-916233893E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0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5">
            <a:extLst>
              <a:ext uri="{FF2B5EF4-FFF2-40B4-BE49-F238E27FC236}">
                <a16:creationId xmlns:a16="http://schemas.microsoft.com/office/drawing/2014/main" id="{1F508D6C-B8C2-4B59-925E-8F6A8A0E39CD}"/>
              </a:ext>
            </a:extLst>
          </p:cNvPr>
          <p:cNvSpPr/>
          <p:nvPr/>
        </p:nvSpPr>
        <p:spPr>
          <a:xfrm>
            <a:off x="1988239" y="3269228"/>
            <a:ext cx="5633676" cy="31115"/>
          </a:xfrm>
          <a:custGeom>
            <a:avLst/>
            <a:gdLst/>
            <a:ahLst/>
            <a:cxnLst/>
            <a:rect l="l" t="t" r="r" b="b"/>
            <a:pathLst>
              <a:path w="3890645" h="31114">
                <a:moveTo>
                  <a:pt x="3890213" y="0"/>
                </a:moveTo>
                <a:lnTo>
                  <a:pt x="0" y="0"/>
                </a:lnTo>
                <a:lnTo>
                  <a:pt x="0" y="30975"/>
                </a:lnTo>
                <a:lnTo>
                  <a:pt x="3890213" y="30975"/>
                </a:lnTo>
                <a:lnTo>
                  <a:pt x="38902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43702562-2AB8-4C67-8A71-7207B3D3E0D0}"/>
              </a:ext>
            </a:extLst>
          </p:cNvPr>
          <p:cNvSpPr/>
          <p:nvPr/>
        </p:nvSpPr>
        <p:spPr>
          <a:xfrm>
            <a:off x="8799366" y="3269228"/>
            <a:ext cx="5633676" cy="31115"/>
          </a:xfrm>
          <a:custGeom>
            <a:avLst/>
            <a:gdLst/>
            <a:ahLst/>
            <a:cxnLst/>
            <a:rect l="l" t="t" r="r" b="b"/>
            <a:pathLst>
              <a:path w="3890645" h="31114">
                <a:moveTo>
                  <a:pt x="3890213" y="0"/>
                </a:moveTo>
                <a:lnTo>
                  <a:pt x="0" y="0"/>
                </a:lnTo>
                <a:lnTo>
                  <a:pt x="0" y="30975"/>
                </a:lnTo>
                <a:lnTo>
                  <a:pt x="3890213" y="30975"/>
                </a:lnTo>
                <a:lnTo>
                  <a:pt x="38902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A3307942-E61D-498E-97C0-18F81ACA9BFD}"/>
              </a:ext>
            </a:extLst>
          </p:cNvPr>
          <p:cNvSpPr txBox="1"/>
          <p:nvPr/>
        </p:nvSpPr>
        <p:spPr>
          <a:xfrm>
            <a:off x="1945489" y="3502417"/>
            <a:ext cx="5512304" cy="4103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C3176"/>
                </a:solidFill>
                <a:latin typeface="Marianne" charset="0"/>
              </a:rPr>
              <a:t>S’aligner sur les éléments de diagnostic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2C3176"/>
              </a:solidFill>
              <a:latin typeface="Marianne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2C3176"/>
                </a:solidFill>
                <a:latin typeface="Marianne" charset="0"/>
              </a:rPr>
              <a:t>Lancer la démarche de définition d’une stratégie Numérique responsable </a:t>
            </a:r>
            <a:r>
              <a:rPr lang="fr-FR" sz="2000" dirty="0">
                <a:solidFill>
                  <a:srgbClr val="2C3176"/>
                </a:solidFill>
                <a:latin typeface="Marianne" charset="0"/>
              </a:rPr>
              <a:t>et la </a:t>
            </a:r>
            <a:r>
              <a:rPr lang="fr-FR" sz="2000" b="1" dirty="0">
                <a:solidFill>
                  <a:srgbClr val="2C3176"/>
                </a:solidFill>
                <a:latin typeface="Marianne" charset="0"/>
              </a:rPr>
              <a:t>feuille de route associée </a:t>
            </a:r>
            <a:r>
              <a:rPr lang="fr-FR" sz="2000" dirty="0">
                <a:solidFill>
                  <a:srgbClr val="2C3176"/>
                </a:solidFill>
                <a:latin typeface="Marianne" charset="0"/>
              </a:rPr>
              <a:t>tout en </a:t>
            </a:r>
            <a:r>
              <a:rPr lang="fr-FR" sz="2000" b="1" dirty="0">
                <a:solidFill>
                  <a:srgbClr val="2C3176"/>
                </a:solidFill>
                <a:latin typeface="Marianne" charset="0"/>
              </a:rPr>
              <a:t>capitalisant sur les réflexions et travaux initiés </a:t>
            </a:r>
            <a:r>
              <a:rPr lang="fr-FR" sz="2000" dirty="0">
                <a:solidFill>
                  <a:srgbClr val="2C3176"/>
                </a:solidFill>
                <a:latin typeface="Marianne" charset="0"/>
              </a:rPr>
              <a:t>par la collectivité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2C3176"/>
              </a:solidFill>
              <a:latin typeface="Marianne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2C3176"/>
                </a:solidFill>
                <a:latin typeface="Marianne" charset="0"/>
              </a:rPr>
              <a:t>S’alimenter des bonnes pratiques </a:t>
            </a:r>
            <a:r>
              <a:rPr lang="fr-FR" sz="2000" dirty="0">
                <a:solidFill>
                  <a:srgbClr val="2C3176"/>
                </a:solidFill>
                <a:latin typeface="Marianne" charset="0"/>
              </a:rPr>
              <a:t>des autres collectivités territoriales qui ont participé à l’expérimentation menée par l’ANCT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2C3176"/>
              </a:solidFill>
              <a:latin typeface="Marianne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2C3176"/>
              </a:solidFill>
              <a:latin typeface="Marianne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2C3176"/>
              </a:solidFill>
              <a:latin typeface="Marianne" charset="0"/>
            </a:endParaRPr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3A5512EB-99BC-47CD-A92C-C1022DACF396}"/>
              </a:ext>
            </a:extLst>
          </p:cNvPr>
          <p:cNvSpPr txBox="1"/>
          <p:nvPr/>
        </p:nvSpPr>
        <p:spPr>
          <a:xfrm>
            <a:off x="8805256" y="3502417"/>
            <a:ext cx="5512304" cy="3731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kumimoji="0" lang="fr-FR" sz="2000" b="1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Lancer une dynamique Numérique responsable </a:t>
            </a:r>
            <a:r>
              <a:rPr kumimoji="0" lang="fr-FR" sz="2000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au sein de la collectivité permettant de </a:t>
            </a:r>
            <a:r>
              <a:rPr kumimoji="0" lang="fr-FR" sz="2000" b="1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réduire les impacts environnementaux du numérique</a:t>
            </a:r>
          </a:p>
          <a:p>
            <a:pPr marL="355600" marR="508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Répondre aux exigences réglementaires de la </a:t>
            </a:r>
            <a:r>
              <a:rPr kumimoji="0" lang="fr-FR" sz="2000" b="1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loi pour la réduction de l’empreinte environnementale du numérique (« REEN »)  </a:t>
            </a:r>
            <a:r>
              <a:rPr lang="fr-FR" sz="200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qui </a:t>
            </a:r>
            <a:r>
              <a:rPr kumimoji="0" lang="fr-FR" sz="2000" b="0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prévoit </a:t>
            </a:r>
            <a:r>
              <a:rPr lang="fr-FR" sz="2000" spc="11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que </a:t>
            </a:r>
            <a:r>
              <a:rPr kumimoji="0" lang="fr-FR" sz="2000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les communes et EPCI  de plus de 50 000 habitants doivent</a:t>
            </a:r>
            <a:r>
              <a:rPr kumimoji="0" lang="fr-FR" sz="2000" b="1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 définir une stratégie Numérique responsable au 1</a:t>
            </a:r>
            <a:r>
              <a:rPr kumimoji="0" lang="fr-FR" sz="2000" b="1" i="0" u="none" strike="noStrike" kern="1200" cap="none" spc="11" normalizeH="0" baseline="3000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er</a:t>
            </a:r>
            <a:r>
              <a:rPr kumimoji="0" lang="fr-FR" sz="2000" b="1" i="0" u="none" strike="noStrike" kern="1200" cap="none" spc="11" normalizeH="0" baseline="0" noProof="0" dirty="0">
                <a:ln>
                  <a:noFill/>
                </a:ln>
                <a:solidFill>
                  <a:srgbClr val="2C3176"/>
                </a:solidFill>
                <a:effectLst/>
                <a:uLnTx/>
                <a:uFillTx/>
                <a:latin typeface="Marianne" charset="0"/>
                <a:ea typeface="Marianne" charset="0"/>
                <a:cs typeface="Marianne" charset="0"/>
              </a:rPr>
              <a:t> janvier 2025, </a:t>
            </a:r>
            <a:r>
              <a:rPr lang="fr-FR" sz="2000" spc="11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avec un </a:t>
            </a:r>
            <a:r>
              <a:rPr lang="fr-FR" sz="2000" b="1" spc="11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plan de travail structuré au 1</a:t>
            </a:r>
            <a:r>
              <a:rPr lang="fr-FR" sz="2000" b="1" spc="11" baseline="3000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er</a:t>
            </a:r>
            <a:r>
              <a:rPr lang="fr-FR" sz="2000" b="1" spc="11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 janvier 2023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2C3176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1CCBEC-6DB5-4CB0-9554-CEEA383B6C48}"/>
              </a:ext>
            </a:extLst>
          </p:cNvPr>
          <p:cNvSpPr/>
          <p:nvPr/>
        </p:nvSpPr>
        <p:spPr>
          <a:xfrm>
            <a:off x="8697540" y="2596039"/>
            <a:ext cx="5824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fr-FR" sz="3200" b="1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rPr>
              <a:t>Objectifs finaux</a:t>
            </a:r>
          </a:p>
        </p:txBody>
      </p:sp>
      <p:sp>
        <p:nvSpPr>
          <p:cNvPr id="24" name="object 24"/>
          <p:cNvSpPr/>
          <p:nvPr/>
        </p:nvSpPr>
        <p:spPr>
          <a:xfrm>
            <a:off x="0" y="6325403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27EABB-A216-4BF0-AC1E-1EE65639818E}"/>
              </a:ext>
            </a:extLst>
          </p:cNvPr>
          <p:cNvSpPr/>
          <p:nvPr/>
        </p:nvSpPr>
        <p:spPr>
          <a:xfrm>
            <a:off x="1988239" y="2596039"/>
            <a:ext cx="5824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fr-FR" sz="3200" b="1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rPr>
              <a:t>Attentes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C973F9-66D5-4780-A266-B3BE7AA916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0517" y="471574"/>
            <a:ext cx="14254967" cy="1231106"/>
          </a:xfrm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fr-FR" sz="4000" kern="1200" dirty="0">
                <a:solidFill>
                  <a:srgbClr val="2C3176"/>
                </a:solidFill>
                <a:latin typeface="Marianne" panose="020B0604020202020204" charset="0"/>
              </a:rPr>
              <a:t>Attentes et objectif final de la </a:t>
            </a:r>
            <a:br>
              <a:rPr lang="fr-FR" sz="4000" kern="1200" dirty="0">
                <a:solidFill>
                  <a:srgbClr val="2C3176"/>
                </a:solidFill>
                <a:latin typeface="Marianne" panose="020B0604020202020204" charset="0"/>
              </a:rPr>
            </a:br>
            <a:r>
              <a:rPr lang="fr-FR" sz="4000" kern="1200" dirty="0">
                <a:solidFill>
                  <a:srgbClr val="2C3176"/>
                </a:solidFill>
                <a:latin typeface="Marianne" panose="020B0604020202020204" charset="0"/>
              </a:rPr>
              <a:t>présente réunion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CCEB61-B268-4D6F-9C45-A92DD285B419}"/>
              </a:ext>
            </a:extLst>
          </p:cNvPr>
          <p:cNvSpPr txBox="1">
            <a:spLocks/>
          </p:cNvSpPr>
          <p:nvPr/>
        </p:nvSpPr>
        <p:spPr>
          <a:xfrm>
            <a:off x="3769048" y="8134101"/>
            <a:ext cx="8496943" cy="653986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b="1" i="1">
                <a:latin typeface="Marianne" panose="020B0604020202020204"/>
              </a:rPr>
              <a:t>Le contenu est adaptable par la collectivité</a:t>
            </a:r>
          </a:p>
          <a:p>
            <a:pPr algn="ctr"/>
            <a:endParaRPr lang="fr-FR" b="1" i="1">
              <a:latin typeface="Marian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0982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6325403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C2B3DC-6B13-42B8-8B8C-5B03C29C2315}"/>
              </a:ext>
            </a:extLst>
          </p:cNvPr>
          <p:cNvSpPr/>
          <p:nvPr/>
        </p:nvSpPr>
        <p:spPr>
          <a:xfrm>
            <a:off x="1215232" y="2171810"/>
            <a:ext cx="5976000" cy="115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>
                <a:solidFill>
                  <a:srgbClr val="383C7E"/>
                </a:solidFill>
                <a:latin typeface="Marianne" panose="020B0604020202020204" charset="0"/>
              </a:rPr>
              <a:t>Initiatives lancées sur le sujet </a:t>
            </a:r>
          </a:p>
          <a:p>
            <a:pPr algn="ctr">
              <a:spcBef>
                <a:spcPts val="600"/>
              </a:spcBef>
            </a:pPr>
            <a:r>
              <a:rPr lang="fr-FR" sz="2000" b="1" dirty="0">
                <a:solidFill>
                  <a:srgbClr val="383C7E"/>
                </a:solidFill>
                <a:latin typeface="Marianne" panose="020B0604020202020204" charset="0"/>
              </a:rPr>
              <a:t>du Numérique responsable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D6596D-5620-4DAC-95A9-DD50727E015C}"/>
              </a:ext>
            </a:extLst>
          </p:cNvPr>
          <p:cNvSpPr/>
          <p:nvPr/>
        </p:nvSpPr>
        <p:spPr>
          <a:xfrm>
            <a:off x="8560048" y="2171810"/>
            <a:ext cx="5976000" cy="115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Acteurs de la collectivité </a:t>
            </a:r>
          </a:p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et du territoire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0C297D-AEF5-42A5-9E5A-B81C7A2A936C}"/>
              </a:ext>
            </a:extLst>
          </p:cNvPr>
          <p:cNvSpPr/>
          <p:nvPr/>
        </p:nvSpPr>
        <p:spPr>
          <a:xfrm>
            <a:off x="1215232" y="3539962"/>
            <a:ext cx="5976000" cy="2654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50000"/>
              </a:lnSpc>
              <a:spcBef>
                <a:spcPts val="600"/>
              </a:spcBef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Liste des initiatives lancées sur le sujet</a:t>
            </a: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, par exemple : </a:t>
            </a:r>
          </a:p>
          <a:p>
            <a:pPr marL="285750" indent="-285750" algn="just" defTabSz="914377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Rationalisation du parc d’équipements</a:t>
            </a:r>
          </a:p>
          <a:p>
            <a:pPr marL="285750" indent="-285750" algn="just" defTabSz="914377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Prolongation de la durée de vie des équipements informatiques</a:t>
            </a:r>
          </a:p>
          <a:p>
            <a:pPr marL="285750" indent="-285750" algn="just" defTabSz="914377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Mise en place de bonnes pratiques / écogestes</a:t>
            </a:r>
          </a:p>
          <a:p>
            <a:pPr marL="285750" indent="-285750" algn="just" defTabSz="914377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Sensibilisation des agents</a:t>
            </a:r>
          </a:p>
          <a:p>
            <a:pPr marL="285750" indent="-285750" algn="just" defTabSz="914377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Etc.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307F12DE-8DEC-46A1-B098-C4390B77C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4" y="2388081"/>
            <a:ext cx="768010" cy="768010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C2F01420-2C14-43D9-8B42-6C5B89A5B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03" y="2270598"/>
            <a:ext cx="961875" cy="9618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0098744-08D7-4325-B753-2FEB4C350F7A}"/>
              </a:ext>
            </a:extLst>
          </p:cNvPr>
          <p:cNvSpPr/>
          <p:nvPr/>
        </p:nvSpPr>
        <p:spPr>
          <a:xfrm>
            <a:off x="8560048" y="3539962"/>
            <a:ext cx="5966707" cy="362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marR="0" lvl="0" indent="-180000" algn="just" defTabSz="914377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b="1" kern="0">
                <a:solidFill>
                  <a:srgbClr val="294289"/>
                </a:solidFill>
                <a:latin typeface="Marianne" panose="020B0604020202020204"/>
              </a:rPr>
              <a:t>Liste des acteurs engagés sur le sujet</a:t>
            </a:r>
            <a:r>
              <a:rPr lang="fr-FR" sz="1600" kern="0">
                <a:solidFill>
                  <a:srgbClr val="294289"/>
                </a:solidFill>
                <a:latin typeface="Marianne" panose="020B0604020202020204"/>
              </a:rPr>
              <a:t>, par exemple : </a:t>
            </a:r>
          </a:p>
          <a:p>
            <a:pPr marL="180000" marR="0" lvl="0" indent="-180000" algn="just" defTabSz="914377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Associations faisant de la réparation ou du réemploi d’équipements en fin de vie</a:t>
            </a:r>
          </a:p>
          <a:p>
            <a:pPr marL="180000" marR="0" lvl="0" indent="-180000" algn="just" defTabSz="914377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Eco-organisme chargé du traitement des Déchets Electroniques et Electriques (DEEE) de la collectivité et/ou des usagers</a:t>
            </a:r>
          </a:p>
          <a:p>
            <a:pPr marL="180000" marR="0" lvl="0" indent="-180000" algn="just" defTabSz="914377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Les réseaux d’entreprises ou institutionnels ayant des engagements NR</a:t>
            </a:r>
          </a:p>
          <a:p>
            <a:pPr marL="180000" marR="0" lvl="0" indent="-180000" algn="just" defTabSz="914377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i="1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90B81-A32F-4B4E-AC34-7C55848CF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84782" y="471574"/>
            <a:ext cx="11265474" cy="1231106"/>
          </a:xfrm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fr-FR" sz="4000" kern="1200" dirty="0">
                <a:solidFill>
                  <a:srgbClr val="2C3176"/>
                </a:solidFill>
                <a:latin typeface="Marianne" panose="020B0604020202020204" charset="0"/>
              </a:rPr>
              <a:t>Les initiatives lancées par notre collectivité </a:t>
            </a:r>
            <a:br>
              <a:rPr lang="fr-FR" sz="4000" kern="1200" dirty="0">
                <a:solidFill>
                  <a:srgbClr val="2C3176"/>
                </a:solidFill>
                <a:latin typeface="Marianne" panose="020B0604020202020204" charset="0"/>
              </a:rPr>
            </a:br>
            <a:r>
              <a:rPr lang="fr-FR" sz="4000" kern="1200" dirty="0">
                <a:solidFill>
                  <a:srgbClr val="2C3176"/>
                </a:solidFill>
                <a:latin typeface="Marianne" panose="020B0604020202020204" charset="0"/>
              </a:rPr>
              <a:t>&amp; les acteurs du territoire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33141B-EDD1-4044-BCB5-CC52711C4367}"/>
              </a:ext>
            </a:extLst>
          </p:cNvPr>
          <p:cNvSpPr txBox="1">
            <a:spLocks/>
          </p:cNvSpPr>
          <p:nvPr/>
        </p:nvSpPr>
        <p:spPr>
          <a:xfrm>
            <a:off x="3769048" y="8134101"/>
            <a:ext cx="8496943" cy="653986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b="1" i="1">
                <a:latin typeface="Marianne" panose="020B0604020202020204"/>
              </a:rPr>
              <a:t>Cette page listant les initiatives lancées sur le NR et les acteurs engagés sur le sujet,  elle permet de valoriser l’existant au sein de votre collectivité</a:t>
            </a:r>
            <a:endParaRPr lang="fr-FR" b="1" i="1">
              <a:highlight>
                <a:srgbClr val="C0C0C0"/>
              </a:highlight>
              <a:latin typeface="Marianne" panose="020B0604020202020204"/>
            </a:endParaRPr>
          </a:p>
          <a:p>
            <a:pPr algn="ctr"/>
            <a:endParaRPr lang="fr-FR" b="1" i="1">
              <a:latin typeface="Marianne" panose="020B0604020202020204"/>
            </a:endParaRPr>
          </a:p>
        </p:txBody>
      </p:sp>
      <p:pic>
        <p:nvPicPr>
          <p:cNvPr id="30" name="Picture 2" descr="Pencil ">
            <a:extLst>
              <a:ext uri="{FF2B5EF4-FFF2-40B4-BE49-F238E27FC236}">
                <a16:creationId xmlns:a16="http://schemas.microsoft.com/office/drawing/2014/main" id="{5F49D9C0-DD57-4CAC-BD79-35AAA7AFA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72" y="438100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encil ">
            <a:extLst>
              <a:ext uri="{FF2B5EF4-FFF2-40B4-BE49-F238E27FC236}">
                <a16:creationId xmlns:a16="http://schemas.microsoft.com/office/drawing/2014/main" id="{A90E248A-F378-4BDA-85A2-F9B9B1504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011" y="438100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8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-2101516" y="-14437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A59CE51E-9139-434F-A81F-B34BACF4D7E7}"/>
              </a:ext>
            </a:extLst>
          </p:cNvPr>
          <p:cNvSpPr/>
          <p:nvPr/>
        </p:nvSpPr>
        <p:spPr>
          <a:xfrm>
            <a:off x="2461899" y="6642292"/>
            <a:ext cx="2726297" cy="1470717"/>
          </a:xfrm>
          <a:prstGeom prst="cube">
            <a:avLst>
              <a:gd name="adj" fmla="val 11989"/>
            </a:avLst>
          </a:prstGeom>
          <a:solidFill>
            <a:srgbClr val="FFDF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43785" tIns="121892" rIns="243785" bIns="121892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AF860EFB-345F-4CAB-8104-7E4EE1D12532}"/>
              </a:ext>
            </a:extLst>
          </p:cNvPr>
          <p:cNvSpPr/>
          <p:nvPr/>
        </p:nvSpPr>
        <p:spPr>
          <a:xfrm>
            <a:off x="5024131" y="5868330"/>
            <a:ext cx="3176705" cy="2244679"/>
          </a:xfrm>
          <a:prstGeom prst="cube">
            <a:avLst>
              <a:gd name="adj" fmla="val 8766"/>
            </a:avLst>
          </a:prstGeom>
          <a:solidFill>
            <a:srgbClr val="00A8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43785" tIns="121892" rIns="243785" bIns="121892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DB606484-9CD4-4C48-99BE-C940D4153AF2}"/>
              </a:ext>
            </a:extLst>
          </p:cNvPr>
          <p:cNvSpPr/>
          <p:nvPr/>
        </p:nvSpPr>
        <p:spPr>
          <a:xfrm>
            <a:off x="8018884" y="5151001"/>
            <a:ext cx="3176705" cy="2962008"/>
          </a:xfrm>
          <a:prstGeom prst="cube">
            <a:avLst>
              <a:gd name="adj" fmla="val 4408"/>
            </a:avLst>
          </a:prstGeom>
          <a:solidFill>
            <a:srgbClr val="5D73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43785" tIns="121892" rIns="243785" bIns="121892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cxnSp>
        <p:nvCxnSpPr>
          <p:cNvPr id="35" name="Straight Arrow Connector 39">
            <a:extLst>
              <a:ext uri="{FF2B5EF4-FFF2-40B4-BE49-F238E27FC236}">
                <a16:creationId xmlns:a16="http://schemas.microsoft.com/office/drawing/2014/main" id="{BBD61FCE-802D-4CD7-AF4A-01FCB35E42D3}"/>
              </a:ext>
            </a:extLst>
          </p:cNvPr>
          <p:cNvCxnSpPr/>
          <p:nvPr/>
        </p:nvCxnSpPr>
        <p:spPr>
          <a:xfrm flipH="1" flipV="1">
            <a:off x="3004056" y="5692063"/>
            <a:ext cx="1812" cy="1451547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  <a:headEnd type="diamond" w="med" len="med"/>
            <a:tailEnd type="diamond" w="med" len="med"/>
          </a:ln>
          <a:effectLst/>
        </p:spPr>
      </p:cxnSp>
      <p:cxnSp>
        <p:nvCxnSpPr>
          <p:cNvPr id="37" name="Straight Arrow Connector 49">
            <a:extLst>
              <a:ext uri="{FF2B5EF4-FFF2-40B4-BE49-F238E27FC236}">
                <a16:creationId xmlns:a16="http://schemas.microsoft.com/office/drawing/2014/main" id="{4F9F1813-D5F9-495E-AFD9-44A685EA6E7B}"/>
              </a:ext>
            </a:extLst>
          </p:cNvPr>
          <p:cNvCxnSpPr/>
          <p:nvPr/>
        </p:nvCxnSpPr>
        <p:spPr>
          <a:xfrm flipV="1">
            <a:off x="5874860" y="4920315"/>
            <a:ext cx="1" cy="1462301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  <a:headEnd type="diamond" w="med" len="med"/>
            <a:tailEnd type="diamond" w="med" len="med"/>
          </a:ln>
          <a:effectLst/>
        </p:spPr>
      </p:cxnSp>
      <p:sp>
        <p:nvSpPr>
          <p:cNvPr id="43" name="Rectangular Callout 56">
            <a:extLst>
              <a:ext uri="{FF2B5EF4-FFF2-40B4-BE49-F238E27FC236}">
                <a16:creationId xmlns:a16="http://schemas.microsoft.com/office/drawing/2014/main" id="{8E620263-13E0-4FE1-A22E-A347D9873D75}"/>
              </a:ext>
            </a:extLst>
          </p:cNvPr>
          <p:cNvSpPr/>
          <p:nvPr/>
        </p:nvSpPr>
        <p:spPr bwMode="auto">
          <a:xfrm>
            <a:off x="8060458" y="3253663"/>
            <a:ext cx="2954543" cy="487352"/>
          </a:xfrm>
          <a:prstGeom prst="wedgeRectCallout">
            <a:avLst>
              <a:gd name="adj1" fmla="val -22763"/>
              <a:gd name="adj2" fmla="val 116536"/>
            </a:avLst>
          </a:prstGeom>
          <a:solidFill>
            <a:srgbClr val="5D73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Lato Regular"/>
              </a:rPr>
              <a:t>L’intercommunalité</a:t>
            </a:r>
          </a:p>
        </p:txBody>
      </p:sp>
      <p:cxnSp>
        <p:nvCxnSpPr>
          <p:cNvPr id="39" name="Straight Arrow Connector 64">
            <a:extLst>
              <a:ext uri="{FF2B5EF4-FFF2-40B4-BE49-F238E27FC236}">
                <a16:creationId xmlns:a16="http://schemas.microsoft.com/office/drawing/2014/main" id="{4B3E3E19-1703-40CA-8CDD-C45FC42636A4}"/>
              </a:ext>
            </a:extLst>
          </p:cNvPr>
          <p:cNvCxnSpPr/>
          <p:nvPr/>
        </p:nvCxnSpPr>
        <p:spPr>
          <a:xfrm flipH="1" flipV="1">
            <a:off x="8743853" y="4125089"/>
            <a:ext cx="1812" cy="1485779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  <a:headEnd type="diamond" w="med" len="med"/>
            <a:tailEnd type="diamond" w="med" len="med"/>
          </a:ln>
          <a:effectLst/>
        </p:spPr>
      </p:cxnSp>
      <p:sp>
        <p:nvSpPr>
          <p:cNvPr id="50" name="Rectangular Callout 56">
            <a:extLst>
              <a:ext uri="{FF2B5EF4-FFF2-40B4-BE49-F238E27FC236}">
                <a16:creationId xmlns:a16="http://schemas.microsoft.com/office/drawing/2014/main" id="{86770717-A303-43EC-B271-BC0663E64F8B}"/>
              </a:ext>
            </a:extLst>
          </p:cNvPr>
          <p:cNvSpPr/>
          <p:nvPr/>
        </p:nvSpPr>
        <p:spPr bwMode="auto">
          <a:xfrm>
            <a:off x="5155759" y="4015663"/>
            <a:ext cx="2954543" cy="487352"/>
          </a:xfrm>
          <a:prstGeom prst="wedgeRectCallout">
            <a:avLst>
              <a:gd name="adj1" fmla="val -22763"/>
              <a:gd name="adj2" fmla="val 116536"/>
            </a:avLst>
          </a:prstGeom>
          <a:solidFill>
            <a:srgbClr val="00A8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Lato Regular"/>
              </a:rPr>
              <a:t>La collectivité</a:t>
            </a:r>
          </a:p>
        </p:txBody>
      </p:sp>
      <p:sp>
        <p:nvSpPr>
          <p:cNvPr id="53" name="Rectangular Callout 56">
            <a:extLst>
              <a:ext uri="{FF2B5EF4-FFF2-40B4-BE49-F238E27FC236}">
                <a16:creationId xmlns:a16="http://schemas.microsoft.com/office/drawing/2014/main" id="{1CB03679-03F5-47F9-B633-1F5E42BB38F4}"/>
              </a:ext>
            </a:extLst>
          </p:cNvPr>
          <p:cNvSpPr/>
          <p:nvPr/>
        </p:nvSpPr>
        <p:spPr bwMode="auto">
          <a:xfrm>
            <a:off x="2367360" y="4777663"/>
            <a:ext cx="2954543" cy="487352"/>
          </a:xfrm>
          <a:prstGeom prst="wedgeRectCallout">
            <a:avLst>
              <a:gd name="adj1" fmla="val -22763"/>
              <a:gd name="adj2" fmla="val 116536"/>
            </a:avLst>
          </a:prstGeom>
          <a:solidFill>
            <a:srgbClr val="FFDF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Lato Regular"/>
              </a:rPr>
              <a:t>La DSI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9F2598B-4305-4BFE-BADC-0D6C71D3FE2F}"/>
              </a:ext>
            </a:extLst>
          </p:cNvPr>
          <p:cNvSpPr txBox="1"/>
          <p:nvPr/>
        </p:nvSpPr>
        <p:spPr>
          <a:xfrm>
            <a:off x="2488070" y="7082054"/>
            <a:ext cx="2509890" cy="101566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Conception, gestion des équipements numériques, etc.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AD4A248-EC74-4821-8896-9BF0E53E48DE}"/>
              </a:ext>
            </a:extLst>
          </p:cNvPr>
          <p:cNvSpPr txBox="1"/>
          <p:nvPr/>
        </p:nvSpPr>
        <p:spPr>
          <a:xfrm>
            <a:off x="5061456" y="6233408"/>
            <a:ext cx="2928012" cy="1938992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Numérique abordé comme un levier de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décarbonation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et de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sobriété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pour le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fonctionnement de la collectivité</a:t>
            </a:r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5F95C34E-2FCC-434C-B6E4-1DBE26C41772}"/>
              </a:ext>
            </a:extLst>
          </p:cNvPr>
          <p:cNvSpPr/>
          <p:nvPr/>
        </p:nvSpPr>
        <p:spPr>
          <a:xfrm>
            <a:off x="11096194" y="4396663"/>
            <a:ext cx="3176705" cy="3701053"/>
          </a:xfrm>
          <a:prstGeom prst="cube">
            <a:avLst>
              <a:gd name="adj" fmla="val 4408"/>
            </a:avLst>
          </a:prstGeom>
          <a:solidFill>
            <a:srgbClr val="27408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43785" tIns="121892" rIns="243785" bIns="121892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41" name="Rectangular Callout 56">
            <a:extLst>
              <a:ext uri="{FF2B5EF4-FFF2-40B4-BE49-F238E27FC236}">
                <a16:creationId xmlns:a16="http://schemas.microsoft.com/office/drawing/2014/main" id="{FC0FF6AF-F927-4506-B6F2-3FFA52D3CFBD}"/>
              </a:ext>
            </a:extLst>
          </p:cNvPr>
          <p:cNvSpPr/>
          <p:nvPr/>
        </p:nvSpPr>
        <p:spPr bwMode="auto">
          <a:xfrm>
            <a:off x="11137768" y="2491663"/>
            <a:ext cx="2954543" cy="487352"/>
          </a:xfrm>
          <a:prstGeom prst="wedgeRectCallout">
            <a:avLst>
              <a:gd name="adj1" fmla="val -22763"/>
              <a:gd name="adj2" fmla="val 116536"/>
            </a:avLst>
          </a:prstGeom>
          <a:solidFill>
            <a:srgbClr val="27408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Lato Regular"/>
              </a:rPr>
              <a:t>Le territoire </a:t>
            </a:r>
          </a:p>
        </p:txBody>
      </p:sp>
      <p:cxnSp>
        <p:nvCxnSpPr>
          <p:cNvPr id="42" name="Straight Arrow Connector 64">
            <a:extLst>
              <a:ext uri="{FF2B5EF4-FFF2-40B4-BE49-F238E27FC236}">
                <a16:creationId xmlns:a16="http://schemas.microsoft.com/office/drawing/2014/main" id="{C4B63E0A-675B-4F93-8087-157153886684}"/>
              </a:ext>
            </a:extLst>
          </p:cNvPr>
          <p:cNvCxnSpPr/>
          <p:nvPr/>
        </p:nvCxnSpPr>
        <p:spPr>
          <a:xfrm flipH="1" flipV="1">
            <a:off x="11614656" y="3329863"/>
            <a:ext cx="1812" cy="1485779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  <a:headEnd type="diamond" w="med" len="med"/>
            <a:tailEnd type="diamond" w="med" len="med"/>
          </a:ln>
          <a:effectLst/>
        </p:spPr>
      </p:cxnSp>
      <p:sp>
        <p:nvSpPr>
          <p:cNvPr id="45" name="ZoneTexte 56">
            <a:extLst>
              <a:ext uri="{FF2B5EF4-FFF2-40B4-BE49-F238E27FC236}">
                <a16:creationId xmlns:a16="http://schemas.microsoft.com/office/drawing/2014/main" id="{2463DD64-04AD-4A63-9B93-439FBF872D92}"/>
              </a:ext>
            </a:extLst>
          </p:cNvPr>
          <p:cNvSpPr txBox="1"/>
          <p:nvPr/>
        </p:nvSpPr>
        <p:spPr>
          <a:xfrm>
            <a:off x="11171631" y="4785608"/>
            <a:ext cx="2919067" cy="2862792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Numérique abordé comme un outil au service de la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transition écologique du territoire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 sur le périmètre de compétences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de la collectivité ou de l’intercommunalité</a:t>
            </a:r>
          </a:p>
        </p:txBody>
      </p:sp>
      <p:sp>
        <p:nvSpPr>
          <p:cNvPr id="47" name="ZoneTexte 55">
            <a:extLst>
              <a:ext uri="{FF2B5EF4-FFF2-40B4-BE49-F238E27FC236}">
                <a16:creationId xmlns:a16="http://schemas.microsoft.com/office/drawing/2014/main" id="{A2662690-EA7F-4B1C-A756-AC0B79488F28}"/>
              </a:ext>
            </a:extLst>
          </p:cNvPr>
          <p:cNvSpPr txBox="1"/>
          <p:nvPr/>
        </p:nvSpPr>
        <p:spPr>
          <a:xfrm>
            <a:off x="8109456" y="5655761"/>
            <a:ext cx="2928012" cy="1938992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Numérique abordé comme un levier de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décarbonation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et de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sobriété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pour le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fonctionnement de l’intercommunalité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7DEA26-F5D7-443D-8593-B81F98FAEB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0517" y="471574"/>
            <a:ext cx="14254967" cy="615553"/>
          </a:xfrm>
        </p:spPr>
        <p:txBody>
          <a:bodyPr wrap="square" lIns="0" tIns="0" rIns="0" bIns="0">
            <a:spAutoFit/>
          </a:bodyPr>
          <a:lstStyle/>
          <a:p>
            <a:pPr algn="ctr" rtl="0"/>
            <a:r>
              <a:rPr lang="fr-FR" sz="4000" kern="1200" dirty="0">
                <a:solidFill>
                  <a:srgbClr val="2C3176"/>
                </a:solidFill>
                <a:latin typeface="Marianne" panose="020B0604020202020204" charset="0"/>
              </a:rPr>
              <a:t>Périmètre de la démarche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6FE290-AEF9-4EFD-8EC0-184E86728C1C}"/>
              </a:ext>
            </a:extLst>
          </p:cNvPr>
          <p:cNvSpPr txBox="1">
            <a:spLocks/>
          </p:cNvSpPr>
          <p:nvPr/>
        </p:nvSpPr>
        <p:spPr>
          <a:xfrm>
            <a:off x="6306946" y="8406197"/>
            <a:ext cx="8496943" cy="653986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600" b="1" i="1" dirty="0">
                <a:latin typeface="Marianne" panose="020B0604020202020204"/>
              </a:rPr>
              <a:t>Cette page est un rappel, le choix du périmètre a normalement été effectué lors du comité de lancement et les blocs hors périmètre doivent être </a:t>
            </a:r>
            <a:r>
              <a:rPr lang="fr-FR" sz="1600" b="1" i="1" dirty="0">
                <a:highlight>
                  <a:srgbClr val="C0C0C0"/>
                </a:highlight>
                <a:latin typeface="Marianne" panose="020B0604020202020204"/>
              </a:rPr>
              <a:t>grisés</a:t>
            </a:r>
          </a:p>
          <a:p>
            <a:pPr algn="ctr"/>
            <a:endParaRPr lang="fr-FR" b="1" i="1" dirty="0">
              <a:latin typeface="Marianne" panose="020B0604020202020204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9061B085-62F4-4F9E-907B-0172DBEA0A04}"/>
              </a:ext>
            </a:extLst>
          </p:cNvPr>
          <p:cNvSpPr txBox="1">
            <a:spLocks/>
          </p:cNvSpPr>
          <p:nvPr/>
        </p:nvSpPr>
        <p:spPr>
          <a:xfrm>
            <a:off x="783184" y="1472523"/>
            <a:ext cx="14254967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 algn="ctr">
              <a:defRPr lang="fr-FR" sz="4400" b="1" i="0" kern="1200" dirty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fr-FR" sz="3200" spc="-75" dirty="0">
                <a:latin typeface="Marianne ExtraBold" charset="0"/>
                <a:ea typeface="Marianne ExtraBold" charset="0"/>
                <a:cs typeface="Marianne ExtraBold" charset="0"/>
              </a:rPr>
              <a:t>Le périmètre de notre démarche Numérique responsable s’étend de la DSI à </a:t>
            </a:r>
            <a:r>
              <a:rPr lang="fr-FR" sz="3200" spc="-75" dirty="0">
                <a:highlight>
                  <a:srgbClr val="FFFF00"/>
                </a:highlight>
                <a:latin typeface="Marianne ExtraBold" charset="0"/>
                <a:ea typeface="Marianne ExtraBold" charset="0"/>
                <a:cs typeface="Marianne ExtraBold" charset="0"/>
              </a:rPr>
              <a:t>xx</a:t>
            </a:r>
            <a:endParaRPr lang="fr-FR" sz="3200" dirty="0">
              <a:highlight>
                <a:srgbClr val="FFFF00"/>
              </a:highlight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86C48B-612C-4469-ACEE-3B8C2B86EF09}"/>
              </a:ext>
            </a:extLst>
          </p:cNvPr>
          <p:cNvSpPr txBox="1">
            <a:spLocks/>
          </p:cNvSpPr>
          <p:nvPr/>
        </p:nvSpPr>
        <p:spPr>
          <a:xfrm>
            <a:off x="4095552" y="8316416"/>
            <a:ext cx="2304256" cy="363717"/>
          </a:xfrm>
          <a:prstGeom prst="roundRect">
            <a:avLst/>
          </a:prstGeom>
          <a:noFill/>
          <a:ln w="12700">
            <a:noFill/>
            <a:prstDash val="dashDot"/>
          </a:ln>
        </p:spPr>
        <p:txBody>
          <a:bodyPr vert="horz" wrap="square" lIns="91440" tIns="360000" rIns="91440" bIns="45720" rtlCol="0" anchor="t" anchorCtr="0">
            <a:noAutofit/>
          </a:bodyPr>
          <a:lstStyle/>
          <a:p>
            <a:r>
              <a:rPr lang="fr-FR" sz="2000" b="1" i="1">
                <a:solidFill>
                  <a:srgbClr val="2C3176"/>
                </a:solidFill>
                <a:latin typeface="Marianne" panose="020B0604020202020204"/>
              </a:rPr>
              <a:t>Hors périmètre</a:t>
            </a:r>
          </a:p>
          <a:p>
            <a:endParaRPr lang="fr-FR" sz="2000" b="1" i="1">
              <a:solidFill>
                <a:srgbClr val="2C3176"/>
              </a:solidFill>
              <a:latin typeface="Marianne" panose="020B0604020202020204"/>
            </a:endParaRPr>
          </a:p>
          <a:p>
            <a:endParaRPr lang="fr-FR" sz="2000" b="1" i="1">
              <a:solidFill>
                <a:srgbClr val="2C3176"/>
              </a:solidFill>
              <a:latin typeface="Marianne" panose="020B0604020202020204"/>
            </a:endParaRPr>
          </a:p>
        </p:txBody>
      </p:sp>
      <p:sp>
        <p:nvSpPr>
          <p:cNvPr id="25" name="ZoneTexte 1">
            <a:extLst>
              <a:ext uri="{FF2B5EF4-FFF2-40B4-BE49-F238E27FC236}">
                <a16:creationId xmlns:a16="http://schemas.microsoft.com/office/drawing/2014/main" id="{2442AC4C-21F6-45F9-89F6-6A878223A92D}"/>
              </a:ext>
            </a:extLst>
          </p:cNvPr>
          <p:cNvSpPr txBox="1"/>
          <p:nvPr/>
        </p:nvSpPr>
        <p:spPr>
          <a:xfrm>
            <a:off x="3134273" y="8630749"/>
            <a:ext cx="961279" cy="38903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43785" tIns="121892" rIns="243785" bIns="121892" anchor="ctr"/>
          <a:lstStyle>
            <a:defPPr>
              <a:defRPr lang="fr-FR"/>
            </a:defPPr>
            <a:lvl1pPr marR="0" lvl="0" indent="0" algn="ctr" defTabSz="182843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</a:defRPr>
            </a:lvl1pPr>
          </a:lstStyle>
          <a:p>
            <a:endParaRPr lang="fr-FR"/>
          </a:p>
        </p:txBody>
      </p:sp>
      <p:pic>
        <p:nvPicPr>
          <p:cNvPr id="26" name="Picture 2" descr="Pencil ">
            <a:extLst>
              <a:ext uri="{FF2B5EF4-FFF2-40B4-BE49-F238E27FC236}">
                <a16:creationId xmlns:a16="http://schemas.microsoft.com/office/drawing/2014/main" id="{75F0D361-D1D5-4ACE-8578-1FE3CCA18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889" y="160390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1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DCFE1D-9A59-4FE4-9077-7CFC1C8AD6C7}"/>
              </a:ext>
            </a:extLst>
          </p:cNvPr>
          <p:cNvCxnSpPr>
            <a:cxnSpLocks/>
          </p:cNvCxnSpPr>
          <p:nvPr/>
        </p:nvCxnSpPr>
        <p:spPr>
          <a:xfrm>
            <a:off x="13606685" y="7111527"/>
            <a:ext cx="693031" cy="603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804C9EB-4AF6-4B85-9918-7DE9E251CF14}"/>
              </a:ext>
            </a:extLst>
          </p:cNvPr>
          <p:cNvCxnSpPr>
            <a:cxnSpLocks/>
          </p:cNvCxnSpPr>
          <p:nvPr/>
        </p:nvCxnSpPr>
        <p:spPr>
          <a:xfrm>
            <a:off x="13606685" y="4003047"/>
            <a:ext cx="693031" cy="603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304529"/>
            <a:ext cx="1261383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Mode d’emploi synthèse globale </a:t>
            </a:r>
          </a:p>
          <a:p>
            <a:r>
              <a:rPr lang="fr-FR"/>
              <a:t>du diagnostic</a:t>
            </a:r>
          </a:p>
        </p:txBody>
      </p:sp>
      <p:sp>
        <p:nvSpPr>
          <p:cNvPr id="64" name="object 14">
            <a:extLst>
              <a:ext uri="{FF2B5EF4-FFF2-40B4-BE49-F238E27FC236}">
                <a16:creationId xmlns:a16="http://schemas.microsoft.com/office/drawing/2014/main" id="{A7C8D982-D141-4402-B62E-92A92E1787F0}"/>
              </a:ext>
            </a:extLst>
          </p:cNvPr>
          <p:cNvSpPr txBox="1">
            <a:spLocks/>
          </p:cNvSpPr>
          <p:nvPr/>
        </p:nvSpPr>
        <p:spPr>
          <a:xfrm>
            <a:off x="1698166" y="8379318"/>
            <a:ext cx="12873212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14"/>
              </a:spcBef>
            </a:pPr>
            <a:r>
              <a:rPr lang="fr-FR" sz="2400" kern="0" spc="-75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Cette page est à supprimer une fois la préparation de la présentation terminée</a:t>
            </a:r>
          </a:p>
        </p:txBody>
      </p:sp>
      <p:pic>
        <p:nvPicPr>
          <p:cNvPr id="65" name="Picture 4" descr="Attention ">
            <a:extLst>
              <a:ext uri="{FF2B5EF4-FFF2-40B4-BE49-F238E27FC236}">
                <a16:creationId xmlns:a16="http://schemas.microsoft.com/office/drawing/2014/main" id="{FCF83695-9F61-4D52-BA56-69682BEFA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67" y="8303241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Attention ">
            <a:extLst>
              <a:ext uri="{FF2B5EF4-FFF2-40B4-BE49-F238E27FC236}">
                <a16:creationId xmlns:a16="http://schemas.microsoft.com/office/drawing/2014/main" id="{E01D4943-9C53-46B6-8F5E-E20DC61F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980" y="8303241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40F136D-8C05-414F-9E9C-42222856F57C}"/>
              </a:ext>
            </a:extLst>
          </p:cNvPr>
          <p:cNvSpPr/>
          <p:nvPr/>
        </p:nvSpPr>
        <p:spPr>
          <a:xfrm>
            <a:off x="180926" y="5065843"/>
            <a:ext cx="1927019" cy="1622911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latin typeface="Marianne" panose="020B0604020202020204"/>
              </a:rPr>
              <a:t>Radar des notes par dimension généré automatiquement par l’outil de diagnostic qualitatif</a:t>
            </a:r>
          </a:p>
          <a:p>
            <a:pPr algn="ctr"/>
            <a:endParaRPr lang="fr-FR" sz="1400" b="1" i="1" dirty="0">
              <a:solidFill>
                <a:schemeClr val="tx1"/>
              </a:solidFill>
              <a:latin typeface="Marianne" panose="020B0604020202020204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770A605-06C5-4E74-B69A-252521E8F298}"/>
              </a:ext>
            </a:extLst>
          </p:cNvPr>
          <p:cNvSpPr/>
          <p:nvPr/>
        </p:nvSpPr>
        <p:spPr>
          <a:xfrm>
            <a:off x="181704" y="2658085"/>
            <a:ext cx="1957730" cy="1654405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Note moyenne de votre collectivité calculée automatiquement par l’outil de diagnostic</a:t>
            </a:r>
          </a:p>
          <a:p>
            <a:pPr algn="ctr"/>
            <a:endParaRPr lang="fr-FR" sz="1400" b="1" i="1">
              <a:solidFill>
                <a:schemeClr val="tx1"/>
              </a:solidFill>
              <a:latin typeface="Marianne" panose="020B0604020202020204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91A666E9-8DC1-40FB-93B3-AD457AF1A76C}"/>
              </a:ext>
            </a:extLst>
          </p:cNvPr>
          <p:cNvSpPr/>
          <p:nvPr/>
        </p:nvSpPr>
        <p:spPr>
          <a:xfrm>
            <a:off x="14410670" y="6431678"/>
            <a:ext cx="1710218" cy="1300369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latin typeface="Marianne" panose="020B0604020202020204"/>
              </a:rPr>
              <a:t>Résultats du diagnostic quantitatif </a:t>
            </a:r>
            <a:br>
              <a:rPr lang="fr-FR" sz="1400" b="1" i="1" dirty="0">
                <a:solidFill>
                  <a:schemeClr val="tx1"/>
                </a:solidFill>
                <a:latin typeface="Marianne" panose="020B0604020202020204"/>
              </a:rPr>
            </a:br>
            <a:r>
              <a:rPr lang="fr-FR" sz="1400" b="1" i="1" dirty="0">
                <a:latin typeface="Marianne" panose="020B0604020202020204"/>
              </a:rPr>
              <a:t>flash</a:t>
            </a:r>
            <a:endParaRPr lang="fr-FR" sz="1400" b="1" i="1" dirty="0">
              <a:solidFill>
                <a:schemeClr val="tx1"/>
              </a:solidFill>
              <a:latin typeface="Marianne" panose="020B0604020202020204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1828EFC-493B-4A80-8009-2839997EB03A}"/>
              </a:ext>
            </a:extLst>
          </p:cNvPr>
          <p:cNvSpPr/>
          <p:nvPr/>
        </p:nvSpPr>
        <p:spPr>
          <a:xfrm>
            <a:off x="14410670" y="3709841"/>
            <a:ext cx="1710218" cy="649088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Message clé par dimension</a:t>
            </a:r>
          </a:p>
          <a:p>
            <a:pPr algn="ctr"/>
            <a:endParaRPr lang="fr-FR" sz="1400" b="1" i="1">
              <a:solidFill>
                <a:schemeClr val="tx1"/>
              </a:solidFill>
              <a:latin typeface="Marianne" panose="020B0604020202020204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0E70F87-D4F8-4B71-9883-26C461C528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D94A6E-8AC2-1A39-6A3C-A5EEF8B8F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789" y="1455578"/>
            <a:ext cx="11292526" cy="6292860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3BD9AE6-9555-4FB0-81BA-F24CE3A3C3AA}"/>
              </a:ext>
            </a:extLst>
          </p:cNvPr>
          <p:cNvCxnSpPr>
            <a:cxnSpLocks/>
          </p:cNvCxnSpPr>
          <p:nvPr/>
        </p:nvCxnSpPr>
        <p:spPr>
          <a:xfrm flipH="1">
            <a:off x="2223344" y="5874196"/>
            <a:ext cx="936104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7BC92BD-B0F7-4447-AE32-DD94607F3622}"/>
              </a:ext>
            </a:extLst>
          </p:cNvPr>
          <p:cNvCxnSpPr>
            <a:cxnSpLocks/>
          </p:cNvCxnSpPr>
          <p:nvPr/>
        </p:nvCxnSpPr>
        <p:spPr>
          <a:xfrm flipH="1">
            <a:off x="2223344" y="3497932"/>
            <a:ext cx="936104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85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988CA39-F324-411A-A876-74FB7747CD02}"/>
              </a:ext>
            </a:extLst>
          </p:cNvPr>
          <p:cNvSpPr/>
          <p:nvPr/>
        </p:nvSpPr>
        <p:spPr>
          <a:xfrm>
            <a:off x="819322" y="3378635"/>
            <a:ext cx="5169469" cy="5384365"/>
          </a:xfrm>
          <a:prstGeom prst="roundRect">
            <a:avLst>
              <a:gd name="adj" fmla="val 1015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ea typeface="+mn-ea"/>
              <a:cs typeface="+mn-cs"/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E0170821-562D-4196-9F89-5AE7403A3D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 rot="1420955">
            <a:off x="819797" y="4045457"/>
            <a:ext cx="4878101" cy="3714870"/>
          </a:xfrm>
          <a:prstGeom prst="rect">
            <a:avLst/>
          </a:prstGeom>
        </p:spPr>
      </p:pic>
      <p:sp>
        <p:nvSpPr>
          <p:cNvPr id="235" name="Rectangle: Rounded Corners 199">
            <a:extLst>
              <a:ext uri="{FF2B5EF4-FFF2-40B4-BE49-F238E27FC236}">
                <a16:creationId xmlns:a16="http://schemas.microsoft.com/office/drawing/2014/main" id="{C134A9C9-24F3-4D3F-A174-5EC41026AF00}"/>
              </a:ext>
            </a:extLst>
          </p:cNvPr>
          <p:cNvSpPr/>
          <p:nvPr/>
        </p:nvSpPr>
        <p:spPr>
          <a:xfrm>
            <a:off x="6294091" y="2151290"/>
            <a:ext cx="9768152" cy="3551843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ea typeface="+mn-ea"/>
              <a:cs typeface="+mn-cs"/>
            </a:endParaRPr>
          </a:p>
        </p:txBody>
      </p:sp>
      <p:sp>
        <p:nvSpPr>
          <p:cNvPr id="189" name="Rectangle: Rounded Corners 199">
            <a:extLst>
              <a:ext uri="{FF2B5EF4-FFF2-40B4-BE49-F238E27FC236}">
                <a16:creationId xmlns:a16="http://schemas.microsoft.com/office/drawing/2014/main" id="{A1AD8D0D-4621-4EE5-84B2-0F599ACD882D}"/>
              </a:ext>
            </a:extLst>
          </p:cNvPr>
          <p:cNvSpPr/>
          <p:nvPr/>
        </p:nvSpPr>
        <p:spPr>
          <a:xfrm>
            <a:off x="570931" y="2151290"/>
            <a:ext cx="5169469" cy="103779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57E886B-1B60-4BD9-A98D-024AA912DBD5}"/>
              </a:ext>
            </a:extLst>
          </p:cNvPr>
          <p:cNvSpPr/>
          <p:nvPr/>
        </p:nvSpPr>
        <p:spPr>
          <a:xfrm>
            <a:off x="1653007" y="1867193"/>
            <a:ext cx="3080035" cy="468409"/>
          </a:xfrm>
          <a:prstGeom prst="rect">
            <a:avLst/>
          </a:prstGeom>
          <a:solidFill>
            <a:srgbClr val="00837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Note de maturité globale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966DC0-6F15-484F-B5E2-08F981EDB0C5}"/>
              </a:ext>
            </a:extLst>
          </p:cNvPr>
          <p:cNvSpPr/>
          <p:nvPr/>
        </p:nvSpPr>
        <p:spPr>
          <a:xfrm>
            <a:off x="2463515" y="2508291"/>
            <a:ext cx="1384300" cy="468805"/>
          </a:xfrm>
          <a:prstGeom prst="roundRect">
            <a:avLst/>
          </a:prstGeom>
          <a:solidFill>
            <a:srgbClr val="2B143D"/>
          </a:solidFill>
          <a:ln>
            <a:solidFill>
              <a:srgbClr val="2B143D">
                <a:lumMod val="90000"/>
                <a:lumOff val="1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6000" rIns="9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XX / XX</a:t>
            </a: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ea typeface="+mn-ea"/>
              <a:cs typeface="+mn-cs"/>
            </a:endParaRPr>
          </a:p>
        </p:txBody>
      </p:sp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691394" y="378551"/>
            <a:ext cx="1287321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dirty="0"/>
              <a:t>Les éléments à retenir du diagnostic de </a:t>
            </a:r>
          </a:p>
          <a:p>
            <a:r>
              <a:rPr lang="fr-FR" dirty="0"/>
              <a:t>maturité Numérique responsable</a:t>
            </a:r>
          </a:p>
        </p:txBody>
      </p:sp>
      <p:sp>
        <p:nvSpPr>
          <p:cNvPr id="56" name="TextBox 160">
            <a:extLst>
              <a:ext uri="{FF2B5EF4-FFF2-40B4-BE49-F238E27FC236}">
                <a16:creationId xmlns:a16="http://schemas.microsoft.com/office/drawing/2014/main" id="{DCF9FE97-379C-4154-BAC8-5B63E8D90A58}"/>
              </a:ext>
            </a:extLst>
          </p:cNvPr>
          <p:cNvSpPr txBox="1"/>
          <p:nvPr/>
        </p:nvSpPr>
        <p:spPr>
          <a:xfrm>
            <a:off x="6471816" y="2616637"/>
            <a:ext cx="9361040" cy="2267287"/>
          </a:xfrm>
          <a:prstGeom prst="rect">
            <a:avLst/>
          </a:prstGeom>
          <a:noFill/>
        </p:spPr>
        <p:txBody>
          <a:bodyPr wrap="square" lIns="48000" rIns="48000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kern="0" dirty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Exemple de messages clés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Stratégie </a:t>
            </a:r>
            <a:r>
              <a:rPr lang="fr-FR" sz="1600" i="1" kern="0" dirty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&amp; Gouvernance :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La collectivité est </a:t>
            </a:r>
            <a:r>
              <a: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au début de sa démarche Numérique responsable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, une </a:t>
            </a:r>
            <a:r>
              <a: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stratégie avec des objectifs associés et indicateurs de suivi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 reste à mettre en place</a:t>
            </a:r>
          </a:p>
          <a:p>
            <a:pPr marL="237061" marR="0" lvl="0" indent="-237061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Achats : Un début de réflexion sur une </a:t>
            </a:r>
            <a:r>
              <a: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démarche globale d’achats responsables des équipements numériques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existe, mais celle-ci doit être aboutie et concrétisée avec une </a:t>
            </a:r>
            <a:r>
              <a: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étude de faisabilité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et un </a:t>
            </a:r>
            <a:r>
              <a: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plan d’action</a:t>
            </a:r>
          </a:p>
          <a:p>
            <a:pPr marL="237061" marR="0" lvl="0" indent="-237061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1" u="none" strike="noStrike" kern="0" cap="none" spc="0" normalizeH="0" baseline="0" noProof="0" dirty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Etc.</a:t>
            </a:r>
            <a:r>
              <a:rPr lang="fr-FR" sz="1600" b="1" i="1" kern="0" dirty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, même exercice pour les 5 autres dimensions</a:t>
            </a:r>
            <a:endParaRPr kumimoji="0" lang="fr-FR" sz="1600" b="1" i="1" u="none" strike="noStrike" kern="0" cap="none" spc="0" normalizeH="0" baseline="0" noProof="0" dirty="0">
              <a:ln>
                <a:noFill/>
              </a:ln>
              <a:solidFill>
                <a:srgbClr val="294289"/>
              </a:solidFill>
              <a:effectLst/>
              <a:highlight>
                <a:srgbClr val="FFFF00"/>
              </a:highlight>
              <a:uLnTx/>
              <a:uFillTx/>
              <a:latin typeface="Marianne" panose="020B0604020202020204"/>
              <a:ea typeface="+mn-ea"/>
              <a:cs typeface="+mn-cs"/>
            </a:endParaRPr>
          </a:p>
          <a:p>
            <a:pPr marL="237061" marR="0" lvl="0" indent="-237061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1" i="1" u="none" strike="noStrike" kern="0" cap="none" spc="0" normalizeH="0" baseline="0" noProof="0" dirty="0">
              <a:ln>
                <a:noFill/>
              </a:ln>
              <a:solidFill>
                <a:srgbClr val="294289"/>
              </a:solidFill>
              <a:effectLst/>
              <a:uLnTx/>
              <a:uFillTx/>
              <a:latin typeface="Marianne" panose="020B0604020202020204"/>
              <a:ea typeface="+mn-ea"/>
              <a:cs typeface="+mn-cs"/>
            </a:endParaRPr>
          </a:p>
        </p:txBody>
      </p:sp>
      <p:sp>
        <p:nvSpPr>
          <p:cNvPr id="62" name="Rectangle: Rounded Corners 199">
            <a:extLst>
              <a:ext uri="{FF2B5EF4-FFF2-40B4-BE49-F238E27FC236}">
                <a16:creationId xmlns:a16="http://schemas.microsoft.com/office/drawing/2014/main" id="{459B82A8-2A81-4987-8468-A34BBCA4B048}"/>
              </a:ext>
            </a:extLst>
          </p:cNvPr>
          <p:cNvSpPr/>
          <p:nvPr/>
        </p:nvSpPr>
        <p:spPr>
          <a:xfrm>
            <a:off x="6294091" y="6116970"/>
            <a:ext cx="9768152" cy="2646030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ianne" panose="020B0604020202020204"/>
              <a:ea typeface="+mn-ea"/>
              <a:cs typeface="+mn-cs"/>
            </a:endParaRPr>
          </a:p>
        </p:txBody>
      </p:sp>
      <p:sp>
        <p:nvSpPr>
          <p:cNvPr id="25" name="TextBox 126">
            <a:extLst>
              <a:ext uri="{FF2B5EF4-FFF2-40B4-BE49-F238E27FC236}">
                <a16:creationId xmlns:a16="http://schemas.microsoft.com/office/drawing/2014/main" id="{402240B2-0199-45E3-9E32-8555776DC355}"/>
              </a:ext>
            </a:extLst>
          </p:cNvPr>
          <p:cNvSpPr txBox="1"/>
          <p:nvPr/>
        </p:nvSpPr>
        <p:spPr>
          <a:xfrm>
            <a:off x="2360052" y="2446981"/>
            <a:ext cx="1591225" cy="595890"/>
          </a:xfrm>
          <a:prstGeom prst="rect">
            <a:avLst/>
          </a:prstGeom>
          <a:solidFill>
            <a:srgbClr val="FFCA0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x</a:t>
            </a:r>
            <a:r>
              <a:rPr kumimoji="0" lang="fr-FR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/4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47C5D0-3C21-47DD-804D-9D9ABD0415C5}"/>
              </a:ext>
            </a:extLst>
          </p:cNvPr>
          <p:cNvSpPr/>
          <p:nvPr/>
        </p:nvSpPr>
        <p:spPr>
          <a:xfrm>
            <a:off x="9412962" y="1870294"/>
            <a:ext cx="3530410" cy="469458"/>
          </a:xfrm>
          <a:prstGeom prst="rect">
            <a:avLst/>
          </a:prstGeom>
          <a:solidFill>
            <a:srgbClr val="00837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Messages clés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91C5AB-65A7-4E16-BCD8-037FF8BDF09E}"/>
              </a:ext>
            </a:extLst>
          </p:cNvPr>
          <p:cNvGrpSpPr/>
          <p:nvPr/>
        </p:nvGrpSpPr>
        <p:grpSpPr>
          <a:xfrm>
            <a:off x="8488040" y="5919157"/>
            <a:ext cx="685100" cy="432048"/>
            <a:chOff x="12304464" y="9900592"/>
            <a:chExt cx="1168565" cy="736938"/>
          </a:xfrm>
        </p:grpSpPr>
        <p:sp>
          <p:nvSpPr>
            <p:cNvPr id="32" name="Rectangle: Rounded Corners 199">
              <a:extLst>
                <a:ext uri="{FF2B5EF4-FFF2-40B4-BE49-F238E27FC236}">
                  <a16:creationId xmlns:a16="http://schemas.microsoft.com/office/drawing/2014/main" id="{121387C8-2051-4263-8A37-8FC5CEF4CDAD}"/>
                </a:ext>
              </a:extLst>
            </p:cNvPr>
            <p:cNvSpPr/>
            <p:nvPr/>
          </p:nvSpPr>
          <p:spPr>
            <a:xfrm>
              <a:off x="12304464" y="9900592"/>
              <a:ext cx="1168565" cy="7369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endParaRPr>
            </a:p>
          </p:txBody>
        </p:sp>
        <p:pic>
          <p:nvPicPr>
            <p:cNvPr id="33" name="Picture 3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F608425-5FE5-4F50-92C9-5003A7822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802" y="10003913"/>
              <a:ext cx="562325" cy="562325"/>
            </a:xfrm>
            <a:prstGeom prst="rect">
              <a:avLst/>
            </a:prstGeom>
          </p:spPr>
        </p:pic>
        <p:pic>
          <p:nvPicPr>
            <p:cNvPr id="34" name="Picture 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49D46CE-BE74-4AA6-B9F3-E29449E55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6386" y="9978331"/>
              <a:ext cx="613487" cy="61348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8A60C2-5B08-4825-A9CD-2BD10FDA74A2}"/>
              </a:ext>
            </a:extLst>
          </p:cNvPr>
          <p:cNvGrpSpPr/>
          <p:nvPr/>
        </p:nvGrpSpPr>
        <p:grpSpPr>
          <a:xfrm>
            <a:off x="13157154" y="5927236"/>
            <a:ext cx="659478" cy="415890"/>
            <a:chOff x="12304466" y="10924862"/>
            <a:chExt cx="1168564" cy="736938"/>
          </a:xfrm>
        </p:grpSpPr>
        <p:sp>
          <p:nvSpPr>
            <p:cNvPr id="35" name="Rectangle: Rounded Corners 199">
              <a:extLst>
                <a:ext uri="{FF2B5EF4-FFF2-40B4-BE49-F238E27FC236}">
                  <a16:creationId xmlns:a16="http://schemas.microsoft.com/office/drawing/2014/main" id="{7EF394A3-89FD-4F14-A4D1-6793E7787549}"/>
                </a:ext>
              </a:extLst>
            </p:cNvPr>
            <p:cNvSpPr/>
            <p:nvPr/>
          </p:nvSpPr>
          <p:spPr>
            <a:xfrm>
              <a:off x="12304466" y="10924862"/>
              <a:ext cx="1168564" cy="7369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endParaRPr>
            </a:p>
          </p:txBody>
        </p:sp>
        <p:pic>
          <p:nvPicPr>
            <p:cNvPr id="36" name="Picture 3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EC51B3C-0326-4AD7-A551-795A0BCA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8844" y="10992817"/>
              <a:ext cx="601029" cy="601029"/>
            </a:xfrm>
            <a:prstGeom prst="rect">
              <a:avLst/>
            </a:prstGeom>
          </p:spPr>
        </p:pic>
        <p:pic>
          <p:nvPicPr>
            <p:cNvPr id="37" name="Picture 3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BE09777-D3E4-4E33-943F-CBDBE773A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1092" y="11005408"/>
              <a:ext cx="575846" cy="575846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2C5FBFBE-75C3-4E16-B600-9941317C40FD}"/>
              </a:ext>
            </a:extLst>
          </p:cNvPr>
          <p:cNvSpPr/>
          <p:nvPr/>
        </p:nvSpPr>
        <p:spPr>
          <a:xfrm>
            <a:off x="9412962" y="5834609"/>
            <a:ext cx="3530410" cy="609599"/>
          </a:xfrm>
          <a:prstGeom prst="rect">
            <a:avLst/>
          </a:prstGeom>
          <a:solidFill>
            <a:srgbClr val="00837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rPr>
              <a:t>Eléments de l’analyse quantitative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9DBACBD-ECB0-4016-8E79-9FB59E6F15C7}"/>
              </a:ext>
            </a:extLst>
          </p:cNvPr>
          <p:cNvGrpSpPr/>
          <p:nvPr/>
        </p:nvGrpSpPr>
        <p:grpSpPr>
          <a:xfrm>
            <a:off x="7966298" y="6696236"/>
            <a:ext cx="8164897" cy="830997"/>
            <a:chOff x="7839968" y="6497632"/>
            <a:chExt cx="8164897" cy="83099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DA1862A-9DCA-4037-A6F4-D40C1BDFD197}"/>
                </a:ext>
              </a:extLst>
            </p:cNvPr>
            <p:cNvSpPr txBox="1"/>
            <p:nvPr/>
          </p:nvSpPr>
          <p:spPr>
            <a:xfrm>
              <a:off x="7839968" y="6497632"/>
              <a:ext cx="209477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Nombre d’ordinateurs par agent </a:t>
              </a: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(unités centrales &amp; ordinateurs portables) 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19EFEF7-24FB-4D55-8CB5-208118938FC6}"/>
                </a:ext>
              </a:extLst>
            </p:cNvPr>
            <p:cNvSpPr txBox="1"/>
            <p:nvPr/>
          </p:nvSpPr>
          <p:spPr>
            <a:xfrm>
              <a:off x="10024491" y="6497632"/>
              <a:ext cx="209477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Durée de vie moyenne des ordinateurs </a:t>
              </a: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(unités centrales &amp; o</a:t>
              </a:r>
              <a:r>
                <a:rPr lang="fr-FR" sz="1200" kern="0" dirty="0" err="1">
                  <a:solidFill>
                    <a:srgbClr val="294289"/>
                  </a:solidFill>
                  <a:latin typeface="Marianne" panose="020B0604020202020204"/>
                </a:rPr>
                <a:t>rdinateurs</a:t>
              </a: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 portables) 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098BF7E-DC2C-43E5-9009-EFB5B4E8D99E}"/>
                </a:ext>
              </a:extLst>
            </p:cNvPr>
            <p:cNvSpPr txBox="1"/>
            <p:nvPr/>
          </p:nvSpPr>
          <p:spPr>
            <a:xfrm>
              <a:off x="12209014" y="6497632"/>
              <a:ext cx="20947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Nombre de téléphones par agent </a:t>
              </a:r>
              <a:r>
                <a: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(smartphones &amp; téléphones IP) </a:t>
              </a: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878693D-A362-478B-8933-24DAB985DB0D}"/>
                </a:ext>
              </a:extLst>
            </p:cNvPr>
            <p:cNvSpPr txBox="1"/>
            <p:nvPr/>
          </p:nvSpPr>
          <p:spPr>
            <a:xfrm>
              <a:off x="14188040" y="6497632"/>
              <a:ext cx="181682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Durée de vie moyenne des téléphones </a:t>
              </a: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94289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(smartphones &amp; téléphones IP) 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A12F8A1-CE44-481F-872C-BBDF13014CBF}"/>
              </a:ext>
            </a:extLst>
          </p:cNvPr>
          <p:cNvSpPr txBox="1"/>
          <p:nvPr/>
        </p:nvSpPr>
        <p:spPr>
          <a:xfrm>
            <a:off x="8581639" y="7915726"/>
            <a:ext cx="86409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x</a:t>
            </a:r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BCE37B-E3E0-4BB9-B926-7ACED3C5B0EC}"/>
              </a:ext>
            </a:extLst>
          </p:cNvPr>
          <p:cNvSpPr txBox="1"/>
          <p:nvPr/>
        </p:nvSpPr>
        <p:spPr>
          <a:xfrm>
            <a:off x="10179463" y="7884368"/>
            <a:ext cx="2037495" cy="43204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x</a:t>
            </a:r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4967646-8880-48AE-8981-30B73DB299CA}"/>
              </a:ext>
            </a:extLst>
          </p:cNvPr>
          <p:cNvSpPr txBox="1"/>
          <p:nvPr/>
        </p:nvSpPr>
        <p:spPr>
          <a:xfrm>
            <a:off x="12807677" y="7971231"/>
            <a:ext cx="1150113" cy="258323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x</a:t>
            </a:r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19BCFB-F742-4430-A441-4CC3E9BEF53B}"/>
              </a:ext>
            </a:extLst>
          </p:cNvPr>
          <p:cNvSpPr txBox="1"/>
          <p:nvPr/>
        </p:nvSpPr>
        <p:spPr>
          <a:xfrm>
            <a:off x="14773117" y="7915726"/>
            <a:ext cx="95050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x</a:t>
            </a:r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6775752-5F0F-4264-928C-2C58A5293841}"/>
              </a:ext>
            </a:extLst>
          </p:cNvPr>
          <p:cNvSpPr txBox="1"/>
          <p:nvPr/>
        </p:nvSpPr>
        <p:spPr>
          <a:xfrm>
            <a:off x="6314952" y="7901802"/>
            <a:ext cx="1604928" cy="32517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294289"/>
                </a:solidFill>
                <a:effectLst/>
                <a:highlight>
                  <a:srgbClr val="FFFF00"/>
                </a:highlight>
                <a:uLnTx/>
                <a:uFillTx/>
                <a:latin typeface="Marianne" panose="020B0604020202020204"/>
                <a:ea typeface="+mn-ea"/>
                <a:cs typeface="+mn-cs"/>
              </a:rPr>
              <a:t>Votr</a:t>
            </a:r>
            <a:r>
              <a:rPr lang="fr-FR" sz="14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e collectivité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CDA1E6E-A33F-4BAF-8D01-5C69B63E1391}"/>
              </a:ext>
            </a:extLst>
          </p:cNvPr>
          <p:cNvCxnSpPr>
            <a:cxnSpLocks/>
          </p:cNvCxnSpPr>
          <p:nvPr/>
        </p:nvCxnSpPr>
        <p:spPr>
          <a:xfrm>
            <a:off x="8055992" y="7784266"/>
            <a:ext cx="7776864" cy="0"/>
          </a:xfrm>
          <a:prstGeom prst="line">
            <a:avLst/>
          </a:prstGeom>
          <a:ln w="28575">
            <a:solidFill>
              <a:srgbClr val="29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riangle isocèle 65">
            <a:extLst>
              <a:ext uri="{FF2B5EF4-FFF2-40B4-BE49-F238E27FC236}">
                <a16:creationId xmlns:a16="http://schemas.microsoft.com/office/drawing/2014/main" id="{C01D7120-CFDC-4A41-AF77-9A8ED16C70A2}"/>
              </a:ext>
            </a:extLst>
          </p:cNvPr>
          <p:cNvSpPr/>
          <p:nvPr/>
        </p:nvSpPr>
        <p:spPr>
          <a:xfrm rot="5400000">
            <a:off x="5511752" y="5237950"/>
            <a:ext cx="960000" cy="192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E2D9D97-EA1B-48AE-A53E-994454430068}"/>
              </a:ext>
            </a:extLst>
          </p:cNvPr>
          <p:cNvGrpSpPr/>
          <p:nvPr/>
        </p:nvGrpSpPr>
        <p:grpSpPr>
          <a:xfrm>
            <a:off x="279128" y="3553391"/>
            <a:ext cx="5594553" cy="4535343"/>
            <a:chOff x="279128" y="3635896"/>
            <a:chExt cx="5594553" cy="4535343"/>
          </a:xfrm>
        </p:grpSpPr>
        <p:sp>
          <p:nvSpPr>
            <p:cNvPr id="97" name="TextBox 5">
              <a:extLst>
                <a:ext uri="{FF2B5EF4-FFF2-40B4-BE49-F238E27FC236}">
                  <a16:creationId xmlns:a16="http://schemas.microsoft.com/office/drawing/2014/main" id="{D1FD0A33-2FF8-440A-8BE8-49A856876287}"/>
                </a:ext>
              </a:extLst>
            </p:cNvPr>
            <p:cNvSpPr txBox="1"/>
            <p:nvPr/>
          </p:nvSpPr>
          <p:spPr>
            <a:xfrm>
              <a:off x="2727400" y="3635896"/>
              <a:ext cx="1571159" cy="33748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Stratégie et Gouvernance</a:t>
              </a:r>
            </a:p>
          </p:txBody>
        </p:sp>
        <p:sp>
          <p:nvSpPr>
            <p:cNvPr id="98" name="TextBox 6">
              <a:extLst>
                <a:ext uri="{FF2B5EF4-FFF2-40B4-BE49-F238E27FC236}">
                  <a16:creationId xmlns:a16="http://schemas.microsoft.com/office/drawing/2014/main" id="{7FBDFE7D-9519-4737-8A8A-1A0A1C01D079}"/>
                </a:ext>
              </a:extLst>
            </p:cNvPr>
            <p:cNvSpPr txBox="1"/>
            <p:nvPr/>
          </p:nvSpPr>
          <p:spPr>
            <a:xfrm>
              <a:off x="4671616" y="4716016"/>
              <a:ext cx="979755" cy="276999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defPPr>
                <a:defRPr lang="fr-F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Marianne" panose="020B0604020202020204"/>
                </a:defRPr>
              </a:lvl1pPr>
              <a:lvl2pPr indent="0">
                <a:defRPr sz="1100">
                  <a:solidFill>
                    <a:schemeClr val="dk1"/>
                  </a:solidFill>
                </a:defRPr>
              </a:lvl2pPr>
              <a:lvl3pPr indent="0">
                <a:defRPr sz="1100">
                  <a:solidFill>
                    <a:schemeClr val="dk1"/>
                  </a:solidFill>
                </a:defRPr>
              </a:lvl3pPr>
              <a:lvl4pPr indent="0">
                <a:defRPr sz="1100">
                  <a:solidFill>
                    <a:schemeClr val="dk1"/>
                  </a:solidFill>
                </a:defRPr>
              </a:lvl4pPr>
              <a:lvl5pPr indent="0">
                <a:defRPr sz="1100">
                  <a:solidFill>
                    <a:schemeClr val="dk1"/>
                  </a:solidFill>
                </a:defRPr>
              </a:lvl5pPr>
              <a:lvl6pPr indent="0">
                <a:defRPr sz="1100">
                  <a:solidFill>
                    <a:schemeClr val="dk1"/>
                  </a:solidFill>
                </a:defRPr>
              </a:lvl6pPr>
              <a:lvl7pPr indent="0">
                <a:defRPr sz="1100">
                  <a:solidFill>
                    <a:schemeClr val="dk1"/>
                  </a:solidFill>
                </a:defRPr>
              </a:lvl7pPr>
              <a:lvl8pPr indent="0">
                <a:defRPr sz="1100">
                  <a:solidFill>
                    <a:schemeClr val="dk1"/>
                  </a:solidFill>
                </a:defRPr>
              </a:lvl8pPr>
              <a:lvl9pPr indent="0">
                <a:defRPr sz="1100">
                  <a:solidFill>
                    <a:schemeClr val="dk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Mesure</a:t>
              </a:r>
            </a:p>
          </p:txBody>
        </p:sp>
        <p:sp>
          <p:nvSpPr>
            <p:cNvPr id="99" name="TextBox 7">
              <a:extLst>
                <a:ext uri="{FF2B5EF4-FFF2-40B4-BE49-F238E27FC236}">
                  <a16:creationId xmlns:a16="http://schemas.microsoft.com/office/drawing/2014/main" id="{7BD551A0-1A52-453F-A43D-86F0303BB3CF}"/>
                </a:ext>
              </a:extLst>
            </p:cNvPr>
            <p:cNvSpPr txBox="1"/>
            <p:nvPr/>
          </p:nvSpPr>
          <p:spPr>
            <a:xfrm>
              <a:off x="4959648" y="6300192"/>
              <a:ext cx="914033" cy="276999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defPPr>
                <a:defRPr lang="fr-F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Marianne" panose="020B0604020202020204"/>
                </a:defRPr>
              </a:lvl1pPr>
              <a:lvl2pPr indent="0">
                <a:defRPr sz="1100">
                  <a:solidFill>
                    <a:schemeClr val="dk1"/>
                  </a:solidFill>
                </a:defRPr>
              </a:lvl2pPr>
              <a:lvl3pPr indent="0">
                <a:defRPr sz="1100">
                  <a:solidFill>
                    <a:schemeClr val="dk1"/>
                  </a:solidFill>
                </a:defRPr>
              </a:lvl3pPr>
              <a:lvl4pPr indent="0">
                <a:defRPr sz="1100">
                  <a:solidFill>
                    <a:schemeClr val="dk1"/>
                  </a:solidFill>
                </a:defRPr>
              </a:lvl4pPr>
              <a:lvl5pPr indent="0">
                <a:defRPr sz="1100">
                  <a:solidFill>
                    <a:schemeClr val="dk1"/>
                  </a:solidFill>
                </a:defRPr>
              </a:lvl5pPr>
              <a:lvl6pPr indent="0">
                <a:defRPr sz="1100">
                  <a:solidFill>
                    <a:schemeClr val="dk1"/>
                  </a:solidFill>
                </a:defRPr>
              </a:lvl6pPr>
              <a:lvl7pPr indent="0">
                <a:defRPr sz="1100">
                  <a:solidFill>
                    <a:schemeClr val="dk1"/>
                  </a:solidFill>
                </a:defRPr>
              </a:lvl7pPr>
              <a:lvl8pPr indent="0">
                <a:defRPr sz="1100">
                  <a:solidFill>
                    <a:schemeClr val="dk1"/>
                  </a:solidFill>
                </a:defRPr>
              </a:lvl8pPr>
              <a:lvl9pPr indent="0">
                <a:defRPr sz="1100">
                  <a:solidFill>
                    <a:schemeClr val="dk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Achats</a:t>
              </a:r>
            </a:p>
          </p:txBody>
        </p:sp>
        <p:sp>
          <p:nvSpPr>
            <p:cNvPr id="100" name="TextBox 8">
              <a:extLst>
                <a:ext uri="{FF2B5EF4-FFF2-40B4-BE49-F238E27FC236}">
                  <a16:creationId xmlns:a16="http://schemas.microsoft.com/office/drawing/2014/main" id="{B341C41F-B164-486A-A168-C05E0A4F461E}"/>
                </a:ext>
              </a:extLst>
            </p:cNvPr>
            <p:cNvSpPr txBox="1"/>
            <p:nvPr/>
          </p:nvSpPr>
          <p:spPr>
            <a:xfrm>
              <a:off x="1503264" y="7740352"/>
              <a:ext cx="1872208" cy="43088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defPPr>
                <a:defRPr lang="fr-F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Marianne" panose="020B0604020202020204"/>
                </a:defRPr>
              </a:lvl1pPr>
              <a:lvl2pPr indent="0">
                <a:defRPr sz="1100">
                  <a:solidFill>
                    <a:schemeClr val="dk1"/>
                  </a:solidFill>
                </a:defRPr>
              </a:lvl2pPr>
              <a:lvl3pPr indent="0">
                <a:defRPr sz="1100">
                  <a:solidFill>
                    <a:schemeClr val="dk1"/>
                  </a:solidFill>
                </a:defRPr>
              </a:lvl3pPr>
              <a:lvl4pPr indent="0">
                <a:defRPr sz="1100">
                  <a:solidFill>
                    <a:schemeClr val="dk1"/>
                  </a:solidFill>
                </a:defRPr>
              </a:lvl4pPr>
              <a:lvl5pPr indent="0">
                <a:defRPr sz="1100">
                  <a:solidFill>
                    <a:schemeClr val="dk1"/>
                  </a:solidFill>
                </a:defRPr>
              </a:lvl5pPr>
              <a:lvl6pPr indent="0">
                <a:defRPr sz="1100">
                  <a:solidFill>
                    <a:schemeClr val="dk1"/>
                  </a:solidFill>
                </a:defRPr>
              </a:lvl6pPr>
              <a:lvl7pPr indent="0">
                <a:defRPr sz="1100">
                  <a:solidFill>
                    <a:schemeClr val="dk1"/>
                  </a:solidFill>
                </a:defRPr>
              </a:lvl7pPr>
              <a:lvl8pPr indent="0">
                <a:defRPr sz="1100">
                  <a:solidFill>
                    <a:schemeClr val="dk1"/>
                  </a:solidFill>
                </a:defRPr>
              </a:lvl8pPr>
              <a:lvl9pPr indent="0">
                <a:defRPr sz="1100">
                  <a:solidFill>
                    <a:schemeClr val="dk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984807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DEEE et </a:t>
              </a:r>
              <a:b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984807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984807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économie circulaire</a:t>
              </a:r>
            </a:p>
          </p:txBody>
        </p:sp>
        <p:sp>
          <p:nvSpPr>
            <p:cNvPr id="101" name="TextBox 8">
              <a:extLst>
                <a:ext uri="{FF2B5EF4-FFF2-40B4-BE49-F238E27FC236}">
                  <a16:creationId xmlns:a16="http://schemas.microsoft.com/office/drawing/2014/main" id="{67AB6876-3D88-4ED2-B675-2738C73FE31D}"/>
                </a:ext>
              </a:extLst>
            </p:cNvPr>
            <p:cNvSpPr txBox="1"/>
            <p:nvPr/>
          </p:nvSpPr>
          <p:spPr>
            <a:xfrm>
              <a:off x="279128" y="6588224"/>
              <a:ext cx="1489510" cy="276999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defPPr>
                <a:defRPr lang="fr-F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Marianne" panose="020B0604020202020204"/>
                </a:defRPr>
              </a:lvl1pPr>
              <a:lvl2pPr indent="0">
                <a:defRPr sz="1100">
                  <a:solidFill>
                    <a:schemeClr val="dk1"/>
                  </a:solidFill>
                </a:defRPr>
              </a:lvl2pPr>
              <a:lvl3pPr indent="0">
                <a:defRPr sz="1100">
                  <a:solidFill>
                    <a:schemeClr val="dk1"/>
                  </a:solidFill>
                </a:defRPr>
              </a:lvl3pPr>
              <a:lvl4pPr indent="0">
                <a:defRPr sz="1100">
                  <a:solidFill>
                    <a:schemeClr val="dk1"/>
                  </a:solidFill>
                </a:defRPr>
              </a:lvl4pPr>
              <a:lvl5pPr indent="0">
                <a:defRPr sz="1100">
                  <a:solidFill>
                    <a:schemeClr val="dk1"/>
                  </a:solidFill>
                </a:defRPr>
              </a:lvl5pPr>
              <a:lvl6pPr indent="0">
                <a:defRPr sz="1100">
                  <a:solidFill>
                    <a:schemeClr val="dk1"/>
                  </a:solidFill>
                </a:defRPr>
              </a:lvl6pPr>
              <a:lvl7pPr indent="0">
                <a:defRPr sz="1100">
                  <a:solidFill>
                    <a:schemeClr val="dk1"/>
                  </a:solidFill>
                </a:defRPr>
              </a:lvl7pPr>
              <a:lvl8pPr indent="0">
                <a:defRPr sz="1100">
                  <a:solidFill>
                    <a:schemeClr val="dk1"/>
                  </a:solidFill>
                </a:defRPr>
              </a:lvl8pPr>
              <a:lvl9pPr indent="0">
                <a:defRPr sz="1100">
                  <a:solidFill>
                    <a:schemeClr val="dk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Sensibilisation</a:t>
              </a:r>
            </a:p>
          </p:txBody>
        </p:sp>
        <p:sp>
          <p:nvSpPr>
            <p:cNvPr id="102" name="TextBox 8">
              <a:extLst>
                <a:ext uri="{FF2B5EF4-FFF2-40B4-BE49-F238E27FC236}">
                  <a16:creationId xmlns:a16="http://schemas.microsoft.com/office/drawing/2014/main" id="{5F894467-F62B-4FC7-8BFC-44DE8439C7DF}"/>
                </a:ext>
              </a:extLst>
            </p:cNvPr>
            <p:cNvSpPr txBox="1"/>
            <p:nvPr/>
          </p:nvSpPr>
          <p:spPr>
            <a:xfrm>
              <a:off x="567160" y="4283968"/>
              <a:ext cx="1723113" cy="50833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defPPr>
                <a:defRPr lang="fr-FR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Marianne" panose="020B0604020202020204"/>
                </a:defRPr>
              </a:lvl1pPr>
              <a:lvl2pPr indent="0">
                <a:defRPr sz="1100">
                  <a:solidFill>
                    <a:schemeClr val="dk1"/>
                  </a:solidFill>
                </a:defRPr>
              </a:lvl2pPr>
              <a:lvl3pPr indent="0">
                <a:defRPr sz="1100">
                  <a:solidFill>
                    <a:schemeClr val="dk1"/>
                  </a:solidFill>
                </a:defRPr>
              </a:lvl3pPr>
              <a:lvl4pPr indent="0">
                <a:defRPr sz="1100">
                  <a:solidFill>
                    <a:schemeClr val="dk1"/>
                  </a:solidFill>
                </a:defRPr>
              </a:lvl4pPr>
              <a:lvl5pPr indent="0">
                <a:defRPr sz="1100">
                  <a:solidFill>
                    <a:schemeClr val="dk1"/>
                  </a:solidFill>
                </a:defRPr>
              </a:lvl5pPr>
              <a:lvl6pPr indent="0">
                <a:defRPr sz="1100">
                  <a:solidFill>
                    <a:schemeClr val="dk1"/>
                  </a:solidFill>
                </a:defRPr>
              </a:lvl6pPr>
              <a:lvl7pPr indent="0">
                <a:defRPr sz="1100">
                  <a:solidFill>
                    <a:schemeClr val="dk1"/>
                  </a:solidFill>
                </a:defRPr>
              </a:lvl7pPr>
              <a:lvl8pPr indent="0">
                <a:defRPr sz="1100">
                  <a:solidFill>
                    <a:schemeClr val="dk1"/>
                  </a:solidFill>
                </a:defRPr>
              </a:lvl8pPr>
              <a:lvl9pPr indent="0">
                <a:defRPr sz="1100">
                  <a:solidFill>
                    <a:schemeClr val="dk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31859C"/>
                  </a:solidFill>
                </a:rPr>
                <a:t>Le numérique</a:t>
              </a: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1859C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 pour une Collectivité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1859C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Eco-responsable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Marianne" panose="020B0604020202020204"/>
                <a:ea typeface="+mn-ea"/>
                <a:cs typeface="+mn-cs"/>
              </a:endParaRPr>
            </a:p>
          </p:txBody>
        </p:sp>
        <p:sp>
          <p:nvSpPr>
            <p:cNvPr id="103" name="TextBox 5">
              <a:extLst>
                <a:ext uri="{FF2B5EF4-FFF2-40B4-BE49-F238E27FC236}">
                  <a16:creationId xmlns:a16="http://schemas.microsoft.com/office/drawing/2014/main" id="{1E1A6AA7-8942-432B-8C45-C21B657C6E7E}"/>
                </a:ext>
              </a:extLst>
            </p:cNvPr>
            <p:cNvSpPr txBox="1"/>
            <p:nvPr/>
          </p:nvSpPr>
          <p:spPr>
            <a:xfrm>
              <a:off x="3951536" y="7596336"/>
              <a:ext cx="1571159" cy="33748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Transformation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rgbClr val="FFC000"/>
                  </a:solidFill>
                  <a:latin typeface="Marianne" panose="020B0604020202020204"/>
                </a:rPr>
                <a:t>d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Marianne" panose="020B0604020202020204"/>
                  <a:ea typeface="+mn-ea"/>
                  <a:cs typeface="+mn-cs"/>
                </a:rPr>
                <a:t>u numérique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C40DFC1-A62F-4CF9-99FE-E8E41C13B0EC}"/>
              </a:ext>
            </a:extLst>
          </p:cNvPr>
          <p:cNvGrpSpPr/>
          <p:nvPr/>
        </p:nvGrpSpPr>
        <p:grpSpPr>
          <a:xfrm>
            <a:off x="3484076" y="8065870"/>
            <a:ext cx="2595312" cy="517725"/>
            <a:chOff x="3372448" y="8004359"/>
            <a:chExt cx="2595312" cy="51772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5E55185-5CD4-45B9-84F3-F4F9EDB1328D}"/>
                </a:ext>
              </a:extLst>
            </p:cNvPr>
            <p:cNvSpPr/>
            <p:nvPr/>
          </p:nvSpPr>
          <p:spPr>
            <a:xfrm>
              <a:off x="3735512" y="8004359"/>
              <a:ext cx="2232248" cy="517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>
                  <a:solidFill>
                    <a:schemeClr val="tx1"/>
                  </a:solidFill>
                </a:rPr>
                <a:t>Note de la collectivité</a:t>
              </a:r>
            </a:p>
          </p:txBody>
        </p:sp>
        <p:cxnSp>
          <p:nvCxnSpPr>
            <p:cNvPr id="106" name="Connecteur droit 6">
              <a:extLst>
                <a:ext uri="{FF2B5EF4-FFF2-40B4-BE49-F238E27FC236}">
                  <a16:creationId xmlns:a16="http://schemas.microsoft.com/office/drawing/2014/main" id="{4C2F49FD-D3E8-4D93-9228-0E0AA0EA36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2448" y="8254905"/>
              <a:ext cx="323444" cy="0"/>
            </a:xfrm>
            <a:prstGeom prst="line">
              <a:avLst/>
            </a:prstGeom>
            <a:ln w="38100">
              <a:solidFill>
                <a:srgbClr val="41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" name="Picture 2" descr="Pencil ">
            <a:extLst>
              <a:ext uri="{FF2B5EF4-FFF2-40B4-BE49-F238E27FC236}">
                <a16:creationId xmlns:a16="http://schemas.microsoft.com/office/drawing/2014/main" id="{E01115E2-FFE5-4969-92DE-F6856D196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02" y="23946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Pencil ">
            <a:extLst>
              <a:ext uri="{FF2B5EF4-FFF2-40B4-BE49-F238E27FC236}">
                <a16:creationId xmlns:a16="http://schemas.microsoft.com/office/drawing/2014/main" id="{FDD6FA31-79E7-4848-AA29-AC50F918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256" y="204778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Pencil ">
            <a:extLst>
              <a:ext uri="{FF2B5EF4-FFF2-40B4-BE49-F238E27FC236}">
                <a16:creationId xmlns:a16="http://schemas.microsoft.com/office/drawing/2014/main" id="{2E86992E-2B15-45FD-B26E-FB9BF5AEF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664" y="587700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2EF7497B-8CEC-427B-B77F-0E63E406A9F7}"/>
              </a:ext>
            </a:extLst>
          </p:cNvPr>
          <p:cNvSpPr/>
          <p:nvPr/>
        </p:nvSpPr>
        <p:spPr>
          <a:xfrm>
            <a:off x="1962265" y="5427352"/>
            <a:ext cx="2551821" cy="1107526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Coller ici </a:t>
            </a:r>
            <a:r>
              <a:rPr lang="fr-FR" sz="1400" b="1" i="1">
                <a:latin typeface="Marianne" panose="020B0604020202020204"/>
              </a:rPr>
              <a:t>le r</a:t>
            </a:r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adar des notes par dimension généré automatiquement par l’outil de diagnostic</a:t>
            </a:r>
          </a:p>
          <a:p>
            <a:pPr algn="ctr"/>
            <a:endParaRPr lang="fr-FR" sz="1400" b="1" i="1">
              <a:solidFill>
                <a:schemeClr val="tx1"/>
              </a:solidFill>
              <a:latin typeface="Marianne" panose="020B0604020202020204"/>
            </a:endParaRPr>
          </a:p>
        </p:txBody>
      </p:sp>
      <p:pic>
        <p:nvPicPr>
          <p:cNvPr id="116" name="Picture 2" descr="Pencil ">
            <a:extLst>
              <a:ext uri="{FF2B5EF4-FFF2-40B4-BE49-F238E27FC236}">
                <a16:creationId xmlns:a16="http://schemas.microsoft.com/office/drawing/2014/main" id="{9B5C81C2-E898-4772-9D39-CB4752FE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51" y="538964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A2D85C26-84AB-4B2A-AC51-392769D295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694780" y="378551"/>
            <a:ext cx="1287321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dirty="0"/>
              <a:t>Mode d’emploi synthèse du diagnostic </a:t>
            </a:r>
          </a:p>
          <a:p>
            <a:r>
              <a:rPr lang="fr-FR" dirty="0"/>
              <a:t>par dimension </a:t>
            </a:r>
          </a:p>
        </p:txBody>
      </p:sp>
      <p:sp>
        <p:nvSpPr>
          <p:cNvPr id="64" name="object 14">
            <a:extLst>
              <a:ext uri="{FF2B5EF4-FFF2-40B4-BE49-F238E27FC236}">
                <a16:creationId xmlns:a16="http://schemas.microsoft.com/office/drawing/2014/main" id="{A7C8D982-D141-4402-B62E-92A92E1787F0}"/>
              </a:ext>
            </a:extLst>
          </p:cNvPr>
          <p:cNvSpPr txBox="1">
            <a:spLocks/>
          </p:cNvSpPr>
          <p:nvPr/>
        </p:nvSpPr>
        <p:spPr>
          <a:xfrm>
            <a:off x="1694780" y="8379318"/>
            <a:ext cx="12873212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14"/>
              </a:spcBef>
            </a:pPr>
            <a:r>
              <a:rPr lang="fr-FR" sz="2400" kern="0" spc="-75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Cette page est à supprimer une fois la préparation de la présentation terminée</a:t>
            </a:r>
          </a:p>
        </p:txBody>
      </p:sp>
      <p:pic>
        <p:nvPicPr>
          <p:cNvPr id="65" name="Picture 4" descr="Attention ">
            <a:extLst>
              <a:ext uri="{FF2B5EF4-FFF2-40B4-BE49-F238E27FC236}">
                <a16:creationId xmlns:a16="http://schemas.microsoft.com/office/drawing/2014/main" id="{FCF83695-9F61-4D52-BA56-69682BEFA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98" y="8305424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Attention ">
            <a:extLst>
              <a:ext uri="{FF2B5EF4-FFF2-40B4-BE49-F238E27FC236}">
                <a16:creationId xmlns:a16="http://schemas.microsoft.com/office/drawing/2014/main" id="{E01D4943-9C53-46B6-8F5E-E20DC61F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935" y="8302335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9822E0-DAF9-4578-BB65-C60C538F012A}"/>
              </a:ext>
            </a:extLst>
          </p:cNvPr>
          <p:cNvSpPr/>
          <p:nvPr/>
        </p:nvSpPr>
        <p:spPr>
          <a:xfrm>
            <a:off x="212322" y="6409098"/>
            <a:ext cx="1957730" cy="188525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latin typeface="Marianne" panose="020B0604020202020204"/>
              </a:rPr>
              <a:t>Note moyenne par dimension de votre collectivité calculée automatiquement par l’outil de diagnostic</a:t>
            </a:r>
          </a:p>
          <a:p>
            <a:pPr algn="ctr"/>
            <a:endParaRPr lang="fr-FR" sz="1400" b="1" i="1" dirty="0">
              <a:solidFill>
                <a:schemeClr val="tx1"/>
              </a:solidFill>
              <a:latin typeface="Marianne" panose="020B0604020202020204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C578E3-C4EC-4D3B-AB75-58253FDA5D1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49388" y="7797910"/>
            <a:ext cx="3618373" cy="374490"/>
          </a:xfrm>
          <a:prstGeom prst="bentConnector3">
            <a:avLst>
              <a:gd name="adj1" fmla="val 496"/>
            </a:avLst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1">
            <a:extLst>
              <a:ext uri="{FF2B5EF4-FFF2-40B4-BE49-F238E27FC236}">
                <a16:creationId xmlns:a16="http://schemas.microsoft.com/office/drawing/2014/main" id="{F65D7716-C210-4343-BE7C-1C7ACD933658}"/>
              </a:ext>
            </a:extLst>
          </p:cNvPr>
          <p:cNvCxnSpPr>
            <a:cxnSpLocks/>
          </p:cNvCxnSpPr>
          <p:nvPr/>
        </p:nvCxnSpPr>
        <p:spPr>
          <a:xfrm>
            <a:off x="9352136" y="7797910"/>
            <a:ext cx="4308124" cy="287956"/>
          </a:xfrm>
          <a:prstGeom prst="bentConnector3">
            <a:avLst>
              <a:gd name="adj1" fmla="val -10"/>
            </a:avLst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AD7EFB-00AB-431D-B968-C1BB003C56CF}"/>
              </a:ext>
            </a:extLst>
          </p:cNvPr>
          <p:cNvSpPr/>
          <p:nvPr/>
        </p:nvSpPr>
        <p:spPr>
          <a:xfrm>
            <a:off x="13906612" y="6494066"/>
            <a:ext cx="1957730" cy="188525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Points positifs principaux par dimension ressortant du diagnostic de maturité</a:t>
            </a:r>
          </a:p>
          <a:p>
            <a:pPr algn="ctr"/>
            <a:endParaRPr lang="fr-FR" sz="1400" b="1" i="1">
              <a:solidFill>
                <a:schemeClr val="tx1"/>
              </a:solidFill>
              <a:latin typeface="Marianne" panose="020B0604020202020204"/>
            </a:endParaRPr>
          </a:p>
        </p:txBody>
      </p:sp>
      <p:cxnSp>
        <p:nvCxnSpPr>
          <p:cNvPr id="25" name="Straight Arrow Connector 11">
            <a:extLst>
              <a:ext uri="{FF2B5EF4-FFF2-40B4-BE49-F238E27FC236}">
                <a16:creationId xmlns:a16="http://schemas.microsoft.com/office/drawing/2014/main" id="{BC07D426-26AD-4F5A-BDE2-C8BFEAD78FAC}"/>
              </a:ext>
            </a:extLst>
          </p:cNvPr>
          <p:cNvCxnSpPr>
            <a:cxnSpLocks/>
          </p:cNvCxnSpPr>
          <p:nvPr/>
        </p:nvCxnSpPr>
        <p:spPr>
          <a:xfrm>
            <a:off x="13240568" y="5508104"/>
            <a:ext cx="419692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4F3B774-C6DC-4ABE-81AA-346C91B149F1}"/>
              </a:ext>
            </a:extLst>
          </p:cNvPr>
          <p:cNvSpPr/>
          <p:nvPr/>
        </p:nvSpPr>
        <p:spPr>
          <a:xfrm>
            <a:off x="13913384" y="4523846"/>
            <a:ext cx="1957730" cy="188525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Axes d’amélioration principaux par dimension ressortant du diagnostic de maturité</a:t>
            </a:r>
          </a:p>
          <a:p>
            <a:pPr algn="ctr"/>
            <a:endParaRPr lang="fr-FR" sz="1400" b="1" i="1">
              <a:solidFill>
                <a:schemeClr val="tx1"/>
              </a:solidFill>
              <a:latin typeface="Marianne" panose="020B060402020202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C3C390C-7FCF-480B-8E6E-B0FDA88B1C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54C2DA-0CEA-C812-63D5-B40658FF1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220" y="1816574"/>
            <a:ext cx="10872012" cy="60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2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199">
            <a:extLst>
              <a:ext uri="{FF2B5EF4-FFF2-40B4-BE49-F238E27FC236}">
                <a16:creationId xmlns:a16="http://schemas.microsoft.com/office/drawing/2014/main" id="{BFD43C93-BF54-4040-9DA7-F3F1421832AD}"/>
              </a:ext>
            </a:extLst>
          </p:cNvPr>
          <p:cNvSpPr/>
          <p:nvPr/>
        </p:nvSpPr>
        <p:spPr>
          <a:xfrm>
            <a:off x="241300" y="1650999"/>
            <a:ext cx="15513492" cy="7345749"/>
          </a:xfrm>
          <a:prstGeom prst="roundRect">
            <a:avLst>
              <a:gd name="adj" fmla="val 4354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arianne" panose="020B0604020202020204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E75FB23F-8F94-4CB1-B996-B2E11150444C}"/>
              </a:ext>
            </a:extLst>
          </p:cNvPr>
          <p:cNvSpPr/>
          <p:nvPr/>
        </p:nvSpPr>
        <p:spPr>
          <a:xfrm>
            <a:off x="622876" y="2093301"/>
            <a:ext cx="14896392" cy="843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>
              <a:solidFill>
                <a:srgbClr val="002060"/>
              </a:solidFill>
              <a:latin typeface="Marianne" panose="020B060402020202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4F59CCB-C18C-4440-BA95-135E72BA0FF1}"/>
              </a:ext>
            </a:extLst>
          </p:cNvPr>
          <p:cNvSpPr/>
          <p:nvPr/>
        </p:nvSpPr>
        <p:spPr>
          <a:xfrm>
            <a:off x="622876" y="3054159"/>
            <a:ext cx="14896392" cy="843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>
              <a:solidFill>
                <a:srgbClr val="002060"/>
              </a:solidFill>
              <a:latin typeface="Marianne" panose="020B060402020202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01A5097-89DD-457B-8346-55C31A703326}"/>
              </a:ext>
            </a:extLst>
          </p:cNvPr>
          <p:cNvSpPr/>
          <p:nvPr/>
        </p:nvSpPr>
        <p:spPr>
          <a:xfrm>
            <a:off x="622876" y="4015017"/>
            <a:ext cx="14896392" cy="843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>
              <a:solidFill>
                <a:srgbClr val="002060"/>
              </a:solidFill>
              <a:latin typeface="Marianne" panose="020B0604020202020204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A61EEFA-064C-4CEA-9092-70527759D527}"/>
              </a:ext>
            </a:extLst>
          </p:cNvPr>
          <p:cNvSpPr/>
          <p:nvPr/>
        </p:nvSpPr>
        <p:spPr>
          <a:xfrm>
            <a:off x="622876" y="4975875"/>
            <a:ext cx="14896392" cy="843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>
              <a:solidFill>
                <a:srgbClr val="002060"/>
              </a:solidFill>
              <a:latin typeface="Marianne" panose="020B0604020202020204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CFADDF7-B6B2-4107-A920-410145CA1FC4}"/>
              </a:ext>
            </a:extLst>
          </p:cNvPr>
          <p:cNvSpPr/>
          <p:nvPr/>
        </p:nvSpPr>
        <p:spPr>
          <a:xfrm>
            <a:off x="622876" y="5936733"/>
            <a:ext cx="14896392" cy="843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>
              <a:solidFill>
                <a:srgbClr val="002060"/>
              </a:solidFill>
              <a:latin typeface="Marianne" panose="020B060402020202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D20EFE7-7540-4228-825D-70C988DCA14E}"/>
              </a:ext>
            </a:extLst>
          </p:cNvPr>
          <p:cNvSpPr/>
          <p:nvPr/>
        </p:nvSpPr>
        <p:spPr>
          <a:xfrm>
            <a:off x="622876" y="6897591"/>
            <a:ext cx="14896392" cy="843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>
              <a:solidFill>
                <a:srgbClr val="002060"/>
              </a:solidFill>
              <a:latin typeface="Marianne" panose="020B060402020202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8A6D20A-028E-4926-AF24-18AEAE56E0B9}"/>
              </a:ext>
            </a:extLst>
          </p:cNvPr>
          <p:cNvSpPr/>
          <p:nvPr/>
        </p:nvSpPr>
        <p:spPr>
          <a:xfrm>
            <a:off x="622876" y="7858448"/>
            <a:ext cx="14896392" cy="843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>
              <a:solidFill>
                <a:srgbClr val="002060"/>
              </a:solidFill>
              <a:latin typeface="Marianne" panose="020B0604020202020204"/>
            </a:endParaRPr>
          </a:p>
        </p:txBody>
      </p:sp>
      <p:sp>
        <p:nvSpPr>
          <p:cNvPr id="160" name="object 14">
            <a:extLst>
              <a:ext uri="{FF2B5EF4-FFF2-40B4-BE49-F238E27FC236}">
                <a16:creationId xmlns:a16="http://schemas.microsoft.com/office/drawing/2014/main" id="{C6CC04ED-BAB2-4A8B-B6D3-309ED1E8726E}"/>
              </a:ext>
            </a:extLst>
          </p:cNvPr>
          <p:cNvSpPr txBox="1">
            <a:spLocks/>
          </p:cNvSpPr>
          <p:nvPr/>
        </p:nvSpPr>
        <p:spPr>
          <a:xfrm>
            <a:off x="2051024" y="459434"/>
            <a:ext cx="1245875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dirty="0"/>
              <a:t>Synthèse du diagnostic sur les 7 dimensions</a:t>
            </a:r>
          </a:p>
        </p:txBody>
      </p:sp>
      <p:sp>
        <p:nvSpPr>
          <p:cNvPr id="54" name="Rectangle: Rounded Corners 199">
            <a:extLst>
              <a:ext uri="{FF2B5EF4-FFF2-40B4-BE49-F238E27FC236}">
                <a16:creationId xmlns:a16="http://schemas.microsoft.com/office/drawing/2014/main" id="{59BA5A5D-D072-4367-ADAA-ADBCCF4D627E}"/>
              </a:ext>
            </a:extLst>
          </p:cNvPr>
          <p:cNvSpPr/>
          <p:nvPr/>
        </p:nvSpPr>
        <p:spPr>
          <a:xfrm>
            <a:off x="628208" y="1912381"/>
            <a:ext cx="3014515" cy="7084368"/>
          </a:xfrm>
          <a:prstGeom prst="roundRect">
            <a:avLst>
              <a:gd name="adj" fmla="val 5722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arianne" panose="020B060402020202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A30611B-9594-40B3-8483-DCA16F524C12}"/>
              </a:ext>
            </a:extLst>
          </p:cNvPr>
          <p:cNvSpPr/>
          <p:nvPr/>
        </p:nvSpPr>
        <p:spPr>
          <a:xfrm>
            <a:off x="1105354" y="1403376"/>
            <a:ext cx="2119598" cy="485901"/>
          </a:xfrm>
          <a:prstGeom prst="rect">
            <a:avLst/>
          </a:prstGeom>
          <a:solidFill>
            <a:srgbClr val="00837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rPr>
              <a:t>Dimension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614443-5FEA-42BD-B1AA-05A387A7E059}"/>
              </a:ext>
            </a:extLst>
          </p:cNvPr>
          <p:cNvGrpSpPr/>
          <p:nvPr/>
        </p:nvGrpSpPr>
        <p:grpSpPr>
          <a:xfrm>
            <a:off x="500557" y="2271187"/>
            <a:ext cx="377990" cy="654637"/>
            <a:chOff x="437057" y="2576415"/>
            <a:chExt cx="377990" cy="654637"/>
          </a:xfrm>
        </p:grpSpPr>
        <p:sp>
          <p:nvSpPr>
            <p:cNvPr id="161" name="Isosceles Triangle 198">
              <a:extLst>
                <a:ext uri="{FF2B5EF4-FFF2-40B4-BE49-F238E27FC236}">
                  <a16:creationId xmlns:a16="http://schemas.microsoft.com/office/drawing/2014/main" id="{4A9D0CDC-A961-408C-A6C0-1D2975F2A426}"/>
                </a:ext>
              </a:extLst>
            </p:cNvPr>
            <p:cNvSpPr/>
            <p:nvPr/>
          </p:nvSpPr>
          <p:spPr>
            <a:xfrm rot="16200000">
              <a:off x="383780" y="3036391"/>
              <a:ext cx="267783" cy="121539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AC9434A-B496-4A59-AAF2-E3D8E8660013}"/>
                </a:ext>
              </a:extLst>
            </p:cNvPr>
            <p:cNvSpPr/>
            <p:nvPr/>
          </p:nvSpPr>
          <p:spPr>
            <a:xfrm>
              <a:off x="437057" y="2576415"/>
              <a:ext cx="377990" cy="392820"/>
            </a:xfrm>
            <a:prstGeom prst="rect">
              <a:avLst/>
            </a:prstGeom>
            <a:solidFill>
              <a:srgbClr val="00B0F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ianne" panose="020B0604020202020204"/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398376-81B2-4F27-941E-91324ACF7A5C}"/>
              </a:ext>
            </a:extLst>
          </p:cNvPr>
          <p:cNvGrpSpPr/>
          <p:nvPr/>
        </p:nvGrpSpPr>
        <p:grpSpPr>
          <a:xfrm>
            <a:off x="495152" y="5160229"/>
            <a:ext cx="377990" cy="648169"/>
            <a:chOff x="437057" y="3435486"/>
            <a:chExt cx="377990" cy="648169"/>
          </a:xfrm>
        </p:grpSpPr>
        <p:sp>
          <p:nvSpPr>
            <p:cNvPr id="183" name="Isosceles Triangle 198">
              <a:extLst>
                <a:ext uri="{FF2B5EF4-FFF2-40B4-BE49-F238E27FC236}">
                  <a16:creationId xmlns:a16="http://schemas.microsoft.com/office/drawing/2014/main" id="{15F23F1B-5A3D-40DB-B5EE-ADAFCCDCDD56}"/>
                </a:ext>
              </a:extLst>
            </p:cNvPr>
            <p:cNvSpPr/>
            <p:nvPr/>
          </p:nvSpPr>
          <p:spPr>
            <a:xfrm rot="16200000">
              <a:off x="376397" y="3888994"/>
              <a:ext cx="267783" cy="121539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FFCA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57C9831-6E11-4EAF-BD1B-D907B4CBFFD3}"/>
                </a:ext>
              </a:extLst>
            </p:cNvPr>
            <p:cNvSpPr/>
            <p:nvPr/>
          </p:nvSpPr>
          <p:spPr>
            <a:xfrm>
              <a:off x="437057" y="3435486"/>
              <a:ext cx="377990" cy="392820"/>
            </a:xfrm>
            <a:prstGeom prst="rect">
              <a:avLst/>
            </a:pr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ianne" panose="020B0604020202020204"/>
                </a:rPr>
                <a:t>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4A72DC8-A38D-4A3F-95BB-5C79E19C89E7}"/>
              </a:ext>
            </a:extLst>
          </p:cNvPr>
          <p:cNvGrpSpPr/>
          <p:nvPr/>
        </p:nvGrpSpPr>
        <p:grpSpPr>
          <a:xfrm>
            <a:off x="495152" y="6111830"/>
            <a:ext cx="377990" cy="657426"/>
            <a:chOff x="437057" y="4294557"/>
            <a:chExt cx="377990" cy="657426"/>
          </a:xfrm>
        </p:grpSpPr>
        <p:sp>
          <p:nvSpPr>
            <p:cNvPr id="184" name="Isosceles Triangle 198">
              <a:extLst>
                <a:ext uri="{FF2B5EF4-FFF2-40B4-BE49-F238E27FC236}">
                  <a16:creationId xmlns:a16="http://schemas.microsoft.com/office/drawing/2014/main" id="{8C7EA50B-3AC8-4413-85CB-4B14D637CB3E}"/>
                </a:ext>
              </a:extLst>
            </p:cNvPr>
            <p:cNvSpPr/>
            <p:nvPr/>
          </p:nvSpPr>
          <p:spPr>
            <a:xfrm rot="16200000">
              <a:off x="383806" y="4757322"/>
              <a:ext cx="267783" cy="121539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984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41E42F04-E2F8-48DF-8596-AA79CD0A7D58}"/>
                </a:ext>
              </a:extLst>
            </p:cNvPr>
            <p:cNvSpPr/>
            <p:nvPr/>
          </p:nvSpPr>
          <p:spPr>
            <a:xfrm>
              <a:off x="437057" y="4294557"/>
              <a:ext cx="377990" cy="392820"/>
            </a:xfrm>
            <a:prstGeom prst="rect">
              <a:avLst/>
            </a:prstGeom>
            <a:solidFill>
              <a:srgbClr val="984807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ianne" panose="020B0604020202020204"/>
                </a:rPr>
                <a:t>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ED7609-35D1-47E5-82BA-C5AB3D4EEBF1}"/>
              </a:ext>
            </a:extLst>
          </p:cNvPr>
          <p:cNvGrpSpPr/>
          <p:nvPr/>
        </p:nvGrpSpPr>
        <p:grpSpPr>
          <a:xfrm>
            <a:off x="495152" y="7081945"/>
            <a:ext cx="377990" cy="648169"/>
            <a:chOff x="437057" y="5153628"/>
            <a:chExt cx="377990" cy="648169"/>
          </a:xfrm>
        </p:grpSpPr>
        <p:sp>
          <p:nvSpPr>
            <p:cNvPr id="185" name="Isosceles Triangle 198">
              <a:extLst>
                <a:ext uri="{FF2B5EF4-FFF2-40B4-BE49-F238E27FC236}">
                  <a16:creationId xmlns:a16="http://schemas.microsoft.com/office/drawing/2014/main" id="{5C6E80A7-AA76-4FA4-8BB7-BB5CABDC3A7C}"/>
                </a:ext>
              </a:extLst>
            </p:cNvPr>
            <p:cNvSpPr/>
            <p:nvPr/>
          </p:nvSpPr>
          <p:spPr>
            <a:xfrm rot="16200000">
              <a:off x="376397" y="5607136"/>
              <a:ext cx="267783" cy="121539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D9F7D602-C985-4093-9B08-4FF11EA7BDB6}"/>
                </a:ext>
              </a:extLst>
            </p:cNvPr>
            <p:cNvSpPr/>
            <p:nvPr/>
          </p:nvSpPr>
          <p:spPr>
            <a:xfrm>
              <a:off x="437057" y="5153628"/>
              <a:ext cx="377990" cy="392820"/>
            </a:xfrm>
            <a:prstGeom prst="rect">
              <a:avLst/>
            </a:prstGeom>
            <a:solidFill>
              <a:srgbClr val="7030A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ianne" panose="020B0604020202020204"/>
                </a:rPr>
                <a:t>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44A2A54-38EF-4502-9EFF-FDE7F2FC0629}"/>
              </a:ext>
            </a:extLst>
          </p:cNvPr>
          <p:cNvGrpSpPr/>
          <p:nvPr/>
        </p:nvGrpSpPr>
        <p:grpSpPr>
          <a:xfrm>
            <a:off x="495152" y="4186939"/>
            <a:ext cx="377990" cy="660601"/>
            <a:chOff x="437057" y="6012699"/>
            <a:chExt cx="377990" cy="660601"/>
          </a:xfrm>
        </p:grpSpPr>
        <p:sp>
          <p:nvSpPr>
            <p:cNvPr id="186" name="Isosceles Triangle 198">
              <a:extLst>
                <a:ext uri="{FF2B5EF4-FFF2-40B4-BE49-F238E27FC236}">
                  <a16:creationId xmlns:a16="http://schemas.microsoft.com/office/drawing/2014/main" id="{093D8277-F358-43FC-97F6-1703BD46F272}"/>
                </a:ext>
              </a:extLst>
            </p:cNvPr>
            <p:cNvSpPr/>
            <p:nvPr/>
          </p:nvSpPr>
          <p:spPr>
            <a:xfrm rot="16200000">
              <a:off x="386094" y="6478639"/>
              <a:ext cx="267783" cy="121539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51C89EDF-CA5F-436B-8989-737088197491}"/>
                </a:ext>
              </a:extLst>
            </p:cNvPr>
            <p:cNvSpPr/>
            <p:nvPr/>
          </p:nvSpPr>
          <p:spPr>
            <a:xfrm>
              <a:off x="437057" y="6012699"/>
              <a:ext cx="377990" cy="392820"/>
            </a:xfrm>
            <a:prstGeom prst="rect">
              <a:avLst/>
            </a:prstGeom>
            <a:solidFill>
              <a:srgbClr val="00B05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ianne" panose="020B0604020202020204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EC7ECA-3C57-4016-8521-730267C5BBEB}"/>
              </a:ext>
            </a:extLst>
          </p:cNvPr>
          <p:cNvGrpSpPr/>
          <p:nvPr/>
        </p:nvGrpSpPr>
        <p:grpSpPr>
          <a:xfrm>
            <a:off x="495152" y="3226079"/>
            <a:ext cx="377990" cy="660603"/>
            <a:chOff x="437057" y="6871770"/>
            <a:chExt cx="377990" cy="660603"/>
          </a:xfrm>
        </p:grpSpPr>
        <p:sp>
          <p:nvSpPr>
            <p:cNvPr id="187" name="Isosceles Triangle 198">
              <a:extLst>
                <a:ext uri="{FF2B5EF4-FFF2-40B4-BE49-F238E27FC236}">
                  <a16:creationId xmlns:a16="http://schemas.microsoft.com/office/drawing/2014/main" id="{85F9B447-DD1C-46E0-8983-EA6368F31304}"/>
                </a:ext>
              </a:extLst>
            </p:cNvPr>
            <p:cNvSpPr/>
            <p:nvPr/>
          </p:nvSpPr>
          <p:spPr>
            <a:xfrm rot="16200000">
              <a:off x="378685" y="7337712"/>
              <a:ext cx="267783" cy="121539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8608A9A-3281-4F61-8DB9-A6AC88648081}"/>
                </a:ext>
              </a:extLst>
            </p:cNvPr>
            <p:cNvSpPr/>
            <p:nvPr/>
          </p:nvSpPr>
          <p:spPr>
            <a:xfrm>
              <a:off x="437057" y="6871770"/>
              <a:ext cx="377990" cy="392820"/>
            </a:xfrm>
            <a:prstGeom prst="rect">
              <a:avLst/>
            </a:prstGeom>
            <a:solidFill>
              <a:srgbClr val="ED7D3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ianne" panose="020B0604020202020204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CE683E-21E8-4265-97F2-1BEF23BFBC81}"/>
              </a:ext>
            </a:extLst>
          </p:cNvPr>
          <p:cNvGrpSpPr/>
          <p:nvPr/>
        </p:nvGrpSpPr>
        <p:grpSpPr>
          <a:xfrm>
            <a:off x="500557" y="8033350"/>
            <a:ext cx="377990" cy="651603"/>
            <a:chOff x="437057" y="7730843"/>
            <a:chExt cx="377990" cy="651603"/>
          </a:xfrm>
        </p:grpSpPr>
        <p:sp>
          <p:nvSpPr>
            <p:cNvPr id="188" name="Isosceles Triangle 198">
              <a:extLst>
                <a:ext uri="{FF2B5EF4-FFF2-40B4-BE49-F238E27FC236}">
                  <a16:creationId xmlns:a16="http://schemas.microsoft.com/office/drawing/2014/main" id="{786540FB-36EB-435D-9018-272F66563148}"/>
                </a:ext>
              </a:extLst>
            </p:cNvPr>
            <p:cNvSpPr/>
            <p:nvPr/>
          </p:nvSpPr>
          <p:spPr>
            <a:xfrm rot="16200000">
              <a:off x="383779" y="8187785"/>
              <a:ext cx="267783" cy="121539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C00917A-FD61-4EC0-8DC6-FEC01BEC396B}"/>
                </a:ext>
              </a:extLst>
            </p:cNvPr>
            <p:cNvSpPr/>
            <p:nvPr/>
          </p:nvSpPr>
          <p:spPr>
            <a:xfrm>
              <a:off x="437057" y="7730843"/>
              <a:ext cx="377990" cy="392820"/>
            </a:xfrm>
            <a:prstGeom prst="rect">
              <a:avLst/>
            </a:prstGeom>
            <a:solidFill>
              <a:srgbClr val="31859C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arianne" panose="020B0604020202020204"/>
                </a:rPr>
                <a:t>7</a:t>
              </a:r>
            </a:p>
          </p:txBody>
        </p:sp>
      </p:grpSp>
      <p:sp>
        <p:nvSpPr>
          <p:cNvPr id="175" name="TextBox 5">
            <a:extLst>
              <a:ext uri="{FF2B5EF4-FFF2-40B4-BE49-F238E27FC236}">
                <a16:creationId xmlns:a16="http://schemas.microsoft.com/office/drawing/2014/main" id="{ECDF690B-6B7A-4B1F-A81C-9CBC337BAC59}"/>
              </a:ext>
            </a:extLst>
          </p:cNvPr>
          <p:cNvSpPr txBox="1"/>
          <p:nvPr/>
        </p:nvSpPr>
        <p:spPr>
          <a:xfrm>
            <a:off x="1005395" y="2222430"/>
            <a:ext cx="2305439" cy="58477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>
                <a:solidFill>
                  <a:srgbClr val="00B0F0"/>
                </a:solidFill>
                <a:latin typeface="Marianne" panose="020B0604020202020204"/>
              </a:rPr>
              <a:t>Stratégie et Gouvernance</a:t>
            </a:r>
          </a:p>
        </p:txBody>
      </p:sp>
      <p:sp>
        <p:nvSpPr>
          <p:cNvPr id="176" name="TextBox 6">
            <a:extLst>
              <a:ext uri="{FF2B5EF4-FFF2-40B4-BE49-F238E27FC236}">
                <a16:creationId xmlns:a16="http://schemas.microsoft.com/office/drawing/2014/main" id="{65CED183-C45D-4159-8222-80DFDFFFAFB8}"/>
              </a:ext>
            </a:extLst>
          </p:cNvPr>
          <p:cNvSpPr txBox="1"/>
          <p:nvPr/>
        </p:nvSpPr>
        <p:spPr>
          <a:xfrm>
            <a:off x="1333297" y="7026720"/>
            <a:ext cx="1577905" cy="58477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>
                <a:solidFill>
                  <a:srgbClr val="7030A0"/>
                </a:solidFill>
                <a:latin typeface="Marianne" panose="020B0604020202020204"/>
              </a:rPr>
              <a:t>Sensibilisation</a:t>
            </a:r>
          </a:p>
        </p:txBody>
      </p:sp>
      <p:sp>
        <p:nvSpPr>
          <p:cNvPr id="177" name="TextBox 7">
            <a:extLst>
              <a:ext uri="{FF2B5EF4-FFF2-40B4-BE49-F238E27FC236}">
                <a16:creationId xmlns:a16="http://schemas.microsoft.com/office/drawing/2014/main" id="{10D7EADB-A065-48CC-B6A5-1751E8397FFA}"/>
              </a:ext>
            </a:extLst>
          </p:cNvPr>
          <p:cNvSpPr txBox="1"/>
          <p:nvPr/>
        </p:nvSpPr>
        <p:spPr>
          <a:xfrm>
            <a:off x="972731" y="6018683"/>
            <a:ext cx="2370767" cy="679133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>
                <a:solidFill>
                  <a:schemeClr val="accent6">
                    <a:lumMod val="50000"/>
                  </a:schemeClr>
                </a:solidFill>
                <a:latin typeface="Marianne" panose="020B0604020202020204"/>
              </a:rPr>
              <a:t>DEEE et économie circulaire</a:t>
            </a:r>
          </a:p>
        </p:txBody>
      </p:sp>
      <p:sp>
        <p:nvSpPr>
          <p:cNvPr id="178" name="TextBox 8">
            <a:extLst>
              <a:ext uri="{FF2B5EF4-FFF2-40B4-BE49-F238E27FC236}">
                <a16:creationId xmlns:a16="http://schemas.microsoft.com/office/drawing/2014/main" id="{D62D1C3E-0094-4003-8843-4125D21A195F}"/>
              </a:ext>
            </a:extLst>
          </p:cNvPr>
          <p:cNvSpPr txBox="1"/>
          <p:nvPr/>
        </p:nvSpPr>
        <p:spPr>
          <a:xfrm>
            <a:off x="1528775" y="3306398"/>
            <a:ext cx="1374094" cy="33855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>
                <a:solidFill>
                  <a:srgbClr val="ED7D31"/>
                </a:solidFill>
                <a:latin typeface="Marianne" panose="020B0604020202020204"/>
              </a:rPr>
              <a:t>Mesure</a:t>
            </a:r>
          </a:p>
        </p:txBody>
      </p:sp>
      <p:sp>
        <p:nvSpPr>
          <p:cNvPr id="179" name="TextBox 8">
            <a:extLst>
              <a:ext uri="{FF2B5EF4-FFF2-40B4-BE49-F238E27FC236}">
                <a16:creationId xmlns:a16="http://schemas.microsoft.com/office/drawing/2014/main" id="{D5408CB6-5FEE-46C4-947C-A3643366790C}"/>
              </a:ext>
            </a:extLst>
          </p:cNvPr>
          <p:cNvSpPr txBox="1"/>
          <p:nvPr/>
        </p:nvSpPr>
        <p:spPr>
          <a:xfrm>
            <a:off x="916428" y="4267256"/>
            <a:ext cx="2483372" cy="33855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>
                <a:solidFill>
                  <a:srgbClr val="00B050"/>
                </a:solidFill>
                <a:latin typeface="Marianne" panose="020B0604020202020204"/>
              </a:rPr>
              <a:t>Achats</a:t>
            </a:r>
          </a:p>
        </p:txBody>
      </p:sp>
      <p:sp>
        <p:nvSpPr>
          <p:cNvPr id="180" name="TextBox 8">
            <a:extLst>
              <a:ext uri="{FF2B5EF4-FFF2-40B4-BE49-F238E27FC236}">
                <a16:creationId xmlns:a16="http://schemas.microsoft.com/office/drawing/2014/main" id="{2819280E-5211-4C1F-B74E-72E18B782D98}"/>
              </a:ext>
            </a:extLst>
          </p:cNvPr>
          <p:cNvSpPr txBox="1"/>
          <p:nvPr/>
        </p:nvSpPr>
        <p:spPr>
          <a:xfrm>
            <a:off x="1413358" y="5105004"/>
            <a:ext cx="1674081" cy="58477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kern="0" dirty="0">
                <a:solidFill>
                  <a:srgbClr val="FFC000"/>
                </a:solidFill>
                <a:latin typeface="Marianne" panose="020B0604020202020204"/>
              </a:rPr>
              <a:t>Transformation </a:t>
            </a:r>
            <a:r>
              <a:rPr lang="en-US" sz="1600" b="1" kern="0" dirty="0">
                <a:solidFill>
                  <a:srgbClr val="FFC000"/>
                </a:solidFill>
                <a:highlight>
                  <a:srgbClr val="00FF00"/>
                </a:highlight>
                <a:latin typeface="Marianne" panose="020B0604020202020204"/>
              </a:rPr>
              <a:t>du numérique</a:t>
            </a:r>
          </a:p>
        </p:txBody>
      </p:sp>
      <p:sp>
        <p:nvSpPr>
          <p:cNvPr id="181" name="TextBox 8">
            <a:extLst>
              <a:ext uri="{FF2B5EF4-FFF2-40B4-BE49-F238E27FC236}">
                <a16:creationId xmlns:a16="http://schemas.microsoft.com/office/drawing/2014/main" id="{13101B09-7312-4474-B348-B259ACEDAE7E}"/>
              </a:ext>
            </a:extLst>
          </p:cNvPr>
          <p:cNvSpPr txBox="1"/>
          <p:nvPr/>
        </p:nvSpPr>
        <p:spPr>
          <a:xfrm>
            <a:off x="1005394" y="7864466"/>
            <a:ext cx="2305440" cy="830997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1600" b="1" kern="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Marianne" panose="020B0604020202020204"/>
              </a:rPr>
              <a:t>Le numérique </a:t>
            </a:r>
            <a:r>
              <a:rPr lang="fr-FR" sz="1600" b="1" kern="0" dirty="0">
                <a:solidFill>
                  <a:schemeClr val="accent5">
                    <a:lumMod val="75000"/>
                  </a:schemeClr>
                </a:solidFill>
                <a:latin typeface="Marianne" panose="020B0604020202020204"/>
              </a:rPr>
              <a:t>pour une Collectivité Eco-responsable</a:t>
            </a:r>
            <a:endParaRPr lang="en-US" sz="1600" b="1" kern="0" dirty="0">
              <a:solidFill>
                <a:schemeClr val="accent5">
                  <a:lumMod val="75000"/>
                </a:schemeClr>
              </a:solidFill>
              <a:latin typeface="Marianne" panose="020B0604020202020204"/>
            </a:endParaRPr>
          </a:p>
        </p:txBody>
      </p:sp>
      <p:sp>
        <p:nvSpPr>
          <p:cNvPr id="189" name="Rectangle: Rounded Corners 199">
            <a:extLst>
              <a:ext uri="{FF2B5EF4-FFF2-40B4-BE49-F238E27FC236}">
                <a16:creationId xmlns:a16="http://schemas.microsoft.com/office/drawing/2014/main" id="{A1AD8D0D-4621-4EE5-84B2-0F599ACD882D}"/>
              </a:ext>
            </a:extLst>
          </p:cNvPr>
          <p:cNvSpPr/>
          <p:nvPr/>
        </p:nvSpPr>
        <p:spPr>
          <a:xfrm>
            <a:off x="3880248" y="1912381"/>
            <a:ext cx="1835985" cy="7084368"/>
          </a:xfrm>
          <a:prstGeom prst="roundRect">
            <a:avLst>
              <a:gd name="adj" fmla="val 5961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arianne" panose="020B0604020202020204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57E886B-1B60-4BD9-A98D-024AA912DBD5}"/>
              </a:ext>
            </a:extLst>
          </p:cNvPr>
          <p:cNvSpPr/>
          <p:nvPr/>
        </p:nvSpPr>
        <p:spPr>
          <a:xfrm>
            <a:off x="4069089" y="1403376"/>
            <a:ext cx="1463989" cy="485901"/>
          </a:xfrm>
          <a:prstGeom prst="rect">
            <a:avLst/>
          </a:prstGeom>
          <a:solidFill>
            <a:srgbClr val="00837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rPr>
              <a:t>Note moyenne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2A9856-5B06-448B-8A19-DDF6F510443E}"/>
              </a:ext>
            </a:extLst>
          </p:cNvPr>
          <p:cNvGrpSpPr/>
          <p:nvPr/>
        </p:nvGrpSpPr>
        <p:grpSpPr>
          <a:xfrm>
            <a:off x="4253843" y="2344201"/>
            <a:ext cx="1094481" cy="6106379"/>
            <a:chOff x="4202524" y="2344201"/>
            <a:chExt cx="1094481" cy="610637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1966DC0-6F15-484F-B5E2-08F981EDB0C5}"/>
                </a:ext>
              </a:extLst>
            </p:cNvPr>
            <p:cNvSpPr/>
            <p:nvPr/>
          </p:nvSpPr>
          <p:spPr>
            <a:xfrm>
              <a:off x="4238389" y="2344201"/>
              <a:ext cx="1058616" cy="341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002060"/>
                  </a:solidFill>
                  <a:highlight>
                    <a:srgbClr val="FFFF00"/>
                  </a:highlight>
                  <a:latin typeface="Marianne" panose="020B0604020202020204"/>
                </a:rPr>
                <a:t>x</a:t>
              </a:r>
              <a:r>
                <a:rPr lang="fr-FR" sz="1400" b="1">
                  <a:solidFill>
                    <a:srgbClr val="002060"/>
                  </a:solidFill>
                  <a:latin typeface="Marianne" panose="020B0604020202020204"/>
                </a:rPr>
                <a:t> /4 </a:t>
              </a:r>
              <a:endParaRPr lang="en-GB" sz="1400" b="1">
                <a:solidFill>
                  <a:srgbClr val="002060"/>
                </a:solidFill>
                <a:latin typeface="Marianne" panose="020B0604020202020204"/>
              </a:endParaRPr>
            </a:p>
          </p:txBody>
        </p: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12C01256-4DE9-4333-8E4F-49B5B904C5EA}"/>
                </a:ext>
              </a:extLst>
            </p:cNvPr>
            <p:cNvSpPr/>
            <p:nvPr/>
          </p:nvSpPr>
          <p:spPr>
            <a:xfrm>
              <a:off x="4238389" y="3305059"/>
              <a:ext cx="1058616" cy="341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002060"/>
                  </a:solidFill>
                  <a:highlight>
                    <a:srgbClr val="FFFF00"/>
                  </a:highlight>
                  <a:latin typeface="Marianne" panose="020B0604020202020204"/>
                </a:rPr>
                <a:t>x </a:t>
              </a:r>
              <a:r>
                <a:rPr lang="fr-FR" sz="1400" b="1">
                  <a:solidFill>
                    <a:srgbClr val="002060"/>
                  </a:solidFill>
                  <a:latin typeface="Marianne" panose="020B0604020202020204"/>
                </a:rPr>
                <a:t>/ 4</a:t>
              </a:r>
              <a:endParaRPr lang="en-GB" sz="1400" b="1">
                <a:solidFill>
                  <a:srgbClr val="002060"/>
                </a:solidFill>
                <a:latin typeface="Marianne" panose="020B0604020202020204"/>
              </a:endParaRPr>
            </a:p>
          </p:txBody>
        </p:sp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D3DC137A-142C-4F8F-A3AB-337F576A81A0}"/>
                </a:ext>
              </a:extLst>
            </p:cNvPr>
            <p:cNvSpPr/>
            <p:nvPr/>
          </p:nvSpPr>
          <p:spPr>
            <a:xfrm>
              <a:off x="4238389" y="4265917"/>
              <a:ext cx="1058616" cy="341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002060"/>
                  </a:solidFill>
                  <a:highlight>
                    <a:srgbClr val="FFFF00"/>
                  </a:highlight>
                  <a:latin typeface="Marianne" panose="020B0604020202020204"/>
                </a:rPr>
                <a:t>x </a:t>
              </a:r>
              <a:r>
                <a:rPr lang="fr-FR" sz="1400" b="1">
                  <a:solidFill>
                    <a:srgbClr val="002060"/>
                  </a:solidFill>
                  <a:latin typeface="Marianne" panose="020B0604020202020204"/>
                </a:rPr>
                <a:t>/ 4</a:t>
              </a:r>
              <a:endParaRPr lang="en-GB" sz="1400" b="1">
                <a:solidFill>
                  <a:srgbClr val="002060"/>
                </a:solidFill>
                <a:latin typeface="Marianne" panose="020B0604020202020204"/>
              </a:endParaRPr>
            </a:p>
          </p:txBody>
        </p:sp>
        <p:sp>
          <p:nvSpPr>
            <p:cNvPr id="193" name="Rectangle: Rounded Corners 192">
              <a:extLst>
                <a:ext uri="{FF2B5EF4-FFF2-40B4-BE49-F238E27FC236}">
                  <a16:creationId xmlns:a16="http://schemas.microsoft.com/office/drawing/2014/main" id="{F9781087-75B3-45C8-AB6C-88A1C6FB5172}"/>
                </a:ext>
              </a:extLst>
            </p:cNvPr>
            <p:cNvSpPr/>
            <p:nvPr/>
          </p:nvSpPr>
          <p:spPr>
            <a:xfrm>
              <a:off x="4238389" y="5226775"/>
              <a:ext cx="1058616" cy="341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002060"/>
                  </a:solidFill>
                  <a:highlight>
                    <a:srgbClr val="FFFF00"/>
                  </a:highlight>
                  <a:latin typeface="Marianne" panose="020B0604020202020204"/>
                </a:rPr>
                <a:t>x </a:t>
              </a:r>
              <a:r>
                <a:rPr lang="fr-FR" sz="1400" b="1">
                  <a:solidFill>
                    <a:srgbClr val="002060"/>
                  </a:solidFill>
                  <a:latin typeface="Marianne" panose="020B0604020202020204"/>
                </a:rPr>
                <a:t>/ 4</a:t>
              </a:r>
              <a:endParaRPr lang="en-GB" sz="1400" b="1">
                <a:solidFill>
                  <a:srgbClr val="002060"/>
                </a:solidFill>
                <a:latin typeface="Marianne" panose="020B0604020202020204"/>
              </a:endParaRPr>
            </a:p>
          </p:txBody>
        </p:sp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FD6620DC-0556-4236-BA16-D0D86423A3FB}"/>
                </a:ext>
              </a:extLst>
            </p:cNvPr>
            <p:cNvSpPr/>
            <p:nvPr/>
          </p:nvSpPr>
          <p:spPr>
            <a:xfrm>
              <a:off x="4238389" y="6187633"/>
              <a:ext cx="1058616" cy="341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002060"/>
                  </a:solidFill>
                  <a:highlight>
                    <a:srgbClr val="FFFF00"/>
                  </a:highlight>
                  <a:latin typeface="Marianne" panose="020B0604020202020204"/>
                </a:rPr>
                <a:t>x </a:t>
              </a:r>
              <a:r>
                <a:rPr lang="fr-FR" sz="1400" b="1">
                  <a:solidFill>
                    <a:srgbClr val="002060"/>
                  </a:solidFill>
                  <a:latin typeface="Marianne" panose="020B0604020202020204"/>
                </a:rPr>
                <a:t>/ 4</a:t>
              </a:r>
              <a:endParaRPr lang="en-GB" sz="1400" b="1">
                <a:solidFill>
                  <a:srgbClr val="002060"/>
                </a:solidFill>
                <a:latin typeface="Marianne" panose="020B0604020202020204"/>
              </a:endParaRPr>
            </a:p>
          </p:txBody>
        </p:sp>
        <p:sp>
          <p:nvSpPr>
            <p:cNvPr id="195" name="Rectangle: Rounded Corners 194">
              <a:extLst>
                <a:ext uri="{FF2B5EF4-FFF2-40B4-BE49-F238E27FC236}">
                  <a16:creationId xmlns:a16="http://schemas.microsoft.com/office/drawing/2014/main" id="{6BA9435C-934F-411F-AC31-6955C36F5D60}"/>
                </a:ext>
              </a:extLst>
            </p:cNvPr>
            <p:cNvSpPr/>
            <p:nvPr/>
          </p:nvSpPr>
          <p:spPr>
            <a:xfrm>
              <a:off x="4202524" y="7148491"/>
              <a:ext cx="1058616" cy="341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002060"/>
                  </a:solidFill>
                  <a:highlight>
                    <a:srgbClr val="FFFF00"/>
                  </a:highlight>
                  <a:latin typeface="Marianne" panose="020B0604020202020204"/>
                </a:rPr>
                <a:t>x </a:t>
              </a:r>
              <a:r>
                <a:rPr lang="fr-FR" sz="1400" b="1">
                  <a:solidFill>
                    <a:srgbClr val="002060"/>
                  </a:solidFill>
                  <a:latin typeface="Marianne" panose="020B0604020202020204"/>
                </a:rPr>
                <a:t>/ 4</a:t>
              </a:r>
              <a:endParaRPr lang="en-GB" sz="1400" b="1">
                <a:solidFill>
                  <a:srgbClr val="002060"/>
                </a:solidFill>
                <a:latin typeface="Marianne" panose="020B0604020202020204"/>
              </a:endParaRPr>
            </a:p>
          </p:txBody>
        </p: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96D3824D-F83B-4CFC-8251-92AAAF06BA0B}"/>
                </a:ext>
              </a:extLst>
            </p:cNvPr>
            <p:cNvSpPr/>
            <p:nvPr/>
          </p:nvSpPr>
          <p:spPr>
            <a:xfrm>
              <a:off x="4238389" y="8109348"/>
              <a:ext cx="1058616" cy="341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002060"/>
                  </a:solidFill>
                  <a:highlight>
                    <a:srgbClr val="FFFF00"/>
                  </a:highlight>
                  <a:latin typeface="Marianne" panose="020B0604020202020204"/>
                </a:rPr>
                <a:t>x </a:t>
              </a:r>
              <a:r>
                <a:rPr lang="fr-FR" sz="1400" b="1">
                  <a:solidFill>
                    <a:srgbClr val="002060"/>
                  </a:solidFill>
                  <a:latin typeface="Marianne" panose="020B0604020202020204"/>
                </a:rPr>
                <a:t>/ 4</a:t>
              </a:r>
              <a:endParaRPr lang="en-GB" sz="1400" b="1">
                <a:solidFill>
                  <a:srgbClr val="002060"/>
                </a:solidFill>
                <a:latin typeface="Marianne" panose="020B0604020202020204"/>
              </a:endParaRPr>
            </a:p>
          </p:txBody>
        </p:sp>
      </p:grpSp>
      <p:sp>
        <p:nvSpPr>
          <p:cNvPr id="197" name="Rectangle: Rounded Corners 199">
            <a:extLst>
              <a:ext uri="{FF2B5EF4-FFF2-40B4-BE49-F238E27FC236}">
                <a16:creationId xmlns:a16="http://schemas.microsoft.com/office/drawing/2014/main" id="{5C097DBF-2BC8-48BD-BE0A-1BACC3EF7F42}"/>
              </a:ext>
            </a:extLst>
          </p:cNvPr>
          <p:cNvSpPr/>
          <p:nvPr/>
        </p:nvSpPr>
        <p:spPr>
          <a:xfrm>
            <a:off x="5959443" y="1912381"/>
            <a:ext cx="9795349" cy="7084368"/>
          </a:xfrm>
          <a:prstGeom prst="roundRect">
            <a:avLst>
              <a:gd name="adj" fmla="val 1760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arianne" panose="020B0604020202020204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777813E-B21C-497C-8A09-666585050643}"/>
              </a:ext>
            </a:extLst>
          </p:cNvPr>
          <p:cNvSpPr/>
          <p:nvPr/>
        </p:nvSpPr>
        <p:spPr>
          <a:xfrm>
            <a:off x="11556009" y="1403376"/>
            <a:ext cx="3255455" cy="485901"/>
          </a:xfrm>
          <a:prstGeom prst="rect">
            <a:avLst/>
          </a:prstGeom>
          <a:solidFill>
            <a:srgbClr val="00837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rPr>
              <a:t>Axes d’amélioration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4D24DB2-B8FD-463A-AD8D-DA63443B2C1B}"/>
              </a:ext>
            </a:extLst>
          </p:cNvPr>
          <p:cNvSpPr/>
          <p:nvPr/>
        </p:nvSpPr>
        <p:spPr>
          <a:xfrm>
            <a:off x="5994400" y="7923514"/>
            <a:ext cx="4572000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9E2ACB1-0534-49EE-B80F-8D3EB4F97329}"/>
              </a:ext>
            </a:extLst>
          </p:cNvPr>
          <p:cNvSpPr/>
          <p:nvPr/>
        </p:nvSpPr>
        <p:spPr>
          <a:xfrm>
            <a:off x="5994400" y="6962657"/>
            <a:ext cx="4572000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75F83FFB-FDAD-4012-B1D0-AFC16F8A44C3}"/>
              </a:ext>
            </a:extLst>
          </p:cNvPr>
          <p:cNvSpPr/>
          <p:nvPr/>
        </p:nvSpPr>
        <p:spPr>
          <a:xfrm>
            <a:off x="5994400" y="6001799"/>
            <a:ext cx="4572000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CA9BC1E-EA16-4E6D-93B8-BFA0BEFC9AF9}"/>
              </a:ext>
            </a:extLst>
          </p:cNvPr>
          <p:cNvSpPr/>
          <p:nvPr/>
        </p:nvSpPr>
        <p:spPr>
          <a:xfrm>
            <a:off x="5994400" y="5040941"/>
            <a:ext cx="4572000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83F3F1E-0B0D-4F7C-99E8-B9F54D63FC0A}"/>
              </a:ext>
            </a:extLst>
          </p:cNvPr>
          <p:cNvSpPr/>
          <p:nvPr/>
        </p:nvSpPr>
        <p:spPr>
          <a:xfrm>
            <a:off x="5994400" y="4080083"/>
            <a:ext cx="4572000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90B28AAC-7CB6-491A-9299-1A9AAB981E98}"/>
              </a:ext>
            </a:extLst>
          </p:cNvPr>
          <p:cNvSpPr/>
          <p:nvPr/>
        </p:nvSpPr>
        <p:spPr>
          <a:xfrm>
            <a:off x="5994400" y="3119225"/>
            <a:ext cx="4572000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13CEF2-A441-4BAE-B04C-1F7524334994}"/>
              </a:ext>
            </a:extLst>
          </p:cNvPr>
          <p:cNvCxnSpPr>
            <a:cxnSpLocks/>
          </p:cNvCxnSpPr>
          <p:nvPr/>
        </p:nvCxnSpPr>
        <p:spPr>
          <a:xfrm>
            <a:off x="3642723" y="2093301"/>
            <a:ext cx="0" cy="6543113"/>
          </a:xfrm>
          <a:prstGeom prst="line">
            <a:avLst/>
          </a:prstGeom>
          <a:ln w="19050">
            <a:solidFill>
              <a:srgbClr val="00837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A1C03AF-1A55-4BCF-B088-3EC4B9B71F83}"/>
              </a:ext>
            </a:extLst>
          </p:cNvPr>
          <p:cNvCxnSpPr>
            <a:cxnSpLocks/>
          </p:cNvCxnSpPr>
          <p:nvPr/>
        </p:nvCxnSpPr>
        <p:spPr>
          <a:xfrm>
            <a:off x="5959443" y="2093301"/>
            <a:ext cx="0" cy="6602162"/>
          </a:xfrm>
          <a:prstGeom prst="line">
            <a:avLst/>
          </a:prstGeom>
          <a:ln w="19050">
            <a:solidFill>
              <a:srgbClr val="00837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BE681130-8BFB-47CE-8D7E-5AFE9AD75561}"/>
              </a:ext>
            </a:extLst>
          </p:cNvPr>
          <p:cNvSpPr/>
          <p:nvPr/>
        </p:nvSpPr>
        <p:spPr>
          <a:xfrm>
            <a:off x="5994400" y="2158367"/>
            <a:ext cx="4572000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C96D37B-1BF7-45D5-AD65-406AA95A883D}"/>
              </a:ext>
            </a:extLst>
          </p:cNvPr>
          <p:cNvSpPr/>
          <p:nvPr/>
        </p:nvSpPr>
        <p:spPr>
          <a:xfrm>
            <a:off x="6625505" y="1403376"/>
            <a:ext cx="3255455" cy="485901"/>
          </a:xfrm>
          <a:prstGeom prst="rect">
            <a:avLst/>
          </a:prstGeom>
          <a:solidFill>
            <a:srgbClr val="008373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ianne" panose="020B0604020202020204"/>
              </a:rPr>
              <a:t>Points positifs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6B29B3C-8007-4417-9928-B5B1AA501685}"/>
              </a:ext>
            </a:extLst>
          </p:cNvPr>
          <p:cNvCxnSpPr>
            <a:cxnSpLocks/>
          </p:cNvCxnSpPr>
          <p:nvPr/>
        </p:nvCxnSpPr>
        <p:spPr>
          <a:xfrm>
            <a:off x="10645743" y="2093301"/>
            <a:ext cx="0" cy="6602162"/>
          </a:xfrm>
          <a:prstGeom prst="line">
            <a:avLst/>
          </a:prstGeom>
          <a:ln w="19050">
            <a:solidFill>
              <a:srgbClr val="00837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F66BD9C0-C3D4-4637-943C-131ECC489AEA}"/>
              </a:ext>
            </a:extLst>
          </p:cNvPr>
          <p:cNvSpPr/>
          <p:nvPr/>
        </p:nvSpPr>
        <p:spPr>
          <a:xfrm>
            <a:off x="10718800" y="7923514"/>
            <a:ext cx="4682008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2F7736-4294-493D-B091-F2F3465675B1}"/>
              </a:ext>
            </a:extLst>
          </p:cNvPr>
          <p:cNvSpPr/>
          <p:nvPr/>
        </p:nvSpPr>
        <p:spPr>
          <a:xfrm>
            <a:off x="10718800" y="6962657"/>
            <a:ext cx="4682008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070AC8-AAE8-4784-B1E5-347883D75CD0}"/>
              </a:ext>
            </a:extLst>
          </p:cNvPr>
          <p:cNvSpPr/>
          <p:nvPr/>
        </p:nvSpPr>
        <p:spPr>
          <a:xfrm>
            <a:off x="10718800" y="6001799"/>
            <a:ext cx="4682008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4F1FB9-4E96-4989-B55A-55902EDDAE3C}"/>
              </a:ext>
            </a:extLst>
          </p:cNvPr>
          <p:cNvSpPr/>
          <p:nvPr/>
        </p:nvSpPr>
        <p:spPr>
          <a:xfrm>
            <a:off x="10710463" y="5040941"/>
            <a:ext cx="4732737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1F3FDF3-2933-4822-BD7B-970AEFC3A92D}"/>
              </a:ext>
            </a:extLst>
          </p:cNvPr>
          <p:cNvSpPr/>
          <p:nvPr/>
        </p:nvSpPr>
        <p:spPr>
          <a:xfrm>
            <a:off x="10718800" y="4080083"/>
            <a:ext cx="4682008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A127F77-F48A-4AE3-BF35-A5BFB9152F9F}"/>
              </a:ext>
            </a:extLst>
          </p:cNvPr>
          <p:cNvSpPr/>
          <p:nvPr/>
        </p:nvSpPr>
        <p:spPr>
          <a:xfrm>
            <a:off x="10718800" y="3119225"/>
            <a:ext cx="4682008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3B04791-1BFC-4A27-9734-9AF1F94DD7DD}"/>
              </a:ext>
            </a:extLst>
          </p:cNvPr>
          <p:cNvSpPr/>
          <p:nvPr/>
        </p:nvSpPr>
        <p:spPr>
          <a:xfrm>
            <a:off x="10718800" y="2158367"/>
            <a:ext cx="4682008" cy="7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7061" indent="-237061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kern="0">
                <a:solidFill>
                  <a:srgbClr val="294289"/>
                </a:solidFill>
                <a:highlight>
                  <a:srgbClr val="FFFF00"/>
                </a:highlight>
                <a:latin typeface="Marianne" panose="020B0604020202020204"/>
              </a:rPr>
              <a:t>xx</a:t>
            </a:r>
          </a:p>
        </p:txBody>
      </p:sp>
      <p:pic>
        <p:nvPicPr>
          <p:cNvPr id="79" name="Picture 2" descr="Pencil ">
            <a:extLst>
              <a:ext uri="{FF2B5EF4-FFF2-40B4-BE49-F238E27FC236}">
                <a16:creationId xmlns:a16="http://schemas.microsoft.com/office/drawing/2014/main" id="{778DA8C7-551A-4DF5-85F9-C80E61C7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855" y="190980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2ADBFB7D-4203-491E-B15B-F0156E68E3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87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pgemini Master 2021">
  <a:themeElements>
    <a:clrScheme name="Custom 2">
      <a:dk1>
        <a:sysClr val="windowText" lastClr="000000"/>
      </a:dk1>
      <a:lt1>
        <a:srgbClr val="FFFFFF"/>
      </a:lt1>
      <a:dk2>
        <a:srgbClr val="2B143D"/>
      </a:dk2>
      <a:lt2>
        <a:srgbClr val="E6E7E7"/>
      </a:lt2>
      <a:accent1>
        <a:srgbClr val="3DE484"/>
      </a:accent1>
      <a:accent2>
        <a:srgbClr val="00C37B"/>
      </a:accent2>
      <a:accent3>
        <a:srgbClr val="0070AD"/>
      </a:accent3>
      <a:accent4>
        <a:srgbClr val="12ABDB"/>
      </a:accent4>
      <a:accent5>
        <a:srgbClr val="2B143D"/>
      </a:accent5>
      <a:accent6>
        <a:srgbClr val="FF304C"/>
      </a:accent6>
      <a:hlink>
        <a:srgbClr val="88D5ED"/>
      </a:hlink>
      <a:folHlink>
        <a:srgbClr val="7E39BA"/>
      </a:folHlink>
    </a:clrScheme>
    <a:fontScheme name="Capgemini 2021">
      <a:majorFont>
        <a:latin typeface="Ubuntu Medium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apgemini_SCF Program.potx" id="{648C62E2-734F-4FA7-96E0-C8F16713E41A}" vid="{0E4E43FA-7924-45E7-A9F5-7459220F09F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a858bc-b19d-4d92-a6f0-3eb7f146635e">
      <Terms xmlns="http://schemas.microsoft.com/office/infopath/2007/PartnerControls"/>
    </lcf76f155ced4ddcb4097134ff3c332f>
    <TaxCatchAll xmlns="b4304807-af67-4394-b1cc-13a8c181bc53" xsi:nil="true"/>
    <SharedWithUsers xmlns="b4304807-af67-4394-b1cc-13a8c181bc53">
      <UserInfo>
        <DisplayName>BOUVIER, Maelle</DisplayName>
        <AccountId>9</AccountId>
        <AccountType/>
      </UserInfo>
      <UserInfo>
        <DisplayName>FENG, Yucen</DisplayName>
        <AccountId>22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ABF071EC5FD74EA0222A382BA34C08" ma:contentTypeVersion="12" ma:contentTypeDescription="Create a new document." ma:contentTypeScope="" ma:versionID="6437b9147eb140727f6f4fa3f7f293d0">
  <xsd:schema xmlns:xsd="http://www.w3.org/2001/XMLSchema" xmlns:xs="http://www.w3.org/2001/XMLSchema" xmlns:p="http://schemas.microsoft.com/office/2006/metadata/properties" xmlns:ns2="70a858bc-b19d-4d92-a6f0-3eb7f146635e" xmlns:ns3="b4304807-af67-4394-b1cc-13a8c181bc53" targetNamespace="http://schemas.microsoft.com/office/2006/metadata/properties" ma:root="true" ma:fieldsID="6c16b85eed8d78a614b2263c024838c3" ns2:_="" ns3:_="">
    <xsd:import namespace="70a858bc-b19d-4d92-a6f0-3eb7f146635e"/>
    <xsd:import namespace="b4304807-af67-4394-b1cc-13a8c181b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858bc-b19d-4d92-a6f0-3eb7f1466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3623ea3-be23-4189-a25b-bcadb097ef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04807-af67-4394-b1cc-13a8c181bc5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cde11a9-839a-425a-afe4-dde1e3626ca3}" ma:internalName="TaxCatchAll" ma:showField="CatchAllData" ma:web="b4304807-af67-4394-b1cc-13a8c181b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02D002-7044-4203-B1DD-B3E67234A4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5FE61A-E169-45AB-9C91-45045551FEA8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70a858bc-b19d-4d92-a6f0-3eb7f146635e"/>
    <ds:schemaRef ds:uri="http://schemas.microsoft.com/office/infopath/2007/PartnerControls"/>
    <ds:schemaRef ds:uri="b4304807-af67-4394-b1cc-13a8c181bc53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BD5D0AF-7A0C-4842-B67B-5FD97E5C4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a858bc-b19d-4d92-a6f0-3eb7f146635e"/>
    <ds:schemaRef ds:uri="b4304807-af67-4394-b1cc-13a8c181b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2966</TotalTime>
  <Words>1830</Words>
  <Application>Microsoft Office PowerPoint</Application>
  <PresentationFormat>Personnalisé</PresentationFormat>
  <Paragraphs>286</Paragraphs>
  <Slides>20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5" baseType="lpstr">
      <vt:lpstr>Arial</vt:lpstr>
      <vt:lpstr>Calibri</vt:lpstr>
      <vt:lpstr>Lato Light</vt:lpstr>
      <vt:lpstr>Lato Regular</vt:lpstr>
      <vt:lpstr>Marianne</vt:lpstr>
      <vt:lpstr>Marianne ExtraBold</vt:lpstr>
      <vt:lpstr>Ubuntu</vt:lpstr>
      <vt:lpstr>Ubuntu Medium</vt:lpstr>
      <vt:lpstr>Ubuntu Regular</vt:lpstr>
      <vt:lpstr>Verdana</vt:lpstr>
      <vt:lpstr>Wingdings</vt:lpstr>
      <vt:lpstr>Office Theme</vt:lpstr>
      <vt:lpstr>1_Office Theme</vt:lpstr>
      <vt:lpstr>2_Capgemini Master 2021</vt:lpstr>
      <vt:lpstr>think-cell Slide</vt:lpstr>
      <vt:lpstr>Présentation PowerPoint</vt:lpstr>
      <vt:lpstr>Restitution du diagnostic</vt:lpstr>
      <vt:lpstr>Attentes et objectif final de la  présente réunion</vt:lpstr>
      <vt:lpstr>Les initiatives lancées par notre collectivité  &amp; les acteurs du territoire</vt:lpstr>
      <vt:lpstr>Périmètre de la démarche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présentation PPT ANCT</dc:title>
  <dc:creator>ANCT</dc:creator>
  <cp:lastModifiedBy>GODEFROY Nathan</cp:lastModifiedBy>
  <cp:revision>24</cp:revision>
  <dcterms:created xsi:type="dcterms:W3CDTF">2022-09-01T08:45:33Z</dcterms:created>
  <dcterms:modified xsi:type="dcterms:W3CDTF">2024-03-21T12:55:27Z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Adobe Illustrator 25.0 (Macintosh)</vt:lpwstr>
  </property>
  <property fmtid="{D5CDD505-2E9C-101B-9397-08002B2CF9AE}" pid="4" name="LastSaved">
    <vt:filetime>2022-09-01T00:00:00Z</vt:filetime>
  </property>
  <property fmtid="{D5CDD505-2E9C-101B-9397-08002B2CF9AE}" pid="5" name="ContentTypeId">
    <vt:lpwstr>0x01010069ABF071EC5FD74EA0222A382BA34C08</vt:lpwstr>
  </property>
  <property fmtid="{D5CDD505-2E9C-101B-9397-08002B2CF9AE}" pid="6" name="MediaServiceImageTags">
    <vt:lpwstr/>
  </property>
</Properties>
</file>