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10440000" cx="7560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Fira Sans Medium"/>
      <p:regular r:id="rId13"/>
      <p:bold r:id="rId14"/>
      <p:italic r:id="rId15"/>
      <p:boldItalic r:id="rId16"/>
    </p:embeddedFont>
    <p:embeddedFont>
      <p:font typeface="Fira Sans"/>
      <p:regular r:id="rId17"/>
      <p:bold r:id="rId18"/>
      <p:italic r:id="rId19"/>
      <p:boldItalic r:id="rId20"/>
    </p:embeddedFont>
    <p:embeddedFont>
      <p:font typeface="Barlow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72">
          <p15:clr>
            <a:srgbClr val="747775"/>
          </p15:clr>
        </p15:guide>
        <p15:guide id="3" pos="737">
          <p15:clr>
            <a:srgbClr val="747775"/>
          </p15:clr>
        </p15:guide>
        <p15:guide id="4" pos="4490">
          <p15:clr>
            <a:srgbClr val="747775"/>
          </p15:clr>
        </p15:guide>
        <p15:guide id="5" orient="horz" pos="483">
          <p15:clr>
            <a:srgbClr val="747775"/>
          </p15:clr>
        </p15:guide>
      </p15:sldGuideLst>
    </p:ext>
    <p:ext uri="GoogleSlidesCustomDataVersion2">
      <go:slidesCustomData xmlns:go="http://customooxmlschemas.google.com/" r:id="rId25" roundtripDataSignature="AMtx7mierFnYutgHPZPWCw4CJeawiKAR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72"/>
        <p:guide pos="737"/>
        <p:guide pos="4490"/>
        <p:guide pos="48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-boldItalic.fntdata"/><Relationship Id="rId22" Type="http://schemas.openxmlformats.org/officeDocument/2006/relationships/font" Target="fonts/Barlow-bold.fntdata"/><Relationship Id="rId21" Type="http://schemas.openxmlformats.org/officeDocument/2006/relationships/font" Target="fonts/Barlow-regular.fntdata"/><Relationship Id="rId24" Type="http://schemas.openxmlformats.org/officeDocument/2006/relationships/font" Target="fonts/Barlow-boldItalic.fntdata"/><Relationship Id="rId23" Type="http://schemas.openxmlformats.org/officeDocument/2006/relationships/font" Target="fonts/Barlow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3" Type="http://schemas.openxmlformats.org/officeDocument/2006/relationships/font" Target="fonts/FiraSansMedium-regular.fntdata"/><Relationship Id="rId12" Type="http://schemas.openxmlformats.org/officeDocument/2006/relationships/font" Target="fonts/Roboto-boldItalic.fntdata"/><Relationship Id="rId15" Type="http://schemas.openxmlformats.org/officeDocument/2006/relationships/font" Target="fonts/FiraSansMedium-italic.fntdata"/><Relationship Id="rId14" Type="http://schemas.openxmlformats.org/officeDocument/2006/relationships/font" Target="fonts/FiraSansMedium-bold.fntdata"/><Relationship Id="rId17" Type="http://schemas.openxmlformats.org/officeDocument/2006/relationships/font" Target="fonts/FiraSans-regular.fntdata"/><Relationship Id="rId16" Type="http://schemas.openxmlformats.org/officeDocument/2006/relationships/font" Target="fonts/FiraSansMedium-boldItalic.fntdata"/><Relationship Id="rId19" Type="http://schemas.openxmlformats.org/officeDocument/2006/relationships/font" Target="fonts/FiraSans-italic.fntdata"/><Relationship Id="rId18" Type="http://schemas.openxmlformats.org/officeDocument/2006/relationships/font" Target="fonts/Fira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>
  <p:cSld name="SECTION_HEADER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4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5" name="Google Shape;45;p14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6" name="Google Shape;46;p14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0" name="Google Shape;50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16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>
  <p:cSld name="TITLE_AND_BODY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6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" name="Google Shape;18;p7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type="title"/>
          </p:nvPr>
        </p:nvSpPr>
        <p:spPr>
          <a:xfrm>
            <a:off x="257705" y="4365680"/>
            <a:ext cx="70446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0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2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12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hyperlink" Target="https://www.lesbonsclics.fr/fr/ressources-pedagogiques/decouvrir-univers-applications-1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"/>
          <p:cNvSpPr txBox="1"/>
          <p:nvPr/>
        </p:nvSpPr>
        <p:spPr>
          <a:xfrm>
            <a:off x="1084500" y="379200"/>
            <a:ext cx="4615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J’écoute une chanson avec Youtube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/>
          <p:nvPr/>
        </p:nvSpPr>
        <p:spPr>
          <a:xfrm>
            <a:off x="1108200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/>
          <p:nvPr/>
        </p:nvSpPr>
        <p:spPr>
          <a:xfrm>
            <a:off x="2683231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4258262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5833293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1378825" y="2460350"/>
            <a:ext cx="9375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2742675" y="2427800"/>
            <a:ext cx="13827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Collectif/Individuel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1084500" y="3940913"/>
            <a:ext cx="616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Objectifs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Identifier l'icône youtube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Aller sur youtube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Jouer une chanson en autonomie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1084500" y="308615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Description rapide :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Les activités d’application visent à accompagner les personnes en situation de handicap à la maîtrise de mouvements sensorimoteur et à la compréhension des interfaces numériques. Ici, nous cherchons à jouer une chanson avec youtube.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 txBox="1"/>
          <p:nvPr/>
        </p:nvSpPr>
        <p:spPr>
          <a:xfrm>
            <a:off x="1084500" y="4964875"/>
            <a:ext cx="6081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Matériel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Vidéo projecteur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Pas-à-pas en papier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1084500" y="5819638"/>
            <a:ext cx="60006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smartphone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compte google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1084500" y="6505200"/>
            <a:ext cx="6167100" cy="10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Supports et contenus utilisés: </a:t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 - J'écoute une chanson sur Youtube (pas à pas)	</a:t>
            </a:r>
            <a:endParaRPr b="1" i="0" sz="1100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sng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	 </a:t>
            </a:r>
            <a:endParaRPr b="1" i="0" sz="1100" u="sng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 - J'écoute une chanson sur Youtube (support)</a:t>
            </a:r>
            <a:r>
              <a:rPr b="1" i="0" lang="fr" sz="1100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cap="none" strike="noStrik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2675" y="14030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" name="Google Shape;75;p1"/>
          <p:cNvGrpSpPr/>
          <p:nvPr/>
        </p:nvGrpSpPr>
        <p:grpSpPr>
          <a:xfrm>
            <a:off x="4589789" y="1533074"/>
            <a:ext cx="820008" cy="878061"/>
            <a:chOff x="1674750" y="3254050"/>
            <a:chExt cx="294575" cy="295375"/>
          </a:xfrm>
        </p:grpSpPr>
        <p:sp>
          <p:nvSpPr>
            <p:cNvPr id="76" name="Google Shape;76;p1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79;p1"/>
          <p:cNvSpPr txBox="1"/>
          <p:nvPr/>
        </p:nvSpPr>
        <p:spPr>
          <a:xfrm>
            <a:off x="4559088" y="2427800"/>
            <a:ext cx="9996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45 minutes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6445950" y="15330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Résoudre un problème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6445950" y="2171052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Mémoriser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"/>
          <p:cNvSpPr txBox="1"/>
          <p:nvPr/>
        </p:nvSpPr>
        <p:spPr>
          <a:xfrm rot="-5400000">
            <a:off x="-1183950" y="78441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" name="Google Shape;83;p1"/>
          <p:cNvGrpSpPr/>
          <p:nvPr/>
        </p:nvGrpSpPr>
        <p:grpSpPr>
          <a:xfrm>
            <a:off x="1521836" y="1570515"/>
            <a:ext cx="696908" cy="754214"/>
            <a:chOff x="-1951475" y="3597450"/>
            <a:chExt cx="295375" cy="291450"/>
          </a:xfrm>
        </p:grpSpPr>
        <p:sp>
          <p:nvSpPr>
            <p:cNvPr id="84" name="Google Shape;84;p1"/>
            <p:cNvSpPr/>
            <p:nvPr/>
          </p:nvSpPr>
          <p:spPr>
            <a:xfrm>
              <a:off x="-1951475" y="3597450"/>
              <a:ext cx="170925" cy="34675"/>
            </a:xfrm>
            <a:custGeom>
              <a:rect b="b" l="l" r="r" t="t"/>
              <a:pathLst>
                <a:path extrusionOk="0" h="1387" w="6837"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1387"/>
                  </a:lnTo>
                  <a:lnTo>
                    <a:pt x="6837" y="1387"/>
                  </a:lnTo>
                  <a:lnTo>
                    <a:pt x="6837" y="1040"/>
                  </a:lnTo>
                  <a:cubicBezTo>
                    <a:pt x="6837" y="473"/>
                    <a:pt x="6364" y="1"/>
                    <a:pt x="582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"/>
            <p:cNvSpPr/>
            <p:nvPr/>
          </p:nvSpPr>
          <p:spPr>
            <a:xfrm>
              <a:off x="-1949900" y="3648650"/>
              <a:ext cx="171725" cy="173300"/>
            </a:xfrm>
            <a:custGeom>
              <a:rect b="b" l="l" r="r" t="t"/>
              <a:pathLst>
                <a:path extrusionOk="0" h="6932" w="6869">
                  <a:moveTo>
                    <a:pt x="0" y="1"/>
                  </a:moveTo>
                  <a:lnTo>
                    <a:pt x="0" y="6932"/>
                  </a:lnTo>
                  <a:lnTo>
                    <a:pt x="2426" y="6932"/>
                  </a:lnTo>
                  <a:cubicBezTo>
                    <a:pt x="2521" y="6585"/>
                    <a:pt x="2836" y="6333"/>
                    <a:pt x="3245" y="6270"/>
                  </a:cubicBezTo>
                  <a:lnTo>
                    <a:pt x="1166" y="4191"/>
                  </a:lnTo>
                  <a:cubicBezTo>
                    <a:pt x="693" y="3718"/>
                    <a:pt x="693" y="2962"/>
                    <a:pt x="1166" y="2489"/>
                  </a:cubicBezTo>
                  <a:cubicBezTo>
                    <a:pt x="1386" y="2237"/>
                    <a:pt x="1670" y="2143"/>
                    <a:pt x="2017" y="2143"/>
                  </a:cubicBezTo>
                  <a:cubicBezTo>
                    <a:pt x="2363" y="2143"/>
                    <a:pt x="2647" y="2237"/>
                    <a:pt x="2899" y="2489"/>
                  </a:cubicBezTo>
                  <a:lnTo>
                    <a:pt x="3560" y="3151"/>
                  </a:lnTo>
                  <a:cubicBezTo>
                    <a:pt x="3592" y="2994"/>
                    <a:pt x="3718" y="2836"/>
                    <a:pt x="3844" y="2710"/>
                  </a:cubicBezTo>
                  <a:cubicBezTo>
                    <a:pt x="4064" y="2489"/>
                    <a:pt x="4348" y="2363"/>
                    <a:pt x="4694" y="2363"/>
                  </a:cubicBezTo>
                  <a:cubicBezTo>
                    <a:pt x="4694" y="2048"/>
                    <a:pt x="4820" y="1733"/>
                    <a:pt x="5041" y="1513"/>
                  </a:cubicBezTo>
                  <a:cubicBezTo>
                    <a:pt x="5293" y="1261"/>
                    <a:pt x="5577" y="1135"/>
                    <a:pt x="5923" y="1135"/>
                  </a:cubicBezTo>
                  <a:cubicBezTo>
                    <a:pt x="6112" y="1135"/>
                    <a:pt x="6301" y="1198"/>
                    <a:pt x="6459" y="1261"/>
                  </a:cubicBezTo>
                  <a:cubicBezTo>
                    <a:pt x="6522" y="1072"/>
                    <a:pt x="6616" y="914"/>
                    <a:pt x="6774" y="757"/>
                  </a:cubicBezTo>
                  <a:lnTo>
                    <a:pt x="6868" y="662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"/>
            <p:cNvSpPr/>
            <p:nvPr/>
          </p:nvSpPr>
          <p:spPr>
            <a:xfrm>
              <a:off x="-1951475" y="3838475"/>
              <a:ext cx="170925" cy="50425"/>
            </a:xfrm>
            <a:custGeom>
              <a:rect b="b" l="l" r="r" t="t"/>
              <a:pathLst>
                <a:path extrusionOk="0" h="2017" w="6837">
                  <a:moveTo>
                    <a:pt x="0" y="0"/>
                  </a:moveTo>
                  <a:lnTo>
                    <a:pt x="0" y="1008"/>
                  </a:lnTo>
                  <a:cubicBezTo>
                    <a:pt x="0" y="1544"/>
                    <a:pt x="473" y="2017"/>
                    <a:pt x="1008" y="2017"/>
                  </a:cubicBezTo>
                  <a:lnTo>
                    <a:pt x="5829" y="2017"/>
                  </a:lnTo>
                  <a:cubicBezTo>
                    <a:pt x="6333" y="2017"/>
                    <a:pt x="6774" y="1670"/>
                    <a:pt x="6837" y="1166"/>
                  </a:cubicBezTo>
                  <a:lnTo>
                    <a:pt x="6679" y="1071"/>
                  </a:lnTo>
                  <a:lnTo>
                    <a:pt x="3466" y="1071"/>
                  </a:lnTo>
                  <a:cubicBezTo>
                    <a:pt x="2867" y="1071"/>
                    <a:pt x="2363" y="599"/>
                    <a:pt x="2269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-1912900" y="3675825"/>
              <a:ext cx="256800" cy="202825"/>
            </a:xfrm>
            <a:custGeom>
              <a:rect b="b" l="l" r="r" t="t"/>
              <a:pathLst>
                <a:path extrusionOk="0" h="8113" w="10272">
                  <a:moveTo>
                    <a:pt x="6085" y="0"/>
                  </a:moveTo>
                  <a:cubicBezTo>
                    <a:pt x="5955" y="0"/>
                    <a:pt x="5829" y="48"/>
                    <a:pt x="5735" y="142"/>
                  </a:cubicBezTo>
                  <a:cubicBezTo>
                    <a:pt x="5546" y="331"/>
                    <a:pt x="5546" y="646"/>
                    <a:pt x="5735" y="835"/>
                  </a:cubicBezTo>
                  <a:lnTo>
                    <a:pt x="6081" y="1213"/>
                  </a:lnTo>
                  <a:cubicBezTo>
                    <a:pt x="6207" y="1308"/>
                    <a:pt x="6207" y="1560"/>
                    <a:pt x="6081" y="1655"/>
                  </a:cubicBezTo>
                  <a:cubicBezTo>
                    <a:pt x="6034" y="1718"/>
                    <a:pt x="5948" y="1749"/>
                    <a:pt x="5857" y="1749"/>
                  </a:cubicBezTo>
                  <a:cubicBezTo>
                    <a:pt x="5766" y="1749"/>
                    <a:pt x="5672" y="1718"/>
                    <a:pt x="5609" y="1655"/>
                  </a:cubicBezTo>
                  <a:lnTo>
                    <a:pt x="4758" y="804"/>
                  </a:lnTo>
                  <a:cubicBezTo>
                    <a:pt x="4664" y="709"/>
                    <a:pt x="4538" y="662"/>
                    <a:pt x="4408" y="662"/>
                  </a:cubicBezTo>
                  <a:cubicBezTo>
                    <a:pt x="4278" y="662"/>
                    <a:pt x="4144" y="709"/>
                    <a:pt x="4034" y="804"/>
                  </a:cubicBezTo>
                  <a:cubicBezTo>
                    <a:pt x="3845" y="993"/>
                    <a:pt x="3845" y="1308"/>
                    <a:pt x="4034" y="1528"/>
                  </a:cubicBezTo>
                  <a:cubicBezTo>
                    <a:pt x="4034" y="1655"/>
                    <a:pt x="4884" y="2505"/>
                    <a:pt x="4821" y="2505"/>
                  </a:cubicBezTo>
                  <a:cubicBezTo>
                    <a:pt x="4947" y="2631"/>
                    <a:pt x="4947" y="2852"/>
                    <a:pt x="4821" y="2978"/>
                  </a:cubicBezTo>
                  <a:cubicBezTo>
                    <a:pt x="4774" y="3041"/>
                    <a:pt x="4687" y="3072"/>
                    <a:pt x="4601" y="3072"/>
                  </a:cubicBezTo>
                  <a:cubicBezTo>
                    <a:pt x="4514" y="3072"/>
                    <a:pt x="4427" y="3041"/>
                    <a:pt x="4380" y="2978"/>
                  </a:cubicBezTo>
                  <a:lnTo>
                    <a:pt x="3498" y="2096"/>
                  </a:lnTo>
                  <a:cubicBezTo>
                    <a:pt x="3403" y="2001"/>
                    <a:pt x="3277" y="1954"/>
                    <a:pt x="3151" y="1954"/>
                  </a:cubicBezTo>
                  <a:cubicBezTo>
                    <a:pt x="3025" y="1954"/>
                    <a:pt x="2899" y="2001"/>
                    <a:pt x="2805" y="2096"/>
                  </a:cubicBezTo>
                  <a:cubicBezTo>
                    <a:pt x="2584" y="2316"/>
                    <a:pt x="2584" y="2631"/>
                    <a:pt x="2805" y="2820"/>
                  </a:cubicBezTo>
                  <a:lnTo>
                    <a:pt x="3656" y="3671"/>
                  </a:lnTo>
                  <a:cubicBezTo>
                    <a:pt x="3782" y="3797"/>
                    <a:pt x="3782" y="4017"/>
                    <a:pt x="3656" y="4143"/>
                  </a:cubicBezTo>
                  <a:cubicBezTo>
                    <a:pt x="3593" y="4206"/>
                    <a:pt x="3506" y="4238"/>
                    <a:pt x="3419" y="4238"/>
                  </a:cubicBezTo>
                  <a:cubicBezTo>
                    <a:pt x="3333" y="4238"/>
                    <a:pt x="3246" y="4206"/>
                    <a:pt x="3183" y="4143"/>
                  </a:cubicBezTo>
                  <a:lnTo>
                    <a:pt x="883" y="1875"/>
                  </a:lnTo>
                  <a:cubicBezTo>
                    <a:pt x="789" y="1765"/>
                    <a:pt x="663" y="1710"/>
                    <a:pt x="537" y="1710"/>
                  </a:cubicBezTo>
                  <a:cubicBezTo>
                    <a:pt x="411" y="1710"/>
                    <a:pt x="284" y="1765"/>
                    <a:pt x="190" y="1875"/>
                  </a:cubicBezTo>
                  <a:cubicBezTo>
                    <a:pt x="1" y="2064"/>
                    <a:pt x="1" y="2379"/>
                    <a:pt x="190" y="2568"/>
                  </a:cubicBezTo>
                  <a:lnTo>
                    <a:pt x="1797" y="4206"/>
                  </a:lnTo>
                  <a:lnTo>
                    <a:pt x="3403" y="5845"/>
                  </a:lnTo>
                  <a:lnTo>
                    <a:pt x="1954" y="5845"/>
                  </a:lnTo>
                  <a:cubicBezTo>
                    <a:pt x="1671" y="5845"/>
                    <a:pt x="1450" y="6097"/>
                    <a:pt x="1450" y="6349"/>
                  </a:cubicBezTo>
                  <a:cubicBezTo>
                    <a:pt x="1450" y="6632"/>
                    <a:pt x="1671" y="6884"/>
                    <a:pt x="1954" y="6884"/>
                  </a:cubicBezTo>
                  <a:lnTo>
                    <a:pt x="5451" y="6884"/>
                  </a:lnTo>
                  <a:cubicBezTo>
                    <a:pt x="5514" y="6916"/>
                    <a:pt x="6491" y="7829"/>
                    <a:pt x="6491" y="7829"/>
                  </a:cubicBezTo>
                  <a:cubicBezTo>
                    <a:pt x="6680" y="8018"/>
                    <a:pt x="6948" y="8113"/>
                    <a:pt x="7216" y="8113"/>
                  </a:cubicBezTo>
                  <a:cubicBezTo>
                    <a:pt x="7483" y="8113"/>
                    <a:pt x="7751" y="8018"/>
                    <a:pt x="7940" y="7829"/>
                  </a:cubicBezTo>
                  <a:lnTo>
                    <a:pt x="9862" y="5876"/>
                  </a:lnTo>
                  <a:cubicBezTo>
                    <a:pt x="10272" y="5498"/>
                    <a:pt x="10272" y="4836"/>
                    <a:pt x="9862" y="4427"/>
                  </a:cubicBezTo>
                  <a:lnTo>
                    <a:pt x="9452" y="3986"/>
                  </a:lnTo>
                  <a:cubicBezTo>
                    <a:pt x="9326" y="3608"/>
                    <a:pt x="9043" y="3198"/>
                    <a:pt x="8822" y="2820"/>
                  </a:cubicBezTo>
                  <a:cubicBezTo>
                    <a:pt x="8570" y="2411"/>
                    <a:pt x="8350" y="2064"/>
                    <a:pt x="8035" y="1718"/>
                  </a:cubicBezTo>
                  <a:lnTo>
                    <a:pt x="6459" y="142"/>
                  </a:lnTo>
                  <a:cubicBezTo>
                    <a:pt x="6349" y="48"/>
                    <a:pt x="6215" y="0"/>
                    <a:pt x="608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05298" y="1692173"/>
            <a:ext cx="820000" cy="82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" name="Google Shape;89;p1"/>
          <p:cNvGrpSpPr/>
          <p:nvPr/>
        </p:nvGrpSpPr>
        <p:grpSpPr>
          <a:xfrm>
            <a:off x="5947539" y="1636373"/>
            <a:ext cx="368184" cy="337812"/>
            <a:chOff x="-33646250" y="3586425"/>
            <a:chExt cx="293000" cy="292225"/>
          </a:xfrm>
        </p:grpSpPr>
        <p:sp>
          <p:nvSpPr>
            <p:cNvPr id="90" name="Google Shape;90;p1"/>
            <p:cNvSpPr/>
            <p:nvPr/>
          </p:nvSpPr>
          <p:spPr>
            <a:xfrm>
              <a:off x="-33646250" y="3739225"/>
              <a:ext cx="141775" cy="139425"/>
            </a:xfrm>
            <a:custGeom>
              <a:rect b="b" l="l" r="r" t="t"/>
              <a:pathLst>
                <a:path extrusionOk="0" h="5577" w="5671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-33541500" y="3586425"/>
              <a:ext cx="188250" cy="187475"/>
            </a:xfrm>
            <a:custGeom>
              <a:rect b="b" l="l" r="r" t="t"/>
              <a:pathLst>
                <a:path extrusionOk="0" h="7499" w="753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1"/>
          <p:cNvGrpSpPr/>
          <p:nvPr/>
        </p:nvGrpSpPr>
        <p:grpSpPr>
          <a:xfrm>
            <a:off x="5992476" y="2171044"/>
            <a:ext cx="368188" cy="337804"/>
            <a:chOff x="-22845575" y="3504075"/>
            <a:chExt cx="296950" cy="295025"/>
          </a:xfrm>
        </p:grpSpPr>
        <p:sp>
          <p:nvSpPr>
            <p:cNvPr id="93" name="Google Shape;93;p1"/>
            <p:cNvSpPr/>
            <p:nvPr/>
          </p:nvSpPr>
          <p:spPr>
            <a:xfrm>
              <a:off x="-22688825" y="3504100"/>
              <a:ext cx="140200" cy="295000"/>
            </a:xfrm>
            <a:custGeom>
              <a:rect b="b" l="l" r="r" t="t"/>
              <a:pathLst>
                <a:path extrusionOk="0" h="11800" w="5608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-22845575" y="3504075"/>
              <a:ext cx="139425" cy="294250"/>
            </a:xfrm>
            <a:custGeom>
              <a:rect b="b" l="l" r="r" t="t"/>
              <a:pathLst>
                <a:path extrusionOk="0" h="11770" w="5577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5" name="Google Shape;9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5856" y="6954464"/>
            <a:ext cx="265980" cy="234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5856" y="7287369"/>
            <a:ext cx="265980" cy="23480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"/>
          <p:cNvSpPr/>
          <p:nvPr/>
        </p:nvSpPr>
        <p:spPr>
          <a:xfrm>
            <a:off x="6224100" y="263975"/>
            <a:ext cx="1051200" cy="10074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6315729" y="317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6315729" y="531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6315729" y="7464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315729" y="1002522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6528354" y="317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6528354" y="7464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/>
          <p:nvPr/>
        </p:nvSpPr>
        <p:spPr>
          <a:xfrm>
            <a:off x="6528354" y="531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/>
          <p:nvPr/>
        </p:nvSpPr>
        <p:spPr>
          <a:xfrm>
            <a:off x="6528354" y="1002522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"/>
          <p:cNvSpPr/>
          <p:nvPr/>
        </p:nvSpPr>
        <p:spPr>
          <a:xfrm>
            <a:off x="6740979" y="3202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"/>
          <p:cNvSpPr/>
          <p:nvPr/>
        </p:nvSpPr>
        <p:spPr>
          <a:xfrm>
            <a:off x="6740979" y="7464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1176300" y="8224750"/>
            <a:ext cx="5953200" cy="1031400"/>
          </a:xfrm>
          <a:prstGeom prst="rect">
            <a:avLst/>
          </a:prstGeom>
          <a:noFill/>
          <a:ln cap="flat" cmpd="sng" w="9525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les </a:t>
            </a:r>
            <a:r>
              <a:rPr lang="fr" sz="1100">
                <a:solidFill>
                  <a:srgbClr val="213A8E"/>
                </a:solidFill>
                <a:highlight>
                  <a:srgbClr val="FFFFFF"/>
                </a:highlight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n’ont pas de compte google pour accéder à youtube, vous pouvez suivre le tuto pas-à-pas construit par l’équipe des Bons Clics : Découvrir l’univers des applications mobiles/Accéder au magasin des applications.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sng" cap="none" strike="noStrike">
                <a:solidFill>
                  <a:srgbClr val="E6334C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Tuto - Compte Google</a:t>
            </a:r>
            <a:endParaRPr b="0" i="0" sz="14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9" name="Google Shape;109;p1"/>
          <p:cNvGrpSpPr/>
          <p:nvPr/>
        </p:nvGrpSpPr>
        <p:grpSpPr>
          <a:xfrm>
            <a:off x="107565" y="510700"/>
            <a:ext cx="622519" cy="502655"/>
            <a:chOff x="-46779900" y="3588000"/>
            <a:chExt cx="300125" cy="263875"/>
          </a:xfrm>
        </p:grpSpPr>
        <p:sp>
          <p:nvSpPr>
            <p:cNvPr id="110" name="Google Shape;110;p1"/>
            <p:cNvSpPr/>
            <p:nvPr/>
          </p:nvSpPr>
          <p:spPr>
            <a:xfrm>
              <a:off x="-46746025" y="3588000"/>
              <a:ext cx="230800" cy="263875"/>
            </a:xfrm>
            <a:custGeom>
              <a:rect b="b" l="l" r="r" t="t"/>
              <a:pathLst>
                <a:path extrusionOk="0" h="10555" w="9232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-46674350" y="3710075"/>
              <a:ext cx="91400" cy="122900"/>
            </a:xfrm>
            <a:custGeom>
              <a:rect b="b" l="l" r="r" t="t"/>
              <a:pathLst>
                <a:path extrusionOk="0" h="4916" w="3656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-46779900" y="3754200"/>
              <a:ext cx="17350" cy="70125"/>
            </a:xfrm>
            <a:custGeom>
              <a:rect b="b" l="l" r="r" t="t"/>
              <a:pathLst>
                <a:path extrusionOk="0" h="2805" w="694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-46497925" y="3754200"/>
              <a:ext cx="18150" cy="70125"/>
            </a:xfrm>
            <a:custGeom>
              <a:rect b="b" l="l" r="r" t="t"/>
              <a:pathLst>
                <a:path extrusionOk="0" h="2805" w="726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"/>
          <p:cNvSpPr/>
          <p:nvPr/>
        </p:nvSpPr>
        <p:spPr>
          <a:xfrm>
            <a:off x="438150" y="7563062"/>
            <a:ext cx="22479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457200" y="7563062"/>
            <a:ext cx="4776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3</a:t>
            </a:r>
            <a:endParaRPr b="1" i="0" sz="1100" u="none" cap="none" strike="noStrike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0" name="Google Shape;120;p2"/>
          <p:cNvSpPr/>
          <p:nvPr/>
        </p:nvSpPr>
        <p:spPr>
          <a:xfrm>
            <a:off x="444075" y="3710588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/>
          <p:cNvSpPr/>
          <p:nvPr/>
        </p:nvSpPr>
        <p:spPr>
          <a:xfrm>
            <a:off x="453600" y="1017150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/>
          <p:cNvSpPr txBox="1"/>
          <p:nvPr/>
        </p:nvSpPr>
        <p:spPr>
          <a:xfrm>
            <a:off x="455400" y="1017150"/>
            <a:ext cx="3042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1</a:t>
            </a:r>
            <a:endParaRPr b="1" i="0" sz="1100" u="none" cap="none" strike="noStrike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338400" y="371475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Déroulé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"/>
          <p:cNvSpPr/>
          <p:nvPr/>
        </p:nvSpPr>
        <p:spPr>
          <a:xfrm>
            <a:off x="669900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"/>
          <p:cNvSpPr txBox="1"/>
          <p:nvPr/>
        </p:nvSpPr>
        <p:spPr>
          <a:xfrm flipH="1" rot="5400000">
            <a:off x="5929500" y="8355775"/>
            <a:ext cx="2400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"/>
          <p:cNvSpPr txBox="1"/>
          <p:nvPr/>
        </p:nvSpPr>
        <p:spPr>
          <a:xfrm>
            <a:off x="457200" y="3710588"/>
            <a:ext cx="3042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2</a:t>
            </a:r>
            <a:endParaRPr b="1" i="0" sz="1100" u="none" cap="none" strike="noStrike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27" name="Google Shape;127;p2"/>
          <p:cNvSpPr txBox="1"/>
          <p:nvPr/>
        </p:nvSpPr>
        <p:spPr>
          <a:xfrm>
            <a:off x="759600" y="1017150"/>
            <a:ext cx="5946000" cy="78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Introduction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au groupe si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elles / ils aiment la musique ? Et quoi exactement ?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comment elles/ils  écoutent de la musique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elles / ils connaissent youtube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1)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Présentez l'icône youtube (si elle n’est pas connue)  et demandez aux participantes et participants de la retrouver sur leur smartphone.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l’application n'est pas installée : atelier </a:t>
            </a:r>
            <a:r>
              <a:rPr b="1" i="0" lang="fr" sz="1100" cap="none" strike="noStrike">
                <a:solidFill>
                  <a:srgbClr val="1155CC"/>
                </a:solidFill>
              </a:rPr>
              <a:t>Je télécharge une application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(+45 minutes)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2)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Demandez au groupe quelle est leur chanson préférée et/ou leur chanteur / chanteuse préféré·e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Application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3)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Distribuez le pas-à-pas en papier annoncez le but de l’activité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“On va aller écouter notre chanson préférée et la faire écouter aux autres en passant par youtube.”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Commencez la manœuvre étape par étape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touche l'icône youtube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ferme la publicité (si elle est là)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cherche la barre de recherche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J’écris ma recherche si je suis scripteur·se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cherche l'icône micro et je dis ma recherche si je n’écris pas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valide ma recherche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touche la miniature pour lancer la chanson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touche de nouveau la miniature pour mettre la chanson en pause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N'hésitez pas à apporter votre aide à chaque </a:t>
            </a:r>
            <a:r>
              <a:rPr lang="fr" sz="1100">
                <a:solidFill>
                  <a:srgbClr val="213A8E"/>
                </a:solidFill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en difficulté ou à demander à une autre personne d'apporter son aide si elle est à l'aise avec la séquence.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8)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Écoutez et faites écouter les chansons de chacun chacune pour conclure l’atelier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Résolution de problèmes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(Diapos 9 et 10)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Youtube est financé par la publicité. des fois il ya des publicités avant la vidéo que je veux voir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9)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Je peux ignorer la publicité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10)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Je dois attendre que la publicité finisse avant de regarder ma vidéo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8" name="Google Shape;128;p2"/>
          <p:cNvGrpSpPr/>
          <p:nvPr/>
        </p:nvGrpSpPr>
        <p:grpSpPr>
          <a:xfrm>
            <a:off x="6818240" y="523875"/>
            <a:ext cx="622519" cy="502655"/>
            <a:chOff x="-46779900" y="3588000"/>
            <a:chExt cx="300125" cy="263875"/>
          </a:xfrm>
        </p:grpSpPr>
        <p:sp>
          <p:nvSpPr>
            <p:cNvPr id="129" name="Google Shape;129;p2"/>
            <p:cNvSpPr/>
            <p:nvPr/>
          </p:nvSpPr>
          <p:spPr>
            <a:xfrm>
              <a:off x="-46746025" y="3588000"/>
              <a:ext cx="230800" cy="263875"/>
            </a:xfrm>
            <a:custGeom>
              <a:rect b="b" l="l" r="r" t="t"/>
              <a:pathLst>
                <a:path extrusionOk="0" h="10555" w="9232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-46674350" y="3710075"/>
              <a:ext cx="91400" cy="122900"/>
            </a:xfrm>
            <a:custGeom>
              <a:rect b="b" l="l" r="r" t="t"/>
              <a:pathLst>
                <a:path extrusionOk="0" h="4916" w="3656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-46779900" y="3754200"/>
              <a:ext cx="17350" cy="70125"/>
            </a:xfrm>
            <a:custGeom>
              <a:rect b="b" l="l" r="r" t="t"/>
              <a:pathLst>
                <a:path extrusionOk="0" h="2805" w="694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-46497925" y="3754200"/>
              <a:ext cx="18150" cy="70125"/>
            </a:xfrm>
            <a:custGeom>
              <a:rect b="b" l="l" r="r" t="t"/>
              <a:pathLst>
                <a:path extrusionOk="0" h="2805" w="726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3"/>
          <p:cNvSpPr txBox="1"/>
          <p:nvPr/>
        </p:nvSpPr>
        <p:spPr>
          <a:xfrm rot="-5400000">
            <a:off x="-1183950" y="78441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1143000" y="491281"/>
            <a:ext cx="23190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3"/>
          <p:cNvSpPr txBox="1"/>
          <p:nvPr/>
        </p:nvSpPr>
        <p:spPr>
          <a:xfrm>
            <a:off x="1150800" y="476699"/>
            <a:ext cx="3732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chemeClr val="lt1"/>
                </a:solidFill>
                <a:latin typeface="Fira Sans"/>
                <a:ea typeface="Fira Sans"/>
                <a:cs typeface="Fira Sans"/>
                <a:sym typeface="Fira Sans"/>
              </a:rPr>
              <a:t>4</a:t>
            </a:r>
            <a:endParaRPr b="1" i="0" sz="1100" u="none" cap="none" strike="noStrike">
              <a:solidFill>
                <a:schemeClr val="lt1"/>
              </a:solidFill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41" name="Google Shape;141;p3"/>
          <p:cNvSpPr txBox="1"/>
          <p:nvPr/>
        </p:nvSpPr>
        <p:spPr>
          <a:xfrm>
            <a:off x="1371600" y="475800"/>
            <a:ext cx="59214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Reformulation et conclusion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highlight>
                <a:schemeClr val="lt1"/>
              </a:highlight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Avant de clore l'atelier et de quitter le groupe, demandez à chacun et chacune de dire ce qu’il ou elle a fait dans l’atelier aujourd’hui.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de conserver leur pas-à-pas comme support pour mémoriser l’action.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1037602" y="180793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Conseils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2382500" y="2329975"/>
            <a:ext cx="4784400" cy="20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Animer une séquence de travail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Autant que possible, soyez dans un espace calme (éviter les distractions et les stimulations sensorielles).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Suivez l’ordre des étapes et concentrez-vous dessus. Ne posez pas de questions, ne faites pas de remarques “hors” de la séquence.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La séquence visuelle pas-à-pas est un appui à la réalisation de l’activité. Le plus important ce sont les consignes courtes que vous donnez oralement et l’aide particulière aux personnes qui en auraient besoin.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3"/>
          <p:cNvSpPr txBox="1"/>
          <p:nvPr/>
        </p:nvSpPr>
        <p:spPr>
          <a:xfrm>
            <a:off x="1143000" y="5204125"/>
            <a:ext cx="45246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Suivre une séquence de travail mobilise beaucoup de ressources physiques et fatigue les participantes et participants. Gardez l’oeil ouvert et proposez des pauses ou des aides au besoin.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3"/>
          <p:cNvSpPr txBox="1"/>
          <p:nvPr/>
        </p:nvSpPr>
        <p:spPr>
          <a:xfrm>
            <a:off x="2806100" y="6749451"/>
            <a:ext cx="43608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Bien que l’activité paraisse fastidieuse vu de l’extérieur, ce type d’activité permet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comprendre une partie du fonctionnement d’internet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faire une manoeuvre informatique en entier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travailler la résolution de problème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5976" y="2569051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56401" y="4724400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95400" y="6520851"/>
            <a:ext cx="1251549" cy="12515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9" name="Google Shape;149;p3"/>
          <p:cNvGrpSpPr/>
          <p:nvPr/>
        </p:nvGrpSpPr>
        <p:grpSpPr>
          <a:xfrm>
            <a:off x="107565" y="510700"/>
            <a:ext cx="622519" cy="502655"/>
            <a:chOff x="-46779900" y="3588000"/>
            <a:chExt cx="300125" cy="263875"/>
          </a:xfrm>
        </p:grpSpPr>
        <p:sp>
          <p:nvSpPr>
            <p:cNvPr id="150" name="Google Shape;150;p3"/>
            <p:cNvSpPr/>
            <p:nvPr/>
          </p:nvSpPr>
          <p:spPr>
            <a:xfrm>
              <a:off x="-46746025" y="3588000"/>
              <a:ext cx="230800" cy="263875"/>
            </a:xfrm>
            <a:custGeom>
              <a:rect b="b" l="l" r="r" t="t"/>
              <a:pathLst>
                <a:path extrusionOk="0" h="10555" w="9232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-46674350" y="3710075"/>
              <a:ext cx="91400" cy="122900"/>
            </a:xfrm>
            <a:custGeom>
              <a:rect b="b" l="l" r="r" t="t"/>
              <a:pathLst>
                <a:path extrusionOk="0" h="4916" w="3656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-46779900" y="3754200"/>
              <a:ext cx="17350" cy="70125"/>
            </a:xfrm>
            <a:custGeom>
              <a:rect b="b" l="l" r="r" t="t"/>
              <a:pathLst>
                <a:path extrusionOk="0" h="2805" w="694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-46497925" y="3754200"/>
              <a:ext cx="18150" cy="70125"/>
            </a:xfrm>
            <a:custGeom>
              <a:rect b="b" l="l" r="r" t="t"/>
              <a:pathLst>
                <a:path extrusionOk="0" h="2805" w="726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E633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