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Lst>
  <p:sldSz cy="10440000" cx="7560000"/>
  <p:notesSz cx="6858000" cy="9144000"/>
  <p:embeddedFontLst>
    <p:embeddedFont>
      <p:font typeface="Roboto"/>
      <p:regular r:id="rId8"/>
      <p:bold r:id="rId9"/>
      <p:italic r:id="rId10"/>
      <p:boldItalic r:id="rId11"/>
    </p:embeddedFont>
    <p:embeddedFont>
      <p:font typeface="Fira Sans Medium"/>
      <p:regular r:id="rId12"/>
      <p:bold r:id="rId13"/>
      <p:italic r:id="rId14"/>
      <p:boldItalic r:id="rId15"/>
    </p:embeddedFont>
    <p:embeddedFont>
      <p:font typeface="Fira Sans"/>
      <p:regular r:id="rId16"/>
      <p:bold r:id="rId17"/>
      <p:italic r:id="rId18"/>
      <p:boldItalic r:id="rId19"/>
    </p:embeddedFont>
    <p:embeddedFont>
      <p:font typeface="Barlow"/>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72">
          <p15:clr>
            <a:srgbClr val="747775"/>
          </p15:clr>
        </p15:guide>
        <p15:guide id="3" orient="horz" pos="483">
          <p15:clr>
            <a:srgbClr val="747775"/>
          </p15:clr>
        </p15:guide>
        <p15:guide id="4" pos="544">
          <p15:clr>
            <a:srgbClr val="747775"/>
          </p15:clr>
        </p15:guide>
        <p15:guide id="5" pos="4218">
          <p15:clr>
            <a:srgbClr val="747775"/>
          </p15:clr>
        </p15:guide>
        <p15:guide id="6" pos="4490">
          <p15:clr>
            <a:srgbClr val="747775"/>
          </p15:clr>
        </p15:guide>
        <p15:guide id="7" orient="horz" pos="6066">
          <p15:clr>
            <a:srgbClr val="747775"/>
          </p15:clr>
        </p15:guide>
      </p15:sldGuideLst>
    </p:ext>
    <p:ext uri="GoogleSlidesCustomDataVersion2">
      <go:slidesCustomData xmlns:go="http://customooxmlschemas.google.com/" r:id="rId24" roundtripDataSignature="AMtx7mj8u3ZJCYpeeqehmbId44/mlho/4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72"/>
        <p:guide pos="483" orient="horz"/>
        <p:guide pos="544"/>
        <p:guide pos="4218"/>
        <p:guide pos="4490"/>
        <p:guide pos="6066"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regular.fntdata"/><Relationship Id="rId11" Type="http://schemas.openxmlformats.org/officeDocument/2006/relationships/font" Target="fonts/Roboto-boldItalic.fntdata"/><Relationship Id="rId22" Type="http://schemas.openxmlformats.org/officeDocument/2006/relationships/font" Target="fonts/Barlow-italic.fntdata"/><Relationship Id="rId10" Type="http://schemas.openxmlformats.org/officeDocument/2006/relationships/font" Target="fonts/Roboto-italic.fntdata"/><Relationship Id="rId21" Type="http://schemas.openxmlformats.org/officeDocument/2006/relationships/font" Target="fonts/Barlow-bold.fntdata"/><Relationship Id="rId13" Type="http://schemas.openxmlformats.org/officeDocument/2006/relationships/font" Target="fonts/FiraSansMedium-bold.fntdata"/><Relationship Id="rId24" Type="http://customschemas.google.com/relationships/presentationmetadata" Target="metadata"/><Relationship Id="rId12" Type="http://schemas.openxmlformats.org/officeDocument/2006/relationships/font" Target="fonts/FiraSansMedium-regular.fntdata"/><Relationship Id="rId23" Type="http://schemas.openxmlformats.org/officeDocument/2006/relationships/font" Target="fonts/Barlow-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bold.fntdata"/><Relationship Id="rId15" Type="http://schemas.openxmlformats.org/officeDocument/2006/relationships/font" Target="fonts/FiraSansMedium-boldItalic.fntdata"/><Relationship Id="rId14" Type="http://schemas.openxmlformats.org/officeDocument/2006/relationships/font" Target="fonts/FiraSansMedium-italic.fntdata"/><Relationship Id="rId17" Type="http://schemas.openxmlformats.org/officeDocument/2006/relationships/font" Target="fonts/FiraSans-bold.fntdata"/><Relationship Id="rId16" Type="http://schemas.openxmlformats.org/officeDocument/2006/relationships/font" Target="fonts/FiraSans-regular.fntdata"/><Relationship Id="rId5" Type="http://schemas.openxmlformats.org/officeDocument/2006/relationships/notesMaster" Target="notesMasters/notesMaster1.xml"/><Relationship Id="rId19" Type="http://schemas.openxmlformats.org/officeDocument/2006/relationships/font" Target="fonts/FiraSans-boldItalic.fntdata"/><Relationship Id="rId6" Type="http://schemas.openxmlformats.org/officeDocument/2006/relationships/slide" Target="slides/slide1.xml"/><Relationship Id="rId18" Type="http://schemas.openxmlformats.org/officeDocument/2006/relationships/font" Target="fonts/FiraSans-italic.fntdata"/><Relationship Id="rId7" Type="http://schemas.openxmlformats.org/officeDocument/2006/relationships/slide" Target="slides/slide2.xml"/><Relationship Id="rId8" Type="http://schemas.openxmlformats.org/officeDocument/2006/relationships/font" Target="fonts/Roboto-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 name="Google Shape;7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p:cSld name="SECTION_HEADER_1">
    <p:spTree>
      <p:nvGrpSpPr>
        <p:cNvPr id="9" name="Shape 9"/>
        <p:cNvGrpSpPr/>
        <p:nvPr/>
      </p:nvGrpSpPr>
      <p:grpSpPr>
        <a:xfrm>
          <a:off x="0" y="0"/>
          <a:ext cx="0" cy="0"/>
          <a:chOff x="0" y="0"/>
          <a:chExt cx="0" cy="0"/>
        </a:xfrm>
      </p:grpSpPr>
      <p:sp>
        <p:nvSpPr>
          <p:cNvPr id="10" name="Google Shape;10;p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4"/>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400" u="none" cap="none" strike="noStrike">
              <a:solidFill>
                <a:srgbClr val="000000"/>
              </a:solidFill>
              <a:latin typeface="Arial"/>
              <a:ea typeface="Arial"/>
              <a:cs typeface="Arial"/>
              <a:sym typeface="Arial"/>
            </a:endParaRPr>
          </a:p>
        </p:txBody>
      </p:sp>
      <p:sp>
        <p:nvSpPr>
          <p:cNvPr id="12" name="Google Shape;12;p4"/>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3" name="Google Shape;13;p4"/>
          <p:cNvSpPr/>
          <p:nvPr/>
        </p:nvSpPr>
        <p:spPr>
          <a:xfrm>
            <a:off x="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13"/>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13"/>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7" name="Google Shape;47;p13"/>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8" name="Google Shape;48;p13"/>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9" name="Google Shape;49;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 name="Shape 50"/>
        <p:cNvGrpSpPr/>
        <p:nvPr/>
      </p:nvGrpSpPr>
      <p:grpSpPr>
        <a:xfrm>
          <a:off x="0" y="0"/>
          <a:ext cx="0" cy="0"/>
          <a:chOff x="0" y="0"/>
          <a:chExt cx="0" cy="0"/>
        </a:xfrm>
      </p:grpSpPr>
      <p:sp>
        <p:nvSpPr>
          <p:cNvPr id="51" name="Google Shape;51;p14"/>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2" name="Google Shape;52;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3" name="Shape 53"/>
        <p:cNvGrpSpPr/>
        <p:nvPr/>
      </p:nvGrpSpPr>
      <p:grpSpPr>
        <a:xfrm>
          <a:off x="0" y="0"/>
          <a:ext cx="0" cy="0"/>
          <a:chOff x="0" y="0"/>
          <a:chExt cx="0" cy="0"/>
        </a:xfrm>
      </p:grpSpPr>
      <p:sp>
        <p:nvSpPr>
          <p:cNvPr id="54" name="Google Shape;54;p15"/>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5" name="Google Shape;55;p15"/>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6" name="Google Shape;56;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p:cSld name="TITLE_AND_BODY_1">
    <p:spTree>
      <p:nvGrpSpPr>
        <p:cNvPr id="14" name="Shape 14"/>
        <p:cNvGrpSpPr/>
        <p:nvPr/>
      </p:nvGrpSpPr>
      <p:grpSpPr>
        <a:xfrm>
          <a:off x="0" y="0"/>
          <a:ext cx="0" cy="0"/>
          <a:chOff x="0" y="0"/>
          <a:chExt cx="0" cy="0"/>
        </a:xfrm>
      </p:grpSpPr>
      <p:sp>
        <p:nvSpPr>
          <p:cNvPr id="15" name="Google Shape;15;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6" name="Google Shape;16;p5"/>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7" name="Google Shape;17;p5"/>
          <p:cNvSpPr/>
          <p:nvPr/>
        </p:nvSpPr>
        <p:spPr>
          <a:xfrm>
            <a:off x="670560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 name="Shape 18"/>
        <p:cNvGrpSpPr/>
        <p:nvPr/>
      </p:nvGrpSpPr>
      <p:grpSpPr>
        <a:xfrm>
          <a:off x="0" y="0"/>
          <a:ext cx="0" cy="0"/>
          <a:chOff x="0" y="0"/>
          <a:chExt cx="0" cy="0"/>
        </a:xfrm>
      </p:grpSpPr>
      <p:sp>
        <p:nvSpPr>
          <p:cNvPr id="19" name="Google Shape;19;p6"/>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0" name="Google Shape;20;p6"/>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1" name="Google Shape;21;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 name="Shape 22"/>
        <p:cNvGrpSpPr/>
        <p:nvPr/>
      </p:nvGrpSpPr>
      <p:grpSpPr>
        <a:xfrm>
          <a:off x="0" y="0"/>
          <a:ext cx="0" cy="0"/>
          <a:chOff x="0" y="0"/>
          <a:chExt cx="0" cy="0"/>
        </a:xfrm>
      </p:grpSpPr>
      <p:sp>
        <p:nvSpPr>
          <p:cNvPr id="23" name="Google Shape;23;p7"/>
          <p:cNvSpPr txBox="1"/>
          <p:nvPr>
            <p:ph type="title"/>
          </p:nvPr>
        </p:nvSpPr>
        <p:spPr>
          <a:xfrm>
            <a:off x="257705" y="4365680"/>
            <a:ext cx="7044600" cy="17085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 name="Google Shape;24;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8"/>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8"/>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8" name="Google Shape;28;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 name="Shape 29"/>
        <p:cNvGrpSpPr/>
        <p:nvPr/>
      </p:nvGrpSpPr>
      <p:grpSpPr>
        <a:xfrm>
          <a:off x="0" y="0"/>
          <a:ext cx="0" cy="0"/>
          <a:chOff x="0" y="0"/>
          <a:chExt cx="0" cy="0"/>
        </a:xfrm>
      </p:grpSpPr>
      <p:sp>
        <p:nvSpPr>
          <p:cNvPr id="30" name="Google Shape;30;p9"/>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1" name="Google Shape;31;p9"/>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 name="Google Shape;32;p9"/>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6" name="Google Shape;36;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7" name="Shape 37"/>
        <p:cNvGrpSpPr/>
        <p:nvPr/>
      </p:nvGrpSpPr>
      <p:grpSpPr>
        <a:xfrm>
          <a:off x="0" y="0"/>
          <a:ext cx="0" cy="0"/>
          <a:chOff x="0" y="0"/>
          <a:chExt cx="0" cy="0"/>
        </a:xfrm>
      </p:grpSpPr>
      <p:sp>
        <p:nvSpPr>
          <p:cNvPr id="38" name="Google Shape;38;p11"/>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9" name="Google Shape;39;p11"/>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0" name="Google Shape;40;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12"/>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3" name="Google Shape;43;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3"/>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goblin.tools/" TargetMode="External"/><Relationship Id="rId4" Type="http://schemas.openxmlformats.org/officeDocument/2006/relationships/hyperlink" Target="https://micetf.fr/symbole-commun/" TargetMode="External"/><Relationship Id="rId5" Type="http://schemas.openxmlformats.org/officeDocument/2006/relationships/hyperlink" Target="https://arasaac.org/pictograms/search" TargetMode="External"/><Relationship Id="rId6" Type="http://schemas.openxmlformats.org/officeDocument/2006/relationships/hyperlink" Target="https://www.iconfinder.com/"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
          <p:cNvSpPr txBox="1"/>
          <p:nvPr/>
        </p:nvSpPr>
        <p:spPr>
          <a:xfrm>
            <a:off x="1008300"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213A8E"/>
                </a:solidFill>
                <a:latin typeface="Arial"/>
                <a:ea typeface="Arial"/>
                <a:cs typeface="Arial"/>
                <a:sym typeface="Arial"/>
              </a:rPr>
              <a:t>Parcours autour du service SP</a:t>
            </a:r>
            <a:endParaRPr b="1" i="0" sz="2500" u="none" cap="none" strike="noStrike">
              <a:solidFill>
                <a:srgbClr val="213A8E"/>
              </a:solidFill>
              <a:latin typeface="Arial"/>
              <a:ea typeface="Arial"/>
              <a:cs typeface="Arial"/>
              <a:sym typeface="Arial"/>
            </a:endParaRPr>
          </a:p>
        </p:txBody>
      </p:sp>
      <p:sp>
        <p:nvSpPr>
          <p:cNvPr id="64" name="Google Shape;64;p1"/>
          <p:cNvSpPr txBox="1"/>
          <p:nvPr/>
        </p:nvSpPr>
        <p:spPr>
          <a:xfrm>
            <a:off x="1105650" y="870700"/>
            <a:ext cx="6167100" cy="4941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Présentation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Le service Sélectionner pour prononcer est une application sur Android qui permet de sélectionner des éléments à l'écran pour qu'ils soient lus ou décrits à haute voix.</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1"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Illustration</a:t>
            </a:r>
            <a:r>
              <a:rPr b="0" i="0" lang="fr" sz="1100" u="none" cap="none" strike="noStrike">
                <a:solidFill>
                  <a:srgbClr val="213A8E"/>
                </a:solidFill>
                <a:latin typeface="Arial"/>
                <a:ea typeface="Arial"/>
                <a:cs typeface="Arial"/>
                <a:sym typeface="Arial"/>
              </a:rPr>
              <a:t> : Marie est dyslexique et dysorthographique, elle confond les sons, ce qui lui cause des grosses difficultés pour la lecture. Sur son smartphone, elle aimerait pouvoir lire ses sms et ses mails. Cette option « sélectionner pour prononcer » lui permettra de sélectionner le contenu du mail et le lecteur d’écran lui permettra de comprendre tout ce qui est écrit.</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rgbClr val="213A8E"/>
                </a:solidFill>
                <a:latin typeface="Arial"/>
                <a:ea typeface="Arial"/>
                <a:cs typeface="Arial"/>
                <a:sym typeface="Arial"/>
              </a:rPr>
              <a:t>Choix pédagogiques</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L’ensemble pédagogique ici présenté repose essentiellement sur la séquentialisation des tâches numériques et leurs  usages dans un cadre fonctionnel. Séquencer une tâche numérique est particulièrement efficace pour suivre une procédure complexe d’un point de vue cognitif et, à terme, automatiser la tâche. S'entraîner dans un cadre fonctionnel, c’est à dire dans son environnement de vie, facilite aussi la mémorisation et donne du sens à la tâche.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Nous proposons plusieurs exemples de mobilisation de la séquentialisation :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avec une lecture horizontale,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avec une lecture verticale,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en “soliloque”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avec un appui visuel par la photographie et par la pictographie.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Ces stratégies pédagogiques visant la facilitation de la mémoire et la généralisation des apprentissages s’expriment dans des exercices individuels. La proposition ci-après ne mobilise jamais l’écrit. N’hésitez pas à les adapter aux besoins des gens que vous accompagnez et des réalités des contextes que vous rencontrez.</a:t>
            </a:r>
            <a:endParaRPr b="0" i="0" sz="1100" u="none" cap="none" strike="noStrike">
              <a:solidFill>
                <a:srgbClr val="213A8E"/>
              </a:solidFill>
              <a:latin typeface="Arial"/>
              <a:ea typeface="Arial"/>
              <a:cs typeface="Arial"/>
              <a:sym typeface="Arial"/>
            </a:endParaRPr>
          </a:p>
        </p:txBody>
      </p:sp>
      <p:sp>
        <p:nvSpPr>
          <p:cNvPr id="65" name="Google Shape;65;p1"/>
          <p:cNvSpPr txBox="1"/>
          <p:nvPr/>
        </p:nvSpPr>
        <p:spPr>
          <a:xfrm rot="-5400000">
            <a:off x="-1325850" y="7702200"/>
            <a:ext cx="35127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sp>
        <p:nvSpPr>
          <p:cNvPr id="66" name="Google Shape;66;p1"/>
          <p:cNvSpPr txBox="1"/>
          <p:nvPr/>
        </p:nvSpPr>
        <p:spPr>
          <a:xfrm>
            <a:off x="1105650" y="6295350"/>
            <a:ext cx="6167100" cy="3710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Dans ce kit vous trouverez :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Un Pas-à-Pas manipulable tant par les accompagnantes et accompagnants que par une personne en situation de handicap et visant à paramétrer la fonction Sélectionner pour prononcer : </a:t>
            </a:r>
            <a:endParaRPr b="0" i="0" sz="1100" u="none" cap="none" strike="noStrike">
              <a:solidFill>
                <a:srgbClr val="213A8E"/>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rPr b="0" i="0" lang="fr" sz="1100" cap="none" strike="noStrike">
                <a:solidFill>
                  <a:schemeClr val="dk1"/>
                </a:solidFill>
                <a:latin typeface="Arial"/>
                <a:ea typeface="Arial"/>
                <a:cs typeface="Arial"/>
                <a:sym typeface="Arial"/>
              </a:rPr>
              <a:t>SP - Activité séquencée - Pas à Pas - Installer Sélectionner pour Prononcer (à distribuer en papier)</a:t>
            </a: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Barlow"/>
              <a:ea typeface="Barlow"/>
              <a:cs typeface="Barlow"/>
              <a:sym typeface="Barlow"/>
            </a:endParaRPr>
          </a:p>
          <a:p>
            <a:pPr indent="-298450" lvl="0" marL="457200" marR="0" rtl="0" algn="l">
              <a:lnSpc>
                <a:spcPct val="115000"/>
              </a:lnSpc>
              <a:spcBef>
                <a:spcPts val="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Une trame d’animation utilisant le lecteur d’écran Sélectionner pour prononcer : </a:t>
            </a:r>
            <a:r>
              <a:rPr b="0" i="0" lang="fr" sz="1100" cap="none" strike="noStrike">
                <a:solidFill>
                  <a:schemeClr val="dk1"/>
                </a:solidFill>
                <a:latin typeface="Barlow"/>
                <a:ea typeface="Barlow"/>
                <a:cs typeface="Barlow"/>
                <a:sym typeface="Barlow"/>
              </a:rPr>
              <a:t>SP 2 - Installer et paramétrer un lecteur d'écran Smartphone (trame)</a:t>
            </a:r>
            <a:r>
              <a:rPr b="0" i="0" lang="fr" sz="1100" u="none" cap="none" strike="noStrike">
                <a:solidFill>
                  <a:schemeClr val="dk1"/>
                </a:solidFill>
                <a:latin typeface="Barlow"/>
                <a:ea typeface="Barlow"/>
                <a:cs typeface="Barlow"/>
                <a:sym typeface="Barlow"/>
              </a:rPr>
              <a:t>	</a:t>
            </a:r>
            <a:endParaRPr b="0" i="0" sz="1100" u="none" cap="none" strike="noStrike">
              <a:solidFill>
                <a:schemeClr val="dk1"/>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Barlow"/>
                <a:ea typeface="Barlow"/>
                <a:cs typeface="Barlow"/>
                <a:sym typeface="Barlow"/>
              </a:rPr>
              <a:t>Un ensemble d’exercices fonctionnels d’investissement des compétences, un jeu de mémorisation, et des séquences de travail appuyées par des supports de guidance à exploiter :</a:t>
            </a:r>
            <a:r>
              <a:rPr b="0" i="0" lang="fr" sz="1100" u="none" cap="none" strike="noStrike">
                <a:solidFill>
                  <a:schemeClr val="dk1"/>
                </a:solidFill>
                <a:latin typeface="Barlow"/>
                <a:ea typeface="Barlow"/>
                <a:cs typeface="Barlow"/>
                <a:sym typeface="Barlow"/>
              </a:rPr>
              <a:t> </a:t>
            </a:r>
            <a:r>
              <a:rPr b="0" i="0" lang="fr" sz="1100" cap="none" strike="noStrike">
                <a:solidFill>
                  <a:schemeClr val="dk1"/>
                </a:solidFill>
                <a:latin typeface="Barlow"/>
                <a:ea typeface="Barlow"/>
                <a:cs typeface="Barlow"/>
                <a:sym typeface="Barlow"/>
              </a:rPr>
              <a:t>SP 3 - Activités fonctionnelles (trame)</a:t>
            </a:r>
            <a:r>
              <a:rPr b="0" i="0" lang="fr" sz="1100" u="none" cap="none" strike="noStrike">
                <a:solidFill>
                  <a:srgbClr val="1155CC"/>
                </a:solidFill>
                <a:latin typeface="Barlow"/>
                <a:ea typeface="Barlow"/>
                <a:cs typeface="Barlow"/>
                <a:sym typeface="Barlow"/>
              </a:rPr>
              <a:t>	</a:t>
            </a:r>
            <a:endParaRPr b="0" i="0" sz="1100" u="none" cap="none" strike="noStrike">
              <a:solidFill>
                <a:srgbClr val="1155CC"/>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Barlow"/>
              <a:ea typeface="Barlow"/>
              <a:cs typeface="Barlow"/>
              <a:sym typeface="Barlow"/>
            </a:endParaRPr>
          </a:p>
          <a:p>
            <a:pPr indent="-298450" lvl="0" marL="457200" marR="0" rtl="0" algn="l">
              <a:lnSpc>
                <a:spcPct val="115000"/>
              </a:lnSpc>
              <a:spcBef>
                <a:spcPts val="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Des conseils d’animation adaptée :</a:t>
            </a:r>
            <a:r>
              <a:rPr b="0" i="0" lang="fr" sz="1100" u="none" cap="none" strike="noStrike">
                <a:solidFill>
                  <a:schemeClr val="dk1"/>
                </a:solidFill>
                <a:latin typeface="Barlow"/>
                <a:ea typeface="Barlow"/>
                <a:cs typeface="Barlow"/>
                <a:sym typeface="Barlow"/>
              </a:rPr>
              <a:t> </a:t>
            </a:r>
            <a:r>
              <a:rPr b="0" i="0" lang="fr" sz="1100" cap="none" strike="noStrike">
                <a:solidFill>
                  <a:schemeClr val="dk1"/>
                </a:solidFill>
                <a:latin typeface="Barlow"/>
                <a:ea typeface="Barlow"/>
                <a:cs typeface="Barlow"/>
                <a:sym typeface="Barlow"/>
              </a:rPr>
              <a:t>Guide Pédagogique - Animer des ateliers numériques adaptés à des personnes en situation de handicap intellectuels et/ou cognitifs</a:t>
            </a:r>
            <a:endParaRPr b="0" i="0" sz="1400" u="none" cap="none" strike="noStrike">
              <a:solidFill>
                <a:srgbClr val="1155CC"/>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chemeClr val="dk1"/>
                </a:solidFill>
                <a:latin typeface="Barlow"/>
                <a:ea typeface="Barlow"/>
                <a:cs typeface="Barlow"/>
                <a:sym typeface="Barlow"/>
              </a:rPr>
              <a:t>	</a:t>
            </a:r>
            <a:endParaRPr b="0" i="0" sz="1100" u="none" cap="none" strike="noStrike">
              <a:solidFill>
                <a:schemeClr val="dk1"/>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1"/>
          <p:cNvSpPr txBox="1"/>
          <p:nvPr/>
        </p:nvSpPr>
        <p:spPr>
          <a:xfrm>
            <a:off x="1168400" y="5915775"/>
            <a:ext cx="4508400" cy="429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500"/>
              <a:buFont typeface="Arial"/>
              <a:buNone/>
            </a:pPr>
            <a:r>
              <a:rPr b="1" i="0" lang="fr" sz="1500" u="none" cap="none" strike="noStrike">
                <a:solidFill>
                  <a:srgbClr val="213A8E"/>
                </a:solidFill>
                <a:latin typeface="Arial"/>
                <a:ea typeface="Arial"/>
                <a:cs typeface="Arial"/>
                <a:sym typeface="Arial"/>
              </a:rPr>
              <a:t>Proposition de kit pédagogique</a:t>
            </a:r>
            <a:endParaRPr b="1" i="0" sz="100" u="none" cap="none" strike="noStrike">
              <a:solidFill>
                <a:srgbClr val="213A8E"/>
              </a:solidFill>
              <a:latin typeface="Fira Sans"/>
              <a:ea typeface="Fira Sans"/>
              <a:cs typeface="Fira Sans"/>
              <a:sym typeface="Fira Sans"/>
            </a:endParaRPr>
          </a:p>
        </p:txBody>
      </p:sp>
      <p:grpSp>
        <p:nvGrpSpPr>
          <p:cNvPr id="68" name="Google Shape;68;p1"/>
          <p:cNvGrpSpPr/>
          <p:nvPr/>
        </p:nvGrpSpPr>
        <p:grpSpPr>
          <a:xfrm>
            <a:off x="196470" y="431507"/>
            <a:ext cx="511808" cy="487234"/>
            <a:chOff x="-42617300" y="3587775"/>
            <a:chExt cx="306950" cy="310875"/>
          </a:xfrm>
        </p:grpSpPr>
        <p:sp>
          <p:nvSpPr>
            <p:cNvPr id="69" name="Google Shape;69;p1"/>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2"/>
          <p:cNvSpPr txBox="1"/>
          <p:nvPr/>
        </p:nvSpPr>
        <p:spPr>
          <a:xfrm>
            <a:off x="304800" y="762000"/>
            <a:ext cx="6106500" cy="5826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fr" sz="1800" u="none" cap="none" strike="noStrike">
                <a:solidFill>
                  <a:srgbClr val="213A8E"/>
                </a:solidFill>
                <a:latin typeface="Fira Sans Medium"/>
                <a:ea typeface="Fira Sans Medium"/>
                <a:cs typeface="Fira Sans Medium"/>
                <a:sym typeface="Fira Sans Medium"/>
              </a:rPr>
              <a:t>Des ressources pour créer vos propres outils</a:t>
            </a:r>
            <a:endParaRPr b="0" i="0" sz="1800" u="none" cap="none" strike="noStrike">
              <a:solidFill>
                <a:srgbClr val="213A8E"/>
              </a:solidFill>
              <a:latin typeface="Fira Sans Medium"/>
              <a:ea typeface="Fira Sans Medium"/>
              <a:cs typeface="Fira Sans Medium"/>
              <a:sym typeface="Fira Sans Medium"/>
            </a:endParaRPr>
          </a:p>
          <a:p>
            <a:pPr indent="0" lvl="0" marL="0" marR="0" rtl="0" algn="l">
              <a:lnSpc>
                <a:spcPct val="115000"/>
              </a:lnSpc>
              <a:spcBef>
                <a:spcPts val="1000"/>
              </a:spcBef>
              <a:spcAft>
                <a:spcPts val="0"/>
              </a:spcAft>
              <a:buClr>
                <a:srgbClr val="000000"/>
              </a:buClr>
              <a:buSzPts val="1100"/>
              <a:buFont typeface="Arial"/>
              <a:buNone/>
            </a:pPr>
            <a:r>
              <a:rPr b="1" i="0" lang="fr" sz="1100" u="none" cap="none" strike="noStrike">
                <a:solidFill>
                  <a:srgbClr val="213A8E"/>
                </a:solidFill>
                <a:latin typeface="Barlow"/>
                <a:ea typeface="Barlow"/>
                <a:cs typeface="Barlow"/>
                <a:sym typeface="Barlow"/>
              </a:rPr>
              <a:t>Séquencer une tâche : </a:t>
            </a:r>
            <a:endParaRPr b="1" i="0" sz="1100" u="none" cap="none" strike="noStrike">
              <a:solidFill>
                <a:srgbClr val="213A8E"/>
              </a:solidFill>
              <a:latin typeface="Barlow"/>
              <a:ea typeface="Barlow"/>
              <a:cs typeface="Barlow"/>
              <a:sym typeface="Barlow"/>
            </a:endParaRPr>
          </a:p>
          <a:p>
            <a:pPr indent="-298450" lvl="0" marL="457200" marR="0" rtl="0" algn="l">
              <a:lnSpc>
                <a:spcPct val="100000"/>
              </a:lnSpc>
              <a:spcBef>
                <a:spcPts val="100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Que ce soit pour étayer les apprentissages, décrire un protocole à respecter ou même faciliter l’autonomie, la création d’un séquentiel est une activité chronophage et complexe que pratiquent régulièrement les parents ou les professionnels. Une aide bienvenue peut vous être apportée grâce à l’IA : GoblinTools séquence pour vous votre activité et le résultat est plutôt bluffant ! </a:t>
            </a:r>
            <a:endParaRPr b="0" i="0" sz="1100" u="none" cap="none" strike="noStrike">
              <a:solidFill>
                <a:srgbClr val="213A8E"/>
              </a:solidFill>
              <a:latin typeface="Barlow"/>
              <a:ea typeface="Barlow"/>
              <a:cs typeface="Barlow"/>
              <a:sym typeface="Barlow"/>
            </a:endParaRPr>
          </a:p>
          <a:p>
            <a:pPr indent="0" lvl="0" marL="45720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Barlow"/>
                <a:ea typeface="Barlow"/>
                <a:cs typeface="Barlow"/>
                <a:sym typeface="Barlow"/>
              </a:rPr>
              <a:t>À noter : l’interface est en anglais. </a:t>
            </a:r>
            <a:endParaRPr b="0" i="0" sz="1100" u="none" cap="none" strike="noStrike">
              <a:solidFill>
                <a:srgbClr val="213A8E"/>
              </a:solidFill>
              <a:latin typeface="Barlow"/>
              <a:ea typeface="Barlow"/>
              <a:cs typeface="Barlow"/>
              <a:sym typeface="Barlow"/>
            </a:endParaRPr>
          </a:p>
          <a:p>
            <a:pPr indent="0" lvl="0" marL="457200" marR="0" rtl="0" algn="l">
              <a:lnSpc>
                <a:spcPct val="100000"/>
              </a:lnSpc>
              <a:spcBef>
                <a:spcPts val="0"/>
              </a:spcBef>
              <a:spcAft>
                <a:spcPts val="0"/>
              </a:spcAft>
              <a:buClr>
                <a:srgbClr val="000000"/>
              </a:buClr>
              <a:buSzPts val="1100"/>
              <a:buFont typeface="Arial"/>
              <a:buNone/>
            </a:pPr>
            <a:r>
              <a:rPr b="0" i="0" lang="fr" sz="1100" u="none" cap="none" strike="noStrike">
                <a:solidFill>
                  <a:schemeClr val="dk1"/>
                </a:solidFill>
                <a:latin typeface="Barlow"/>
                <a:ea typeface="Barlow"/>
                <a:cs typeface="Barlow"/>
                <a:sym typeface="Barlow"/>
              </a:rPr>
              <a:t>🔗</a:t>
            </a:r>
            <a:r>
              <a:rPr b="0" i="1" lang="fr" sz="1100" u="none" cap="none" strike="noStrike">
                <a:solidFill>
                  <a:schemeClr val="dk1"/>
                </a:solidFill>
                <a:latin typeface="Barlow"/>
                <a:ea typeface="Barlow"/>
                <a:cs typeface="Barlow"/>
                <a:sym typeface="Barlow"/>
              </a:rPr>
              <a:t> : </a:t>
            </a:r>
            <a:r>
              <a:rPr b="0" i="1" lang="fr" sz="1100" u="sng" cap="none" strike="noStrike">
                <a:solidFill>
                  <a:srgbClr val="1155CC"/>
                </a:solidFill>
                <a:latin typeface="Barlow"/>
                <a:ea typeface="Barlow"/>
                <a:cs typeface="Barlow"/>
                <a:sym typeface="Barlow"/>
                <a:hlinkClick r:id="rId3">
                  <a:extLst>
                    <a:ext uri="{A12FA001-AC4F-418D-AE19-62706E023703}">
                      <ahyp:hlinkClr val="tx"/>
                    </a:ext>
                  </a:extLst>
                </a:hlinkClick>
              </a:rPr>
              <a:t>https://goblin.tools/</a:t>
            </a:r>
            <a:endParaRPr b="0" i="0" sz="1100" u="none" cap="none" strike="noStrike">
              <a:solidFill>
                <a:schemeClr val="dk1"/>
              </a:solidFill>
              <a:latin typeface="Barlow"/>
              <a:ea typeface="Barlow"/>
              <a:cs typeface="Barlow"/>
              <a:sym typeface="Barlow"/>
            </a:endParaRPr>
          </a:p>
          <a:p>
            <a:pPr indent="0" lvl="0" marL="45720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Barlow"/>
              <a:ea typeface="Barlow"/>
              <a:cs typeface="Barlow"/>
              <a:sym typeface="Barlow"/>
            </a:endParaRPr>
          </a:p>
          <a:p>
            <a:pPr indent="0" lvl="0" marL="0" marR="0" rtl="0" algn="l">
              <a:lnSpc>
                <a:spcPct val="115000"/>
              </a:lnSpc>
              <a:spcBef>
                <a:spcPts val="0"/>
              </a:spcBef>
              <a:spcAft>
                <a:spcPts val="0"/>
              </a:spcAft>
              <a:buClr>
                <a:srgbClr val="000000"/>
              </a:buClr>
              <a:buSzPts val="1100"/>
              <a:buFont typeface="Arial"/>
              <a:buNone/>
            </a:pPr>
            <a:r>
              <a:rPr b="1" i="0" lang="fr" sz="1100" u="none" cap="none" strike="noStrike">
                <a:solidFill>
                  <a:srgbClr val="213A8E"/>
                </a:solidFill>
                <a:latin typeface="Barlow"/>
                <a:ea typeface="Barlow"/>
                <a:cs typeface="Barlow"/>
                <a:sym typeface="Barlow"/>
              </a:rPr>
              <a:t>Générer un jeu de mémoire : </a:t>
            </a:r>
            <a:endParaRPr b="1" i="0" sz="1100" u="none" cap="none" strike="noStrike">
              <a:solidFill>
                <a:srgbClr val="213A8E"/>
              </a:solidFill>
              <a:latin typeface="Barlow"/>
              <a:ea typeface="Barlow"/>
              <a:cs typeface="Barlow"/>
              <a:sym typeface="Barlow"/>
            </a:endParaRPr>
          </a:p>
          <a:p>
            <a:pPr indent="-298450" lvl="0" marL="457200" marR="0" rtl="0" algn="l">
              <a:lnSpc>
                <a:spcPct val="100000"/>
              </a:lnSpc>
              <a:spcBef>
                <a:spcPts val="100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Les petits jeux hors écrans peuvent s’avérer très efficaces pour stimuler les fonctions de la mémoire. Mémory, Dobble, Bingo, etc. sont des activités fortement recommandées pour aider à maintenir certains apprentissages visuels. Mais la conception de ce type d’activité est chronophage. Pas de panique, vous trouverez ici des générateurs de ce types de jeux.</a:t>
            </a:r>
            <a:endParaRPr b="0" i="0" sz="1100" u="none" cap="none" strike="noStrike">
              <a:solidFill>
                <a:srgbClr val="213A8E"/>
              </a:solidFill>
              <a:latin typeface="Barlow"/>
              <a:ea typeface="Barlow"/>
              <a:cs typeface="Barlow"/>
              <a:sym typeface="Barlow"/>
            </a:endParaRPr>
          </a:p>
          <a:p>
            <a:pPr indent="0" lvl="0" marL="45720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Barlow"/>
                <a:ea typeface="Barlow"/>
                <a:cs typeface="Barlow"/>
                <a:sym typeface="Barlow"/>
              </a:rPr>
              <a:t>🔗 : </a:t>
            </a:r>
            <a:r>
              <a:rPr b="0" i="1" lang="fr" sz="1100" u="sng" cap="none" strike="noStrike">
                <a:solidFill>
                  <a:srgbClr val="1155CC"/>
                </a:solidFill>
                <a:latin typeface="Barlow"/>
                <a:ea typeface="Barlow"/>
                <a:cs typeface="Barlow"/>
                <a:sym typeface="Barlow"/>
                <a:hlinkClick r:id="rId4">
                  <a:extLst>
                    <a:ext uri="{A12FA001-AC4F-418D-AE19-62706E023703}">
                      <ahyp:hlinkClr val="tx"/>
                    </a:ext>
                  </a:extLst>
                </a:hlinkClick>
              </a:rPr>
              <a:t>Symbole Commun</a:t>
            </a:r>
            <a:r>
              <a:rPr b="0" i="1" lang="fr" sz="1100" u="sng" cap="none" strike="noStrike">
                <a:solidFill>
                  <a:srgbClr val="1155CC"/>
                </a:solidFill>
                <a:latin typeface="Barlow"/>
                <a:ea typeface="Barlow"/>
                <a:cs typeface="Barlow"/>
                <a:sym typeface="Barlow"/>
              </a:rPr>
              <a:t> </a:t>
            </a:r>
            <a:r>
              <a:rPr b="0" i="0" lang="fr" sz="1100" u="none" cap="none" strike="noStrike">
                <a:solidFill>
                  <a:srgbClr val="213A8E"/>
                </a:solidFill>
                <a:latin typeface="Barlow"/>
                <a:ea typeface="Barlow"/>
                <a:cs typeface="Barlow"/>
                <a:sym typeface="Barlow"/>
              </a:rPr>
              <a:t>  </a:t>
            </a:r>
            <a:endParaRPr b="0" i="0" sz="1100" u="none" cap="none" strike="noStrike">
              <a:solidFill>
                <a:srgbClr val="213A8E"/>
              </a:solidFill>
              <a:latin typeface="Barlow"/>
              <a:ea typeface="Barlow"/>
              <a:cs typeface="Barlow"/>
              <a:sym typeface="Barlow"/>
            </a:endParaRPr>
          </a:p>
          <a:p>
            <a:pPr indent="0" lvl="0" marL="45720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Barlow"/>
              <a:ea typeface="Barlow"/>
              <a:cs typeface="Barlow"/>
              <a:sym typeface="Barlow"/>
            </a:endParaRPr>
          </a:p>
          <a:p>
            <a:pPr indent="0" lvl="0" marL="0" marR="0" rtl="0" algn="l">
              <a:lnSpc>
                <a:spcPct val="115000"/>
              </a:lnSpc>
              <a:spcBef>
                <a:spcPts val="0"/>
              </a:spcBef>
              <a:spcAft>
                <a:spcPts val="0"/>
              </a:spcAft>
              <a:buClr>
                <a:srgbClr val="000000"/>
              </a:buClr>
              <a:buSzPts val="1100"/>
              <a:buFont typeface="Arial"/>
              <a:buNone/>
            </a:pPr>
            <a:r>
              <a:rPr b="1" i="0" lang="fr" sz="1100" u="none" cap="none" strike="noStrike">
                <a:solidFill>
                  <a:srgbClr val="213A8E"/>
                </a:solidFill>
                <a:latin typeface="Barlow"/>
                <a:ea typeface="Barlow"/>
                <a:cs typeface="Barlow"/>
                <a:sym typeface="Barlow"/>
              </a:rPr>
              <a:t>Des pictos : </a:t>
            </a:r>
            <a:endParaRPr b="1" i="0" sz="1100" u="none" cap="none" strike="noStrike">
              <a:solidFill>
                <a:srgbClr val="213A8E"/>
              </a:solidFill>
              <a:latin typeface="Barlow"/>
              <a:ea typeface="Barlow"/>
              <a:cs typeface="Barlow"/>
              <a:sym typeface="Barlow"/>
            </a:endParaRPr>
          </a:p>
          <a:p>
            <a:pPr indent="-298450" lvl="0" marL="457200" marR="0" rtl="0" algn="l">
              <a:lnSpc>
                <a:spcPct val="115000"/>
              </a:lnSpc>
              <a:spcBef>
                <a:spcPts val="100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ARASAAC offre des ressources graphiques et des matérielles adaptées avec licence Creative Commons (BY - NC - SA) pour faciliter la communication et l'accessibilité cognitive à toutes les personnes qui, en raison de facteurs différents (autisme, handicap intellectuel, manque de langue, personnes âgées, etc.) présentent de sérieuses difficultés qui entravent leur inclusion dans n'importe quel domaine de la vie quotidienne. Référence !</a:t>
            </a:r>
            <a:endParaRPr b="0" i="0" sz="1100" u="none" cap="none" strike="noStrike">
              <a:solidFill>
                <a:srgbClr val="213A8E"/>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Barlow"/>
                <a:ea typeface="Barlow"/>
                <a:cs typeface="Barlow"/>
                <a:sym typeface="Barlow"/>
              </a:rPr>
              <a:t>🔗 : </a:t>
            </a:r>
            <a:r>
              <a:rPr b="0" i="1" lang="fr" sz="1100" u="sng" cap="none" strike="noStrike">
                <a:solidFill>
                  <a:srgbClr val="1155CC"/>
                </a:solidFill>
                <a:latin typeface="Barlow"/>
                <a:ea typeface="Barlow"/>
                <a:cs typeface="Barlow"/>
                <a:sym typeface="Barlow"/>
                <a:hlinkClick r:id="rId5">
                  <a:extLst>
                    <a:ext uri="{A12FA001-AC4F-418D-AE19-62706E023703}">
                      <ahyp:hlinkClr val="tx"/>
                    </a:ext>
                  </a:extLst>
                </a:hlinkClick>
              </a:rPr>
              <a:t>https://arasaac.org/pictograms/search</a:t>
            </a:r>
            <a:r>
              <a:rPr b="0" i="0" lang="fr" sz="1100" u="none" cap="none" strike="noStrike">
                <a:solidFill>
                  <a:schemeClr val="dk1"/>
                </a:solidFill>
                <a:latin typeface="Barlow"/>
                <a:ea typeface="Barlow"/>
                <a:cs typeface="Barlow"/>
                <a:sym typeface="Barlow"/>
              </a:rPr>
              <a:t> </a:t>
            </a:r>
            <a:endParaRPr b="0" i="0" sz="1100" u="none" cap="none" strike="noStrike">
              <a:solidFill>
                <a:schemeClr val="dk1"/>
              </a:solidFill>
              <a:latin typeface="Barlow"/>
              <a:ea typeface="Barlow"/>
              <a:cs typeface="Barlow"/>
              <a:sym typeface="Barlow"/>
            </a:endParaRPr>
          </a:p>
          <a:p>
            <a:pPr indent="-298450" lvl="0" marL="457200" marR="0" rtl="0" algn="l">
              <a:lnSpc>
                <a:spcPct val="115000"/>
              </a:lnSpc>
              <a:spcBef>
                <a:spcPts val="100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ARASAAC manque d’icônes dédiées au numérique (wifi, corbeille, swiper, etc.)  Iconfinder sera un bon complément.</a:t>
            </a:r>
            <a:endParaRPr b="0" i="0" sz="1100" u="none" cap="none" strike="noStrike">
              <a:solidFill>
                <a:srgbClr val="213A8E"/>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Barlow"/>
                <a:ea typeface="Barlow"/>
                <a:cs typeface="Barlow"/>
                <a:sym typeface="Barlow"/>
              </a:rPr>
              <a:t>🔗 : </a:t>
            </a:r>
            <a:r>
              <a:rPr b="0" i="1" lang="fr" sz="1100" u="sng" cap="none" strike="noStrike">
                <a:solidFill>
                  <a:srgbClr val="1155CC"/>
                </a:solidFill>
                <a:latin typeface="Barlow"/>
                <a:ea typeface="Barlow"/>
                <a:cs typeface="Barlow"/>
                <a:sym typeface="Barlow"/>
                <a:hlinkClick r:id="rId6">
                  <a:extLst>
                    <a:ext uri="{A12FA001-AC4F-418D-AE19-62706E023703}">
                      <ahyp:hlinkClr val="tx"/>
                    </a:ext>
                  </a:extLst>
                </a:hlinkClick>
              </a:rPr>
              <a:t>https://www.iconfinder.com/</a:t>
            </a:r>
            <a:endParaRPr b="0" i="0" sz="1100" u="none" cap="none" strike="noStrike">
              <a:solidFill>
                <a:schemeClr val="dk1"/>
              </a:solidFill>
              <a:latin typeface="Barlow"/>
              <a:ea typeface="Barlow"/>
              <a:cs typeface="Barlow"/>
              <a:sym typeface="Barlow"/>
            </a:endParaRPr>
          </a:p>
        </p:txBody>
      </p:sp>
      <p:sp>
        <p:nvSpPr>
          <p:cNvPr id="76" name="Google Shape;76;p2"/>
          <p:cNvSpPr txBox="1"/>
          <p:nvPr/>
        </p:nvSpPr>
        <p:spPr>
          <a:xfrm rot="5400000">
            <a:off x="6216000" y="8694750"/>
            <a:ext cx="184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grpSp>
        <p:nvGrpSpPr>
          <p:cNvPr id="77" name="Google Shape;77;p2"/>
          <p:cNvGrpSpPr/>
          <p:nvPr/>
        </p:nvGrpSpPr>
        <p:grpSpPr>
          <a:xfrm>
            <a:off x="6902070" y="431507"/>
            <a:ext cx="511808" cy="487234"/>
            <a:chOff x="-42617300" y="3587775"/>
            <a:chExt cx="306950" cy="310875"/>
          </a:xfrm>
        </p:grpSpPr>
        <p:sp>
          <p:nvSpPr>
            <p:cNvPr id="78" name="Google Shape;78;p2"/>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2"/>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1155C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