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Lst>
  <p:sldSz cy="10440000" cx="7560000"/>
  <p:notesSz cx="6858000" cy="9144000"/>
  <p:embeddedFontLst>
    <p:embeddedFont>
      <p:font typeface="Roboto"/>
      <p:regular r:id="rId8"/>
      <p:bold r:id="rId9"/>
      <p:italic r:id="rId10"/>
      <p:boldItalic r:id="rId11"/>
    </p:embeddedFont>
    <p:embeddedFont>
      <p:font typeface="Fira Sans Medium"/>
      <p:regular r:id="rId12"/>
      <p:bold r:id="rId13"/>
      <p:italic r:id="rId14"/>
      <p:boldItalic r:id="rId15"/>
    </p:embeddedFont>
    <p:embeddedFont>
      <p:font typeface="Fira Sans"/>
      <p:regular r:id="rId16"/>
      <p:bold r:id="rId17"/>
      <p:italic r:id="rId18"/>
      <p:boldItalic r:id="rId19"/>
    </p:embeddedFont>
    <p:embeddedFont>
      <p:font typeface="Barlow"/>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20">
          <p15:clr>
            <a:srgbClr val="747775"/>
          </p15:clr>
        </p15:guide>
        <p15:guide id="2" pos="272">
          <p15:clr>
            <a:srgbClr val="747775"/>
          </p15:clr>
        </p15:guide>
        <p15:guide id="3" orient="horz" pos="483">
          <p15:clr>
            <a:srgbClr val="747775"/>
          </p15:clr>
        </p15:guide>
        <p15:guide id="4" pos="544">
          <p15:clr>
            <a:srgbClr val="747775"/>
          </p15:clr>
        </p15:guide>
        <p15:guide id="5" pos="4218">
          <p15:clr>
            <a:srgbClr val="747775"/>
          </p15:clr>
        </p15:guide>
        <p15:guide id="6" pos="4490">
          <p15:clr>
            <a:srgbClr val="747775"/>
          </p15:clr>
        </p15:guide>
        <p15:guide id="7" orient="horz" pos="6066">
          <p15:clr>
            <a:srgbClr val="747775"/>
          </p15:clr>
        </p15:guide>
      </p15:sldGuideLst>
    </p:ext>
    <p:ext uri="GoogleSlidesCustomDataVersion2">
      <go:slidesCustomData xmlns:go="http://customooxmlschemas.google.com/" r:id="rId24" roundtripDataSignature="AMtx7mgh1nTai00LZutQejrroQsOFNkw5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20" orient="horz"/>
        <p:guide pos="272"/>
        <p:guide pos="483" orient="horz"/>
        <p:guide pos="544"/>
        <p:guide pos="4218"/>
        <p:guide pos="4490"/>
        <p:guide pos="6066"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Barlow-regular.fntdata"/><Relationship Id="rId11" Type="http://schemas.openxmlformats.org/officeDocument/2006/relationships/font" Target="fonts/Roboto-boldItalic.fntdata"/><Relationship Id="rId22" Type="http://schemas.openxmlformats.org/officeDocument/2006/relationships/font" Target="fonts/Barlow-italic.fntdata"/><Relationship Id="rId10" Type="http://schemas.openxmlformats.org/officeDocument/2006/relationships/font" Target="fonts/Roboto-italic.fntdata"/><Relationship Id="rId21" Type="http://schemas.openxmlformats.org/officeDocument/2006/relationships/font" Target="fonts/Barlow-bold.fntdata"/><Relationship Id="rId13" Type="http://schemas.openxmlformats.org/officeDocument/2006/relationships/font" Target="fonts/FiraSansMedium-bold.fntdata"/><Relationship Id="rId24" Type="http://customschemas.google.com/relationships/presentationmetadata" Target="metadata"/><Relationship Id="rId12" Type="http://schemas.openxmlformats.org/officeDocument/2006/relationships/font" Target="fonts/FiraSansMedium-regular.fntdata"/><Relationship Id="rId23" Type="http://schemas.openxmlformats.org/officeDocument/2006/relationships/font" Target="fonts/Barlow-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Roboto-bold.fntdata"/><Relationship Id="rId15" Type="http://schemas.openxmlformats.org/officeDocument/2006/relationships/font" Target="fonts/FiraSansMedium-boldItalic.fntdata"/><Relationship Id="rId14" Type="http://schemas.openxmlformats.org/officeDocument/2006/relationships/font" Target="fonts/FiraSansMedium-italic.fntdata"/><Relationship Id="rId17" Type="http://schemas.openxmlformats.org/officeDocument/2006/relationships/font" Target="fonts/FiraSans-bold.fntdata"/><Relationship Id="rId16" Type="http://schemas.openxmlformats.org/officeDocument/2006/relationships/font" Target="fonts/FiraSans-regular.fntdata"/><Relationship Id="rId5" Type="http://schemas.openxmlformats.org/officeDocument/2006/relationships/notesMaster" Target="notesMasters/notesMaster1.xml"/><Relationship Id="rId19" Type="http://schemas.openxmlformats.org/officeDocument/2006/relationships/font" Target="fonts/FiraSans-boldItalic.fntdata"/><Relationship Id="rId6" Type="http://schemas.openxmlformats.org/officeDocument/2006/relationships/slide" Target="slides/slide1.xml"/><Relationship Id="rId18" Type="http://schemas.openxmlformats.org/officeDocument/2006/relationships/font" Target="fonts/FiraSans-italic.fntdata"/><Relationship Id="rId7" Type="http://schemas.openxmlformats.org/officeDocument/2006/relationships/slide" Target="slides/slide2.xml"/><Relationship Id="rId8" Type="http://schemas.openxmlformats.org/officeDocument/2006/relationships/font" Target="fonts/Roboto-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p1: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 name="Google Shape;6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p2: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 name="Google Shape;7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impair">
  <p:cSld name="SECTION_HEADER_1">
    <p:spTree>
      <p:nvGrpSpPr>
        <p:cNvPr id="9" name="Shape 9"/>
        <p:cNvGrpSpPr/>
        <p:nvPr/>
      </p:nvGrpSpPr>
      <p:grpSpPr>
        <a:xfrm>
          <a:off x="0" y="0"/>
          <a:ext cx="0" cy="0"/>
          <a:chOff x="0" y="0"/>
          <a:chExt cx="0" cy="0"/>
        </a:xfrm>
      </p:grpSpPr>
      <p:sp>
        <p:nvSpPr>
          <p:cNvPr id="10" name="Google Shape;10;p4"/>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1" name="Google Shape;11;p4"/>
          <p:cNvSpPr txBox="1"/>
          <p:nvPr/>
        </p:nvSpPr>
        <p:spPr>
          <a:xfrm>
            <a:off x="1076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400" u="none" cap="none" strike="noStrike">
              <a:solidFill>
                <a:srgbClr val="000000"/>
              </a:solidFill>
              <a:latin typeface="Arial"/>
              <a:ea typeface="Arial"/>
              <a:cs typeface="Arial"/>
              <a:sym typeface="Arial"/>
            </a:endParaRPr>
          </a:p>
        </p:txBody>
      </p:sp>
      <p:sp>
        <p:nvSpPr>
          <p:cNvPr id="12" name="Google Shape;12;p4"/>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3" name="Google Shape;13;p4"/>
          <p:cNvSpPr/>
          <p:nvPr/>
        </p:nvSpPr>
        <p:spPr>
          <a:xfrm>
            <a:off x="0" y="0"/>
            <a:ext cx="861000" cy="10440000"/>
          </a:xfrm>
          <a:prstGeom prst="rect">
            <a:avLst/>
          </a:prstGeom>
          <a:solidFill>
            <a:srgbClr val="FFEF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4" name="Shape 44"/>
        <p:cNvGrpSpPr/>
        <p:nvPr/>
      </p:nvGrpSpPr>
      <p:grpSpPr>
        <a:xfrm>
          <a:off x="0" y="0"/>
          <a:ext cx="0" cy="0"/>
          <a:chOff x="0" y="0"/>
          <a:chExt cx="0" cy="0"/>
        </a:xfrm>
      </p:grpSpPr>
      <p:sp>
        <p:nvSpPr>
          <p:cNvPr id="45" name="Google Shape;45;p13"/>
          <p:cNvSpPr/>
          <p:nvPr/>
        </p:nvSpPr>
        <p:spPr>
          <a:xfrm>
            <a:off x="3780000" y="-254"/>
            <a:ext cx="3780000" cy="104400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 name="Google Shape;46;p13"/>
          <p:cNvSpPr txBox="1"/>
          <p:nvPr>
            <p:ph type="title"/>
          </p:nvPr>
        </p:nvSpPr>
        <p:spPr>
          <a:xfrm>
            <a:off x="219508" y="2503032"/>
            <a:ext cx="3344400" cy="30087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7" name="Google Shape;47;p13"/>
          <p:cNvSpPr txBox="1"/>
          <p:nvPr>
            <p:ph idx="1" type="subTitle"/>
          </p:nvPr>
        </p:nvSpPr>
        <p:spPr>
          <a:xfrm>
            <a:off x="219508" y="5689531"/>
            <a:ext cx="3344400" cy="25068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8" name="Google Shape;48;p13"/>
          <p:cNvSpPr txBox="1"/>
          <p:nvPr>
            <p:ph idx="2" type="body"/>
          </p:nvPr>
        </p:nvSpPr>
        <p:spPr>
          <a:xfrm>
            <a:off x="4083839" y="1469689"/>
            <a:ext cx="3172200" cy="75000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9" name="Google Shape;49;p13"/>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0" name="Shape 50"/>
        <p:cNvGrpSpPr/>
        <p:nvPr/>
      </p:nvGrpSpPr>
      <p:grpSpPr>
        <a:xfrm>
          <a:off x="0" y="0"/>
          <a:ext cx="0" cy="0"/>
          <a:chOff x="0" y="0"/>
          <a:chExt cx="0" cy="0"/>
        </a:xfrm>
      </p:grpSpPr>
      <p:sp>
        <p:nvSpPr>
          <p:cNvPr id="51" name="Google Shape;51;p14"/>
          <p:cNvSpPr txBox="1"/>
          <p:nvPr>
            <p:ph idx="1" type="body"/>
          </p:nvPr>
        </p:nvSpPr>
        <p:spPr>
          <a:xfrm>
            <a:off x="257705" y="8586994"/>
            <a:ext cx="4959600" cy="12282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52" name="Google Shape;52;p14"/>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3" name="Shape 53"/>
        <p:cNvGrpSpPr/>
        <p:nvPr/>
      </p:nvGrpSpPr>
      <p:grpSpPr>
        <a:xfrm>
          <a:off x="0" y="0"/>
          <a:ext cx="0" cy="0"/>
          <a:chOff x="0" y="0"/>
          <a:chExt cx="0" cy="0"/>
        </a:xfrm>
      </p:grpSpPr>
      <p:sp>
        <p:nvSpPr>
          <p:cNvPr id="54" name="Google Shape;54;p15"/>
          <p:cNvSpPr txBox="1"/>
          <p:nvPr>
            <p:ph hasCustomPrompt="1" type="title"/>
          </p:nvPr>
        </p:nvSpPr>
        <p:spPr>
          <a:xfrm>
            <a:off x="257705" y="2245153"/>
            <a:ext cx="7044600" cy="3985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55" name="Google Shape;55;p15"/>
          <p:cNvSpPr txBox="1"/>
          <p:nvPr>
            <p:ph idx="1" type="body"/>
          </p:nvPr>
        </p:nvSpPr>
        <p:spPr>
          <a:xfrm>
            <a:off x="257705" y="6398217"/>
            <a:ext cx="7044600" cy="26403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56" name="Google Shape;56;p1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7" name="Shape 57"/>
        <p:cNvGrpSpPr/>
        <p:nvPr/>
      </p:nvGrpSpPr>
      <p:grpSpPr>
        <a:xfrm>
          <a:off x="0" y="0"/>
          <a:ext cx="0" cy="0"/>
          <a:chOff x="0" y="0"/>
          <a:chExt cx="0" cy="0"/>
        </a:xfrm>
      </p:grpSpPr>
      <p:sp>
        <p:nvSpPr>
          <p:cNvPr id="58" name="Google Shape;58;p1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pair">
  <p:cSld name="TITLE_AND_BODY_1">
    <p:spTree>
      <p:nvGrpSpPr>
        <p:cNvPr id="14" name="Shape 14"/>
        <p:cNvGrpSpPr/>
        <p:nvPr/>
      </p:nvGrpSpPr>
      <p:grpSpPr>
        <a:xfrm>
          <a:off x="0" y="0"/>
          <a:ext cx="0" cy="0"/>
          <a:chOff x="0" y="0"/>
          <a:chExt cx="0" cy="0"/>
        </a:xfrm>
      </p:grpSpPr>
      <p:sp>
        <p:nvSpPr>
          <p:cNvPr id="15" name="Google Shape;15;p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6" name="Google Shape;16;p5"/>
          <p:cNvSpPr txBox="1"/>
          <p:nvPr/>
        </p:nvSpPr>
        <p:spPr>
          <a:xfrm>
            <a:off x="314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
        <p:nvSpPr>
          <p:cNvPr id="17" name="Google Shape;17;p5"/>
          <p:cNvSpPr/>
          <p:nvPr/>
        </p:nvSpPr>
        <p:spPr>
          <a:xfrm>
            <a:off x="6705600" y="0"/>
            <a:ext cx="861000" cy="10440000"/>
          </a:xfrm>
          <a:prstGeom prst="rect">
            <a:avLst/>
          </a:prstGeom>
          <a:solidFill>
            <a:srgbClr val="FFEFB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8" name="Shape 18"/>
        <p:cNvGrpSpPr/>
        <p:nvPr/>
      </p:nvGrpSpPr>
      <p:grpSpPr>
        <a:xfrm>
          <a:off x="0" y="0"/>
          <a:ext cx="0" cy="0"/>
          <a:chOff x="0" y="0"/>
          <a:chExt cx="0" cy="0"/>
        </a:xfrm>
      </p:grpSpPr>
      <p:sp>
        <p:nvSpPr>
          <p:cNvPr id="19" name="Google Shape;19;p6"/>
          <p:cNvSpPr txBox="1"/>
          <p:nvPr>
            <p:ph type="ctrTitle"/>
          </p:nvPr>
        </p:nvSpPr>
        <p:spPr>
          <a:xfrm>
            <a:off x="257712" y="1511298"/>
            <a:ext cx="7044600" cy="41664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20" name="Google Shape;20;p6"/>
          <p:cNvSpPr txBox="1"/>
          <p:nvPr>
            <p:ph idx="1" type="subTitle"/>
          </p:nvPr>
        </p:nvSpPr>
        <p:spPr>
          <a:xfrm>
            <a:off x="257705" y="5752555"/>
            <a:ext cx="7044600" cy="16089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1" name="Google Shape;21;p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2" name="Shape 22"/>
        <p:cNvGrpSpPr/>
        <p:nvPr/>
      </p:nvGrpSpPr>
      <p:grpSpPr>
        <a:xfrm>
          <a:off x="0" y="0"/>
          <a:ext cx="0" cy="0"/>
          <a:chOff x="0" y="0"/>
          <a:chExt cx="0" cy="0"/>
        </a:xfrm>
      </p:grpSpPr>
      <p:sp>
        <p:nvSpPr>
          <p:cNvPr id="23" name="Google Shape;23;p7"/>
          <p:cNvSpPr txBox="1"/>
          <p:nvPr>
            <p:ph type="title"/>
          </p:nvPr>
        </p:nvSpPr>
        <p:spPr>
          <a:xfrm>
            <a:off x="257705" y="4365680"/>
            <a:ext cx="7044600" cy="17085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4" name="Google Shape;24;p7"/>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5" name="Shape 25"/>
        <p:cNvGrpSpPr/>
        <p:nvPr/>
      </p:nvGrpSpPr>
      <p:grpSpPr>
        <a:xfrm>
          <a:off x="0" y="0"/>
          <a:ext cx="0" cy="0"/>
          <a:chOff x="0" y="0"/>
          <a:chExt cx="0" cy="0"/>
        </a:xfrm>
      </p:grpSpPr>
      <p:sp>
        <p:nvSpPr>
          <p:cNvPr id="26" name="Google Shape;26;p8"/>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8"/>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8" name="Google Shape;28;p8"/>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9" name="Shape 29"/>
        <p:cNvGrpSpPr/>
        <p:nvPr/>
      </p:nvGrpSpPr>
      <p:grpSpPr>
        <a:xfrm>
          <a:off x="0" y="0"/>
          <a:ext cx="0" cy="0"/>
          <a:chOff x="0" y="0"/>
          <a:chExt cx="0" cy="0"/>
        </a:xfrm>
      </p:grpSpPr>
      <p:sp>
        <p:nvSpPr>
          <p:cNvPr id="30" name="Google Shape;30;p9"/>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1" name="Google Shape;31;p9"/>
          <p:cNvSpPr txBox="1"/>
          <p:nvPr>
            <p:ph idx="1" type="body"/>
          </p:nvPr>
        </p:nvSpPr>
        <p:spPr>
          <a:xfrm>
            <a:off x="257705"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2" name="Google Shape;32;p9"/>
          <p:cNvSpPr txBox="1"/>
          <p:nvPr>
            <p:ph idx="2" type="body"/>
          </p:nvPr>
        </p:nvSpPr>
        <p:spPr>
          <a:xfrm>
            <a:off x="3995291"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3" name="Google Shape;33;p9"/>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4" name="Shape 34"/>
        <p:cNvGrpSpPr/>
        <p:nvPr/>
      </p:nvGrpSpPr>
      <p:grpSpPr>
        <a:xfrm>
          <a:off x="0" y="0"/>
          <a:ext cx="0" cy="0"/>
          <a:chOff x="0" y="0"/>
          <a:chExt cx="0" cy="0"/>
        </a:xfrm>
      </p:grpSpPr>
      <p:sp>
        <p:nvSpPr>
          <p:cNvPr id="35" name="Google Shape;35;p10"/>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6" name="Google Shape;36;p10"/>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7" name="Shape 37"/>
        <p:cNvGrpSpPr/>
        <p:nvPr/>
      </p:nvGrpSpPr>
      <p:grpSpPr>
        <a:xfrm>
          <a:off x="0" y="0"/>
          <a:ext cx="0" cy="0"/>
          <a:chOff x="0" y="0"/>
          <a:chExt cx="0" cy="0"/>
        </a:xfrm>
      </p:grpSpPr>
      <p:sp>
        <p:nvSpPr>
          <p:cNvPr id="38" name="Google Shape;38;p11"/>
          <p:cNvSpPr txBox="1"/>
          <p:nvPr>
            <p:ph type="title"/>
          </p:nvPr>
        </p:nvSpPr>
        <p:spPr>
          <a:xfrm>
            <a:off x="257705" y="1127727"/>
            <a:ext cx="2321700" cy="15339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9" name="Google Shape;39;p11"/>
          <p:cNvSpPr txBox="1"/>
          <p:nvPr>
            <p:ph idx="1" type="body"/>
          </p:nvPr>
        </p:nvSpPr>
        <p:spPr>
          <a:xfrm>
            <a:off x="257705" y="2820535"/>
            <a:ext cx="2321700" cy="64533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40" name="Google Shape;40;p11"/>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1" name="Shape 41"/>
        <p:cNvGrpSpPr/>
        <p:nvPr/>
      </p:nvGrpSpPr>
      <p:grpSpPr>
        <a:xfrm>
          <a:off x="0" y="0"/>
          <a:ext cx="0" cy="0"/>
          <a:chOff x="0" y="0"/>
          <a:chExt cx="0" cy="0"/>
        </a:xfrm>
      </p:grpSpPr>
      <p:sp>
        <p:nvSpPr>
          <p:cNvPr id="42" name="Google Shape;42;p12"/>
          <p:cNvSpPr txBox="1"/>
          <p:nvPr>
            <p:ph type="title"/>
          </p:nvPr>
        </p:nvSpPr>
        <p:spPr>
          <a:xfrm>
            <a:off x="405325" y="913690"/>
            <a:ext cx="5264700" cy="83034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43" name="Google Shape;43;p12"/>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3"/>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3"/>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3"/>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sioux.univ-paris8.fr/lirec/" TargetMode="External"/><Relationship Id="rId4" Type="http://schemas.openxmlformats.org/officeDocument/2006/relationships/hyperlink" Target="https://www.falc-on.fr/" TargetMode="External"/><Relationship Id="rId5" Type="http://schemas.openxmlformats.org/officeDocument/2006/relationships/hyperlink" Target="https://www.falc-able.com/" TargetMode="External"/><Relationship Id="rId6" Type="http://schemas.openxmlformats.org/officeDocument/2006/relationships/hyperlink" Target="https://arasaac.org/pictograms/search" TargetMode="External"/><Relationship Id="rId7" Type="http://schemas.openxmlformats.org/officeDocument/2006/relationships/hyperlink" Target="https://www.iconfinder.com/"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1"/>
          <p:cNvSpPr txBox="1"/>
          <p:nvPr/>
        </p:nvSpPr>
        <p:spPr>
          <a:xfrm>
            <a:off x="1008300" y="379189"/>
            <a:ext cx="5833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213A8E"/>
                </a:solidFill>
                <a:latin typeface="Arial"/>
                <a:ea typeface="Arial"/>
                <a:cs typeface="Arial"/>
                <a:sym typeface="Arial"/>
              </a:rPr>
              <a:t>Parcours autour du logiciel NVDA</a:t>
            </a:r>
            <a:endParaRPr b="1" i="0" sz="2500" u="none" cap="none" strike="noStrike">
              <a:solidFill>
                <a:srgbClr val="213A8E"/>
              </a:solidFill>
              <a:latin typeface="Arial"/>
              <a:ea typeface="Arial"/>
              <a:cs typeface="Arial"/>
              <a:sym typeface="Arial"/>
            </a:endParaRPr>
          </a:p>
        </p:txBody>
      </p:sp>
      <p:sp>
        <p:nvSpPr>
          <p:cNvPr id="64" name="Google Shape;64;p1"/>
          <p:cNvSpPr txBox="1"/>
          <p:nvPr/>
        </p:nvSpPr>
        <p:spPr>
          <a:xfrm>
            <a:off x="1105650" y="870700"/>
            <a:ext cx="6167100" cy="6136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Présentation :</a:t>
            </a:r>
            <a:endParaRPr b="1" i="0" sz="15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1" i="0" sz="15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fr" sz="1100" u="none" cap="none" strike="noStrike">
                <a:solidFill>
                  <a:srgbClr val="213A8E"/>
                </a:solidFill>
                <a:latin typeface="Arial"/>
                <a:ea typeface="Arial"/>
                <a:cs typeface="Arial"/>
                <a:sym typeface="Arial"/>
              </a:rPr>
              <a:t>NVDA est un logiciel de lecteur d’écran gratuit et opensource. Un lecteur d’écran est un logiciel qui retranscrit par une voix de synthèse ce qui apparaît à l’écran, que l’information soit écrite ou illustrée (image). Les utilisateur et utilisatrices peuvent ainsi entendre les contenus affichés et interagir plus facilement avec.</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fr" sz="1100" u="none" cap="none" strike="noStrike">
                <a:solidFill>
                  <a:srgbClr val="213A8E"/>
                </a:solidFill>
                <a:latin typeface="Arial"/>
                <a:ea typeface="Arial"/>
                <a:cs typeface="Arial"/>
                <a:sym typeface="Arial"/>
              </a:rPr>
              <a:t>Bien que pensé pour des personnes aveugles ou malvoyantes et très complet pour compenser le handicap visuel, NVDA peut être une aide ponctuelle pertinente et efficace pour toutes personnes rencontrant des difficultés avec la lecture (dyslexie, déficiences intellectuelles, etc.). Cette aide technique peut servir d’appui à la lecture, ou de compensateur à sa non-maîtrise.</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Si l’utilisation optimale de NVDA peut s’avérer complexe, nous nous concentrerons sur des fonctionnalités de base, aidantes pour les publics que nous accompagnons.</a:t>
            </a:r>
            <a:endParaRPr b="1" i="0" sz="15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1" i="0" sz="15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i="0" lang="fr" sz="1500" u="none" cap="none" strike="noStrike">
                <a:solidFill>
                  <a:srgbClr val="213A8E"/>
                </a:solidFill>
                <a:latin typeface="Arial"/>
                <a:ea typeface="Arial"/>
                <a:cs typeface="Arial"/>
                <a:sym typeface="Arial"/>
              </a:rPr>
              <a:t>Choix pédagogiques</a:t>
            </a:r>
            <a:endParaRPr b="1" i="0" sz="15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fr" sz="1100" u="none" cap="none" strike="noStrike">
                <a:solidFill>
                  <a:srgbClr val="213A8E"/>
                </a:solidFill>
                <a:latin typeface="Arial"/>
                <a:ea typeface="Arial"/>
                <a:cs typeface="Arial"/>
                <a:sym typeface="Arial"/>
              </a:rPr>
              <a:t>L’ensemble pédagogique ici présenté pour utiliser NVDA repose sur une logique de projet mêlant activités collectives et individuelles en 3 à 4 étapes.  Les projets individuels permettent aux participantes et participants de réaliser plusieurs manœuvres spécifiques, par exemple : aller sur internet, télécharger un logiciel,installer un logiciel. Les projets collectifs permettent de favoriser la concertation et la collaboration entre les membres d’un groupe, développant en sus des habiletés sociales.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Les activités, les outils et les trames d'animation proposées ont pour vocation d’inspirer et d’aiguiller les différents intervenants dans la préparation et l’animation de leurs propres activités. À ce titre, tous les ateliers ne sont pas pertinents à mettre en place et on recommande de sélectionner parmi les ateliers proposés pour répondre aux demandes et besoins spécifiques de son contexte d’intervention.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Il est également recommandé d’évaluer si ces activités, outils et trames d’animation sont adaptées à leur accompagnement et de les adapter le cas échéant.</a:t>
            </a:r>
            <a:endParaRPr b="0" i="0" sz="1100" u="none" cap="none" strike="noStrike">
              <a:solidFill>
                <a:srgbClr val="213A8E"/>
              </a:solidFill>
              <a:latin typeface="Arial"/>
              <a:ea typeface="Arial"/>
              <a:cs typeface="Arial"/>
              <a:sym typeface="Arial"/>
            </a:endParaRPr>
          </a:p>
        </p:txBody>
      </p:sp>
      <p:sp>
        <p:nvSpPr>
          <p:cNvPr id="65" name="Google Shape;65;p1"/>
          <p:cNvSpPr txBox="1"/>
          <p:nvPr/>
        </p:nvSpPr>
        <p:spPr>
          <a:xfrm rot="-5400000">
            <a:off x="-1325850" y="7702200"/>
            <a:ext cx="35127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800" u="none" cap="none" strike="noStrike">
                <a:solidFill>
                  <a:srgbClr val="213A8E"/>
                </a:solidFill>
                <a:latin typeface="Arial"/>
                <a:ea typeface="Arial"/>
                <a:cs typeface="Arial"/>
                <a:sym typeface="Arial"/>
              </a:rPr>
              <a:t>PARCOURS </a:t>
            </a:r>
            <a:endParaRPr b="1" i="0" sz="1800" u="none" cap="none" strike="noStrike">
              <a:solidFill>
                <a:srgbClr val="213A8E"/>
              </a:solidFill>
              <a:latin typeface="Arial"/>
              <a:ea typeface="Arial"/>
              <a:cs typeface="Arial"/>
              <a:sym typeface="Arial"/>
            </a:endParaRPr>
          </a:p>
        </p:txBody>
      </p:sp>
      <p:sp>
        <p:nvSpPr>
          <p:cNvPr id="66" name="Google Shape;66;p1"/>
          <p:cNvSpPr txBox="1"/>
          <p:nvPr/>
        </p:nvSpPr>
        <p:spPr>
          <a:xfrm>
            <a:off x="1105650" y="7239000"/>
            <a:ext cx="6167100" cy="21063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Dans ce kit vous trouverez : </a:t>
            </a:r>
            <a:endParaRPr b="0" i="0" sz="1100" u="none" cap="none" strike="noStrike">
              <a:solidFill>
                <a:srgbClr val="213A8E"/>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Un ensemble d’ateliers  pour : </a:t>
            </a:r>
            <a:endParaRPr b="0" i="0" sz="1100" u="none" cap="none" strike="noStrike">
              <a:solidFill>
                <a:srgbClr val="213A8E"/>
              </a:solidFill>
              <a:latin typeface="Arial"/>
              <a:ea typeface="Arial"/>
              <a:cs typeface="Arial"/>
              <a:sym typeface="Arial"/>
            </a:endParaRPr>
          </a:p>
          <a:p>
            <a:pPr indent="-298450" lvl="1" marL="914400" marR="0" rtl="0" algn="l">
              <a:lnSpc>
                <a:spcPct val="115000"/>
              </a:lnSpc>
              <a:spcBef>
                <a:spcPts val="0"/>
              </a:spcBef>
              <a:spcAft>
                <a:spcPts val="0"/>
              </a:spcAft>
              <a:buClr>
                <a:schemeClr val="dk1"/>
              </a:buClr>
              <a:buSzPts val="1100"/>
              <a:buFont typeface="Barlow"/>
              <a:buChar char="○"/>
            </a:pPr>
            <a:r>
              <a:rPr b="0" i="0" lang="fr" sz="1100" cap="none" strike="noStrike">
                <a:solidFill>
                  <a:schemeClr val="dk1"/>
                </a:solidFill>
                <a:latin typeface="Arial"/>
                <a:ea typeface="Arial"/>
                <a:cs typeface="Arial"/>
                <a:sym typeface="Arial"/>
              </a:rPr>
              <a:t>Aller sur internet et se repérer sur une page (trame)</a:t>
            </a:r>
            <a:r>
              <a:rPr b="0" i="0" lang="fr" sz="1100" u="none" cap="none" strike="noStrike">
                <a:solidFill>
                  <a:schemeClr val="dk1"/>
                </a:solidFill>
                <a:latin typeface="Arial"/>
                <a:ea typeface="Arial"/>
                <a:cs typeface="Arial"/>
                <a:sym typeface="Arial"/>
              </a:rPr>
              <a:t>  </a:t>
            </a:r>
            <a:endParaRPr b="0" i="0" sz="1100" u="none" cap="none" strike="noStrike">
              <a:solidFill>
                <a:schemeClr val="dk1"/>
              </a:solidFill>
              <a:latin typeface="Arial"/>
              <a:ea typeface="Arial"/>
              <a:cs typeface="Arial"/>
              <a:sym typeface="Arial"/>
            </a:endParaRPr>
          </a:p>
          <a:p>
            <a:pPr indent="-298450" lvl="1" marL="914400" marR="0" rtl="0" algn="l">
              <a:lnSpc>
                <a:spcPct val="115000"/>
              </a:lnSpc>
              <a:spcBef>
                <a:spcPts val="0"/>
              </a:spcBef>
              <a:spcAft>
                <a:spcPts val="0"/>
              </a:spcAft>
              <a:buClr>
                <a:schemeClr val="dk1"/>
              </a:buClr>
              <a:buSzPts val="1100"/>
              <a:buFont typeface="Barlow"/>
              <a:buChar char="○"/>
            </a:pPr>
            <a:r>
              <a:rPr b="0" i="0" lang="fr" sz="1100" cap="none" strike="noStrike">
                <a:solidFill>
                  <a:schemeClr val="dk1"/>
                </a:solidFill>
                <a:latin typeface="Arial"/>
                <a:ea typeface="Arial"/>
                <a:cs typeface="Arial"/>
                <a:sym typeface="Arial"/>
              </a:rPr>
              <a:t>NVDA 2 - Télécharger et installer un lecteur d'écran (trame)</a:t>
            </a:r>
            <a:r>
              <a:rPr b="0" i="0" lang="fr" sz="1100" u="none" cap="none" strike="noStrike">
                <a:solidFill>
                  <a:schemeClr val="dk1"/>
                </a:solidFill>
                <a:latin typeface="Arial"/>
                <a:ea typeface="Arial"/>
                <a:cs typeface="Arial"/>
                <a:sym typeface="Arial"/>
              </a:rPr>
              <a:t>	</a:t>
            </a:r>
            <a:endParaRPr b="0" i="0" sz="1100" u="none" cap="none" strike="noStrike">
              <a:solidFill>
                <a:schemeClr val="dk1"/>
              </a:solidFill>
              <a:latin typeface="Arial"/>
              <a:ea typeface="Arial"/>
              <a:cs typeface="Arial"/>
              <a:sym typeface="Arial"/>
            </a:endParaRPr>
          </a:p>
          <a:p>
            <a:pPr indent="-298450" lvl="1" marL="914400" marR="0" rtl="0" algn="l">
              <a:lnSpc>
                <a:spcPct val="115000"/>
              </a:lnSpc>
              <a:spcBef>
                <a:spcPts val="0"/>
              </a:spcBef>
              <a:spcAft>
                <a:spcPts val="0"/>
              </a:spcAft>
              <a:buClr>
                <a:schemeClr val="dk1"/>
              </a:buClr>
              <a:buSzPts val="1100"/>
              <a:buFont typeface="Barlow"/>
              <a:buChar char="○"/>
            </a:pPr>
            <a:r>
              <a:rPr b="0" i="0" lang="fr" sz="1100" cap="none" strike="noStrike">
                <a:solidFill>
                  <a:schemeClr val="dk1"/>
                </a:solidFill>
                <a:latin typeface="Arial"/>
                <a:ea typeface="Arial"/>
                <a:cs typeface="Arial"/>
                <a:sym typeface="Arial"/>
              </a:rPr>
              <a:t>NVDA 3 - Paramétrer et utiliser un lecteur d'écran (trame)</a:t>
            </a:r>
            <a:r>
              <a:rPr b="0" i="0" lang="fr" sz="1100" u="none" cap="none" strike="noStrike">
                <a:solidFill>
                  <a:schemeClr val="dk1"/>
                </a:solidFill>
                <a:latin typeface="Arial"/>
                <a:ea typeface="Arial"/>
                <a:cs typeface="Arial"/>
                <a:sym typeface="Arial"/>
              </a:rPr>
              <a:t>	</a:t>
            </a:r>
            <a:endParaRPr b="0" i="0" sz="1100" u="none" cap="none" strike="noStrike">
              <a:solidFill>
                <a:schemeClr val="dk1"/>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Barlow"/>
              <a:buChar char="●"/>
            </a:pPr>
            <a:r>
              <a:rPr b="0" i="0" lang="fr" sz="1100" u="none" cap="none" strike="noStrike">
                <a:solidFill>
                  <a:srgbClr val="213A8E"/>
                </a:solidFill>
                <a:latin typeface="Arial"/>
                <a:ea typeface="Arial"/>
                <a:cs typeface="Arial"/>
                <a:sym typeface="Arial"/>
              </a:rPr>
              <a:t>Un mémo des gestes de base de NVDA : </a:t>
            </a:r>
            <a:r>
              <a:rPr b="0" i="0" lang="fr" sz="1100" cap="none" strike="noStrike">
                <a:solidFill>
                  <a:schemeClr val="dk1"/>
                </a:solidFill>
                <a:latin typeface="Arial"/>
                <a:ea typeface="Arial"/>
                <a:cs typeface="Arial"/>
                <a:sym typeface="Arial"/>
              </a:rPr>
              <a:t>NVDA - Mémo - Gestes de base</a:t>
            </a:r>
            <a:endParaRPr b="0" i="0" sz="1100" u="none" cap="none" strike="noStrike">
              <a:solidFill>
                <a:schemeClr val="dk1"/>
              </a:solidFill>
              <a:latin typeface="Arial"/>
              <a:ea typeface="Arial"/>
              <a:cs typeface="Arial"/>
              <a:sym typeface="Arial"/>
            </a:endParaRPr>
          </a:p>
          <a:p>
            <a:pPr indent="-298450" lvl="0" marL="457200" marR="0" rtl="0" algn="l">
              <a:lnSpc>
                <a:spcPct val="115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2 fiches </a:t>
            </a:r>
            <a:r>
              <a:rPr lang="fr" sz="1100">
                <a:solidFill>
                  <a:srgbClr val="213A8E"/>
                </a:solidFill>
              </a:rPr>
              <a:t>mémo</a:t>
            </a:r>
            <a:r>
              <a:rPr b="0" i="0" lang="fr" sz="1100" u="none" cap="none" strike="noStrike">
                <a:solidFill>
                  <a:srgbClr val="213A8E"/>
                </a:solidFill>
                <a:latin typeface="Arial"/>
                <a:ea typeface="Arial"/>
                <a:cs typeface="Arial"/>
                <a:sym typeface="Arial"/>
              </a:rPr>
              <a:t> : </a:t>
            </a:r>
            <a:endParaRPr b="0" i="0" sz="1100" u="none" cap="none" strike="noStrike">
              <a:solidFill>
                <a:srgbClr val="213A8E"/>
              </a:solidFill>
              <a:latin typeface="Arial"/>
              <a:ea typeface="Arial"/>
              <a:cs typeface="Arial"/>
              <a:sym typeface="Arial"/>
            </a:endParaRPr>
          </a:p>
          <a:p>
            <a:pPr indent="-298450" lvl="1" marL="914400" marR="0" rtl="0" algn="l">
              <a:lnSpc>
                <a:spcPct val="115000"/>
              </a:lnSpc>
              <a:spcBef>
                <a:spcPts val="0"/>
              </a:spcBef>
              <a:spcAft>
                <a:spcPts val="0"/>
              </a:spcAft>
              <a:buClr>
                <a:schemeClr val="dk1"/>
              </a:buClr>
              <a:buSzPts val="1100"/>
              <a:buFont typeface="Barlow"/>
              <a:buChar char="○"/>
            </a:pPr>
            <a:r>
              <a:rPr b="0" i="0" lang="fr" sz="1100" cap="none" strike="noStrike">
                <a:solidFill>
                  <a:schemeClr val="dk1"/>
                </a:solidFill>
                <a:latin typeface="Arial"/>
                <a:ea typeface="Arial"/>
                <a:cs typeface="Arial"/>
                <a:sym typeface="Arial"/>
              </a:rPr>
              <a:t>Aller sur internet - mémo </a:t>
            </a:r>
            <a:endParaRPr b="0" i="0" sz="1100" u="none" cap="none" strike="noStrike">
              <a:solidFill>
                <a:schemeClr val="dk1"/>
              </a:solidFill>
              <a:latin typeface="Arial"/>
              <a:ea typeface="Arial"/>
              <a:cs typeface="Arial"/>
              <a:sym typeface="Arial"/>
            </a:endParaRPr>
          </a:p>
          <a:p>
            <a:pPr indent="-298450" lvl="1" marL="914400" marR="0" rtl="0" algn="l">
              <a:lnSpc>
                <a:spcPct val="115000"/>
              </a:lnSpc>
              <a:spcBef>
                <a:spcPts val="0"/>
              </a:spcBef>
              <a:spcAft>
                <a:spcPts val="0"/>
              </a:spcAft>
              <a:buClr>
                <a:srgbClr val="213A8E"/>
              </a:buClr>
              <a:buSzPts val="1100"/>
              <a:buFont typeface="Barlow"/>
              <a:buChar char="○"/>
            </a:pPr>
            <a:r>
              <a:rPr b="0" i="0" lang="fr" sz="1100" cap="none" strike="noStrike">
                <a:solidFill>
                  <a:schemeClr val="dk1"/>
                </a:solidFill>
                <a:latin typeface="Arial"/>
                <a:ea typeface="Arial"/>
                <a:cs typeface="Arial"/>
                <a:sym typeface="Arial"/>
              </a:rPr>
              <a:t>Faire une recherche sur internet- mémo</a:t>
            </a:r>
            <a:r>
              <a:rPr b="0" i="0" lang="fr" sz="1100" cap="none" strike="noStrike">
                <a:solidFill>
                  <a:srgbClr val="213A8E"/>
                </a:solidFill>
                <a:latin typeface="Arial"/>
                <a:ea typeface="Arial"/>
                <a:cs typeface="Arial"/>
                <a:sym typeface="Arial"/>
              </a:rPr>
              <a:t> </a:t>
            </a:r>
            <a:r>
              <a:rPr b="0" i="0" lang="fr" sz="1100" u="none" cap="none" strike="noStrike">
                <a:solidFill>
                  <a:schemeClr val="accent1"/>
                </a:solidFill>
                <a:latin typeface="Arial"/>
                <a:ea typeface="Arial"/>
                <a:cs typeface="Arial"/>
                <a:sym typeface="Arial"/>
              </a:rPr>
              <a:t> </a:t>
            </a:r>
            <a:endParaRPr b="0" i="0" sz="1400" u="none" cap="none" strike="noStrike">
              <a:solidFill>
                <a:schemeClr val="accent1"/>
              </a:solidFill>
              <a:latin typeface="Arial"/>
              <a:ea typeface="Arial"/>
              <a:cs typeface="Arial"/>
              <a:sym typeface="Arial"/>
            </a:endParaRPr>
          </a:p>
        </p:txBody>
      </p:sp>
      <p:sp>
        <p:nvSpPr>
          <p:cNvPr id="67" name="Google Shape;67;p1"/>
          <p:cNvSpPr txBox="1"/>
          <p:nvPr/>
        </p:nvSpPr>
        <p:spPr>
          <a:xfrm>
            <a:off x="1111250" y="6944475"/>
            <a:ext cx="4508400" cy="429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1000"/>
              </a:spcAft>
              <a:buClr>
                <a:srgbClr val="000000"/>
              </a:buClr>
              <a:buSzPts val="1500"/>
              <a:buFont typeface="Arial"/>
              <a:buNone/>
            </a:pPr>
            <a:r>
              <a:rPr b="1" i="0" lang="fr" sz="1500" u="none" cap="none" strike="noStrike">
                <a:solidFill>
                  <a:srgbClr val="213A8E"/>
                </a:solidFill>
                <a:latin typeface="Arial"/>
                <a:ea typeface="Arial"/>
                <a:cs typeface="Arial"/>
                <a:sym typeface="Arial"/>
              </a:rPr>
              <a:t>Proposition de kit pédagogique</a:t>
            </a:r>
            <a:endParaRPr b="1" i="0" sz="100" u="none" cap="none" strike="noStrike">
              <a:solidFill>
                <a:srgbClr val="213A8E"/>
              </a:solidFill>
              <a:latin typeface="Fira Sans"/>
              <a:ea typeface="Fira Sans"/>
              <a:cs typeface="Fira Sans"/>
              <a:sym typeface="Fira Sans"/>
            </a:endParaRPr>
          </a:p>
        </p:txBody>
      </p:sp>
      <p:grpSp>
        <p:nvGrpSpPr>
          <p:cNvPr id="68" name="Google Shape;68;p1"/>
          <p:cNvGrpSpPr/>
          <p:nvPr/>
        </p:nvGrpSpPr>
        <p:grpSpPr>
          <a:xfrm>
            <a:off x="196470" y="431507"/>
            <a:ext cx="511808" cy="487234"/>
            <a:chOff x="-42617300" y="3587775"/>
            <a:chExt cx="306950" cy="310875"/>
          </a:xfrm>
        </p:grpSpPr>
        <p:sp>
          <p:nvSpPr>
            <p:cNvPr id="69" name="Google Shape;69;p1"/>
            <p:cNvSpPr/>
            <p:nvPr/>
          </p:nvSpPr>
          <p:spPr>
            <a:xfrm>
              <a:off x="-42617300" y="3587775"/>
              <a:ext cx="306950" cy="310875"/>
            </a:xfrm>
            <a:custGeom>
              <a:rect b="b" l="l" r="r" t="t"/>
              <a:pathLst>
                <a:path extrusionOk="0" h="12435" w="12278">
                  <a:moveTo>
                    <a:pt x="5905" y="860"/>
                  </a:moveTo>
                  <a:cubicBezTo>
                    <a:pt x="6421" y="860"/>
                    <a:pt x="6926" y="1412"/>
                    <a:pt x="7341" y="2467"/>
                  </a:cubicBezTo>
                  <a:cubicBezTo>
                    <a:pt x="6837" y="2593"/>
                    <a:pt x="6365" y="2782"/>
                    <a:pt x="5892" y="3003"/>
                  </a:cubicBezTo>
                  <a:cubicBezTo>
                    <a:pt x="5419" y="2782"/>
                    <a:pt x="4947" y="2593"/>
                    <a:pt x="4443" y="2467"/>
                  </a:cubicBezTo>
                  <a:cubicBezTo>
                    <a:pt x="4893" y="1381"/>
                    <a:pt x="5404" y="860"/>
                    <a:pt x="5905" y="860"/>
                  </a:cubicBezTo>
                  <a:close/>
                  <a:moveTo>
                    <a:pt x="4191" y="3255"/>
                  </a:moveTo>
                  <a:cubicBezTo>
                    <a:pt x="4443" y="3349"/>
                    <a:pt x="4632" y="3381"/>
                    <a:pt x="4884" y="3475"/>
                  </a:cubicBezTo>
                  <a:cubicBezTo>
                    <a:pt x="4726" y="3538"/>
                    <a:pt x="4600" y="3601"/>
                    <a:pt x="4443" y="3696"/>
                  </a:cubicBezTo>
                  <a:cubicBezTo>
                    <a:pt x="4285" y="3790"/>
                    <a:pt x="4159" y="3853"/>
                    <a:pt x="4002" y="3948"/>
                  </a:cubicBezTo>
                  <a:cubicBezTo>
                    <a:pt x="4096" y="3727"/>
                    <a:pt x="4159" y="3507"/>
                    <a:pt x="4191" y="3255"/>
                  </a:cubicBezTo>
                  <a:close/>
                  <a:moveTo>
                    <a:pt x="7625" y="3318"/>
                  </a:moveTo>
                  <a:cubicBezTo>
                    <a:pt x="7688" y="3507"/>
                    <a:pt x="7751" y="3727"/>
                    <a:pt x="7782" y="3979"/>
                  </a:cubicBezTo>
                  <a:cubicBezTo>
                    <a:pt x="7499" y="3790"/>
                    <a:pt x="7247" y="3633"/>
                    <a:pt x="6963" y="3507"/>
                  </a:cubicBezTo>
                  <a:cubicBezTo>
                    <a:pt x="7184" y="3412"/>
                    <a:pt x="7404" y="3349"/>
                    <a:pt x="7625" y="3318"/>
                  </a:cubicBezTo>
                  <a:close/>
                  <a:moveTo>
                    <a:pt x="2611" y="3034"/>
                  </a:moveTo>
                  <a:cubicBezTo>
                    <a:pt x="2846" y="3034"/>
                    <a:pt x="3110" y="3054"/>
                    <a:pt x="3403" y="3097"/>
                  </a:cubicBezTo>
                  <a:cubicBezTo>
                    <a:pt x="3309" y="3570"/>
                    <a:pt x="3183" y="4042"/>
                    <a:pt x="3151" y="4609"/>
                  </a:cubicBezTo>
                  <a:cubicBezTo>
                    <a:pt x="2742" y="4924"/>
                    <a:pt x="2363" y="5240"/>
                    <a:pt x="1954" y="5586"/>
                  </a:cubicBezTo>
                  <a:cubicBezTo>
                    <a:pt x="712" y="4068"/>
                    <a:pt x="945" y="3034"/>
                    <a:pt x="2611" y="3034"/>
                  </a:cubicBezTo>
                  <a:close/>
                  <a:moveTo>
                    <a:pt x="9301" y="3075"/>
                  </a:moveTo>
                  <a:cubicBezTo>
                    <a:pt x="10879" y="3075"/>
                    <a:pt x="11079" y="4102"/>
                    <a:pt x="9862" y="5618"/>
                  </a:cubicBezTo>
                  <a:cubicBezTo>
                    <a:pt x="9515" y="5271"/>
                    <a:pt x="9137" y="4924"/>
                    <a:pt x="8696" y="4641"/>
                  </a:cubicBezTo>
                  <a:cubicBezTo>
                    <a:pt x="8601" y="4137"/>
                    <a:pt x="8538" y="3601"/>
                    <a:pt x="8412" y="3160"/>
                  </a:cubicBezTo>
                  <a:cubicBezTo>
                    <a:pt x="8746" y="3102"/>
                    <a:pt x="9042" y="3075"/>
                    <a:pt x="9301" y="3075"/>
                  </a:cubicBezTo>
                  <a:close/>
                  <a:moveTo>
                    <a:pt x="8822" y="5744"/>
                  </a:moveTo>
                  <a:cubicBezTo>
                    <a:pt x="9011" y="5901"/>
                    <a:pt x="9169" y="6059"/>
                    <a:pt x="9326" y="6216"/>
                  </a:cubicBezTo>
                  <a:cubicBezTo>
                    <a:pt x="9169" y="6374"/>
                    <a:pt x="8980" y="6531"/>
                    <a:pt x="8822" y="6689"/>
                  </a:cubicBezTo>
                  <a:lnTo>
                    <a:pt x="8822" y="5744"/>
                  </a:lnTo>
                  <a:close/>
                  <a:moveTo>
                    <a:pt x="3025" y="5775"/>
                  </a:moveTo>
                  <a:lnTo>
                    <a:pt x="3025" y="6720"/>
                  </a:lnTo>
                  <a:cubicBezTo>
                    <a:pt x="2836" y="6563"/>
                    <a:pt x="2679" y="6405"/>
                    <a:pt x="2521" y="6248"/>
                  </a:cubicBezTo>
                  <a:cubicBezTo>
                    <a:pt x="2679" y="6090"/>
                    <a:pt x="2868" y="5933"/>
                    <a:pt x="3025" y="5775"/>
                  </a:cubicBezTo>
                  <a:close/>
                  <a:moveTo>
                    <a:pt x="5892" y="3885"/>
                  </a:moveTo>
                  <a:cubicBezTo>
                    <a:pt x="6617" y="4200"/>
                    <a:pt x="7278" y="4609"/>
                    <a:pt x="7908" y="5082"/>
                  </a:cubicBezTo>
                  <a:cubicBezTo>
                    <a:pt x="8003" y="5838"/>
                    <a:pt x="8003" y="6626"/>
                    <a:pt x="7908" y="7413"/>
                  </a:cubicBezTo>
                  <a:cubicBezTo>
                    <a:pt x="7278" y="7823"/>
                    <a:pt x="6585" y="8232"/>
                    <a:pt x="5892" y="8579"/>
                  </a:cubicBezTo>
                  <a:cubicBezTo>
                    <a:pt x="5545" y="8421"/>
                    <a:pt x="5230" y="8232"/>
                    <a:pt x="4884" y="8043"/>
                  </a:cubicBezTo>
                  <a:cubicBezTo>
                    <a:pt x="4537" y="7823"/>
                    <a:pt x="4191" y="7634"/>
                    <a:pt x="3876" y="7413"/>
                  </a:cubicBezTo>
                  <a:cubicBezTo>
                    <a:pt x="3844" y="6657"/>
                    <a:pt x="3844" y="5870"/>
                    <a:pt x="3876" y="5082"/>
                  </a:cubicBezTo>
                  <a:cubicBezTo>
                    <a:pt x="4191" y="4830"/>
                    <a:pt x="4537" y="4641"/>
                    <a:pt x="4884" y="4452"/>
                  </a:cubicBezTo>
                  <a:cubicBezTo>
                    <a:pt x="5230" y="4263"/>
                    <a:pt x="5577" y="4042"/>
                    <a:pt x="5892" y="3885"/>
                  </a:cubicBezTo>
                  <a:close/>
                  <a:moveTo>
                    <a:pt x="4033" y="8516"/>
                  </a:moveTo>
                  <a:cubicBezTo>
                    <a:pt x="4159" y="8579"/>
                    <a:pt x="4317" y="8674"/>
                    <a:pt x="4474" y="8737"/>
                  </a:cubicBezTo>
                  <a:cubicBezTo>
                    <a:pt x="4632" y="8831"/>
                    <a:pt x="4758" y="8894"/>
                    <a:pt x="4915" y="8989"/>
                  </a:cubicBezTo>
                  <a:cubicBezTo>
                    <a:pt x="4663" y="9052"/>
                    <a:pt x="4474" y="9146"/>
                    <a:pt x="4254" y="9178"/>
                  </a:cubicBezTo>
                  <a:cubicBezTo>
                    <a:pt x="4159" y="8926"/>
                    <a:pt x="4096" y="8737"/>
                    <a:pt x="4033" y="8516"/>
                  </a:cubicBezTo>
                  <a:close/>
                  <a:moveTo>
                    <a:pt x="7782" y="8516"/>
                  </a:moveTo>
                  <a:cubicBezTo>
                    <a:pt x="7751" y="8737"/>
                    <a:pt x="7688" y="8989"/>
                    <a:pt x="7625" y="9178"/>
                  </a:cubicBezTo>
                  <a:cubicBezTo>
                    <a:pt x="7404" y="9083"/>
                    <a:pt x="7184" y="9052"/>
                    <a:pt x="6963" y="8989"/>
                  </a:cubicBezTo>
                  <a:cubicBezTo>
                    <a:pt x="7278" y="8831"/>
                    <a:pt x="7499" y="8674"/>
                    <a:pt x="7782" y="8516"/>
                  </a:cubicBezTo>
                  <a:close/>
                  <a:moveTo>
                    <a:pt x="1954" y="6846"/>
                  </a:moveTo>
                  <a:cubicBezTo>
                    <a:pt x="2300" y="7193"/>
                    <a:pt x="2710" y="7571"/>
                    <a:pt x="3151" y="7823"/>
                  </a:cubicBezTo>
                  <a:cubicBezTo>
                    <a:pt x="3214" y="8358"/>
                    <a:pt x="3309" y="8863"/>
                    <a:pt x="3403" y="9335"/>
                  </a:cubicBezTo>
                  <a:cubicBezTo>
                    <a:pt x="3090" y="9388"/>
                    <a:pt x="2806" y="9414"/>
                    <a:pt x="2555" y="9414"/>
                  </a:cubicBezTo>
                  <a:cubicBezTo>
                    <a:pt x="1015" y="9414"/>
                    <a:pt x="681" y="8445"/>
                    <a:pt x="1954" y="6846"/>
                  </a:cubicBezTo>
                  <a:close/>
                  <a:moveTo>
                    <a:pt x="9925" y="6846"/>
                  </a:moveTo>
                  <a:lnTo>
                    <a:pt x="9925" y="6846"/>
                  </a:lnTo>
                  <a:cubicBezTo>
                    <a:pt x="11167" y="8392"/>
                    <a:pt x="10934" y="9430"/>
                    <a:pt x="9267" y="9430"/>
                  </a:cubicBezTo>
                  <a:cubicBezTo>
                    <a:pt x="9032" y="9430"/>
                    <a:pt x="8768" y="9410"/>
                    <a:pt x="8475" y="9367"/>
                  </a:cubicBezTo>
                  <a:cubicBezTo>
                    <a:pt x="8538" y="8894"/>
                    <a:pt x="8664" y="8390"/>
                    <a:pt x="8727" y="7823"/>
                  </a:cubicBezTo>
                  <a:cubicBezTo>
                    <a:pt x="9137" y="7508"/>
                    <a:pt x="9515" y="7193"/>
                    <a:pt x="9925" y="6846"/>
                  </a:cubicBezTo>
                  <a:close/>
                  <a:moveTo>
                    <a:pt x="5924" y="9461"/>
                  </a:moveTo>
                  <a:cubicBezTo>
                    <a:pt x="6396" y="9650"/>
                    <a:pt x="6869" y="9839"/>
                    <a:pt x="7404" y="9965"/>
                  </a:cubicBezTo>
                  <a:cubicBezTo>
                    <a:pt x="6962" y="11056"/>
                    <a:pt x="6440" y="11607"/>
                    <a:pt x="5922" y="11607"/>
                  </a:cubicBezTo>
                  <a:cubicBezTo>
                    <a:pt x="5408" y="11607"/>
                    <a:pt x="4898" y="11064"/>
                    <a:pt x="4474" y="9965"/>
                  </a:cubicBezTo>
                  <a:cubicBezTo>
                    <a:pt x="4978" y="9839"/>
                    <a:pt x="5451" y="9650"/>
                    <a:pt x="5924" y="9461"/>
                  </a:cubicBezTo>
                  <a:close/>
                  <a:moveTo>
                    <a:pt x="5931" y="1"/>
                  </a:moveTo>
                  <a:cubicBezTo>
                    <a:pt x="5817" y="1"/>
                    <a:pt x="5699" y="14"/>
                    <a:pt x="5577" y="41"/>
                  </a:cubicBezTo>
                  <a:cubicBezTo>
                    <a:pt x="4632" y="262"/>
                    <a:pt x="4002" y="1333"/>
                    <a:pt x="3655" y="2278"/>
                  </a:cubicBezTo>
                  <a:cubicBezTo>
                    <a:pt x="3326" y="2223"/>
                    <a:pt x="2973" y="2187"/>
                    <a:pt x="2624" y="2187"/>
                  </a:cubicBezTo>
                  <a:cubicBezTo>
                    <a:pt x="1770" y="2187"/>
                    <a:pt x="939" y="2404"/>
                    <a:pt x="536" y="3097"/>
                  </a:cubicBezTo>
                  <a:cubicBezTo>
                    <a:pt x="1" y="4074"/>
                    <a:pt x="662" y="5334"/>
                    <a:pt x="1387" y="6216"/>
                  </a:cubicBezTo>
                  <a:cubicBezTo>
                    <a:pt x="788" y="6972"/>
                    <a:pt x="158" y="8043"/>
                    <a:pt x="379" y="8926"/>
                  </a:cubicBezTo>
                  <a:cubicBezTo>
                    <a:pt x="599" y="9650"/>
                    <a:pt x="1166" y="10028"/>
                    <a:pt x="1922" y="10186"/>
                  </a:cubicBezTo>
                  <a:cubicBezTo>
                    <a:pt x="2157" y="10241"/>
                    <a:pt x="2410" y="10266"/>
                    <a:pt x="2668" y="10266"/>
                  </a:cubicBezTo>
                  <a:cubicBezTo>
                    <a:pt x="2998" y="10266"/>
                    <a:pt x="3337" y="10225"/>
                    <a:pt x="3655" y="10154"/>
                  </a:cubicBezTo>
                  <a:cubicBezTo>
                    <a:pt x="4221" y="11678"/>
                    <a:pt x="5076" y="12434"/>
                    <a:pt x="5929" y="12434"/>
                  </a:cubicBezTo>
                  <a:cubicBezTo>
                    <a:pt x="6786" y="12434"/>
                    <a:pt x="7639" y="11670"/>
                    <a:pt x="8192" y="10154"/>
                  </a:cubicBezTo>
                  <a:cubicBezTo>
                    <a:pt x="8550" y="10215"/>
                    <a:pt x="8882" y="10243"/>
                    <a:pt x="9186" y="10243"/>
                  </a:cubicBezTo>
                  <a:cubicBezTo>
                    <a:pt x="11589" y="10243"/>
                    <a:pt x="12278" y="8453"/>
                    <a:pt x="10460" y="6216"/>
                  </a:cubicBezTo>
                  <a:cubicBezTo>
                    <a:pt x="12272" y="4014"/>
                    <a:pt x="11618" y="2182"/>
                    <a:pt x="9217" y="2182"/>
                  </a:cubicBezTo>
                  <a:cubicBezTo>
                    <a:pt x="8904" y="2182"/>
                    <a:pt x="8562" y="2213"/>
                    <a:pt x="8192" y="2278"/>
                  </a:cubicBezTo>
                  <a:cubicBezTo>
                    <a:pt x="7765" y="1139"/>
                    <a:pt x="7004" y="1"/>
                    <a:pt x="5931" y="1"/>
                  </a:cubicBezTo>
                  <a:close/>
                </a:path>
              </a:pathLst>
            </a:custGeom>
            <a:solidFill>
              <a:schemeClr val="lt1"/>
            </a:solidFill>
            <a:ln cap="flat" cmpd="sng" w="9525">
              <a:solidFill>
                <a:srgbClr val="213A8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1"/>
            <p:cNvSpPr/>
            <p:nvPr/>
          </p:nvSpPr>
          <p:spPr>
            <a:xfrm>
              <a:off x="-42500725" y="3712425"/>
              <a:ext cx="63025" cy="62275"/>
            </a:xfrm>
            <a:custGeom>
              <a:rect b="b" l="l" r="r" t="t"/>
              <a:pathLst>
                <a:path extrusionOk="0" h="2491" w="2521">
                  <a:moveTo>
                    <a:pt x="1313" y="0"/>
                  </a:moveTo>
                  <a:cubicBezTo>
                    <a:pt x="1295" y="0"/>
                    <a:pt x="1278" y="1"/>
                    <a:pt x="1261" y="1"/>
                  </a:cubicBezTo>
                  <a:cubicBezTo>
                    <a:pt x="599" y="1"/>
                    <a:pt x="0" y="569"/>
                    <a:pt x="63" y="1230"/>
                  </a:cubicBezTo>
                  <a:cubicBezTo>
                    <a:pt x="0" y="1955"/>
                    <a:pt x="567" y="2490"/>
                    <a:pt x="1261" y="2490"/>
                  </a:cubicBezTo>
                  <a:cubicBezTo>
                    <a:pt x="1954" y="2490"/>
                    <a:pt x="2521" y="1955"/>
                    <a:pt x="2489" y="1230"/>
                  </a:cubicBezTo>
                  <a:cubicBezTo>
                    <a:pt x="2489" y="585"/>
                    <a:pt x="1980" y="0"/>
                    <a:pt x="1313" y="0"/>
                  </a:cubicBezTo>
                  <a:close/>
                </a:path>
              </a:pathLst>
            </a:custGeom>
            <a:solidFill>
              <a:schemeClr val="lt1"/>
            </a:solidFill>
            <a:ln cap="flat" cmpd="sng" w="9525">
              <a:solidFill>
                <a:srgbClr val="213A8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2"/>
          <p:cNvSpPr txBox="1"/>
          <p:nvPr/>
        </p:nvSpPr>
        <p:spPr>
          <a:xfrm>
            <a:off x="304800" y="1066800"/>
            <a:ext cx="6249300" cy="54534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100"/>
              <a:buFont typeface="Arial"/>
              <a:buNone/>
            </a:pPr>
            <a:r>
              <a:rPr b="1" i="0" lang="fr" sz="1100" u="none" cap="none" strike="noStrike">
                <a:solidFill>
                  <a:srgbClr val="213A8E"/>
                </a:solidFill>
                <a:latin typeface="Barlow"/>
                <a:ea typeface="Barlow"/>
                <a:cs typeface="Barlow"/>
                <a:sym typeface="Barlow"/>
              </a:rPr>
              <a:t>En Facile À Lire et à Comprendre : </a:t>
            </a:r>
            <a:endParaRPr b="1" i="0" sz="1100" u="none" cap="none" strike="noStrike">
              <a:solidFill>
                <a:srgbClr val="213A8E"/>
              </a:solidFill>
              <a:latin typeface="Barlow"/>
              <a:ea typeface="Barlow"/>
              <a:cs typeface="Barlow"/>
              <a:sym typeface="Barlow"/>
            </a:endParaRPr>
          </a:p>
          <a:p>
            <a:pPr indent="-298450" lvl="0" marL="457200" marR="0" rtl="0" algn="l">
              <a:lnSpc>
                <a:spcPct val="115000"/>
              </a:lnSpc>
              <a:spcBef>
                <a:spcPts val="1000"/>
              </a:spcBef>
              <a:spcAft>
                <a:spcPts val="0"/>
              </a:spcAft>
              <a:buClr>
                <a:srgbClr val="213A8E"/>
              </a:buClr>
              <a:buSzPts val="1100"/>
              <a:buFont typeface="Barlow"/>
              <a:buChar char="●"/>
            </a:pPr>
            <a:r>
              <a:rPr b="0" i="0" lang="fr" sz="1100" u="none" cap="none" strike="noStrike">
                <a:solidFill>
                  <a:srgbClr val="213A8E"/>
                </a:solidFill>
                <a:latin typeface="Barlow"/>
                <a:ea typeface="Barlow"/>
                <a:cs typeface="Barlow"/>
                <a:sym typeface="Barlow"/>
              </a:rPr>
              <a:t>Vous </a:t>
            </a:r>
            <a:r>
              <a:rPr lang="fr" sz="1100">
                <a:solidFill>
                  <a:srgbClr val="213A8E"/>
                </a:solidFill>
                <a:latin typeface="Barlow"/>
                <a:ea typeface="Barlow"/>
                <a:cs typeface="Barlow"/>
                <a:sym typeface="Barlow"/>
              </a:rPr>
              <a:t>avez des doutes sur</a:t>
            </a:r>
            <a:r>
              <a:rPr b="0" i="0" lang="fr" sz="1100" u="none" cap="none" strike="noStrike">
                <a:solidFill>
                  <a:srgbClr val="213A8E"/>
                </a:solidFill>
                <a:latin typeface="Barlow"/>
                <a:ea typeface="Barlow"/>
                <a:cs typeface="Barlow"/>
                <a:sym typeface="Barlow"/>
              </a:rPr>
              <a:t> l’accessibilité de votre texte ? Premier réflexe, vérifiez-le avec des personnes concernées. Un petit coup de pouce ? La plateforme LIREC vous aide à rendre vos documents accessibles : Écrivez votre texte et la plateforme vous indique les difficultés d’accessibilité liés aux règles du FALC.</a:t>
            </a:r>
            <a:endParaRPr b="0" i="0" sz="1100" u="none" cap="none" strike="noStrike">
              <a:solidFill>
                <a:srgbClr val="213A8E"/>
              </a:solidFill>
              <a:latin typeface="Barlow"/>
              <a:ea typeface="Barlow"/>
              <a:cs typeface="Barlow"/>
              <a:sym typeface="Barlow"/>
            </a:endParaRPr>
          </a:p>
          <a:p>
            <a:pPr indent="0" lvl="0" marL="457200" marR="0" rtl="0" algn="l">
              <a:lnSpc>
                <a:spcPct val="115000"/>
              </a:lnSpc>
              <a:spcBef>
                <a:spcPts val="0"/>
              </a:spcBef>
              <a:spcAft>
                <a:spcPts val="0"/>
              </a:spcAft>
              <a:buClr>
                <a:srgbClr val="000000"/>
              </a:buClr>
              <a:buSzPts val="1100"/>
              <a:buFont typeface="Arial"/>
              <a:buNone/>
            </a:pPr>
            <a:r>
              <a:rPr b="0" i="1" lang="fr" sz="1100" u="none" cap="none" strike="noStrike">
                <a:solidFill>
                  <a:schemeClr val="dk1"/>
                </a:solidFill>
                <a:latin typeface="Barlow"/>
                <a:ea typeface="Barlow"/>
                <a:cs typeface="Barlow"/>
                <a:sym typeface="Barlow"/>
              </a:rPr>
              <a:t>🔗 : </a:t>
            </a:r>
            <a:r>
              <a:rPr b="0" i="1" lang="fr" sz="1100" u="sng" cap="none" strike="noStrike">
                <a:solidFill>
                  <a:schemeClr val="accent1"/>
                </a:solidFill>
                <a:latin typeface="Barlow"/>
                <a:ea typeface="Barlow"/>
                <a:cs typeface="Barlow"/>
                <a:sym typeface="Barlow"/>
                <a:hlinkClick r:id="rId3">
                  <a:extLst>
                    <a:ext uri="{A12FA001-AC4F-418D-AE19-62706E023703}">
                      <ahyp:hlinkClr val="tx"/>
                    </a:ext>
                  </a:extLst>
                </a:hlinkClick>
              </a:rPr>
              <a:t>Lirec</a:t>
            </a:r>
            <a:endParaRPr b="0" i="0" sz="1100" u="none" cap="none" strike="noStrike">
              <a:solidFill>
                <a:schemeClr val="accent1"/>
              </a:solidFill>
              <a:latin typeface="Barlow"/>
              <a:ea typeface="Barlow"/>
              <a:cs typeface="Barlow"/>
              <a:sym typeface="Barlow"/>
            </a:endParaRPr>
          </a:p>
          <a:p>
            <a:pPr indent="-298450" lvl="0" marL="457200" marR="0" rtl="0" algn="l">
              <a:lnSpc>
                <a:spcPct val="115000"/>
              </a:lnSpc>
              <a:spcBef>
                <a:spcPts val="1000"/>
              </a:spcBef>
              <a:spcAft>
                <a:spcPts val="0"/>
              </a:spcAft>
              <a:buClr>
                <a:srgbClr val="213A8E"/>
              </a:buClr>
              <a:buSzPts val="1100"/>
              <a:buFont typeface="Barlow"/>
              <a:buChar char="●"/>
            </a:pPr>
            <a:r>
              <a:rPr b="0" i="0" lang="fr" sz="1100" u="none" cap="none" strike="noStrike">
                <a:solidFill>
                  <a:srgbClr val="213A8E"/>
                </a:solidFill>
                <a:latin typeface="Barlow"/>
                <a:ea typeface="Barlow"/>
                <a:cs typeface="Barlow"/>
                <a:sym typeface="Barlow"/>
              </a:rPr>
              <a:t>Besoin d’un coup de main pour transcrire une phrase simple ? FALC’on propose un transcripteur automatique de textes de moins de 300 mots. C’est perfectible mais utile.</a:t>
            </a:r>
            <a:endParaRPr b="0" i="0" sz="1100" u="none" cap="none" strike="noStrike">
              <a:solidFill>
                <a:srgbClr val="213A8E"/>
              </a:solidFill>
              <a:latin typeface="Barlow"/>
              <a:ea typeface="Barlow"/>
              <a:cs typeface="Barlow"/>
              <a:sym typeface="Barlow"/>
            </a:endParaRPr>
          </a:p>
          <a:p>
            <a:pPr indent="0" lvl="0" marL="457200" marR="0" rtl="0" algn="l">
              <a:lnSpc>
                <a:spcPct val="115000"/>
              </a:lnSpc>
              <a:spcBef>
                <a:spcPts val="0"/>
              </a:spcBef>
              <a:spcAft>
                <a:spcPts val="0"/>
              </a:spcAft>
              <a:buClr>
                <a:srgbClr val="000000"/>
              </a:buClr>
              <a:buSzPts val="1100"/>
              <a:buFont typeface="Arial"/>
              <a:buNone/>
            </a:pPr>
            <a:r>
              <a:rPr b="0" i="1" lang="fr" sz="1100" u="none" cap="none" strike="noStrike">
                <a:solidFill>
                  <a:schemeClr val="dk1"/>
                </a:solidFill>
                <a:latin typeface="Barlow"/>
                <a:ea typeface="Barlow"/>
                <a:cs typeface="Barlow"/>
                <a:sym typeface="Barlow"/>
              </a:rPr>
              <a:t>🔗 : </a:t>
            </a:r>
            <a:r>
              <a:rPr b="0" i="1" lang="fr" sz="1100" u="sng" cap="none" strike="noStrike">
                <a:solidFill>
                  <a:schemeClr val="accent1"/>
                </a:solidFill>
                <a:latin typeface="Barlow"/>
                <a:ea typeface="Barlow"/>
                <a:cs typeface="Barlow"/>
                <a:sym typeface="Barlow"/>
                <a:hlinkClick r:id="rId4">
                  <a:extLst>
                    <a:ext uri="{A12FA001-AC4F-418D-AE19-62706E023703}">
                      <ahyp:hlinkClr val="tx"/>
                    </a:ext>
                  </a:extLst>
                </a:hlinkClick>
              </a:rPr>
              <a:t>FALC'On</a:t>
            </a:r>
            <a:endParaRPr b="0" i="0" sz="1100" u="none" cap="none" strike="noStrike">
              <a:solidFill>
                <a:schemeClr val="accent1"/>
              </a:solidFill>
              <a:latin typeface="Barlow"/>
              <a:ea typeface="Barlow"/>
              <a:cs typeface="Barlow"/>
              <a:sym typeface="Barlow"/>
            </a:endParaRPr>
          </a:p>
          <a:p>
            <a:pPr indent="-298450" lvl="0" marL="457200" marR="0" rtl="0" algn="l">
              <a:lnSpc>
                <a:spcPct val="115000"/>
              </a:lnSpc>
              <a:spcBef>
                <a:spcPts val="1000"/>
              </a:spcBef>
              <a:spcAft>
                <a:spcPts val="0"/>
              </a:spcAft>
              <a:buClr>
                <a:srgbClr val="213A8E"/>
              </a:buClr>
              <a:buSzPts val="1100"/>
              <a:buFont typeface="Barlow"/>
              <a:buChar char="●"/>
            </a:pPr>
            <a:r>
              <a:rPr b="0" i="0" lang="fr" sz="1100" u="none" cap="none" strike="noStrike">
                <a:solidFill>
                  <a:srgbClr val="213A8E"/>
                </a:solidFill>
                <a:latin typeface="Barlow"/>
                <a:ea typeface="Barlow"/>
                <a:cs typeface="Barlow"/>
                <a:sym typeface="Barlow"/>
              </a:rPr>
              <a:t>Dur, dur de dire Internet ou Réseau en FALC ? FALC’Able propose un petit dictionnaire collaboratif de définitions écrites en FALC ou en français simplifié, testées et validées.</a:t>
            </a:r>
            <a:endParaRPr b="0" i="0" sz="1100" u="none" cap="none" strike="noStrike">
              <a:solidFill>
                <a:srgbClr val="213A8E"/>
              </a:solidFill>
              <a:latin typeface="Barlow"/>
              <a:ea typeface="Barlow"/>
              <a:cs typeface="Barlow"/>
              <a:sym typeface="Barlow"/>
            </a:endParaRPr>
          </a:p>
          <a:p>
            <a:pPr indent="0" lvl="0" marL="457200" marR="0" rtl="0" algn="l">
              <a:lnSpc>
                <a:spcPct val="115000"/>
              </a:lnSpc>
              <a:spcBef>
                <a:spcPts val="0"/>
              </a:spcBef>
              <a:spcAft>
                <a:spcPts val="0"/>
              </a:spcAft>
              <a:buClr>
                <a:srgbClr val="000000"/>
              </a:buClr>
              <a:buSzPts val="1100"/>
              <a:buFont typeface="Arial"/>
              <a:buNone/>
            </a:pPr>
            <a:r>
              <a:rPr b="0" i="1" lang="fr" sz="1100" u="none" cap="none" strike="noStrike">
                <a:solidFill>
                  <a:schemeClr val="dk1"/>
                </a:solidFill>
                <a:latin typeface="Barlow"/>
                <a:ea typeface="Barlow"/>
                <a:cs typeface="Barlow"/>
                <a:sym typeface="Barlow"/>
              </a:rPr>
              <a:t>🔗 : </a:t>
            </a:r>
            <a:r>
              <a:rPr b="0" i="1" lang="fr" sz="1100" u="sng" cap="none" strike="noStrike">
                <a:solidFill>
                  <a:schemeClr val="accent1"/>
                </a:solidFill>
                <a:latin typeface="Barlow"/>
                <a:ea typeface="Barlow"/>
                <a:cs typeface="Barlow"/>
                <a:sym typeface="Barlow"/>
                <a:hlinkClick r:id="rId5">
                  <a:extLst>
                    <a:ext uri="{A12FA001-AC4F-418D-AE19-62706E023703}">
                      <ahyp:hlinkClr val="tx"/>
                    </a:ext>
                  </a:extLst>
                </a:hlinkClick>
              </a:rPr>
              <a:t>falc-able</a:t>
            </a:r>
            <a:endParaRPr b="0" i="0" sz="1400" u="none" cap="none" strike="noStrike">
              <a:solidFill>
                <a:schemeClr val="accent1"/>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100"/>
              <a:buFont typeface="Arial"/>
              <a:buNone/>
            </a:pPr>
            <a:r>
              <a:rPr b="1" i="0" lang="fr" sz="1100" u="none" cap="none" strike="noStrike">
                <a:solidFill>
                  <a:srgbClr val="213A8E"/>
                </a:solidFill>
                <a:latin typeface="Barlow"/>
                <a:ea typeface="Barlow"/>
                <a:cs typeface="Barlow"/>
                <a:sym typeface="Barlow"/>
              </a:rPr>
              <a:t>Des pictos : </a:t>
            </a:r>
            <a:endParaRPr b="1" i="0" sz="1100" u="none" cap="none" strike="noStrike">
              <a:solidFill>
                <a:srgbClr val="213A8E"/>
              </a:solidFill>
              <a:latin typeface="Barlow"/>
              <a:ea typeface="Barlow"/>
              <a:cs typeface="Barlow"/>
              <a:sym typeface="Barlow"/>
            </a:endParaRPr>
          </a:p>
          <a:p>
            <a:pPr indent="-298450" lvl="0" marL="457200" marR="0" rtl="0" algn="l">
              <a:lnSpc>
                <a:spcPct val="115000"/>
              </a:lnSpc>
              <a:spcBef>
                <a:spcPts val="1000"/>
              </a:spcBef>
              <a:spcAft>
                <a:spcPts val="0"/>
              </a:spcAft>
              <a:buClr>
                <a:srgbClr val="213A8E"/>
              </a:buClr>
              <a:buSzPts val="1100"/>
              <a:buFont typeface="Barlow"/>
              <a:buChar char="●"/>
            </a:pPr>
            <a:r>
              <a:rPr b="0" i="0" lang="fr" sz="1100" u="none" cap="none" strike="noStrike">
                <a:solidFill>
                  <a:srgbClr val="213A8E"/>
                </a:solidFill>
                <a:latin typeface="Barlow"/>
                <a:ea typeface="Barlow"/>
                <a:cs typeface="Barlow"/>
                <a:sym typeface="Barlow"/>
              </a:rPr>
              <a:t>ARASAAC offre des ressources graphiques et des matérielles adaptées avec licence Creative Commons (BY - NC - SA) pour faciliter la communication et l'accessibilité cognitive à toutes les personnes qui, en raison de facteurs différents (autisme, handicap intellectuel, manque de langue, personnes âgées, etc.) présentent de sérieuses difficultés qui entravent leur inclusion dans n'importe quel domaine de la vie quotidienne. Référence !</a:t>
            </a:r>
            <a:endParaRPr b="0" i="0" sz="1100" u="none" cap="none" strike="noStrike">
              <a:solidFill>
                <a:srgbClr val="213A8E"/>
              </a:solidFill>
              <a:latin typeface="Barlow"/>
              <a:ea typeface="Barlow"/>
              <a:cs typeface="Barlow"/>
              <a:sym typeface="Barlow"/>
            </a:endParaRPr>
          </a:p>
          <a:p>
            <a:pPr indent="0" lvl="0" marL="457200" marR="0" rtl="0" algn="l">
              <a:lnSpc>
                <a:spcPct val="115000"/>
              </a:lnSpc>
              <a:spcBef>
                <a:spcPts val="0"/>
              </a:spcBef>
              <a:spcAft>
                <a:spcPts val="0"/>
              </a:spcAft>
              <a:buClr>
                <a:srgbClr val="000000"/>
              </a:buClr>
              <a:buSzPts val="1100"/>
              <a:buFont typeface="Arial"/>
              <a:buNone/>
            </a:pPr>
            <a:r>
              <a:rPr b="0" i="1" lang="fr" sz="1100" u="none" cap="none" strike="noStrike">
                <a:solidFill>
                  <a:schemeClr val="dk1"/>
                </a:solidFill>
                <a:latin typeface="Barlow"/>
                <a:ea typeface="Barlow"/>
                <a:cs typeface="Barlow"/>
                <a:sym typeface="Barlow"/>
              </a:rPr>
              <a:t>🔗 : </a:t>
            </a:r>
            <a:r>
              <a:rPr b="0" i="1" lang="fr" sz="1100" u="sng" cap="none" strike="noStrike">
                <a:solidFill>
                  <a:srgbClr val="1155CC"/>
                </a:solidFill>
                <a:latin typeface="Barlow"/>
                <a:ea typeface="Barlow"/>
                <a:cs typeface="Barlow"/>
                <a:sym typeface="Barlow"/>
                <a:hlinkClick r:id="rId6">
                  <a:extLst>
                    <a:ext uri="{A12FA001-AC4F-418D-AE19-62706E023703}">
                      <ahyp:hlinkClr val="tx"/>
                    </a:ext>
                  </a:extLst>
                </a:hlinkClick>
              </a:rPr>
              <a:t>https://arasaac.org/pictograms/search</a:t>
            </a:r>
            <a:r>
              <a:rPr b="0" i="0" lang="fr" sz="1100" u="none" cap="none" strike="noStrike">
                <a:solidFill>
                  <a:schemeClr val="dk1"/>
                </a:solidFill>
                <a:latin typeface="Barlow"/>
                <a:ea typeface="Barlow"/>
                <a:cs typeface="Barlow"/>
                <a:sym typeface="Barlow"/>
              </a:rPr>
              <a:t>    </a:t>
            </a:r>
            <a:endParaRPr b="0" i="0" sz="1100" u="none" cap="none" strike="noStrike">
              <a:solidFill>
                <a:schemeClr val="dk1"/>
              </a:solidFill>
              <a:latin typeface="Barlow"/>
              <a:ea typeface="Barlow"/>
              <a:cs typeface="Barlow"/>
              <a:sym typeface="Barlow"/>
            </a:endParaRPr>
          </a:p>
          <a:p>
            <a:pPr indent="-298450" lvl="0" marL="457200" marR="0" rtl="0" algn="l">
              <a:lnSpc>
                <a:spcPct val="115000"/>
              </a:lnSpc>
              <a:spcBef>
                <a:spcPts val="1000"/>
              </a:spcBef>
              <a:spcAft>
                <a:spcPts val="0"/>
              </a:spcAft>
              <a:buClr>
                <a:srgbClr val="213A8E"/>
              </a:buClr>
              <a:buSzPts val="1100"/>
              <a:buFont typeface="Barlow"/>
              <a:buChar char="●"/>
            </a:pPr>
            <a:r>
              <a:rPr b="0" i="0" lang="fr" sz="1100" u="none" cap="none" strike="noStrike">
                <a:solidFill>
                  <a:srgbClr val="213A8E"/>
                </a:solidFill>
                <a:latin typeface="Barlow"/>
                <a:ea typeface="Barlow"/>
                <a:cs typeface="Barlow"/>
                <a:sym typeface="Barlow"/>
              </a:rPr>
              <a:t>ARASAAC manque d’icônes dédiées au numérique (wifi, corbeille, swiper, etc.)  Iconfinder sera un bon complément.</a:t>
            </a:r>
            <a:endParaRPr b="0" i="0" sz="1100" u="none" cap="none" strike="noStrike">
              <a:solidFill>
                <a:srgbClr val="213A8E"/>
              </a:solidFill>
              <a:latin typeface="Barlow"/>
              <a:ea typeface="Barlow"/>
              <a:cs typeface="Barlow"/>
              <a:sym typeface="Barlow"/>
            </a:endParaRPr>
          </a:p>
          <a:p>
            <a:pPr indent="0" lvl="0" marL="457200" marR="0" rtl="0" algn="l">
              <a:lnSpc>
                <a:spcPct val="115000"/>
              </a:lnSpc>
              <a:spcBef>
                <a:spcPts val="0"/>
              </a:spcBef>
              <a:spcAft>
                <a:spcPts val="0"/>
              </a:spcAft>
              <a:buClr>
                <a:srgbClr val="000000"/>
              </a:buClr>
              <a:buSzPts val="1100"/>
              <a:buFont typeface="Arial"/>
              <a:buNone/>
            </a:pPr>
            <a:r>
              <a:rPr b="0" i="1" lang="fr" sz="1100" u="none" cap="none" strike="noStrike">
                <a:solidFill>
                  <a:schemeClr val="dk1"/>
                </a:solidFill>
                <a:latin typeface="Barlow"/>
                <a:ea typeface="Barlow"/>
                <a:cs typeface="Barlow"/>
                <a:sym typeface="Barlow"/>
              </a:rPr>
              <a:t>🔗 : </a:t>
            </a:r>
            <a:r>
              <a:rPr b="0" i="1" lang="fr" sz="1100" u="sng" cap="none" strike="noStrike">
                <a:solidFill>
                  <a:srgbClr val="1155CC"/>
                </a:solidFill>
                <a:latin typeface="Barlow"/>
                <a:ea typeface="Barlow"/>
                <a:cs typeface="Barlow"/>
                <a:sym typeface="Barlow"/>
                <a:hlinkClick r:id="rId7">
                  <a:extLst>
                    <a:ext uri="{A12FA001-AC4F-418D-AE19-62706E023703}">
                      <ahyp:hlinkClr val="tx"/>
                    </a:ext>
                  </a:extLst>
                </a:hlinkClick>
              </a:rPr>
              <a:t>https://www.iconfinder.com/</a:t>
            </a:r>
            <a:r>
              <a:rPr b="0" i="0" lang="fr" sz="1100" u="none" cap="none" strike="noStrike">
                <a:solidFill>
                  <a:schemeClr val="dk1"/>
                </a:solidFill>
                <a:latin typeface="Barlow"/>
                <a:ea typeface="Barlow"/>
                <a:cs typeface="Barlow"/>
                <a:sym typeface="Barlow"/>
              </a:rPr>
              <a:t> </a:t>
            </a:r>
            <a:endParaRPr b="0" i="0" sz="1100" u="none" cap="none" strike="noStrike">
              <a:solidFill>
                <a:schemeClr val="dk1"/>
              </a:solidFill>
              <a:latin typeface="Barlow"/>
              <a:ea typeface="Barlow"/>
              <a:cs typeface="Barlow"/>
              <a:sym typeface="Barlow"/>
            </a:endParaRPr>
          </a:p>
          <a:p>
            <a:pPr indent="0" lvl="0" marL="0" marR="0" rtl="0" algn="l">
              <a:lnSpc>
                <a:spcPct val="115000"/>
              </a:lnSpc>
              <a:spcBef>
                <a:spcPts val="0"/>
              </a:spcBef>
              <a:spcAft>
                <a:spcPts val="100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 name="Google Shape;76;p2"/>
          <p:cNvSpPr txBox="1"/>
          <p:nvPr/>
        </p:nvSpPr>
        <p:spPr>
          <a:xfrm rot="5400000">
            <a:off x="6293100" y="8389050"/>
            <a:ext cx="16860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800" u="none" cap="none" strike="noStrike">
                <a:solidFill>
                  <a:srgbClr val="213A8E"/>
                </a:solidFill>
                <a:latin typeface="Arial"/>
                <a:ea typeface="Arial"/>
                <a:cs typeface="Arial"/>
                <a:sym typeface="Arial"/>
              </a:rPr>
              <a:t>PARCOURS </a:t>
            </a:r>
            <a:endParaRPr b="1" i="0" sz="1800" u="none" cap="none" strike="noStrike">
              <a:solidFill>
                <a:srgbClr val="213A8E"/>
              </a:solidFill>
              <a:latin typeface="Arial"/>
              <a:ea typeface="Arial"/>
              <a:cs typeface="Arial"/>
              <a:sym typeface="Arial"/>
            </a:endParaRPr>
          </a:p>
        </p:txBody>
      </p:sp>
      <p:grpSp>
        <p:nvGrpSpPr>
          <p:cNvPr id="77" name="Google Shape;77;p2"/>
          <p:cNvGrpSpPr/>
          <p:nvPr/>
        </p:nvGrpSpPr>
        <p:grpSpPr>
          <a:xfrm>
            <a:off x="6902070" y="431507"/>
            <a:ext cx="511808" cy="487234"/>
            <a:chOff x="-42617300" y="3587775"/>
            <a:chExt cx="306950" cy="310875"/>
          </a:xfrm>
        </p:grpSpPr>
        <p:sp>
          <p:nvSpPr>
            <p:cNvPr id="78" name="Google Shape;78;p2"/>
            <p:cNvSpPr/>
            <p:nvPr/>
          </p:nvSpPr>
          <p:spPr>
            <a:xfrm>
              <a:off x="-42617300" y="3587775"/>
              <a:ext cx="306950" cy="310875"/>
            </a:xfrm>
            <a:custGeom>
              <a:rect b="b" l="l" r="r" t="t"/>
              <a:pathLst>
                <a:path extrusionOk="0" h="12435" w="12278">
                  <a:moveTo>
                    <a:pt x="5905" y="860"/>
                  </a:moveTo>
                  <a:cubicBezTo>
                    <a:pt x="6421" y="860"/>
                    <a:pt x="6926" y="1412"/>
                    <a:pt x="7341" y="2467"/>
                  </a:cubicBezTo>
                  <a:cubicBezTo>
                    <a:pt x="6837" y="2593"/>
                    <a:pt x="6365" y="2782"/>
                    <a:pt x="5892" y="3003"/>
                  </a:cubicBezTo>
                  <a:cubicBezTo>
                    <a:pt x="5419" y="2782"/>
                    <a:pt x="4947" y="2593"/>
                    <a:pt x="4443" y="2467"/>
                  </a:cubicBezTo>
                  <a:cubicBezTo>
                    <a:pt x="4893" y="1381"/>
                    <a:pt x="5404" y="860"/>
                    <a:pt x="5905" y="860"/>
                  </a:cubicBezTo>
                  <a:close/>
                  <a:moveTo>
                    <a:pt x="4191" y="3255"/>
                  </a:moveTo>
                  <a:cubicBezTo>
                    <a:pt x="4443" y="3349"/>
                    <a:pt x="4632" y="3381"/>
                    <a:pt x="4884" y="3475"/>
                  </a:cubicBezTo>
                  <a:cubicBezTo>
                    <a:pt x="4726" y="3538"/>
                    <a:pt x="4600" y="3601"/>
                    <a:pt x="4443" y="3696"/>
                  </a:cubicBezTo>
                  <a:cubicBezTo>
                    <a:pt x="4285" y="3790"/>
                    <a:pt x="4159" y="3853"/>
                    <a:pt x="4002" y="3948"/>
                  </a:cubicBezTo>
                  <a:cubicBezTo>
                    <a:pt x="4096" y="3727"/>
                    <a:pt x="4159" y="3507"/>
                    <a:pt x="4191" y="3255"/>
                  </a:cubicBezTo>
                  <a:close/>
                  <a:moveTo>
                    <a:pt x="7625" y="3318"/>
                  </a:moveTo>
                  <a:cubicBezTo>
                    <a:pt x="7688" y="3507"/>
                    <a:pt x="7751" y="3727"/>
                    <a:pt x="7782" y="3979"/>
                  </a:cubicBezTo>
                  <a:cubicBezTo>
                    <a:pt x="7499" y="3790"/>
                    <a:pt x="7247" y="3633"/>
                    <a:pt x="6963" y="3507"/>
                  </a:cubicBezTo>
                  <a:cubicBezTo>
                    <a:pt x="7184" y="3412"/>
                    <a:pt x="7404" y="3349"/>
                    <a:pt x="7625" y="3318"/>
                  </a:cubicBezTo>
                  <a:close/>
                  <a:moveTo>
                    <a:pt x="2611" y="3034"/>
                  </a:moveTo>
                  <a:cubicBezTo>
                    <a:pt x="2846" y="3034"/>
                    <a:pt x="3110" y="3054"/>
                    <a:pt x="3403" y="3097"/>
                  </a:cubicBezTo>
                  <a:cubicBezTo>
                    <a:pt x="3309" y="3570"/>
                    <a:pt x="3183" y="4042"/>
                    <a:pt x="3151" y="4609"/>
                  </a:cubicBezTo>
                  <a:cubicBezTo>
                    <a:pt x="2742" y="4924"/>
                    <a:pt x="2363" y="5240"/>
                    <a:pt x="1954" y="5586"/>
                  </a:cubicBezTo>
                  <a:cubicBezTo>
                    <a:pt x="712" y="4068"/>
                    <a:pt x="945" y="3034"/>
                    <a:pt x="2611" y="3034"/>
                  </a:cubicBezTo>
                  <a:close/>
                  <a:moveTo>
                    <a:pt x="9301" y="3075"/>
                  </a:moveTo>
                  <a:cubicBezTo>
                    <a:pt x="10879" y="3075"/>
                    <a:pt x="11079" y="4102"/>
                    <a:pt x="9862" y="5618"/>
                  </a:cubicBezTo>
                  <a:cubicBezTo>
                    <a:pt x="9515" y="5271"/>
                    <a:pt x="9137" y="4924"/>
                    <a:pt x="8696" y="4641"/>
                  </a:cubicBezTo>
                  <a:cubicBezTo>
                    <a:pt x="8601" y="4137"/>
                    <a:pt x="8538" y="3601"/>
                    <a:pt x="8412" y="3160"/>
                  </a:cubicBezTo>
                  <a:cubicBezTo>
                    <a:pt x="8746" y="3102"/>
                    <a:pt x="9042" y="3075"/>
                    <a:pt x="9301" y="3075"/>
                  </a:cubicBezTo>
                  <a:close/>
                  <a:moveTo>
                    <a:pt x="8822" y="5744"/>
                  </a:moveTo>
                  <a:cubicBezTo>
                    <a:pt x="9011" y="5901"/>
                    <a:pt x="9169" y="6059"/>
                    <a:pt x="9326" y="6216"/>
                  </a:cubicBezTo>
                  <a:cubicBezTo>
                    <a:pt x="9169" y="6374"/>
                    <a:pt x="8980" y="6531"/>
                    <a:pt x="8822" y="6689"/>
                  </a:cubicBezTo>
                  <a:lnTo>
                    <a:pt x="8822" y="5744"/>
                  </a:lnTo>
                  <a:close/>
                  <a:moveTo>
                    <a:pt x="3025" y="5775"/>
                  </a:moveTo>
                  <a:lnTo>
                    <a:pt x="3025" y="6720"/>
                  </a:lnTo>
                  <a:cubicBezTo>
                    <a:pt x="2836" y="6563"/>
                    <a:pt x="2679" y="6405"/>
                    <a:pt x="2521" y="6248"/>
                  </a:cubicBezTo>
                  <a:cubicBezTo>
                    <a:pt x="2679" y="6090"/>
                    <a:pt x="2868" y="5933"/>
                    <a:pt x="3025" y="5775"/>
                  </a:cubicBezTo>
                  <a:close/>
                  <a:moveTo>
                    <a:pt x="5892" y="3885"/>
                  </a:moveTo>
                  <a:cubicBezTo>
                    <a:pt x="6617" y="4200"/>
                    <a:pt x="7278" y="4609"/>
                    <a:pt x="7908" y="5082"/>
                  </a:cubicBezTo>
                  <a:cubicBezTo>
                    <a:pt x="8003" y="5838"/>
                    <a:pt x="8003" y="6626"/>
                    <a:pt x="7908" y="7413"/>
                  </a:cubicBezTo>
                  <a:cubicBezTo>
                    <a:pt x="7278" y="7823"/>
                    <a:pt x="6585" y="8232"/>
                    <a:pt x="5892" y="8579"/>
                  </a:cubicBezTo>
                  <a:cubicBezTo>
                    <a:pt x="5545" y="8421"/>
                    <a:pt x="5230" y="8232"/>
                    <a:pt x="4884" y="8043"/>
                  </a:cubicBezTo>
                  <a:cubicBezTo>
                    <a:pt x="4537" y="7823"/>
                    <a:pt x="4191" y="7634"/>
                    <a:pt x="3876" y="7413"/>
                  </a:cubicBezTo>
                  <a:cubicBezTo>
                    <a:pt x="3844" y="6657"/>
                    <a:pt x="3844" y="5870"/>
                    <a:pt x="3876" y="5082"/>
                  </a:cubicBezTo>
                  <a:cubicBezTo>
                    <a:pt x="4191" y="4830"/>
                    <a:pt x="4537" y="4641"/>
                    <a:pt x="4884" y="4452"/>
                  </a:cubicBezTo>
                  <a:cubicBezTo>
                    <a:pt x="5230" y="4263"/>
                    <a:pt x="5577" y="4042"/>
                    <a:pt x="5892" y="3885"/>
                  </a:cubicBezTo>
                  <a:close/>
                  <a:moveTo>
                    <a:pt x="4033" y="8516"/>
                  </a:moveTo>
                  <a:cubicBezTo>
                    <a:pt x="4159" y="8579"/>
                    <a:pt x="4317" y="8674"/>
                    <a:pt x="4474" y="8737"/>
                  </a:cubicBezTo>
                  <a:cubicBezTo>
                    <a:pt x="4632" y="8831"/>
                    <a:pt x="4758" y="8894"/>
                    <a:pt x="4915" y="8989"/>
                  </a:cubicBezTo>
                  <a:cubicBezTo>
                    <a:pt x="4663" y="9052"/>
                    <a:pt x="4474" y="9146"/>
                    <a:pt x="4254" y="9178"/>
                  </a:cubicBezTo>
                  <a:cubicBezTo>
                    <a:pt x="4159" y="8926"/>
                    <a:pt x="4096" y="8737"/>
                    <a:pt x="4033" y="8516"/>
                  </a:cubicBezTo>
                  <a:close/>
                  <a:moveTo>
                    <a:pt x="7782" y="8516"/>
                  </a:moveTo>
                  <a:cubicBezTo>
                    <a:pt x="7751" y="8737"/>
                    <a:pt x="7688" y="8989"/>
                    <a:pt x="7625" y="9178"/>
                  </a:cubicBezTo>
                  <a:cubicBezTo>
                    <a:pt x="7404" y="9083"/>
                    <a:pt x="7184" y="9052"/>
                    <a:pt x="6963" y="8989"/>
                  </a:cubicBezTo>
                  <a:cubicBezTo>
                    <a:pt x="7278" y="8831"/>
                    <a:pt x="7499" y="8674"/>
                    <a:pt x="7782" y="8516"/>
                  </a:cubicBezTo>
                  <a:close/>
                  <a:moveTo>
                    <a:pt x="1954" y="6846"/>
                  </a:moveTo>
                  <a:cubicBezTo>
                    <a:pt x="2300" y="7193"/>
                    <a:pt x="2710" y="7571"/>
                    <a:pt x="3151" y="7823"/>
                  </a:cubicBezTo>
                  <a:cubicBezTo>
                    <a:pt x="3214" y="8358"/>
                    <a:pt x="3309" y="8863"/>
                    <a:pt x="3403" y="9335"/>
                  </a:cubicBezTo>
                  <a:cubicBezTo>
                    <a:pt x="3090" y="9388"/>
                    <a:pt x="2806" y="9414"/>
                    <a:pt x="2555" y="9414"/>
                  </a:cubicBezTo>
                  <a:cubicBezTo>
                    <a:pt x="1015" y="9414"/>
                    <a:pt x="681" y="8445"/>
                    <a:pt x="1954" y="6846"/>
                  </a:cubicBezTo>
                  <a:close/>
                  <a:moveTo>
                    <a:pt x="9925" y="6846"/>
                  </a:moveTo>
                  <a:lnTo>
                    <a:pt x="9925" y="6846"/>
                  </a:lnTo>
                  <a:cubicBezTo>
                    <a:pt x="11167" y="8392"/>
                    <a:pt x="10934" y="9430"/>
                    <a:pt x="9267" y="9430"/>
                  </a:cubicBezTo>
                  <a:cubicBezTo>
                    <a:pt x="9032" y="9430"/>
                    <a:pt x="8768" y="9410"/>
                    <a:pt x="8475" y="9367"/>
                  </a:cubicBezTo>
                  <a:cubicBezTo>
                    <a:pt x="8538" y="8894"/>
                    <a:pt x="8664" y="8390"/>
                    <a:pt x="8727" y="7823"/>
                  </a:cubicBezTo>
                  <a:cubicBezTo>
                    <a:pt x="9137" y="7508"/>
                    <a:pt x="9515" y="7193"/>
                    <a:pt x="9925" y="6846"/>
                  </a:cubicBezTo>
                  <a:close/>
                  <a:moveTo>
                    <a:pt x="5924" y="9461"/>
                  </a:moveTo>
                  <a:cubicBezTo>
                    <a:pt x="6396" y="9650"/>
                    <a:pt x="6869" y="9839"/>
                    <a:pt x="7404" y="9965"/>
                  </a:cubicBezTo>
                  <a:cubicBezTo>
                    <a:pt x="6962" y="11056"/>
                    <a:pt x="6440" y="11607"/>
                    <a:pt x="5922" y="11607"/>
                  </a:cubicBezTo>
                  <a:cubicBezTo>
                    <a:pt x="5408" y="11607"/>
                    <a:pt x="4898" y="11064"/>
                    <a:pt x="4474" y="9965"/>
                  </a:cubicBezTo>
                  <a:cubicBezTo>
                    <a:pt x="4978" y="9839"/>
                    <a:pt x="5451" y="9650"/>
                    <a:pt x="5924" y="9461"/>
                  </a:cubicBezTo>
                  <a:close/>
                  <a:moveTo>
                    <a:pt x="5931" y="1"/>
                  </a:moveTo>
                  <a:cubicBezTo>
                    <a:pt x="5817" y="1"/>
                    <a:pt x="5699" y="14"/>
                    <a:pt x="5577" y="41"/>
                  </a:cubicBezTo>
                  <a:cubicBezTo>
                    <a:pt x="4632" y="262"/>
                    <a:pt x="4002" y="1333"/>
                    <a:pt x="3655" y="2278"/>
                  </a:cubicBezTo>
                  <a:cubicBezTo>
                    <a:pt x="3326" y="2223"/>
                    <a:pt x="2973" y="2187"/>
                    <a:pt x="2624" y="2187"/>
                  </a:cubicBezTo>
                  <a:cubicBezTo>
                    <a:pt x="1770" y="2187"/>
                    <a:pt x="939" y="2404"/>
                    <a:pt x="536" y="3097"/>
                  </a:cubicBezTo>
                  <a:cubicBezTo>
                    <a:pt x="1" y="4074"/>
                    <a:pt x="662" y="5334"/>
                    <a:pt x="1387" y="6216"/>
                  </a:cubicBezTo>
                  <a:cubicBezTo>
                    <a:pt x="788" y="6972"/>
                    <a:pt x="158" y="8043"/>
                    <a:pt x="379" y="8926"/>
                  </a:cubicBezTo>
                  <a:cubicBezTo>
                    <a:pt x="599" y="9650"/>
                    <a:pt x="1166" y="10028"/>
                    <a:pt x="1922" y="10186"/>
                  </a:cubicBezTo>
                  <a:cubicBezTo>
                    <a:pt x="2157" y="10241"/>
                    <a:pt x="2410" y="10266"/>
                    <a:pt x="2668" y="10266"/>
                  </a:cubicBezTo>
                  <a:cubicBezTo>
                    <a:pt x="2998" y="10266"/>
                    <a:pt x="3337" y="10225"/>
                    <a:pt x="3655" y="10154"/>
                  </a:cubicBezTo>
                  <a:cubicBezTo>
                    <a:pt x="4221" y="11678"/>
                    <a:pt x="5076" y="12434"/>
                    <a:pt x="5929" y="12434"/>
                  </a:cubicBezTo>
                  <a:cubicBezTo>
                    <a:pt x="6786" y="12434"/>
                    <a:pt x="7639" y="11670"/>
                    <a:pt x="8192" y="10154"/>
                  </a:cubicBezTo>
                  <a:cubicBezTo>
                    <a:pt x="8550" y="10215"/>
                    <a:pt x="8882" y="10243"/>
                    <a:pt x="9186" y="10243"/>
                  </a:cubicBezTo>
                  <a:cubicBezTo>
                    <a:pt x="11589" y="10243"/>
                    <a:pt x="12278" y="8453"/>
                    <a:pt x="10460" y="6216"/>
                  </a:cubicBezTo>
                  <a:cubicBezTo>
                    <a:pt x="12272" y="4014"/>
                    <a:pt x="11618" y="2182"/>
                    <a:pt x="9217" y="2182"/>
                  </a:cubicBezTo>
                  <a:cubicBezTo>
                    <a:pt x="8904" y="2182"/>
                    <a:pt x="8562" y="2213"/>
                    <a:pt x="8192" y="2278"/>
                  </a:cubicBezTo>
                  <a:cubicBezTo>
                    <a:pt x="7765" y="1139"/>
                    <a:pt x="7004" y="1"/>
                    <a:pt x="5931" y="1"/>
                  </a:cubicBezTo>
                  <a:close/>
                </a:path>
              </a:pathLst>
            </a:custGeom>
            <a:solidFill>
              <a:schemeClr val="lt1"/>
            </a:solidFill>
            <a:ln cap="flat" cmpd="sng" w="9525">
              <a:solidFill>
                <a:srgbClr val="213A8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 name="Google Shape;79;p2"/>
            <p:cNvSpPr/>
            <p:nvPr/>
          </p:nvSpPr>
          <p:spPr>
            <a:xfrm>
              <a:off x="-42500725" y="3712425"/>
              <a:ext cx="63025" cy="62275"/>
            </a:xfrm>
            <a:custGeom>
              <a:rect b="b" l="l" r="r" t="t"/>
              <a:pathLst>
                <a:path extrusionOk="0" h="2491" w="2521">
                  <a:moveTo>
                    <a:pt x="1313" y="0"/>
                  </a:moveTo>
                  <a:cubicBezTo>
                    <a:pt x="1295" y="0"/>
                    <a:pt x="1278" y="1"/>
                    <a:pt x="1261" y="1"/>
                  </a:cubicBezTo>
                  <a:cubicBezTo>
                    <a:pt x="599" y="1"/>
                    <a:pt x="0" y="569"/>
                    <a:pt x="63" y="1230"/>
                  </a:cubicBezTo>
                  <a:cubicBezTo>
                    <a:pt x="0" y="1955"/>
                    <a:pt x="567" y="2490"/>
                    <a:pt x="1261" y="2490"/>
                  </a:cubicBezTo>
                  <a:cubicBezTo>
                    <a:pt x="1954" y="2490"/>
                    <a:pt x="2521" y="1955"/>
                    <a:pt x="2489" y="1230"/>
                  </a:cubicBezTo>
                  <a:cubicBezTo>
                    <a:pt x="2489" y="585"/>
                    <a:pt x="1980" y="0"/>
                    <a:pt x="1313" y="0"/>
                  </a:cubicBezTo>
                  <a:close/>
                </a:path>
              </a:pathLst>
            </a:custGeom>
            <a:solidFill>
              <a:schemeClr val="lt1"/>
            </a:solidFill>
            <a:ln cap="flat" cmpd="sng" w="9525">
              <a:solidFill>
                <a:srgbClr val="213A8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80" name="Google Shape;80;p2"/>
          <p:cNvSpPr txBox="1"/>
          <p:nvPr/>
        </p:nvSpPr>
        <p:spPr>
          <a:xfrm>
            <a:off x="228600" y="457200"/>
            <a:ext cx="59826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1000"/>
              </a:spcAft>
              <a:buClr>
                <a:srgbClr val="000000"/>
              </a:buClr>
              <a:buSzPts val="1800"/>
              <a:buFont typeface="Arial"/>
              <a:buNone/>
            </a:pPr>
            <a:r>
              <a:rPr b="0" i="0" lang="fr" sz="1800" u="none" cap="none" strike="noStrike">
                <a:solidFill>
                  <a:srgbClr val="213A8E"/>
                </a:solidFill>
                <a:latin typeface="Fira Sans Medium"/>
                <a:ea typeface="Fira Sans Medium"/>
                <a:cs typeface="Fira Sans Medium"/>
                <a:sym typeface="Fira Sans Medium"/>
              </a:rPr>
              <a:t>Des ressources pour créer vos propres outils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140E61"/>
      </a:accent6>
      <a:hlink>
        <a:srgbClr val="213A8E"/>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