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26.jpg" ContentType="image/pn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305" r:id="rId2"/>
    <p:sldId id="382" r:id="rId3"/>
    <p:sldId id="256" r:id="rId4"/>
    <p:sldId id="306" r:id="rId5"/>
    <p:sldId id="307" r:id="rId6"/>
    <p:sldId id="308" r:id="rId7"/>
    <p:sldId id="309" r:id="rId8"/>
    <p:sldId id="343" r:id="rId9"/>
    <p:sldId id="327" r:id="rId10"/>
    <p:sldId id="310" r:id="rId11"/>
    <p:sldId id="312" r:id="rId12"/>
    <p:sldId id="313" r:id="rId13"/>
    <p:sldId id="341" r:id="rId14"/>
    <p:sldId id="314" r:id="rId15"/>
    <p:sldId id="325" r:id="rId16"/>
    <p:sldId id="316" r:id="rId17"/>
    <p:sldId id="320" r:id="rId18"/>
    <p:sldId id="317" r:id="rId19"/>
    <p:sldId id="322" r:id="rId20"/>
    <p:sldId id="324" r:id="rId21"/>
    <p:sldId id="323" r:id="rId22"/>
    <p:sldId id="347" r:id="rId23"/>
    <p:sldId id="348" r:id="rId24"/>
    <p:sldId id="349" r:id="rId25"/>
    <p:sldId id="350" r:id="rId26"/>
    <p:sldId id="351" r:id="rId27"/>
    <p:sldId id="352" r:id="rId28"/>
    <p:sldId id="353" r:id="rId29"/>
    <p:sldId id="354" r:id="rId30"/>
    <p:sldId id="355" r:id="rId31"/>
    <p:sldId id="356" r:id="rId32"/>
    <p:sldId id="357" r:id="rId33"/>
    <p:sldId id="358" r:id="rId34"/>
    <p:sldId id="359" r:id="rId35"/>
    <p:sldId id="360" r:id="rId36"/>
    <p:sldId id="361" r:id="rId37"/>
    <p:sldId id="362" r:id="rId38"/>
    <p:sldId id="363" r:id="rId39"/>
    <p:sldId id="364" r:id="rId40"/>
    <p:sldId id="367" r:id="rId41"/>
    <p:sldId id="365" r:id="rId42"/>
    <p:sldId id="368" r:id="rId43"/>
    <p:sldId id="366" r:id="rId44"/>
    <p:sldId id="369" r:id="rId45"/>
    <p:sldId id="372" r:id="rId46"/>
    <p:sldId id="370" r:id="rId47"/>
    <p:sldId id="330" r:id="rId48"/>
    <p:sldId id="334" r:id="rId49"/>
    <p:sldId id="331" r:id="rId50"/>
    <p:sldId id="336" r:id="rId51"/>
    <p:sldId id="332" r:id="rId52"/>
    <p:sldId id="335" r:id="rId53"/>
    <p:sldId id="333" r:id="rId54"/>
    <p:sldId id="337" r:id="rId55"/>
    <p:sldId id="338" r:id="rId56"/>
    <p:sldId id="375" r:id="rId57"/>
    <p:sldId id="340" r:id="rId58"/>
    <p:sldId id="371" r:id="rId59"/>
    <p:sldId id="346" r:id="rId60"/>
    <p:sldId id="342" r:id="rId61"/>
    <p:sldId id="339" r:id="rId62"/>
    <p:sldId id="329" r:id="rId63"/>
    <p:sldId id="344" r:id="rId64"/>
    <p:sldId id="345" r:id="rId65"/>
    <p:sldId id="373" r:id="rId66"/>
  </p:sldIdLst>
  <p:sldSz cx="12192000" cy="6858000"/>
  <p:notesSz cx="6797675" cy="987266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83875" autoAdjust="0"/>
  </p:normalViewPr>
  <p:slideViewPr>
    <p:cSldViewPr snapToGrid="0">
      <p:cViewPr varScale="1">
        <p:scale>
          <a:sx n="69" d="100"/>
          <a:sy n="69" d="100"/>
        </p:scale>
        <p:origin x="1066" y="53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5BF2F-777E-4398-BEF5-C351D168A8AE}" type="datetimeFigureOut">
              <a:rPr lang="fr-FR" smtClean="0"/>
              <a:t>30/04/2026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FFCE5A-FA03-4A71-977A-B25B8E33B5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4936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FCE5A-FA03-4A71-977A-B25B8E33B55D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7436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Parce que cela joue sur notre DOPAMINE ! Alors pour vous expliquer, les enjeux autour de cette molécule, je vous propose de regarder une petite vidéo de 8 minutes, qui va nous expliquer comment une application très connue nous rends accros… Et croyez-moi, il y a beaucoup d’application qui influence notre molécule 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FCE5A-FA03-4A71-977A-B25B8E33B55D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37258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Qu’avez-vous pensée de ce petit format documentaire ? J’aimerais quelques avis !</a:t>
            </a:r>
          </a:p>
          <a:p>
            <a:endParaRPr lang="fr-FR" dirty="0"/>
          </a:p>
          <a:p>
            <a:r>
              <a:rPr lang="fr-FR" dirty="0"/>
              <a:t>QUESTIONS (pour lancer slide suivante): Comment lutter contre cette dépendance ? Est-ce un manque de volonté des institutions ? Des parents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FCE5A-FA03-4A71-977A-B25B8E33B55D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53987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400" dirty="0"/>
              <a:t>Tout ça, c’est biologique ! Et le mode opératoire, la science appliquée pour court-circuiter notre cerveau porte un NOM !!!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FCE5A-FA03-4A71-977A-B25B8E33B55D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2724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Mais comment ça marche ? Comment les écrans parviennent à pirater notre cerveau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FCE5A-FA03-4A71-977A-B25B8E33B55D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6425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 résumer, nous avons une machine à sous dans la poche ! Explorons les biais de notre cerveau…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FCE5A-FA03-4A71-977A-B25B8E33B55D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50806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Chaque notification, c’est des micro-shoot de dopamine. Problème !!! Plus on consomme plus on développe une tolérance.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FCE5A-FA03-4A71-977A-B25B8E33B55D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03144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Tous ces biais nous poussent à consommer. Nous sommes enfermés dans cette boucle. C’est l’ADDICTION 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FCE5A-FA03-4A71-977A-B25B8E33B55D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8285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deuxième concept, fait appel à notre cerveau reptilien, qui associe un réseau social comme vital à sa survie ! En exploitant ce mécanisme, les réseaux sociaux numériques jouent sur nos désirs d’appartenance à un groupe 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FCE5A-FA03-4A71-977A-B25B8E33B55D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60170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 dernière fois que vous avez « scroller », combien de minutes avez-vous perdu ? En étant surchargé en continu d’information, notre cerveau fait « l’économie » sur le reste. Cela inhibe notre raisonnement, notre appréciation du temps qui passe, jusqu’à oublier ce pourquoi nous recherchions avant de scroller 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FCE5A-FA03-4A71-977A-B25B8E33B55D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83020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/>
                </a:solidFill>
                <a:latin typeface="Marianne" panose="02000000000000000000" pitchFamily="50" charset="0"/>
              </a:rPr>
              <a:t>Avez-vous fait attention à votre attitude devant vos écrans, à côté de vos enfants ? Il serait intéressant d’expliquer nos usages, pas forcément récréatif, afin d’indiquer à nos chères têtes blondes, que le « smartphone » n’est pas un objet de plaisir et de satisfaction !</a:t>
            </a:r>
            <a:endParaRPr lang="fr-FR" altLang="fr-FR" sz="1200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FCE5A-FA03-4A71-977A-B25B8E33B55D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0694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Petite question pour commencer. Pour connaître un peu vos habitudes. Libérer votre parole, personne ne va vous juger !</a:t>
            </a:r>
          </a:p>
          <a:p>
            <a:r>
              <a:rPr lang="fr-FR" dirty="0"/>
              <a:t>AUTRE QUESTION : Savez-vous combien d’heures en moyenne nous passons sur nos écrans ?</a:t>
            </a:r>
          </a:p>
          <a:p>
            <a:r>
              <a:rPr lang="fr-FR" dirty="0"/>
              <a:t>Le lendemain, que faites-vous au réveil ? (consulter=activation du cortisol, hormone du stress)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FCE5A-FA03-4A71-977A-B25B8E33B55D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77525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Maintenant, nous allons voir si vous avez retenu quelques informations ;-)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FCE5A-FA03-4A71-977A-B25B8E33B55D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6911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contenus rapides et variés (scroll infini, vidéos courtes) créent un cycle : anticipation → récompense → envie de continuer. Cela peut mener à une recherche compulsive de stimulation.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FCE5A-FA03-4A71-977A-B25B8E33B55D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30482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96F74-1EE9-C044-3AD1-723198C25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1C9D9B0-DC52-3AB5-F1EE-E2A46C8411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AB0A682-EB9A-9DE7-1265-0E8CF6E307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À présent, je voudrais parler d’EVOLUTION et d’ADAPTATION !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EEE4B17-4F83-4FDB-80D2-F1407D28D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FCE5A-FA03-4A71-977A-B25B8E33B55D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84608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Et pour mettre en lumière l’évolution, je vous propose de faire un bond gigantesque dans notre passé 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FCE5A-FA03-4A71-977A-B25B8E33B55D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14768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/>
              <a:t>L’impact social :</a:t>
            </a:r>
            <a:r>
              <a:rPr lang="fr-FR" dirty="0"/>
              <a:t> C'est la naissance de la </a:t>
            </a:r>
            <a:r>
              <a:rPr lang="fr-FR" b="1" dirty="0"/>
              <a:t>"présence réelle"</a:t>
            </a:r>
            <a:r>
              <a:rPr lang="fr-FR" dirty="0"/>
              <a:t>. On se réunit autour du feu pour raconter des histoires. Le foyer crée le groupe et la survie.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FCE5A-FA03-4A71-977A-B25B8E33B55D}" type="slidenum">
              <a:rPr lang="fr-FR" smtClean="0"/>
              <a:t>47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76329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C96E9-3F71-E4BD-0ABE-A7EB8D6F6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AA30B6A-F214-54B0-FE2A-9042C32B45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8710A29-9EDA-A0A1-F568-BB853AFBD7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/>
              <a:t>L’impact social :</a:t>
            </a:r>
            <a:r>
              <a:rPr lang="fr-FR" dirty="0"/>
              <a:t> C'est la naissance de la </a:t>
            </a:r>
            <a:r>
              <a:rPr lang="fr-FR" b="1" dirty="0"/>
              <a:t>"présence réelle"</a:t>
            </a:r>
            <a:r>
              <a:rPr lang="fr-FR" dirty="0"/>
              <a:t>. On se réunit autour du feu pour raconter des histoires. Le foyer crée le groupe et la survie.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C1A4BA4-C8ED-E6A7-1E99-02B6F85B3E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FCE5A-FA03-4A71-977A-B25B8E33B55D}" type="slidenum">
              <a:rPr lang="fr-FR" smtClean="0"/>
              <a:t>48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31475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/>
              <a:t>L’impact social :</a:t>
            </a:r>
            <a:r>
              <a:rPr lang="fr-FR" dirty="0"/>
              <a:t> La connaissance sort des monastères. C'est le début de la </a:t>
            </a:r>
            <a:r>
              <a:rPr lang="fr-FR" b="1" dirty="0"/>
              <a:t>mémoire externe</a:t>
            </a:r>
            <a:r>
              <a:rPr lang="fr-FR" dirty="0"/>
              <a:t>. On n'a plus besoin de tout retenir, on peut stocker le savoir sur papier.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FCE5A-FA03-4A71-977A-B25B8E33B55D}" type="slidenum">
              <a:rPr lang="fr-FR" smtClean="0"/>
              <a:t>49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854047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D0BC9-7499-0766-2302-84C67A4E1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B49B869-7E48-AC10-E83E-1A51FB4D7E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C77E285-1DE9-785C-C881-629FD3A716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/>
              <a:t>L’impact social :</a:t>
            </a:r>
            <a:r>
              <a:rPr lang="fr-FR" dirty="0"/>
              <a:t> C'est la naissance de la </a:t>
            </a:r>
            <a:r>
              <a:rPr lang="fr-FR" b="1" dirty="0"/>
              <a:t>"présence réelle"</a:t>
            </a:r>
            <a:r>
              <a:rPr lang="fr-FR" dirty="0"/>
              <a:t>. On se réunit autour du feu pour raconter des histoires. Le foyer crée le groupe et la survie.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AD7ADC1-D9AE-596A-4AA7-61E5C53A38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FCE5A-FA03-4A71-977A-B25B8E33B55D}" type="slidenum">
              <a:rPr lang="fr-FR" smtClean="0"/>
              <a:t>50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83492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510E2-F065-D8EB-8F8A-36F6A95D4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4F49383-64AC-A07F-D654-D0FF28C584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19D23E8-DF17-78E5-0C34-1D274C91CD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/>
              <a:t>L’impact social :</a:t>
            </a:r>
            <a:r>
              <a:rPr lang="fr-FR" dirty="0"/>
              <a:t> L'écran entre dans le salon. On regarde la même chose en même temps.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0E726CA-6021-9F79-D799-05A1603A06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FCE5A-FA03-4A71-977A-B25B8E33B55D}" type="slidenum">
              <a:rPr lang="fr-FR" smtClean="0"/>
              <a:t>51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80885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F91FE-FC69-A5FC-E33C-F45730CCC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92CB52F-0536-1746-4244-1E0391B4C8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53EAC08-9460-5227-7201-E51B182DC7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/>
              <a:t>L’impact social :</a:t>
            </a:r>
            <a:r>
              <a:rPr lang="fr-FR" dirty="0"/>
              <a:t> C'est la naissance de la </a:t>
            </a:r>
            <a:r>
              <a:rPr lang="fr-FR" b="1" dirty="0"/>
              <a:t>"présence réelle"</a:t>
            </a:r>
            <a:r>
              <a:rPr lang="fr-FR" dirty="0"/>
              <a:t>. On se réunit autour du feu pour raconter des histoires. Le foyer crée le groupe et la survie.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B90E653-9D94-D5AB-9903-1CAD0D85B5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FCE5A-FA03-4A71-977A-B25B8E33B55D}" type="slidenum">
              <a:rPr lang="fr-FR" smtClean="0"/>
              <a:t>52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3725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Avant de rentrer dans le vif du sujet, (CHIFFRE) On peut constater que le smartphone nous en fait consommer à lui seul 80%, sur les 5h quotidienne.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FCE5A-FA03-4A71-977A-B25B8E33B55D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87849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A2FDA-7A88-5834-C4E7-EB1536913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1D72C7C-98C1-72A6-106D-9032C08456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E4D234B-3FA9-EAA6-3FFD-9AAC75C988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/>
              <a:t>L’impact social :</a:t>
            </a:r>
            <a:r>
              <a:rPr lang="fr-FR" dirty="0"/>
              <a:t> La connexion devient </a:t>
            </a:r>
            <a:r>
              <a:rPr lang="fr-FR" b="1" dirty="0"/>
              <a:t>omniprésente et fusionnelle</a:t>
            </a:r>
            <a:r>
              <a:rPr lang="fr-FR" dirty="0"/>
              <a:t>. L'écran n'est plus dans le salon, il est dans la poche.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4A367E5-A75F-A487-5A20-E9BE976696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FCE5A-FA03-4A71-977A-B25B8E33B55D}" type="slidenum">
              <a:rPr lang="fr-FR" smtClean="0"/>
              <a:t>53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11762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F6778-38FE-C048-7031-5A192B96A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0CA25C5-75EC-82E2-1FFD-3BD8752D20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8DB896A-9D90-DBAF-329A-D6601A5A84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/>
              <a:t>L’impact social :</a:t>
            </a:r>
            <a:r>
              <a:rPr lang="fr-FR" dirty="0"/>
              <a:t> C'est la naissance de la </a:t>
            </a:r>
            <a:r>
              <a:rPr lang="fr-FR" b="1" dirty="0"/>
              <a:t>"présence réelle"</a:t>
            </a:r>
            <a:r>
              <a:rPr lang="fr-FR" dirty="0"/>
              <a:t>. On se réunit autour du feu pour raconter des histoires. Le foyer crée le groupe et la survie.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34D064-6567-0DAC-FEB1-D9557F5A3E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FCE5A-FA03-4A71-977A-B25B8E33B55D}" type="slidenum">
              <a:rPr lang="fr-FR" smtClean="0"/>
              <a:t>54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16652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F884D-AB6D-886E-69F4-527B16A9C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1A9CD3F-E0F9-CF95-ACAC-ED74C0D01F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7502763-CF2D-A4C1-9040-E6438531EE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/>
              <a:t>L’impact social :</a:t>
            </a:r>
            <a:r>
              <a:rPr lang="fr-FR" dirty="0"/>
              <a:t> La fin de l'interface physique. La barrière entre la pensée et la machine disparaît. La connexion est </a:t>
            </a:r>
            <a:r>
              <a:rPr lang="fr-FR" b="1" dirty="0"/>
              <a:t>instantanée et invisible</a:t>
            </a:r>
            <a:r>
              <a:rPr lang="fr-FR" dirty="0"/>
              <a:t>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F6A2785-5133-0179-3BED-0352D82FC7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FCE5A-FA03-4A71-977A-B25B8E33B55D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7023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E7466-563C-2BA2-67D1-74F328A6E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EDA6D47-9D1E-8077-116B-F714217A35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D4ECAD2-9BEB-85AC-3770-8853FEFC8C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>
                <a:solidFill>
                  <a:schemeClr val="bg1"/>
                </a:solidFill>
                <a:latin typeface="Marianne" panose="02000000000000000000" pitchFamily="50" charset="0"/>
              </a:rPr>
              <a:t>Que ce soit une pierre taillée, un smartphone o</a:t>
            </a:r>
            <a:r>
              <a:rPr lang="fr-FR" sz="1400" dirty="0">
                <a:solidFill>
                  <a:schemeClr val="bg1"/>
                </a:solidFill>
                <a:latin typeface="Marianne" panose="02000000000000000000" pitchFamily="50" charset="0"/>
              </a:rPr>
              <a:t>u une puce, l'outil doit servir l'homme, </a:t>
            </a:r>
            <a:r>
              <a:rPr lang="fr-FR" sz="1600" dirty="0">
                <a:solidFill>
                  <a:schemeClr val="bg1"/>
                </a:solidFill>
                <a:latin typeface="Marianne" panose="02000000000000000000" pitchFamily="50" charset="0"/>
              </a:rPr>
              <a:t>pas l'asservir.</a:t>
            </a:r>
          </a:p>
          <a:p>
            <a:endParaRPr lang="fr-FR" sz="1600" dirty="0">
              <a:solidFill>
                <a:schemeClr val="bg1"/>
              </a:solidFill>
              <a:latin typeface="Marianne" panose="02000000000000000000" pitchFamily="50" charset="0"/>
            </a:endParaRPr>
          </a:p>
          <a:p>
            <a:r>
              <a:rPr lang="fr-FR" sz="1600" dirty="0">
                <a:solidFill>
                  <a:schemeClr val="bg1"/>
                </a:solidFill>
                <a:latin typeface="Marianne" panose="02000000000000000000" pitchFamily="50" charset="0"/>
              </a:rPr>
              <a:t>Maintenant que l’on a abordé tout cela… La question qui se pose, c’est… [diapo suivante]</a:t>
            </a:r>
            <a:endParaRPr lang="fr-FR" sz="2000" dirty="0">
              <a:solidFill>
                <a:schemeClr val="bg1"/>
              </a:solidFill>
              <a:latin typeface="Marianne" panose="02000000000000000000" pitchFamily="50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B3F7298-1B88-63C7-A928-B35599B41E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FCE5A-FA03-4A71-977A-B25B8E33B55D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00432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 Jours sans écrans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est une initiative nationale qui invite les enfants, les familles, et les établissements scolaires à relever un défi de taille : se déconnecter des écrans pendant dix jours pour découvrir ou redécouvrir des activités essentielles à leur bien-être. L’objectif va bien au-delà d’une simple déconnexion temporaire : il s’agit de susciter une prise de conscience et d’encourager de </a:t>
            </a:r>
            <a:r>
              <a:rPr lang="fr-F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nouvelles habitudes durables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orientées vers un mode de vie plus sain et équilibré.</a:t>
            </a:r>
          </a:p>
          <a:p>
            <a:endParaRPr lang="fr-F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 La Verrière, notre intention est de soutenir les établissements scolaires prête à relever le défi ! Une belle émulation serait que vous aussi, sur votre territoire, vous souteniez cette initiative ! EN AGISSANT LARGEMENT, L’IMPACT SOCIALEMENT SERA PLUS FORTE !!!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FCE5A-FA03-4A71-977A-B25B8E33B55D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44197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FCE5A-FA03-4A71-977A-B25B8E33B55D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57696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L’idée est de DISCOCIER le multi-usage du smartphone, afin de ne garder que ceux pourquoi il était fabriqué au départ ! TÉLÉPHONER ET ENVOYER DES MESSAGES !</a:t>
            </a:r>
          </a:p>
          <a:p>
            <a:r>
              <a:rPr lang="fr-FR" dirty="0"/>
              <a:t>On peut facilement créer d’autres activités où l’on aura plus de maîtrise de notre temps et éviter la CAPTATION 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FCE5A-FA03-4A71-977A-B25B8E33B55D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4786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Sur une échelle de 24h, nous dormons en moyenne 6 à 8h. Sur le reste du temps éveillé, l’usage du smartphone représente 25% de notre temps… Taux qui monte à 39% chez les jeunes de 18/24 ans. SI ON AJOUTE 6H d’écrans (travail) et les 5H </a:t>
            </a:r>
            <a:r>
              <a:rPr lang="fr-FR"/>
              <a:t>de divertissement, sur les 16h de veille…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FCE5A-FA03-4A71-977A-B25B8E33B55D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2618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et là on est seulement sur un usage personnel… On ne compte pas le temps d’usage sur le temps de travail.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FCE5A-FA03-4A71-977A-B25B8E33B55D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6364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 jeunes sont aussi conscients que nous, de leurs consommations excessives ! Qui est alors responsable ? Les parents ? Les institutions ? En vérité, on est impuissant, jeune comme adulte. Mais pourquoi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FCE5A-FA03-4A71-977A-B25B8E33B55D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5976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Est-ce que vous avez remarqué vous-même, ou autour de vous, qu’il est plus difficile de rester concentrer dans ses tâches, qu’elles soient professionnelles ou personnelles ? Lorsqu’un smartphone est à proximité ? Et combien de temps en moyenne nous faut-il pour revenir à notre tâche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FCE5A-FA03-4A71-977A-B25B8E33B55D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9546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FCE5A-FA03-4A71-977A-B25B8E33B55D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9747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J’aimerais vous poser cette question. Selon vous, pourquoi est-ce si dur de lâcher votre smartphone ? Que ressentez-vous (pour ceux qui ont joué le jeu de laisser leurs smartphones sur cette table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FCE5A-FA03-4A71-977A-B25B8E33B55D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2048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C00269-9024-5F42-21FF-CCFC44264F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AFE4F02-A5D9-0691-5444-C0C97CB637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EA7F056-95F9-816A-61E4-285D64EF1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66610-B03B-4E45-9827-1B97CF54EF38}" type="datetimeFigureOut">
              <a:rPr lang="fr-FR" smtClean="0"/>
              <a:t>30/04/2026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AE195A-D9DA-43C4-AE98-7FF9E9E80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9662616-BF50-71A3-D6ED-CEC5898B3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85B19-8C54-4CBE-8F4F-74A2856068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4734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181E89-3144-28FF-903A-557649D84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BD84F85-B292-D1EB-816A-020960886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C359039-2C88-AF6F-EFDA-3128F0DAB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66610-B03B-4E45-9827-1B97CF54EF38}" type="datetimeFigureOut">
              <a:rPr lang="fr-FR" smtClean="0"/>
              <a:t>30/04/2026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6AEBC0F-B86E-DDFD-A178-0673C39D3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56A0F61-D962-AC94-DA3D-F05AAE9DB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85B19-8C54-4CBE-8F4F-74A2856068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4417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D5E7728-A998-DFA1-F931-6BD6B9FE13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B88B8DF-A1B3-A67A-5FD1-217E86245D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C0058C9-2F78-F850-B756-4D6DEA90A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66610-B03B-4E45-9827-1B97CF54EF38}" type="datetimeFigureOut">
              <a:rPr lang="fr-FR" smtClean="0"/>
              <a:t>30/04/2026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127EE8-B5C2-B725-75A8-B89648CC2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278DAA-BD84-9C94-A0F8-57A389CFE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85B19-8C54-4CBE-8F4F-74A2856068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3117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2E749D-3778-CA83-A26C-29E8AA552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D3251B-FF2E-B288-D0C0-64328B2F3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67A617-6649-FBEE-E90D-D14D57288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66610-B03B-4E45-9827-1B97CF54EF38}" type="datetimeFigureOut">
              <a:rPr lang="fr-FR" smtClean="0"/>
              <a:t>30/04/2026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F5FD07-330B-8896-D396-19C6F1498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86A4DD-3370-0C98-CBDC-86BD2A4AB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85B19-8C54-4CBE-8F4F-74A2856068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4348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45A66C-3FCB-9986-EB7C-36CCFA7CE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EF6FC49-5A74-E3B7-1ABC-03677D146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CADBFC-E858-E64C-FF56-4818FD83D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66610-B03B-4E45-9827-1B97CF54EF38}" type="datetimeFigureOut">
              <a:rPr lang="fr-FR" smtClean="0"/>
              <a:t>30/04/2026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23BCDA8-9BFC-E093-758C-0733610F7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11DE9F-C163-5CCA-18D5-623CF6E4C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85B19-8C54-4CBE-8F4F-74A2856068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370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155CDE-3C49-F01F-476E-69BFD6B9F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6B0A58-66AA-CF08-72D6-FDADCA4E3A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F13E0DD-E8C5-16FE-75CF-D491DB57FD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3CC1C5B-1317-83FE-C9BA-2A7291ACC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66610-B03B-4E45-9827-1B97CF54EF38}" type="datetimeFigureOut">
              <a:rPr lang="fr-FR" smtClean="0"/>
              <a:t>30/04/2026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B42C2BC-9858-C368-77FC-884C8AC7F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1DF5953-8185-D30E-7E63-0CA151832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85B19-8C54-4CBE-8F4F-74A2856068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3704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E41010-8AF8-75A6-6C56-03EE5D802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5A15668-D900-1ED8-4E6D-1F8CB7FB7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5555D8F-504C-9461-8353-09F60EEFA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3B850EB-266B-23D6-1309-FEEF57962B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8D7F213-DF46-1748-25DD-D03F4A747D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E15AE0A-BA56-89D8-421F-B976AB422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66610-B03B-4E45-9827-1B97CF54EF38}" type="datetimeFigureOut">
              <a:rPr lang="fr-FR" smtClean="0"/>
              <a:t>30/04/2026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A6C9416-79C6-5984-DA37-8B00F4180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B76192-7069-79DB-69C2-C223FE8FD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85B19-8C54-4CBE-8F4F-74A2856068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1150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25D69F-3366-2EFD-8D67-070AB7D1E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C5E7363-DCB1-5550-79D3-9A46C3231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66610-B03B-4E45-9827-1B97CF54EF38}" type="datetimeFigureOut">
              <a:rPr lang="fr-FR" smtClean="0"/>
              <a:t>30/04/2026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B69A4A7-C848-12C5-6183-E7D938700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6B31EC1-4048-7F18-5340-762BC8B0B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85B19-8C54-4CBE-8F4F-74A2856068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3440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617AFBE-6B7D-54AC-9EBB-257232D60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66610-B03B-4E45-9827-1B97CF54EF38}" type="datetimeFigureOut">
              <a:rPr lang="fr-FR" smtClean="0"/>
              <a:t>30/04/2026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59F76B9-615B-978D-D1ED-CB3F820AA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C60CE8B-C4F3-C4B8-19CE-193024CA3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85B19-8C54-4CBE-8F4F-74A2856068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777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944FC1-AE61-BE3C-65A5-C0380B212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3F450C-3F2D-6255-F285-587769CA9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E1B72A0-FBB7-2BCD-91B3-A284DCD33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8A11263-B369-7B02-0D14-822563F05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66610-B03B-4E45-9827-1B97CF54EF38}" type="datetimeFigureOut">
              <a:rPr lang="fr-FR" smtClean="0"/>
              <a:t>30/04/2026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F30EF42-0114-D736-8DD5-A1C642125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B37B7AF-C7F8-1101-0E8B-6A57FCF72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85B19-8C54-4CBE-8F4F-74A2856068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0348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BB4ECF-EBA1-AC30-BE44-2AE328BE3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F877B78-A3EA-300E-8668-6BAF62C408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2197F99-13D4-5F7F-5CC1-C01F83E335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16F9545-6D6F-E52E-47CD-21DBCB4C0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66610-B03B-4E45-9827-1B97CF54EF38}" type="datetimeFigureOut">
              <a:rPr lang="fr-FR" smtClean="0"/>
              <a:t>30/04/2026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FE4FCD7-11DA-F10A-DF4A-F6D53FDBE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FF1FE51-C8B0-57EB-34DA-DFFB37B05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85B19-8C54-4CBE-8F4F-74A2856068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6724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E58A2AD-3D15-114F-C5E6-39748E1E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B7A61F5-E58E-0206-0861-144C36EE00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BA5697-271A-1168-64D0-F4FFAE76CC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66610-B03B-4E45-9827-1B97CF54EF38}" type="datetimeFigureOut">
              <a:rPr lang="fr-FR" smtClean="0"/>
              <a:t>30/04/2026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5FC4CE0-086A-7080-27EA-27997BA90F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668A3E7-FBDD-5338-564E-454F1E35AE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85B19-8C54-4CBE-8F4F-74A2856068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7149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wMCdlJTp3u4?feature=oembed" TargetMode="External"/><Relationship Id="rId5" Type="http://schemas.openxmlformats.org/officeDocument/2006/relationships/image" Target="../media/image29.jpe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6.jp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12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11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26.jp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3" Type="http://schemas.openxmlformats.org/officeDocument/2006/relationships/image" Target="../media/image26.jp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.png"/><Relationship Id="rId15" Type="http://schemas.openxmlformats.org/officeDocument/2006/relationships/image" Target="../media/image41.svg"/><Relationship Id="rId10" Type="http://schemas.openxmlformats.org/officeDocument/2006/relationships/image" Target="../media/image36.png"/><Relationship Id="rId4" Type="http://schemas.openxmlformats.org/officeDocument/2006/relationships/image" Target="../media/image2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6.jp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3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26.jp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26.jp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3.png"/><Relationship Id="rId4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26.jp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3.png"/><Relationship Id="rId4" Type="http://schemas.openxmlformats.org/officeDocument/2006/relationships/image" Target="../media/image26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26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3.png"/><Relationship Id="rId4" Type="http://schemas.openxmlformats.org/officeDocument/2006/relationships/image" Target="../media/image26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26.jp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3.png"/><Relationship Id="rId4" Type="http://schemas.openxmlformats.org/officeDocument/2006/relationships/image" Target="../media/image26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26.jp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3.png"/><Relationship Id="rId4" Type="http://schemas.openxmlformats.org/officeDocument/2006/relationships/image" Target="../media/image26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26.jp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6.jp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26.jp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3.png"/><Relationship Id="rId4" Type="http://schemas.openxmlformats.org/officeDocument/2006/relationships/image" Target="../media/image26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26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22.svg"/><Relationship Id="rId5" Type="http://schemas.openxmlformats.org/officeDocument/2006/relationships/image" Target="../media/image12.png"/><Relationship Id="rId10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image" Target="../media/image20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3.png"/><Relationship Id="rId4" Type="http://schemas.openxmlformats.org/officeDocument/2006/relationships/image" Target="../media/image26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26.jp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3.png"/><Relationship Id="rId4" Type="http://schemas.openxmlformats.org/officeDocument/2006/relationships/image" Target="../media/image26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26.jp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2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11" Type="http://schemas.openxmlformats.org/officeDocument/2006/relationships/image" Target="../media/image8.svg"/><Relationship Id="rId5" Type="http://schemas.openxmlformats.org/officeDocument/2006/relationships/image" Target="../media/image26.jp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6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25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2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2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29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2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31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3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11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2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11" Type="http://schemas.openxmlformats.org/officeDocument/2006/relationships/image" Target="../media/image8.svg"/><Relationship Id="rId5" Type="http://schemas.openxmlformats.org/officeDocument/2006/relationships/image" Target="../media/image26.jp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35.xml"/><Relationship Id="rId9" Type="http://schemas.openxmlformats.org/officeDocument/2006/relationships/image" Target="../media/image6.sv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8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26.jp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rcep.fr/uploads/tx_gspublication/barometre-du-numerique_edition_2025_INFOGRAPHIE_mars2025.pdf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www.arcep.fr/cartes-et-donnees/nos-publications-chiffrees/barometre-du-numerique/le-barometre-du-numerique-edition-2025.htm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N6l8yz_UFCs" TargetMode="External"/><Relationship Id="rId5" Type="http://schemas.openxmlformats.org/officeDocument/2006/relationships/hyperlink" Target="https://www.youtube.com/playlist?list=PL8Ax_z5vzflz8JveM9VetLiZ3LPtFsttW" TargetMode="External"/><Relationship Id="rId4" Type="http://schemas.openxmlformats.org/officeDocument/2006/relationships/image" Target="../media/image26.jpg"/><Relationship Id="rId9" Type="http://schemas.openxmlformats.org/officeDocument/2006/relationships/hyperlink" Target="https://fr.scribd.com/document/527564011/La-Fabrique-Du-Cretin-Digital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8.sv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0D8B4C1-15AE-8734-7E32-A535634F02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28" r="10272" b="-962"/>
          <a:stretch>
            <a:fillRect/>
          </a:stretch>
        </p:blipFill>
        <p:spPr>
          <a:xfrm flipH="1">
            <a:off x="0" y="-83761"/>
            <a:ext cx="12192000" cy="707787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95010D7-0CE3-158D-3D29-7477F670B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61" y="108801"/>
            <a:ext cx="969029" cy="124451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4817E5F-325D-1B9E-3B3D-DCD9A64DCD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526" y="5614868"/>
            <a:ext cx="1279093" cy="11594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88454B4-361E-B0FE-628E-1D74A3E6DB03}"/>
              </a:ext>
            </a:extLst>
          </p:cNvPr>
          <p:cNvSpPr/>
          <p:nvPr/>
        </p:nvSpPr>
        <p:spPr>
          <a:xfrm>
            <a:off x="0" y="3863436"/>
            <a:ext cx="8829893" cy="260315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Google Shape;245;p31">
            <a:extLst>
              <a:ext uri="{FF2B5EF4-FFF2-40B4-BE49-F238E27FC236}">
                <a16:creationId xmlns:a16="http://schemas.microsoft.com/office/drawing/2014/main" id="{B4D7FE9B-FFA6-0A1F-9238-97A48414BD03}"/>
              </a:ext>
            </a:extLst>
          </p:cNvPr>
          <p:cNvSpPr txBox="1">
            <a:spLocks/>
          </p:cNvSpPr>
          <p:nvPr/>
        </p:nvSpPr>
        <p:spPr>
          <a:xfrm>
            <a:off x="3294633" y="3842423"/>
            <a:ext cx="8897368" cy="260315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5400" dirty="0">
                <a:solidFill>
                  <a:schemeClr val="bg1"/>
                </a:solidFill>
                <a:latin typeface="Marianne ExtraBold" panose="02000000000000000000" pitchFamily="50" charset="0"/>
              </a:rPr>
              <a:t>Le smartphone</a:t>
            </a:r>
          </a:p>
          <a:p>
            <a:r>
              <a:rPr lang="fr-FR" sz="5400" dirty="0">
                <a:solidFill>
                  <a:schemeClr val="bg1"/>
                </a:solidFill>
                <a:latin typeface="Marianne ExtraBold" panose="02000000000000000000" pitchFamily="50" charset="0"/>
              </a:rPr>
              <a:t>outil ou organe</a:t>
            </a:r>
          </a:p>
          <a:p>
            <a:r>
              <a:rPr lang="fr-FR" sz="3700" dirty="0">
                <a:solidFill>
                  <a:schemeClr val="bg1"/>
                </a:solidFill>
                <a:latin typeface="Marianne ExtraBold" panose="02000000000000000000" pitchFamily="50" charset="0"/>
              </a:rPr>
              <a:t>pour l’esprit humain ?</a:t>
            </a:r>
          </a:p>
        </p:txBody>
      </p:sp>
      <p:pic>
        <p:nvPicPr>
          <p:cNvPr id="6" name="Google Shape;246;p31">
            <a:extLst>
              <a:ext uri="{FF2B5EF4-FFF2-40B4-BE49-F238E27FC236}">
                <a16:creationId xmlns:a16="http://schemas.microsoft.com/office/drawing/2014/main" id="{DEA2CFA1-423E-2F85-5295-8CE0BE42F6D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24470" y="2855397"/>
            <a:ext cx="4413765" cy="4413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7673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BCC53-8A66-AFCB-7CA7-45853A7DB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AAB88DE-235E-4CC5-B83F-73FD77C86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9" y="0"/>
            <a:ext cx="1074915" cy="138346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EC3590A-6E91-620F-E21D-35AA332007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362" y="5614868"/>
            <a:ext cx="1279421" cy="115947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BD59881-6907-DAFB-505D-75B41297B0E3}"/>
              </a:ext>
            </a:extLst>
          </p:cNvPr>
          <p:cNvSpPr txBox="1"/>
          <p:nvPr/>
        </p:nvSpPr>
        <p:spPr>
          <a:xfrm>
            <a:off x="2357438" y="1658605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9600" dirty="0">
                <a:latin typeface="Marianne" panose="02000000000000000000" pitchFamily="50" charset="0"/>
              </a:rPr>
              <a:t>Pourquoi</a:t>
            </a:r>
          </a:p>
          <a:p>
            <a:pPr algn="just"/>
            <a:r>
              <a:rPr lang="fr-FR" sz="5400" dirty="0">
                <a:latin typeface="Marianne" panose="02000000000000000000" pitchFamily="50" charset="0"/>
              </a:rPr>
              <a:t>est-ce si dur de lâcher</a:t>
            </a:r>
          </a:p>
          <a:p>
            <a:pPr algn="just"/>
            <a:r>
              <a:rPr lang="fr-FR" sz="6000" dirty="0">
                <a:latin typeface="Marianne" panose="02000000000000000000" pitchFamily="50" charset="0"/>
              </a:rPr>
              <a:t>votre smartphone ?</a:t>
            </a:r>
            <a:endParaRPr lang="fr-FR" sz="4400" dirty="0">
              <a:latin typeface="Marianne" panose="02000000000000000000" pitchFamily="50" charset="0"/>
            </a:endParaRPr>
          </a:p>
        </p:txBody>
      </p:sp>
      <p:pic>
        <p:nvPicPr>
          <p:cNvPr id="10" name="Graphique 9" descr="Guillemet ouvert">
            <a:extLst>
              <a:ext uri="{FF2B5EF4-FFF2-40B4-BE49-F238E27FC236}">
                <a16:creationId xmlns:a16="http://schemas.microsoft.com/office/drawing/2014/main" id="{F57C67D7-422B-1B60-4A47-277D7376CB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39913" y="1722353"/>
            <a:ext cx="914400" cy="914400"/>
          </a:xfrm>
          <a:prstGeom prst="rect">
            <a:avLst/>
          </a:prstGeom>
        </p:spPr>
      </p:pic>
      <p:pic>
        <p:nvPicPr>
          <p:cNvPr id="12" name="Graphique 11" descr="Guillemet fermé">
            <a:extLst>
              <a:ext uri="{FF2B5EF4-FFF2-40B4-BE49-F238E27FC236}">
                <a16:creationId xmlns:a16="http://schemas.microsoft.com/office/drawing/2014/main" id="{C90BFF56-9D2F-6B69-803F-6C2DD8EF31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05595" y="4224664"/>
            <a:ext cx="914400" cy="9144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0AB85C8-545B-0FBD-843F-A29D9C4B96AB}"/>
              </a:ext>
            </a:extLst>
          </p:cNvPr>
          <p:cNvSpPr txBox="1"/>
          <p:nvPr/>
        </p:nvSpPr>
        <p:spPr>
          <a:xfrm>
            <a:off x="86619" y="182973"/>
            <a:ext cx="12016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rgbClr val="00B0F0"/>
                </a:solidFill>
                <a:latin typeface="Marianne" panose="02000000000000000000" pitchFamily="50" charset="0"/>
              </a:rPr>
              <a:t>UN PEU DE BIOLOGIE…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0B9E40A-BEB5-B6D0-7CD4-FC52873A88D4}"/>
              </a:ext>
            </a:extLst>
          </p:cNvPr>
          <p:cNvGrpSpPr/>
          <p:nvPr/>
        </p:nvGrpSpPr>
        <p:grpSpPr>
          <a:xfrm>
            <a:off x="9187303" y="1658605"/>
            <a:ext cx="1636059" cy="1501369"/>
            <a:chOff x="9134407" y="2507659"/>
            <a:chExt cx="1636059" cy="1501369"/>
          </a:xfrm>
        </p:grpSpPr>
        <p:pic>
          <p:nvPicPr>
            <p:cNvPr id="6" name="Graphique 5" descr="Bulle de conversation">
              <a:extLst>
                <a:ext uri="{FF2B5EF4-FFF2-40B4-BE49-F238E27FC236}">
                  <a16:creationId xmlns:a16="http://schemas.microsoft.com/office/drawing/2014/main" id="{BACFE8E4-A4FA-710D-9387-DF97F2C08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856066" y="3094628"/>
              <a:ext cx="914400" cy="914400"/>
            </a:xfrm>
            <a:prstGeom prst="rect">
              <a:avLst/>
            </a:prstGeom>
          </p:spPr>
        </p:pic>
        <p:pic>
          <p:nvPicPr>
            <p:cNvPr id="8" name="Graphique 7" descr="Bulle de conversation">
              <a:extLst>
                <a:ext uri="{FF2B5EF4-FFF2-40B4-BE49-F238E27FC236}">
                  <a16:creationId xmlns:a16="http://schemas.microsoft.com/office/drawing/2014/main" id="{567F851E-04C6-1F51-B8BA-729C821EB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flipH="1">
              <a:off x="9134407" y="2507659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4067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D4DDEC-BDB3-027C-45B2-650F1CE8B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8F901A63-3875-F668-8C36-B2910CE44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3989C02-29DA-7FAB-6EDA-000D8511CF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61" y="108801"/>
            <a:ext cx="969029" cy="1244518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252936C-1CA9-D1B7-0A80-80C4E069FE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526" y="5614868"/>
            <a:ext cx="1279093" cy="115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77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E7AB0-A5C0-C55F-134D-55A753E1A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B06E876-8CAE-B5D2-EF7D-27C81211C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9" y="0"/>
            <a:ext cx="1074915" cy="138346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76F5BB4-26AB-8ACF-20D6-F11ACCA68C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362" y="5614868"/>
            <a:ext cx="1279421" cy="115947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334B365-8F1C-017C-69E3-2AABA581CCB4}"/>
              </a:ext>
            </a:extLst>
          </p:cNvPr>
          <p:cNvSpPr txBox="1"/>
          <p:nvPr/>
        </p:nvSpPr>
        <p:spPr>
          <a:xfrm>
            <a:off x="87918" y="2901072"/>
            <a:ext cx="12016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latin typeface="Marianne" panose="02000000000000000000" pitchFamily="50" charset="0"/>
              </a:rPr>
              <a:t>La dopamine</a:t>
            </a:r>
            <a:endParaRPr lang="fr-FR" sz="4400" dirty="0">
              <a:latin typeface="Marianne" panose="02000000000000000000" pitchFamily="50" charset="0"/>
            </a:endParaRPr>
          </a:p>
        </p:txBody>
      </p:sp>
      <p:pic>
        <p:nvPicPr>
          <p:cNvPr id="3" name="Média en ligne 2" title="Whatsapp | Dopamine | Saison 02 | Episode 01 | ARTE">
            <a:hlinkClick r:id="" action="ppaction://media"/>
            <a:extLst>
              <a:ext uri="{FF2B5EF4-FFF2-40B4-BE49-F238E27FC236}">
                <a16:creationId xmlns:a16="http://schemas.microsoft.com/office/drawing/2014/main" id="{8DA7C719-47D3-614F-F1A8-7A531077D4E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2225" y="0"/>
            <a:ext cx="12147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3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03B32-381D-4948-2D07-322901625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DF5B5FC-F8BB-C090-34EA-0E2DD46950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9" y="0"/>
            <a:ext cx="1074915" cy="138346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8109F10-9D90-1182-09C8-86A5F179A2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362" y="5614868"/>
            <a:ext cx="1279421" cy="115947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3BF1246-92F2-91DF-93F4-4DF02786236F}"/>
              </a:ext>
            </a:extLst>
          </p:cNvPr>
          <p:cNvSpPr txBox="1"/>
          <p:nvPr/>
        </p:nvSpPr>
        <p:spPr>
          <a:xfrm>
            <a:off x="3542672" y="2360311"/>
            <a:ext cx="5919227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5400" dirty="0">
                <a:latin typeface="Marianne" panose="02000000000000000000" pitchFamily="50" charset="0"/>
              </a:rPr>
              <a:t>Vos réactions</a:t>
            </a:r>
          </a:p>
          <a:p>
            <a:pPr algn="just"/>
            <a:r>
              <a:rPr lang="fr-FR" sz="8000" dirty="0">
                <a:latin typeface="Marianne" panose="02000000000000000000" pitchFamily="50" charset="0"/>
              </a:rPr>
              <a:t>à chaud !</a:t>
            </a:r>
            <a:endParaRPr lang="fr-FR" sz="6600" dirty="0">
              <a:latin typeface="Marianne" panose="02000000000000000000" pitchFamily="50" charset="0"/>
            </a:endParaRPr>
          </a:p>
        </p:txBody>
      </p:sp>
      <p:pic>
        <p:nvPicPr>
          <p:cNvPr id="10" name="Graphique 9" descr="Guillemet ouvert">
            <a:extLst>
              <a:ext uri="{FF2B5EF4-FFF2-40B4-BE49-F238E27FC236}">
                <a16:creationId xmlns:a16="http://schemas.microsoft.com/office/drawing/2014/main" id="{B583B31C-7BE3-6E4F-338D-683875EE40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28272" y="2427546"/>
            <a:ext cx="914400" cy="914400"/>
          </a:xfrm>
          <a:prstGeom prst="rect">
            <a:avLst/>
          </a:prstGeom>
        </p:spPr>
      </p:pic>
      <p:pic>
        <p:nvPicPr>
          <p:cNvPr id="12" name="Graphique 11" descr="Guillemet fermé">
            <a:extLst>
              <a:ext uri="{FF2B5EF4-FFF2-40B4-BE49-F238E27FC236}">
                <a16:creationId xmlns:a16="http://schemas.microsoft.com/office/drawing/2014/main" id="{5845F939-866A-8185-3801-341F7E1028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21837" y="3600347"/>
            <a:ext cx="914400" cy="9144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60B8836-FB48-2B92-1F2E-196DFAAE252F}"/>
              </a:ext>
            </a:extLst>
          </p:cNvPr>
          <p:cNvSpPr txBox="1"/>
          <p:nvPr/>
        </p:nvSpPr>
        <p:spPr>
          <a:xfrm>
            <a:off x="86619" y="182973"/>
            <a:ext cx="120161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dirty="0">
                <a:solidFill>
                  <a:srgbClr val="00B0F0"/>
                </a:solidFill>
                <a:latin typeface="Marianne" panose="02000000000000000000" pitchFamily="50" charset="0"/>
              </a:rPr>
              <a:t>LE SMARTPHONE, OUTIL OU ORGANE</a:t>
            </a:r>
          </a:p>
          <a:p>
            <a:pPr algn="ctr"/>
            <a:r>
              <a:rPr lang="fr-FR" sz="3200" dirty="0">
                <a:solidFill>
                  <a:srgbClr val="00B0F0"/>
                </a:solidFill>
                <a:latin typeface="Marianne" panose="02000000000000000000" pitchFamily="50" charset="0"/>
              </a:rPr>
              <a:t>POUR L’ESPRIT HUMAIN ?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90ED4D3A-853F-35E1-05E0-5D6407A603D5}"/>
              </a:ext>
            </a:extLst>
          </p:cNvPr>
          <p:cNvGrpSpPr/>
          <p:nvPr/>
        </p:nvGrpSpPr>
        <p:grpSpPr>
          <a:xfrm>
            <a:off x="8290112" y="2229645"/>
            <a:ext cx="1636059" cy="1501369"/>
            <a:chOff x="9134407" y="2507659"/>
            <a:chExt cx="1636059" cy="1501369"/>
          </a:xfrm>
        </p:grpSpPr>
        <p:pic>
          <p:nvPicPr>
            <p:cNvPr id="9" name="Graphique 8" descr="Bulle de conversation">
              <a:extLst>
                <a:ext uri="{FF2B5EF4-FFF2-40B4-BE49-F238E27FC236}">
                  <a16:creationId xmlns:a16="http://schemas.microsoft.com/office/drawing/2014/main" id="{903A68A9-8894-DBD9-134E-D8CB7F70D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856066" y="3094628"/>
              <a:ext cx="914400" cy="914400"/>
            </a:xfrm>
            <a:prstGeom prst="rect">
              <a:avLst/>
            </a:prstGeom>
          </p:spPr>
        </p:pic>
        <p:pic>
          <p:nvPicPr>
            <p:cNvPr id="11" name="Graphique 10" descr="Bulle de conversation">
              <a:extLst>
                <a:ext uri="{FF2B5EF4-FFF2-40B4-BE49-F238E27FC236}">
                  <a16:creationId xmlns:a16="http://schemas.microsoft.com/office/drawing/2014/main" id="{5D883E99-05AB-E5B4-183B-DFE2DF657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flipH="1">
              <a:off x="9134407" y="2507659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0318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6F5D67-73A1-734A-5C57-02643E02A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7CD3213-AB62-58B5-3C8B-C6809C80D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1"/>
          <a:stretch>
            <a:fillRect/>
          </a:stretch>
        </p:blipFill>
        <p:spPr>
          <a:xfrm>
            <a:off x="0" y="-3312963"/>
            <a:ext cx="13323185" cy="1017096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B14C383-7BFD-24B5-87CB-C1E50276C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61" y="108801"/>
            <a:ext cx="969029" cy="1244518"/>
          </a:xfrm>
          <a:prstGeom prst="rect">
            <a:avLst/>
          </a:prstGeom>
          <a:effectLst/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1FC5A94-DF97-7312-F527-9C2F6DA6EA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526" y="5614868"/>
            <a:ext cx="1279093" cy="1159475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D50CD97B-A258-4B8C-3EA1-C0506BB15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B4E4CFA-C12B-DD8A-4491-DF35057C8946}"/>
              </a:ext>
            </a:extLst>
          </p:cNvPr>
          <p:cNvSpPr txBox="1"/>
          <p:nvPr/>
        </p:nvSpPr>
        <p:spPr>
          <a:xfrm>
            <a:off x="935340" y="4830038"/>
            <a:ext cx="7259359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100" dirty="0">
                <a:solidFill>
                  <a:schemeClr val="bg1"/>
                </a:solidFill>
                <a:latin typeface="Marianne" panose="02000000000000000000" pitchFamily="50" charset="0"/>
              </a:rPr>
              <a:t>La dépendance n'est pas un manque</a:t>
            </a:r>
          </a:p>
          <a:p>
            <a:r>
              <a:rPr lang="fr-FR" sz="2800" dirty="0">
                <a:solidFill>
                  <a:schemeClr val="bg1"/>
                </a:solidFill>
                <a:latin typeface="Marianne" panose="02000000000000000000" pitchFamily="50" charset="0"/>
              </a:rPr>
              <a:t>de volonté, mais une </a:t>
            </a:r>
            <a:r>
              <a:rPr lang="fr-FR" sz="2800" b="1" dirty="0">
                <a:solidFill>
                  <a:schemeClr val="bg1"/>
                </a:solidFill>
                <a:latin typeface="Marianne" panose="02000000000000000000" pitchFamily="50" charset="0"/>
              </a:rPr>
              <a:t>réponse biologique</a:t>
            </a:r>
          </a:p>
          <a:p>
            <a:r>
              <a:rPr lang="fr-FR" sz="3200" b="1" dirty="0">
                <a:solidFill>
                  <a:schemeClr val="bg1"/>
                </a:solidFill>
                <a:latin typeface="Marianne" panose="02000000000000000000" pitchFamily="50" charset="0"/>
              </a:rPr>
              <a:t>à un design technologique</a:t>
            </a:r>
            <a:r>
              <a:rPr lang="fr-FR" sz="3200" dirty="0">
                <a:solidFill>
                  <a:schemeClr val="bg1"/>
                </a:solidFill>
                <a:latin typeface="Marianne" panose="02000000000000000000" pitchFamily="50" charset="0"/>
              </a:rPr>
              <a:t>.</a:t>
            </a:r>
          </a:p>
        </p:txBody>
      </p:sp>
      <p:pic>
        <p:nvPicPr>
          <p:cNvPr id="16" name="Graphique 15" descr="Guillemet ouvert">
            <a:extLst>
              <a:ext uri="{FF2B5EF4-FFF2-40B4-BE49-F238E27FC236}">
                <a16:creationId xmlns:a16="http://schemas.microsoft.com/office/drawing/2014/main" id="{6BF3ECF1-6547-6A24-AC84-84FB79CD31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8442" y="4452007"/>
            <a:ext cx="914400" cy="914400"/>
          </a:xfrm>
          <a:prstGeom prst="rect">
            <a:avLst/>
          </a:prstGeom>
        </p:spPr>
      </p:pic>
      <p:pic>
        <p:nvPicPr>
          <p:cNvPr id="17" name="Graphique 16" descr="Guillemet fermé">
            <a:extLst>
              <a:ext uri="{FF2B5EF4-FFF2-40B4-BE49-F238E27FC236}">
                <a16:creationId xmlns:a16="http://schemas.microsoft.com/office/drawing/2014/main" id="{77C7D32D-7F1D-1624-A411-B21DC6C4A7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90582" y="568367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556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8F73CD-EDDC-6DD5-5BD5-C82A3FD94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0CDAB46-CD73-9299-FBFC-DAC8AE0265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61" y="108801"/>
            <a:ext cx="969029" cy="1244518"/>
          </a:xfrm>
          <a:prstGeom prst="rect">
            <a:avLst/>
          </a:prstGeom>
          <a:effectLst/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1E442073-1149-5C73-FD89-AB0A5DF3D7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6" name="Graphique 15" descr="Guillemet ouvert">
            <a:extLst>
              <a:ext uri="{FF2B5EF4-FFF2-40B4-BE49-F238E27FC236}">
                <a16:creationId xmlns:a16="http://schemas.microsoft.com/office/drawing/2014/main" id="{E9761207-679C-6ED0-1336-3B6F88E488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8442" y="4452007"/>
            <a:ext cx="914400" cy="914400"/>
          </a:xfrm>
          <a:prstGeom prst="rect">
            <a:avLst/>
          </a:prstGeom>
        </p:spPr>
      </p:pic>
      <p:pic>
        <p:nvPicPr>
          <p:cNvPr id="17" name="Graphique 16" descr="Guillemet fermé">
            <a:extLst>
              <a:ext uri="{FF2B5EF4-FFF2-40B4-BE49-F238E27FC236}">
                <a16:creationId xmlns:a16="http://schemas.microsoft.com/office/drawing/2014/main" id="{1F51293F-56DB-C1A7-305C-FA9613EEC7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37059" y="5280205"/>
            <a:ext cx="914400" cy="9144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874975F-4DFD-A08B-73DF-CD5209C121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1"/>
          <a:stretch>
            <a:fillRect/>
          </a:stretch>
        </p:blipFill>
        <p:spPr>
          <a:xfrm>
            <a:off x="5321717" y="1137225"/>
            <a:ext cx="6004101" cy="4583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FC9EDBB-9308-549D-D028-034493841BFC}"/>
              </a:ext>
            </a:extLst>
          </p:cNvPr>
          <p:cNvSpPr txBox="1"/>
          <p:nvPr/>
        </p:nvSpPr>
        <p:spPr>
          <a:xfrm>
            <a:off x="1042842" y="2237598"/>
            <a:ext cx="725935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Marianne" panose="02000000000000000000" pitchFamily="50" charset="0"/>
              </a:rPr>
              <a:t>LA CAPTOLOGIE</a:t>
            </a:r>
          </a:p>
          <a:p>
            <a:r>
              <a:rPr lang="fr-FR" sz="4000" b="1" dirty="0">
                <a:solidFill>
                  <a:schemeClr val="bg1"/>
                </a:solidFill>
                <a:latin typeface="Marianne" panose="02000000000000000000" pitchFamily="50" charset="0"/>
              </a:rPr>
              <a:t>EST UNE SCIENCE…</a:t>
            </a:r>
            <a:endParaRPr lang="fr-FR" sz="44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532A1E6-9777-34BB-299F-C036481536DB}"/>
              </a:ext>
            </a:extLst>
          </p:cNvPr>
          <p:cNvSpPr txBox="1"/>
          <p:nvPr/>
        </p:nvSpPr>
        <p:spPr>
          <a:xfrm>
            <a:off x="935340" y="4830038"/>
            <a:ext cx="118034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Les écrans sont conçus pour pirater</a:t>
            </a:r>
          </a:p>
          <a:p>
            <a:r>
              <a:rPr lang="fr-FR" sz="3200" dirty="0">
                <a:solidFill>
                  <a:schemeClr val="bg1"/>
                </a:solidFill>
              </a:rPr>
              <a:t>notre système de récompense.</a:t>
            </a:r>
            <a:endParaRPr lang="fr-FR" sz="3200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EFBD4CC-2E0E-B87C-B6F9-DD7287704C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526" y="5614868"/>
            <a:ext cx="1279093" cy="1159475"/>
          </a:xfrm>
          <a:prstGeom prst="rect">
            <a:avLst/>
          </a:prstGeom>
        </p:spPr>
      </p:pic>
      <p:pic>
        <p:nvPicPr>
          <p:cNvPr id="5" name="ton-telephone-est-entrain-de-sonner">
            <a:hlinkClick r:id="" action="ppaction://media"/>
            <a:extLst>
              <a:ext uri="{FF2B5EF4-FFF2-40B4-BE49-F238E27FC236}">
                <a16:creationId xmlns:a16="http://schemas.microsoft.com/office/drawing/2014/main" id="{5B8CCF0E-B4CA-0E63-29EB-6BFBEACCF8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Signet 1" time="0"/>
                  </p14:bmkLst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18074" y="59914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55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3A15B2-484E-9E0F-6CC8-1CE866DC1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3F824EC-357E-843E-9750-BCE54BDB9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61" y="108801"/>
            <a:ext cx="969029" cy="1244518"/>
          </a:xfrm>
          <a:prstGeom prst="rect">
            <a:avLst/>
          </a:prstGeom>
          <a:effectLst/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7BFE573-CC79-3434-A599-E0A408B161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526" y="5614868"/>
            <a:ext cx="1279093" cy="1159475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2B6EAED7-6C1D-7EBD-94CA-B408FD6C1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0BF023A-8725-7406-4137-EBFA197B97C0}"/>
              </a:ext>
            </a:extLst>
          </p:cNvPr>
          <p:cNvSpPr txBox="1"/>
          <p:nvPr/>
        </p:nvSpPr>
        <p:spPr>
          <a:xfrm>
            <a:off x="712200" y="6040208"/>
            <a:ext cx="99197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Les concepts clés sont issus des neurosciences (études de référence comme</a:t>
            </a:r>
          </a:p>
          <a:p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celles de </a:t>
            </a:r>
            <a:r>
              <a:rPr lang="fr-FR" b="1" dirty="0">
                <a:solidFill>
                  <a:schemeClr val="bg1">
                    <a:lumMod val="75000"/>
                  </a:schemeClr>
                </a:solidFill>
              </a:rPr>
              <a:t>Michel </a:t>
            </a:r>
            <a:r>
              <a:rPr lang="fr-FR" b="1" dirty="0" err="1">
                <a:solidFill>
                  <a:schemeClr val="bg1">
                    <a:lumMod val="75000"/>
                  </a:schemeClr>
                </a:solidFill>
              </a:rPr>
              <a:t>Desmurget</a:t>
            </a: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 ou de la </a:t>
            </a:r>
            <a:r>
              <a:rPr lang="fr-FR" b="1" dirty="0">
                <a:solidFill>
                  <a:schemeClr val="bg1">
                    <a:lumMod val="75000"/>
                  </a:schemeClr>
                </a:solidFill>
              </a:rPr>
              <a:t>Harvard </a:t>
            </a:r>
            <a:r>
              <a:rPr lang="fr-FR" b="1" dirty="0" err="1">
                <a:solidFill>
                  <a:schemeClr val="bg1">
                    <a:lumMod val="75000"/>
                  </a:schemeClr>
                </a:solidFill>
              </a:rPr>
              <a:t>Medical</a:t>
            </a:r>
            <a:r>
              <a:rPr lang="fr-FR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bg1">
                    <a:lumMod val="75000"/>
                  </a:schemeClr>
                </a:solidFill>
              </a:rPr>
              <a:t>School</a:t>
            </a: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) / Crédit image :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Pixabay</a:t>
            </a:r>
            <a:r>
              <a:rPr lang="fr-FR" dirty="0">
                <a:solidFill>
                  <a:schemeClr val="bg1"/>
                </a:solidFill>
              </a:rPr>
              <a:t>/</a:t>
            </a:r>
            <a:r>
              <a:rPr lang="fr-FR" dirty="0" err="1">
                <a:solidFill>
                  <a:schemeClr val="bg1"/>
                </a:solidFill>
              </a:rPr>
              <a:t>Canva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Signe Moins 8">
            <a:extLst>
              <a:ext uri="{FF2B5EF4-FFF2-40B4-BE49-F238E27FC236}">
                <a16:creationId xmlns:a16="http://schemas.microsoft.com/office/drawing/2014/main" id="{4C2BF563-ECF0-E120-7851-BD6EBD9EE3D2}"/>
              </a:ext>
            </a:extLst>
          </p:cNvPr>
          <p:cNvSpPr/>
          <p:nvPr/>
        </p:nvSpPr>
        <p:spPr>
          <a:xfrm rot="16200000">
            <a:off x="395806" y="6275250"/>
            <a:ext cx="456539" cy="176249"/>
          </a:xfrm>
          <a:prstGeom prst="mathMinus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1B91BC3-D9DB-295C-F0DE-81D0B1123E28}"/>
              </a:ext>
            </a:extLst>
          </p:cNvPr>
          <p:cNvGrpSpPr/>
          <p:nvPr/>
        </p:nvGrpSpPr>
        <p:grpSpPr>
          <a:xfrm>
            <a:off x="2387212" y="1672557"/>
            <a:ext cx="2267113" cy="3978846"/>
            <a:chOff x="1660021" y="2956925"/>
            <a:chExt cx="1451690" cy="2547756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7B5998CF-6559-A9C6-1C5F-C9AD7E82F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0021" y="2956925"/>
              <a:ext cx="1451690" cy="2547756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CA1CB5A-8D12-F017-0F35-4385853A9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01" r="1103" b="-422"/>
            <a:stretch>
              <a:fillRect/>
            </a:stretch>
          </p:blipFill>
          <p:spPr>
            <a:xfrm>
              <a:off x="1815587" y="3367925"/>
              <a:ext cx="1137018" cy="1664766"/>
            </a:xfrm>
            <a:prstGeom prst="rect">
              <a:avLst/>
            </a:prstGeom>
          </p:spPr>
        </p:pic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1FD7831C-0255-1E4C-0953-E6C0AA93DBA7}"/>
              </a:ext>
            </a:extLst>
          </p:cNvPr>
          <p:cNvSpPr txBox="1"/>
          <p:nvPr/>
        </p:nvSpPr>
        <p:spPr>
          <a:xfrm>
            <a:off x="5276862" y="2287959"/>
            <a:ext cx="4358422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100" dirty="0">
                <a:solidFill>
                  <a:schemeClr val="bg1"/>
                </a:solidFill>
                <a:latin typeface="Marianne" panose="02000000000000000000" pitchFamily="50" charset="0"/>
              </a:rPr>
              <a:t>Le smartphone agit comme une machine à sous que nous avons dans la poche.</a:t>
            </a:r>
            <a:endParaRPr lang="fr-FR" sz="3200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43066E0-1E5A-7F0D-DF99-541D064164D8}"/>
              </a:ext>
            </a:extLst>
          </p:cNvPr>
          <p:cNvSpPr txBox="1"/>
          <p:nvPr/>
        </p:nvSpPr>
        <p:spPr>
          <a:xfrm>
            <a:off x="86619" y="182973"/>
            <a:ext cx="12016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rgbClr val="00B0F0"/>
                </a:solidFill>
                <a:latin typeface="Marianne" panose="02000000000000000000" pitchFamily="50" charset="0"/>
              </a:rPr>
              <a:t>1</a:t>
            </a:r>
            <a:r>
              <a:rPr lang="fr-FR" sz="3200" baseline="30000" dirty="0">
                <a:solidFill>
                  <a:srgbClr val="00B0F0"/>
                </a:solidFill>
                <a:latin typeface="Marianne" panose="02000000000000000000" pitchFamily="50" charset="0"/>
              </a:rPr>
              <a:t>ER</a:t>
            </a:r>
            <a:r>
              <a:rPr lang="fr-FR" sz="3600" dirty="0">
                <a:solidFill>
                  <a:srgbClr val="00B0F0"/>
                </a:solidFill>
                <a:latin typeface="Marianne" panose="02000000000000000000" pitchFamily="50" charset="0"/>
              </a:rPr>
              <a:t> CONCEPT</a:t>
            </a:r>
          </a:p>
        </p:txBody>
      </p:sp>
      <p:sp>
        <p:nvSpPr>
          <p:cNvPr id="18" name="Flèche : droite 17">
            <a:extLst>
              <a:ext uri="{FF2B5EF4-FFF2-40B4-BE49-F238E27FC236}">
                <a16:creationId xmlns:a16="http://schemas.microsoft.com/office/drawing/2014/main" id="{E5AD83C6-A606-0CC0-E748-EE73D2ECCD6D}"/>
              </a:ext>
            </a:extLst>
          </p:cNvPr>
          <p:cNvSpPr/>
          <p:nvPr/>
        </p:nvSpPr>
        <p:spPr>
          <a:xfrm>
            <a:off x="6096000" y="4596996"/>
            <a:ext cx="2945624" cy="9144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Découvrons les biais…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C54BE99-CFE9-242E-51A9-580AA1FE6BC1}"/>
              </a:ext>
            </a:extLst>
          </p:cNvPr>
          <p:cNvSpPr txBox="1"/>
          <p:nvPr/>
        </p:nvSpPr>
        <p:spPr>
          <a:xfrm>
            <a:off x="-1" y="843254"/>
            <a:ext cx="12191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Marianne" panose="02000000000000000000" pitchFamily="50" charset="0"/>
              </a:rPr>
              <a:t>LA "BOUCLE DE RÉTROACTION DE LA DOPAMINE"</a:t>
            </a:r>
            <a:endParaRPr lang="fr-FR" sz="24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692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54B6F0-FE04-1DE2-0765-41A97C873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46DC869-3ACF-9022-F1B0-268578F2D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1"/>
          <a:stretch>
            <a:fillRect/>
          </a:stretch>
        </p:blipFill>
        <p:spPr>
          <a:xfrm>
            <a:off x="5321717" y="1137225"/>
            <a:ext cx="6004101" cy="4583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0B3799A-E80D-55F7-6A0D-3EEF1F8675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61" y="108801"/>
            <a:ext cx="969029" cy="1244518"/>
          </a:xfrm>
          <a:prstGeom prst="rect">
            <a:avLst/>
          </a:prstGeom>
          <a:effectLst/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7CBFF61-7F66-0B3F-7B90-064751E4E0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526" y="5614868"/>
            <a:ext cx="1279093" cy="1159475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5027F96-2705-F922-3A87-33E54D340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1BB454A-3812-DB8D-5297-0A547B6C2490}"/>
              </a:ext>
            </a:extLst>
          </p:cNvPr>
          <p:cNvSpPr txBox="1"/>
          <p:nvPr/>
        </p:nvSpPr>
        <p:spPr>
          <a:xfrm>
            <a:off x="-1" y="843254"/>
            <a:ext cx="12191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Marianne" panose="02000000000000000000" pitchFamily="50" charset="0"/>
              </a:rPr>
              <a:t>LA "BOUCLE DE RÉTROACTION DE LA DOPAMINE"</a:t>
            </a:r>
            <a:endParaRPr lang="fr-FR" sz="24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371F591-35A3-AAB8-2E24-121D2EDC676F}"/>
              </a:ext>
            </a:extLst>
          </p:cNvPr>
          <p:cNvSpPr txBox="1"/>
          <p:nvPr/>
        </p:nvSpPr>
        <p:spPr>
          <a:xfrm>
            <a:off x="712200" y="6040208"/>
            <a:ext cx="99197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Les concepts clés sont issus des neurosciences (études de référence comme</a:t>
            </a:r>
          </a:p>
          <a:p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celles de </a:t>
            </a:r>
            <a:r>
              <a:rPr lang="fr-FR" b="1" dirty="0">
                <a:solidFill>
                  <a:schemeClr val="bg1">
                    <a:lumMod val="75000"/>
                  </a:schemeClr>
                </a:solidFill>
              </a:rPr>
              <a:t>Michel </a:t>
            </a:r>
            <a:r>
              <a:rPr lang="fr-FR" b="1" dirty="0" err="1">
                <a:solidFill>
                  <a:schemeClr val="bg1">
                    <a:lumMod val="75000"/>
                  </a:schemeClr>
                </a:solidFill>
              </a:rPr>
              <a:t>Desmurget</a:t>
            </a: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 ou de la </a:t>
            </a:r>
            <a:r>
              <a:rPr lang="fr-FR" b="1" dirty="0">
                <a:solidFill>
                  <a:schemeClr val="bg1">
                    <a:lumMod val="75000"/>
                  </a:schemeClr>
                </a:solidFill>
              </a:rPr>
              <a:t>Harvard </a:t>
            </a:r>
            <a:r>
              <a:rPr lang="fr-FR" b="1" dirty="0" err="1">
                <a:solidFill>
                  <a:schemeClr val="bg1">
                    <a:lumMod val="75000"/>
                  </a:schemeClr>
                </a:solidFill>
              </a:rPr>
              <a:t>Medical</a:t>
            </a:r>
            <a:r>
              <a:rPr lang="fr-FR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bg1">
                    <a:lumMod val="75000"/>
                  </a:schemeClr>
                </a:solidFill>
              </a:rPr>
              <a:t>School</a:t>
            </a: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) / Crédit image :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Pixabay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Signe Moins 8">
            <a:extLst>
              <a:ext uri="{FF2B5EF4-FFF2-40B4-BE49-F238E27FC236}">
                <a16:creationId xmlns:a16="http://schemas.microsoft.com/office/drawing/2014/main" id="{22C3190C-9B08-8E43-FC8B-418726BDCACD}"/>
              </a:ext>
            </a:extLst>
          </p:cNvPr>
          <p:cNvSpPr/>
          <p:nvPr/>
        </p:nvSpPr>
        <p:spPr>
          <a:xfrm rot="16200000">
            <a:off x="395806" y="6275250"/>
            <a:ext cx="456539" cy="176249"/>
          </a:xfrm>
          <a:prstGeom prst="mathMinus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0477142-BF33-691A-4EAB-EC8D03A19CD5}"/>
              </a:ext>
            </a:extLst>
          </p:cNvPr>
          <p:cNvSpPr txBox="1"/>
          <p:nvPr/>
        </p:nvSpPr>
        <p:spPr>
          <a:xfrm>
            <a:off x="1002506" y="1645070"/>
            <a:ext cx="598468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300" dirty="0">
                <a:solidFill>
                  <a:schemeClr val="bg1"/>
                </a:solidFill>
                <a:latin typeface="Marianne" panose="02000000000000000000" pitchFamily="50" charset="0"/>
              </a:rPr>
              <a:t>Le biais du « mécanisme »…</a:t>
            </a:r>
            <a:endParaRPr lang="fr-FR" sz="3200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AA5F9A4-B187-A2FE-D623-F234E30BAF49}"/>
              </a:ext>
            </a:extLst>
          </p:cNvPr>
          <p:cNvSpPr txBox="1"/>
          <p:nvPr/>
        </p:nvSpPr>
        <p:spPr>
          <a:xfrm>
            <a:off x="86619" y="182973"/>
            <a:ext cx="12016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rgbClr val="00B0F0"/>
                </a:solidFill>
                <a:latin typeface="Marianne" panose="02000000000000000000" pitchFamily="50" charset="0"/>
              </a:rPr>
              <a:t>1</a:t>
            </a:r>
            <a:r>
              <a:rPr lang="fr-FR" sz="3200" baseline="30000" dirty="0">
                <a:solidFill>
                  <a:srgbClr val="00B0F0"/>
                </a:solidFill>
                <a:latin typeface="Marianne" panose="02000000000000000000" pitchFamily="50" charset="0"/>
              </a:rPr>
              <a:t>ER</a:t>
            </a:r>
            <a:r>
              <a:rPr lang="fr-FR" sz="3600" dirty="0">
                <a:solidFill>
                  <a:srgbClr val="00B0F0"/>
                </a:solidFill>
                <a:latin typeface="Marianne" panose="02000000000000000000" pitchFamily="50" charset="0"/>
              </a:rPr>
              <a:t> CONCEPT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F495F725-7CA0-3827-8EB5-C6A2E8A22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9587" y="3025604"/>
            <a:ext cx="5314891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altLang="fr-FR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arianne" panose="02000000000000000000" pitchFamily="50" charset="0"/>
              </a:rPr>
              <a:t>Chaque notification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altLang="fr-FR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arianne" panose="02000000000000000000" pitchFamily="50" charset="0"/>
              </a:rPr>
              <a:t>(like, message, pastille rouge)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arianne" panose="02000000000000000000" pitchFamily="50" charset="0"/>
              </a:rPr>
              <a:t>déclenche une micro-libération de </a:t>
            </a:r>
            <a:r>
              <a:rPr kumimoji="0" lang="fr-FR" altLang="fr-FR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arianne" panose="02000000000000000000" pitchFamily="50" charset="0"/>
              </a:rPr>
              <a:t>dopamine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arianne" panose="02000000000000000000" pitchFamily="50" charset="0"/>
              </a:rPr>
              <a:t>,</a:t>
            </a:r>
            <a:endParaRPr lang="fr-FR" altLang="fr-FR" dirty="0">
              <a:solidFill>
                <a:schemeClr val="bg1"/>
              </a:solidFill>
              <a:latin typeface="Marianne" panose="02000000000000000000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arianne" panose="02000000000000000000" pitchFamily="50" charset="0"/>
              </a:rPr>
              <a:t>le neurotransmetteur du plaisir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arianne" panose="02000000000000000000" pitchFamily="50" charset="0"/>
              </a:rPr>
              <a:t>et de la récompense.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BC56C007-2A17-DC73-8E23-CA70FBF3AAB4}"/>
              </a:ext>
            </a:extLst>
          </p:cNvPr>
          <p:cNvGrpSpPr/>
          <p:nvPr/>
        </p:nvGrpSpPr>
        <p:grpSpPr>
          <a:xfrm>
            <a:off x="7813631" y="4000325"/>
            <a:ext cx="692214" cy="646332"/>
            <a:chOff x="4411941" y="4298961"/>
            <a:chExt cx="1289553" cy="1204077"/>
          </a:xfrm>
        </p:grpSpPr>
        <p:sp>
          <p:nvSpPr>
            <p:cNvPr id="18" name="Bulle narrative : rectangle 17">
              <a:extLst>
                <a:ext uri="{FF2B5EF4-FFF2-40B4-BE49-F238E27FC236}">
                  <a16:creationId xmlns:a16="http://schemas.microsoft.com/office/drawing/2014/main" id="{033850B3-8D89-634C-63A5-FCC8C0BD0563}"/>
                </a:ext>
              </a:extLst>
            </p:cNvPr>
            <p:cNvSpPr/>
            <p:nvPr/>
          </p:nvSpPr>
          <p:spPr>
            <a:xfrm>
              <a:off x="4411941" y="4347420"/>
              <a:ext cx="1289553" cy="1048443"/>
            </a:xfrm>
            <a:prstGeom prst="wedgeRectCallou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0" name="Graphique 19" descr="Cœur">
              <a:extLst>
                <a:ext uri="{FF2B5EF4-FFF2-40B4-BE49-F238E27FC236}">
                  <a16:creationId xmlns:a16="http://schemas.microsoft.com/office/drawing/2014/main" id="{B909DAD8-352A-69F7-8AEA-D4251818C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455537" y="4298961"/>
              <a:ext cx="1204077" cy="1204077"/>
            </a:xfrm>
            <a:prstGeom prst="rect">
              <a:avLst/>
            </a:prstGeom>
          </p:spPr>
        </p:pic>
      </p:grpSp>
      <p:pic>
        <p:nvPicPr>
          <p:cNvPr id="24" name="Graphique 23" descr="Signe du pouce levé ">
            <a:extLst>
              <a:ext uri="{FF2B5EF4-FFF2-40B4-BE49-F238E27FC236}">
                <a16:creationId xmlns:a16="http://schemas.microsoft.com/office/drawing/2014/main" id="{C4184FAF-D29D-10F0-D16B-B4491D99C1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54739" y="4610594"/>
            <a:ext cx="692804" cy="692804"/>
          </a:xfrm>
          <a:prstGeom prst="rect">
            <a:avLst/>
          </a:prstGeom>
        </p:spPr>
      </p:pic>
      <p:pic>
        <p:nvPicPr>
          <p:cNvPr id="22" name="Graphique 21" descr="Partager">
            <a:extLst>
              <a:ext uri="{FF2B5EF4-FFF2-40B4-BE49-F238E27FC236}">
                <a16:creationId xmlns:a16="http://schemas.microsoft.com/office/drawing/2014/main" id="{4E066D13-DD01-B4F0-A4DF-82992FFE47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174763" y="1714712"/>
            <a:ext cx="914400" cy="914400"/>
          </a:xfrm>
          <a:prstGeom prst="rect">
            <a:avLst/>
          </a:prstGeom>
        </p:spPr>
      </p:pic>
      <p:pic>
        <p:nvPicPr>
          <p:cNvPr id="26" name="Graphique 25" descr="Visage souriant sans remplissage">
            <a:extLst>
              <a:ext uri="{FF2B5EF4-FFF2-40B4-BE49-F238E27FC236}">
                <a16:creationId xmlns:a16="http://schemas.microsoft.com/office/drawing/2014/main" id="{6927BF25-3329-5093-4377-01E2A92109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573118" y="5242733"/>
            <a:ext cx="787223" cy="787223"/>
          </a:xfrm>
          <a:prstGeom prst="rect">
            <a:avLst/>
          </a:prstGeom>
        </p:spPr>
      </p:pic>
      <p:pic>
        <p:nvPicPr>
          <p:cNvPr id="28" name="Graphique 27" descr="Conversation (droite à gauche)">
            <a:extLst>
              <a:ext uri="{FF2B5EF4-FFF2-40B4-BE49-F238E27FC236}">
                <a16:creationId xmlns:a16="http://schemas.microsoft.com/office/drawing/2014/main" id="{C9AAEA1D-503D-9F5E-E318-5A5BBB42B0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415541" y="3915658"/>
            <a:ext cx="914400" cy="914400"/>
          </a:xfrm>
          <a:prstGeom prst="rect">
            <a:avLst/>
          </a:prstGeom>
        </p:spPr>
      </p:pic>
      <p:pic>
        <p:nvPicPr>
          <p:cNvPr id="30" name="Graphique 29" descr="Signe du pouce levé ">
            <a:extLst>
              <a:ext uri="{FF2B5EF4-FFF2-40B4-BE49-F238E27FC236}">
                <a16:creationId xmlns:a16="http://schemas.microsoft.com/office/drawing/2014/main" id="{5653331A-930E-424D-C01F-DC8A53D20E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48004" y="1672557"/>
            <a:ext cx="692804" cy="692804"/>
          </a:xfrm>
          <a:prstGeom prst="rect">
            <a:avLst/>
          </a:prstGeom>
        </p:spPr>
      </p:pic>
      <p:grpSp>
        <p:nvGrpSpPr>
          <p:cNvPr id="31" name="Groupe 30">
            <a:extLst>
              <a:ext uri="{FF2B5EF4-FFF2-40B4-BE49-F238E27FC236}">
                <a16:creationId xmlns:a16="http://schemas.microsoft.com/office/drawing/2014/main" id="{06DCF8B1-6B0C-7D38-591C-344192017E15}"/>
              </a:ext>
            </a:extLst>
          </p:cNvPr>
          <p:cNvGrpSpPr/>
          <p:nvPr/>
        </p:nvGrpSpPr>
        <p:grpSpPr>
          <a:xfrm>
            <a:off x="10573843" y="3313871"/>
            <a:ext cx="692214" cy="646332"/>
            <a:chOff x="4411941" y="4298961"/>
            <a:chExt cx="1289553" cy="1204077"/>
          </a:xfrm>
        </p:grpSpPr>
        <p:sp>
          <p:nvSpPr>
            <p:cNvPr id="32" name="Bulle narrative : rectangle 31">
              <a:extLst>
                <a:ext uri="{FF2B5EF4-FFF2-40B4-BE49-F238E27FC236}">
                  <a16:creationId xmlns:a16="http://schemas.microsoft.com/office/drawing/2014/main" id="{EFFF43AE-8065-A5AB-878F-166C24C35A37}"/>
                </a:ext>
              </a:extLst>
            </p:cNvPr>
            <p:cNvSpPr/>
            <p:nvPr/>
          </p:nvSpPr>
          <p:spPr>
            <a:xfrm>
              <a:off x="4411941" y="4347420"/>
              <a:ext cx="1289553" cy="1048443"/>
            </a:xfrm>
            <a:prstGeom prst="wedgeRectCallou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3" name="Graphique 32" descr="Cœur">
              <a:extLst>
                <a:ext uri="{FF2B5EF4-FFF2-40B4-BE49-F238E27FC236}">
                  <a16:creationId xmlns:a16="http://schemas.microsoft.com/office/drawing/2014/main" id="{8F014474-0346-BEBD-0A9A-BCF73E0A8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455537" y="4298961"/>
              <a:ext cx="1204077" cy="1204077"/>
            </a:xfrm>
            <a:prstGeom prst="rect">
              <a:avLst/>
            </a:prstGeom>
          </p:spPr>
        </p:pic>
      </p:grpSp>
      <p:pic>
        <p:nvPicPr>
          <p:cNvPr id="34" name="Graphique 33" descr="Signe du pouce levé ">
            <a:extLst>
              <a:ext uri="{FF2B5EF4-FFF2-40B4-BE49-F238E27FC236}">
                <a16:creationId xmlns:a16="http://schemas.microsoft.com/office/drawing/2014/main" id="{CE0ED4FC-EA47-65B0-A0C8-6C6D564FE0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94342" y="4323491"/>
            <a:ext cx="451215" cy="45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386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1DDD4A-D8E5-F9B4-0D21-1B2669A82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4F11B4F-92C0-270C-9ECE-DBB8986A5C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1"/>
          <a:stretch>
            <a:fillRect/>
          </a:stretch>
        </p:blipFill>
        <p:spPr>
          <a:xfrm>
            <a:off x="5321717" y="1137225"/>
            <a:ext cx="6004101" cy="4583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B5D5AF3-8077-A5FA-B968-CD65B00583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61" y="108801"/>
            <a:ext cx="969029" cy="1244518"/>
          </a:xfrm>
          <a:prstGeom prst="rect">
            <a:avLst/>
          </a:prstGeom>
          <a:effectLst/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63A1A54-EC54-7FFF-20C1-1ED6B51045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526" y="5614868"/>
            <a:ext cx="1279093" cy="1159475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48564579-082D-312C-8E97-30C946547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025205E-2FA5-260F-98ED-E34BAD6D5E5D}"/>
              </a:ext>
            </a:extLst>
          </p:cNvPr>
          <p:cNvSpPr txBox="1"/>
          <p:nvPr/>
        </p:nvSpPr>
        <p:spPr>
          <a:xfrm>
            <a:off x="-1" y="843254"/>
            <a:ext cx="12191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Marianne" panose="02000000000000000000" pitchFamily="50" charset="0"/>
              </a:rPr>
              <a:t>LA "BOUCLE DE RÉTROACTION DE LA DOPAMINE"</a:t>
            </a:r>
            <a:endParaRPr lang="fr-FR" sz="24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1B845C6-FC23-D1E5-E85E-07F7AAF70372}"/>
              </a:ext>
            </a:extLst>
          </p:cNvPr>
          <p:cNvSpPr txBox="1"/>
          <p:nvPr/>
        </p:nvSpPr>
        <p:spPr>
          <a:xfrm>
            <a:off x="712200" y="6040208"/>
            <a:ext cx="99197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Les concepts clés sont issus des neurosciences (études de référence comme</a:t>
            </a:r>
          </a:p>
          <a:p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celles de </a:t>
            </a:r>
            <a:r>
              <a:rPr lang="fr-FR" b="1" dirty="0">
                <a:solidFill>
                  <a:schemeClr val="bg1">
                    <a:lumMod val="75000"/>
                  </a:schemeClr>
                </a:solidFill>
              </a:rPr>
              <a:t>Michel </a:t>
            </a:r>
            <a:r>
              <a:rPr lang="fr-FR" b="1" dirty="0" err="1">
                <a:solidFill>
                  <a:schemeClr val="bg1">
                    <a:lumMod val="75000"/>
                  </a:schemeClr>
                </a:solidFill>
              </a:rPr>
              <a:t>Desmurget</a:t>
            </a: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 ou de la </a:t>
            </a:r>
            <a:r>
              <a:rPr lang="fr-FR" b="1" dirty="0">
                <a:solidFill>
                  <a:schemeClr val="bg1">
                    <a:lumMod val="75000"/>
                  </a:schemeClr>
                </a:solidFill>
              </a:rPr>
              <a:t>Harvard </a:t>
            </a:r>
            <a:r>
              <a:rPr lang="fr-FR" b="1" dirty="0" err="1">
                <a:solidFill>
                  <a:schemeClr val="bg1">
                    <a:lumMod val="75000"/>
                  </a:schemeClr>
                </a:solidFill>
              </a:rPr>
              <a:t>Medical</a:t>
            </a:r>
            <a:r>
              <a:rPr lang="fr-FR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bg1">
                    <a:lumMod val="75000"/>
                  </a:schemeClr>
                </a:solidFill>
              </a:rPr>
              <a:t>School</a:t>
            </a: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) / Crédit image :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Pixabay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Signe Moins 8">
            <a:extLst>
              <a:ext uri="{FF2B5EF4-FFF2-40B4-BE49-F238E27FC236}">
                <a16:creationId xmlns:a16="http://schemas.microsoft.com/office/drawing/2014/main" id="{D3FF297E-EFAE-4E1E-871E-F5CEB7AF7E28}"/>
              </a:ext>
            </a:extLst>
          </p:cNvPr>
          <p:cNvSpPr/>
          <p:nvPr/>
        </p:nvSpPr>
        <p:spPr>
          <a:xfrm rot="16200000">
            <a:off x="395806" y="6275250"/>
            <a:ext cx="456539" cy="176249"/>
          </a:xfrm>
          <a:prstGeom prst="mathMinus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BC102C2-8E04-779C-F977-4252CAB37616}"/>
              </a:ext>
            </a:extLst>
          </p:cNvPr>
          <p:cNvSpPr txBox="1"/>
          <p:nvPr/>
        </p:nvSpPr>
        <p:spPr>
          <a:xfrm>
            <a:off x="1002506" y="1637906"/>
            <a:ext cx="598468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300" dirty="0">
                <a:solidFill>
                  <a:schemeClr val="bg1"/>
                </a:solidFill>
                <a:latin typeface="Marianne" panose="02000000000000000000" pitchFamily="50" charset="0"/>
              </a:rPr>
              <a:t>Le biais de la</a:t>
            </a:r>
          </a:p>
          <a:p>
            <a:r>
              <a:rPr lang="fr-FR" sz="3300" dirty="0">
                <a:solidFill>
                  <a:schemeClr val="bg1"/>
                </a:solidFill>
                <a:latin typeface="Marianne" panose="02000000000000000000" pitchFamily="50" charset="0"/>
              </a:rPr>
              <a:t>« récompense aléatoire »…</a:t>
            </a:r>
            <a:endParaRPr lang="fr-FR" sz="3200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61EA857-E39C-523C-1741-BDFA0793619A}"/>
              </a:ext>
            </a:extLst>
          </p:cNvPr>
          <p:cNvSpPr txBox="1"/>
          <p:nvPr/>
        </p:nvSpPr>
        <p:spPr>
          <a:xfrm>
            <a:off x="86619" y="182973"/>
            <a:ext cx="12016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rgbClr val="00B0F0"/>
                </a:solidFill>
                <a:latin typeface="Marianne" panose="02000000000000000000" pitchFamily="50" charset="0"/>
              </a:rPr>
              <a:t>1</a:t>
            </a:r>
            <a:r>
              <a:rPr lang="fr-FR" sz="3200" baseline="30000" dirty="0">
                <a:solidFill>
                  <a:srgbClr val="00B0F0"/>
                </a:solidFill>
                <a:latin typeface="Marianne" panose="02000000000000000000" pitchFamily="50" charset="0"/>
              </a:rPr>
              <a:t>ER</a:t>
            </a:r>
            <a:r>
              <a:rPr lang="fr-FR" sz="3600" dirty="0">
                <a:solidFill>
                  <a:srgbClr val="00B0F0"/>
                </a:solidFill>
                <a:latin typeface="Marianne" panose="02000000000000000000" pitchFamily="50" charset="0"/>
              </a:rPr>
              <a:t> CONCEPT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F1C8FD4B-B30C-E297-99FA-CE82A216A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1383" y="2853910"/>
            <a:ext cx="5314891" cy="292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400" dirty="0">
                <a:solidFill>
                  <a:schemeClr val="bg1"/>
                </a:solidFill>
                <a:latin typeface="Marianne" panose="02000000000000000000" pitchFamily="50" charset="0"/>
              </a:rPr>
              <a:t>C’est le point le </a:t>
            </a:r>
            <a:r>
              <a:rPr lang="fr-FR" altLang="fr-FR" sz="2400" b="1" dirty="0">
                <a:solidFill>
                  <a:schemeClr val="bg1"/>
                </a:solidFill>
                <a:latin typeface="Marianne" panose="02000000000000000000" pitchFamily="50" charset="0"/>
              </a:rPr>
              <a:t>plus addictif.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000" dirty="0">
                <a:solidFill>
                  <a:schemeClr val="bg1"/>
                </a:solidFill>
                <a:latin typeface="Marianne" panose="02000000000000000000" pitchFamily="50" charset="0"/>
              </a:rPr>
              <a:t>Comme au casino, on ne gagne pas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000" dirty="0">
                <a:solidFill>
                  <a:schemeClr val="bg1"/>
                </a:solidFill>
                <a:latin typeface="Marianne" panose="02000000000000000000" pitchFamily="50" charset="0"/>
              </a:rPr>
              <a:t>à tous les coups.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sz="2400" dirty="0">
              <a:solidFill>
                <a:schemeClr val="bg1"/>
              </a:solidFill>
              <a:latin typeface="Marianne" panose="02000000000000000000" pitchFamily="50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400" dirty="0">
                <a:solidFill>
                  <a:schemeClr val="bg1"/>
                </a:solidFill>
                <a:latin typeface="Marianne" panose="02000000000000000000" pitchFamily="50" charset="0"/>
              </a:rPr>
              <a:t>Cette </a:t>
            </a:r>
            <a:r>
              <a:rPr lang="fr-FR" altLang="fr-FR" sz="2400" b="1" dirty="0">
                <a:solidFill>
                  <a:schemeClr val="bg1"/>
                </a:solidFill>
                <a:latin typeface="Marianne" panose="02000000000000000000" pitchFamily="50" charset="0"/>
              </a:rPr>
              <a:t>incertitude</a:t>
            </a:r>
            <a:r>
              <a:rPr lang="fr-FR" altLang="fr-FR" sz="2400" dirty="0">
                <a:solidFill>
                  <a:schemeClr val="bg1"/>
                </a:solidFill>
                <a:latin typeface="Marianne" panose="02000000000000000000" pitchFamily="50" charset="0"/>
              </a:rPr>
              <a:t> </a:t>
            </a:r>
            <a:r>
              <a:rPr lang="fr-FR" altLang="fr-FR" sz="2000" dirty="0">
                <a:solidFill>
                  <a:schemeClr val="bg1"/>
                </a:solidFill>
                <a:latin typeface="Marianne" panose="02000000000000000000" pitchFamily="50" charset="0"/>
              </a:rPr>
              <a:t>("Y aura-t-il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000" dirty="0">
                <a:solidFill>
                  <a:schemeClr val="bg1"/>
                </a:solidFill>
                <a:latin typeface="Marianne" panose="02000000000000000000" pitchFamily="50" charset="0"/>
              </a:rPr>
              <a:t>un message intéressant cette fois ?")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400" dirty="0">
                <a:solidFill>
                  <a:schemeClr val="bg1"/>
                </a:solidFill>
                <a:latin typeface="Marianne" panose="02000000000000000000" pitchFamily="50" charset="0"/>
              </a:rPr>
              <a:t>force le cerveau à vérifier l'écran de manière compulsive.</a:t>
            </a:r>
          </a:p>
        </p:txBody>
      </p:sp>
      <p:pic>
        <p:nvPicPr>
          <p:cNvPr id="36" name="Graphique 35" descr="Sous-titres">
            <a:extLst>
              <a:ext uri="{FF2B5EF4-FFF2-40B4-BE49-F238E27FC236}">
                <a16:creationId xmlns:a16="http://schemas.microsoft.com/office/drawing/2014/main" id="{0F970B80-2100-65EB-830B-A5E94F6E13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55059" y="1380424"/>
            <a:ext cx="914400" cy="914400"/>
          </a:xfrm>
          <a:prstGeom prst="rect">
            <a:avLst/>
          </a:prstGeom>
        </p:spPr>
      </p:pic>
      <p:pic>
        <p:nvPicPr>
          <p:cNvPr id="37" name="Graphique 36" descr="Sous-titres">
            <a:extLst>
              <a:ext uri="{FF2B5EF4-FFF2-40B4-BE49-F238E27FC236}">
                <a16:creationId xmlns:a16="http://schemas.microsoft.com/office/drawing/2014/main" id="{ADA5B65B-F972-8E1F-D87F-110D7DF4D0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33239" y="3105507"/>
            <a:ext cx="914400" cy="914400"/>
          </a:xfrm>
          <a:prstGeom prst="rect">
            <a:avLst/>
          </a:prstGeom>
        </p:spPr>
      </p:pic>
      <p:grpSp>
        <p:nvGrpSpPr>
          <p:cNvPr id="42" name="Groupe 41">
            <a:extLst>
              <a:ext uri="{FF2B5EF4-FFF2-40B4-BE49-F238E27FC236}">
                <a16:creationId xmlns:a16="http://schemas.microsoft.com/office/drawing/2014/main" id="{7A413C12-E58E-2BEF-7781-B22BB9811892}"/>
              </a:ext>
            </a:extLst>
          </p:cNvPr>
          <p:cNvGrpSpPr/>
          <p:nvPr/>
        </p:nvGrpSpPr>
        <p:grpSpPr>
          <a:xfrm>
            <a:off x="6836966" y="3731335"/>
            <a:ext cx="1142439" cy="1323439"/>
            <a:chOff x="6795085" y="4116056"/>
            <a:chExt cx="1142439" cy="1323439"/>
          </a:xfrm>
        </p:grpSpPr>
        <p:pic>
          <p:nvPicPr>
            <p:cNvPr id="28" name="Graphique 27" descr="Conversation (droite à gauche)">
              <a:extLst>
                <a:ext uri="{FF2B5EF4-FFF2-40B4-BE49-F238E27FC236}">
                  <a16:creationId xmlns:a16="http://schemas.microsoft.com/office/drawing/2014/main" id="{48E429CB-CF7F-F10C-1891-842AE45A6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795085" y="4260883"/>
              <a:ext cx="914400" cy="914400"/>
            </a:xfrm>
            <a:prstGeom prst="rect">
              <a:avLst/>
            </a:prstGeom>
          </p:spPr>
        </p:pic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0290195A-805A-0F15-F078-DEFADBBC5814}"/>
                </a:ext>
              </a:extLst>
            </p:cNvPr>
            <p:cNvSpPr txBox="1"/>
            <p:nvPr/>
          </p:nvSpPr>
          <p:spPr>
            <a:xfrm>
              <a:off x="7044331" y="4116056"/>
              <a:ext cx="893193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0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pic>
        <p:nvPicPr>
          <p:cNvPr id="39" name="Graphique 38" descr="Conversation (droite à gauche)">
            <a:extLst>
              <a:ext uri="{FF2B5EF4-FFF2-40B4-BE49-F238E27FC236}">
                <a16:creationId xmlns:a16="http://schemas.microsoft.com/office/drawing/2014/main" id="{93430FED-D216-E1CE-D9BF-409EC55B93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79800" y="2396710"/>
            <a:ext cx="914400" cy="914400"/>
          </a:xfrm>
          <a:prstGeom prst="rect">
            <a:avLst/>
          </a:prstGeom>
        </p:spPr>
      </p:pic>
      <p:grpSp>
        <p:nvGrpSpPr>
          <p:cNvPr id="44" name="Groupe 43">
            <a:extLst>
              <a:ext uri="{FF2B5EF4-FFF2-40B4-BE49-F238E27FC236}">
                <a16:creationId xmlns:a16="http://schemas.microsoft.com/office/drawing/2014/main" id="{90213A7D-7DE1-3873-A276-671340519930}"/>
              </a:ext>
            </a:extLst>
          </p:cNvPr>
          <p:cNvGrpSpPr/>
          <p:nvPr/>
        </p:nvGrpSpPr>
        <p:grpSpPr>
          <a:xfrm>
            <a:off x="10081740" y="4459492"/>
            <a:ext cx="1207850" cy="781929"/>
            <a:chOff x="10058116" y="3863674"/>
            <a:chExt cx="1207850" cy="781929"/>
          </a:xfrm>
        </p:grpSpPr>
        <p:sp>
          <p:nvSpPr>
            <p:cNvPr id="43" name="Phylactère : pensées 42">
              <a:extLst>
                <a:ext uri="{FF2B5EF4-FFF2-40B4-BE49-F238E27FC236}">
                  <a16:creationId xmlns:a16="http://schemas.microsoft.com/office/drawing/2014/main" id="{D54962D7-2DCD-F169-18D4-79E2964B2320}"/>
                </a:ext>
              </a:extLst>
            </p:cNvPr>
            <p:cNvSpPr/>
            <p:nvPr/>
          </p:nvSpPr>
          <p:spPr>
            <a:xfrm>
              <a:off x="10058116" y="3876162"/>
              <a:ext cx="1207850" cy="769441"/>
            </a:xfrm>
            <a:prstGeom prst="cloudCallo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4F6FEBF9-93CA-2A16-F15D-C83FFC220A59}"/>
                </a:ext>
              </a:extLst>
            </p:cNvPr>
            <p:cNvSpPr txBox="1"/>
            <p:nvPr/>
          </p:nvSpPr>
          <p:spPr>
            <a:xfrm>
              <a:off x="10207808" y="3863674"/>
              <a:ext cx="84830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>
                  <a:latin typeface="Marianne" panose="02000000000000000000" pitchFamily="50" charset="0"/>
                </a:rPr>
                <a:t>?</a:t>
              </a:r>
              <a:r>
                <a:rPr lang="fr-FR" sz="4400" b="1" dirty="0">
                  <a:latin typeface="Marianne" panose="02000000000000000000" pitchFamily="50" charset="0"/>
                </a:rPr>
                <a:t>?</a:t>
              </a:r>
              <a:r>
                <a:rPr lang="fr-FR" sz="3200" b="1" dirty="0">
                  <a:latin typeface="Marianne" panose="02000000000000000000" pitchFamily="50" charset="0"/>
                </a:rPr>
                <a:t>?</a:t>
              </a:r>
              <a:endParaRPr lang="fr-FR" sz="4000" b="1" dirty="0">
                <a:latin typeface="Marianne" panose="020000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87242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A6E53D-B1B0-ED02-0EEF-EE264E839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22FFD4A-D58D-62A2-8165-F094403D9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61" y="108801"/>
            <a:ext cx="969029" cy="1244518"/>
          </a:xfrm>
          <a:prstGeom prst="rect">
            <a:avLst/>
          </a:prstGeom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CE2F7AC-7BCD-7569-B8FB-182074E77B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903" y="0"/>
            <a:ext cx="685800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1A84D1C-489D-698E-4ABB-C25AA0E02F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526" y="5614868"/>
            <a:ext cx="1279093" cy="1159475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200CFF88-FDA1-8BBA-CA61-C0A731D086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C5E9655-A2D4-8602-4D11-BDD9D8AA7FB8}"/>
              </a:ext>
            </a:extLst>
          </p:cNvPr>
          <p:cNvSpPr txBox="1"/>
          <p:nvPr/>
        </p:nvSpPr>
        <p:spPr>
          <a:xfrm>
            <a:off x="712200" y="6040208"/>
            <a:ext cx="99197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Les concepts clés sont issus des neurosciences (études de référence comme</a:t>
            </a:r>
          </a:p>
          <a:p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celles de </a:t>
            </a:r>
            <a:r>
              <a:rPr lang="fr-FR" b="1" dirty="0">
                <a:solidFill>
                  <a:schemeClr val="bg1">
                    <a:lumMod val="75000"/>
                  </a:schemeClr>
                </a:solidFill>
              </a:rPr>
              <a:t>Michel </a:t>
            </a:r>
            <a:r>
              <a:rPr lang="fr-FR" b="1" dirty="0" err="1">
                <a:solidFill>
                  <a:schemeClr val="bg1">
                    <a:lumMod val="75000"/>
                  </a:schemeClr>
                </a:solidFill>
              </a:rPr>
              <a:t>Desmurget</a:t>
            </a: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 ou de la </a:t>
            </a:r>
            <a:r>
              <a:rPr lang="fr-FR" b="1" dirty="0">
                <a:solidFill>
                  <a:schemeClr val="bg1">
                    <a:lumMod val="75000"/>
                  </a:schemeClr>
                </a:solidFill>
              </a:rPr>
              <a:t>Harvard </a:t>
            </a:r>
            <a:r>
              <a:rPr lang="fr-FR" b="1" dirty="0" err="1">
                <a:solidFill>
                  <a:schemeClr val="bg1">
                    <a:lumMod val="75000"/>
                  </a:schemeClr>
                </a:solidFill>
              </a:rPr>
              <a:t>Medical</a:t>
            </a:r>
            <a:r>
              <a:rPr lang="fr-FR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bg1">
                    <a:lumMod val="75000"/>
                  </a:schemeClr>
                </a:solidFill>
              </a:rPr>
              <a:t>School</a:t>
            </a: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) / Crédit image :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Canva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9" name="Signe Moins 8">
            <a:extLst>
              <a:ext uri="{FF2B5EF4-FFF2-40B4-BE49-F238E27FC236}">
                <a16:creationId xmlns:a16="http://schemas.microsoft.com/office/drawing/2014/main" id="{B0B6C66D-00FD-672B-8BBB-2109CD97E0DF}"/>
              </a:ext>
            </a:extLst>
          </p:cNvPr>
          <p:cNvSpPr/>
          <p:nvPr/>
        </p:nvSpPr>
        <p:spPr>
          <a:xfrm rot="16200000">
            <a:off x="395806" y="6275250"/>
            <a:ext cx="456539" cy="176249"/>
          </a:xfrm>
          <a:prstGeom prst="mathMinus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3315FE0-D0B4-1448-C49B-F1215D73D9CF}"/>
              </a:ext>
            </a:extLst>
          </p:cNvPr>
          <p:cNvSpPr txBox="1"/>
          <p:nvPr/>
        </p:nvSpPr>
        <p:spPr>
          <a:xfrm>
            <a:off x="1002506" y="1637906"/>
            <a:ext cx="5984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Marianne" panose="02000000000000000000" pitchFamily="50" charset="0"/>
              </a:rPr>
              <a:t>Le besoin d'appartenance</a:t>
            </a:r>
            <a:endParaRPr lang="fr-FR" sz="3200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A9B6AB4-A1A2-58B2-A9B3-E412B88C6E40}"/>
              </a:ext>
            </a:extLst>
          </p:cNvPr>
          <p:cNvSpPr txBox="1"/>
          <p:nvPr/>
        </p:nvSpPr>
        <p:spPr>
          <a:xfrm>
            <a:off x="86619" y="182973"/>
            <a:ext cx="12016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rgbClr val="00B0F0"/>
                </a:solidFill>
                <a:latin typeface="Marianne" panose="02000000000000000000" pitchFamily="50" charset="0"/>
              </a:rPr>
              <a:t>2</a:t>
            </a:r>
            <a:r>
              <a:rPr lang="fr-FR" sz="3200" baseline="30000" dirty="0">
                <a:solidFill>
                  <a:srgbClr val="00B0F0"/>
                </a:solidFill>
                <a:latin typeface="Marianne" panose="02000000000000000000" pitchFamily="50" charset="0"/>
              </a:rPr>
              <a:t>E</a:t>
            </a:r>
            <a:r>
              <a:rPr lang="fr-FR" sz="3600" dirty="0">
                <a:solidFill>
                  <a:srgbClr val="00B0F0"/>
                </a:solidFill>
                <a:latin typeface="Marianne" panose="02000000000000000000" pitchFamily="50" charset="0"/>
              </a:rPr>
              <a:t> CONCEPT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9D498E1F-167C-DBDA-DE20-2B53E36F9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590" y="2234339"/>
            <a:ext cx="5314891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schemeClr val="bg1"/>
                </a:solidFill>
                <a:latin typeface="Marianne" panose="02000000000000000000" pitchFamily="50" charset="0"/>
              </a:rPr>
              <a:t>Pour nos ancêtres, être exclu du groupe signifiait la mort.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 dirty="0">
              <a:solidFill>
                <a:schemeClr val="bg1"/>
              </a:solidFill>
              <a:latin typeface="Marianne" panose="02000000000000000000" pitchFamily="50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 dirty="0">
              <a:solidFill>
                <a:schemeClr val="bg1"/>
              </a:solidFill>
              <a:latin typeface="Marianne" panose="02000000000000000000" pitchFamily="50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schemeClr val="bg1"/>
                </a:solidFill>
                <a:latin typeface="Marianne" panose="02000000000000000000" pitchFamily="50" charset="0"/>
              </a:rPr>
              <a:t>Les réseaux sociaux exploitent ce besoin vital : </a:t>
            </a:r>
            <a:r>
              <a:rPr lang="fr-FR" sz="2400" b="1" dirty="0">
                <a:solidFill>
                  <a:schemeClr val="bg1"/>
                </a:solidFill>
                <a:latin typeface="Marianne" panose="02000000000000000000" pitchFamily="50" charset="0"/>
              </a:rPr>
              <a:t>rater une notification </a:t>
            </a:r>
            <a:r>
              <a:rPr lang="fr-FR" sz="2400" dirty="0">
                <a:solidFill>
                  <a:schemeClr val="bg1"/>
                </a:solidFill>
                <a:latin typeface="Marianne" panose="02000000000000000000" pitchFamily="50" charset="0"/>
              </a:rPr>
              <a:t>est interprété par notre cerveau archaïque comme un </a:t>
            </a:r>
            <a:r>
              <a:rPr lang="fr-FR" sz="2400" b="1" dirty="0">
                <a:solidFill>
                  <a:schemeClr val="bg1"/>
                </a:solidFill>
                <a:latin typeface="Marianne" panose="02000000000000000000" pitchFamily="50" charset="0"/>
              </a:rPr>
              <a:t>risque d'exclusion sociale</a:t>
            </a:r>
            <a:r>
              <a:rPr lang="fr-FR" sz="2400" dirty="0">
                <a:solidFill>
                  <a:schemeClr val="bg1"/>
                </a:solidFill>
                <a:latin typeface="Marianne" panose="02000000000000000000" pitchFamily="50" charset="0"/>
              </a:rPr>
              <a:t>.</a:t>
            </a:r>
            <a:endParaRPr lang="fr-FR" altLang="fr-FR" sz="2400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0480667-C6ED-EEA9-5473-AFE8CAFBF6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1"/>
          <a:stretch>
            <a:fillRect/>
          </a:stretch>
        </p:blipFill>
        <p:spPr>
          <a:xfrm>
            <a:off x="9742368" y="83657"/>
            <a:ext cx="2301535" cy="1756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590F621-12D6-7EDE-7480-3BF6B10FCBB5}"/>
              </a:ext>
            </a:extLst>
          </p:cNvPr>
          <p:cNvSpPr txBox="1"/>
          <p:nvPr/>
        </p:nvSpPr>
        <p:spPr>
          <a:xfrm>
            <a:off x="-1" y="843254"/>
            <a:ext cx="12191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Marianne" panose="02000000000000000000" pitchFamily="50" charset="0"/>
              </a:rPr>
              <a:t>LE « CERVEAU SILEX » FACE À L’ALGORYTHME</a:t>
            </a:r>
            <a:endParaRPr lang="fr-FR" sz="24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623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8F73CD-EDDC-6DD5-5BD5-C82A3FD94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0CDAB46-CD73-9299-FBFC-DAC8AE026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61" y="108801"/>
            <a:ext cx="969029" cy="1244518"/>
          </a:xfrm>
          <a:prstGeom prst="rect">
            <a:avLst/>
          </a:prstGeom>
          <a:effectLst/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1E442073-1149-5C73-FD89-AB0A5DF3D7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6" name="Graphique 15" descr="Guillemet ouvert">
            <a:extLst>
              <a:ext uri="{FF2B5EF4-FFF2-40B4-BE49-F238E27FC236}">
                <a16:creationId xmlns:a16="http://schemas.microsoft.com/office/drawing/2014/main" id="{E9761207-679C-6ED0-1336-3B6F88E488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8442" y="4452007"/>
            <a:ext cx="914400" cy="914400"/>
          </a:xfrm>
          <a:prstGeom prst="rect">
            <a:avLst/>
          </a:prstGeom>
        </p:spPr>
      </p:pic>
      <p:pic>
        <p:nvPicPr>
          <p:cNvPr id="17" name="Graphique 16" descr="Guillemet fermé">
            <a:extLst>
              <a:ext uri="{FF2B5EF4-FFF2-40B4-BE49-F238E27FC236}">
                <a16:creationId xmlns:a16="http://schemas.microsoft.com/office/drawing/2014/main" id="{1F51293F-56DB-C1A7-305C-FA9613EEC7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57197" y="5280205"/>
            <a:ext cx="914400" cy="9144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FC9EDBB-9308-549D-D028-034493841BFC}"/>
              </a:ext>
            </a:extLst>
          </p:cNvPr>
          <p:cNvSpPr txBox="1"/>
          <p:nvPr/>
        </p:nvSpPr>
        <p:spPr>
          <a:xfrm>
            <a:off x="1042842" y="2237598"/>
            <a:ext cx="725935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Marianne" panose="02000000000000000000" pitchFamily="50" charset="0"/>
              </a:rPr>
              <a:t>EXPÉRIENCE</a:t>
            </a:r>
          </a:p>
          <a:p>
            <a:r>
              <a:rPr lang="fr-FR" sz="4000" b="1" dirty="0">
                <a:solidFill>
                  <a:schemeClr val="bg1"/>
                </a:solidFill>
                <a:latin typeface="Marianne" panose="02000000000000000000" pitchFamily="50" charset="0"/>
              </a:rPr>
              <a:t>FIL ROUGE</a:t>
            </a:r>
            <a:endParaRPr lang="fr-FR" sz="44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532A1E6-9777-34BB-299F-C036481536DB}"/>
              </a:ext>
            </a:extLst>
          </p:cNvPr>
          <p:cNvSpPr txBox="1"/>
          <p:nvPr/>
        </p:nvSpPr>
        <p:spPr>
          <a:xfrm>
            <a:off x="935341" y="4830038"/>
            <a:ext cx="55212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Merci d’éteindre complètement</a:t>
            </a:r>
          </a:p>
          <a:p>
            <a:r>
              <a:rPr lang="fr-FR" sz="3200" dirty="0">
                <a:solidFill>
                  <a:schemeClr val="bg1"/>
                </a:solidFill>
              </a:rPr>
              <a:t>vos téléphones portables !</a:t>
            </a:r>
            <a:endParaRPr lang="fr-FR" sz="3200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EFBD4CC-2E0E-B87C-B6F9-DD7287704C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526" y="5614868"/>
            <a:ext cx="1279093" cy="115947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7119355-5663-5B3C-E56D-9C0E7FFE92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14" t="22715" r="7672" b="22388"/>
          <a:stretch>
            <a:fillRect/>
          </a:stretch>
        </p:blipFill>
        <p:spPr>
          <a:xfrm>
            <a:off x="7426712" y="1728438"/>
            <a:ext cx="3829947" cy="373565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50F1469-A4FF-9E88-F8A6-605D3FD0C43D}"/>
              </a:ext>
            </a:extLst>
          </p:cNvPr>
          <p:cNvSpPr/>
          <p:nvPr/>
        </p:nvSpPr>
        <p:spPr>
          <a:xfrm>
            <a:off x="-167268" y="3561037"/>
            <a:ext cx="8355986" cy="4571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effectLst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6F005A3-10AE-A832-99C0-D88225F89EA6}"/>
              </a:ext>
            </a:extLst>
          </p:cNvPr>
          <p:cNvSpPr/>
          <p:nvPr/>
        </p:nvSpPr>
        <p:spPr>
          <a:xfrm>
            <a:off x="5610204" y="2602602"/>
            <a:ext cx="1916870" cy="1916870"/>
          </a:xfrm>
          <a:prstGeom prst="ellipse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 dirty="0">
                <a:latin typeface="Marianne" panose="02000000000000000000" pitchFamily="50" charset="0"/>
              </a:rPr>
              <a:t>OFF</a:t>
            </a:r>
            <a:endParaRPr lang="fr-FR" b="1" dirty="0">
              <a:latin typeface="Mariann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550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1B9852-581F-216F-0869-E8E2817C3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CE2D9772-896E-E681-358E-DB514B4F5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1"/>
          <a:stretch>
            <a:fillRect/>
          </a:stretch>
        </p:blipFill>
        <p:spPr>
          <a:xfrm>
            <a:off x="9742368" y="83657"/>
            <a:ext cx="2301535" cy="1756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70D155B-BDE3-F262-BB1A-5ACB62895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61" y="108801"/>
            <a:ext cx="969029" cy="1244518"/>
          </a:xfrm>
          <a:prstGeom prst="rect">
            <a:avLst/>
          </a:prstGeom>
          <a:effectLst/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B5434D1-44E8-818B-7991-4801109E24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526" y="5614868"/>
            <a:ext cx="1279093" cy="1159475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55A545B2-CF60-69E0-4E34-CE37C77F5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CB1AEF6-6781-5CBF-59A1-4CE0C8FD9DB4}"/>
              </a:ext>
            </a:extLst>
          </p:cNvPr>
          <p:cNvSpPr txBox="1"/>
          <p:nvPr/>
        </p:nvSpPr>
        <p:spPr>
          <a:xfrm>
            <a:off x="712200" y="6040208"/>
            <a:ext cx="99197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Les concepts clés sont issus des neurosciences (études de référence comme</a:t>
            </a:r>
          </a:p>
          <a:p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celles de </a:t>
            </a:r>
            <a:r>
              <a:rPr lang="fr-FR" b="1" dirty="0">
                <a:solidFill>
                  <a:schemeClr val="bg1">
                    <a:lumMod val="75000"/>
                  </a:schemeClr>
                </a:solidFill>
              </a:rPr>
              <a:t>Michel </a:t>
            </a:r>
            <a:r>
              <a:rPr lang="fr-FR" b="1" dirty="0" err="1">
                <a:solidFill>
                  <a:schemeClr val="bg1">
                    <a:lumMod val="75000"/>
                  </a:schemeClr>
                </a:solidFill>
              </a:rPr>
              <a:t>Desmurget</a:t>
            </a: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 ou de la </a:t>
            </a:r>
            <a:r>
              <a:rPr lang="fr-FR" b="1" dirty="0">
                <a:solidFill>
                  <a:schemeClr val="bg1">
                    <a:lumMod val="75000"/>
                  </a:schemeClr>
                </a:solidFill>
              </a:rPr>
              <a:t>Harvard </a:t>
            </a:r>
            <a:r>
              <a:rPr lang="fr-FR" b="1" dirty="0" err="1">
                <a:solidFill>
                  <a:schemeClr val="bg1">
                    <a:lumMod val="75000"/>
                  </a:schemeClr>
                </a:solidFill>
              </a:rPr>
              <a:t>Medical</a:t>
            </a:r>
            <a:r>
              <a:rPr lang="fr-FR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bg1">
                    <a:lumMod val="75000"/>
                  </a:schemeClr>
                </a:solidFill>
              </a:rPr>
              <a:t>School</a:t>
            </a: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) / Crédit image :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Pixabay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9" name="Signe Moins 8">
            <a:extLst>
              <a:ext uri="{FF2B5EF4-FFF2-40B4-BE49-F238E27FC236}">
                <a16:creationId xmlns:a16="http://schemas.microsoft.com/office/drawing/2014/main" id="{6D7DABDD-B64A-62BC-DBC5-9BDEEAEEE98D}"/>
              </a:ext>
            </a:extLst>
          </p:cNvPr>
          <p:cNvSpPr/>
          <p:nvPr/>
        </p:nvSpPr>
        <p:spPr>
          <a:xfrm rot="16200000">
            <a:off x="395806" y="6275250"/>
            <a:ext cx="456539" cy="176249"/>
          </a:xfrm>
          <a:prstGeom prst="mathMinus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AC1718D-DD25-0ED9-3136-C78393D0A077}"/>
              </a:ext>
            </a:extLst>
          </p:cNvPr>
          <p:cNvSpPr txBox="1"/>
          <p:nvPr/>
        </p:nvSpPr>
        <p:spPr>
          <a:xfrm>
            <a:off x="86619" y="182973"/>
            <a:ext cx="12016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rgbClr val="00B0F0"/>
                </a:solidFill>
                <a:latin typeface="Marianne" panose="02000000000000000000" pitchFamily="50" charset="0"/>
              </a:rPr>
              <a:t>2</a:t>
            </a:r>
            <a:r>
              <a:rPr lang="fr-FR" sz="3200" baseline="30000" dirty="0">
                <a:solidFill>
                  <a:srgbClr val="00B0F0"/>
                </a:solidFill>
                <a:latin typeface="Marianne" panose="02000000000000000000" pitchFamily="50" charset="0"/>
              </a:rPr>
              <a:t>E</a:t>
            </a:r>
            <a:r>
              <a:rPr lang="fr-FR" sz="3600" dirty="0">
                <a:solidFill>
                  <a:srgbClr val="00B0F0"/>
                </a:solidFill>
                <a:latin typeface="Marianne" panose="02000000000000000000" pitchFamily="50" charset="0"/>
              </a:rPr>
              <a:t> CONCEPT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B5D0FC6-DAC1-499F-5953-9639070725EB}"/>
              </a:ext>
            </a:extLst>
          </p:cNvPr>
          <p:cNvSpPr txBox="1"/>
          <p:nvPr/>
        </p:nvSpPr>
        <p:spPr>
          <a:xfrm>
            <a:off x="-1" y="843254"/>
            <a:ext cx="12191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Marianne" panose="02000000000000000000" pitchFamily="50" charset="0"/>
              </a:rPr>
              <a:t>LE « CERVEAU SILEX » FACE À L’ALGORYTHME</a:t>
            </a:r>
            <a:endParaRPr lang="fr-FR" sz="24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D143223-4730-DEE5-6538-688529A05C99}"/>
              </a:ext>
            </a:extLst>
          </p:cNvPr>
          <p:cNvSpPr txBox="1"/>
          <p:nvPr/>
        </p:nvSpPr>
        <p:spPr>
          <a:xfrm>
            <a:off x="1002505" y="1637906"/>
            <a:ext cx="83927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Marianne" panose="02000000000000000000" pitchFamily="50" charset="0"/>
              </a:rPr>
              <a:t>L’économie de l’attention (</a:t>
            </a:r>
            <a:r>
              <a:rPr lang="fr-FR" sz="3600" dirty="0" err="1">
                <a:solidFill>
                  <a:schemeClr val="bg1"/>
                </a:solidFill>
                <a:latin typeface="Marianne" panose="02000000000000000000" pitchFamily="50" charset="0"/>
              </a:rPr>
              <a:t>Nudding</a:t>
            </a:r>
            <a:r>
              <a:rPr lang="fr-FR" sz="3600" dirty="0">
                <a:solidFill>
                  <a:schemeClr val="bg1"/>
                </a:solidFill>
                <a:latin typeface="Marianne" panose="02000000000000000000" pitchFamily="50" charset="0"/>
              </a:rPr>
              <a:t>)</a:t>
            </a:r>
            <a:endParaRPr lang="fr-FR" sz="3200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FF463F5-918A-E31A-45A4-0B19C3A08B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6"/>
          <a:stretch>
            <a:fillRect/>
          </a:stretch>
        </p:blipFill>
        <p:spPr>
          <a:xfrm>
            <a:off x="409376" y="2591902"/>
            <a:ext cx="3255434" cy="26254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973E72EC-B634-A329-9587-27792BF42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5374" y="2765565"/>
            <a:ext cx="8290802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schemeClr val="bg1"/>
                </a:solidFill>
                <a:latin typeface="Marianne" panose="02000000000000000000" pitchFamily="50" charset="0"/>
              </a:rPr>
              <a:t>Les interfaces utilisent des </a:t>
            </a:r>
            <a:r>
              <a:rPr lang="fr-FR" sz="2400" b="1" dirty="0">
                <a:solidFill>
                  <a:schemeClr val="bg1"/>
                </a:solidFill>
                <a:latin typeface="Marianne" panose="02000000000000000000" pitchFamily="50" charset="0"/>
              </a:rPr>
              <a:t>« </a:t>
            </a:r>
            <a:r>
              <a:rPr lang="fr-FR" sz="2400" b="1" dirty="0" err="1">
                <a:solidFill>
                  <a:schemeClr val="bg1"/>
                </a:solidFill>
                <a:latin typeface="Marianne" panose="02000000000000000000" pitchFamily="50" charset="0"/>
              </a:rPr>
              <a:t>Dark</a:t>
            </a:r>
            <a:r>
              <a:rPr lang="fr-FR" sz="2400" b="1" dirty="0">
                <a:solidFill>
                  <a:schemeClr val="bg1"/>
                </a:solidFill>
                <a:latin typeface="Marianne" panose="02000000000000000000" pitchFamily="50" charset="0"/>
              </a:rPr>
              <a:t> Patterns » 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schemeClr val="bg1"/>
                </a:solidFill>
                <a:latin typeface="Marianne" panose="02000000000000000000" pitchFamily="50" charset="0"/>
              </a:rPr>
              <a:t>(scroll infini, lecture automatique des vidéos)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schemeClr val="bg1"/>
                </a:solidFill>
                <a:latin typeface="Marianne" panose="02000000000000000000" pitchFamily="50" charset="0"/>
              </a:rPr>
              <a:t>qui inhibent le </a:t>
            </a:r>
            <a:r>
              <a:rPr lang="fr-FR" sz="2400" b="1" dirty="0">
                <a:solidFill>
                  <a:schemeClr val="bg1"/>
                </a:solidFill>
                <a:latin typeface="Marianne" panose="02000000000000000000" pitchFamily="50" charset="0"/>
              </a:rPr>
              <a:t>cortex préfrontal</a:t>
            </a:r>
            <a:r>
              <a:rPr lang="fr-FR" sz="2400" dirty="0">
                <a:solidFill>
                  <a:schemeClr val="bg1"/>
                </a:solidFill>
                <a:latin typeface="Marianne" panose="02000000000000000000" pitchFamily="50" charset="0"/>
              </a:rPr>
              <a:t>, la zone du cerveau responsable du raisonnement et de l'arrêt d'une activité.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BF2CF00-C8CD-EA2F-4665-C03DB0C35883}"/>
              </a:ext>
            </a:extLst>
          </p:cNvPr>
          <p:cNvSpPr txBox="1"/>
          <p:nvPr/>
        </p:nvSpPr>
        <p:spPr>
          <a:xfrm>
            <a:off x="3385374" y="4801841"/>
            <a:ext cx="83483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schemeClr val="bg1"/>
                </a:solidFill>
                <a:latin typeface="Marianne" panose="02000000000000000000" pitchFamily="50" charset="0"/>
              </a:rPr>
              <a:t>On se retrouve à « </a:t>
            </a:r>
            <a:r>
              <a:rPr lang="fr-FR" sz="2400" b="1" dirty="0">
                <a:solidFill>
                  <a:schemeClr val="bg1"/>
                </a:solidFill>
                <a:latin typeface="Marianne" panose="02000000000000000000" pitchFamily="50" charset="0"/>
              </a:rPr>
              <a:t>scroller</a:t>
            </a:r>
            <a:r>
              <a:rPr lang="fr-FR" sz="2400" dirty="0">
                <a:solidFill>
                  <a:schemeClr val="bg1"/>
                </a:solidFill>
                <a:latin typeface="Marianne" panose="02000000000000000000" pitchFamily="50" charset="0"/>
              </a:rPr>
              <a:t> » sans savoir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schemeClr val="bg1"/>
                </a:solidFill>
                <a:latin typeface="Marianne" panose="02000000000000000000" pitchFamily="50" charset="0"/>
              </a:rPr>
              <a:t>pourquoi on a ouvert l'application ?</a:t>
            </a:r>
            <a:endParaRPr lang="fr-FR" altLang="fr-FR" sz="2400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6353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796416-4BE8-1B76-2765-43A7A0FAD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D1216A87-9EA5-8D6F-3587-7F0EAE8FC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1"/>
          <a:stretch>
            <a:fillRect/>
          </a:stretch>
        </p:blipFill>
        <p:spPr>
          <a:xfrm>
            <a:off x="9742368" y="83657"/>
            <a:ext cx="2301535" cy="1756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9FF0BB5-0E16-B6A1-9127-47B7D0CAA1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61" y="108801"/>
            <a:ext cx="969029" cy="1244518"/>
          </a:xfrm>
          <a:prstGeom prst="rect">
            <a:avLst/>
          </a:prstGeom>
          <a:effectLst/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7EDCD01-D1B7-5814-D42C-F9B1C6312B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526" y="5614868"/>
            <a:ext cx="1279093" cy="1159475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56EEB720-8777-EC0D-85BD-92B0C53BE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3C7B208-A0D5-FA73-4062-1E3BFF5C3502}"/>
              </a:ext>
            </a:extLst>
          </p:cNvPr>
          <p:cNvSpPr txBox="1"/>
          <p:nvPr/>
        </p:nvSpPr>
        <p:spPr>
          <a:xfrm>
            <a:off x="-1" y="843254"/>
            <a:ext cx="12191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  <a:latin typeface="Marianne" panose="02000000000000000000" pitchFamily="50" charset="0"/>
              </a:rPr>
              <a:t>LES RÉPERCUTIONS DU MIMÉTISME</a:t>
            </a:r>
            <a:endParaRPr lang="fr-FR" sz="24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73177AE-6D45-5D60-4CE5-C746AD1295F7}"/>
              </a:ext>
            </a:extLst>
          </p:cNvPr>
          <p:cNvSpPr txBox="1"/>
          <p:nvPr/>
        </p:nvSpPr>
        <p:spPr>
          <a:xfrm>
            <a:off x="712200" y="6040208"/>
            <a:ext cx="99197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Les concepts clés sont issus des neurosciences (études de référence comme</a:t>
            </a:r>
          </a:p>
          <a:p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celles de </a:t>
            </a:r>
            <a:r>
              <a:rPr lang="fr-FR" b="1" dirty="0">
                <a:solidFill>
                  <a:schemeClr val="bg1">
                    <a:lumMod val="75000"/>
                  </a:schemeClr>
                </a:solidFill>
              </a:rPr>
              <a:t>Michel </a:t>
            </a:r>
            <a:r>
              <a:rPr lang="fr-FR" b="1" dirty="0" err="1">
                <a:solidFill>
                  <a:schemeClr val="bg1">
                    <a:lumMod val="75000"/>
                  </a:schemeClr>
                </a:solidFill>
              </a:rPr>
              <a:t>Desmurget</a:t>
            </a: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 ou de la </a:t>
            </a:r>
            <a:r>
              <a:rPr lang="fr-FR" b="1" dirty="0">
                <a:solidFill>
                  <a:schemeClr val="bg1">
                    <a:lumMod val="75000"/>
                  </a:schemeClr>
                </a:solidFill>
              </a:rPr>
              <a:t>Harvard </a:t>
            </a:r>
            <a:r>
              <a:rPr lang="fr-FR" b="1" dirty="0" err="1">
                <a:solidFill>
                  <a:schemeClr val="bg1">
                    <a:lumMod val="75000"/>
                  </a:schemeClr>
                </a:solidFill>
              </a:rPr>
              <a:t>Medical</a:t>
            </a:r>
            <a:r>
              <a:rPr lang="fr-FR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bg1">
                    <a:lumMod val="75000"/>
                  </a:schemeClr>
                </a:solidFill>
              </a:rPr>
              <a:t>School</a:t>
            </a: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) / Crédit image :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Pixabay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Signe Moins 8">
            <a:extLst>
              <a:ext uri="{FF2B5EF4-FFF2-40B4-BE49-F238E27FC236}">
                <a16:creationId xmlns:a16="http://schemas.microsoft.com/office/drawing/2014/main" id="{B6219179-312A-60A9-60A0-CE6552E040CC}"/>
              </a:ext>
            </a:extLst>
          </p:cNvPr>
          <p:cNvSpPr/>
          <p:nvPr/>
        </p:nvSpPr>
        <p:spPr>
          <a:xfrm rot="16200000">
            <a:off x="395806" y="6275250"/>
            <a:ext cx="456539" cy="176249"/>
          </a:xfrm>
          <a:prstGeom prst="mathMinus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C29F360-7985-C1E5-037E-C3EFEF107725}"/>
              </a:ext>
            </a:extLst>
          </p:cNvPr>
          <p:cNvSpPr txBox="1"/>
          <p:nvPr/>
        </p:nvSpPr>
        <p:spPr>
          <a:xfrm>
            <a:off x="1637700" y="2254901"/>
            <a:ext cx="5984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Marianne" panose="02000000000000000000" pitchFamily="50" charset="0"/>
              </a:rPr>
              <a:t>Les neurones miroirs</a:t>
            </a:r>
            <a:endParaRPr lang="fr-FR" sz="3200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833781B-C6D0-C94C-D8C1-ABC3CE564B2B}"/>
              </a:ext>
            </a:extLst>
          </p:cNvPr>
          <p:cNvSpPr txBox="1"/>
          <p:nvPr/>
        </p:nvSpPr>
        <p:spPr>
          <a:xfrm>
            <a:off x="86619" y="182973"/>
            <a:ext cx="12016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rgbClr val="00B0F0"/>
                </a:solidFill>
                <a:latin typeface="Marianne" panose="02000000000000000000" pitchFamily="50" charset="0"/>
              </a:rPr>
              <a:t>3</a:t>
            </a:r>
            <a:r>
              <a:rPr lang="fr-FR" sz="3200" baseline="30000" dirty="0">
                <a:solidFill>
                  <a:srgbClr val="00B0F0"/>
                </a:solidFill>
                <a:latin typeface="Marianne" panose="02000000000000000000" pitchFamily="50" charset="0"/>
              </a:rPr>
              <a:t>E</a:t>
            </a:r>
            <a:r>
              <a:rPr lang="fr-FR" sz="3600" dirty="0">
                <a:solidFill>
                  <a:srgbClr val="00B0F0"/>
                </a:solidFill>
                <a:latin typeface="Marianne" panose="02000000000000000000" pitchFamily="50" charset="0"/>
              </a:rPr>
              <a:t> CONCEPT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9FBF7EA6-174C-F35A-D970-610108891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9197" y="2808636"/>
            <a:ext cx="568257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schemeClr val="bg1"/>
                </a:solidFill>
                <a:latin typeface="Marianne" panose="02000000000000000000" pitchFamily="50" charset="0"/>
              </a:rPr>
              <a:t>Ce sont les neurones qui permettent l'apprentissage par imitation.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 dirty="0">
              <a:solidFill>
                <a:schemeClr val="bg1"/>
              </a:solidFill>
              <a:latin typeface="Marianne" panose="02000000000000000000" pitchFamily="50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 dirty="0">
              <a:solidFill>
                <a:schemeClr val="bg1"/>
              </a:solidFill>
              <a:latin typeface="Marianne" panose="02000000000000000000" pitchFamily="50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schemeClr val="bg1"/>
                </a:solidFill>
                <a:latin typeface="Marianne" panose="02000000000000000000" pitchFamily="50" charset="0"/>
              </a:rPr>
              <a:t>On reproduit par apprentissage,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schemeClr val="bg1"/>
                </a:solidFill>
                <a:latin typeface="Marianne" panose="02000000000000000000" pitchFamily="50" charset="0"/>
              </a:rPr>
              <a:t>et par interprétation, source de satisfaction.</a:t>
            </a:r>
            <a:endParaRPr lang="fr-FR" altLang="fr-FR" sz="2400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C9334CF-DF51-115B-254D-5C322DDA71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018" y="1661441"/>
            <a:ext cx="2982442" cy="44736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900797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DF210-18D4-2EF0-187D-1D93C7038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C8BB3F7-21A0-79BA-2F17-4CDFD78C48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61" y="108801"/>
            <a:ext cx="969029" cy="1244518"/>
          </a:xfrm>
          <a:prstGeom prst="rect">
            <a:avLst/>
          </a:prstGeom>
          <a:effectLst/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046FCA1-2F27-888E-677D-EDB7587098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8943344-44FF-1E8B-3A16-D401F3D16317}"/>
              </a:ext>
            </a:extLst>
          </p:cNvPr>
          <p:cNvSpPr txBox="1"/>
          <p:nvPr/>
        </p:nvSpPr>
        <p:spPr>
          <a:xfrm>
            <a:off x="866182" y="944826"/>
            <a:ext cx="7104864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9900" b="1" dirty="0">
                <a:solidFill>
                  <a:schemeClr val="bg1"/>
                </a:solidFill>
                <a:latin typeface="Marianne" panose="02000000000000000000" pitchFamily="50" charset="0"/>
              </a:rPr>
              <a:t>QUIZ</a:t>
            </a:r>
            <a:endParaRPr lang="fr-FR" sz="239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557293-D6FF-164A-D284-75054B2E98DD}"/>
              </a:ext>
            </a:extLst>
          </p:cNvPr>
          <p:cNvSpPr txBox="1"/>
          <p:nvPr/>
        </p:nvSpPr>
        <p:spPr>
          <a:xfrm>
            <a:off x="1017319" y="4099536"/>
            <a:ext cx="799424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</a:rPr>
              <a:t>Addictions aux écrans</a:t>
            </a:r>
          </a:p>
          <a:p>
            <a:r>
              <a:rPr lang="fr-FR" sz="5400" dirty="0">
                <a:solidFill>
                  <a:schemeClr val="bg1"/>
                </a:solidFill>
              </a:rPr>
              <a:t>et mécanismes cérébraux</a:t>
            </a:r>
            <a:endParaRPr lang="fr-FR" sz="5400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854B367-6A83-5E2F-98C1-9BD6226A1B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526" y="5614868"/>
            <a:ext cx="1279093" cy="115947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24FABD3-0E35-4E20-81E5-7DDC2FF96B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1"/>
          <a:stretch>
            <a:fillRect/>
          </a:stretch>
        </p:blipFill>
        <p:spPr>
          <a:xfrm>
            <a:off x="9742368" y="83657"/>
            <a:ext cx="2301535" cy="1756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B7B47CD-8851-FA5F-C92F-28F7815DCC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680" y="731060"/>
            <a:ext cx="4628223" cy="4628223"/>
          </a:xfrm>
          <a:prstGeom prst="rect">
            <a:avLst/>
          </a:prstGeom>
        </p:spPr>
      </p:pic>
      <p:pic>
        <p:nvPicPr>
          <p:cNvPr id="10" name="floraphonic-cute-level-up-3-189853">
            <a:hlinkClick r:id="" action="ppaction://media"/>
            <a:extLst>
              <a:ext uri="{FF2B5EF4-FFF2-40B4-BE49-F238E27FC236}">
                <a16:creationId xmlns:a16="http://schemas.microsoft.com/office/drawing/2014/main" id="{4E2B378C-6E81-823C-6362-9AB47A0F87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30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737C47-B32A-2B99-AEC5-8DC5488D4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313B183-AF6F-C486-2123-2FC0A5EAEE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61" y="108801"/>
            <a:ext cx="969029" cy="1244518"/>
          </a:xfrm>
          <a:prstGeom prst="rect">
            <a:avLst/>
          </a:prstGeom>
          <a:effectLst/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50CD1F8B-6EB0-6C4E-0E8B-9DEC0C5FF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F7B127F-2C91-F134-A2B2-736D62F82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1"/>
          <a:stretch>
            <a:fillRect/>
          </a:stretch>
        </p:blipFill>
        <p:spPr>
          <a:xfrm>
            <a:off x="2882711" y="1906582"/>
            <a:ext cx="6004101" cy="4583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303748A5-F514-FF76-5779-A2F84534DFA4}"/>
              </a:ext>
            </a:extLst>
          </p:cNvPr>
          <p:cNvSpPr txBox="1"/>
          <p:nvPr/>
        </p:nvSpPr>
        <p:spPr>
          <a:xfrm>
            <a:off x="2474053" y="260062"/>
            <a:ext cx="799424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</a:rPr>
              <a:t>Quel organe régule notre température corporelle ?</a:t>
            </a:r>
            <a:endParaRPr lang="fr-FR" sz="5400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FBE59D5-B351-C907-5D32-0CA3F68A58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526" y="5614868"/>
            <a:ext cx="1279093" cy="1159475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B0BD53C-9057-2D29-09A6-CEE39B5744AE}"/>
              </a:ext>
            </a:extLst>
          </p:cNvPr>
          <p:cNvSpPr/>
          <p:nvPr/>
        </p:nvSpPr>
        <p:spPr>
          <a:xfrm>
            <a:off x="1117648" y="2529316"/>
            <a:ext cx="4201262" cy="1061874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LES POUMONS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B2BAD03-BEE5-ABC9-1664-4442261CE936}"/>
              </a:ext>
            </a:extLst>
          </p:cNvPr>
          <p:cNvSpPr/>
          <p:nvPr/>
        </p:nvSpPr>
        <p:spPr>
          <a:xfrm>
            <a:off x="6897813" y="2548254"/>
            <a:ext cx="4225159" cy="1061874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LES INTESTINS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3F9FBBF-996E-0B38-729A-01863E0F2EF4}"/>
              </a:ext>
            </a:extLst>
          </p:cNvPr>
          <p:cNvSpPr/>
          <p:nvPr/>
        </p:nvSpPr>
        <p:spPr>
          <a:xfrm>
            <a:off x="1117648" y="4382290"/>
            <a:ext cx="4201262" cy="1061874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LE CŒUR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5EFCEF73-CF09-3077-EB69-44F81B4C0316}"/>
              </a:ext>
            </a:extLst>
          </p:cNvPr>
          <p:cNvSpPr/>
          <p:nvPr/>
        </p:nvSpPr>
        <p:spPr>
          <a:xfrm>
            <a:off x="6897813" y="4382290"/>
            <a:ext cx="4225159" cy="1061874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LE CERVEAU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981FEF8-BE79-56AD-634B-35419164D2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16" y="4558836"/>
            <a:ext cx="2421923" cy="2421923"/>
          </a:xfrm>
          <a:prstGeom prst="rect">
            <a:avLst/>
          </a:prstGeom>
        </p:spPr>
      </p:pic>
      <p:pic>
        <p:nvPicPr>
          <p:cNvPr id="8" name="freesound_community-quiz-game-music-loop-bpm-90-61070">
            <a:hlinkClick r:id="" action="ppaction://media"/>
            <a:extLst>
              <a:ext uri="{FF2B5EF4-FFF2-40B4-BE49-F238E27FC236}">
                <a16:creationId xmlns:a16="http://schemas.microsoft.com/office/drawing/2014/main" id="{82A1573C-0113-EB8E-D2A7-87B26AAD63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79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AF977F-3844-12B6-6621-F52D19D67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745C2F9-9D78-D7D6-B880-A0FEFB3E7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1"/>
          <a:stretch>
            <a:fillRect/>
          </a:stretch>
        </p:blipFill>
        <p:spPr>
          <a:xfrm>
            <a:off x="2882711" y="1906582"/>
            <a:ext cx="6004101" cy="4583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E16B728-06D9-0771-FF6C-9AC17FCCBE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61" y="108801"/>
            <a:ext cx="969029" cy="1244518"/>
          </a:xfrm>
          <a:prstGeom prst="rect">
            <a:avLst/>
          </a:prstGeom>
          <a:effectLst/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009FF95-F1C0-ACAE-2CC0-CAA470C1C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3EC632C-52F0-4AEE-F1F4-8C1979FC2ED5}"/>
              </a:ext>
            </a:extLst>
          </p:cNvPr>
          <p:cNvSpPr txBox="1"/>
          <p:nvPr/>
        </p:nvSpPr>
        <p:spPr>
          <a:xfrm>
            <a:off x="2474053" y="260062"/>
            <a:ext cx="799424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</a:rPr>
              <a:t>Quel organe régule notre température corporelle ?</a:t>
            </a:r>
            <a:endParaRPr lang="fr-FR" sz="5400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E748DE6-7E91-8DEC-80BD-B2DEE39FC2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526" y="5614868"/>
            <a:ext cx="1279093" cy="1159475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9EF57E6-1D25-89B9-0564-A29DF57F8FC1}"/>
              </a:ext>
            </a:extLst>
          </p:cNvPr>
          <p:cNvSpPr/>
          <p:nvPr/>
        </p:nvSpPr>
        <p:spPr>
          <a:xfrm>
            <a:off x="1117648" y="2529316"/>
            <a:ext cx="4201262" cy="10618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LES POUMONS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BA0BD6E-BE22-0E53-F491-36924A8BB932}"/>
              </a:ext>
            </a:extLst>
          </p:cNvPr>
          <p:cNvSpPr/>
          <p:nvPr/>
        </p:nvSpPr>
        <p:spPr>
          <a:xfrm>
            <a:off x="6897813" y="2548254"/>
            <a:ext cx="4225159" cy="10618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LES INTESTINS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9017B32-6BE5-5148-6F1E-3BACD8BB312E}"/>
              </a:ext>
            </a:extLst>
          </p:cNvPr>
          <p:cNvSpPr/>
          <p:nvPr/>
        </p:nvSpPr>
        <p:spPr>
          <a:xfrm>
            <a:off x="1117648" y="4382290"/>
            <a:ext cx="4201262" cy="10618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LE CŒUR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086116E0-7166-BB17-17A5-4C655DC3F3FF}"/>
              </a:ext>
            </a:extLst>
          </p:cNvPr>
          <p:cNvSpPr/>
          <p:nvPr/>
        </p:nvSpPr>
        <p:spPr>
          <a:xfrm>
            <a:off x="6897813" y="4382290"/>
            <a:ext cx="4225159" cy="10618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LE CERVEAU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B09882B-5917-2018-AF1B-1A74798D44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11214" y="3423463"/>
            <a:ext cx="2191405" cy="219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37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9FB393-0694-BC6C-07A4-53DBDE8CA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111F6C3-A808-B72C-0B95-B8CC21959C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61" y="108801"/>
            <a:ext cx="969029" cy="1244518"/>
          </a:xfrm>
          <a:prstGeom prst="rect">
            <a:avLst/>
          </a:prstGeom>
          <a:effectLst/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4765A0A5-85FB-4DF2-C530-5693AEEAD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4443728-F694-132E-0731-FD95D7D9E5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1"/>
          <a:stretch>
            <a:fillRect/>
          </a:stretch>
        </p:blipFill>
        <p:spPr>
          <a:xfrm>
            <a:off x="2882711" y="1906582"/>
            <a:ext cx="6004101" cy="4583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870649A-E868-2130-F275-FF50892DA4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526" y="5614868"/>
            <a:ext cx="1279093" cy="1159475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CD70886-437E-2A82-9E9B-303596D15ACD}"/>
              </a:ext>
            </a:extLst>
          </p:cNvPr>
          <p:cNvSpPr/>
          <p:nvPr/>
        </p:nvSpPr>
        <p:spPr>
          <a:xfrm>
            <a:off x="1117648" y="2529316"/>
            <a:ext cx="4201262" cy="1061874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LA</a:t>
            </a:r>
          </a:p>
          <a:p>
            <a:pPr algn="ctr"/>
            <a:r>
              <a:rPr lang="fr-FR" sz="2800" b="1" dirty="0">
                <a:latin typeface="Marianne" panose="02000000000000000000" pitchFamily="50" charset="0"/>
              </a:rPr>
              <a:t>CÉCITÉ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9B1E07A4-4B65-8510-FB8E-B652A3F75D24}"/>
              </a:ext>
            </a:extLst>
          </p:cNvPr>
          <p:cNvSpPr/>
          <p:nvPr/>
        </p:nvSpPr>
        <p:spPr>
          <a:xfrm>
            <a:off x="6897813" y="2548254"/>
            <a:ext cx="4225159" cy="1061874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UNE HYPERSTIMULATION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2A4B2A19-4A52-2F5D-7761-980F1B61901B}"/>
              </a:ext>
            </a:extLst>
          </p:cNvPr>
          <p:cNvSpPr/>
          <p:nvPr/>
        </p:nvSpPr>
        <p:spPr>
          <a:xfrm>
            <a:off x="1117648" y="4382290"/>
            <a:ext cx="4201262" cy="1061874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DE LA PEUR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CF5C0220-F86D-CB2C-DDEB-E24938633603}"/>
              </a:ext>
            </a:extLst>
          </p:cNvPr>
          <p:cNvSpPr/>
          <p:nvPr/>
        </p:nvSpPr>
        <p:spPr>
          <a:xfrm>
            <a:off x="6897813" y="4382290"/>
            <a:ext cx="4225159" cy="1061874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DE LA</a:t>
            </a:r>
          </a:p>
          <a:p>
            <a:pPr algn="ctr"/>
            <a:r>
              <a:rPr lang="fr-FR" sz="2800" b="1" dirty="0">
                <a:latin typeface="Marianne" panose="02000000000000000000" pitchFamily="50" charset="0"/>
              </a:rPr>
              <a:t>ZENITUDE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AC23F72-2B7A-ABE0-B23B-0C01DA43BD7A}"/>
              </a:ext>
            </a:extLst>
          </p:cNvPr>
          <p:cNvSpPr txBox="1"/>
          <p:nvPr/>
        </p:nvSpPr>
        <p:spPr>
          <a:xfrm>
            <a:off x="2474053" y="260062"/>
            <a:ext cx="799424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</a:rPr>
              <a:t>L’usage excessif des écrans peut provoquer…</a:t>
            </a:r>
            <a:endParaRPr lang="fr-FR" sz="5400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pic>
        <p:nvPicPr>
          <p:cNvPr id="9" name="freesound_community-quiz-game-music-loop-bpm-90-61070">
            <a:hlinkClick r:id="" action="ppaction://media"/>
            <a:extLst>
              <a:ext uri="{FF2B5EF4-FFF2-40B4-BE49-F238E27FC236}">
                <a16:creationId xmlns:a16="http://schemas.microsoft.com/office/drawing/2014/main" id="{7AFAD3BB-ACB7-2956-3BF1-CF2CAE167D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9B2543C-CB48-7E24-5BB9-2F6F073231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16" y="4558836"/>
            <a:ext cx="2421923" cy="242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93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A42753-21AE-8586-EBD4-0AF07487F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64A259A-74A3-A9E0-30BA-D660E3B57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61" y="108801"/>
            <a:ext cx="969029" cy="1244518"/>
          </a:xfrm>
          <a:prstGeom prst="rect">
            <a:avLst/>
          </a:prstGeom>
          <a:effectLst/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FF3217A1-D796-E6B3-00E0-F20A8F857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8F40E2A-42F7-8E3C-18F9-ACB25A474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1"/>
          <a:stretch>
            <a:fillRect/>
          </a:stretch>
        </p:blipFill>
        <p:spPr>
          <a:xfrm>
            <a:off x="2882711" y="1906582"/>
            <a:ext cx="6004101" cy="4583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EA0474F4-9722-2432-552E-05EB55DF0DCC}"/>
              </a:ext>
            </a:extLst>
          </p:cNvPr>
          <p:cNvSpPr txBox="1"/>
          <p:nvPr/>
        </p:nvSpPr>
        <p:spPr>
          <a:xfrm>
            <a:off x="2474053" y="260062"/>
            <a:ext cx="799424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</a:rPr>
              <a:t>L’usage excessif des écrans peut provoquer…</a:t>
            </a:r>
            <a:endParaRPr lang="fr-FR" sz="5400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2E6CF37-5E10-A3FA-40BD-E5E32A6EE8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526" y="5614868"/>
            <a:ext cx="1279093" cy="1159475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0B81E6E-BBF0-89FD-56DC-E82BE42DD5BE}"/>
              </a:ext>
            </a:extLst>
          </p:cNvPr>
          <p:cNvSpPr/>
          <p:nvPr/>
        </p:nvSpPr>
        <p:spPr>
          <a:xfrm>
            <a:off x="1117648" y="2529316"/>
            <a:ext cx="4201262" cy="10618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LA</a:t>
            </a:r>
          </a:p>
          <a:p>
            <a:pPr algn="ctr"/>
            <a:r>
              <a:rPr lang="fr-FR" sz="2800" b="1" dirty="0">
                <a:latin typeface="Marianne" panose="02000000000000000000" pitchFamily="50" charset="0"/>
              </a:rPr>
              <a:t>CÉCITÉ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B8FC0C2-713A-F9A8-AD03-46B82B4C2CC2}"/>
              </a:ext>
            </a:extLst>
          </p:cNvPr>
          <p:cNvSpPr/>
          <p:nvPr/>
        </p:nvSpPr>
        <p:spPr>
          <a:xfrm>
            <a:off x="6897813" y="2548254"/>
            <a:ext cx="4225159" cy="10618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UNE HYPERSTIMULATION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2C95E201-6626-029B-A6E2-71E303384BB8}"/>
              </a:ext>
            </a:extLst>
          </p:cNvPr>
          <p:cNvSpPr/>
          <p:nvPr/>
        </p:nvSpPr>
        <p:spPr>
          <a:xfrm>
            <a:off x="1117648" y="4382290"/>
            <a:ext cx="4201262" cy="10618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DE LA PEUR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E55D7B32-6CD2-627A-FCDA-23AC6082BB5A}"/>
              </a:ext>
            </a:extLst>
          </p:cNvPr>
          <p:cNvSpPr/>
          <p:nvPr/>
        </p:nvSpPr>
        <p:spPr>
          <a:xfrm>
            <a:off x="6897813" y="4382290"/>
            <a:ext cx="4225159" cy="10618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DE LA</a:t>
            </a:r>
          </a:p>
          <a:p>
            <a:pPr algn="ctr"/>
            <a:r>
              <a:rPr lang="fr-FR" sz="2800" b="1" dirty="0">
                <a:latin typeface="Marianne" panose="02000000000000000000" pitchFamily="50" charset="0"/>
              </a:rPr>
              <a:t>ZENITUDE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4B09EDF-D75A-85AC-CD87-34E6EA81FB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623" y="714489"/>
            <a:ext cx="2580503" cy="258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8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E68630-D597-DF92-6858-A5BB3E86D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F7A370B-06DA-2FF7-979F-0621D3580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61" y="108801"/>
            <a:ext cx="969029" cy="1244518"/>
          </a:xfrm>
          <a:prstGeom prst="rect">
            <a:avLst/>
          </a:prstGeom>
          <a:effectLst/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CF5DF723-144C-99A0-3E81-08342235D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5807060-4404-3499-7780-651D850363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1"/>
          <a:stretch>
            <a:fillRect/>
          </a:stretch>
        </p:blipFill>
        <p:spPr>
          <a:xfrm>
            <a:off x="2882711" y="1906582"/>
            <a:ext cx="6004101" cy="4583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DC724CE-3037-442C-6DF6-FF2ACA1FD5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526" y="5614868"/>
            <a:ext cx="1279093" cy="1159475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1DEF35A-29DA-987F-2277-BB61ADC45666}"/>
              </a:ext>
            </a:extLst>
          </p:cNvPr>
          <p:cNvSpPr/>
          <p:nvPr/>
        </p:nvSpPr>
        <p:spPr>
          <a:xfrm>
            <a:off x="1117648" y="3351042"/>
            <a:ext cx="4201262" cy="1061874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VRAI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8D3831E-093F-B3BB-7D00-4E6353EEAAC7}"/>
              </a:ext>
            </a:extLst>
          </p:cNvPr>
          <p:cNvSpPr/>
          <p:nvPr/>
        </p:nvSpPr>
        <p:spPr>
          <a:xfrm>
            <a:off x="6897813" y="3369980"/>
            <a:ext cx="4225159" cy="1061874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FAUX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50D349B-E8F0-B711-3897-B045E96806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268" y="4538608"/>
            <a:ext cx="2421923" cy="242192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B0C2CE3-297D-ADF9-C7BD-377ABF5A42BB}"/>
              </a:ext>
            </a:extLst>
          </p:cNvPr>
          <p:cNvSpPr txBox="1"/>
          <p:nvPr/>
        </p:nvSpPr>
        <p:spPr>
          <a:xfrm>
            <a:off x="2474053" y="260062"/>
            <a:ext cx="799424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</a:rPr>
              <a:t>Les écrans ne perturbent pas l’équilibre biologique !</a:t>
            </a:r>
            <a:endParaRPr lang="fr-FR" sz="5400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pic>
        <p:nvPicPr>
          <p:cNvPr id="19" name="freesound_community-quiz-game-music-loop-bpm-90-61070">
            <a:hlinkClick r:id="" action="ppaction://media"/>
            <a:extLst>
              <a:ext uri="{FF2B5EF4-FFF2-40B4-BE49-F238E27FC236}">
                <a16:creationId xmlns:a16="http://schemas.microsoft.com/office/drawing/2014/main" id="{244B5FFA-4FAC-C2FF-B382-0A6E3A685E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0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5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670D23-A6F3-E85A-1F3C-26348967C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A5DA4DF-A75D-10BF-4796-094AF5B35C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61" y="108801"/>
            <a:ext cx="969029" cy="1244518"/>
          </a:xfrm>
          <a:prstGeom prst="rect">
            <a:avLst/>
          </a:prstGeom>
          <a:effectLst/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62EF6A9-F8D7-F0FA-0176-5A9E7CB55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D5606F9-D0BA-EC1C-DC71-95D1A7D283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1"/>
          <a:stretch>
            <a:fillRect/>
          </a:stretch>
        </p:blipFill>
        <p:spPr>
          <a:xfrm>
            <a:off x="2882711" y="1906582"/>
            <a:ext cx="6004101" cy="4583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1941B95-7ACA-7937-7DA5-C32C68F9BF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526" y="5614868"/>
            <a:ext cx="1279093" cy="1159475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4BC7FA32-1A50-3F87-C0EE-914DBD019CF5}"/>
              </a:ext>
            </a:extLst>
          </p:cNvPr>
          <p:cNvSpPr/>
          <p:nvPr/>
        </p:nvSpPr>
        <p:spPr>
          <a:xfrm>
            <a:off x="1117648" y="3351042"/>
            <a:ext cx="4201262" cy="10618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VRAI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1264DF4-011B-2CA0-40BA-A5D5B87D3391}"/>
              </a:ext>
            </a:extLst>
          </p:cNvPr>
          <p:cNvSpPr/>
          <p:nvPr/>
        </p:nvSpPr>
        <p:spPr>
          <a:xfrm>
            <a:off x="6897813" y="3369980"/>
            <a:ext cx="4225159" cy="10618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FAUX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7F829F2-9113-3390-F3CB-5A9B9677746B}"/>
              </a:ext>
            </a:extLst>
          </p:cNvPr>
          <p:cNvSpPr txBox="1"/>
          <p:nvPr/>
        </p:nvSpPr>
        <p:spPr>
          <a:xfrm>
            <a:off x="2474053" y="260062"/>
            <a:ext cx="799424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</a:rPr>
              <a:t>Les écrans ne perturbent pas l’équilibre biologique !</a:t>
            </a:r>
            <a:endParaRPr lang="fr-FR" sz="5400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24B66D2-AA37-2405-B8B9-F622B324A1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374" y="1830301"/>
            <a:ext cx="2319391" cy="231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3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ABE088-8723-589E-C05C-534AEE7EE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74DBDD0-10B5-53E2-330F-F76AAE33E9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61" y="108801"/>
            <a:ext cx="969029" cy="1244518"/>
          </a:xfrm>
          <a:prstGeom prst="rect">
            <a:avLst/>
          </a:prstGeom>
          <a:effectLst/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8D22A0C1-701B-81F7-5FE9-B682CE233D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F48D93C-8149-BAAD-A18E-5A5F59D24E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1"/>
          <a:stretch>
            <a:fillRect/>
          </a:stretch>
        </p:blipFill>
        <p:spPr>
          <a:xfrm>
            <a:off x="2882711" y="1906582"/>
            <a:ext cx="6004101" cy="4583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E263A0A-0F68-7E9C-5B2E-4CF6E09016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526" y="5614868"/>
            <a:ext cx="1279093" cy="1159475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3A68B4D-0BA5-6676-7B46-EC525181EEF5}"/>
              </a:ext>
            </a:extLst>
          </p:cNvPr>
          <p:cNvSpPr/>
          <p:nvPr/>
        </p:nvSpPr>
        <p:spPr>
          <a:xfrm>
            <a:off x="1117648" y="2529316"/>
            <a:ext cx="4201262" cy="1061874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UN NEURONE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08E825E-D2A0-71DB-9F66-66A4F9539F31}"/>
              </a:ext>
            </a:extLst>
          </p:cNvPr>
          <p:cNvSpPr/>
          <p:nvPr/>
        </p:nvSpPr>
        <p:spPr>
          <a:xfrm>
            <a:off x="6897813" y="2548254"/>
            <a:ext cx="4225159" cy="1061874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UNE CELLULE ADIPOCYTE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FFC27B80-1C14-B94B-D80D-50FF43FE85A0}"/>
              </a:ext>
            </a:extLst>
          </p:cNvPr>
          <p:cNvSpPr/>
          <p:nvPr/>
        </p:nvSpPr>
        <p:spPr>
          <a:xfrm>
            <a:off x="1117648" y="4382290"/>
            <a:ext cx="4201262" cy="1061874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UNE BACTÉRIE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6EECEA78-50A9-744B-504B-2BADDEF12DE6}"/>
              </a:ext>
            </a:extLst>
          </p:cNvPr>
          <p:cNvSpPr/>
          <p:nvPr/>
        </p:nvSpPr>
        <p:spPr>
          <a:xfrm>
            <a:off x="6897813" y="4382290"/>
            <a:ext cx="4225159" cy="1061874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UN GLOBULE ROUGE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C986836-DBF7-6364-D308-722B0F6209BB}"/>
              </a:ext>
            </a:extLst>
          </p:cNvPr>
          <p:cNvSpPr txBox="1"/>
          <p:nvPr/>
        </p:nvSpPr>
        <p:spPr>
          <a:xfrm>
            <a:off x="1530774" y="260062"/>
            <a:ext cx="1005368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</a:rPr>
              <a:t>Quelle cellule transmet les informations à notre cerveau ?</a:t>
            </a:r>
            <a:endParaRPr lang="fr-FR" sz="5400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pic>
        <p:nvPicPr>
          <p:cNvPr id="20" name="freesound_community-quiz-game-music-loop-bpm-90-61070">
            <a:hlinkClick r:id="" action="ppaction://media"/>
            <a:extLst>
              <a:ext uri="{FF2B5EF4-FFF2-40B4-BE49-F238E27FC236}">
                <a16:creationId xmlns:a16="http://schemas.microsoft.com/office/drawing/2014/main" id="{7CC0C914-DB33-F1AA-BCAA-5C033EB349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2A48B86-7333-A8F0-81CB-C34B843453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16" y="4558836"/>
            <a:ext cx="2421923" cy="242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56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C9841D6-8CD4-850C-0342-F33F3646B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9" y="0"/>
            <a:ext cx="1074915" cy="138346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498BF15-3F97-D4B4-53AC-ADD80E1461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362" y="5614868"/>
            <a:ext cx="1279421" cy="115947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095A429-85BB-EED3-205C-715F1C0F3977}"/>
              </a:ext>
            </a:extLst>
          </p:cNvPr>
          <p:cNvSpPr txBox="1"/>
          <p:nvPr/>
        </p:nvSpPr>
        <p:spPr>
          <a:xfrm>
            <a:off x="2412003" y="1658605"/>
            <a:ext cx="7744877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fr-FR" sz="9600" dirty="0">
                <a:latin typeface="Marianne" panose="02000000000000000000" pitchFamily="50" charset="0"/>
              </a:rPr>
              <a:t>Où se trouve</a:t>
            </a:r>
          </a:p>
          <a:p>
            <a:pPr algn="just"/>
            <a:r>
              <a:rPr lang="fr-FR" sz="6600" dirty="0">
                <a:latin typeface="Marianne" panose="02000000000000000000" pitchFamily="50" charset="0"/>
              </a:rPr>
              <a:t>votre smartphone</a:t>
            </a:r>
          </a:p>
          <a:p>
            <a:pPr algn="just"/>
            <a:r>
              <a:rPr lang="fr-FR" sz="4800" dirty="0">
                <a:latin typeface="Marianne" panose="02000000000000000000" pitchFamily="50" charset="0"/>
              </a:rPr>
              <a:t>le soir, avant de dormir ?</a:t>
            </a:r>
          </a:p>
        </p:txBody>
      </p:sp>
      <p:pic>
        <p:nvPicPr>
          <p:cNvPr id="10" name="Graphique 9" descr="Guillemet ouvert">
            <a:extLst>
              <a:ext uri="{FF2B5EF4-FFF2-40B4-BE49-F238E27FC236}">
                <a16:creationId xmlns:a16="http://schemas.microsoft.com/office/drawing/2014/main" id="{064349A1-6063-4403-E8AD-3C80320F41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39913" y="1722353"/>
            <a:ext cx="914400" cy="914400"/>
          </a:xfrm>
          <a:prstGeom prst="rect">
            <a:avLst/>
          </a:prstGeom>
        </p:spPr>
      </p:pic>
      <p:pic>
        <p:nvPicPr>
          <p:cNvPr id="12" name="Graphique 11" descr="Guillemet fermé">
            <a:extLst>
              <a:ext uri="{FF2B5EF4-FFF2-40B4-BE49-F238E27FC236}">
                <a16:creationId xmlns:a16="http://schemas.microsoft.com/office/drawing/2014/main" id="{D227EA16-0F19-E9CE-842E-05A2BA825A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05595" y="4224664"/>
            <a:ext cx="914400" cy="9144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7070BDE-304A-487B-0A18-EFFCD22C4BCD}"/>
              </a:ext>
            </a:extLst>
          </p:cNvPr>
          <p:cNvSpPr txBox="1"/>
          <p:nvPr/>
        </p:nvSpPr>
        <p:spPr>
          <a:xfrm>
            <a:off x="86619" y="182973"/>
            <a:ext cx="12016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rgbClr val="00B0F0"/>
                </a:solidFill>
                <a:latin typeface="Marianne" panose="02000000000000000000" pitchFamily="50" charset="0"/>
              </a:rPr>
              <a:t>POUR COMMENCER…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0D8F3514-66E1-1996-C128-1EF2C5B8CA5D}"/>
              </a:ext>
            </a:extLst>
          </p:cNvPr>
          <p:cNvGrpSpPr/>
          <p:nvPr/>
        </p:nvGrpSpPr>
        <p:grpSpPr>
          <a:xfrm>
            <a:off x="461054" y="2719879"/>
            <a:ext cx="1636059" cy="1501369"/>
            <a:chOff x="9134407" y="2507659"/>
            <a:chExt cx="1636059" cy="1501369"/>
          </a:xfrm>
        </p:grpSpPr>
        <p:pic>
          <p:nvPicPr>
            <p:cNvPr id="6" name="Graphique 5" descr="Bulle de conversation">
              <a:extLst>
                <a:ext uri="{FF2B5EF4-FFF2-40B4-BE49-F238E27FC236}">
                  <a16:creationId xmlns:a16="http://schemas.microsoft.com/office/drawing/2014/main" id="{2C449F80-5187-F6A5-2B29-34C5BFF59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856066" y="3094628"/>
              <a:ext cx="914400" cy="914400"/>
            </a:xfrm>
            <a:prstGeom prst="rect">
              <a:avLst/>
            </a:prstGeom>
          </p:spPr>
        </p:pic>
        <p:pic>
          <p:nvPicPr>
            <p:cNvPr id="8" name="Graphique 7" descr="Bulle de conversation">
              <a:extLst>
                <a:ext uri="{FF2B5EF4-FFF2-40B4-BE49-F238E27FC236}">
                  <a16:creationId xmlns:a16="http://schemas.microsoft.com/office/drawing/2014/main" id="{77EDD463-C4D8-1A7D-011C-3A0CA038D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flipH="1">
              <a:off x="9134407" y="2507659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31693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3023B5-4246-3C69-F5FA-BE7937FED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8F55526-BCA2-501E-79F2-64853B715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61" y="108801"/>
            <a:ext cx="969029" cy="1244518"/>
          </a:xfrm>
          <a:prstGeom prst="rect">
            <a:avLst/>
          </a:prstGeom>
          <a:effectLst/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B0EE467-C791-AE19-D6C6-6CCB551DE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E9B9CE7-A62D-464B-E9CB-E02B14DDA3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1"/>
          <a:stretch>
            <a:fillRect/>
          </a:stretch>
        </p:blipFill>
        <p:spPr>
          <a:xfrm>
            <a:off x="2882711" y="1906582"/>
            <a:ext cx="6004101" cy="4583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40BDE4F-11F1-BD9B-5B98-C028912734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526" y="5614868"/>
            <a:ext cx="1279093" cy="1159475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5FB90B6-0187-04C5-6898-757C9FD7459A}"/>
              </a:ext>
            </a:extLst>
          </p:cNvPr>
          <p:cNvSpPr/>
          <p:nvPr/>
        </p:nvSpPr>
        <p:spPr>
          <a:xfrm>
            <a:off x="1117648" y="2529316"/>
            <a:ext cx="4201262" cy="10618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UN NEURONE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6FE3FA73-2BE4-671B-4F2E-57AACF81C476}"/>
              </a:ext>
            </a:extLst>
          </p:cNvPr>
          <p:cNvSpPr/>
          <p:nvPr/>
        </p:nvSpPr>
        <p:spPr>
          <a:xfrm>
            <a:off x="6897813" y="2548254"/>
            <a:ext cx="4225159" cy="10618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UNE CELLULE ADIPOCYTE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F89F1515-95B1-D2BD-EF71-5E5118C5CCC3}"/>
              </a:ext>
            </a:extLst>
          </p:cNvPr>
          <p:cNvSpPr/>
          <p:nvPr/>
        </p:nvSpPr>
        <p:spPr>
          <a:xfrm>
            <a:off x="1117648" y="4382290"/>
            <a:ext cx="4201262" cy="10618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UNE BACTÉRIE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059B31B0-C3F8-A0F0-7B15-961D273ECF27}"/>
              </a:ext>
            </a:extLst>
          </p:cNvPr>
          <p:cNvSpPr/>
          <p:nvPr/>
        </p:nvSpPr>
        <p:spPr>
          <a:xfrm>
            <a:off x="6897813" y="4382290"/>
            <a:ext cx="4225159" cy="10618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UN GLOBULE ROUGE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0B007E8-F884-174E-A7C9-031EE282E6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" y="1818669"/>
            <a:ext cx="2223536" cy="222353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93310B8-F032-66AE-B00C-3F6A19C323EB}"/>
              </a:ext>
            </a:extLst>
          </p:cNvPr>
          <p:cNvSpPr txBox="1"/>
          <p:nvPr/>
        </p:nvSpPr>
        <p:spPr>
          <a:xfrm>
            <a:off x="1530774" y="260062"/>
            <a:ext cx="1005368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</a:rPr>
              <a:t>Quelle cellule transmet les informations à notre cerveau ?</a:t>
            </a:r>
            <a:endParaRPr lang="fr-FR" sz="5400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5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68A0E3-7F85-9B69-1E88-32A566EB3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36F70AD-1196-353F-6006-D160C4A209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61" y="108801"/>
            <a:ext cx="969029" cy="1244518"/>
          </a:xfrm>
          <a:prstGeom prst="rect">
            <a:avLst/>
          </a:prstGeom>
          <a:effectLst/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171BEE6B-5F27-C38C-FEB3-C662E7F77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44644B0-92BF-B58D-565F-26D5870DC6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1"/>
          <a:stretch>
            <a:fillRect/>
          </a:stretch>
        </p:blipFill>
        <p:spPr>
          <a:xfrm>
            <a:off x="2882711" y="1906582"/>
            <a:ext cx="6004101" cy="4583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4B45D7-C4B5-14E1-DE96-4C93C0C82F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526" y="5614868"/>
            <a:ext cx="1279093" cy="1159475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90CDEBF-28E1-C0A2-8421-D5C929789F1D}"/>
              </a:ext>
            </a:extLst>
          </p:cNvPr>
          <p:cNvSpPr/>
          <p:nvPr/>
        </p:nvSpPr>
        <p:spPr>
          <a:xfrm>
            <a:off x="1117648" y="2529316"/>
            <a:ext cx="4201262" cy="1061874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LA SÉROTONINE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90B64F1B-71C3-5A87-7F06-15CEF1FB18AF}"/>
              </a:ext>
            </a:extLst>
          </p:cNvPr>
          <p:cNvSpPr/>
          <p:nvPr/>
        </p:nvSpPr>
        <p:spPr>
          <a:xfrm>
            <a:off x="6897813" y="2548254"/>
            <a:ext cx="4225159" cy="1061874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LA TESTOSTÉRONE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E496B75-1735-FC6D-DA9C-35D553A9EA9A}"/>
              </a:ext>
            </a:extLst>
          </p:cNvPr>
          <p:cNvSpPr/>
          <p:nvPr/>
        </p:nvSpPr>
        <p:spPr>
          <a:xfrm>
            <a:off x="1117648" y="4382290"/>
            <a:ext cx="4201262" cy="1061874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L’OCYTOCINE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83670A4E-A5E7-1318-7295-C4CF6E7CA63A}"/>
              </a:ext>
            </a:extLst>
          </p:cNvPr>
          <p:cNvSpPr/>
          <p:nvPr/>
        </p:nvSpPr>
        <p:spPr>
          <a:xfrm>
            <a:off x="6897813" y="4382290"/>
            <a:ext cx="4225159" cy="1061874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LA DOPAMINE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0E52C3E-2C0C-AD26-5E51-CE8361A03B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16" y="4558836"/>
            <a:ext cx="2421923" cy="242192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D7356ED-1281-9A0B-8C8F-ACEAF26446C1}"/>
              </a:ext>
            </a:extLst>
          </p:cNvPr>
          <p:cNvSpPr txBox="1"/>
          <p:nvPr/>
        </p:nvSpPr>
        <p:spPr>
          <a:xfrm>
            <a:off x="1391479" y="260062"/>
            <a:ext cx="934693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</a:rPr>
              <a:t>Quel neurotransmetteur stimule le circuit de la récompense ?</a:t>
            </a:r>
            <a:endParaRPr lang="fr-FR" sz="5400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pic>
        <p:nvPicPr>
          <p:cNvPr id="20" name="freesound_community-quiz-game-music-loop-bpm-90-61070">
            <a:hlinkClick r:id="" action="ppaction://media"/>
            <a:extLst>
              <a:ext uri="{FF2B5EF4-FFF2-40B4-BE49-F238E27FC236}">
                <a16:creationId xmlns:a16="http://schemas.microsoft.com/office/drawing/2014/main" id="{C91000FE-FEEA-F600-8104-0E67D9E98F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22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37B14C-B2EA-3245-4319-F2ED6B1ED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109B7C1-6557-C7FE-E7AF-91EAB7C272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61" y="108801"/>
            <a:ext cx="969029" cy="1244518"/>
          </a:xfrm>
          <a:prstGeom prst="rect">
            <a:avLst/>
          </a:prstGeom>
          <a:effectLst/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C55F2324-072E-8E2B-3C86-1FD40036A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186EDB6-0AB1-3F61-09D5-0DB92D5AEE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1"/>
          <a:stretch>
            <a:fillRect/>
          </a:stretch>
        </p:blipFill>
        <p:spPr>
          <a:xfrm>
            <a:off x="2882711" y="1906582"/>
            <a:ext cx="6004101" cy="4583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7E14D8B-FA2E-30C2-7367-F180B01299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526" y="5614868"/>
            <a:ext cx="1279093" cy="1159475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AE113C5-FBFA-C3CA-37B4-347D844580B6}"/>
              </a:ext>
            </a:extLst>
          </p:cNvPr>
          <p:cNvSpPr/>
          <p:nvPr/>
        </p:nvSpPr>
        <p:spPr>
          <a:xfrm>
            <a:off x="1117648" y="2529316"/>
            <a:ext cx="4201262" cy="10618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LA SÉROTONINE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87FE3A7-8A6A-0B14-74D6-C97F2DBD4266}"/>
              </a:ext>
            </a:extLst>
          </p:cNvPr>
          <p:cNvSpPr/>
          <p:nvPr/>
        </p:nvSpPr>
        <p:spPr>
          <a:xfrm>
            <a:off x="6897813" y="2548254"/>
            <a:ext cx="4225159" cy="10618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LA TESTOSTÉRONE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223956E1-7109-85E7-E672-8CEBBD05193F}"/>
              </a:ext>
            </a:extLst>
          </p:cNvPr>
          <p:cNvSpPr/>
          <p:nvPr/>
        </p:nvSpPr>
        <p:spPr>
          <a:xfrm>
            <a:off x="1117648" y="4382290"/>
            <a:ext cx="4201262" cy="10618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L’OCYTOCINE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04CAA633-1084-76A9-05C6-82748520D1F4}"/>
              </a:ext>
            </a:extLst>
          </p:cNvPr>
          <p:cNvSpPr/>
          <p:nvPr/>
        </p:nvSpPr>
        <p:spPr>
          <a:xfrm>
            <a:off x="6897813" y="4382290"/>
            <a:ext cx="4225159" cy="10618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LA DOPAMINE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C9D1380-80B7-3393-5C8D-52697366251E}"/>
              </a:ext>
            </a:extLst>
          </p:cNvPr>
          <p:cNvSpPr txBox="1"/>
          <p:nvPr/>
        </p:nvSpPr>
        <p:spPr>
          <a:xfrm>
            <a:off x="1791730" y="260062"/>
            <a:ext cx="979272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</a:rPr>
              <a:t>Quel neurotransmetteur stimule le circuit de la récompense ?</a:t>
            </a:r>
            <a:endParaRPr lang="fr-FR" sz="5400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60B8154-B62F-DDFC-CF26-878E8A0DFF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3175" y="4633784"/>
            <a:ext cx="2490899" cy="249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25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20F006-D3EE-C353-0BF5-A80AA1B21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32DC899-DEEF-F061-2353-8855B4B961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61" y="108801"/>
            <a:ext cx="969029" cy="1244518"/>
          </a:xfrm>
          <a:prstGeom prst="rect">
            <a:avLst/>
          </a:prstGeom>
          <a:effectLst/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2532B0AC-67AA-28F6-5F35-E95C09A0D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2D2CBFB-E6B4-1E2A-E3AE-8DFC64E793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1"/>
          <a:stretch>
            <a:fillRect/>
          </a:stretch>
        </p:blipFill>
        <p:spPr>
          <a:xfrm>
            <a:off x="2882711" y="1906582"/>
            <a:ext cx="6004101" cy="4583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71568A7-B6D9-5B23-3CC8-D907D29666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526" y="5614868"/>
            <a:ext cx="1279093" cy="1159475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57D88E8-0437-2E28-C188-64E0EF971632}"/>
              </a:ext>
            </a:extLst>
          </p:cNvPr>
          <p:cNvSpPr/>
          <p:nvPr/>
        </p:nvSpPr>
        <p:spPr>
          <a:xfrm>
            <a:off x="1117648" y="2529316"/>
            <a:ext cx="4201262" cy="1061874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LA RÉCOMPENSE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9BFE2702-2EF3-FC2E-74AE-261327B70099}"/>
              </a:ext>
            </a:extLst>
          </p:cNvPr>
          <p:cNvSpPr/>
          <p:nvPr/>
        </p:nvSpPr>
        <p:spPr>
          <a:xfrm>
            <a:off x="6897813" y="2548254"/>
            <a:ext cx="4225159" cy="1061874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LA MÉMORISATION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4D14495-4DD0-634D-0AF3-87BED80D6FD4}"/>
              </a:ext>
            </a:extLst>
          </p:cNvPr>
          <p:cNvSpPr/>
          <p:nvPr/>
        </p:nvSpPr>
        <p:spPr>
          <a:xfrm>
            <a:off x="1117648" y="4382290"/>
            <a:ext cx="4201262" cy="1061874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LA MOTIVATION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2B7135A6-A0BF-BB6C-026A-177D36573DB0}"/>
              </a:ext>
            </a:extLst>
          </p:cNvPr>
          <p:cNvSpPr/>
          <p:nvPr/>
        </p:nvSpPr>
        <p:spPr>
          <a:xfrm>
            <a:off x="6897813" y="4382290"/>
            <a:ext cx="4225159" cy="1061874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LE CONTRÔLE MOTEUR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690A2BB-6289-83BB-BA85-C01DD0DE427D}"/>
              </a:ext>
            </a:extLst>
          </p:cNvPr>
          <p:cNvSpPr txBox="1"/>
          <p:nvPr/>
        </p:nvSpPr>
        <p:spPr>
          <a:xfrm>
            <a:off x="2315807" y="260062"/>
            <a:ext cx="926865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</a:rPr>
              <a:t>La dopamine joue un rôle important dans…</a:t>
            </a:r>
            <a:endParaRPr lang="fr-FR" sz="5400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pic>
        <p:nvPicPr>
          <p:cNvPr id="16" name="freesound_community-quiz-game-music-loop-bpm-90-61070">
            <a:hlinkClick r:id="" action="ppaction://media"/>
            <a:extLst>
              <a:ext uri="{FF2B5EF4-FFF2-40B4-BE49-F238E27FC236}">
                <a16:creationId xmlns:a16="http://schemas.microsoft.com/office/drawing/2014/main" id="{E3D07B52-A8EC-F3D3-B484-6514253EEE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04F5767-3D6D-C0D4-AFDD-AACCFDB489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16" y="4558836"/>
            <a:ext cx="2421923" cy="242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8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5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A5DE66-0A8B-85FE-4A38-73DC5CFA6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0983FE6-A961-2DD5-8A5E-870D81CE1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61" y="108801"/>
            <a:ext cx="969029" cy="1244518"/>
          </a:xfrm>
          <a:prstGeom prst="rect">
            <a:avLst/>
          </a:prstGeom>
          <a:effectLst/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2045F88F-F6DC-DCBB-4682-6C0E6CF17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F384E6F-A506-B761-F5AD-810F9B7A9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1"/>
          <a:stretch>
            <a:fillRect/>
          </a:stretch>
        </p:blipFill>
        <p:spPr>
          <a:xfrm>
            <a:off x="2882711" y="1906582"/>
            <a:ext cx="6004101" cy="4583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DEFCF42-0277-A420-652F-4D9AB7990C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526" y="5614868"/>
            <a:ext cx="1279093" cy="1159475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BC22B75-60DF-9D5E-0DF1-BE61FF47EF47}"/>
              </a:ext>
            </a:extLst>
          </p:cNvPr>
          <p:cNvSpPr/>
          <p:nvPr/>
        </p:nvSpPr>
        <p:spPr>
          <a:xfrm>
            <a:off x="1117648" y="2529316"/>
            <a:ext cx="4201262" cy="10618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LA RÉCOMPENSE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9699B3C4-8A2E-2A25-F827-E6C4074F9E99}"/>
              </a:ext>
            </a:extLst>
          </p:cNvPr>
          <p:cNvSpPr/>
          <p:nvPr/>
        </p:nvSpPr>
        <p:spPr>
          <a:xfrm>
            <a:off x="6897813" y="2548254"/>
            <a:ext cx="4225159" cy="10618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LA MÉMORISATION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4315CBA-9A91-8656-49A9-EF27235629A1}"/>
              </a:ext>
            </a:extLst>
          </p:cNvPr>
          <p:cNvSpPr/>
          <p:nvPr/>
        </p:nvSpPr>
        <p:spPr>
          <a:xfrm>
            <a:off x="1117648" y="4382290"/>
            <a:ext cx="4201262" cy="10618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LA MOTIVATION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FB6D00E6-9312-1FCF-DB22-1A3E8D35A853}"/>
              </a:ext>
            </a:extLst>
          </p:cNvPr>
          <p:cNvSpPr/>
          <p:nvPr/>
        </p:nvSpPr>
        <p:spPr>
          <a:xfrm>
            <a:off x="6897813" y="4382290"/>
            <a:ext cx="4225159" cy="10618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LE CONTRÔLE MOTEUR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31149B9-A6A2-7750-29C5-9686B2B74F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392" y="-40243"/>
            <a:ext cx="3100496" cy="310049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C3BFC21-0AAF-F03D-B719-0DF69BBBA7BC}"/>
              </a:ext>
            </a:extLst>
          </p:cNvPr>
          <p:cNvSpPr txBox="1"/>
          <p:nvPr/>
        </p:nvSpPr>
        <p:spPr>
          <a:xfrm>
            <a:off x="2315807" y="260062"/>
            <a:ext cx="926865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</a:rPr>
              <a:t>La dopamine joue un rôle important dans…</a:t>
            </a:r>
            <a:endParaRPr lang="fr-FR" sz="5400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76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5F4DD8-57EB-55A6-E9A1-778440F54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E1EDB30-A653-9BB7-6C95-00E6CAD7E5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61" y="108801"/>
            <a:ext cx="969029" cy="1244518"/>
          </a:xfrm>
          <a:prstGeom prst="rect">
            <a:avLst/>
          </a:prstGeom>
          <a:effectLst/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EEF56A6-C616-6E0F-D7C2-01BF5074C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6AC708E-5F7D-C0F7-708A-A798C0CC16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1"/>
          <a:stretch>
            <a:fillRect/>
          </a:stretch>
        </p:blipFill>
        <p:spPr>
          <a:xfrm>
            <a:off x="2882711" y="1906582"/>
            <a:ext cx="6004101" cy="4583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C4CCE54-E535-0DFF-4D4E-E0E6402ADD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526" y="5614868"/>
            <a:ext cx="1279093" cy="1159475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4CE3C8A2-7945-5263-7609-FF032969B8C8}"/>
              </a:ext>
            </a:extLst>
          </p:cNvPr>
          <p:cNvSpPr/>
          <p:nvPr/>
        </p:nvSpPr>
        <p:spPr>
          <a:xfrm>
            <a:off x="1117648" y="3320416"/>
            <a:ext cx="4201262" cy="1061874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IL PROVOQUE</a:t>
            </a:r>
          </a:p>
          <a:p>
            <a:pPr algn="ctr"/>
            <a:r>
              <a:rPr lang="fr-FR" sz="2800" b="1" dirty="0">
                <a:latin typeface="Marianne" panose="02000000000000000000" pitchFamily="50" charset="0"/>
              </a:rPr>
              <a:t>DES SHOOTS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64EEA6E0-E39F-791C-CA92-55BB43C4C26F}"/>
              </a:ext>
            </a:extLst>
          </p:cNvPr>
          <p:cNvSpPr/>
          <p:nvPr/>
        </p:nvSpPr>
        <p:spPr>
          <a:xfrm>
            <a:off x="6897813" y="3320416"/>
            <a:ext cx="4225159" cy="1061874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AUCUN</a:t>
            </a:r>
          </a:p>
          <a:p>
            <a:pPr algn="ctr"/>
            <a:r>
              <a:rPr lang="fr-FR" sz="2800" b="1" dirty="0">
                <a:latin typeface="Marianne" panose="02000000000000000000" pitchFamily="50" charset="0"/>
              </a:rPr>
              <a:t>IMPACT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00FA286-8C03-FE5A-93C4-A64A06D08E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16" y="4558836"/>
            <a:ext cx="2421923" cy="242192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FC3451D-F6A4-5036-E7DD-4BD8FDF5E1F2}"/>
              </a:ext>
            </a:extLst>
          </p:cNvPr>
          <p:cNvSpPr txBox="1"/>
          <p:nvPr/>
        </p:nvSpPr>
        <p:spPr>
          <a:xfrm>
            <a:off x="1215293" y="260062"/>
            <a:ext cx="996424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</a:rPr>
              <a:t>Si l’écran est une récompense</a:t>
            </a:r>
          </a:p>
          <a:p>
            <a:r>
              <a:rPr lang="fr-FR" sz="5400" kern="1000" spc="-150" dirty="0">
                <a:solidFill>
                  <a:schemeClr val="bg1"/>
                </a:solidFill>
              </a:rPr>
              <a:t>quel</a:t>
            </a:r>
            <a:r>
              <a:rPr lang="fr-FR" sz="5400" kern="1000" dirty="0">
                <a:solidFill>
                  <a:schemeClr val="bg1"/>
                </a:solidFill>
              </a:rPr>
              <a:t> est l’impact sur la </a:t>
            </a:r>
            <a:r>
              <a:rPr lang="fr-FR" sz="5400" kern="1000" spc="-150" dirty="0">
                <a:solidFill>
                  <a:schemeClr val="bg1"/>
                </a:solidFill>
              </a:rPr>
              <a:t>dopamine ?</a:t>
            </a:r>
            <a:endParaRPr lang="fr-FR" sz="5400" kern="1000" spc="-150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pic>
        <p:nvPicPr>
          <p:cNvPr id="13" name="freesound_community-quiz-game-music-loop-bpm-90-61070">
            <a:hlinkClick r:id="" action="ppaction://media"/>
            <a:extLst>
              <a:ext uri="{FF2B5EF4-FFF2-40B4-BE49-F238E27FC236}">
                <a16:creationId xmlns:a16="http://schemas.microsoft.com/office/drawing/2014/main" id="{C37A848E-E17D-60E1-E623-072496AD45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29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5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E60334-8FD4-2575-AFDC-71DF2C7AE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C0CA939-72E2-E9D5-5A16-73FDADB21C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61" y="108801"/>
            <a:ext cx="969029" cy="1244518"/>
          </a:xfrm>
          <a:prstGeom prst="rect">
            <a:avLst/>
          </a:prstGeom>
          <a:effectLst/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C041323E-1C86-227A-C697-7709CC2FC3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DEC63D0-A157-3085-9324-730BA9733D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1"/>
          <a:stretch>
            <a:fillRect/>
          </a:stretch>
        </p:blipFill>
        <p:spPr>
          <a:xfrm>
            <a:off x="2882711" y="1906582"/>
            <a:ext cx="6004101" cy="4583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799D706-4E6C-DC26-59CC-A01A20A98A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526" y="5614868"/>
            <a:ext cx="1279093" cy="1159475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86B4A02-6CF7-70ED-F611-C227CE080033}"/>
              </a:ext>
            </a:extLst>
          </p:cNvPr>
          <p:cNvSpPr/>
          <p:nvPr/>
        </p:nvSpPr>
        <p:spPr>
          <a:xfrm>
            <a:off x="1117648" y="3320416"/>
            <a:ext cx="4201262" cy="10618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IL PROVOQUE</a:t>
            </a:r>
          </a:p>
          <a:p>
            <a:pPr algn="ctr"/>
            <a:r>
              <a:rPr lang="fr-FR" sz="2800" b="1" dirty="0">
                <a:latin typeface="Marianne" panose="02000000000000000000" pitchFamily="50" charset="0"/>
              </a:rPr>
              <a:t>DES SHOOTS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B12B2194-6FC4-4016-226E-3C5CB9FB51DC}"/>
              </a:ext>
            </a:extLst>
          </p:cNvPr>
          <p:cNvSpPr/>
          <p:nvPr/>
        </p:nvSpPr>
        <p:spPr>
          <a:xfrm>
            <a:off x="6897813" y="3320416"/>
            <a:ext cx="4225159" cy="10618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AUCUN</a:t>
            </a:r>
          </a:p>
          <a:p>
            <a:pPr algn="ctr"/>
            <a:r>
              <a:rPr lang="fr-FR" sz="2800" b="1" dirty="0">
                <a:latin typeface="Marianne" panose="02000000000000000000" pitchFamily="50" charset="0"/>
              </a:rPr>
              <a:t>IMPACT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74CD9B6-252A-7F36-6683-68C996E0B2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" y="3436852"/>
            <a:ext cx="2251466" cy="225146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8A4ECBA-B63B-2857-FF0A-2D8416A2BCF0}"/>
              </a:ext>
            </a:extLst>
          </p:cNvPr>
          <p:cNvSpPr txBox="1"/>
          <p:nvPr/>
        </p:nvSpPr>
        <p:spPr>
          <a:xfrm>
            <a:off x="1215293" y="260062"/>
            <a:ext cx="996424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</a:rPr>
              <a:t>Si l’écran est une récompense</a:t>
            </a:r>
          </a:p>
          <a:p>
            <a:r>
              <a:rPr lang="fr-FR" sz="5400" kern="1000" spc="-150" dirty="0">
                <a:solidFill>
                  <a:schemeClr val="bg1"/>
                </a:solidFill>
              </a:rPr>
              <a:t>quel</a:t>
            </a:r>
            <a:r>
              <a:rPr lang="fr-FR" sz="5400" kern="1000" dirty="0">
                <a:solidFill>
                  <a:schemeClr val="bg1"/>
                </a:solidFill>
              </a:rPr>
              <a:t> est l’impact sur la </a:t>
            </a:r>
            <a:r>
              <a:rPr lang="fr-FR" sz="5400" kern="1000" spc="-150" dirty="0">
                <a:solidFill>
                  <a:schemeClr val="bg1"/>
                </a:solidFill>
              </a:rPr>
              <a:t>dopamine ?</a:t>
            </a:r>
            <a:endParaRPr lang="fr-FR" sz="5400" kern="1000" spc="-150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82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D3EDE3-EAF4-FD3B-3E43-0E8A947C8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F7D4E52-D16A-AAF8-6149-E3C1569FD6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61" y="108801"/>
            <a:ext cx="969029" cy="1244518"/>
          </a:xfrm>
          <a:prstGeom prst="rect">
            <a:avLst/>
          </a:prstGeom>
          <a:effectLst/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143551BE-4F1D-8248-2486-B8B7DC396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F7F044D-2E33-1F97-7BF0-2140648B0A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1"/>
          <a:stretch>
            <a:fillRect/>
          </a:stretch>
        </p:blipFill>
        <p:spPr>
          <a:xfrm>
            <a:off x="2882711" y="1906582"/>
            <a:ext cx="6004101" cy="4583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7E53D53-4BE6-03DD-F7E0-5F70C51B2A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526" y="5614868"/>
            <a:ext cx="1279093" cy="1159475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61B3494-C7F9-5815-5067-2071BFB9DEB2}"/>
              </a:ext>
            </a:extLst>
          </p:cNvPr>
          <p:cNvSpPr/>
          <p:nvPr/>
        </p:nvSpPr>
        <p:spPr>
          <a:xfrm>
            <a:off x="3688550" y="4660856"/>
            <a:ext cx="5116336" cy="1061874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DÉSIR : « JE VEUX VÉRIFIER MON SMARTPHONE ! »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69B8D8EB-BD0E-4759-7E5D-1CF3C63A4BDC}"/>
              </a:ext>
            </a:extLst>
          </p:cNvPr>
          <p:cNvSpPr/>
          <p:nvPr/>
        </p:nvSpPr>
        <p:spPr>
          <a:xfrm>
            <a:off x="6451589" y="2599034"/>
            <a:ext cx="5116336" cy="1061874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ANTICIPATION : « UN SMS, MESSAGE, UNE NOTIF’ ? »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4527766-6D8E-282B-7174-50B7C30E681E}"/>
              </a:ext>
            </a:extLst>
          </p:cNvPr>
          <p:cNvSpPr/>
          <p:nvPr/>
        </p:nvSpPr>
        <p:spPr>
          <a:xfrm>
            <a:off x="624075" y="2599034"/>
            <a:ext cx="5116336" cy="1061874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PLAISIR : « AH ! QUELQU’UN M’A ÉCRIT ! »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09138F1-420D-F698-F75D-6DF0175B74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16" y="4558836"/>
            <a:ext cx="2421923" cy="242192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9A55165-162E-63F4-2710-7B2E19C534F6}"/>
              </a:ext>
            </a:extLst>
          </p:cNvPr>
          <p:cNvSpPr txBox="1"/>
          <p:nvPr/>
        </p:nvSpPr>
        <p:spPr>
          <a:xfrm>
            <a:off x="1407382" y="260062"/>
            <a:ext cx="91911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</a:rPr>
              <a:t>Remettez dans l’ordre les étapes du circuit de la récompense…</a:t>
            </a:r>
            <a:endParaRPr lang="fr-FR" sz="5400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pic>
        <p:nvPicPr>
          <p:cNvPr id="15" name="freesound_community-quiz-game-music-loop-bpm-90-61070">
            <a:hlinkClick r:id="" action="ppaction://media"/>
            <a:extLst>
              <a:ext uri="{FF2B5EF4-FFF2-40B4-BE49-F238E27FC236}">
                <a16:creationId xmlns:a16="http://schemas.microsoft.com/office/drawing/2014/main" id="{72CCA23C-CF26-7EDC-78AE-7E903AB765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46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5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8975A9-D32D-8DAC-8EC8-9FB2CE76F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BB1D866-7005-88C9-F689-A0AFB0DF6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61" y="108801"/>
            <a:ext cx="969029" cy="1244518"/>
          </a:xfrm>
          <a:prstGeom prst="rect">
            <a:avLst/>
          </a:prstGeom>
          <a:effectLst/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6CAAD9E-5AC7-E983-90C8-88CB8424F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877B345-1378-4134-9926-F3E526FB8C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1"/>
          <a:stretch>
            <a:fillRect/>
          </a:stretch>
        </p:blipFill>
        <p:spPr>
          <a:xfrm>
            <a:off x="2882711" y="1906582"/>
            <a:ext cx="6004101" cy="4583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E3E7A15-DB30-4F99-63E4-155F258F6C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526" y="5614868"/>
            <a:ext cx="1279093" cy="1159475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51C5E2F-5D2B-BEEC-DEBC-6974491A1831}"/>
              </a:ext>
            </a:extLst>
          </p:cNvPr>
          <p:cNvSpPr/>
          <p:nvPr/>
        </p:nvSpPr>
        <p:spPr>
          <a:xfrm>
            <a:off x="2940965" y="2166945"/>
            <a:ext cx="5116336" cy="10618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latin typeface="Marianne" panose="02000000000000000000" pitchFamily="50" charset="0"/>
              </a:rPr>
              <a:t>DÉSIR : « JE VEUX VÉRIFIER MON SMARTPHONE ! »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D3AD757-F21C-9D93-CD84-F6858EF96F6C}"/>
              </a:ext>
            </a:extLst>
          </p:cNvPr>
          <p:cNvSpPr/>
          <p:nvPr/>
        </p:nvSpPr>
        <p:spPr>
          <a:xfrm>
            <a:off x="3232653" y="3446474"/>
            <a:ext cx="5116336" cy="10618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latin typeface="Marianne" panose="02000000000000000000" pitchFamily="50" charset="0"/>
              </a:rPr>
              <a:t>ANTICIPATION : « UN SMS, MESSAGE, UNE NOTIF’ ? »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204D35A-F87C-4B43-B0FF-E649C8E43B23}"/>
              </a:ext>
            </a:extLst>
          </p:cNvPr>
          <p:cNvSpPr/>
          <p:nvPr/>
        </p:nvSpPr>
        <p:spPr>
          <a:xfrm>
            <a:off x="3611776" y="4726003"/>
            <a:ext cx="5116336" cy="10618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b="1" dirty="0">
                <a:latin typeface="Marianne" panose="02000000000000000000" pitchFamily="50" charset="0"/>
              </a:rPr>
              <a:t>PLAISIR : « AH ! QUELQU’UN M’A ÉCRIT ! »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D403E7C-BE69-6B81-D7EC-D2F8EB38BC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661" y="3731845"/>
            <a:ext cx="2223536" cy="2223536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3FAEA40A-6406-E011-B524-1CD3BF42AC43}"/>
              </a:ext>
            </a:extLst>
          </p:cNvPr>
          <p:cNvSpPr/>
          <p:nvPr/>
        </p:nvSpPr>
        <p:spPr>
          <a:xfrm>
            <a:off x="2256758" y="2014388"/>
            <a:ext cx="766119" cy="766119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r-FR" sz="5400" b="1" dirty="0">
                <a:latin typeface="Marianne" panose="02000000000000000000" pitchFamily="50" charset="0"/>
              </a:rPr>
              <a:t>1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55A2DD0-CBD6-CE59-6888-226F18159656}"/>
              </a:ext>
            </a:extLst>
          </p:cNvPr>
          <p:cNvSpPr/>
          <p:nvPr/>
        </p:nvSpPr>
        <p:spPr>
          <a:xfrm>
            <a:off x="2565744" y="3377313"/>
            <a:ext cx="766119" cy="766119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r-FR" sz="5400" b="1" dirty="0">
                <a:latin typeface="Marianne" panose="02000000000000000000" pitchFamily="50" charset="0"/>
              </a:rPr>
              <a:t>2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C8DE9BE-3A13-0D0F-6084-90E884F896A2}"/>
              </a:ext>
            </a:extLst>
          </p:cNvPr>
          <p:cNvSpPr/>
          <p:nvPr/>
        </p:nvSpPr>
        <p:spPr>
          <a:xfrm>
            <a:off x="2929913" y="4660905"/>
            <a:ext cx="766119" cy="766119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r-FR" sz="5400" b="1" dirty="0">
                <a:latin typeface="Marianne" panose="02000000000000000000" pitchFamily="50" charset="0"/>
              </a:rPr>
              <a:t>3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5A9C133-4AA6-ECB1-0D7A-9074CEF9EF20}"/>
              </a:ext>
            </a:extLst>
          </p:cNvPr>
          <p:cNvSpPr txBox="1"/>
          <p:nvPr/>
        </p:nvSpPr>
        <p:spPr>
          <a:xfrm>
            <a:off x="1407382" y="260062"/>
            <a:ext cx="91911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</a:rPr>
              <a:t>Remettez dans l’ordre les étapes du circuit de la récompense…</a:t>
            </a:r>
            <a:endParaRPr lang="fr-FR" sz="5400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18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78C72F-06D1-880B-C398-5D703A3B7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91DC114-66EC-7A8E-85C8-D6615EDD9D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61" y="108801"/>
            <a:ext cx="969029" cy="1244518"/>
          </a:xfrm>
          <a:prstGeom prst="rect">
            <a:avLst/>
          </a:prstGeom>
          <a:effectLst/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C96A4F63-381E-1455-003B-AC4FF93BB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759C57A-F7A2-0450-6006-53156BD945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1"/>
          <a:stretch>
            <a:fillRect/>
          </a:stretch>
        </p:blipFill>
        <p:spPr>
          <a:xfrm>
            <a:off x="2882711" y="1906582"/>
            <a:ext cx="6004101" cy="4583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01ACD47-FE43-B012-1D4B-7659B32B78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526" y="5614868"/>
            <a:ext cx="1279093" cy="1159475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BF3462F-FFF4-79A8-6838-7020A0F6E947}"/>
              </a:ext>
            </a:extLst>
          </p:cNvPr>
          <p:cNvSpPr/>
          <p:nvPr/>
        </p:nvSpPr>
        <p:spPr>
          <a:xfrm>
            <a:off x="1117648" y="3320416"/>
            <a:ext cx="4201262" cy="1061874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VRAI !</a:t>
            </a:r>
          </a:p>
          <a:p>
            <a:pPr algn="ctr"/>
            <a:r>
              <a:rPr lang="fr-FR" sz="2800" b="1" dirty="0">
                <a:latin typeface="Marianne" panose="02000000000000000000" pitchFamily="50" charset="0"/>
              </a:rPr>
              <a:t>J’EN VEUX ENCORE !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F568605A-6C6C-7FB4-BDA3-C8A0F7DCF8EC}"/>
              </a:ext>
            </a:extLst>
          </p:cNvPr>
          <p:cNvSpPr/>
          <p:nvPr/>
        </p:nvSpPr>
        <p:spPr>
          <a:xfrm>
            <a:off x="6897813" y="3320416"/>
            <a:ext cx="4225159" cy="1061874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FAUX !</a:t>
            </a:r>
          </a:p>
          <a:p>
            <a:pPr algn="ctr"/>
            <a:r>
              <a:rPr lang="fr-FR" sz="2800" b="1" dirty="0">
                <a:latin typeface="Marianne" panose="02000000000000000000" pitchFamily="50" charset="0"/>
              </a:rPr>
              <a:t>J’Y CROIS PAS !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57A9E03-8C24-406D-920D-7AF44BE4A6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16" y="4558836"/>
            <a:ext cx="2421923" cy="242192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42A545F-3ABA-EABF-058E-CCD3EE4F12B9}"/>
              </a:ext>
            </a:extLst>
          </p:cNvPr>
          <p:cNvSpPr txBox="1"/>
          <p:nvPr/>
        </p:nvSpPr>
        <p:spPr>
          <a:xfrm>
            <a:off x="1729946" y="260062"/>
            <a:ext cx="100522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</a:rPr>
              <a:t>Le mécanisme de tolérance</a:t>
            </a:r>
          </a:p>
          <a:p>
            <a:r>
              <a:rPr lang="fr-FR" sz="5400" dirty="0">
                <a:solidFill>
                  <a:schemeClr val="bg1"/>
                </a:solidFill>
              </a:rPr>
              <a:t>existe-t-il pour les écrans ?</a:t>
            </a:r>
            <a:endParaRPr lang="fr-FR" sz="5400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pic>
        <p:nvPicPr>
          <p:cNvPr id="13" name="freesound_community-quiz-game-music-loop-bpm-90-61070">
            <a:hlinkClick r:id="" action="ppaction://media"/>
            <a:extLst>
              <a:ext uri="{FF2B5EF4-FFF2-40B4-BE49-F238E27FC236}">
                <a16:creationId xmlns:a16="http://schemas.microsoft.com/office/drawing/2014/main" id="{BDC936B1-657D-4906-88FA-6D505B4682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76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5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13F16-3876-C073-C392-F5A5F8473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C5E98A1-FFCA-C08E-F0DE-D443A0272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9" y="0"/>
            <a:ext cx="1074915" cy="138346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0E97083-9359-EB2B-EEC3-8A71ABB626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362" y="5614868"/>
            <a:ext cx="1279421" cy="115947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11E4637-3DA6-AB3B-8786-339E2C301422}"/>
              </a:ext>
            </a:extLst>
          </p:cNvPr>
          <p:cNvSpPr txBox="1"/>
          <p:nvPr/>
        </p:nvSpPr>
        <p:spPr>
          <a:xfrm>
            <a:off x="6793706" y="1806894"/>
            <a:ext cx="422909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100" b="1" dirty="0">
                <a:latin typeface="Marianne" panose="02000000000000000000" pitchFamily="50" charset="0"/>
              </a:rPr>
              <a:t>1 personne sur 4 passe 5 heures</a:t>
            </a:r>
          </a:p>
          <a:p>
            <a:pPr algn="just"/>
            <a:r>
              <a:rPr lang="fr-FR" sz="2000" dirty="0">
                <a:latin typeface="Marianne" panose="02000000000000000000" pitchFamily="50" charset="0"/>
              </a:rPr>
              <a:t>par jour, en moyenne, sur les écrans pour un usage personnel.</a:t>
            </a:r>
          </a:p>
          <a:p>
            <a:pPr algn="just"/>
            <a:endParaRPr lang="fr-FR" sz="2000" dirty="0">
              <a:latin typeface="Marianne" panose="02000000000000000000" pitchFamily="50" charset="0"/>
            </a:endParaRPr>
          </a:p>
        </p:txBody>
      </p:sp>
      <p:pic>
        <p:nvPicPr>
          <p:cNvPr id="10" name="Graphique 9" descr="Guillemet ouvert">
            <a:extLst>
              <a:ext uri="{FF2B5EF4-FFF2-40B4-BE49-F238E27FC236}">
                <a16:creationId xmlns:a16="http://schemas.microsoft.com/office/drawing/2014/main" id="{21A6E40D-633B-7A3C-4BF7-5A55DA32B8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82827" y="1722353"/>
            <a:ext cx="914400" cy="9144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61C49B9-1CE6-3258-E730-43D4301DC2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176" y="1228076"/>
            <a:ext cx="4348635" cy="434863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DE258C9-5096-019C-F0C9-FD861EF01806}"/>
              </a:ext>
            </a:extLst>
          </p:cNvPr>
          <p:cNvSpPr txBox="1"/>
          <p:nvPr/>
        </p:nvSpPr>
        <p:spPr>
          <a:xfrm>
            <a:off x="6693695" y="3671887"/>
            <a:ext cx="37719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400" dirty="0">
                <a:latin typeface="Marianne" panose="02000000000000000000" pitchFamily="50" charset="0"/>
              </a:rPr>
              <a:t>Dont </a:t>
            </a:r>
            <a:r>
              <a:rPr lang="fr-FR" sz="2400" b="1" dirty="0">
                <a:latin typeface="Marianne" panose="02000000000000000000" pitchFamily="50" charset="0"/>
              </a:rPr>
              <a:t>80% </a:t>
            </a:r>
            <a:r>
              <a:rPr lang="fr-FR" sz="2400" dirty="0">
                <a:latin typeface="Marianne" panose="02000000000000000000" pitchFamily="50" charset="0"/>
              </a:rPr>
              <a:t>du temps</a:t>
            </a:r>
          </a:p>
          <a:p>
            <a:pPr algn="just"/>
            <a:r>
              <a:rPr lang="fr-FR" sz="2000" dirty="0">
                <a:latin typeface="Marianne" panose="02000000000000000000" pitchFamily="50" charset="0"/>
              </a:rPr>
              <a:t>pour le seul smartphone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D6D5BA6-E6D8-B68F-534D-50F01937C03C}"/>
              </a:ext>
            </a:extLst>
          </p:cNvPr>
          <p:cNvSpPr txBox="1"/>
          <p:nvPr/>
        </p:nvSpPr>
        <p:spPr>
          <a:xfrm>
            <a:off x="0" y="6070988"/>
            <a:ext cx="121486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  <a:latin typeface="Marianne" panose="02000000000000000000" pitchFamily="50" charset="0"/>
              </a:rPr>
              <a:t>Source : ARCEP, « Le baromètre du numérique, édition 2025 »,</a:t>
            </a:r>
          </a:p>
          <a:p>
            <a:pPr algn="ctr"/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arianne" panose="02000000000000000000" pitchFamily="50" charset="0"/>
              </a:rPr>
              <a:t>réalisée par le CREDOC et pilotée par l’Arcep, l’</a:t>
            </a:r>
            <a:r>
              <a:rPr lang="fr-FR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arianne" panose="02000000000000000000" pitchFamily="50" charset="0"/>
              </a:rPr>
              <a:t>Acom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arianne" panose="02000000000000000000" pitchFamily="50" charset="0"/>
              </a:rPr>
              <a:t>, le CGE et l’ANCT</a:t>
            </a:r>
            <a:endParaRPr lang="fr-FR" sz="1200" b="1" dirty="0">
              <a:solidFill>
                <a:schemeClr val="tx1">
                  <a:lumMod val="50000"/>
                  <a:lumOff val="50000"/>
                </a:schemeClr>
              </a:solidFill>
              <a:latin typeface="Marianne" panose="02000000000000000000" pitchFamily="50" charset="0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990A8EB6-7623-2F80-7EFC-5B4C58A51310}"/>
              </a:ext>
            </a:extLst>
          </p:cNvPr>
          <p:cNvGrpSpPr/>
          <p:nvPr/>
        </p:nvGrpSpPr>
        <p:grpSpPr>
          <a:xfrm>
            <a:off x="2082827" y="2846632"/>
            <a:ext cx="1269666" cy="1131806"/>
            <a:chOff x="2125002" y="2147141"/>
            <a:chExt cx="1269666" cy="1131806"/>
          </a:xfrm>
        </p:grpSpPr>
        <p:pic>
          <p:nvPicPr>
            <p:cNvPr id="13" name="Graphique 12" descr="Homme">
              <a:extLst>
                <a:ext uri="{FF2B5EF4-FFF2-40B4-BE49-F238E27FC236}">
                  <a16:creationId xmlns:a16="http://schemas.microsoft.com/office/drawing/2014/main" id="{8487946C-CD52-D850-AD50-CA9156BCB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30804" t="1563" r="32267" b="66407"/>
            <a:stretch>
              <a:fillRect/>
            </a:stretch>
          </p:blipFill>
          <p:spPr>
            <a:xfrm>
              <a:off x="2813185" y="2147141"/>
              <a:ext cx="581483" cy="504357"/>
            </a:xfrm>
            <a:prstGeom prst="rect">
              <a:avLst/>
            </a:prstGeom>
          </p:spPr>
        </p:pic>
        <p:pic>
          <p:nvPicPr>
            <p:cNvPr id="14" name="Graphique 13" descr="Homme">
              <a:extLst>
                <a:ext uri="{FF2B5EF4-FFF2-40B4-BE49-F238E27FC236}">
                  <a16:creationId xmlns:a16="http://schemas.microsoft.com/office/drawing/2014/main" id="{B8E8123A-76AC-5A72-9AE0-EE4F1EB92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l="30804" t="1563" r="32267" b="66407"/>
            <a:stretch>
              <a:fillRect/>
            </a:stretch>
          </p:blipFill>
          <p:spPr>
            <a:xfrm>
              <a:off x="2125002" y="2147141"/>
              <a:ext cx="581483" cy="504357"/>
            </a:xfrm>
            <a:prstGeom prst="rect">
              <a:avLst/>
            </a:prstGeom>
          </p:spPr>
        </p:pic>
        <p:pic>
          <p:nvPicPr>
            <p:cNvPr id="15" name="Graphique 14" descr="Homme">
              <a:extLst>
                <a:ext uri="{FF2B5EF4-FFF2-40B4-BE49-F238E27FC236}">
                  <a16:creationId xmlns:a16="http://schemas.microsoft.com/office/drawing/2014/main" id="{FEAC20D2-7389-907A-77A9-46E0A222A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30804" t="1563" r="32267" b="66407"/>
            <a:stretch>
              <a:fillRect/>
            </a:stretch>
          </p:blipFill>
          <p:spPr>
            <a:xfrm>
              <a:off x="2813185" y="2774590"/>
              <a:ext cx="581483" cy="504357"/>
            </a:xfrm>
            <a:prstGeom prst="rect">
              <a:avLst/>
            </a:prstGeom>
          </p:spPr>
        </p:pic>
        <p:pic>
          <p:nvPicPr>
            <p:cNvPr id="16" name="Graphique 15" descr="Homme">
              <a:extLst>
                <a:ext uri="{FF2B5EF4-FFF2-40B4-BE49-F238E27FC236}">
                  <a16:creationId xmlns:a16="http://schemas.microsoft.com/office/drawing/2014/main" id="{6E7DA9AE-7831-836B-9CA8-A83BF7FEC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30804" t="1563" r="32267" b="66407"/>
            <a:stretch>
              <a:fillRect/>
            </a:stretch>
          </p:blipFill>
          <p:spPr>
            <a:xfrm>
              <a:off x="2125002" y="2774590"/>
              <a:ext cx="581483" cy="504357"/>
            </a:xfrm>
            <a:prstGeom prst="rect">
              <a:avLst/>
            </a:prstGeom>
          </p:spPr>
        </p:pic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F68D78DE-2123-5547-DD80-6FB6AF9A1E64}"/>
              </a:ext>
            </a:extLst>
          </p:cNvPr>
          <p:cNvSpPr txBox="1"/>
          <p:nvPr/>
        </p:nvSpPr>
        <p:spPr>
          <a:xfrm>
            <a:off x="86619" y="182973"/>
            <a:ext cx="12016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rgbClr val="00B0F0"/>
                </a:solidFill>
                <a:latin typeface="Marianne" panose="02000000000000000000" pitchFamily="50" charset="0"/>
              </a:rPr>
              <a:t>QUELQUES CHIFFRES…</a:t>
            </a:r>
          </a:p>
        </p:txBody>
      </p:sp>
    </p:spTree>
    <p:extLst>
      <p:ext uri="{BB962C8B-B14F-4D97-AF65-F5344CB8AC3E}">
        <p14:creationId xmlns:p14="http://schemas.microsoft.com/office/powerpoint/2010/main" val="19611687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596ED1-4E35-7CC6-F40D-D0E6DA73B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6E9129A-A46B-05DE-9787-3F8A62F84F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61" y="108801"/>
            <a:ext cx="969029" cy="1244518"/>
          </a:xfrm>
          <a:prstGeom prst="rect">
            <a:avLst/>
          </a:prstGeom>
          <a:effectLst/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281643B-399D-D33A-928C-AC4213E06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5FEFC63-3E84-D301-AC7D-CE13DA523E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1"/>
          <a:stretch>
            <a:fillRect/>
          </a:stretch>
        </p:blipFill>
        <p:spPr>
          <a:xfrm>
            <a:off x="2882711" y="1906582"/>
            <a:ext cx="6004101" cy="4583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E9545E7-0A11-0040-1A09-4D69801089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526" y="5614868"/>
            <a:ext cx="1279093" cy="1159475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E50A365F-8419-9112-A40E-9FC83811E136}"/>
              </a:ext>
            </a:extLst>
          </p:cNvPr>
          <p:cNvSpPr/>
          <p:nvPr/>
        </p:nvSpPr>
        <p:spPr>
          <a:xfrm>
            <a:off x="1117648" y="3320416"/>
            <a:ext cx="4201262" cy="10618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VRAI !</a:t>
            </a:r>
          </a:p>
          <a:p>
            <a:pPr algn="ctr"/>
            <a:r>
              <a:rPr lang="fr-FR" sz="2800" b="1" dirty="0">
                <a:latin typeface="Marianne" panose="02000000000000000000" pitchFamily="50" charset="0"/>
              </a:rPr>
              <a:t>J’EN VEUX ENCORE !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E41EB14F-7ADB-6326-01F3-D791B90B2EF3}"/>
              </a:ext>
            </a:extLst>
          </p:cNvPr>
          <p:cNvSpPr/>
          <p:nvPr/>
        </p:nvSpPr>
        <p:spPr>
          <a:xfrm>
            <a:off x="6897813" y="3320416"/>
            <a:ext cx="4225159" cy="10618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FAUX !</a:t>
            </a:r>
          </a:p>
          <a:p>
            <a:pPr algn="ctr"/>
            <a:r>
              <a:rPr lang="fr-FR" sz="2800" b="1" dirty="0">
                <a:latin typeface="Marianne" panose="02000000000000000000" pitchFamily="50" charset="0"/>
              </a:rPr>
              <a:t>J’Y CROIS PAS !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3FA7811-B55B-8FB8-0F4C-31AB429EB05C}"/>
              </a:ext>
            </a:extLst>
          </p:cNvPr>
          <p:cNvSpPr txBox="1"/>
          <p:nvPr/>
        </p:nvSpPr>
        <p:spPr>
          <a:xfrm>
            <a:off x="1729946" y="260062"/>
            <a:ext cx="100522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</a:rPr>
              <a:t>Le mécanisme de tolérance</a:t>
            </a:r>
          </a:p>
          <a:p>
            <a:r>
              <a:rPr lang="fr-FR" sz="5400" dirty="0">
                <a:solidFill>
                  <a:schemeClr val="bg1"/>
                </a:solidFill>
              </a:rPr>
              <a:t>existe-t-il pour les écrans ?</a:t>
            </a:r>
            <a:endParaRPr lang="fr-FR" sz="5400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0138D2E-921C-3901-A4C3-FA41E3D314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0267"/>
            <a:ext cx="2251466" cy="225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7FEE48-5464-CEFA-5C94-0058E4210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DD9148D-66BF-7CBD-C1C0-32D0AF732E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61" y="108801"/>
            <a:ext cx="969029" cy="1244518"/>
          </a:xfrm>
          <a:prstGeom prst="rect">
            <a:avLst/>
          </a:prstGeom>
          <a:effectLst/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555460C3-7AF5-3838-F133-07EA55421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166E3B3-7F54-0EA9-4AD2-670230111C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1"/>
          <a:stretch>
            <a:fillRect/>
          </a:stretch>
        </p:blipFill>
        <p:spPr>
          <a:xfrm>
            <a:off x="2882711" y="1906582"/>
            <a:ext cx="6004101" cy="4583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CBA8D54-8D0B-1F01-6DB2-4A870596B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526" y="5614868"/>
            <a:ext cx="1279093" cy="1159475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2CBD21B-419D-D50E-5F96-4ADD453D89BB}"/>
              </a:ext>
            </a:extLst>
          </p:cNvPr>
          <p:cNvSpPr/>
          <p:nvPr/>
        </p:nvSpPr>
        <p:spPr>
          <a:xfrm>
            <a:off x="1117648" y="3320416"/>
            <a:ext cx="4201262" cy="1061874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BAH OUI ! TOUT LE MONDE LE FAIT !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9FC30841-D045-B170-DE95-F52252EBD18B}"/>
              </a:ext>
            </a:extLst>
          </p:cNvPr>
          <p:cNvSpPr/>
          <p:nvPr/>
        </p:nvSpPr>
        <p:spPr>
          <a:xfrm>
            <a:off x="6897813" y="3320416"/>
            <a:ext cx="4225159" cy="1061874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NON ! IL S’ISOLE</a:t>
            </a:r>
          </a:p>
          <a:p>
            <a:pPr algn="ctr"/>
            <a:r>
              <a:rPr lang="fr-FR" sz="2800" b="1" dirty="0">
                <a:latin typeface="Marianne" panose="02000000000000000000" pitchFamily="50" charset="0"/>
              </a:rPr>
              <a:t>TOUT SEUL !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86B1B61-C1D3-713B-723A-3454451E7A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16" y="4558836"/>
            <a:ext cx="2421923" cy="242192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71245DD-BD03-8114-F109-5D5C38706CF1}"/>
              </a:ext>
            </a:extLst>
          </p:cNvPr>
          <p:cNvSpPr txBox="1"/>
          <p:nvPr/>
        </p:nvSpPr>
        <p:spPr>
          <a:xfrm>
            <a:off x="1729946" y="260062"/>
            <a:ext cx="100522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</a:rPr>
              <a:t>L’environnement social influe</a:t>
            </a:r>
          </a:p>
          <a:p>
            <a:r>
              <a:rPr lang="fr-FR" sz="5400" dirty="0">
                <a:solidFill>
                  <a:schemeClr val="bg1"/>
                </a:solidFill>
              </a:rPr>
              <a:t>sur l’usage des écrans ?</a:t>
            </a:r>
            <a:endParaRPr lang="fr-FR" sz="5400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pic>
        <p:nvPicPr>
          <p:cNvPr id="13" name="freesound_community-quiz-game-music-loop-bpm-90-61070">
            <a:hlinkClick r:id="" action="ppaction://media"/>
            <a:extLst>
              <a:ext uri="{FF2B5EF4-FFF2-40B4-BE49-F238E27FC236}">
                <a16:creationId xmlns:a16="http://schemas.microsoft.com/office/drawing/2014/main" id="{6A11C3D2-CC4B-64CF-9EFD-4B82D1B23C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1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5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5A1F37-CBFE-690F-BB60-3F704B14D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BFC792A-5AC5-082C-BE5D-3631E9A98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61" y="108801"/>
            <a:ext cx="969029" cy="1244518"/>
          </a:xfrm>
          <a:prstGeom prst="rect">
            <a:avLst/>
          </a:prstGeom>
          <a:effectLst/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16F887C-AE1A-DCC4-537F-50BFFBB60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CA81E05-5594-AF89-3EF7-85FC804216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1"/>
          <a:stretch>
            <a:fillRect/>
          </a:stretch>
        </p:blipFill>
        <p:spPr>
          <a:xfrm>
            <a:off x="2882711" y="1906582"/>
            <a:ext cx="6004101" cy="4583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186D8D6-1931-1C66-B818-E21A362B94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526" y="5614868"/>
            <a:ext cx="1279093" cy="1159475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5B77EA2-C579-FB89-5AA5-91DB52ADFAD5}"/>
              </a:ext>
            </a:extLst>
          </p:cNvPr>
          <p:cNvSpPr/>
          <p:nvPr/>
        </p:nvSpPr>
        <p:spPr>
          <a:xfrm>
            <a:off x="1117648" y="3320416"/>
            <a:ext cx="4201262" cy="10618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BAH OUI ! TOUT LE MONDE LE FAIT !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999A6176-2970-7F16-3F73-4F11EC3DF672}"/>
              </a:ext>
            </a:extLst>
          </p:cNvPr>
          <p:cNvSpPr/>
          <p:nvPr/>
        </p:nvSpPr>
        <p:spPr>
          <a:xfrm>
            <a:off x="6897813" y="3320416"/>
            <a:ext cx="4225159" cy="10618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NON ! IL S’ISOLE</a:t>
            </a:r>
          </a:p>
          <a:p>
            <a:pPr algn="ctr"/>
            <a:r>
              <a:rPr lang="fr-FR" sz="2800" b="1" dirty="0">
                <a:latin typeface="Marianne" panose="02000000000000000000" pitchFamily="50" charset="0"/>
              </a:rPr>
              <a:t>TOUT SEUL !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BBCA60E-42E3-AE31-5F37-E229D0F0C4D2}"/>
              </a:ext>
            </a:extLst>
          </p:cNvPr>
          <p:cNvSpPr txBox="1"/>
          <p:nvPr/>
        </p:nvSpPr>
        <p:spPr>
          <a:xfrm>
            <a:off x="1729946" y="260062"/>
            <a:ext cx="100522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</a:rPr>
              <a:t>L’environnement social influe</a:t>
            </a:r>
          </a:p>
          <a:p>
            <a:r>
              <a:rPr lang="fr-FR" sz="5400" dirty="0">
                <a:solidFill>
                  <a:schemeClr val="bg1"/>
                </a:solidFill>
              </a:rPr>
              <a:t>sur l’usage des écrans ?</a:t>
            </a:r>
            <a:endParaRPr lang="fr-FR" sz="5400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0780E34-54B2-1469-C0E7-72301B51EC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4496" y="3703706"/>
            <a:ext cx="2490899" cy="249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7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F5B4CB-5E50-B2E2-8100-8B3A14840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5F57592-B13B-A904-EC33-37443FDDB1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61" y="108801"/>
            <a:ext cx="969029" cy="1244518"/>
          </a:xfrm>
          <a:prstGeom prst="rect">
            <a:avLst/>
          </a:prstGeom>
          <a:effectLst/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21A91D4F-A841-FCA9-FA29-5700296F7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D828D3E-CEA4-0CF8-F259-6CA685E9C0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1"/>
          <a:stretch>
            <a:fillRect/>
          </a:stretch>
        </p:blipFill>
        <p:spPr>
          <a:xfrm>
            <a:off x="2882711" y="1906582"/>
            <a:ext cx="6004101" cy="4583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47B6819-091C-FADE-0AA5-2D1DFA78BF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526" y="5614868"/>
            <a:ext cx="1279093" cy="1159475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70E1CE5-6F9E-15BB-8150-34A791BCC3EE}"/>
              </a:ext>
            </a:extLst>
          </p:cNvPr>
          <p:cNvSpPr/>
          <p:nvPr/>
        </p:nvSpPr>
        <p:spPr>
          <a:xfrm>
            <a:off x="1117648" y="3320416"/>
            <a:ext cx="4201262" cy="1061874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OUI !!! JE KIFFE COMME UN JUNKY !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83349A19-2A16-6C76-131D-F65F276B46A0}"/>
              </a:ext>
            </a:extLst>
          </p:cNvPr>
          <p:cNvSpPr/>
          <p:nvPr/>
        </p:nvSpPr>
        <p:spPr>
          <a:xfrm>
            <a:off x="6897813" y="3320416"/>
            <a:ext cx="4225159" cy="1061874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NON ET</a:t>
            </a:r>
          </a:p>
          <a:p>
            <a:pPr algn="ctr"/>
            <a:r>
              <a:rPr lang="fr-FR" sz="2800" b="1" dirty="0">
                <a:latin typeface="Marianne" panose="02000000000000000000" pitchFamily="50" charset="0"/>
              </a:rPr>
              <a:t>J’Y PEUX RIEN !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0ECD185-DF28-D05B-ABE4-0B3CA87F0E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16" y="4558836"/>
            <a:ext cx="2421923" cy="242192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B161897-2A6D-8320-AB44-F64DB430E95A}"/>
              </a:ext>
            </a:extLst>
          </p:cNvPr>
          <p:cNvSpPr txBox="1"/>
          <p:nvPr/>
        </p:nvSpPr>
        <p:spPr>
          <a:xfrm>
            <a:off x="2483708" y="260062"/>
            <a:ext cx="929846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</a:rPr>
              <a:t>La dépendance aux écrans</a:t>
            </a:r>
          </a:p>
          <a:p>
            <a:r>
              <a:rPr lang="fr-FR" sz="5400" dirty="0">
                <a:solidFill>
                  <a:schemeClr val="bg1"/>
                </a:solidFill>
              </a:rPr>
              <a:t>est un choix ?</a:t>
            </a:r>
            <a:endParaRPr lang="fr-FR" sz="5400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pic>
        <p:nvPicPr>
          <p:cNvPr id="13" name="freesound_community-quiz-game-music-loop-bpm-90-61070">
            <a:hlinkClick r:id="" action="ppaction://media"/>
            <a:extLst>
              <a:ext uri="{FF2B5EF4-FFF2-40B4-BE49-F238E27FC236}">
                <a16:creationId xmlns:a16="http://schemas.microsoft.com/office/drawing/2014/main" id="{47BE4957-50C2-39E7-C85D-2F6E19B43F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8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22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5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552FC8-7A85-B888-CB8B-73CE1EA6D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346F956-53AA-DC49-12BA-03DDA5205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61" y="108801"/>
            <a:ext cx="969029" cy="1244518"/>
          </a:xfrm>
          <a:prstGeom prst="rect">
            <a:avLst/>
          </a:prstGeom>
          <a:effectLst/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6D6CBCF-1F82-8C97-0244-D3F79F769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6602614-DC80-55C4-A735-F69F82B265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1"/>
          <a:stretch>
            <a:fillRect/>
          </a:stretch>
        </p:blipFill>
        <p:spPr>
          <a:xfrm>
            <a:off x="2882711" y="1906582"/>
            <a:ext cx="6004101" cy="4583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FE4338C-D5C2-8834-B434-198792236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526" y="5614868"/>
            <a:ext cx="1279093" cy="1159475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7A5F989B-4824-6B55-13B2-450F74067968}"/>
              </a:ext>
            </a:extLst>
          </p:cNvPr>
          <p:cNvSpPr/>
          <p:nvPr/>
        </p:nvSpPr>
        <p:spPr>
          <a:xfrm>
            <a:off x="6897813" y="3320416"/>
            <a:ext cx="4225159" cy="10618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NON ET</a:t>
            </a:r>
          </a:p>
          <a:p>
            <a:pPr algn="ctr"/>
            <a:r>
              <a:rPr lang="fr-FR" sz="2800" b="1" dirty="0">
                <a:latin typeface="Marianne" panose="02000000000000000000" pitchFamily="50" charset="0"/>
              </a:rPr>
              <a:t>J’Y PEUX RIEN !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81BBEF9-77CF-D522-CB50-2169D1D64F4B}"/>
              </a:ext>
            </a:extLst>
          </p:cNvPr>
          <p:cNvSpPr txBox="1"/>
          <p:nvPr/>
        </p:nvSpPr>
        <p:spPr>
          <a:xfrm>
            <a:off x="1729946" y="260062"/>
            <a:ext cx="100522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5400" dirty="0">
                <a:solidFill>
                  <a:schemeClr val="bg1"/>
                </a:solidFill>
              </a:rPr>
              <a:t>La dépendance aux écrans</a:t>
            </a:r>
          </a:p>
          <a:p>
            <a:r>
              <a:rPr lang="fr-FR" sz="5400" dirty="0">
                <a:solidFill>
                  <a:schemeClr val="bg1"/>
                </a:solidFill>
              </a:rPr>
              <a:t>est un choix ?</a:t>
            </a:r>
            <a:endParaRPr lang="fr-FR" sz="5400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A9C06E3A-52D0-9491-9760-46886C5C3F76}"/>
              </a:ext>
            </a:extLst>
          </p:cNvPr>
          <p:cNvSpPr/>
          <p:nvPr/>
        </p:nvSpPr>
        <p:spPr>
          <a:xfrm>
            <a:off x="1117648" y="3320416"/>
            <a:ext cx="4201262" cy="10618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Marianne" panose="02000000000000000000" pitchFamily="50" charset="0"/>
              </a:rPr>
              <a:t>OUI !!! JE KIFFE COMME UN JUNKY !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BB7F389-093B-C18A-3594-66BB7B9E8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188" y="729228"/>
            <a:ext cx="3535856" cy="353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4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D3B8B-83C4-47E7-08B6-1C3458B3E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96262F9-7390-7BA9-8F09-2ABA4AE68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9" y="0"/>
            <a:ext cx="1074915" cy="138346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736819E-FF77-4874-A9FD-72C8263E5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362" y="5614868"/>
            <a:ext cx="1279421" cy="115947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DA14AD5-ECE3-3809-AFB2-54A529A3F96D}"/>
              </a:ext>
            </a:extLst>
          </p:cNvPr>
          <p:cNvSpPr txBox="1"/>
          <p:nvPr/>
        </p:nvSpPr>
        <p:spPr>
          <a:xfrm>
            <a:off x="2357438" y="1658605"/>
            <a:ext cx="9144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9600" dirty="0">
                <a:latin typeface="Marianne" panose="02000000000000000000" pitchFamily="50" charset="0"/>
              </a:rPr>
              <a:t>L’évolution</a:t>
            </a:r>
          </a:p>
          <a:p>
            <a:pPr algn="just"/>
            <a:r>
              <a:rPr lang="fr-FR" sz="5400" dirty="0">
                <a:latin typeface="Marianne" panose="02000000000000000000" pitchFamily="50" charset="0"/>
              </a:rPr>
              <a:t>de notre cerveau</a:t>
            </a:r>
          </a:p>
          <a:p>
            <a:pPr algn="just"/>
            <a:r>
              <a:rPr lang="fr-FR" sz="5400" dirty="0">
                <a:latin typeface="Marianne" panose="02000000000000000000" pitchFamily="50" charset="0"/>
              </a:rPr>
              <a:t>en question </a:t>
            </a:r>
            <a:r>
              <a:rPr lang="fr-FR" sz="6000" dirty="0">
                <a:latin typeface="Marianne" panose="02000000000000000000" pitchFamily="50" charset="0"/>
              </a:rPr>
              <a:t>?</a:t>
            </a:r>
            <a:endParaRPr lang="fr-FR" sz="4400" dirty="0">
              <a:latin typeface="Marianne" panose="02000000000000000000" pitchFamily="50" charset="0"/>
            </a:endParaRPr>
          </a:p>
        </p:txBody>
      </p:sp>
      <p:pic>
        <p:nvPicPr>
          <p:cNvPr id="10" name="Graphique 9" descr="Guillemet ouvert">
            <a:extLst>
              <a:ext uri="{FF2B5EF4-FFF2-40B4-BE49-F238E27FC236}">
                <a16:creationId xmlns:a16="http://schemas.microsoft.com/office/drawing/2014/main" id="{CBE3FB97-C95E-079C-50EA-7984804C04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39913" y="1722353"/>
            <a:ext cx="914400" cy="914400"/>
          </a:xfrm>
          <a:prstGeom prst="rect">
            <a:avLst/>
          </a:prstGeom>
        </p:spPr>
      </p:pic>
      <p:pic>
        <p:nvPicPr>
          <p:cNvPr id="12" name="Graphique 11" descr="Guillemet fermé">
            <a:extLst>
              <a:ext uri="{FF2B5EF4-FFF2-40B4-BE49-F238E27FC236}">
                <a16:creationId xmlns:a16="http://schemas.microsoft.com/office/drawing/2014/main" id="{EC07221F-07BA-2472-AA65-10738AC99E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05595" y="4224664"/>
            <a:ext cx="914400" cy="9144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86807CB-AC11-7A56-3047-774B85F3EFAF}"/>
              </a:ext>
            </a:extLst>
          </p:cNvPr>
          <p:cNvSpPr txBox="1"/>
          <p:nvPr/>
        </p:nvSpPr>
        <p:spPr>
          <a:xfrm>
            <a:off x="86619" y="182973"/>
            <a:ext cx="12016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rgbClr val="00B0F0"/>
                </a:solidFill>
                <a:latin typeface="Marianne" panose="02000000000000000000" pitchFamily="50" charset="0"/>
              </a:rPr>
              <a:t>UN PEU D’ANTROPOLOGIE…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B59C87F3-4DCF-259F-6831-6007695FF2E7}"/>
              </a:ext>
            </a:extLst>
          </p:cNvPr>
          <p:cNvGrpSpPr/>
          <p:nvPr/>
        </p:nvGrpSpPr>
        <p:grpSpPr>
          <a:xfrm>
            <a:off x="8509126" y="1383463"/>
            <a:ext cx="1636059" cy="1501369"/>
            <a:chOff x="9134407" y="2507659"/>
            <a:chExt cx="1636059" cy="1501369"/>
          </a:xfrm>
        </p:grpSpPr>
        <p:pic>
          <p:nvPicPr>
            <p:cNvPr id="6" name="Graphique 5" descr="Bulle de conversation">
              <a:extLst>
                <a:ext uri="{FF2B5EF4-FFF2-40B4-BE49-F238E27FC236}">
                  <a16:creationId xmlns:a16="http://schemas.microsoft.com/office/drawing/2014/main" id="{995CEA6B-7CDD-29E7-4AED-AD0771D15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856066" y="3094628"/>
              <a:ext cx="914400" cy="914400"/>
            </a:xfrm>
            <a:prstGeom prst="rect">
              <a:avLst/>
            </a:prstGeom>
          </p:spPr>
        </p:pic>
        <p:pic>
          <p:nvPicPr>
            <p:cNvPr id="8" name="Graphique 7" descr="Bulle de conversation">
              <a:extLst>
                <a:ext uri="{FF2B5EF4-FFF2-40B4-BE49-F238E27FC236}">
                  <a16:creationId xmlns:a16="http://schemas.microsoft.com/office/drawing/2014/main" id="{74AB37E7-FD98-0D5E-542B-6D699DCC4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flipH="1">
              <a:off x="9134407" y="2507659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72596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EE03B0-92B3-F52C-6B1D-48FF791BD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4EE3D12-E23E-8E55-0CD6-C3A32F3B0C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85"/>
          <a:stretch>
            <a:fillRect/>
          </a:stretch>
        </p:blipFill>
        <p:spPr>
          <a:xfrm>
            <a:off x="1" y="-3312963"/>
            <a:ext cx="12192000" cy="1017096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641BAAA-B197-3A52-1DBF-A9530D73DB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61" y="108801"/>
            <a:ext cx="969029" cy="1244518"/>
          </a:xfrm>
          <a:prstGeom prst="rect">
            <a:avLst/>
          </a:prstGeom>
          <a:effectLst/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C5C30BB-94AF-6CB9-1C25-C974182A41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526" y="5614868"/>
            <a:ext cx="1279093" cy="1159475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3361B63B-517C-FBA2-4D0E-19CA81241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D0762D-2C60-24A0-86D7-12152A5CB0AB}"/>
              </a:ext>
            </a:extLst>
          </p:cNvPr>
          <p:cNvSpPr txBox="1"/>
          <p:nvPr/>
        </p:nvSpPr>
        <p:spPr>
          <a:xfrm>
            <a:off x="935340" y="4830038"/>
            <a:ext cx="7517626" cy="112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700" dirty="0">
                <a:solidFill>
                  <a:schemeClr val="bg1"/>
                </a:solidFill>
                <a:latin typeface="Marianne" panose="02000000000000000000" pitchFamily="50" charset="0"/>
              </a:rPr>
              <a:t>L’évolution demande du temps,</a:t>
            </a:r>
          </a:p>
          <a:p>
            <a:r>
              <a:rPr lang="fr-FR" sz="4000" dirty="0">
                <a:solidFill>
                  <a:schemeClr val="bg1"/>
                </a:solidFill>
                <a:latin typeface="Marianne" panose="02000000000000000000" pitchFamily="50" charset="0"/>
              </a:rPr>
              <a:t>sommes-nous prêts ?</a:t>
            </a:r>
          </a:p>
        </p:txBody>
      </p:sp>
      <p:pic>
        <p:nvPicPr>
          <p:cNvPr id="16" name="Graphique 15" descr="Guillemet ouvert">
            <a:extLst>
              <a:ext uri="{FF2B5EF4-FFF2-40B4-BE49-F238E27FC236}">
                <a16:creationId xmlns:a16="http://schemas.microsoft.com/office/drawing/2014/main" id="{53DFA1BA-DB93-6524-2E89-C50EE10177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8442" y="4452007"/>
            <a:ext cx="914400" cy="914400"/>
          </a:xfrm>
          <a:prstGeom prst="rect">
            <a:avLst/>
          </a:prstGeom>
        </p:spPr>
      </p:pic>
      <p:pic>
        <p:nvPicPr>
          <p:cNvPr id="17" name="Graphique 16" descr="Guillemet fermé">
            <a:extLst>
              <a:ext uri="{FF2B5EF4-FFF2-40B4-BE49-F238E27FC236}">
                <a16:creationId xmlns:a16="http://schemas.microsoft.com/office/drawing/2014/main" id="{FAC2B239-C360-B9BB-8C31-69481C74DB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03537" y="5233744"/>
            <a:ext cx="914400" cy="914400"/>
          </a:xfrm>
          <a:prstGeom prst="rect">
            <a:avLst/>
          </a:prstGeom>
        </p:spPr>
      </p:pic>
      <p:pic>
        <p:nvPicPr>
          <p:cNvPr id="5" name="franzian-deo-question-thinking-time-472736">
            <a:hlinkClick r:id="" action="ppaction://media"/>
            <a:extLst>
              <a:ext uri="{FF2B5EF4-FFF2-40B4-BE49-F238E27FC236}">
                <a16:creationId xmlns:a16="http://schemas.microsoft.com/office/drawing/2014/main" id="{D29543C3-16F1-8886-8EE8-42A1DC864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05390" y="210960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5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50E54F-B4FF-4CF5-8CA7-D3C88B308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6E42A0C-AF22-81E1-AA54-D4EB95D745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2" b="13781"/>
          <a:stretch>
            <a:fillRect/>
          </a:stretch>
        </p:blipFill>
        <p:spPr>
          <a:xfrm>
            <a:off x="2520828" y="1073169"/>
            <a:ext cx="9291944" cy="578483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B5AC0AB-DA3A-F981-48BA-EB87EF3E68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61" y="108801"/>
            <a:ext cx="969029" cy="1244518"/>
          </a:xfrm>
          <a:prstGeom prst="rect">
            <a:avLst/>
          </a:prstGeom>
          <a:effectLst/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97436CD-A44D-3E2A-A30D-C6645919E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5" name="Flèche : pentagone 4">
            <a:extLst>
              <a:ext uri="{FF2B5EF4-FFF2-40B4-BE49-F238E27FC236}">
                <a16:creationId xmlns:a16="http://schemas.microsoft.com/office/drawing/2014/main" id="{87929578-4275-51A3-2D8D-39B66D7F9942}"/>
              </a:ext>
            </a:extLst>
          </p:cNvPr>
          <p:cNvSpPr/>
          <p:nvPr/>
        </p:nvSpPr>
        <p:spPr>
          <a:xfrm>
            <a:off x="9234742" y="2842666"/>
            <a:ext cx="3587798" cy="1159475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Flèche : pentagone 6">
            <a:extLst>
              <a:ext uri="{FF2B5EF4-FFF2-40B4-BE49-F238E27FC236}">
                <a16:creationId xmlns:a16="http://schemas.microsoft.com/office/drawing/2014/main" id="{3164FF5D-880F-822D-BA74-FF4D7C2BE967}"/>
              </a:ext>
            </a:extLst>
          </p:cNvPr>
          <p:cNvSpPr/>
          <p:nvPr/>
        </p:nvSpPr>
        <p:spPr>
          <a:xfrm>
            <a:off x="-1" y="2842666"/>
            <a:ext cx="10379489" cy="1159475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0A20E6F-EAA7-AD28-6D32-ADD16E186E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15" b="15623"/>
          <a:stretch>
            <a:fillRect/>
          </a:stretch>
        </p:blipFill>
        <p:spPr>
          <a:xfrm>
            <a:off x="5201318" y="2312808"/>
            <a:ext cx="4214783" cy="255674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10FEC8E-1ACB-D9A6-8948-460EF3DB7E1D}"/>
              </a:ext>
            </a:extLst>
          </p:cNvPr>
          <p:cNvSpPr txBox="1"/>
          <p:nvPr/>
        </p:nvSpPr>
        <p:spPr>
          <a:xfrm>
            <a:off x="659333" y="2945348"/>
            <a:ext cx="3193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>
                <a:solidFill>
                  <a:schemeClr val="bg1"/>
                </a:solidFill>
                <a:latin typeface="Marianne" panose="02000000000000000000" pitchFamily="50" charset="0"/>
              </a:rPr>
              <a:t>Il y a</a:t>
            </a:r>
          </a:p>
          <a:p>
            <a:pPr algn="just"/>
            <a:r>
              <a:rPr lang="fr-FR" sz="3200" b="1" dirty="0">
                <a:solidFill>
                  <a:schemeClr val="bg1"/>
                </a:solidFill>
                <a:latin typeface="Marianne" panose="02000000000000000000" pitchFamily="50" charset="0"/>
              </a:rPr>
              <a:t>~ 400 000 ans</a:t>
            </a:r>
            <a:endParaRPr lang="fr-FR" sz="28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0" name="Flèche : chevron 9">
            <a:extLst>
              <a:ext uri="{FF2B5EF4-FFF2-40B4-BE49-F238E27FC236}">
                <a16:creationId xmlns:a16="http://schemas.microsoft.com/office/drawing/2014/main" id="{A9FCB8E8-78EB-79A0-FFA2-2421E8F31C34}"/>
              </a:ext>
            </a:extLst>
          </p:cNvPr>
          <p:cNvSpPr/>
          <p:nvPr/>
        </p:nvSpPr>
        <p:spPr>
          <a:xfrm>
            <a:off x="10253247" y="2842666"/>
            <a:ext cx="1279421" cy="1159475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Flèche : chevron 10">
            <a:extLst>
              <a:ext uri="{FF2B5EF4-FFF2-40B4-BE49-F238E27FC236}">
                <a16:creationId xmlns:a16="http://schemas.microsoft.com/office/drawing/2014/main" id="{815A5187-2C02-1999-0771-F887A2FE4FF8}"/>
              </a:ext>
            </a:extLst>
          </p:cNvPr>
          <p:cNvSpPr/>
          <p:nvPr/>
        </p:nvSpPr>
        <p:spPr>
          <a:xfrm>
            <a:off x="11406790" y="2842666"/>
            <a:ext cx="1279421" cy="1159475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FBF1682-557A-E2FB-E422-B0E0EBB31456}"/>
              </a:ext>
            </a:extLst>
          </p:cNvPr>
          <p:cNvSpPr txBox="1"/>
          <p:nvPr/>
        </p:nvSpPr>
        <p:spPr>
          <a:xfrm>
            <a:off x="591671" y="4161662"/>
            <a:ext cx="4693023" cy="70788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L’outil :</a:t>
            </a:r>
          </a:p>
          <a:p>
            <a:r>
              <a:rPr lang="fr-FR" sz="2000" dirty="0">
                <a:solidFill>
                  <a:schemeClr val="bg1"/>
                </a:solidFill>
                <a:latin typeface="Marianne" panose="02000000000000000000" pitchFamily="50" charset="0"/>
              </a:rPr>
              <a:t>la maîtrise de la flamme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DBF8496-805C-C9B0-DA34-BCFF6722E4A1}"/>
              </a:ext>
            </a:extLst>
          </p:cNvPr>
          <p:cNvSpPr txBox="1"/>
          <p:nvPr/>
        </p:nvSpPr>
        <p:spPr>
          <a:xfrm>
            <a:off x="-1" y="843254"/>
            <a:ext cx="121919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Marianne" panose="02000000000000000000" pitchFamily="50" charset="0"/>
              </a:rPr>
              <a:t>CHRONOLOGIE D’UNE ÉVOLUTION :</a:t>
            </a:r>
          </a:p>
          <a:p>
            <a:pPr algn="ctr"/>
            <a:r>
              <a:rPr lang="fr-FR" sz="2800" b="1" dirty="0">
                <a:solidFill>
                  <a:schemeClr val="bg1"/>
                </a:solidFill>
                <a:latin typeface="Marianne" panose="02000000000000000000" pitchFamily="50" charset="0"/>
              </a:rPr>
              <a:t>« L’ÈRE DU FEU »</a:t>
            </a:r>
            <a:endParaRPr lang="fr-FR" sz="24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7E90296-3EEF-35E2-88A5-FD77186DD80E}"/>
              </a:ext>
            </a:extLst>
          </p:cNvPr>
          <p:cNvSpPr txBox="1"/>
          <p:nvPr/>
        </p:nvSpPr>
        <p:spPr>
          <a:xfrm>
            <a:off x="86619" y="182973"/>
            <a:ext cx="12016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rgbClr val="00B0F0"/>
                </a:solidFill>
                <a:latin typeface="Marianne" panose="02000000000000000000" pitchFamily="50" charset="0"/>
              </a:rPr>
              <a:t>UNE TIMELINE…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BD3EB47-727B-C439-877E-2626BE5DA485}"/>
              </a:ext>
            </a:extLst>
          </p:cNvPr>
          <p:cNvSpPr txBox="1"/>
          <p:nvPr/>
        </p:nvSpPr>
        <p:spPr>
          <a:xfrm>
            <a:off x="591671" y="5099463"/>
            <a:ext cx="11510948" cy="83099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Marianne" panose="02000000000000000000" pitchFamily="50" charset="0"/>
              </a:rPr>
              <a:t>Biologie :</a:t>
            </a:r>
            <a:r>
              <a:rPr lang="fr-FR" sz="2400" dirty="0">
                <a:solidFill>
                  <a:schemeClr val="bg1"/>
                </a:solidFill>
                <a:latin typeface="Marianne" panose="02000000000000000000" pitchFamily="50" charset="0"/>
              </a:rPr>
              <a:t> Notre cerveau se développe grâce à la cuisson</a:t>
            </a:r>
          </a:p>
          <a:p>
            <a:r>
              <a:rPr lang="fr-FR" sz="2400" dirty="0">
                <a:solidFill>
                  <a:schemeClr val="bg1"/>
                </a:solidFill>
                <a:latin typeface="Marianne" panose="02000000000000000000" pitchFamily="50" charset="0"/>
              </a:rPr>
              <a:t>des aliments et au lien social renforcé.</a:t>
            </a:r>
          </a:p>
        </p:txBody>
      </p:sp>
      <p:pic>
        <p:nvPicPr>
          <p:cNvPr id="13" name="franzian-deo-question-thinking-time-472736">
            <a:hlinkClick r:id="" action="ppaction://media"/>
            <a:extLst>
              <a:ext uri="{FF2B5EF4-FFF2-40B4-BE49-F238E27FC236}">
                <a16:creationId xmlns:a16="http://schemas.microsoft.com/office/drawing/2014/main" id="{E617B69D-5236-193E-8B7D-B5A3229925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5390" y="2109608"/>
            <a:ext cx="406400" cy="4064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A74B2F0-40C3-2BBB-3ADE-10C566185A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526" y="5614868"/>
            <a:ext cx="1279093" cy="115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C3ED7D-4605-A197-258E-63044AAA3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D20C1BF-0E05-C1FB-6096-6DE451C565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2" b="13781"/>
          <a:stretch>
            <a:fillRect/>
          </a:stretch>
        </p:blipFill>
        <p:spPr>
          <a:xfrm>
            <a:off x="2520828" y="1073169"/>
            <a:ext cx="9291944" cy="578483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D312D70-15B5-96D8-7D90-3F58F73D3F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61" y="108801"/>
            <a:ext cx="969029" cy="1244518"/>
          </a:xfrm>
          <a:prstGeom prst="rect">
            <a:avLst/>
          </a:prstGeom>
          <a:effectLst/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3422097-DD4F-D190-3E85-6E9FBF522F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526" y="5614868"/>
            <a:ext cx="1279093" cy="1159475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53D9686-C67B-B33B-C703-84ACAE5BB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5" name="Flèche : pentagone 4">
            <a:extLst>
              <a:ext uri="{FF2B5EF4-FFF2-40B4-BE49-F238E27FC236}">
                <a16:creationId xmlns:a16="http://schemas.microsoft.com/office/drawing/2014/main" id="{0F1AA651-AFF6-BDD7-57BC-C3537FFE97F4}"/>
              </a:ext>
            </a:extLst>
          </p:cNvPr>
          <p:cNvSpPr/>
          <p:nvPr/>
        </p:nvSpPr>
        <p:spPr>
          <a:xfrm>
            <a:off x="9234742" y="2842666"/>
            <a:ext cx="3587798" cy="1159475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Flèche : pentagone 6">
            <a:extLst>
              <a:ext uri="{FF2B5EF4-FFF2-40B4-BE49-F238E27FC236}">
                <a16:creationId xmlns:a16="http://schemas.microsoft.com/office/drawing/2014/main" id="{DF662A97-C1A9-DF47-8D00-F34FA63B6873}"/>
              </a:ext>
            </a:extLst>
          </p:cNvPr>
          <p:cNvSpPr/>
          <p:nvPr/>
        </p:nvSpPr>
        <p:spPr>
          <a:xfrm>
            <a:off x="-1" y="2842666"/>
            <a:ext cx="10379489" cy="1159475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A792154-33AF-D9CF-2A83-6AFE18F0F248}"/>
              </a:ext>
            </a:extLst>
          </p:cNvPr>
          <p:cNvSpPr txBox="1"/>
          <p:nvPr/>
        </p:nvSpPr>
        <p:spPr>
          <a:xfrm>
            <a:off x="1108590" y="2945348"/>
            <a:ext cx="78363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>
                <a:solidFill>
                  <a:schemeClr val="bg1"/>
                </a:solidFill>
                <a:latin typeface="Marianne" panose="02000000000000000000" pitchFamily="50" charset="0"/>
              </a:rPr>
              <a:t>Des milliers d’années</a:t>
            </a:r>
          </a:p>
          <a:p>
            <a:pPr algn="just"/>
            <a:r>
              <a:rPr lang="fr-FR" sz="3200" b="1" dirty="0">
                <a:solidFill>
                  <a:schemeClr val="bg1"/>
                </a:solidFill>
                <a:latin typeface="Marianne" panose="02000000000000000000" pitchFamily="50" charset="0"/>
              </a:rPr>
              <a:t>plus tard… d’adaptation !</a:t>
            </a:r>
            <a:endParaRPr lang="fr-FR" sz="28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0" name="Flèche : chevron 9">
            <a:extLst>
              <a:ext uri="{FF2B5EF4-FFF2-40B4-BE49-F238E27FC236}">
                <a16:creationId xmlns:a16="http://schemas.microsoft.com/office/drawing/2014/main" id="{11A9BA30-14CE-C963-B847-EB2B54BABCD5}"/>
              </a:ext>
            </a:extLst>
          </p:cNvPr>
          <p:cNvSpPr/>
          <p:nvPr/>
        </p:nvSpPr>
        <p:spPr>
          <a:xfrm>
            <a:off x="10253247" y="2842666"/>
            <a:ext cx="1279421" cy="1159475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Flèche : chevron 10">
            <a:extLst>
              <a:ext uri="{FF2B5EF4-FFF2-40B4-BE49-F238E27FC236}">
                <a16:creationId xmlns:a16="http://schemas.microsoft.com/office/drawing/2014/main" id="{47B91822-BACC-2297-9C21-4C471DFA469E}"/>
              </a:ext>
            </a:extLst>
          </p:cNvPr>
          <p:cNvSpPr/>
          <p:nvPr/>
        </p:nvSpPr>
        <p:spPr>
          <a:xfrm>
            <a:off x="11406790" y="2842666"/>
            <a:ext cx="1279421" cy="1159475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2368657-D279-5637-CAC0-46D917046D2A}"/>
              </a:ext>
            </a:extLst>
          </p:cNvPr>
          <p:cNvSpPr txBox="1"/>
          <p:nvPr/>
        </p:nvSpPr>
        <p:spPr>
          <a:xfrm>
            <a:off x="86619" y="182973"/>
            <a:ext cx="12016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rgbClr val="00B0F0"/>
                </a:solidFill>
                <a:latin typeface="Marianne" panose="02000000000000000000" pitchFamily="50" charset="0"/>
              </a:rPr>
              <a:t>UNE TIMELINE…</a:t>
            </a:r>
          </a:p>
        </p:txBody>
      </p:sp>
      <p:pic>
        <p:nvPicPr>
          <p:cNvPr id="8" name="tunetank-medieval-happy-music-412773">
            <a:hlinkClick r:id="" action="ppaction://media"/>
            <a:extLst>
              <a:ext uri="{FF2B5EF4-FFF2-40B4-BE49-F238E27FC236}">
                <a16:creationId xmlns:a16="http://schemas.microsoft.com/office/drawing/2014/main" id="{5FA0FD20-73BD-3305-3E7A-D86E19B38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10274" y="118470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0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19F12F-B04D-C052-B3BA-C225E8DDE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90FD41D-A410-88F5-09E5-023C3F6715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2" b="13781"/>
          <a:stretch>
            <a:fillRect/>
          </a:stretch>
        </p:blipFill>
        <p:spPr>
          <a:xfrm>
            <a:off x="2520828" y="1073169"/>
            <a:ext cx="9291944" cy="578483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101D0BF-DA9F-5262-6EA9-B439BE588C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61" y="108801"/>
            <a:ext cx="969029" cy="1244518"/>
          </a:xfrm>
          <a:prstGeom prst="rect">
            <a:avLst/>
          </a:prstGeom>
          <a:effectLst/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1882937-F9E2-A12F-6D1E-E85828EE32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526" y="5614868"/>
            <a:ext cx="1279093" cy="1159475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CB72AD22-E5DA-6926-1155-B82EAA393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5" name="Flèche : pentagone 4">
            <a:extLst>
              <a:ext uri="{FF2B5EF4-FFF2-40B4-BE49-F238E27FC236}">
                <a16:creationId xmlns:a16="http://schemas.microsoft.com/office/drawing/2014/main" id="{1BEFD7B9-D1E3-18F3-B033-F3F63613022A}"/>
              </a:ext>
            </a:extLst>
          </p:cNvPr>
          <p:cNvSpPr/>
          <p:nvPr/>
        </p:nvSpPr>
        <p:spPr>
          <a:xfrm>
            <a:off x="9234742" y="2842666"/>
            <a:ext cx="3587798" cy="1159475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Flèche : pentagone 6">
            <a:extLst>
              <a:ext uri="{FF2B5EF4-FFF2-40B4-BE49-F238E27FC236}">
                <a16:creationId xmlns:a16="http://schemas.microsoft.com/office/drawing/2014/main" id="{552745B0-3D80-4232-9164-3E4BEE06C9A5}"/>
              </a:ext>
            </a:extLst>
          </p:cNvPr>
          <p:cNvSpPr/>
          <p:nvPr/>
        </p:nvSpPr>
        <p:spPr>
          <a:xfrm>
            <a:off x="-571505" y="2842666"/>
            <a:ext cx="10379489" cy="1159475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78FC8BA-305A-C201-9DCE-1EFB1E106E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8" r="8788"/>
          <a:stretch/>
        </p:blipFill>
        <p:spPr>
          <a:xfrm>
            <a:off x="4570965" y="2312808"/>
            <a:ext cx="4214783" cy="255674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397566B-A298-DA40-7EFE-B17FE8915606}"/>
              </a:ext>
            </a:extLst>
          </p:cNvPr>
          <p:cNvSpPr txBox="1"/>
          <p:nvPr/>
        </p:nvSpPr>
        <p:spPr>
          <a:xfrm>
            <a:off x="2141602" y="2945348"/>
            <a:ext cx="11531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>
                <a:solidFill>
                  <a:schemeClr val="bg1"/>
                </a:solidFill>
                <a:latin typeface="Marianne" panose="02000000000000000000" pitchFamily="50" charset="0"/>
              </a:rPr>
              <a:t>En l’an</a:t>
            </a:r>
          </a:p>
          <a:p>
            <a:pPr algn="just"/>
            <a:r>
              <a:rPr lang="fr-FR" sz="3200" b="1" dirty="0">
                <a:solidFill>
                  <a:schemeClr val="bg1"/>
                </a:solidFill>
                <a:latin typeface="Marianne" panose="02000000000000000000" pitchFamily="50" charset="0"/>
              </a:rPr>
              <a:t>1450</a:t>
            </a:r>
            <a:endParaRPr lang="fr-FR" sz="28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0" name="Flèche : chevron 9">
            <a:extLst>
              <a:ext uri="{FF2B5EF4-FFF2-40B4-BE49-F238E27FC236}">
                <a16:creationId xmlns:a16="http://schemas.microsoft.com/office/drawing/2014/main" id="{EFDBF91B-FACB-CE0A-9273-C0D8D10848CB}"/>
              </a:ext>
            </a:extLst>
          </p:cNvPr>
          <p:cNvSpPr/>
          <p:nvPr/>
        </p:nvSpPr>
        <p:spPr>
          <a:xfrm>
            <a:off x="9607782" y="2842666"/>
            <a:ext cx="1279421" cy="1159475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Flèche : chevron 10">
            <a:extLst>
              <a:ext uri="{FF2B5EF4-FFF2-40B4-BE49-F238E27FC236}">
                <a16:creationId xmlns:a16="http://schemas.microsoft.com/office/drawing/2014/main" id="{439B542B-67A0-5F23-6840-624873944F54}"/>
              </a:ext>
            </a:extLst>
          </p:cNvPr>
          <p:cNvSpPr/>
          <p:nvPr/>
        </p:nvSpPr>
        <p:spPr>
          <a:xfrm>
            <a:off x="11406790" y="2842666"/>
            <a:ext cx="1279421" cy="1159475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73053D5-54D8-4CC4-F562-B9BC01FDF864}"/>
              </a:ext>
            </a:extLst>
          </p:cNvPr>
          <p:cNvSpPr txBox="1"/>
          <p:nvPr/>
        </p:nvSpPr>
        <p:spPr>
          <a:xfrm>
            <a:off x="591672" y="4161662"/>
            <a:ext cx="3979294" cy="70788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L’outil :</a:t>
            </a:r>
          </a:p>
          <a:p>
            <a:r>
              <a:rPr lang="fr-FR" sz="2000" dirty="0"/>
              <a:t>la presse de Gutenberg</a:t>
            </a:r>
            <a:endParaRPr lang="fr-FR" sz="2000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F0D2705-3378-0EAC-BCCA-75769A552B39}"/>
              </a:ext>
            </a:extLst>
          </p:cNvPr>
          <p:cNvSpPr txBox="1"/>
          <p:nvPr/>
        </p:nvSpPr>
        <p:spPr>
          <a:xfrm>
            <a:off x="-1" y="843254"/>
            <a:ext cx="121919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Marianne" panose="02000000000000000000" pitchFamily="50" charset="0"/>
              </a:rPr>
              <a:t>CHRONOLOGIE D’UNE ÉVOLUTION :</a:t>
            </a:r>
          </a:p>
          <a:p>
            <a:pPr algn="ctr"/>
            <a:r>
              <a:rPr lang="fr-FR" sz="2800" b="1" dirty="0">
                <a:solidFill>
                  <a:schemeClr val="bg1"/>
                </a:solidFill>
                <a:latin typeface="Marianne" panose="02000000000000000000" pitchFamily="50" charset="0"/>
              </a:rPr>
              <a:t>« L’ÈRE DE L’ÉCRIT ET DE L’IMPRIMERIE »</a:t>
            </a:r>
            <a:endParaRPr lang="fr-FR" sz="24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B63B26F-5E0A-BB1F-177E-26A847460C89}"/>
              </a:ext>
            </a:extLst>
          </p:cNvPr>
          <p:cNvSpPr txBox="1"/>
          <p:nvPr/>
        </p:nvSpPr>
        <p:spPr>
          <a:xfrm>
            <a:off x="86619" y="182973"/>
            <a:ext cx="12016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rgbClr val="00B0F0"/>
                </a:solidFill>
                <a:latin typeface="Marianne" panose="02000000000000000000" pitchFamily="50" charset="0"/>
              </a:rPr>
              <a:t>UNE TIMELINE…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5FA082D-B228-0E2D-D49B-66B41FE4FBC6}"/>
              </a:ext>
            </a:extLst>
          </p:cNvPr>
          <p:cNvSpPr txBox="1"/>
          <p:nvPr/>
        </p:nvSpPr>
        <p:spPr>
          <a:xfrm>
            <a:off x="591671" y="5099463"/>
            <a:ext cx="11510948" cy="4616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Marianne" panose="02000000000000000000" pitchFamily="50" charset="0"/>
              </a:rPr>
              <a:t>Le rythme :</a:t>
            </a:r>
            <a:r>
              <a:rPr lang="fr-FR" sz="2400" dirty="0"/>
              <a:t> la diffusion de l'information prend des mois ou des années.</a:t>
            </a:r>
            <a:endParaRPr lang="fr-FR" sz="2400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3" name="Flèche : chevron 12">
            <a:extLst>
              <a:ext uri="{FF2B5EF4-FFF2-40B4-BE49-F238E27FC236}">
                <a16:creationId xmlns:a16="http://schemas.microsoft.com/office/drawing/2014/main" id="{1022AA32-DBCC-C04C-F1D4-B34D82AADD3A}"/>
              </a:ext>
            </a:extLst>
          </p:cNvPr>
          <p:cNvSpPr/>
          <p:nvPr/>
        </p:nvSpPr>
        <p:spPr>
          <a:xfrm>
            <a:off x="10557379" y="2847143"/>
            <a:ext cx="1279421" cy="1159475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5" name="tunetank-medieval-happy-music-412773">
            <a:hlinkClick r:id="" action="ppaction://media"/>
            <a:extLst>
              <a:ext uri="{FF2B5EF4-FFF2-40B4-BE49-F238E27FC236}">
                <a16:creationId xmlns:a16="http://schemas.microsoft.com/office/drawing/2014/main" id="{CF29BD31-56E0-F386-8B33-9AB0E14EE7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0274" y="118470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4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4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7CF99-CEE6-8AB0-60BF-0954C73B8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DE3D812-4DF6-77EC-460D-12A4BC399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9" y="0"/>
            <a:ext cx="1074915" cy="138346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2F6D4BE-4011-555A-372A-AAC01BD04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362" y="5614868"/>
            <a:ext cx="1279421" cy="115947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C5BD02F-1D89-44FE-D8B2-944A672C4F1B}"/>
              </a:ext>
            </a:extLst>
          </p:cNvPr>
          <p:cNvSpPr txBox="1"/>
          <p:nvPr/>
        </p:nvSpPr>
        <p:spPr>
          <a:xfrm>
            <a:off x="6793706" y="1806894"/>
            <a:ext cx="422909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100" b="1" dirty="0">
                <a:latin typeface="Marianne" panose="02000000000000000000" pitchFamily="50" charset="0"/>
              </a:rPr>
              <a:t>1 personne sur 4 passe 5 heures</a:t>
            </a:r>
          </a:p>
          <a:p>
            <a:pPr algn="just"/>
            <a:r>
              <a:rPr lang="fr-FR" sz="2000" dirty="0">
                <a:latin typeface="Marianne" panose="02000000000000000000" pitchFamily="50" charset="0"/>
              </a:rPr>
              <a:t>par jour, en moyenne, sur les écrans pour un usage personnel.</a:t>
            </a:r>
          </a:p>
          <a:p>
            <a:pPr algn="just"/>
            <a:endParaRPr lang="fr-FR" sz="2000" dirty="0">
              <a:latin typeface="Marianne" panose="02000000000000000000" pitchFamily="50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CBEBDB5-077C-B6C1-A79F-1CED19EBFBFA}"/>
              </a:ext>
            </a:extLst>
          </p:cNvPr>
          <p:cNvSpPr txBox="1"/>
          <p:nvPr/>
        </p:nvSpPr>
        <p:spPr>
          <a:xfrm>
            <a:off x="6693695" y="3671887"/>
            <a:ext cx="37719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400" dirty="0">
                <a:latin typeface="Marianne" panose="02000000000000000000" pitchFamily="50" charset="0"/>
              </a:rPr>
              <a:t>Dont </a:t>
            </a:r>
            <a:r>
              <a:rPr lang="fr-FR" sz="2400" b="1" dirty="0">
                <a:latin typeface="Marianne" panose="02000000000000000000" pitchFamily="50" charset="0"/>
              </a:rPr>
              <a:t>80% </a:t>
            </a:r>
            <a:r>
              <a:rPr lang="fr-FR" sz="2400" dirty="0">
                <a:latin typeface="Marianne" panose="02000000000000000000" pitchFamily="50" charset="0"/>
              </a:rPr>
              <a:t>du temps</a:t>
            </a:r>
          </a:p>
          <a:p>
            <a:pPr algn="just"/>
            <a:r>
              <a:rPr lang="fr-FR" sz="2000" dirty="0">
                <a:latin typeface="Marianne" panose="02000000000000000000" pitchFamily="50" charset="0"/>
              </a:rPr>
              <a:t>pour le seul smartphone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AE4CAAF-A849-AE3C-02A3-8115601F2472}"/>
              </a:ext>
            </a:extLst>
          </p:cNvPr>
          <p:cNvSpPr txBox="1"/>
          <p:nvPr/>
        </p:nvSpPr>
        <p:spPr>
          <a:xfrm>
            <a:off x="0" y="6070988"/>
            <a:ext cx="121486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  <a:latin typeface="Marianne" panose="02000000000000000000" pitchFamily="50" charset="0"/>
              </a:rPr>
              <a:t>Source : ARCEP, « Le baromètre du numérique, édition 2025 »,</a:t>
            </a:r>
          </a:p>
          <a:p>
            <a:pPr algn="ctr"/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arianne" panose="02000000000000000000" pitchFamily="50" charset="0"/>
              </a:rPr>
              <a:t>réalisée par le CREDOC et pilotée par l’Arcep, l’</a:t>
            </a:r>
            <a:r>
              <a:rPr lang="fr-FR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arianne" panose="02000000000000000000" pitchFamily="50" charset="0"/>
              </a:rPr>
              <a:t>Acom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arianne" panose="02000000000000000000" pitchFamily="50" charset="0"/>
              </a:rPr>
              <a:t>, le CGE et l’ANCT</a:t>
            </a:r>
            <a:endParaRPr lang="fr-FR" sz="1200" b="1" dirty="0">
              <a:solidFill>
                <a:schemeClr val="tx1">
                  <a:lumMod val="50000"/>
                  <a:lumOff val="50000"/>
                </a:schemeClr>
              </a:solidFill>
              <a:latin typeface="Marianne" panose="02000000000000000000" pitchFamily="50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0890120-40D5-96C4-E6E9-504005830D29}"/>
              </a:ext>
            </a:extLst>
          </p:cNvPr>
          <p:cNvSpPr txBox="1"/>
          <p:nvPr/>
        </p:nvSpPr>
        <p:spPr>
          <a:xfrm>
            <a:off x="86619" y="182973"/>
            <a:ext cx="12016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rgbClr val="00B0F0"/>
                </a:solidFill>
                <a:latin typeface="Marianne" panose="02000000000000000000" pitchFamily="50" charset="0"/>
              </a:rPr>
              <a:t>QUELQUES CHIFFRES…</a:t>
            </a:r>
          </a:p>
        </p:txBody>
      </p:sp>
      <p:pic>
        <p:nvPicPr>
          <p:cNvPr id="1028" name="Picture 4" descr="Rythme circadien et métabolisme - Cerin">
            <a:extLst>
              <a:ext uri="{FF2B5EF4-FFF2-40B4-BE49-F238E27FC236}">
                <a16:creationId xmlns:a16="http://schemas.microsoft.com/office/drawing/2014/main" id="{47C292B0-215F-D0E2-911F-01E036532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96" b="17651"/>
          <a:stretch>
            <a:fillRect/>
          </a:stretch>
        </p:blipFill>
        <p:spPr bwMode="auto">
          <a:xfrm>
            <a:off x="0" y="1383463"/>
            <a:ext cx="12192000" cy="42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371AEE3-2730-988E-F699-B438C8E6374D}"/>
              </a:ext>
            </a:extLst>
          </p:cNvPr>
          <p:cNvSpPr txBox="1"/>
          <p:nvPr/>
        </p:nvSpPr>
        <p:spPr>
          <a:xfrm>
            <a:off x="1082779" y="2282532"/>
            <a:ext cx="2365418" cy="229293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sz="2100" b="1" dirty="0">
                <a:solidFill>
                  <a:schemeClr val="bg1"/>
                </a:solidFill>
                <a:latin typeface="Marianne" panose="02000000000000000000" pitchFamily="50" charset="0"/>
              </a:rPr>
              <a:t>Cela représente</a:t>
            </a:r>
          </a:p>
          <a:p>
            <a:pPr algn="just"/>
            <a:r>
              <a:rPr lang="fr-FR" sz="8000" b="1" dirty="0">
                <a:solidFill>
                  <a:schemeClr val="bg1"/>
                </a:solidFill>
                <a:latin typeface="Marianne" panose="02000000000000000000" pitchFamily="50" charset="0"/>
              </a:rPr>
              <a:t>25%</a:t>
            </a:r>
          </a:p>
          <a:p>
            <a:pPr algn="just"/>
            <a:r>
              <a:rPr lang="fr-FR" sz="2100" b="1" dirty="0">
                <a:solidFill>
                  <a:schemeClr val="bg1"/>
                </a:solidFill>
                <a:latin typeface="Marianne" panose="02000000000000000000" pitchFamily="50" charset="0"/>
              </a:rPr>
              <a:t>Du temps éveillé d’une personne</a:t>
            </a:r>
            <a:endParaRPr lang="fr-FR" sz="2000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01AA740-6F81-91C1-98E1-49FADB8FC4DE}"/>
              </a:ext>
            </a:extLst>
          </p:cNvPr>
          <p:cNvSpPr txBox="1"/>
          <p:nvPr/>
        </p:nvSpPr>
        <p:spPr>
          <a:xfrm>
            <a:off x="8667034" y="2282554"/>
            <a:ext cx="2661764" cy="196977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square" rtlCol="0">
            <a:spAutoFit/>
          </a:bodyPr>
          <a:lstStyle/>
          <a:p>
            <a:pPr algn="just"/>
            <a:r>
              <a:rPr lang="fr-FR" sz="2100" b="1" dirty="0">
                <a:latin typeface="Marianne" panose="02000000000000000000" pitchFamily="50" charset="0"/>
              </a:rPr>
              <a:t>Taux qui monte à</a:t>
            </a:r>
          </a:p>
          <a:p>
            <a:pPr algn="just"/>
            <a:r>
              <a:rPr lang="fr-FR" sz="8000" b="1" dirty="0">
                <a:latin typeface="Marianne" panose="02000000000000000000" pitchFamily="50" charset="0"/>
              </a:rPr>
              <a:t>39%</a:t>
            </a:r>
          </a:p>
          <a:p>
            <a:pPr algn="just"/>
            <a:r>
              <a:rPr lang="fr-FR" sz="2100" b="1" dirty="0">
                <a:latin typeface="Marianne" panose="02000000000000000000" pitchFamily="50" charset="0"/>
              </a:rPr>
              <a:t>chez les 18/24 ans</a:t>
            </a:r>
            <a:endParaRPr lang="fr-FR" sz="2000" dirty="0">
              <a:latin typeface="Mariann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5160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C1164B-E020-E009-94EB-CBEC011C3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907A142-6FD7-711D-661B-914C3FB154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2" b="13781"/>
          <a:stretch>
            <a:fillRect/>
          </a:stretch>
        </p:blipFill>
        <p:spPr>
          <a:xfrm>
            <a:off x="2520828" y="1073169"/>
            <a:ext cx="9291944" cy="578483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415D79A-B3D2-4EB7-DCA1-34097F0E13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61" y="108801"/>
            <a:ext cx="969029" cy="1244518"/>
          </a:xfrm>
          <a:prstGeom prst="rect">
            <a:avLst/>
          </a:prstGeom>
          <a:effectLst/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D8B255F-AB34-C33D-D25D-F3FF7A92FB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526" y="5614868"/>
            <a:ext cx="1279093" cy="1159475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44BBDD2D-DDC0-6D9E-52E5-097CD2F61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5" name="Flèche : pentagone 4">
            <a:extLst>
              <a:ext uri="{FF2B5EF4-FFF2-40B4-BE49-F238E27FC236}">
                <a16:creationId xmlns:a16="http://schemas.microsoft.com/office/drawing/2014/main" id="{57457106-83EE-7997-B90B-5238B985343C}"/>
              </a:ext>
            </a:extLst>
          </p:cNvPr>
          <p:cNvSpPr/>
          <p:nvPr/>
        </p:nvSpPr>
        <p:spPr>
          <a:xfrm>
            <a:off x="9234742" y="2842666"/>
            <a:ext cx="3587798" cy="1159475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Flèche : pentagone 6">
            <a:extLst>
              <a:ext uri="{FF2B5EF4-FFF2-40B4-BE49-F238E27FC236}">
                <a16:creationId xmlns:a16="http://schemas.microsoft.com/office/drawing/2014/main" id="{D3A4CFA7-3D61-AFDC-DB3B-1FA30FD1CF7E}"/>
              </a:ext>
            </a:extLst>
          </p:cNvPr>
          <p:cNvSpPr/>
          <p:nvPr/>
        </p:nvSpPr>
        <p:spPr>
          <a:xfrm>
            <a:off x="-1" y="2842666"/>
            <a:ext cx="10379489" cy="1159475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0EC3930-D5C0-6ECD-45A9-FE0255300F4A}"/>
              </a:ext>
            </a:extLst>
          </p:cNvPr>
          <p:cNvSpPr txBox="1"/>
          <p:nvPr/>
        </p:nvSpPr>
        <p:spPr>
          <a:xfrm>
            <a:off x="3650876" y="2945348"/>
            <a:ext cx="52940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>
                <a:solidFill>
                  <a:schemeClr val="bg1"/>
                </a:solidFill>
                <a:latin typeface="Marianne" panose="02000000000000000000" pitchFamily="50" charset="0"/>
              </a:rPr>
              <a:t>300 ans</a:t>
            </a:r>
          </a:p>
          <a:p>
            <a:pPr algn="just"/>
            <a:r>
              <a:rPr lang="fr-FR" sz="3200" b="1" dirty="0">
                <a:solidFill>
                  <a:schemeClr val="bg1"/>
                </a:solidFill>
                <a:latin typeface="Marianne" panose="02000000000000000000" pitchFamily="50" charset="0"/>
              </a:rPr>
              <a:t>plus tard… d’adaptation !</a:t>
            </a:r>
            <a:endParaRPr lang="fr-FR" sz="28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0" name="Flèche : chevron 9">
            <a:extLst>
              <a:ext uri="{FF2B5EF4-FFF2-40B4-BE49-F238E27FC236}">
                <a16:creationId xmlns:a16="http://schemas.microsoft.com/office/drawing/2014/main" id="{38D33BF2-DD51-559F-FE4B-CF5DE0ADA6C2}"/>
              </a:ext>
            </a:extLst>
          </p:cNvPr>
          <p:cNvSpPr/>
          <p:nvPr/>
        </p:nvSpPr>
        <p:spPr>
          <a:xfrm>
            <a:off x="10253247" y="2842666"/>
            <a:ext cx="1279421" cy="1159475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Flèche : chevron 10">
            <a:extLst>
              <a:ext uri="{FF2B5EF4-FFF2-40B4-BE49-F238E27FC236}">
                <a16:creationId xmlns:a16="http://schemas.microsoft.com/office/drawing/2014/main" id="{4AC262F0-103A-7002-6CE9-FA1369172899}"/>
              </a:ext>
            </a:extLst>
          </p:cNvPr>
          <p:cNvSpPr/>
          <p:nvPr/>
        </p:nvSpPr>
        <p:spPr>
          <a:xfrm>
            <a:off x="11406790" y="2842666"/>
            <a:ext cx="1279421" cy="1159475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1A298A4-8C1B-751C-6FD0-9050C1AD1645}"/>
              </a:ext>
            </a:extLst>
          </p:cNvPr>
          <p:cNvSpPr txBox="1"/>
          <p:nvPr/>
        </p:nvSpPr>
        <p:spPr>
          <a:xfrm>
            <a:off x="86619" y="182973"/>
            <a:ext cx="12016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rgbClr val="00B0F0"/>
                </a:solidFill>
                <a:latin typeface="Marianne" panose="02000000000000000000" pitchFamily="50" charset="0"/>
              </a:rPr>
              <a:t>UNE TIMELINE…</a:t>
            </a:r>
          </a:p>
        </p:txBody>
      </p:sp>
      <p:pic>
        <p:nvPicPr>
          <p:cNvPr id="8" name="lmnt_studio-tv-show-opener-419898">
            <a:hlinkClick r:id="" action="ppaction://media"/>
            <a:extLst>
              <a:ext uri="{FF2B5EF4-FFF2-40B4-BE49-F238E27FC236}">
                <a16:creationId xmlns:a16="http://schemas.microsoft.com/office/drawing/2014/main" id="{14A85BC1-4E4F-D4B2-3AC5-16DF9552E3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78093" y="8082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0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6DE9CE-8DAA-B2D1-BF9A-F2BF10799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FB98732-730F-7F67-AF62-15CC9ECE82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2" b="13781"/>
          <a:stretch>
            <a:fillRect/>
          </a:stretch>
        </p:blipFill>
        <p:spPr>
          <a:xfrm>
            <a:off x="2520828" y="1073169"/>
            <a:ext cx="9291944" cy="578483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DFD47E3-5451-BDE2-A0AB-22A9DBC17F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61" y="108801"/>
            <a:ext cx="969029" cy="1244518"/>
          </a:xfrm>
          <a:prstGeom prst="rect">
            <a:avLst/>
          </a:prstGeom>
          <a:effectLst/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B9DB2636-242E-1E5C-DA79-D6D89512C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5" name="Flèche : pentagone 4">
            <a:extLst>
              <a:ext uri="{FF2B5EF4-FFF2-40B4-BE49-F238E27FC236}">
                <a16:creationId xmlns:a16="http://schemas.microsoft.com/office/drawing/2014/main" id="{DFB46D76-D99E-6183-4624-F9141F23ED72}"/>
              </a:ext>
            </a:extLst>
          </p:cNvPr>
          <p:cNvSpPr/>
          <p:nvPr/>
        </p:nvSpPr>
        <p:spPr>
          <a:xfrm>
            <a:off x="9234742" y="2842666"/>
            <a:ext cx="3587798" cy="1159475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Flèche : pentagone 6">
            <a:extLst>
              <a:ext uri="{FF2B5EF4-FFF2-40B4-BE49-F238E27FC236}">
                <a16:creationId xmlns:a16="http://schemas.microsoft.com/office/drawing/2014/main" id="{9E332E9E-0672-D4DD-A283-14452548CCA4}"/>
              </a:ext>
            </a:extLst>
          </p:cNvPr>
          <p:cNvSpPr/>
          <p:nvPr/>
        </p:nvSpPr>
        <p:spPr>
          <a:xfrm>
            <a:off x="-571505" y="2842666"/>
            <a:ext cx="10379489" cy="1159475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A4519C0-CD20-E087-438D-49287DD39F14}"/>
              </a:ext>
            </a:extLst>
          </p:cNvPr>
          <p:cNvSpPr txBox="1"/>
          <p:nvPr/>
        </p:nvSpPr>
        <p:spPr>
          <a:xfrm>
            <a:off x="1015253" y="2945348"/>
            <a:ext cx="34693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>
                <a:solidFill>
                  <a:schemeClr val="bg1"/>
                </a:solidFill>
                <a:latin typeface="Marianne" panose="02000000000000000000" pitchFamily="50" charset="0"/>
              </a:rPr>
              <a:t>Dans les années…</a:t>
            </a:r>
          </a:p>
          <a:p>
            <a:pPr algn="just"/>
            <a:r>
              <a:rPr lang="fr-FR" sz="3200" b="1" dirty="0">
                <a:solidFill>
                  <a:schemeClr val="bg1"/>
                </a:solidFill>
                <a:latin typeface="Marianne" panose="02000000000000000000" pitchFamily="50" charset="0"/>
              </a:rPr>
              <a:t>1950 - 1990</a:t>
            </a:r>
            <a:endParaRPr lang="fr-FR" sz="28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0" name="Flèche : chevron 9">
            <a:extLst>
              <a:ext uri="{FF2B5EF4-FFF2-40B4-BE49-F238E27FC236}">
                <a16:creationId xmlns:a16="http://schemas.microsoft.com/office/drawing/2014/main" id="{B1B8EECF-124D-2730-ECAD-0F98B6AA5E10}"/>
              </a:ext>
            </a:extLst>
          </p:cNvPr>
          <p:cNvSpPr/>
          <p:nvPr/>
        </p:nvSpPr>
        <p:spPr>
          <a:xfrm>
            <a:off x="9607782" y="2842666"/>
            <a:ext cx="1279421" cy="1159475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Flèche : chevron 10">
            <a:extLst>
              <a:ext uri="{FF2B5EF4-FFF2-40B4-BE49-F238E27FC236}">
                <a16:creationId xmlns:a16="http://schemas.microsoft.com/office/drawing/2014/main" id="{E873A653-BF6B-3C6B-E138-DB9292441B02}"/>
              </a:ext>
            </a:extLst>
          </p:cNvPr>
          <p:cNvSpPr/>
          <p:nvPr/>
        </p:nvSpPr>
        <p:spPr>
          <a:xfrm>
            <a:off x="11406790" y="2842666"/>
            <a:ext cx="1279421" cy="1159475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AC93579-33BD-B131-15E5-A3613BBB251D}"/>
              </a:ext>
            </a:extLst>
          </p:cNvPr>
          <p:cNvSpPr txBox="1"/>
          <p:nvPr/>
        </p:nvSpPr>
        <p:spPr>
          <a:xfrm>
            <a:off x="591672" y="4161662"/>
            <a:ext cx="3979294" cy="10156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L’outil :</a:t>
            </a:r>
          </a:p>
          <a:p>
            <a:r>
              <a:rPr lang="fr-FR" sz="2000" dirty="0"/>
              <a:t>La télévision, puis l'ordinateur</a:t>
            </a:r>
          </a:p>
          <a:p>
            <a:r>
              <a:rPr lang="fr-FR" sz="2000" dirty="0"/>
              <a:t>de bureau</a:t>
            </a:r>
            <a:endParaRPr lang="fr-FR" sz="2000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EB5874D-9C00-007D-0DF5-C0E5449B31A7}"/>
              </a:ext>
            </a:extLst>
          </p:cNvPr>
          <p:cNvSpPr txBox="1"/>
          <p:nvPr/>
        </p:nvSpPr>
        <p:spPr>
          <a:xfrm>
            <a:off x="-1" y="843254"/>
            <a:ext cx="121919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Marianne" panose="02000000000000000000" pitchFamily="50" charset="0"/>
              </a:rPr>
              <a:t>CHRONOLOGIE D’UNE ÉVOLUTION :</a:t>
            </a:r>
          </a:p>
          <a:p>
            <a:pPr algn="ctr"/>
            <a:r>
              <a:rPr lang="fr-FR" sz="2800" b="1" dirty="0">
                <a:solidFill>
                  <a:schemeClr val="bg1"/>
                </a:solidFill>
                <a:latin typeface="Marianne" panose="02000000000000000000" pitchFamily="50" charset="0"/>
              </a:rPr>
              <a:t>« L’ÈRE DE L’ÉCRAN FIXE »</a:t>
            </a:r>
            <a:endParaRPr lang="fr-FR" sz="24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B3A7B00-780A-60C1-D2EA-28A0E02FBC97}"/>
              </a:ext>
            </a:extLst>
          </p:cNvPr>
          <p:cNvSpPr txBox="1"/>
          <p:nvPr/>
        </p:nvSpPr>
        <p:spPr>
          <a:xfrm>
            <a:off x="86619" y="182973"/>
            <a:ext cx="12016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rgbClr val="00B0F0"/>
                </a:solidFill>
                <a:latin typeface="Marianne" panose="02000000000000000000" pitchFamily="50" charset="0"/>
              </a:rPr>
              <a:t>UNE TIMELINE…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113058F-F76D-A556-702C-A071EFEA7608}"/>
              </a:ext>
            </a:extLst>
          </p:cNvPr>
          <p:cNvSpPr txBox="1"/>
          <p:nvPr/>
        </p:nvSpPr>
        <p:spPr>
          <a:xfrm>
            <a:off x="591671" y="5549941"/>
            <a:ext cx="11510948" cy="83099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Marianne" panose="02000000000000000000" pitchFamily="50" charset="0"/>
              </a:rPr>
              <a:t>La contrainte :</a:t>
            </a:r>
            <a:r>
              <a:rPr lang="fr-FR" sz="2400" dirty="0"/>
              <a:t> l'écran est </a:t>
            </a:r>
            <a:r>
              <a:rPr lang="fr-FR" sz="2400" b="1" dirty="0"/>
              <a:t>immobile</a:t>
            </a:r>
            <a:r>
              <a:rPr lang="fr-FR" sz="2400" dirty="0"/>
              <a:t>. Pour se connecter, il faut s'asseoir</a:t>
            </a:r>
          </a:p>
          <a:p>
            <a:r>
              <a:rPr lang="fr-FR" sz="2400" dirty="0"/>
              <a:t>à un endroit précis. Quand on quitte la pièce, on est "</a:t>
            </a:r>
            <a:r>
              <a:rPr lang="fr-FR" sz="2400" b="1" dirty="0"/>
              <a:t>déconnecté</a:t>
            </a:r>
            <a:r>
              <a:rPr lang="fr-FR" sz="2400" dirty="0"/>
              <a:t>".</a:t>
            </a:r>
            <a:endParaRPr lang="fr-FR" sz="2400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3" name="Flèche : chevron 12">
            <a:extLst>
              <a:ext uri="{FF2B5EF4-FFF2-40B4-BE49-F238E27FC236}">
                <a16:creationId xmlns:a16="http://schemas.microsoft.com/office/drawing/2014/main" id="{960AB734-DBBD-827D-F9B1-4CF5D22EF86B}"/>
              </a:ext>
            </a:extLst>
          </p:cNvPr>
          <p:cNvSpPr/>
          <p:nvPr/>
        </p:nvSpPr>
        <p:spPr>
          <a:xfrm>
            <a:off x="10557379" y="2847143"/>
            <a:ext cx="1279421" cy="1159475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5B3B4C4-C600-2E79-9D23-9B3FEEE18A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526" y="5614868"/>
            <a:ext cx="1279093" cy="115947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FB60844-5766-874B-C91B-F9B7BA5E25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" r="5830"/>
          <a:stretch>
            <a:fillRect/>
          </a:stretch>
        </p:blipFill>
        <p:spPr>
          <a:xfrm>
            <a:off x="3892916" y="1831172"/>
            <a:ext cx="4881283" cy="3603812"/>
          </a:xfrm>
          <a:prstGeom prst="rect">
            <a:avLst/>
          </a:prstGeom>
        </p:spPr>
      </p:pic>
      <p:pic>
        <p:nvPicPr>
          <p:cNvPr id="8" name="lmnt_studio-tv-show-opener-419898">
            <a:hlinkClick r:id="" action="ppaction://media"/>
            <a:extLst>
              <a:ext uri="{FF2B5EF4-FFF2-40B4-BE49-F238E27FC236}">
                <a16:creationId xmlns:a16="http://schemas.microsoft.com/office/drawing/2014/main" id="{D6200F49-6A4E-2A1A-D2FE-736D81B84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78093" y="8082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22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BD1E60-E760-41AC-6AD8-8AE567063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0091E42-C1EC-6F82-2AEB-962F92BD53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2" b="13781"/>
          <a:stretch>
            <a:fillRect/>
          </a:stretch>
        </p:blipFill>
        <p:spPr>
          <a:xfrm>
            <a:off x="2520828" y="1073169"/>
            <a:ext cx="9291944" cy="578483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1ECC5BB-288A-CDA0-2CB9-88581608CF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61" y="108801"/>
            <a:ext cx="969029" cy="1244518"/>
          </a:xfrm>
          <a:prstGeom prst="rect">
            <a:avLst/>
          </a:prstGeom>
          <a:effectLst/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AA717A8-68AA-6AA2-F4D9-F62A136A99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526" y="5614868"/>
            <a:ext cx="1279093" cy="1159475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C751588F-89B3-5008-1B56-5CAD066A3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5" name="Flèche : pentagone 4">
            <a:extLst>
              <a:ext uri="{FF2B5EF4-FFF2-40B4-BE49-F238E27FC236}">
                <a16:creationId xmlns:a16="http://schemas.microsoft.com/office/drawing/2014/main" id="{0199997F-51CD-E22A-EA67-37B7A0DC3CBD}"/>
              </a:ext>
            </a:extLst>
          </p:cNvPr>
          <p:cNvSpPr/>
          <p:nvPr/>
        </p:nvSpPr>
        <p:spPr>
          <a:xfrm>
            <a:off x="9234742" y="2842666"/>
            <a:ext cx="3587798" cy="1159475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Flèche : pentagone 6">
            <a:extLst>
              <a:ext uri="{FF2B5EF4-FFF2-40B4-BE49-F238E27FC236}">
                <a16:creationId xmlns:a16="http://schemas.microsoft.com/office/drawing/2014/main" id="{2E9A9CBA-CA67-C893-5E92-5012E3A518C4}"/>
              </a:ext>
            </a:extLst>
          </p:cNvPr>
          <p:cNvSpPr/>
          <p:nvPr/>
        </p:nvSpPr>
        <p:spPr>
          <a:xfrm>
            <a:off x="-1" y="2842666"/>
            <a:ext cx="10379489" cy="1159475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A015A7C-472E-399A-A084-8E28A560DF07}"/>
              </a:ext>
            </a:extLst>
          </p:cNvPr>
          <p:cNvSpPr txBox="1"/>
          <p:nvPr/>
        </p:nvSpPr>
        <p:spPr>
          <a:xfrm>
            <a:off x="3650876" y="2945348"/>
            <a:ext cx="52940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>
                <a:solidFill>
                  <a:schemeClr val="bg1"/>
                </a:solidFill>
                <a:latin typeface="Marianne" panose="02000000000000000000" pitchFamily="50" charset="0"/>
              </a:rPr>
              <a:t>17 ans</a:t>
            </a:r>
          </a:p>
          <a:p>
            <a:pPr algn="just"/>
            <a:r>
              <a:rPr lang="fr-FR" sz="3200" b="1" dirty="0">
                <a:solidFill>
                  <a:schemeClr val="bg1"/>
                </a:solidFill>
                <a:latin typeface="Marianne" panose="02000000000000000000" pitchFamily="50" charset="0"/>
              </a:rPr>
              <a:t>plus tard… d’adaptation !</a:t>
            </a:r>
            <a:endParaRPr lang="fr-FR" sz="28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0" name="Flèche : chevron 9">
            <a:extLst>
              <a:ext uri="{FF2B5EF4-FFF2-40B4-BE49-F238E27FC236}">
                <a16:creationId xmlns:a16="http://schemas.microsoft.com/office/drawing/2014/main" id="{863403F0-8B49-A601-361C-B9E241CD8CBA}"/>
              </a:ext>
            </a:extLst>
          </p:cNvPr>
          <p:cNvSpPr/>
          <p:nvPr/>
        </p:nvSpPr>
        <p:spPr>
          <a:xfrm>
            <a:off x="10253247" y="2842666"/>
            <a:ext cx="1279421" cy="1159475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Flèche : chevron 10">
            <a:extLst>
              <a:ext uri="{FF2B5EF4-FFF2-40B4-BE49-F238E27FC236}">
                <a16:creationId xmlns:a16="http://schemas.microsoft.com/office/drawing/2014/main" id="{C7649EE5-B3F3-1E4A-1742-5DD6A18CFBA5}"/>
              </a:ext>
            </a:extLst>
          </p:cNvPr>
          <p:cNvSpPr/>
          <p:nvPr/>
        </p:nvSpPr>
        <p:spPr>
          <a:xfrm>
            <a:off x="11406790" y="2842666"/>
            <a:ext cx="1279421" cy="1159475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3140CBD-664A-A600-857B-BAB032F49CF8}"/>
              </a:ext>
            </a:extLst>
          </p:cNvPr>
          <p:cNvSpPr txBox="1"/>
          <p:nvPr/>
        </p:nvSpPr>
        <p:spPr>
          <a:xfrm>
            <a:off x="86619" y="182973"/>
            <a:ext cx="12016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rgbClr val="00B0F0"/>
                </a:solidFill>
                <a:latin typeface="Marianne" panose="02000000000000000000" pitchFamily="50" charset="0"/>
              </a:rPr>
              <a:t>UNE TIMELINE…</a:t>
            </a:r>
          </a:p>
        </p:txBody>
      </p:sp>
      <p:pic>
        <p:nvPicPr>
          <p:cNvPr id="8" name="fassounds-future-tech-short-intro-60-seconds-corporate-background-music-344271">
            <a:hlinkClick r:id="" action="ppaction://media"/>
            <a:extLst>
              <a:ext uri="{FF2B5EF4-FFF2-40B4-BE49-F238E27FC236}">
                <a16:creationId xmlns:a16="http://schemas.microsoft.com/office/drawing/2014/main" id="{8E12437D-6615-0877-CA1B-A8A8BE55E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3050" y="13909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13F563-7920-4C18-232F-A76C55691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532CE59-7CFE-875F-CCB7-3935C4DAD0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2" b="13781"/>
          <a:stretch>
            <a:fillRect/>
          </a:stretch>
        </p:blipFill>
        <p:spPr>
          <a:xfrm>
            <a:off x="2520828" y="1073169"/>
            <a:ext cx="9291944" cy="578483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CD4014A-7968-57C0-5122-8CD5BDE3DC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61" y="108801"/>
            <a:ext cx="969029" cy="1244518"/>
          </a:xfrm>
          <a:prstGeom prst="rect">
            <a:avLst/>
          </a:prstGeom>
          <a:effectLst/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AA6E1A77-1558-D60F-1304-19229062F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5" name="Flèche : pentagone 4">
            <a:extLst>
              <a:ext uri="{FF2B5EF4-FFF2-40B4-BE49-F238E27FC236}">
                <a16:creationId xmlns:a16="http://schemas.microsoft.com/office/drawing/2014/main" id="{CC31153E-A05C-C799-5911-889CEC32B6C1}"/>
              </a:ext>
            </a:extLst>
          </p:cNvPr>
          <p:cNvSpPr/>
          <p:nvPr/>
        </p:nvSpPr>
        <p:spPr>
          <a:xfrm>
            <a:off x="9234742" y="2842666"/>
            <a:ext cx="3587798" cy="1159475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Flèche : pentagone 6">
            <a:extLst>
              <a:ext uri="{FF2B5EF4-FFF2-40B4-BE49-F238E27FC236}">
                <a16:creationId xmlns:a16="http://schemas.microsoft.com/office/drawing/2014/main" id="{2278AE08-0243-863D-7C9D-936461534609}"/>
              </a:ext>
            </a:extLst>
          </p:cNvPr>
          <p:cNvSpPr/>
          <p:nvPr/>
        </p:nvSpPr>
        <p:spPr>
          <a:xfrm>
            <a:off x="-571505" y="2842666"/>
            <a:ext cx="10379489" cy="1159475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E85B299-DF07-D1A0-852C-F1D1EBA01A25}"/>
              </a:ext>
            </a:extLst>
          </p:cNvPr>
          <p:cNvSpPr txBox="1"/>
          <p:nvPr/>
        </p:nvSpPr>
        <p:spPr>
          <a:xfrm>
            <a:off x="645459" y="2945348"/>
            <a:ext cx="39255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>
                <a:solidFill>
                  <a:schemeClr val="bg1"/>
                </a:solidFill>
                <a:latin typeface="Marianne" panose="02000000000000000000" pitchFamily="50" charset="0"/>
              </a:rPr>
              <a:t>Depuis…</a:t>
            </a:r>
          </a:p>
          <a:p>
            <a:pPr algn="just"/>
            <a:r>
              <a:rPr lang="fr-FR" sz="3200" b="1" dirty="0">
                <a:solidFill>
                  <a:schemeClr val="bg1"/>
                </a:solidFill>
                <a:latin typeface="Marianne" panose="02000000000000000000" pitchFamily="50" charset="0"/>
              </a:rPr>
              <a:t>2007 – aujourd’hui</a:t>
            </a:r>
            <a:endParaRPr lang="fr-FR" sz="28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0" name="Flèche : chevron 9">
            <a:extLst>
              <a:ext uri="{FF2B5EF4-FFF2-40B4-BE49-F238E27FC236}">
                <a16:creationId xmlns:a16="http://schemas.microsoft.com/office/drawing/2014/main" id="{FFFBB244-0C30-09A3-A1E5-026B5CDCFDB6}"/>
              </a:ext>
            </a:extLst>
          </p:cNvPr>
          <p:cNvSpPr/>
          <p:nvPr/>
        </p:nvSpPr>
        <p:spPr>
          <a:xfrm>
            <a:off x="9607782" y="2842666"/>
            <a:ext cx="1279421" cy="1159475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Flèche : chevron 10">
            <a:extLst>
              <a:ext uri="{FF2B5EF4-FFF2-40B4-BE49-F238E27FC236}">
                <a16:creationId xmlns:a16="http://schemas.microsoft.com/office/drawing/2014/main" id="{6D33A0AF-5466-0BD0-0DD9-36A47ED3F8AE}"/>
              </a:ext>
            </a:extLst>
          </p:cNvPr>
          <p:cNvSpPr/>
          <p:nvPr/>
        </p:nvSpPr>
        <p:spPr>
          <a:xfrm>
            <a:off x="11406790" y="2842666"/>
            <a:ext cx="1279421" cy="1159475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3EE8629-F27E-968E-07D4-8145CBB4F9F1}"/>
              </a:ext>
            </a:extLst>
          </p:cNvPr>
          <p:cNvSpPr txBox="1"/>
          <p:nvPr/>
        </p:nvSpPr>
        <p:spPr>
          <a:xfrm>
            <a:off x="591672" y="4161662"/>
            <a:ext cx="3979294" cy="70788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L’outil :</a:t>
            </a:r>
          </a:p>
          <a:p>
            <a:r>
              <a:rPr lang="fr-FR" sz="2000" dirty="0"/>
              <a:t>l'iPhone (2007) et la 4G/5G</a:t>
            </a:r>
            <a:endParaRPr lang="fr-FR" sz="2000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AD5ADF9-6EBC-F359-0CA3-DF1170FBF1A2}"/>
              </a:ext>
            </a:extLst>
          </p:cNvPr>
          <p:cNvSpPr txBox="1"/>
          <p:nvPr/>
        </p:nvSpPr>
        <p:spPr>
          <a:xfrm>
            <a:off x="-1" y="843254"/>
            <a:ext cx="121919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Marianne" panose="02000000000000000000" pitchFamily="50" charset="0"/>
              </a:rPr>
              <a:t>CHRONOLOGIE D’UNE ÉVOLUTION :</a:t>
            </a:r>
          </a:p>
          <a:p>
            <a:pPr algn="ctr"/>
            <a:r>
              <a:rPr lang="fr-FR" sz="2800" b="1" dirty="0">
                <a:solidFill>
                  <a:schemeClr val="bg1"/>
                </a:solidFill>
                <a:latin typeface="Marianne" panose="02000000000000000000" pitchFamily="50" charset="0"/>
              </a:rPr>
              <a:t>« L’ÈRE DU SMARTPHONE »</a:t>
            </a:r>
            <a:endParaRPr lang="fr-FR" sz="24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A7A270B-E6CB-ED09-EF8E-5494F55D1D87}"/>
              </a:ext>
            </a:extLst>
          </p:cNvPr>
          <p:cNvSpPr txBox="1"/>
          <p:nvPr/>
        </p:nvSpPr>
        <p:spPr>
          <a:xfrm>
            <a:off x="86619" y="182973"/>
            <a:ext cx="12016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rgbClr val="00B0F0"/>
                </a:solidFill>
                <a:latin typeface="Marianne" panose="02000000000000000000" pitchFamily="50" charset="0"/>
              </a:rPr>
              <a:t>UNE TIMELINE…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976F67E-8752-704B-A1EA-27CC5847DA3B}"/>
              </a:ext>
            </a:extLst>
          </p:cNvPr>
          <p:cNvSpPr txBox="1"/>
          <p:nvPr/>
        </p:nvSpPr>
        <p:spPr>
          <a:xfrm>
            <a:off x="591671" y="5549941"/>
            <a:ext cx="11510948" cy="120032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Marianne" panose="02000000000000000000" pitchFamily="50" charset="0"/>
              </a:rPr>
              <a:t>Le choc biologique :</a:t>
            </a:r>
            <a:r>
              <a:rPr lang="fr-FR" sz="2400" dirty="0"/>
              <a:t> l'ère de la </a:t>
            </a:r>
            <a:r>
              <a:rPr lang="fr-FR" sz="2400" b="1" dirty="0"/>
              <a:t>"solitude connectée"</a:t>
            </a:r>
            <a:r>
              <a:rPr lang="fr-FR" sz="2400" dirty="0"/>
              <a:t>. On est physiquement</a:t>
            </a:r>
          </a:p>
          <a:p>
            <a:r>
              <a:rPr lang="fr-FR" sz="2400" dirty="0"/>
              <a:t>ensemble, mais mentalement ailleurs (le </a:t>
            </a:r>
            <a:r>
              <a:rPr lang="fr-FR" sz="2400" i="1" dirty="0"/>
              <a:t>Phubbing</a:t>
            </a:r>
            <a:r>
              <a:rPr lang="fr-FR" sz="2400" dirty="0"/>
              <a:t>). Notre cerveau</a:t>
            </a:r>
          </a:p>
          <a:p>
            <a:r>
              <a:rPr lang="fr-FR" sz="2400" dirty="0"/>
              <a:t>de chasseur-cueilleur est </a:t>
            </a:r>
            <a:r>
              <a:rPr lang="fr-FR" sz="2400" b="1" dirty="0"/>
              <a:t>bombardé d'informations 24h/24</a:t>
            </a:r>
            <a:r>
              <a:rPr lang="fr-FR" sz="2400" dirty="0"/>
              <a:t>.</a:t>
            </a:r>
            <a:endParaRPr lang="fr-FR" sz="2400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3" name="Flèche : chevron 12">
            <a:extLst>
              <a:ext uri="{FF2B5EF4-FFF2-40B4-BE49-F238E27FC236}">
                <a16:creationId xmlns:a16="http://schemas.microsoft.com/office/drawing/2014/main" id="{823B76C6-49CA-BDD9-F16D-AB6058B22744}"/>
              </a:ext>
            </a:extLst>
          </p:cNvPr>
          <p:cNvSpPr/>
          <p:nvPr/>
        </p:nvSpPr>
        <p:spPr>
          <a:xfrm>
            <a:off x="10557379" y="2847143"/>
            <a:ext cx="1279421" cy="1159475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15349CC-5670-31EF-C59C-B37DD80CAA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526" y="5614868"/>
            <a:ext cx="1279093" cy="115947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C7D4ACC-53EA-260E-BB92-BC0F21C8D1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250" y="1797361"/>
            <a:ext cx="5601923" cy="3736439"/>
          </a:xfrm>
          <a:prstGeom prst="rect">
            <a:avLst/>
          </a:prstGeom>
        </p:spPr>
      </p:pic>
      <p:pic>
        <p:nvPicPr>
          <p:cNvPr id="8" name="fassounds-future-tech-short-intro-60-seconds-corporate-background-music-344271">
            <a:hlinkClick r:id="" action="ppaction://media"/>
            <a:extLst>
              <a:ext uri="{FF2B5EF4-FFF2-40B4-BE49-F238E27FC236}">
                <a16:creationId xmlns:a16="http://schemas.microsoft.com/office/drawing/2014/main" id="{EB55AF22-45BB-80DA-49B3-DCA59D8DB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3050" y="13909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9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4761AF-775B-E0CA-D159-7F3469A6E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75CE375-DA4D-83ED-D659-28A2790B87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2" b="13781"/>
          <a:stretch>
            <a:fillRect/>
          </a:stretch>
        </p:blipFill>
        <p:spPr>
          <a:xfrm>
            <a:off x="2520828" y="1073169"/>
            <a:ext cx="9291944" cy="578483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C3097BA-760F-874A-27DA-296567E7F1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61" y="108801"/>
            <a:ext cx="969029" cy="1244518"/>
          </a:xfrm>
          <a:prstGeom prst="rect">
            <a:avLst/>
          </a:prstGeom>
          <a:effectLst/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7B97BE8-3AB2-D213-48FD-7DBECE85F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526" y="5614868"/>
            <a:ext cx="1279093" cy="1159475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208F0FFF-C8F4-FD3B-02D6-6A4BAB0A2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5" name="Flèche : pentagone 4">
            <a:extLst>
              <a:ext uri="{FF2B5EF4-FFF2-40B4-BE49-F238E27FC236}">
                <a16:creationId xmlns:a16="http://schemas.microsoft.com/office/drawing/2014/main" id="{5EE9F059-FB57-8C7A-3FA9-1DF6AFD70B90}"/>
              </a:ext>
            </a:extLst>
          </p:cNvPr>
          <p:cNvSpPr/>
          <p:nvPr/>
        </p:nvSpPr>
        <p:spPr>
          <a:xfrm>
            <a:off x="9234742" y="2842666"/>
            <a:ext cx="3587798" cy="1159475"/>
          </a:xfrm>
          <a:prstGeom prst="homePlat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Flèche : pentagone 6">
            <a:extLst>
              <a:ext uri="{FF2B5EF4-FFF2-40B4-BE49-F238E27FC236}">
                <a16:creationId xmlns:a16="http://schemas.microsoft.com/office/drawing/2014/main" id="{393F6480-4AB7-DFA5-13B0-973E9BFF346F}"/>
              </a:ext>
            </a:extLst>
          </p:cNvPr>
          <p:cNvSpPr/>
          <p:nvPr/>
        </p:nvSpPr>
        <p:spPr>
          <a:xfrm>
            <a:off x="-1" y="2842666"/>
            <a:ext cx="10379489" cy="1159475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F3E6D58-853F-A1CC-6502-D13D77C0990E}"/>
              </a:ext>
            </a:extLst>
          </p:cNvPr>
          <p:cNvSpPr txBox="1"/>
          <p:nvPr/>
        </p:nvSpPr>
        <p:spPr>
          <a:xfrm>
            <a:off x="2877672" y="2945348"/>
            <a:ext cx="6067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>
                <a:solidFill>
                  <a:schemeClr val="bg1"/>
                </a:solidFill>
                <a:latin typeface="Marianne" panose="02000000000000000000" pitchFamily="50" charset="0"/>
              </a:rPr>
              <a:t>prochainement (2030+ ?)</a:t>
            </a:r>
          </a:p>
          <a:p>
            <a:pPr algn="just"/>
            <a:r>
              <a:rPr lang="fr-FR" sz="3200" b="1" dirty="0">
                <a:solidFill>
                  <a:schemeClr val="bg1"/>
                </a:solidFill>
                <a:latin typeface="Marianne" panose="02000000000000000000" pitchFamily="50" charset="0"/>
              </a:rPr>
              <a:t>le cerveau devra s’adapter à…</a:t>
            </a:r>
            <a:endParaRPr lang="fr-FR" sz="28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0" name="Flèche : chevron 9">
            <a:extLst>
              <a:ext uri="{FF2B5EF4-FFF2-40B4-BE49-F238E27FC236}">
                <a16:creationId xmlns:a16="http://schemas.microsoft.com/office/drawing/2014/main" id="{6A634038-8D5F-BD72-2C86-3D8E4FE1F1C4}"/>
              </a:ext>
            </a:extLst>
          </p:cNvPr>
          <p:cNvSpPr/>
          <p:nvPr/>
        </p:nvSpPr>
        <p:spPr>
          <a:xfrm>
            <a:off x="10253247" y="2842666"/>
            <a:ext cx="1279421" cy="1159475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Flèche : chevron 10">
            <a:extLst>
              <a:ext uri="{FF2B5EF4-FFF2-40B4-BE49-F238E27FC236}">
                <a16:creationId xmlns:a16="http://schemas.microsoft.com/office/drawing/2014/main" id="{5DA38253-9788-3D68-1845-1AAE4C211D9D}"/>
              </a:ext>
            </a:extLst>
          </p:cNvPr>
          <p:cNvSpPr/>
          <p:nvPr/>
        </p:nvSpPr>
        <p:spPr>
          <a:xfrm>
            <a:off x="11406790" y="2842666"/>
            <a:ext cx="1279421" cy="1159475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0716984-E907-5F5E-E77C-03EBA5CC9EA3}"/>
              </a:ext>
            </a:extLst>
          </p:cNvPr>
          <p:cNvSpPr txBox="1"/>
          <p:nvPr/>
        </p:nvSpPr>
        <p:spPr>
          <a:xfrm>
            <a:off x="86619" y="182973"/>
            <a:ext cx="12016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rgbClr val="00B0F0"/>
                </a:solidFill>
                <a:latin typeface="Marianne" panose="02000000000000000000" pitchFamily="50" charset="0"/>
              </a:rPr>
              <a:t>UNE TIMELINE…</a:t>
            </a:r>
          </a:p>
        </p:txBody>
      </p:sp>
      <p:pic>
        <p:nvPicPr>
          <p:cNvPr id="8" name="universfield-night-stalker-horror-background-30s-393137">
            <a:hlinkClick r:id="" action="ppaction://media"/>
            <a:extLst>
              <a:ext uri="{FF2B5EF4-FFF2-40B4-BE49-F238E27FC236}">
                <a16:creationId xmlns:a16="http://schemas.microsoft.com/office/drawing/2014/main" id="{8B51175D-A103-C6A7-502F-713FDFFEA1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41157" y="10472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2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53B2C8-053B-4E68-51F9-66631D8A6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D4AE8EA4-FA29-E204-8200-1C9E3E6C95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843" y="732662"/>
            <a:ext cx="6858000" cy="685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D662660-32FA-642F-AC51-77A9FEB2A8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61" y="108801"/>
            <a:ext cx="969029" cy="1244518"/>
          </a:xfrm>
          <a:prstGeom prst="rect">
            <a:avLst/>
          </a:prstGeom>
          <a:effectLst/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A4CE3513-B1FC-7215-5772-06AD8BC1F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7" name="Flèche : pentagone 6">
            <a:extLst>
              <a:ext uri="{FF2B5EF4-FFF2-40B4-BE49-F238E27FC236}">
                <a16:creationId xmlns:a16="http://schemas.microsoft.com/office/drawing/2014/main" id="{BBB11210-4BD2-C03C-219D-95FE96E862A6}"/>
              </a:ext>
            </a:extLst>
          </p:cNvPr>
          <p:cNvSpPr/>
          <p:nvPr/>
        </p:nvSpPr>
        <p:spPr>
          <a:xfrm>
            <a:off x="-571504" y="2842666"/>
            <a:ext cx="3697946" cy="1159475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D073F7C-A7AE-7E86-6717-E26B480AB61B}"/>
              </a:ext>
            </a:extLst>
          </p:cNvPr>
          <p:cNvSpPr txBox="1"/>
          <p:nvPr/>
        </p:nvSpPr>
        <p:spPr>
          <a:xfrm>
            <a:off x="645459" y="2945348"/>
            <a:ext cx="39255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>
                <a:solidFill>
                  <a:schemeClr val="bg1"/>
                </a:solidFill>
                <a:latin typeface="Marianne" panose="02000000000000000000" pitchFamily="50" charset="0"/>
              </a:rPr>
              <a:t>Et demain…</a:t>
            </a:r>
          </a:p>
          <a:p>
            <a:pPr algn="just"/>
            <a:r>
              <a:rPr lang="fr-FR" sz="3200" b="1" dirty="0">
                <a:solidFill>
                  <a:schemeClr val="bg1"/>
                </a:solidFill>
                <a:latin typeface="Marianne" panose="02000000000000000000" pitchFamily="50" charset="0"/>
              </a:rPr>
              <a:t>     ?</a:t>
            </a:r>
            <a:endParaRPr lang="fr-FR" sz="28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6268355-CE38-C6DB-B7D2-BAA676692BBB}"/>
              </a:ext>
            </a:extLst>
          </p:cNvPr>
          <p:cNvSpPr txBox="1"/>
          <p:nvPr/>
        </p:nvSpPr>
        <p:spPr>
          <a:xfrm>
            <a:off x="591672" y="4161662"/>
            <a:ext cx="3979294" cy="13234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Marianne" panose="02000000000000000000" pitchFamily="50" charset="0"/>
              </a:rPr>
              <a:t>L’outil :</a:t>
            </a:r>
          </a:p>
          <a:p>
            <a:r>
              <a:rPr lang="fr-FR" sz="2000" dirty="0"/>
              <a:t>interfaces Cerveau-Machine</a:t>
            </a:r>
          </a:p>
          <a:p>
            <a:r>
              <a:rPr lang="fr-FR" sz="2000" dirty="0"/>
              <a:t>(type </a:t>
            </a:r>
            <a:r>
              <a:rPr lang="fr-FR" sz="2000" i="1" dirty="0" err="1"/>
              <a:t>Neuralink</a:t>
            </a:r>
            <a:r>
              <a:rPr lang="fr-FR" sz="2000" dirty="0"/>
              <a:t> ou autres projets</a:t>
            </a:r>
          </a:p>
          <a:p>
            <a:r>
              <a:rPr lang="fr-FR" sz="2000" dirty="0"/>
              <a:t>de </a:t>
            </a:r>
            <a:r>
              <a:rPr lang="fr-FR" sz="2000" dirty="0" err="1"/>
              <a:t>neurotechnologies</a:t>
            </a:r>
            <a:r>
              <a:rPr lang="fr-FR" sz="2000" dirty="0"/>
              <a:t>)</a:t>
            </a:r>
            <a:endParaRPr lang="fr-FR" sz="2000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648BC07-2A3B-BCE4-21D0-9FF75748034F}"/>
              </a:ext>
            </a:extLst>
          </p:cNvPr>
          <p:cNvSpPr txBox="1"/>
          <p:nvPr/>
        </p:nvSpPr>
        <p:spPr>
          <a:xfrm>
            <a:off x="-1" y="843254"/>
            <a:ext cx="121919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Marianne" panose="02000000000000000000" pitchFamily="50" charset="0"/>
              </a:rPr>
              <a:t>CHRONOLOGIE D’UNE ÉVOLUTION :</a:t>
            </a:r>
          </a:p>
          <a:p>
            <a:pPr algn="ctr"/>
            <a:r>
              <a:rPr lang="fr-FR" sz="2800" b="1" dirty="0">
                <a:solidFill>
                  <a:schemeClr val="bg1"/>
                </a:solidFill>
                <a:latin typeface="Marianne" panose="02000000000000000000" pitchFamily="50" charset="0"/>
              </a:rPr>
              <a:t>« L’ÈRE DE L’IMPLANT NEURONAL »</a:t>
            </a:r>
            <a:endParaRPr lang="fr-FR" sz="24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C19C0D9-2FFD-E31F-3B15-495A0305409A}"/>
              </a:ext>
            </a:extLst>
          </p:cNvPr>
          <p:cNvSpPr txBox="1"/>
          <p:nvPr/>
        </p:nvSpPr>
        <p:spPr>
          <a:xfrm>
            <a:off x="86619" y="182973"/>
            <a:ext cx="12016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rgbClr val="00B0F0"/>
                </a:solidFill>
                <a:latin typeface="Marianne" panose="02000000000000000000" pitchFamily="50" charset="0"/>
              </a:rPr>
              <a:t>UNE TIMELINE…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C73A1BE-BC5A-04D7-9E15-3E8B3054B1E6}"/>
              </a:ext>
            </a:extLst>
          </p:cNvPr>
          <p:cNvSpPr txBox="1"/>
          <p:nvPr/>
        </p:nvSpPr>
        <p:spPr>
          <a:xfrm>
            <a:off x="591671" y="5549941"/>
            <a:ext cx="11510948" cy="83099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Marianne" panose="02000000000000000000" pitchFamily="50" charset="0"/>
              </a:rPr>
              <a:t>Le risque ultime :</a:t>
            </a:r>
            <a:r>
              <a:rPr lang="fr-FR" sz="2400" dirty="0"/>
              <a:t> si le smartphone "pirate" notre attention, l'implant</a:t>
            </a:r>
          </a:p>
          <a:p>
            <a:r>
              <a:rPr lang="fr-FR" sz="2400" dirty="0"/>
              <a:t>pourrait potentiellement influencer nos émotions ou nos décisions à la source.</a:t>
            </a:r>
            <a:endParaRPr lang="fr-FR" sz="2400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96FEBC3-A397-CC62-7FF7-7D6D63C6DE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526" y="5614868"/>
            <a:ext cx="1279093" cy="1159475"/>
          </a:xfrm>
          <a:prstGeom prst="rect">
            <a:avLst/>
          </a:prstGeom>
        </p:spPr>
      </p:pic>
      <p:pic>
        <p:nvPicPr>
          <p:cNvPr id="4" name="universfield-night-stalker-horror-background-30s-393137">
            <a:hlinkClick r:id="" action="ppaction://media"/>
            <a:extLst>
              <a:ext uri="{FF2B5EF4-FFF2-40B4-BE49-F238E27FC236}">
                <a16:creationId xmlns:a16="http://schemas.microsoft.com/office/drawing/2014/main" id="{CBE77468-1C60-383C-B234-CCF3A1B7DA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41157" y="10472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6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C70B5-95F5-257F-F457-A15FFEAF6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88F59CD-E174-C9B8-A001-D0FDD92FF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9" y="0"/>
            <a:ext cx="1074915" cy="138346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1D1EF8B-8AFF-2DEC-ABB5-37601B4D4A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362" y="5614868"/>
            <a:ext cx="1279421" cy="115947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C3CA9E1-6E5E-18C2-D253-5FEF325AFE26}"/>
              </a:ext>
            </a:extLst>
          </p:cNvPr>
          <p:cNvSpPr txBox="1"/>
          <p:nvPr/>
        </p:nvSpPr>
        <p:spPr>
          <a:xfrm>
            <a:off x="2397786" y="1974611"/>
            <a:ext cx="59192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9600" dirty="0">
                <a:latin typeface="Marianne" panose="02000000000000000000" pitchFamily="50" charset="0"/>
              </a:rPr>
              <a:t>La parole</a:t>
            </a:r>
          </a:p>
          <a:p>
            <a:pPr algn="just"/>
            <a:r>
              <a:rPr lang="fr-FR" sz="8000" dirty="0">
                <a:latin typeface="Marianne" panose="02000000000000000000" pitchFamily="50" charset="0"/>
              </a:rPr>
              <a:t>est à vous !</a:t>
            </a:r>
            <a:endParaRPr lang="fr-FR" sz="6600" dirty="0">
              <a:latin typeface="Marianne" panose="02000000000000000000" pitchFamily="50" charset="0"/>
            </a:endParaRPr>
          </a:p>
        </p:txBody>
      </p:sp>
      <p:pic>
        <p:nvPicPr>
          <p:cNvPr id="10" name="Graphique 9" descr="Guillemet ouvert">
            <a:extLst>
              <a:ext uri="{FF2B5EF4-FFF2-40B4-BE49-F238E27FC236}">
                <a16:creationId xmlns:a16="http://schemas.microsoft.com/office/drawing/2014/main" id="{2C8B72DA-99CF-3003-1AD1-22E58C2EA7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80261" y="2038359"/>
            <a:ext cx="914400" cy="914400"/>
          </a:xfrm>
          <a:prstGeom prst="rect">
            <a:avLst/>
          </a:prstGeom>
        </p:spPr>
      </p:pic>
      <p:pic>
        <p:nvPicPr>
          <p:cNvPr id="12" name="Graphique 11" descr="Guillemet fermé">
            <a:extLst>
              <a:ext uri="{FF2B5EF4-FFF2-40B4-BE49-F238E27FC236}">
                <a16:creationId xmlns:a16="http://schemas.microsoft.com/office/drawing/2014/main" id="{016B7392-63CB-5F91-6E45-6174AF945D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20138" y="3860978"/>
            <a:ext cx="914400" cy="9144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8178F82-5BAF-3C5C-C8E9-0D675FB1B518}"/>
              </a:ext>
            </a:extLst>
          </p:cNvPr>
          <p:cNvSpPr txBox="1"/>
          <p:nvPr/>
        </p:nvSpPr>
        <p:spPr>
          <a:xfrm>
            <a:off x="86619" y="182973"/>
            <a:ext cx="120161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dirty="0">
                <a:solidFill>
                  <a:srgbClr val="00B0F0"/>
                </a:solidFill>
                <a:latin typeface="Marianne" panose="02000000000000000000" pitchFamily="50" charset="0"/>
              </a:rPr>
              <a:t>LE SMARTPHONE, OUTIL OU ORGANE</a:t>
            </a:r>
          </a:p>
          <a:p>
            <a:pPr algn="ctr"/>
            <a:r>
              <a:rPr lang="fr-FR" sz="3200" dirty="0">
                <a:solidFill>
                  <a:srgbClr val="00B0F0"/>
                </a:solidFill>
                <a:latin typeface="Marianne" panose="02000000000000000000" pitchFamily="50" charset="0"/>
              </a:rPr>
              <a:t>POUR L’ESPRIT HUMAIN ?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7E66222-CC0B-8E77-FC9A-3858D25D4375}"/>
              </a:ext>
            </a:extLst>
          </p:cNvPr>
          <p:cNvGrpSpPr/>
          <p:nvPr/>
        </p:nvGrpSpPr>
        <p:grpSpPr>
          <a:xfrm>
            <a:off x="8186396" y="2507659"/>
            <a:ext cx="1636059" cy="1501369"/>
            <a:chOff x="9134407" y="2507659"/>
            <a:chExt cx="1636059" cy="1501369"/>
          </a:xfrm>
        </p:grpSpPr>
        <p:pic>
          <p:nvPicPr>
            <p:cNvPr id="4" name="Graphique 3" descr="Bulle de conversation">
              <a:extLst>
                <a:ext uri="{FF2B5EF4-FFF2-40B4-BE49-F238E27FC236}">
                  <a16:creationId xmlns:a16="http://schemas.microsoft.com/office/drawing/2014/main" id="{09EC7D2F-0860-91ED-114E-9098934B0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856066" y="3094628"/>
              <a:ext cx="914400" cy="914400"/>
            </a:xfrm>
            <a:prstGeom prst="rect">
              <a:avLst/>
            </a:prstGeom>
          </p:spPr>
        </p:pic>
        <p:pic>
          <p:nvPicPr>
            <p:cNvPr id="6" name="Graphique 5" descr="Bulle de conversation">
              <a:extLst>
                <a:ext uri="{FF2B5EF4-FFF2-40B4-BE49-F238E27FC236}">
                  <a16:creationId xmlns:a16="http://schemas.microsoft.com/office/drawing/2014/main" id="{F87DE6C1-F68E-CE4C-7B65-4B4E913D0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flipH="1">
              <a:off x="9134407" y="2507659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67567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11DC3-5772-9E90-BF59-C34DFE853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8742FCF-D86C-531F-423D-64B88C37DB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9" y="0"/>
            <a:ext cx="1074915" cy="138346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79A1A96-D619-D62B-C694-BCE962BDB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362" y="5614868"/>
            <a:ext cx="1279421" cy="115947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1ACAB37-02B1-8EB2-17B4-C4E5D3CA0F30}"/>
              </a:ext>
            </a:extLst>
          </p:cNvPr>
          <p:cNvSpPr txBox="1"/>
          <p:nvPr/>
        </p:nvSpPr>
        <p:spPr>
          <a:xfrm>
            <a:off x="86619" y="182973"/>
            <a:ext cx="120161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dirty="0">
                <a:solidFill>
                  <a:srgbClr val="00B0F0"/>
                </a:solidFill>
                <a:latin typeface="Marianne" panose="02000000000000000000" pitchFamily="50" charset="0"/>
              </a:rPr>
              <a:t>SENSIBILISER AUX SANS ÉCRANS…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A11C981-3AD9-5CD1-84F5-5BCB3163F1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971" y="135172"/>
            <a:ext cx="9917460" cy="585396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197FE23-6834-DAAF-4CFB-C08840410A2F}"/>
              </a:ext>
            </a:extLst>
          </p:cNvPr>
          <p:cNvSpPr txBox="1"/>
          <p:nvPr/>
        </p:nvSpPr>
        <p:spPr>
          <a:xfrm>
            <a:off x="86619" y="4618679"/>
            <a:ext cx="12016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solidFill>
                  <a:schemeClr val="accent1">
                    <a:lumMod val="75000"/>
                  </a:schemeClr>
                </a:solidFill>
                <a:latin typeface="Marianne" panose="02000000000000000000" pitchFamily="50" charset="0"/>
              </a:rPr>
              <a:t>https://10jourssansecrans.org/</a:t>
            </a:r>
          </a:p>
        </p:txBody>
      </p:sp>
    </p:spTree>
    <p:extLst>
      <p:ext uri="{BB962C8B-B14F-4D97-AF65-F5344CB8AC3E}">
        <p14:creationId xmlns:p14="http://schemas.microsoft.com/office/powerpoint/2010/main" val="21433244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EE03B0-92B3-F52C-6B1D-48FF791BD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4EE3D12-E23E-8E55-0CD6-C3A32F3B0C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85"/>
          <a:stretch>
            <a:fillRect/>
          </a:stretch>
        </p:blipFill>
        <p:spPr>
          <a:xfrm>
            <a:off x="1" y="-3312963"/>
            <a:ext cx="12192000" cy="1017096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641BAAA-B197-3A52-1DBF-A9530D73DB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61" y="108801"/>
            <a:ext cx="969029" cy="1244518"/>
          </a:xfrm>
          <a:prstGeom prst="rect">
            <a:avLst/>
          </a:prstGeom>
          <a:effectLst/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C5C30BB-94AF-6CB9-1C25-C974182A41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526" y="5614868"/>
            <a:ext cx="1279093" cy="1159475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3361B63B-517C-FBA2-4D0E-19CA81241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D0762D-2C60-24A0-86D7-12152A5CB0AB}"/>
              </a:ext>
            </a:extLst>
          </p:cNvPr>
          <p:cNvSpPr txBox="1"/>
          <p:nvPr/>
        </p:nvSpPr>
        <p:spPr>
          <a:xfrm>
            <a:off x="935340" y="4830038"/>
            <a:ext cx="6570691" cy="112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700" dirty="0">
                <a:solidFill>
                  <a:schemeClr val="bg1"/>
                </a:solidFill>
                <a:latin typeface="Marianne" panose="02000000000000000000" pitchFamily="50" charset="0"/>
              </a:rPr>
              <a:t>Comment faire pour récupérer</a:t>
            </a:r>
          </a:p>
          <a:p>
            <a:r>
              <a:rPr lang="fr-FR" sz="4000" dirty="0">
                <a:solidFill>
                  <a:schemeClr val="bg1"/>
                </a:solidFill>
                <a:latin typeface="Marianne" panose="02000000000000000000" pitchFamily="50" charset="0"/>
              </a:rPr>
              <a:t>de l’espace cérébral ?</a:t>
            </a:r>
          </a:p>
        </p:txBody>
      </p:sp>
      <p:pic>
        <p:nvPicPr>
          <p:cNvPr id="16" name="Graphique 15" descr="Guillemet ouvert">
            <a:extLst>
              <a:ext uri="{FF2B5EF4-FFF2-40B4-BE49-F238E27FC236}">
                <a16:creationId xmlns:a16="http://schemas.microsoft.com/office/drawing/2014/main" id="{53DFA1BA-DB93-6524-2E89-C50EE10177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8442" y="4452007"/>
            <a:ext cx="914400" cy="914400"/>
          </a:xfrm>
          <a:prstGeom prst="rect">
            <a:avLst/>
          </a:prstGeom>
        </p:spPr>
      </p:pic>
      <p:pic>
        <p:nvPicPr>
          <p:cNvPr id="17" name="Graphique 16" descr="Guillemet fermé">
            <a:extLst>
              <a:ext uri="{FF2B5EF4-FFF2-40B4-BE49-F238E27FC236}">
                <a16:creationId xmlns:a16="http://schemas.microsoft.com/office/drawing/2014/main" id="{FAC2B239-C360-B9BB-8C31-69481C74DB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87635" y="5219827"/>
            <a:ext cx="914400" cy="914400"/>
          </a:xfrm>
          <a:prstGeom prst="rect">
            <a:avLst/>
          </a:prstGeom>
        </p:spPr>
      </p:pic>
      <p:pic>
        <p:nvPicPr>
          <p:cNvPr id="5" name="franzian-deo-question-thinking-time-472736">
            <a:hlinkClick r:id="" action="ppaction://media"/>
            <a:extLst>
              <a:ext uri="{FF2B5EF4-FFF2-40B4-BE49-F238E27FC236}">
                <a16:creationId xmlns:a16="http://schemas.microsoft.com/office/drawing/2014/main" id="{D29543C3-16F1-8886-8EE8-42A1DC864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05390" y="210960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34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BFD19D-E39D-0ED1-1E68-8699B015D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08DCF89-5B4B-0155-4255-C8ED61B54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61" y="108801"/>
            <a:ext cx="969029" cy="1244518"/>
          </a:xfrm>
          <a:prstGeom prst="rect">
            <a:avLst/>
          </a:prstGeom>
          <a:effectLst/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FFB61B0-00D5-31A9-1944-7BC99D592B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526" y="5614868"/>
            <a:ext cx="1279093" cy="1159475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F44C8DB6-6060-DEF5-C409-ABAACD5DC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1AC779F-5B0E-5E4C-D123-900C98C05321}"/>
              </a:ext>
            </a:extLst>
          </p:cNvPr>
          <p:cNvSpPr txBox="1"/>
          <p:nvPr/>
        </p:nvSpPr>
        <p:spPr>
          <a:xfrm>
            <a:off x="1867131" y="1353319"/>
            <a:ext cx="33175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latin typeface="Marianne" panose="02000000000000000000" pitchFamily="50" charset="0"/>
              </a:rPr>
              <a:t>Limiter le nombre</a:t>
            </a:r>
          </a:p>
          <a:p>
            <a:r>
              <a:rPr lang="fr-FR" sz="2800" dirty="0">
                <a:solidFill>
                  <a:schemeClr val="bg1"/>
                </a:solidFill>
                <a:latin typeface="Marianne" panose="02000000000000000000" pitchFamily="50" charset="0"/>
              </a:rPr>
              <a:t>d’application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359CC81-5CE0-C7EB-05BC-CE11D5B9C6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1"/>
          <a:stretch>
            <a:fillRect/>
          </a:stretch>
        </p:blipFill>
        <p:spPr>
          <a:xfrm>
            <a:off x="3835168" y="2084284"/>
            <a:ext cx="3987258" cy="30438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CA71890-AE2A-A4BC-3A7B-923C544A0E40}"/>
              </a:ext>
            </a:extLst>
          </p:cNvPr>
          <p:cNvSpPr txBox="1"/>
          <p:nvPr/>
        </p:nvSpPr>
        <p:spPr>
          <a:xfrm>
            <a:off x="86619" y="182973"/>
            <a:ext cx="12016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rgbClr val="00B0F0"/>
                </a:solidFill>
                <a:latin typeface="Marianne" panose="02000000000000000000" pitchFamily="50" charset="0"/>
              </a:rPr>
              <a:t>RÉCUPÉRER DE L’ESPACE CÉRÉBRAL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20BE12E-663A-BDCA-7406-8D512A6F1645}"/>
              </a:ext>
            </a:extLst>
          </p:cNvPr>
          <p:cNvSpPr txBox="1"/>
          <p:nvPr/>
        </p:nvSpPr>
        <p:spPr>
          <a:xfrm>
            <a:off x="8490690" y="3003427"/>
            <a:ext cx="29723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2800" dirty="0">
                <a:solidFill>
                  <a:schemeClr val="bg1"/>
                </a:solidFill>
                <a:latin typeface="Marianne" panose="02000000000000000000" pitchFamily="50" charset="0"/>
              </a:rPr>
              <a:t>Arrêter les jeux</a:t>
            </a:r>
          </a:p>
          <a:p>
            <a:pPr algn="r"/>
            <a:r>
              <a:rPr lang="fr-FR" sz="2800" dirty="0">
                <a:solidFill>
                  <a:schemeClr val="bg1"/>
                </a:solidFill>
                <a:latin typeface="Marianne" panose="02000000000000000000" pitchFamily="50" charset="0"/>
              </a:rPr>
              <a:t>sur smartphone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CAD7CFB-3863-44AF-0E35-3767A4C921AD}"/>
              </a:ext>
            </a:extLst>
          </p:cNvPr>
          <p:cNvSpPr txBox="1"/>
          <p:nvPr/>
        </p:nvSpPr>
        <p:spPr>
          <a:xfrm>
            <a:off x="697179" y="3074860"/>
            <a:ext cx="31977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latin typeface="Marianne" panose="02000000000000000000" pitchFamily="50" charset="0"/>
              </a:rPr>
              <a:t>Moins d’actualité</a:t>
            </a:r>
          </a:p>
          <a:p>
            <a:r>
              <a:rPr lang="fr-FR" sz="2800" dirty="0">
                <a:solidFill>
                  <a:schemeClr val="bg1"/>
                </a:solidFill>
                <a:latin typeface="Marianne" panose="02000000000000000000" pitchFamily="50" charset="0"/>
              </a:rPr>
              <a:t>sur le téléphone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BF15140-FA83-268A-59B9-2545328BA6B8}"/>
              </a:ext>
            </a:extLst>
          </p:cNvPr>
          <p:cNvSpPr txBox="1"/>
          <p:nvPr/>
        </p:nvSpPr>
        <p:spPr>
          <a:xfrm>
            <a:off x="7284372" y="1170636"/>
            <a:ext cx="335512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2800" dirty="0">
                <a:solidFill>
                  <a:schemeClr val="bg1"/>
                </a:solidFill>
                <a:latin typeface="Marianne" panose="02000000000000000000" pitchFamily="50" charset="0"/>
              </a:rPr>
              <a:t>Ne pas y regarder</a:t>
            </a:r>
          </a:p>
          <a:p>
            <a:pPr algn="r"/>
            <a:r>
              <a:rPr lang="fr-FR" sz="2800" dirty="0">
                <a:solidFill>
                  <a:schemeClr val="bg1"/>
                </a:solidFill>
                <a:latin typeface="Marianne" panose="02000000000000000000" pitchFamily="50" charset="0"/>
              </a:rPr>
              <a:t>des vidéos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3BBFD6E-D385-BD31-343A-A413B4715F69}"/>
              </a:ext>
            </a:extLst>
          </p:cNvPr>
          <p:cNvSpPr txBox="1"/>
          <p:nvPr/>
        </p:nvSpPr>
        <p:spPr>
          <a:xfrm>
            <a:off x="2356170" y="5137814"/>
            <a:ext cx="37398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latin typeface="Marianne" panose="02000000000000000000" pitchFamily="50" charset="0"/>
              </a:rPr>
              <a:t>Désactiver toutes les notifications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8FD7410-65F0-DBC8-1863-7BEE66137D65}"/>
              </a:ext>
            </a:extLst>
          </p:cNvPr>
          <p:cNvSpPr txBox="1"/>
          <p:nvPr/>
        </p:nvSpPr>
        <p:spPr>
          <a:xfrm>
            <a:off x="7229329" y="5087710"/>
            <a:ext cx="29723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2800" dirty="0">
                <a:solidFill>
                  <a:schemeClr val="bg1"/>
                </a:solidFill>
                <a:latin typeface="Marianne" panose="02000000000000000000" pitchFamily="50" charset="0"/>
              </a:rPr>
              <a:t>Lâcher les réseaux sociaux</a:t>
            </a:r>
          </a:p>
        </p:txBody>
      </p:sp>
    </p:spTree>
    <p:extLst>
      <p:ext uri="{BB962C8B-B14F-4D97-AF65-F5344CB8AC3E}">
        <p14:creationId xmlns:p14="http://schemas.microsoft.com/office/powerpoint/2010/main" val="4291458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E5641A-6DE2-7911-22B2-88661B36A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57C6118-FCE8-5295-F6CD-9130EE8A6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9" y="0"/>
            <a:ext cx="1074915" cy="138346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DAB091C-A9B6-7B33-5663-93BB155F70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362" y="5614868"/>
            <a:ext cx="1279421" cy="115947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EE10186-9DF5-0C89-ACEE-792BBFB4EDA9}"/>
              </a:ext>
            </a:extLst>
          </p:cNvPr>
          <p:cNvSpPr txBox="1"/>
          <p:nvPr/>
        </p:nvSpPr>
        <p:spPr>
          <a:xfrm>
            <a:off x="712200" y="6070988"/>
            <a:ext cx="114364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  <a:latin typeface="Marianne" panose="02000000000000000000" pitchFamily="50" charset="0"/>
              </a:rPr>
              <a:t>Source : ARCEP, « Le baromètre du numérique, édition 2025 »,</a:t>
            </a:r>
          </a:p>
          <a:p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arianne" panose="02000000000000000000" pitchFamily="50" charset="0"/>
              </a:rPr>
              <a:t>réalisée par le CREDOC et pilotée par l’Arcep, l’</a:t>
            </a:r>
            <a:r>
              <a:rPr lang="fr-FR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arianne" panose="02000000000000000000" pitchFamily="50" charset="0"/>
              </a:rPr>
              <a:t>Acom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arianne" panose="02000000000000000000" pitchFamily="50" charset="0"/>
              </a:rPr>
              <a:t>, le CGE et l’ANCT</a:t>
            </a:r>
            <a:endParaRPr lang="fr-FR" sz="1200" b="1" dirty="0">
              <a:solidFill>
                <a:schemeClr val="tx1">
                  <a:lumMod val="50000"/>
                  <a:lumOff val="50000"/>
                </a:schemeClr>
              </a:solidFill>
              <a:latin typeface="Marianne" panose="02000000000000000000" pitchFamily="50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CEC4501-AF29-9AC3-EEFD-C09F5E9D8A50}"/>
              </a:ext>
            </a:extLst>
          </p:cNvPr>
          <p:cNvSpPr txBox="1"/>
          <p:nvPr/>
        </p:nvSpPr>
        <p:spPr>
          <a:xfrm>
            <a:off x="86619" y="182973"/>
            <a:ext cx="12016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rgbClr val="00B0F0"/>
                </a:solidFill>
                <a:latin typeface="Marianne" panose="02000000000000000000" pitchFamily="50" charset="0"/>
              </a:rPr>
              <a:t>QUELQUES CHIFFRES…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BC9D529-802D-8C56-DAE1-676C279E0489}"/>
              </a:ext>
            </a:extLst>
          </p:cNvPr>
          <p:cNvSpPr txBox="1"/>
          <p:nvPr/>
        </p:nvSpPr>
        <p:spPr>
          <a:xfrm>
            <a:off x="7076221" y="1993144"/>
            <a:ext cx="383124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3800" b="1" dirty="0">
                <a:latin typeface="Marianne" panose="02000000000000000000" pitchFamily="50" charset="0"/>
              </a:rPr>
              <a:t>42%</a:t>
            </a:r>
          </a:p>
          <a:p>
            <a:pPr algn="just"/>
            <a:r>
              <a:rPr lang="fr-FR" sz="2400" dirty="0"/>
              <a:t>estiment passer "</a:t>
            </a:r>
            <a:r>
              <a:rPr lang="fr-FR" sz="2400" b="1" dirty="0"/>
              <a:t>trop de temps</a:t>
            </a:r>
            <a:r>
              <a:rPr lang="fr-FR" sz="2400" dirty="0"/>
              <a:t>" sur les écrans pour leur usage personnel.</a:t>
            </a:r>
            <a:endParaRPr lang="fr-FR" sz="2000" dirty="0">
              <a:latin typeface="Marianne" panose="02000000000000000000" pitchFamily="50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5D17836-3268-A133-278D-EABAA783B42E}"/>
              </a:ext>
            </a:extLst>
          </p:cNvPr>
          <p:cNvSpPr txBox="1"/>
          <p:nvPr/>
        </p:nvSpPr>
        <p:spPr>
          <a:xfrm>
            <a:off x="7076221" y="1531479"/>
            <a:ext cx="48042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/>
              <a:t>Pour les adultes…</a:t>
            </a:r>
          </a:p>
        </p:txBody>
      </p:sp>
      <p:pic>
        <p:nvPicPr>
          <p:cNvPr id="2050" name="Picture 2" descr="Ce téléphone qui ne rame pas, possède un écran AMOLED, et même un capteur  de 108 Mpx, est en promotion pour les French Days.">
            <a:extLst>
              <a:ext uri="{FF2B5EF4-FFF2-40B4-BE49-F238E27FC236}">
                <a16:creationId xmlns:a16="http://schemas.microsoft.com/office/drawing/2014/main" id="{809E34A3-B107-F113-8389-CE8906D75A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47"/>
          <a:stretch>
            <a:fillRect/>
          </a:stretch>
        </p:blipFill>
        <p:spPr bwMode="auto">
          <a:xfrm>
            <a:off x="1014964" y="1531479"/>
            <a:ext cx="5479106" cy="408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igne Moins 1">
            <a:extLst>
              <a:ext uri="{FF2B5EF4-FFF2-40B4-BE49-F238E27FC236}">
                <a16:creationId xmlns:a16="http://schemas.microsoft.com/office/drawing/2014/main" id="{44400E82-AF1D-0C80-1670-F908A77C1449}"/>
              </a:ext>
            </a:extLst>
          </p:cNvPr>
          <p:cNvSpPr/>
          <p:nvPr/>
        </p:nvSpPr>
        <p:spPr>
          <a:xfrm rot="16200000">
            <a:off x="395806" y="6275250"/>
            <a:ext cx="456539" cy="176249"/>
          </a:xfrm>
          <a:prstGeom prst="mathMinus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0E8B33C-B8E2-0E04-D797-6E0A10D807FA}"/>
              </a:ext>
            </a:extLst>
          </p:cNvPr>
          <p:cNvSpPr txBox="1"/>
          <p:nvPr/>
        </p:nvSpPr>
        <p:spPr>
          <a:xfrm>
            <a:off x="969057" y="5378329"/>
            <a:ext cx="20888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bg1">
                    <a:lumMod val="75000"/>
                  </a:schemeClr>
                </a:solidFill>
              </a:rPr>
              <a:t>Crédit image :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Pixabay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42067128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C3A87F-BBD8-382E-94AC-54A2326A9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B50D818-3368-A144-0394-E8594A1D4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373" y="-25005"/>
            <a:ext cx="6504627" cy="650462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389F96B-EAC7-5C5B-591E-A90655E29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61" y="108801"/>
            <a:ext cx="969029" cy="1244518"/>
          </a:xfrm>
          <a:prstGeom prst="rect">
            <a:avLst/>
          </a:prstGeom>
          <a:effectLst/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533D9936-AFE7-1341-3AE8-EC2D353B8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6" name="Graphique 15" descr="Guillemet ouvert">
            <a:extLst>
              <a:ext uri="{FF2B5EF4-FFF2-40B4-BE49-F238E27FC236}">
                <a16:creationId xmlns:a16="http://schemas.microsoft.com/office/drawing/2014/main" id="{EE3174F3-0C4A-EF2C-EA85-37C05A503C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8442" y="4452007"/>
            <a:ext cx="914400" cy="914400"/>
          </a:xfrm>
          <a:prstGeom prst="rect">
            <a:avLst/>
          </a:prstGeom>
        </p:spPr>
      </p:pic>
      <p:pic>
        <p:nvPicPr>
          <p:cNvPr id="17" name="Graphique 16" descr="Guillemet fermé">
            <a:extLst>
              <a:ext uri="{FF2B5EF4-FFF2-40B4-BE49-F238E27FC236}">
                <a16:creationId xmlns:a16="http://schemas.microsoft.com/office/drawing/2014/main" id="{C32FD5F9-062C-7423-41D5-BD15EDF0FE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68318" y="4923375"/>
            <a:ext cx="914400" cy="9144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3B5A10C-E3F9-9F01-08CE-D3FDCA9A5199}"/>
              </a:ext>
            </a:extLst>
          </p:cNvPr>
          <p:cNvSpPr txBox="1"/>
          <p:nvPr/>
        </p:nvSpPr>
        <p:spPr>
          <a:xfrm>
            <a:off x="1042842" y="1930330"/>
            <a:ext cx="725935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Marianne" panose="02000000000000000000" pitchFamily="50" charset="0"/>
              </a:rPr>
              <a:t>L’exposition au danger et</a:t>
            </a:r>
          </a:p>
          <a:p>
            <a:r>
              <a:rPr lang="fr-FR" sz="3600" b="1" dirty="0">
                <a:solidFill>
                  <a:schemeClr val="bg1"/>
                </a:solidFill>
                <a:latin typeface="Marianne" panose="02000000000000000000" pitchFamily="50" charset="0"/>
              </a:rPr>
              <a:t>la prise de conscience… </a:t>
            </a:r>
          </a:p>
          <a:p>
            <a:r>
              <a:rPr lang="fr-FR" sz="3600" dirty="0">
                <a:solidFill>
                  <a:schemeClr val="bg1"/>
                </a:solidFill>
                <a:latin typeface="Marianne" panose="02000000000000000000" pitchFamily="50" charset="0"/>
              </a:rPr>
              <a:t>une technique de neuroscience utilisé depuis toujours…</a:t>
            </a:r>
            <a:endParaRPr lang="fr-FR" sz="4000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B880835-0A50-9AA3-06E4-EDA8BEBB3A7D}"/>
              </a:ext>
            </a:extLst>
          </p:cNvPr>
          <p:cNvSpPr txBox="1"/>
          <p:nvPr/>
        </p:nvSpPr>
        <p:spPr>
          <a:xfrm>
            <a:off x="935340" y="4830038"/>
            <a:ext cx="118034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Marianne" panose="02000000000000000000" pitchFamily="50" charset="0"/>
              </a:rPr>
              <a:t>Pour activer votre </a:t>
            </a:r>
            <a:r>
              <a:rPr lang="fr-FR" sz="3200" b="1" dirty="0">
                <a:solidFill>
                  <a:schemeClr val="bg1"/>
                </a:solidFill>
                <a:latin typeface="Marianne" panose="02000000000000000000" pitchFamily="50" charset="0"/>
              </a:rPr>
              <a:t>instinct de survie.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DDE4728-9FC0-100A-E600-F62A2C1117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526" y="5614868"/>
            <a:ext cx="1279093" cy="115947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E1EE977-4D18-A2C7-17DA-018CAECC7C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1"/>
          <a:stretch>
            <a:fillRect/>
          </a:stretch>
        </p:blipFill>
        <p:spPr>
          <a:xfrm>
            <a:off x="8680334" y="-25005"/>
            <a:ext cx="2878749" cy="21976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val="5773629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99C8F4-ECA8-AD77-A1E3-DA3FE4C6D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B3C9B3D-D1F1-B1ED-43DA-981A44383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85"/>
          <a:stretch>
            <a:fillRect/>
          </a:stretch>
        </p:blipFill>
        <p:spPr>
          <a:xfrm>
            <a:off x="0" y="-3521392"/>
            <a:ext cx="12192000" cy="1017096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AB7BE38-2ED2-B82D-1A7B-BACC7ABFE3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61" y="108801"/>
            <a:ext cx="969029" cy="1244518"/>
          </a:xfrm>
          <a:prstGeom prst="rect">
            <a:avLst/>
          </a:prstGeom>
          <a:effectLst/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8DEB879-6F70-47D9-7DDD-363EE5258C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526" y="5614868"/>
            <a:ext cx="1279093" cy="1159475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D40BDE1-EBBA-A247-C5A8-8564DE9A1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C1E56455-5B51-255D-C1DA-B439382AEB4B}"/>
              </a:ext>
            </a:extLst>
          </p:cNvPr>
          <p:cNvGrpSpPr/>
          <p:nvPr/>
        </p:nvGrpSpPr>
        <p:grpSpPr>
          <a:xfrm>
            <a:off x="437731" y="3776957"/>
            <a:ext cx="5352931" cy="1760785"/>
            <a:chOff x="128442" y="4361914"/>
            <a:chExt cx="5352931" cy="1760785"/>
          </a:xfrm>
        </p:grpSpPr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164A5B64-78E6-0527-40E8-5AD10955A02D}"/>
                </a:ext>
              </a:extLst>
            </p:cNvPr>
            <p:cNvSpPr txBox="1"/>
            <p:nvPr/>
          </p:nvSpPr>
          <p:spPr>
            <a:xfrm>
              <a:off x="1042842" y="4361914"/>
              <a:ext cx="3443449" cy="16927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8000" dirty="0">
                  <a:solidFill>
                    <a:schemeClr val="bg1"/>
                  </a:solidFill>
                  <a:latin typeface="Marianne" panose="02000000000000000000" pitchFamily="50" charset="0"/>
                </a:rPr>
                <a:t>MERCI</a:t>
              </a:r>
            </a:p>
            <a:p>
              <a:r>
                <a:rPr lang="fr-FR" sz="2400" dirty="0">
                  <a:solidFill>
                    <a:schemeClr val="bg1"/>
                  </a:solidFill>
                  <a:latin typeface="Marianne" panose="02000000000000000000" pitchFamily="50" charset="0"/>
                </a:rPr>
                <a:t>pour votre attention</a:t>
              </a:r>
              <a:endParaRPr lang="fr-FR" sz="3600" dirty="0">
                <a:solidFill>
                  <a:schemeClr val="bg1"/>
                </a:solidFill>
                <a:latin typeface="Marianne" panose="02000000000000000000" pitchFamily="50" charset="0"/>
              </a:endParaRPr>
            </a:p>
          </p:txBody>
        </p:sp>
        <p:pic>
          <p:nvPicPr>
            <p:cNvPr id="16" name="Graphique 15" descr="Guillemet ouvert">
              <a:extLst>
                <a:ext uri="{FF2B5EF4-FFF2-40B4-BE49-F238E27FC236}">
                  <a16:creationId xmlns:a16="http://schemas.microsoft.com/office/drawing/2014/main" id="{E2973F60-5FCA-0CB6-D179-64CC38203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8442" y="4452007"/>
              <a:ext cx="914400" cy="914400"/>
            </a:xfrm>
            <a:prstGeom prst="rect">
              <a:avLst/>
            </a:prstGeom>
          </p:spPr>
        </p:pic>
        <p:pic>
          <p:nvPicPr>
            <p:cNvPr id="17" name="Graphique 16" descr="Guillemet fermé">
              <a:extLst>
                <a:ext uri="{FF2B5EF4-FFF2-40B4-BE49-F238E27FC236}">
                  <a16:creationId xmlns:a16="http://schemas.microsoft.com/office/drawing/2014/main" id="{ED7349BC-F427-4310-E45D-2CCBE78FC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566973" y="5208299"/>
              <a:ext cx="914400" cy="914400"/>
            </a:xfrm>
            <a:prstGeom prst="rect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0170E6A2-ADD0-CD77-BE54-8B31CA4BFF6A}"/>
              </a:ext>
            </a:extLst>
          </p:cNvPr>
          <p:cNvSpPr txBox="1"/>
          <p:nvPr/>
        </p:nvSpPr>
        <p:spPr>
          <a:xfrm>
            <a:off x="396688" y="6007668"/>
            <a:ext cx="11651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Marianne" panose="02000000000000000000" pitchFamily="50" charset="0"/>
              </a:rPr>
              <a:t>Atelier/Débat animé par Mikaël ARCHAMBAULT, Conseiller numérique – Ville de La Verrière. 2026</a:t>
            </a:r>
          </a:p>
        </p:txBody>
      </p:sp>
    </p:spTree>
    <p:extLst>
      <p:ext uri="{BB962C8B-B14F-4D97-AF65-F5344CB8AC3E}">
        <p14:creationId xmlns:p14="http://schemas.microsoft.com/office/powerpoint/2010/main" val="4720240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1B001C-D847-AC58-92A0-CB06F0F15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04BA9EC-DA1A-71E4-BD2E-465DED4F2B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61" y="108801"/>
            <a:ext cx="969029" cy="1244518"/>
          </a:xfrm>
          <a:prstGeom prst="rect">
            <a:avLst/>
          </a:prstGeom>
          <a:effectLst/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5DFDCF9-6367-51FD-3C1D-4AB48ED85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526" y="5614868"/>
            <a:ext cx="1279093" cy="1159475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61341D2-E60B-1720-A7E7-5AB17F7B7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F8A5B7F-914E-95A0-7A39-4502ECB54BC2}"/>
              </a:ext>
            </a:extLst>
          </p:cNvPr>
          <p:cNvSpPr txBox="1"/>
          <p:nvPr/>
        </p:nvSpPr>
        <p:spPr>
          <a:xfrm>
            <a:off x="86619" y="182973"/>
            <a:ext cx="12016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rgbClr val="00B0F0"/>
                </a:solidFill>
                <a:latin typeface="Marianne" panose="02000000000000000000" pitchFamily="50" charset="0"/>
              </a:rPr>
              <a:t>POUR ALLER PLUS LOIN…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FABCEBC-9E1D-6DB1-A387-6999920C88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1"/>
          <a:stretch>
            <a:fillRect/>
          </a:stretch>
        </p:blipFill>
        <p:spPr>
          <a:xfrm>
            <a:off x="9742368" y="83657"/>
            <a:ext cx="2301535" cy="1756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5AC8C03B-E9BB-701F-A1D8-D3E051F59884}"/>
              </a:ext>
            </a:extLst>
          </p:cNvPr>
          <p:cNvSpPr txBox="1"/>
          <p:nvPr/>
        </p:nvSpPr>
        <p:spPr>
          <a:xfrm>
            <a:off x="-1299" y="1444258"/>
            <a:ext cx="1219199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fr-FR" sz="1400" b="1" dirty="0">
              <a:solidFill>
                <a:schemeClr val="bg1"/>
              </a:solidFill>
              <a:latin typeface="Marianne" panose="02000000000000000000" pitchFamily="50" charset="0"/>
            </a:endParaRPr>
          </a:p>
          <a:p>
            <a:pPr algn="ctr"/>
            <a:endParaRPr lang="fr-FR" sz="1400" b="1" dirty="0">
              <a:solidFill>
                <a:schemeClr val="bg1"/>
              </a:solidFill>
              <a:latin typeface="Marianne" panose="02000000000000000000" pitchFamily="50" charset="0"/>
            </a:endParaRPr>
          </a:p>
          <a:p>
            <a:pPr algn="ctr"/>
            <a:r>
              <a:rPr lang="fr-FR" sz="1400" b="1" dirty="0">
                <a:solidFill>
                  <a:schemeClr val="bg1"/>
                </a:solidFill>
                <a:latin typeface="Marianne" panose="02000000000000000000" pitchFamily="50" charset="0"/>
              </a:rPr>
              <a:t>Série ARTE « DOPAMINE »</a:t>
            </a:r>
          </a:p>
          <a:p>
            <a:pPr algn="ctr"/>
            <a:r>
              <a:rPr lang="fr-FR" sz="1400" b="1" dirty="0">
                <a:solidFill>
                  <a:srgbClr val="00B0F0"/>
                </a:solidFill>
                <a:latin typeface="Marianne" panose="02000000000000000000" pitchFamily="50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https://www.youtube.com/playlist?list=PL8Ax_z5vzflz8JveM9VetLiZ3LPtFsttW</a:t>
            </a:r>
            <a:endParaRPr lang="fr-FR" sz="1400" b="1" dirty="0">
              <a:solidFill>
                <a:srgbClr val="00B0F0"/>
              </a:solidFill>
              <a:latin typeface="Marianne" panose="02000000000000000000" pitchFamily="50" charset="0"/>
            </a:endParaRPr>
          </a:p>
          <a:p>
            <a:pPr algn="ctr"/>
            <a:endParaRPr lang="fr-FR" sz="1400" b="1" dirty="0">
              <a:solidFill>
                <a:srgbClr val="00B0F0"/>
              </a:solidFill>
              <a:latin typeface="Marianne" panose="02000000000000000000" pitchFamily="50" charset="0"/>
            </a:endParaRPr>
          </a:p>
          <a:p>
            <a:pPr algn="ctr"/>
            <a:r>
              <a:rPr lang="fr-FR" sz="1400" b="1" dirty="0">
                <a:solidFill>
                  <a:schemeClr val="bg1"/>
                </a:solidFill>
                <a:latin typeface="Marianne" panose="02000000000000000000" pitchFamily="50" charset="0"/>
              </a:rPr>
              <a:t>Ce que les écrans font à votre cerveau ! | E=m6²</a:t>
            </a:r>
          </a:p>
          <a:p>
            <a:pPr algn="ctr"/>
            <a:r>
              <a:rPr lang="fr-FR" sz="1400" b="1" dirty="0">
                <a:solidFill>
                  <a:srgbClr val="00B0F0"/>
                </a:solidFill>
                <a:latin typeface="Marianne" panose="02000000000000000000" pitchFamily="50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https://www.youtube.com/watch?v=N6l8yz_UFCs</a:t>
            </a:r>
            <a:endParaRPr lang="fr-FR" sz="1400" b="1" dirty="0">
              <a:solidFill>
                <a:srgbClr val="00B0F0"/>
              </a:solidFill>
              <a:latin typeface="Marianne" panose="02000000000000000000" pitchFamily="50" charset="0"/>
            </a:endParaRPr>
          </a:p>
          <a:p>
            <a:pPr algn="ctr"/>
            <a:endParaRPr lang="fr-FR" sz="1400" b="1" dirty="0">
              <a:solidFill>
                <a:schemeClr val="bg1"/>
              </a:solidFill>
              <a:latin typeface="Marianne" panose="02000000000000000000" pitchFamily="50" charset="0"/>
            </a:endParaRPr>
          </a:p>
          <a:p>
            <a:pPr algn="ctr"/>
            <a:r>
              <a:rPr lang="fr-FR" sz="1400" b="1" dirty="0">
                <a:solidFill>
                  <a:schemeClr val="bg1"/>
                </a:solidFill>
                <a:latin typeface="Marianne" panose="02000000000000000000" pitchFamily="50" charset="0"/>
              </a:rPr>
              <a:t>Smartphone interdit ! | ARTE Regards</a:t>
            </a:r>
          </a:p>
          <a:p>
            <a:pPr algn="ctr"/>
            <a:r>
              <a:rPr lang="fr-FR" sz="1400" b="1" u="sng" dirty="0">
                <a:solidFill>
                  <a:srgbClr val="00B0F0"/>
                </a:solidFill>
                <a:latin typeface="Marianne" panose="02000000000000000000" pitchFamily="50" charset="0"/>
              </a:rPr>
              <a:t>https://www.youtube.com/watch?v=D7WBQb0VBhA</a:t>
            </a:r>
          </a:p>
          <a:p>
            <a:pPr algn="ctr"/>
            <a:endParaRPr lang="fr-FR" sz="1400" b="1" dirty="0">
              <a:solidFill>
                <a:srgbClr val="00B0F0"/>
              </a:solidFill>
              <a:latin typeface="Marianne" panose="02000000000000000000" pitchFamily="50" charset="0"/>
            </a:endParaRPr>
          </a:p>
          <a:p>
            <a:pPr algn="ctr"/>
            <a:r>
              <a:rPr lang="fr-FR" sz="1400" b="1" dirty="0">
                <a:solidFill>
                  <a:schemeClr val="bg1"/>
                </a:solidFill>
                <a:latin typeface="Marianne" panose="02000000000000000000" pitchFamily="50" charset="0"/>
              </a:rPr>
              <a:t>ARCEP « Le baromètre du numérique, édition 2025</a:t>
            </a:r>
          </a:p>
          <a:p>
            <a:pPr algn="ctr"/>
            <a:r>
              <a:rPr lang="fr-FR" sz="1400" b="1" dirty="0">
                <a:solidFill>
                  <a:srgbClr val="00B0F0"/>
                </a:solidFill>
                <a:latin typeface="Marianne" panose="02000000000000000000" pitchFamily="50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https://www.arcep.fr/cartes-et-donnees/nos-publications-chiffrees/</a:t>
            </a:r>
            <a:br>
              <a:rPr lang="fr-FR" sz="1400" b="1" dirty="0">
                <a:solidFill>
                  <a:srgbClr val="00B0F0"/>
                </a:solidFill>
                <a:latin typeface="Marianne" panose="02000000000000000000" pitchFamily="50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fr-FR" sz="1400" b="1" dirty="0" err="1">
                <a:solidFill>
                  <a:srgbClr val="00B0F0"/>
                </a:solidFill>
                <a:latin typeface="Marianne" panose="02000000000000000000" pitchFamily="50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barometre</a:t>
            </a:r>
            <a:r>
              <a:rPr lang="fr-FR" sz="1400" b="1" dirty="0">
                <a:solidFill>
                  <a:srgbClr val="00B0F0"/>
                </a:solidFill>
                <a:latin typeface="Marianne" panose="02000000000000000000" pitchFamily="50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-du-</a:t>
            </a:r>
            <a:r>
              <a:rPr lang="fr-FR" sz="1400" b="1" dirty="0" err="1">
                <a:solidFill>
                  <a:srgbClr val="00B0F0"/>
                </a:solidFill>
                <a:latin typeface="Marianne" panose="02000000000000000000" pitchFamily="50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numerique</a:t>
            </a:r>
            <a:r>
              <a:rPr lang="fr-FR" sz="1400" b="1" dirty="0">
                <a:solidFill>
                  <a:srgbClr val="00B0F0"/>
                </a:solidFill>
                <a:latin typeface="Marianne" panose="02000000000000000000" pitchFamily="50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/le-barometre-du-numerique-edition-2025.html</a:t>
            </a:r>
            <a:b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arianne" panose="02000000000000000000" pitchFamily="50" charset="0"/>
              </a:rPr>
            </a:br>
            <a:endParaRPr lang="fr-FR" sz="1400" b="1" dirty="0">
              <a:solidFill>
                <a:schemeClr val="tx1">
                  <a:lumMod val="50000"/>
                  <a:lumOff val="50000"/>
                </a:schemeClr>
              </a:solidFill>
              <a:latin typeface="Marianne" panose="02000000000000000000" pitchFamily="50" charset="0"/>
            </a:endParaRPr>
          </a:p>
          <a:p>
            <a:pPr algn="ctr"/>
            <a:r>
              <a:rPr lang="fr-FR" sz="1400" b="1" dirty="0">
                <a:solidFill>
                  <a:schemeClr val="bg1"/>
                </a:solidFill>
                <a:latin typeface="Marianne" panose="02000000000000000000" pitchFamily="50" charset="0"/>
              </a:rPr>
              <a:t>Autre infographie…</a:t>
            </a:r>
          </a:p>
          <a:p>
            <a:pPr algn="ctr"/>
            <a:r>
              <a:rPr lang="fr-FR" sz="1400" b="1" dirty="0">
                <a:solidFill>
                  <a:srgbClr val="00B0F0"/>
                </a:solidFill>
                <a:latin typeface="Marianne" panose="02000000000000000000" pitchFamily="50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https://www.arcep.fr/uploads/tx_gspublication/</a:t>
            </a:r>
            <a:br>
              <a:rPr lang="fr-FR" sz="1400" b="1" dirty="0">
                <a:solidFill>
                  <a:srgbClr val="00B0F0"/>
                </a:solidFill>
                <a:latin typeface="Marianne" panose="02000000000000000000" pitchFamily="50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fr-FR" sz="1400" b="1" dirty="0">
                <a:solidFill>
                  <a:srgbClr val="00B0F0"/>
                </a:solidFill>
                <a:latin typeface="Marianne" panose="02000000000000000000" pitchFamily="50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barometre-du-numerique_edition_2025_INFOGRAPHIE_mars2025.pdf</a:t>
            </a:r>
            <a:endParaRPr lang="fr-FR" sz="1400" b="1" dirty="0">
              <a:solidFill>
                <a:srgbClr val="00B0F0"/>
              </a:solidFill>
              <a:latin typeface="Marianne" panose="02000000000000000000" pitchFamily="50" charset="0"/>
            </a:endParaRPr>
          </a:p>
          <a:p>
            <a:pPr algn="ctr"/>
            <a:endParaRPr lang="fr-FR" sz="1400" b="1" dirty="0">
              <a:solidFill>
                <a:schemeClr val="tx1">
                  <a:lumMod val="50000"/>
                  <a:lumOff val="50000"/>
                </a:schemeClr>
              </a:solidFill>
              <a:latin typeface="Marianne" panose="02000000000000000000" pitchFamily="50" charset="0"/>
            </a:endParaRPr>
          </a:p>
          <a:p>
            <a:pPr algn="ctr"/>
            <a:r>
              <a:rPr lang="fr-FR" sz="1400" b="1" dirty="0">
                <a:solidFill>
                  <a:schemeClr val="bg1"/>
                </a:solidFill>
                <a:latin typeface="Marianne" panose="02000000000000000000" pitchFamily="50" charset="0"/>
              </a:rPr>
              <a:t>« La fabrique du crétin digital » de Michel </a:t>
            </a:r>
            <a:r>
              <a:rPr lang="fr-FR" sz="1400" b="1" dirty="0" err="1">
                <a:solidFill>
                  <a:schemeClr val="bg1"/>
                </a:solidFill>
                <a:latin typeface="Marianne" panose="02000000000000000000" pitchFamily="50" charset="0"/>
              </a:rPr>
              <a:t>Desmurget</a:t>
            </a:r>
            <a:endParaRPr lang="fr-FR" sz="1400" b="1" dirty="0">
              <a:solidFill>
                <a:schemeClr val="bg1"/>
              </a:solidFill>
              <a:latin typeface="Marianne" panose="02000000000000000000" pitchFamily="50" charset="0"/>
            </a:endParaRPr>
          </a:p>
          <a:p>
            <a:pPr algn="ctr"/>
            <a:r>
              <a:rPr lang="fr-FR" sz="1400" b="1" dirty="0">
                <a:solidFill>
                  <a:srgbClr val="00B0F0"/>
                </a:solidFill>
                <a:latin typeface="Marianne" panose="02000000000000000000" pitchFamily="50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https://fr.scribd.com/document/527564011/La-Fabrique-Du-Cretin-Digital</a:t>
            </a:r>
            <a:endParaRPr lang="fr-FR" sz="1400" b="1" dirty="0">
              <a:solidFill>
                <a:srgbClr val="00B0F0"/>
              </a:solidFill>
              <a:latin typeface="Marianne" panose="02000000000000000000" pitchFamily="50" charset="0"/>
            </a:endParaRPr>
          </a:p>
          <a:p>
            <a:pPr algn="ctr"/>
            <a:endParaRPr lang="fr-FR" sz="14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9471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B8374E-B332-40D2-5BAA-4CBDBCE0F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F001B8E-5067-54BF-6039-03993BF70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61" y="108801"/>
            <a:ext cx="969029" cy="1244518"/>
          </a:xfrm>
          <a:prstGeom prst="rect">
            <a:avLst/>
          </a:prstGeom>
          <a:effectLst/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2CCE651-2C21-CC98-5C08-A9EA08E082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526" y="5614868"/>
            <a:ext cx="1279093" cy="1159475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2E929DC2-78FB-A067-9F0D-97947D910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5391AE4-A216-4D85-3FDF-7472AB1E3355}"/>
              </a:ext>
            </a:extLst>
          </p:cNvPr>
          <p:cNvSpPr txBox="1"/>
          <p:nvPr/>
        </p:nvSpPr>
        <p:spPr>
          <a:xfrm>
            <a:off x="86619" y="182973"/>
            <a:ext cx="12016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rgbClr val="00B0F0"/>
                </a:solidFill>
                <a:latin typeface="Marianne" panose="02000000000000000000" pitchFamily="50" charset="0"/>
              </a:rPr>
              <a:t>POUR ALLER PLUS LOIN…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948601D-56DE-4ED9-233B-7AF64A22D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1"/>
          <a:stretch>
            <a:fillRect/>
          </a:stretch>
        </p:blipFill>
        <p:spPr>
          <a:xfrm>
            <a:off x="9742368" y="83657"/>
            <a:ext cx="2301535" cy="1756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B99C0D6-7666-C4FF-3D5E-CBDC36C06AD0}"/>
              </a:ext>
            </a:extLst>
          </p:cNvPr>
          <p:cNvSpPr txBox="1"/>
          <p:nvPr/>
        </p:nvSpPr>
        <p:spPr>
          <a:xfrm>
            <a:off x="3193244" y="1012276"/>
            <a:ext cx="6094878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fr-FR" b="1" dirty="0">
                <a:solidFill>
                  <a:schemeClr val="bg1"/>
                </a:solidFill>
              </a:rPr>
              <a:t>DONNÉES CHIFFRÉES &amp; USAGES</a:t>
            </a:r>
            <a:br>
              <a:rPr lang="fr-FR" b="1" dirty="0">
                <a:solidFill>
                  <a:schemeClr val="bg1"/>
                </a:solidFill>
              </a:rPr>
            </a:br>
            <a:endParaRPr lang="fr-FR" b="1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bg1"/>
                </a:solidFill>
              </a:rPr>
              <a:t> ARCEP / CREDOC (2025) :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i="1" dirty="0">
                <a:solidFill>
                  <a:schemeClr val="bg1"/>
                </a:solidFill>
              </a:rPr>
              <a:t>Baromètre du numérique</a:t>
            </a:r>
            <a:r>
              <a:rPr lang="fr-FR" dirty="0">
                <a:solidFill>
                  <a:schemeClr val="bg1"/>
                </a:solidFill>
              </a:rPr>
              <a:t> (Usage des Français, sentiment de dépendance de 42%, temps d'écran).</a:t>
            </a:r>
            <a:br>
              <a:rPr lang="fr-FR" dirty="0">
                <a:solidFill>
                  <a:schemeClr val="bg1"/>
                </a:solidFill>
              </a:rPr>
            </a:br>
            <a:endParaRPr lang="fr-FR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bg1"/>
                </a:solidFill>
              </a:rPr>
              <a:t> ADEME :</a:t>
            </a:r>
            <a:r>
              <a:rPr lang="fr-FR" dirty="0">
                <a:solidFill>
                  <a:schemeClr val="bg1"/>
                </a:solidFill>
              </a:rPr>
              <a:t> Rapports sur l'empreinte environnementale du numérique (Poids de la fabrication des terminaux : 78%).</a:t>
            </a:r>
          </a:p>
          <a:p>
            <a:pPr>
              <a:buNone/>
            </a:pPr>
            <a:r>
              <a:rPr lang="fr-FR" b="1" dirty="0">
                <a:solidFill>
                  <a:schemeClr val="bg1"/>
                </a:solidFill>
              </a:rPr>
              <a:t>Neurosciences &amp; </a:t>
            </a:r>
            <a:r>
              <a:rPr lang="fr-FR" b="1" dirty="0" err="1">
                <a:solidFill>
                  <a:schemeClr val="bg1"/>
                </a:solidFill>
              </a:rPr>
              <a:t>Captologie</a:t>
            </a:r>
            <a:br>
              <a:rPr lang="fr-FR" b="1" dirty="0">
                <a:solidFill>
                  <a:schemeClr val="bg1"/>
                </a:solidFill>
              </a:rPr>
            </a:br>
            <a:endParaRPr lang="fr-FR" b="1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bg1"/>
                </a:solidFill>
              </a:rPr>
              <a:t> Michel </a:t>
            </a:r>
            <a:r>
              <a:rPr lang="fr-FR" b="1" dirty="0" err="1">
                <a:solidFill>
                  <a:schemeClr val="bg1"/>
                </a:solidFill>
              </a:rPr>
              <a:t>Desmurget</a:t>
            </a:r>
            <a:r>
              <a:rPr lang="fr-FR" b="1" dirty="0">
                <a:solidFill>
                  <a:schemeClr val="bg1"/>
                </a:solidFill>
              </a:rPr>
              <a:t> (INSERM) :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i="1" dirty="0">
                <a:solidFill>
                  <a:schemeClr val="bg1"/>
                </a:solidFill>
              </a:rPr>
              <a:t>La Fabrique du Crétin Digital</a:t>
            </a:r>
            <a:r>
              <a:rPr lang="fr-FR" dirty="0">
                <a:solidFill>
                  <a:schemeClr val="bg1"/>
                </a:solidFill>
              </a:rPr>
              <a:t> (Impact des écrans sur le développement cérébral et les neurones miroirs).</a:t>
            </a:r>
            <a:br>
              <a:rPr lang="fr-FR" dirty="0">
                <a:solidFill>
                  <a:schemeClr val="bg1"/>
                </a:solidFill>
              </a:rPr>
            </a:br>
            <a:endParaRPr lang="fr-FR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bg1"/>
                </a:solidFill>
              </a:rPr>
              <a:t> Center for Humane </a:t>
            </a:r>
            <a:r>
              <a:rPr lang="fr-FR" b="1" dirty="0" err="1">
                <a:solidFill>
                  <a:schemeClr val="bg1"/>
                </a:solidFill>
              </a:rPr>
              <a:t>Technology</a:t>
            </a:r>
            <a:r>
              <a:rPr lang="fr-FR" b="1" dirty="0">
                <a:solidFill>
                  <a:schemeClr val="bg1"/>
                </a:solidFill>
              </a:rPr>
              <a:t> (Tristan Harris) :</a:t>
            </a:r>
            <a:r>
              <a:rPr lang="fr-FR" dirty="0">
                <a:solidFill>
                  <a:schemeClr val="bg1"/>
                </a:solidFill>
              </a:rPr>
              <a:t> Études sur l'économie de l'attention et le "Brain Hacking".</a:t>
            </a:r>
            <a:br>
              <a:rPr lang="fr-FR" dirty="0">
                <a:solidFill>
                  <a:schemeClr val="bg1"/>
                </a:solidFill>
              </a:rPr>
            </a:br>
            <a:endParaRPr lang="fr-FR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bg1"/>
                </a:solidFill>
              </a:rPr>
              <a:t> B.J. Fogg (Stanford </a:t>
            </a:r>
            <a:r>
              <a:rPr lang="fr-FR" b="1" dirty="0" err="1">
                <a:solidFill>
                  <a:schemeClr val="bg1"/>
                </a:solidFill>
              </a:rPr>
              <a:t>University</a:t>
            </a:r>
            <a:r>
              <a:rPr lang="fr-FR" b="1" dirty="0">
                <a:solidFill>
                  <a:schemeClr val="bg1"/>
                </a:solidFill>
              </a:rPr>
              <a:t>) :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i="1" dirty="0">
                <a:solidFill>
                  <a:schemeClr val="bg1"/>
                </a:solidFill>
              </a:rPr>
              <a:t>Persuasive </a:t>
            </a:r>
            <a:r>
              <a:rPr lang="fr-FR" i="1" dirty="0" err="1">
                <a:solidFill>
                  <a:schemeClr val="bg1"/>
                </a:solidFill>
              </a:rPr>
              <a:t>Technology</a:t>
            </a:r>
            <a:r>
              <a:rPr lang="fr-FR" dirty="0">
                <a:solidFill>
                  <a:schemeClr val="bg1"/>
                </a:solidFill>
              </a:rPr>
              <a:t> (Modèle de comportement et design captif).</a:t>
            </a:r>
          </a:p>
        </p:txBody>
      </p:sp>
    </p:spTree>
    <p:extLst>
      <p:ext uri="{BB962C8B-B14F-4D97-AF65-F5344CB8AC3E}">
        <p14:creationId xmlns:p14="http://schemas.microsoft.com/office/powerpoint/2010/main" val="24252197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73C463-84EC-99F5-0B98-770053962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B387F30-F0A1-1779-B233-F3C8CDB15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61" y="108801"/>
            <a:ext cx="969029" cy="1244518"/>
          </a:xfrm>
          <a:prstGeom prst="rect">
            <a:avLst/>
          </a:prstGeom>
          <a:effectLst/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1314EA8-DEA1-03A7-9DE2-8FDEEA571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526" y="5614868"/>
            <a:ext cx="1279093" cy="1159475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DF001989-0419-8231-1C90-D489EAB5A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B3F7F42-9D65-2CE9-EB29-2A27B263CEB4}"/>
              </a:ext>
            </a:extLst>
          </p:cNvPr>
          <p:cNvSpPr txBox="1"/>
          <p:nvPr/>
        </p:nvSpPr>
        <p:spPr>
          <a:xfrm>
            <a:off x="86619" y="182973"/>
            <a:ext cx="12016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rgbClr val="00B0F0"/>
                </a:solidFill>
                <a:latin typeface="Marianne" panose="02000000000000000000" pitchFamily="50" charset="0"/>
              </a:rPr>
              <a:t>POUR ALLER PLUS LOIN…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FF333F3-6B68-DB0E-BB00-C1863F6B0B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1"/>
          <a:stretch>
            <a:fillRect/>
          </a:stretch>
        </p:blipFill>
        <p:spPr>
          <a:xfrm>
            <a:off x="9742368" y="83657"/>
            <a:ext cx="2301535" cy="1756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C47FAE5-FB2E-00A5-7A23-5072AF6CDCB5}"/>
              </a:ext>
            </a:extLst>
          </p:cNvPr>
          <p:cNvSpPr txBox="1"/>
          <p:nvPr/>
        </p:nvSpPr>
        <p:spPr>
          <a:xfrm>
            <a:off x="3233585" y="1684920"/>
            <a:ext cx="609487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fr-FR" b="1" dirty="0">
                <a:solidFill>
                  <a:schemeClr val="bg1"/>
                </a:solidFill>
                <a:latin typeface="Marianne" panose="02000000000000000000" pitchFamily="50" charset="0"/>
              </a:rPr>
              <a:t>CADRE LÉGAL &amp; ÉTHIQUE</a:t>
            </a:r>
            <a:br>
              <a:rPr lang="fr-FR" b="1" dirty="0">
                <a:solidFill>
                  <a:schemeClr val="bg1"/>
                </a:solidFill>
                <a:latin typeface="Marianne" panose="02000000000000000000" pitchFamily="50" charset="0"/>
              </a:rPr>
            </a:br>
            <a:endParaRPr lang="fr-FR" b="1" dirty="0">
              <a:solidFill>
                <a:schemeClr val="bg1"/>
              </a:solidFill>
              <a:latin typeface="Marianne" panose="02000000000000000000" pitchFamily="50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bg1"/>
                </a:solidFill>
                <a:latin typeface="Marianne" panose="02000000000000000000" pitchFamily="50" charset="0"/>
              </a:rPr>
              <a:t> Loi sur la Majorité Numérique (Actualisation 2026) :</a:t>
            </a:r>
            <a:r>
              <a:rPr lang="fr-FR" dirty="0">
                <a:solidFill>
                  <a:schemeClr val="bg1"/>
                </a:solidFill>
                <a:latin typeface="Marianne" panose="02000000000000000000" pitchFamily="50" charset="0"/>
              </a:rPr>
              <a:t> Dispositions sur l'interdiction des réseaux sociaux aux - 15 ans et extension de l'interdiction des mobiles au lycée.</a:t>
            </a:r>
            <a:br>
              <a:rPr lang="fr-FR" dirty="0">
                <a:solidFill>
                  <a:schemeClr val="bg1"/>
                </a:solidFill>
                <a:latin typeface="Marianne" panose="02000000000000000000" pitchFamily="50" charset="0"/>
              </a:rPr>
            </a:br>
            <a:endParaRPr lang="fr-FR" dirty="0">
              <a:solidFill>
                <a:schemeClr val="bg1"/>
              </a:solidFill>
              <a:latin typeface="Marianne" panose="02000000000000000000" pitchFamily="50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bg1"/>
                </a:solidFill>
                <a:latin typeface="Marianne" panose="02000000000000000000" pitchFamily="50" charset="0"/>
              </a:rPr>
              <a:t> Loi REEN (Réduction de l'Empreinte Environnementale du Numérique) :</a:t>
            </a:r>
          </a:p>
          <a:p>
            <a:r>
              <a:rPr lang="fr-FR" dirty="0">
                <a:solidFill>
                  <a:schemeClr val="bg1"/>
                </a:solidFill>
                <a:latin typeface="Marianne" panose="02000000000000000000" pitchFamily="50" charset="0"/>
              </a:rPr>
              <a:t>Obligations pour les collectivités territoriales.</a:t>
            </a:r>
          </a:p>
          <a:p>
            <a:pPr>
              <a:buNone/>
            </a:pPr>
            <a:endParaRPr lang="fr-FR" b="1" dirty="0">
              <a:solidFill>
                <a:schemeClr val="bg1"/>
              </a:solidFill>
              <a:latin typeface="Marianne" panose="02000000000000000000" pitchFamily="50" charset="0"/>
            </a:endParaRPr>
          </a:p>
          <a:p>
            <a:pPr>
              <a:buNone/>
            </a:pPr>
            <a:r>
              <a:rPr lang="fr-FR" b="1" dirty="0">
                <a:solidFill>
                  <a:schemeClr val="bg1"/>
                </a:solidFill>
                <a:latin typeface="Marianne" panose="02000000000000000000" pitchFamily="50" charset="0"/>
              </a:rPr>
              <a:t>OUTILS DE MÉDIATION</a:t>
            </a:r>
            <a:br>
              <a:rPr lang="fr-FR" b="1" dirty="0">
                <a:solidFill>
                  <a:schemeClr val="bg1"/>
                </a:solidFill>
                <a:latin typeface="Marianne" panose="02000000000000000000" pitchFamily="50" charset="0"/>
              </a:rPr>
            </a:br>
            <a:endParaRPr lang="fr-FR" b="1" dirty="0">
              <a:solidFill>
                <a:schemeClr val="bg1"/>
              </a:solidFill>
              <a:latin typeface="Marianne" panose="02000000000000000000" pitchFamily="50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bg1"/>
                </a:solidFill>
                <a:latin typeface="Marianne" panose="02000000000000000000" pitchFamily="50" charset="0"/>
              </a:rPr>
              <a:t>Dr Serge Tisseron :</a:t>
            </a:r>
            <a:r>
              <a:rPr lang="fr-FR" dirty="0">
                <a:solidFill>
                  <a:schemeClr val="bg1"/>
                </a:solidFill>
                <a:latin typeface="Marianne" panose="02000000000000000000" pitchFamily="50" charset="0"/>
              </a:rPr>
              <a:t> La règle « 3-6-9-12 » </a:t>
            </a:r>
          </a:p>
          <a:p>
            <a:r>
              <a:rPr lang="fr-FR" dirty="0">
                <a:solidFill>
                  <a:schemeClr val="bg1"/>
                </a:solidFill>
                <a:latin typeface="Marianne" panose="02000000000000000000" pitchFamily="50" charset="0"/>
              </a:rPr>
              <a:t>(Repères pour l'introduction des écrans en famille).</a:t>
            </a:r>
          </a:p>
        </p:txBody>
      </p:sp>
    </p:spTree>
    <p:extLst>
      <p:ext uri="{BB962C8B-B14F-4D97-AF65-F5344CB8AC3E}">
        <p14:creationId xmlns:p14="http://schemas.microsoft.com/office/powerpoint/2010/main" val="35689500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381DC4-23F0-444A-0E89-80E4B2812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7F7D6B4-F461-5A81-BB01-D60C0B8A2C15}"/>
              </a:ext>
            </a:extLst>
          </p:cNvPr>
          <p:cNvSpPr/>
          <p:nvPr/>
        </p:nvSpPr>
        <p:spPr>
          <a:xfrm>
            <a:off x="-119270" y="-135172"/>
            <a:ext cx="12483548" cy="70846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432B07C-57F7-26A8-B4BB-0DF6FFE2B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61" y="108801"/>
            <a:ext cx="969029" cy="1244518"/>
          </a:xfrm>
          <a:prstGeom prst="rect">
            <a:avLst/>
          </a:prstGeom>
          <a:effectLst/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D8C3F9BA-3E0B-5F3F-5690-D3DC37B3C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78C7155-13E2-42AE-1BC4-573AE2D07561}"/>
              </a:ext>
            </a:extLst>
          </p:cNvPr>
          <p:cNvSpPr txBox="1"/>
          <p:nvPr/>
        </p:nvSpPr>
        <p:spPr>
          <a:xfrm>
            <a:off x="360415" y="23452"/>
            <a:ext cx="496245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rgbClr val="00B0F0"/>
                </a:solidFill>
                <a:latin typeface="Marianne" panose="02000000000000000000" pitchFamily="50" charset="0"/>
              </a:rPr>
              <a:t>GROUPE DE TRAVAIL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33A39B0-63B0-3B97-5AD1-DE334448A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1"/>
          <a:stretch>
            <a:fillRect/>
          </a:stretch>
        </p:blipFill>
        <p:spPr>
          <a:xfrm>
            <a:off x="3731364" y="305458"/>
            <a:ext cx="890546" cy="6798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8ABFD60-4B75-D6BA-F925-44AC7B4FF7F1}"/>
              </a:ext>
            </a:extLst>
          </p:cNvPr>
          <p:cNvSpPr txBox="1"/>
          <p:nvPr/>
        </p:nvSpPr>
        <p:spPr>
          <a:xfrm>
            <a:off x="737910" y="1053787"/>
            <a:ext cx="42282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fr-FR" sz="1200" b="1" dirty="0">
                <a:latin typeface="Marianne" panose="02000000000000000000" pitchFamily="50" charset="0"/>
              </a:rPr>
              <a:t>OBJECTIFS : explorer des alternatives aux multi-usages tout-en-un des smartphones</a:t>
            </a:r>
            <a:endParaRPr lang="fr-FR" sz="1200" dirty="0">
              <a:latin typeface="Marianne" panose="02000000000000000000" pitchFamily="50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21265B6-EE37-0F76-DA87-ECE2B076728E}"/>
              </a:ext>
            </a:extLst>
          </p:cNvPr>
          <p:cNvSpPr txBox="1"/>
          <p:nvPr/>
        </p:nvSpPr>
        <p:spPr>
          <a:xfrm>
            <a:off x="1108590" y="275525"/>
            <a:ext cx="34868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00B0F0"/>
                </a:solidFill>
                <a:latin typeface="Marianne" panose="02000000000000000000" pitchFamily="50" charset="0"/>
              </a:rPr>
              <a:t>RÉCUPÉRER DE</a:t>
            </a:r>
          </a:p>
          <a:p>
            <a:r>
              <a:rPr lang="fr-FR" sz="2000" dirty="0">
                <a:solidFill>
                  <a:srgbClr val="00B0F0"/>
                </a:solidFill>
                <a:latin typeface="Marianne" panose="02000000000000000000" pitchFamily="50" charset="0"/>
              </a:rPr>
              <a:t>L’ESPACE CÉRÉBRAL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918E580-BA7D-9EC1-B9A7-F601855535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9" y="1"/>
            <a:ext cx="713685" cy="91854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376E591-B5D7-1A84-19E4-DC01AD38DD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270" y="29246"/>
            <a:ext cx="811487" cy="735410"/>
          </a:xfrm>
          <a:prstGeom prst="rect">
            <a:avLst/>
          </a:prstGeom>
        </p:spPr>
      </p:pic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3B9514F7-3A19-E202-A86B-AA59957954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9764855"/>
              </p:ext>
            </p:extLst>
          </p:nvPr>
        </p:nvGraphicFramePr>
        <p:xfrm>
          <a:off x="227024" y="1535193"/>
          <a:ext cx="5577427" cy="26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77427">
                  <a:extLst>
                    <a:ext uri="{9D8B030D-6E8A-4147-A177-3AD203B41FA5}">
                      <a16:colId xmlns:a16="http://schemas.microsoft.com/office/drawing/2014/main" val="8434477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Identifier les usages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1277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501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6137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2751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7591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5976951"/>
                  </a:ext>
                </a:extLst>
              </a:tr>
            </a:tbl>
          </a:graphicData>
        </a:graphic>
      </p:graphicFrame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8021DE5F-9DCF-A6A2-EDE7-46B8B62DC7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1187669"/>
              </p:ext>
            </p:extLst>
          </p:nvPr>
        </p:nvGraphicFramePr>
        <p:xfrm>
          <a:off x="227024" y="4244987"/>
          <a:ext cx="5577427" cy="26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77427">
                  <a:extLst>
                    <a:ext uri="{9D8B030D-6E8A-4147-A177-3AD203B41FA5}">
                      <a16:colId xmlns:a16="http://schemas.microsoft.com/office/drawing/2014/main" val="8434477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Présenter leurs alternatifs sans smartphones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1277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501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6137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2751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7591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5976951"/>
                  </a:ext>
                </a:extLst>
              </a:tr>
            </a:tbl>
          </a:graphicData>
        </a:graphic>
      </p:graphicFrame>
      <p:pic>
        <p:nvPicPr>
          <p:cNvPr id="15" name="Image 14">
            <a:extLst>
              <a:ext uri="{FF2B5EF4-FFF2-40B4-BE49-F238E27FC236}">
                <a16:creationId xmlns:a16="http://schemas.microsoft.com/office/drawing/2014/main" id="{24AB007D-ED81-EB1D-7B11-C8E758AFD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804" y="125616"/>
            <a:ext cx="969029" cy="1244518"/>
          </a:xfrm>
          <a:prstGeom prst="rect">
            <a:avLst/>
          </a:prstGeom>
          <a:effectLst/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2CCB9F48-B8FF-95C3-DEEA-6AE746C4BF69}"/>
              </a:ext>
            </a:extLst>
          </p:cNvPr>
          <p:cNvSpPr txBox="1"/>
          <p:nvPr/>
        </p:nvSpPr>
        <p:spPr>
          <a:xfrm>
            <a:off x="6549658" y="40267"/>
            <a:ext cx="496245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rgbClr val="00B0F0"/>
                </a:solidFill>
                <a:latin typeface="Marianne" panose="02000000000000000000" pitchFamily="50" charset="0"/>
              </a:rPr>
              <a:t>GROUPE DE TRAVAIL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851E1FF-0EA6-8F92-B5EE-3D3A37733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1"/>
          <a:stretch>
            <a:fillRect/>
          </a:stretch>
        </p:blipFill>
        <p:spPr>
          <a:xfrm>
            <a:off x="9920607" y="322273"/>
            <a:ext cx="890546" cy="6798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2B215702-A096-BA68-950A-EF1A13A07055}"/>
              </a:ext>
            </a:extLst>
          </p:cNvPr>
          <p:cNvSpPr txBox="1"/>
          <p:nvPr/>
        </p:nvSpPr>
        <p:spPr>
          <a:xfrm>
            <a:off x="6927153" y="1070602"/>
            <a:ext cx="42282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fr-FR" sz="1200" b="1" dirty="0">
                <a:latin typeface="Marianne" panose="02000000000000000000" pitchFamily="50" charset="0"/>
              </a:rPr>
              <a:t>OBJECTIFS : explorer des alternatives aux multi-usages tout-en-un des smartphones</a:t>
            </a:r>
            <a:endParaRPr lang="fr-FR" sz="1200" dirty="0">
              <a:latin typeface="Marianne" panose="02000000000000000000" pitchFamily="50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885894F-842B-4EC8-1C50-157576D81799}"/>
              </a:ext>
            </a:extLst>
          </p:cNvPr>
          <p:cNvSpPr txBox="1"/>
          <p:nvPr/>
        </p:nvSpPr>
        <p:spPr>
          <a:xfrm>
            <a:off x="7297833" y="292340"/>
            <a:ext cx="34868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00B0F0"/>
                </a:solidFill>
                <a:latin typeface="Marianne" panose="02000000000000000000" pitchFamily="50" charset="0"/>
              </a:rPr>
              <a:t>RÉCUPÉRER DE</a:t>
            </a:r>
          </a:p>
          <a:p>
            <a:r>
              <a:rPr lang="fr-FR" sz="2000" dirty="0">
                <a:solidFill>
                  <a:srgbClr val="00B0F0"/>
                </a:solidFill>
                <a:latin typeface="Marianne" panose="02000000000000000000" pitchFamily="50" charset="0"/>
              </a:rPr>
              <a:t>L’ESPACE CÉRÉBRAL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0A5579FB-1C60-9E0A-AB5B-F058DEE21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862" y="16816"/>
            <a:ext cx="713685" cy="91854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DC07674-8D39-9AA8-82DB-63F5D3DA52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0513" y="46061"/>
            <a:ext cx="811487" cy="735410"/>
          </a:xfrm>
          <a:prstGeom prst="rect">
            <a:avLst/>
          </a:prstGeom>
        </p:spPr>
      </p:pic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410DB943-6A5C-DE4E-91B6-C96336C7B7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7325285"/>
              </p:ext>
            </p:extLst>
          </p:nvPr>
        </p:nvGraphicFramePr>
        <p:xfrm>
          <a:off x="6416267" y="1552008"/>
          <a:ext cx="5577427" cy="26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77427">
                  <a:extLst>
                    <a:ext uri="{9D8B030D-6E8A-4147-A177-3AD203B41FA5}">
                      <a16:colId xmlns:a16="http://schemas.microsoft.com/office/drawing/2014/main" val="8434477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Identifier les usages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1277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501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6137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2751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7591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5976951"/>
                  </a:ext>
                </a:extLst>
              </a:tr>
            </a:tbl>
          </a:graphicData>
        </a:graphic>
      </p:graphicFrame>
      <p:graphicFrame>
        <p:nvGraphicFramePr>
          <p:cNvPr id="23" name="Tableau 22">
            <a:extLst>
              <a:ext uri="{FF2B5EF4-FFF2-40B4-BE49-F238E27FC236}">
                <a16:creationId xmlns:a16="http://schemas.microsoft.com/office/drawing/2014/main" id="{83BC1FA5-1629-598C-8B4D-FEA0FD19C4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9335424"/>
              </p:ext>
            </p:extLst>
          </p:nvPr>
        </p:nvGraphicFramePr>
        <p:xfrm>
          <a:off x="6416267" y="4261802"/>
          <a:ext cx="5577427" cy="26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77427">
                  <a:extLst>
                    <a:ext uri="{9D8B030D-6E8A-4147-A177-3AD203B41FA5}">
                      <a16:colId xmlns:a16="http://schemas.microsoft.com/office/drawing/2014/main" val="8434477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Présenter leurs alternatifs sans smartphones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1277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501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6137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2751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7591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59769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7856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29C43-B0FD-132A-06CB-D661A3589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64905D3-3357-2E96-5D70-8DC8FA3FC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9" y="0"/>
            <a:ext cx="1074915" cy="138346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785FB46-BFF0-3D75-06A1-03A72BCE3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362" y="5614868"/>
            <a:ext cx="1279421" cy="115947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FF7B37F-44E6-E89E-E06A-BCC5FD55A7BB}"/>
              </a:ext>
            </a:extLst>
          </p:cNvPr>
          <p:cNvSpPr txBox="1"/>
          <p:nvPr/>
        </p:nvSpPr>
        <p:spPr>
          <a:xfrm>
            <a:off x="0" y="6070988"/>
            <a:ext cx="121486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  <a:latin typeface="Marianne" panose="02000000000000000000" pitchFamily="50" charset="0"/>
              </a:rPr>
              <a:t>Source : ARCEP, « Le baromètre du numérique, édition 2025 »,</a:t>
            </a:r>
          </a:p>
          <a:p>
            <a:pPr algn="ctr"/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arianne" panose="02000000000000000000" pitchFamily="50" charset="0"/>
              </a:rPr>
              <a:t>réalisée par le CREDOC et pilotée par l’Arcep, l’</a:t>
            </a:r>
            <a:r>
              <a:rPr lang="fr-FR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arianne" panose="02000000000000000000" pitchFamily="50" charset="0"/>
              </a:rPr>
              <a:t>Acom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arianne" panose="02000000000000000000" pitchFamily="50" charset="0"/>
              </a:rPr>
              <a:t>, le CGE et l’ANCT</a:t>
            </a:r>
            <a:endParaRPr lang="fr-FR" sz="1200" b="1" dirty="0">
              <a:solidFill>
                <a:schemeClr val="tx1">
                  <a:lumMod val="50000"/>
                  <a:lumOff val="50000"/>
                </a:schemeClr>
              </a:solidFill>
              <a:latin typeface="Marianne" panose="02000000000000000000" pitchFamily="50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79E3897-E545-BC49-577F-872432E28CA2}"/>
              </a:ext>
            </a:extLst>
          </p:cNvPr>
          <p:cNvSpPr txBox="1"/>
          <p:nvPr/>
        </p:nvSpPr>
        <p:spPr>
          <a:xfrm>
            <a:off x="86619" y="182973"/>
            <a:ext cx="12016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rgbClr val="00B0F0"/>
                </a:solidFill>
                <a:latin typeface="Marianne" panose="02000000000000000000" pitchFamily="50" charset="0"/>
              </a:rPr>
              <a:t>QUELQUES CHIFFRES…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1FE80CC-6011-9DA7-E0FA-D1C85D401A06}"/>
              </a:ext>
            </a:extLst>
          </p:cNvPr>
          <p:cNvSpPr txBox="1"/>
          <p:nvPr/>
        </p:nvSpPr>
        <p:spPr>
          <a:xfrm>
            <a:off x="1403865" y="1626398"/>
            <a:ext cx="383124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3800" b="1" dirty="0">
                <a:latin typeface="Marianne" panose="02000000000000000000" pitchFamily="50" charset="0"/>
              </a:rPr>
              <a:t>62%</a:t>
            </a:r>
          </a:p>
          <a:p>
            <a:pPr algn="just"/>
            <a:r>
              <a:rPr lang="fr-FR" sz="2400" dirty="0"/>
              <a:t>jugent leur consommation excessive alors même qu’ils sont les plus gros utilisateurs.</a:t>
            </a:r>
            <a:endParaRPr lang="fr-FR" sz="2000" dirty="0">
              <a:latin typeface="Marianne" panose="02000000000000000000" pitchFamily="50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4873683-A48E-0620-4D98-01D72A4B7A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886" y="1285424"/>
            <a:ext cx="4047292" cy="41148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18C9081-C5F6-95ED-6291-42DC922A5485}"/>
              </a:ext>
            </a:extLst>
          </p:cNvPr>
          <p:cNvSpPr txBox="1"/>
          <p:nvPr/>
        </p:nvSpPr>
        <p:spPr>
          <a:xfrm>
            <a:off x="1403865" y="1164733"/>
            <a:ext cx="48042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/>
              <a:t>Le paradoxe des jeunes 18/24 ans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868C732-47DA-9DC9-4CE1-8213C7B87248}"/>
              </a:ext>
            </a:extLst>
          </p:cNvPr>
          <p:cNvSpPr txBox="1"/>
          <p:nvPr/>
        </p:nvSpPr>
        <p:spPr>
          <a:xfrm>
            <a:off x="7026886" y="5135394"/>
            <a:ext cx="20888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bg1">
                    <a:lumMod val="75000"/>
                  </a:schemeClr>
                </a:solidFill>
              </a:rPr>
              <a:t>Crédit image :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  <a:r>
              <a:rPr lang="fr-FR" sz="1200" dirty="0" err="1">
                <a:solidFill>
                  <a:schemeClr val="bg1"/>
                </a:solidFill>
              </a:rPr>
              <a:t>Pixabay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736901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D47D9-43A4-22E6-3C01-F692B2674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8618CB3-A381-8F40-BC12-0BD2BF7662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9" y="0"/>
            <a:ext cx="1074915" cy="138346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FE8B2C4-29D1-8DF6-8599-8818BFA3C3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362" y="5614868"/>
            <a:ext cx="1279421" cy="115947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6B7683A-804B-1DA9-C0C6-785284C246D7}"/>
              </a:ext>
            </a:extLst>
          </p:cNvPr>
          <p:cNvSpPr txBox="1"/>
          <p:nvPr/>
        </p:nvSpPr>
        <p:spPr>
          <a:xfrm>
            <a:off x="2357438" y="1658605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9600" dirty="0">
                <a:latin typeface="Marianne" panose="02000000000000000000" pitchFamily="50" charset="0"/>
              </a:rPr>
              <a:t>Temps</a:t>
            </a:r>
          </a:p>
          <a:p>
            <a:pPr algn="just"/>
            <a:r>
              <a:rPr lang="fr-FR" sz="5400" dirty="0">
                <a:latin typeface="Marianne" panose="02000000000000000000" pitchFamily="50" charset="0"/>
              </a:rPr>
              <a:t>de concentration réduit</a:t>
            </a:r>
          </a:p>
          <a:p>
            <a:pPr algn="just"/>
            <a:r>
              <a:rPr lang="fr-FR" sz="5400" dirty="0">
                <a:latin typeface="Marianne" panose="02000000000000000000" pitchFamily="50" charset="0"/>
              </a:rPr>
              <a:t>en question</a:t>
            </a:r>
            <a:r>
              <a:rPr lang="fr-FR" sz="6000" dirty="0">
                <a:latin typeface="Marianne" panose="02000000000000000000" pitchFamily="50" charset="0"/>
              </a:rPr>
              <a:t> ?</a:t>
            </a:r>
            <a:endParaRPr lang="fr-FR" sz="4400" dirty="0">
              <a:latin typeface="Marianne" panose="02000000000000000000" pitchFamily="50" charset="0"/>
            </a:endParaRPr>
          </a:p>
        </p:txBody>
      </p:sp>
      <p:pic>
        <p:nvPicPr>
          <p:cNvPr id="10" name="Graphique 9" descr="Guillemet ouvert">
            <a:extLst>
              <a:ext uri="{FF2B5EF4-FFF2-40B4-BE49-F238E27FC236}">
                <a16:creationId xmlns:a16="http://schemas.microsoft.com/office/drawing/2014/main" id="{89694608-F24A-AA34-82B5-EA3058BAAA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39913" y="1722353"/>
            <a:ext cx="914400" cy="914400"/>
          </a:xfrm>
          <a:prstGeom prst="rect">
            <a:avLst/>
          </a:prstGeom>
        </p:spPr>
      </p:pic>
      <p:pic>
        <p:nvPicPr>
          <p:cNvPr id="12" name="Graphique 11" descr="Guillemet fermé">
            <a:extLst>
              <a:ext uri="{FF2B5EF4-FFF2-40B4-BE49-F238E27FC236}">
                <a16:creationId xmlns:a16="http://schemas.microsoft.com/office/drawing/2014/main" id="{9944C076-D908-AE0D-BB4E-7F970927E0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05595" y="4224664"/>
            <a:ext cx="914400" cy="9144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7824444-23DC-DC2C-58BE-B7FD51863801}"/>
              </a:ext>
            </a:extLst>
          </p:cNvPr>
          <p:cNvSpPr txBox="1"/>
          <p:nvPr/>
        </p:nvSpPr>
        <p:spPr>
          <a:xfrm>
            <a:off x="86619" y="182973"/>
            <a:ext cx="12016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dirty="0">
                <a:solidFill>
                  <a:srgbClr val="00B0F0"/>
                </a:solidFill>
                <a:latin typeface="Marianne" panose="02000000000000000000" pitchFamily="50" charset="0"/>
              </a:rPr>
              <a:t>UN PEU DE SCIENCE…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072F1CB5-6051-4C6D-343D-95EB01F11D72}"/>
              </a:ext>
            </a:extLst>
          </p:cNvPr>
          <p:cNvGrpSpPr/>
          <p:nvPr/>
        </p:nvGrpSpPr>
        <p:grpSpPr>
          <a:xfrm>
            <a:off x="8509126" y="1383463"/>
            <a:ext cx="1636059" cy="1501369"/>
            <a:chOff x="9134407" y="2507659"/>
            <a:chExt cx="1636059" cy="1501369"/>
          </a:xfrm>
        </p:grpSpPr>
        <p:pic>
          <p:nvPicPr>
            <p:cNvPr id="6" name="Graphique 5" descr="Bulle de conversation">
              <a:extLst>
                <a:ext uri="{FF2B5EF4-FFF2-40B4-BE49-F238E27FC236}">
                  <a16:creationId xmlns:a16="http://schemas.microsoft.com/office/drawing/2014/main" id="{E79B3B4B-5E8B-E5EC-716D-6FC3017C4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856066" y="3094628"/>
              <a:ext cx="914400" cy="914400"/>
            </a:xfrm>
            <a:prstGeom prst="rect">
              <a:avLst/>
            </a:prstGeom>
          </p:spPr>
        </p:pic>
        <p:pic>
          <p:nvPicPr>
            <p:cNvPr id="8" name="Graphique 7" descr="Bulle de conversation">
              <a:extLst>
                <a:ext uri="{FF2B5EF4-FFF2-40B4-BE49-F238E27FC236}">
                  <a16:creationId xmlns:a16="http://schemas.microsoft.com/office/drawing/2014/main" id="{701FC0CD-9409-3C14-7E32-63CB3BFB5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flipH="1">
              <a:off x="9134407" y="2507659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7825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6CDE4D-67D9-CFC7-624A-67D534043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DA99BBB-A472-F1D1-F7AB-AD7D92DFAB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561" y="108801"/>
            <a:ext cx="969029" cy="1244518"/>
          </a:xfrm>
          <a:prstGeom prst="rect">
            <a:avLst/>
          </a:prstGeom>
          <a:effectLst/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3987E05C-94FC-D304-297C-8DDEB2AF7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6" name="Graphique 15" descr="Guillemet ouvert">
            <a:extLst>
              <a:ext uri="{FF2B5EF4-FFF2-40B4-BE49-F238E27FC236}">
                <a16:creationId xmlns:a16="http://schemas.microsoft.com/office/drawing/2014/main" id="{9DC730E6-2951-6B5E-7B32-3DC1FE1A09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8442" y="4452007"/>
            <a:ext cx="914400" cy="9144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E631B49-F97A-5B74-9FE1-8D457CCFCA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1"/>
          <a:stretch>
            <a:fillRect/>
          </a:stretch>
        </p:blipFill>
        <p:spPr>
          <a:xfrm>
            <a:off x="5321717" y="1137225"/>
            <a:ext cx="6004101" cy="4583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7" name="Graphique 16" descr="Guillemet fermé">
            <a:extLst>
              <a:ext uri="{FF2B5EF4-FFF2-40B4-BE49-F238E27FC236}">
                <a16:creationId xmlns:a16="http://schemas.microsoft.com/office/drawing/2014/main" id="{185E6335-3F60-2F22-811F-F7E257A253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69689" y="5263574"/>
            <a:ext cx="914400" cy="9144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7012525-82C2-CD22-4A44-3528114CB291}"/>
              </a:ext>
            </a:extLst>
          </p:cNvPr>
          <p:cNvSpPr txBox="1"/>
          <p:nvPr/>
        </p:nvSpPr>
        <p:spPr>
          <a:xfrm>
            <a:off x="1964223" y="364411"/>
            <a:ext cx="4213212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3900" b="1" dirty="0">
                <a:solidFill>
                  <a:schemeClr val="bg1"/>
                </a:solidFill>
                <a:latin typeface="Marianne" panose="02000000000000000000" pitchFamily="50" charset="0"/>
              </a:rPr>
              <a:t>23</a:t>
            </a:r>
            <a:endParaRPr lang="fr-FR" sz="54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0FA33A1-F1FE-BEC2-787E-B7D0B0ECC061}"/>
              </a:ext>
            </a:extLst>
          </p:cNvPr>
          <p:cNvSpPr txBox="1"/>
          <p:nvPr/>
        </p:nvSpPr>
        <p:spPr>
          <a:xfrm>
            <a:off x="935341" y="4830038"/>
            <a:ext cx="77549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Pour se </a:t>
            </a:r>
            <a:r>
              <a:rPr lang="fr-FR" sz="3200" b="1" dirty="0">
                <a:solidFill>
                  <a:schemeClr val="bg1"/>
                </a:solidFill>
              </a:rPr>
              <a:t>reconcentrer</a:t>
            </a:r>
            <a:r>
              <a:rPr lang="fr-FR" sz="3200" dirty="0">
                <a:solidFill>
                  <a:schemeClr val="bg1"/>
                </a:solidFill>
              </a:rPr>
              <a:t> pleinement après</a:t>
            </a:r>
          </a:p>
          <a:p>
            <a:r>
              <a:rPr lang="fr-FR" sz="3200" dirty="0">
                <a:solidFill>
                  <a:schemeClr val="bg1"/>
                </a:solidFill>
              </a:rPr>
              <a:t>avoir été interrompu par une notification.</a:t>
            </a:r>
            <a:endParaRPr lang="fr-FR" sz="3200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EF58FB5-B4E9-B94D-E4C6-A8081DE35AC2}"/>
              </a:ext>
            </a:extLst>
          </p:cNvPr>
          <p:cNvSpPr txBox="1"/>
          <p:nvPr/>
        </p:nvSpPr>
        <p:spPr>
          <a:xfrm>
            <a:off x="2377838" y="3438912"/>
            <a:ext cx="32049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5400" b="1" dirty="0">
                <a:solidFill>
                  <a:schemeClr val="bg1"/>
                </a:solidFill>
                <a:latin typeface="Marianne" panose="02000000000000000000" pitchFamily="50" charset="0"/>
              </a:rPr>
              <a:t>minutes</a:t>
            </a:r>
            <a:endParaRPr lang="fr-FR" sz="3200" b="1" dirty="0">
              <a:solidFill>
                <a:schemeClr val="bg1"/>
              </a:solidFill>
              <a:latin typeface="Marianne" panose="02000000000000000000" pitchFamily="50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08E7998-9B84-05B3-DBE8-4EC3A46FB9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526" y="5614868"/>
            <a:ext cx="1279093" cy="1159475"/>
          </a:xfrm>
          <a:prstGeom prst="rect">
            <a:avLst/>
          </a:prstGeom>
        </p:spPr>
      </p:pic>
      <p:pic>
        <p:nvPicPr>
          <p:cNvPr id="4" name="universfield-new-notification-057-494255">
            <a:hlinkClick r:id="" action="ppaction://media"/>
            <a:extLst>
              <a:ext uri="{FF2B5EF4-FFF2-40B4-BE49-F238E27FC236}">
                <a16:creationId xmlns:a16="http://schemas.microsoft.com/office/drawing/2014/main" id="{5DFC56BE-9172-AF25-E754-553098FDE0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21142" y="58394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2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omotion-atelier-CoNum-Mikaël.pptx" id="{AA97A29C-5BBE-4DDB-812E-6FD268E48D88}" vid="{7FDCE094-829B-4A8F-A9EE-39574CCC79D9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modele-LV-CoNum</Template>
  <TotalTime>0</TotalTime>
  <Words>3348</Words>
  <Application>Microsoft Office PowerPoint</Application>
  <PresentationFormat>Grand écran</PresentationFormat>
  <Paragraphs>466</Paragraphs>
  <Slides>65</Slides>
  <Notes>36</Notes>
  <HiddenSlides>6</HiddenSlides>
  <MMClips>26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65</vt:i4>
      </vt:variant>
    </vt:vector>
  </HeadingPairs>
  <TitlesOfParts>
    <vt:vector size="71" baseType="lpstr">
      <vt:lpstr>Arial</vt:lpstr>
      <vt:lpstr>Calibri</vt:lpstr>
      <vt:lpstr>Calibri Light</vt:lpstr>
      <vt:lpstr>Marianne</vt:lpstr>
      <vt:lpstr>Marianne ExtraBold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Mikael Archambault</dc:creator>
  <cp:lastModifiedBy>Mikael Archambault</cp:lastModifiedBy>
  <cp:revision>39</cp:revision>
  <cp:lastPrinted>2026-04-21T07:01:12Z</cp:lastPrinted>
  <dcterms:created xsi:type="dcterms:W3CDTF">2026-02-05T15:44:42Z</dcterms:created>
  <dcterms:modified xsi:type="dcterms:W3CDTF">2026-04-30T16:37:09Z</dcterms:modified>
</cp:coreProperties>
</file>