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753600" cy="73152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</p:embeddedFont>
    <p:embeddedFont>
      <p:font typeface="Montserrat Bold" panose="020B0604020202020204" charset="0"/>
      <p:regular r:id="rId45"/>
    </p:embeddedFont>
    <p:embeddedFont>
      <p:font typeface="Montserrat Bold Italics" panose="020B0604020202020204" charset="0"/>
      <p:regular r:id="rId46"/>
    </p:embeddedFont>
    <p:embeddedFont>
      <p:font typeface="Montserrat Classic" panose="020B0604020202020204" charset="0"/>
      <p:regular r:id="rId47"/>
    </p:embeddedFont>
    <p:embeddedFont>
      <p:font typeface="Montserrat Classic Bold" panose="020B0604020202020204" charset="0"/>
      <p:regular r:id="rId48"/>
    </p:embeddedFont>
    <p:embeddedFont>
      <p:font typeface="Montserrat Italics" panose="020B0604020202020204" charset="0"/>
      <p:regular r:id="rId49"/>
    </p:embeddedFont>
    <p:embeddedFont>
      <p:font typeface="Montserrat Ultra-Bold" panose="020B0604020202020204" charset="0"/>
      <p:regular r:id="rId50"/>
    </p:embeddedFont>
    <p:embeddedFont>
      <p:font typeface="Open Sans Light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21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Laurence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Laurence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sbases.anct.gouv.fr/ressources/action-de-sensibilisation-sur-le-numerique-responsable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comprendre/Pages/nouvelles-technologies/essentiel-sur-intelligence-artificielle.asp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7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png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17" Type="http://schemas.openxmlformats.org/officeDocument/2006/relationships/image" Target="../media/image24.png"/><Relationship Id="rId2" Type="http://schemas.openxmlformats.org/officeDocument/2006/relationships/image" Target="../media/image7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jpe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7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26" Type="http://schemas.openxmlformats.org/officeDocument/2006/relationships/image" Target="../media/image68.png"/><Relationship Id="rId3" Type="http://schemas.openxmlformats.org/officeDocument/2006/relationships/image" Target="../media/image48.png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35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7.jpeg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29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23.png"/><Relationship Id="rId24" Type="http://schemas.openxmlformats.org/officeDocument/2006/relationships/image" Target="../media/image66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28.png"/><Relationship Id="rId19" Type="http://schemas.openxmlformats.org/officeDocument/2006/relationships/image" Target="../media/image61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Relationship Id="rId27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26" Type="http://schemas.openxmlformats.org/officeDocument/2006/relationships/image" Target="../media/image68.png"/><Relationship Id="rId3" Type="http://schemas.openxmlformats.org/officeDocument/2006/relationships/image" Target="../media/image48.png"/><Relationship Id="rId21" Type="http://schemas.openxmlformats.org/officeDocument/2006/relationships/image" Target="../media/image63.png"/><Relationship Id="rId7" Type="http://schemas.openxmlformats.org/officeDocument/2006/relationships/image" Target="../media/image52.png"/><Relationship Id="rId12" Type="http://schemas.openxmlformats.org/officeDocument/2006/relationships/image" Target="../media/image35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image" Target="../media/image7.jpeg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29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23.png"/><Relationship Id="rId24" Type="http://schemas.openxmlformats.org/officeDocument/2006/relationships/image" Target="../media/image66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28.png"/><Relationship Id="rId19" Type="http://schemas.openxmlformats.org/officeDocument/2006/relationships/image" Target="../media/image61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Relationship Id="rId27" Type="http://schemas.openxmlformats.org/officeDocument/2006/relationships/image" Target="../media/image6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nm.fr/wp-content/uploads/2021/08/ademe_guide-pratique-face-cachee-numerique.pdf" TargetMode="Externa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2.svg"/><Relationship Id="rId9" Type="http://schemas.openxmlformats.org/officeDocument/2006/relationships/image" Target="../media/image8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hyperlink" Target="https://privacybadger.or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hyperlink" Target="https://ublockorigin.com/fr" TargetMode="External"/><Relationship Id="rId4" Type="http://schemas.openxmlformats.org/officeDocument/2006/relationships/hyperlink" Target="https://cnm.fr/wp-content/uploads/2021/08/ademe_guide-pratique-face-cachee-numerique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svg"/><Relationship Id="rId9" Type="http://schemas.openxmlformats.org/officeDocument/2006/relationships/image" Target="../media/image9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5.svg"/><Relationship Id="rId2" Type="http://schemas.openxmlformats.org/officeDocument/2006/relationships/image" Target="../media/image7.jpe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3.svg"/><Relationship Id="rId9" Type="http://schemas.openxmlformats.org/officeDocument/2006/relationships/image" Target="../media/image98.svg"/><Relationship Id="rId14" Type="http://schemas.openxmlformats.org/officeDocument/2006/relationships/hyperlink" Target="https://impactco2.fr/usagenumeriqu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jpe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sv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jpe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sv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nm.fr/wp-content/uploads/2021/08/ademe_guide-pratique-face-cachee-numerique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nm.fr/wp-content/uploads/2021/08/ademe_guide-pratique-face-cachee-numerique.pdf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3810" y="3301401"/>
            <a:ext cx="1855145" cy="864797"/>
          </a:xfrm>
          <a:custGeom>
            <a:avLst/>
            <a:gdLst/>
            <a:ahLst/>
            <a:cxnLst/>
            <a:rect l="l" t="t" r="r" b="b"/>
            <a:pathLst>
              <a:path w="1855145" h="864797">
                <a:moveTo>
                  <a:pt x="0" y="0"/>
                </a:moveTo>
                <a:lnTo>
                  <a:pt x="1855145" y="0"/>
                </a:lnTo>
                <a:lnTo>
                  <a:pt x="1855145" y="864798"/>
                </a:lnTo>
                <a:lnTo>
                  <a:pt x="0" y="86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9478" y="4595196"/>
            <a:ext cx="2165433" cy="1023940"/>
          </a:xfrm>
          <a:custGeom>
            <a:avLst/>
            <a:gdLst/>
            <a:ahLst/>
            <a:cxnLst/>
            <a:rect l="l" t="t" r="r" b="b"/>
            <a:pathLst>
              <a:path w="2165433" h="1023940">
                <a:moveTo>
                  <a:pt x="0" y="0"/>
                </a:moveTo>
                <a:lnTo>
                  <a:pt x="2165432" y="0"/>
                </a:lnTo>
                <a:lnTo>
                  <a:pt x="2165432" y="1023941"/>
                </a:lnTo>
                <a:lnTo>
                  <a:pt x="0" y="1023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3059" y="427061"/>
            <a:ext cx="866273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26">
                <a:solidFill>
                  <a:srgbClr val="FFFFFF"/>
                </a:solidFill>
                <a:latin typeface="Montserrat Ultra-Bold"/>
              </a:rPr>
              <a:t>MA DONNÉE, QUE VA-T-ELLE DONNER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64978" y="6687984"/>
            <a:ext cx="2222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Open Sans Light"/>
              </a:rPr>
              <a:t>Mis à jour le 15/03/2024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3059" y="1964102"/>
            <a:ext cx="3978270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Ces animations ont été construites par le collectif pour l’inclusion numérique </a:t>
            </a:r>
            <a:r>
              <a:rPr lang="en-US" sz="1599">
                <a:solidFill>
                  <a:srgbClr val="000000"/>
                </a:solidFill>
                <a:latin typeface="Montserrat Classic Bold"/>
              </a:rPr>
              <a:t>Coll.in </a:t>
            </a:r>
            <a:r>
              <a:rPr lang="en-US" sz="1599">
                <a:solidFill>
                  <a:srgbClr val="000000"/>
                </a:solidFill>
                <a:latin typeface="Montserrat Classic"/>
              </a:rPr>
              <a:t>sous la commande du </a:t>
            </a:r>
            <a:r>
              <a:rPr lang="en-US" sz="1599">
                <a:solidFill>
                  <a:srgbClr val="000000"/>
                </a:solidFill>
                <a:latin typeface="Montserrat Classic Bold"/>
              </a:rPr>
              <a:t>SICOVAL</a:t>
            </a:r>
            <a:r>
              <a:rPr lang="en-US" sz="1599">
                <a:solidFill>
                  <a:srgbClr val="000000"/>
                </a:solidFill>
                <a:latin typeface="Montserrat Classic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521" y="3272826"/>
            <a:ext cx="4450751" cy="113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Montserrat Classic"/>
              </a:rPr>
              <a:t>Ce document est sous Licence Creative Commons : </a:t>
            </a:r>
          </a:p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000000"/>
                </a:solidFill>
                <a:latin typeface="Montserrat Classic"/>
                <a:hlinkClick r:id="rId6" tooltip="https://lesbases.anct.gouv.fr/ressources/action-de-sensibilisation-sur-le-numerique-responsable"/>
              </a:rPr>
              <a:t>https://lesbases.anct.gouv.fr/ressources/action-de-sensibilisation-sur-le-numerique-responsable</a:t>
            </a:r>
          </a:p>
          <a:p>
            <a:pPr algn="ctr">
              <a:lnSpc>
                <a:spcPts val="1820"/>
              </a:lnSpc>
            </a:pPr>
            <a:endParaRPr lang="en-US" sz="1300" u="sng">
              <a:solidFill>
                <a:srgbClr val="000000"/>
              </a:solidFill>
              <a:latin typeface="Montserrat Classic"/>
              <a:hlinkClick r:id="rId6" tooltip="https://lesbases.anct.gouv.fr/ressources/action-de-sensibilisation-sur-le-numerique-responsable"/>
            </a:endParaRPr>
          </a:p>
          <a:p>
            <a:pPr marL="0" lvl="0" indent="0" algn="ctr">
              <a:lnSpc>
                <a:spcPts val="1820"/>
              </a:lnSpc>
              <a:spcBef>
                <a:spcPct val="0"/>
              </a:spcBef>
            </a:pPr>
            <a:endParaRPr lang="en-US" sz="1300" u="sng">
              <a:solidFill>
                <a:srgbClr val="000000"/>
              </a:solidFill>
              <a:latin typeface="Montserrat Classic"/>
              <a:hlinkClick r:id="rId6" tooltip="https://lesbases.anct.gouv.fr/ressources/action-de-sensibilisation-sur-le-numerique-responsabl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126995" y="4595196"/>
            <a:ext cx="2357804" cy="825231"/>
          </a:xfrm>
          <a:custGeom>
            <a:avLst/>
            <a:gdLst/>
            <a:ahLst/>
            <a:cxnLst/>
            <a:rect l="l" t="t" r="r" b="b"/>
            <a:pathLst>
              <a:path w="2357804" h="825231">
                <a:moveTo>
                  <a:pt x="0" y="0"/>
                </a:moveTo>
                <a:lnTo>
                  <a:pt x="2357804" y="0"/>
                </a:lnTo>
                <a:lnTo>
                  <a:pt x="2357804" y="825232"/>
                </a:lnTo>
                <a:lnTo>
                  <a:pt x="0" y="825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2778590"/>
            <a:ext cx="10378656" cy="2004429"/>
          </a:xfrm>
          <a:custGeom>
            <a:avLst/>
            <a:gdLst/>
            <a:ahLst/>
            <a:cxnLst/>
            <a:rect l="l" t="t" r="r" b="b"/>
            <a:pathLst>
              <a:path w="14137450" h="2004429">
                <a:moveTo>
                  <a:pt x="0" y="0"/>
                </a:moveTo>
                <a:lnTo>
                  <a:pt x="14137450" y="0"/>
                </a:lnTo>
                <a:lnTo>
                  <a:pt x="14137450" y="2004428"/>
                </a:lnTo>
                <a:lnTo>
                  <a:pt x="0" y="2004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9371" y="3194050"/>
            <a:ext cx="7442765" cy="82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Montserrat Classic Bold"/>
              </a:rPr>
              <a:t>MES DONNÉES FACE À L’INTELLIGENCE ARTIFICIELLE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2694" b="-4365"/>
            </a:stretch>
          </a:blipFill>
        </p:spPr>
      </p:sp>
      <p:sp>
        <p:nvSpPr>
          <p:cNvPr id="3" name="Freeform 3">
            <a:hlinkClick r:id="rId3" tooltip="https://www.cea.fr/comprendre/Pages/nouvelles-technologies/essentiel-sur-intelligence-artificielle.aspx"/>
          </p:cNvPr>
          <p:cNvSpPr/>
          <p:nvPr/>
        </p:nvSpPr>
        <p:spPr>
          <a:xfrm>
            <a:off x="5936204" y="2190855"/>
            <a:ext cx="3336873" cy="2219714"/>
          </a:xfrm>
          <a:custGeom>
            <a:avLst/>
            <a:gdLst/>
            <a:ahLst/>
            <a:cxnLst/>
            <a:rect l="l" t="t" r="r" b="b"/>
            <a:pathLst>
              <a:path w="3336873" h="2219714">
                <a:moveTo>
                  <a:pt x="0" y="0"/>
                </a:moveTo>
                <a:lnTo>
                  <a:pt x="3336873" y="0"/>
                </a:lnTo>
                <a:lnTo>
                  <a:pt x="3336873" y="2219714"/>
                </a:lnTo>
                <a:lnTo>
                  <a:pt x="0" y="2219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29196" y="5442344"/>
            <a:ext cx="1144498" cy="489571"/>
            <a:chOff x="0" y="0"/>
            <a:chExt cx="501978" cy="214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1978" cy="214726"/>
            </a:xfrm>
            <a:custGeom>
              <a:avLst/>
              <a:gdLst/>
              <a:ahLst/>
              <a:cxnLst/>
              <a:rect l="l" t="t" r="r" b="b"/>
              <a:pathLst>
                <a:path w="501978" h="214726">
                  <a:moveTo>
                    <a:pt x="298778" y="0"/>
                  </a:moveTo>
                  <a:lnTo>
                    <a:pt x="0" y="0"/>
                  </a:lnTo>
                  <a:lnTo>
                    <a:pt x="0" y="214726"/>
                  </a:lnTo>
                  <a:lnTo>
                    <a:pt x="298778" y="214726"/>
                  </a:lnTo>
                  <a:lnTo>
                    <a:pt x="501978" y="107363"/>
                  </a:lnTo>
                  <a:lnTo>
                    <a:pt x="298778" y="0"/>
                  </a:lnTo>
                  <a:close/>
                </a:path>
              </a:pathLst>
            </a:custGeom>
            <a:solidFill>
              <a:srgbClr val="F28C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87678" cy="233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1052" y="1956373"/>
            <a:ext cx="4425748" cy="2650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4486" lvl="1" indent="-147243" algn="just">
              <a:lnSpc>
                <a:spcPts val="1909"/>
              </a:lnSpc>
              <a:buFont typeface="Arial"/>
              <a:buChar char="•"/>
            </a:pPr>
            <a:r>
              <a:rPr lang="en-US" sz="1363">
                <a:solidFill>
                  <a:srgbClr val="000000"/>
                </a:solidFill>
                <a:latin typeface="Montserrat Classic"/>
              </a:rPr>
              <a:t>Elle cherche seule la meilleure solution pour répondre à un problème</a:t>
            </a:r>
          </a:p>
          <a:p>
            <a:pPr marL="294486" lvl="1" indent="-147243" algn="just">
              <a:lnSpc>
                <a:spcPts val="1909"/>
              </a:lnSpc>
              <a:buFont typeface="Arial"/>
              <a:buChar char="•"/>
            </a:pPr>
            <a:r>
              <a:rPr lang="en-US" sz="1363">
                <a:solidFill>
                  <a:srgbClr val="000000"/>
                </a:solidFill>
                <a:latin typeface="Montserrat Classic"/>
              </a:rPr>
              <a:t>Pour cela, elle analyse par le biais d’algorithme complexe de nombreuses données pour générer les réponses les plus adéquates et rationnelles</a:t>
            </a:r>
          </a:p>
          <a:p>
            <a:pPr marL="294486" lvl="1" indent="-147243" algn="just">
              <a:lnSpc>
                <a:spcPts val="1909"/>
              </a:lnSpc>
              <a:buFont typeface="Arial"/>
              <a:buChar char="•"/>
            </a:pPr>
            <a:r>
              <a:rPr lang="en-US" sz="1363">
                <a:solidFill>
                  <a:srgbClr val="000000"/>
                </a:solidFill>
                <a:latin typeface="Montserrat Classic"/>
              </a:rPr>
              <a:t>Les données mobilisées sont : </a:t>
            </a:r>
          </a:p>
          <a:p>
            <a:pPr marL="588972" lvl="2" indent="-196324" algn="just">
              <a:lnSpc>
                <a:spcPts val="1909"/>
              </a:lnSpc>
              <a:buFont typeface="Arial"/>
              <a:buChar char="⚬"/>
            </a:pPr>
            <a:r>
              <a:rPr lang="en-US" sz="1363">
                <a:solidFill>
                  <a:srgbClr val="000000"/>
                </a:solidFill>
                <a:latin typeface="Montserrat Classic"/>
              </a:rPr>
              <a:t>ce qui existe de disponible sur les data-centers existants</a:t>
            </a:r>
          </a:p>
          <a:p>
            <a:pPr marL="588972" lvl="2" indent="-196324" algn="just">
              <a:lnSpc>
                <a:spcPts val="1909"/>
              </a:lnSpc>
              <a:buFont typeface="Arial"/>
              <a:buChar char="⚬"/>
            </a:pPr>
            <a:r>
              <a:rPr lang="en-US" sz="1363">
                <a:solidFill>
                  <a:srgbClr val="000000"/>
                </a:solidFill>
                <a:latin typeface="Montserrat Classic"/>
              </a:rPr>
              <a:t>les requêtes réalisées par les précédents utilisateurs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2000" y="1079836"/>
            <a:ext cx="633713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COMMENT FONCTIONNE L’IA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72602" y="5277838"/>
            <a:ext cx="6451802" cy="79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80"/>
              </a:lnSpc>
            </a:pPr>
            <a:r>
              <a:rPr lang="en-US" sz="1557">
                <a:solidFill>
                  <a:srgbClr val="F28C00"/>
                </a:solidFill>
                <a:latin typeface="Montserrat Classic Bold"/>
              </a:rPr>
              <a:t>En conséquence, une recherche par IA a un impact proportionnel au nombre de data-centers et de serveurs mobilisés.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573" y="6887194"/>
            <a:ext cx="5755011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“mes données face à l’Intelligence Artificielle” - 1/2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2694" b="-43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7525" y="4067597"/>
            <a:ext cx="8053900" cy="222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118" lvl="1" indent="-138059" algn="just">
              <a:lnSpc>
                <a:spcPts val="1790"/>
              </a:lnSpc>
              <a:buFont typeface="Arial"/>
              <a:buChar char="•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Si vous avez déjà des habitudes de recherches vertueuses, pas besoin d’utiliser l’IA ! Des banques de ressources et des sites officiels ont déjà prouvé leur efficacité pour les besoins du quotidien : </a:t>
            </a:r>
          </a:p>
          <a:p>
            <a:pPr marL="552236" lvl="2" indent="-184079" algn="just">
              <a:lnSpc>
                <a:spcPts val="1790"/>
              </a:lnSpc>
              <a:buFont typeface="Arial"/>
              <a:buChar char="⚬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chercher une information légale</a:t>
            </a:r>
          </a:p>
          <a:p>
            <a:pPr marL="552236" lvl="2" indent="-184079" algn="just">
              <a:lnSpc>
                <a:spcPts val="1790"/>
              </a:lnSpc>
              <a:buFont typeface="Arial"/>
              <a:buChar char="⚬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chercher un modèle de document</a:t>
            </a:r>
          </a:p>
          <a:p>
            <a:pPr marL="552236" lvl="2" indent="-184079" algn="just">
              <a:lnSpc>
                <a:spcPts val="1790"/>
              </a:lnSpc>
              <a:buFont typeface="Arial"/>
              <a:buChar char="⚬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utiliser une image libre de droit</a:t>
            </a:r>
          </a:p>
          <a:p>
            <a:pPr marL="552236" lvl="2" indent="-184079" algn="just">
              <a:lnSpc>
                <a:spcPts val="1790"/>
              </a:lnSpc>
              <a:buFont typeface="Arial"/>
              <a:buChar char="⚬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...</a:t>
            </a:r>
          </a:p>
          <a:p>
            <a:pPr marL="276118" lvl="1" indent="-138059" algn="just">
              <a:lnSpc>
                <a:spcPts val="1790"/>
              </a:lnSpc>
              <a:buFont typeface="Arial"/>
              <a:buChar char="•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Soyez pragmatique ! L’IA n’est pas une personne, et les résultats proposés ne sont pas nécessairement exacts</a:t>
            </a:r>
          </a:p>
          <a:p>
            <a:pPr marL="552236" lvl="2" indent="-184079" algn="just">
              <a:lnSpc>
                <a:spcPts val="1790"/>
              </a:lnSpc>
              <a:buFont typeface="Arial"/>
              <a:buChar char="⚬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Cherchez donc l’efficacité : soyez précis dans vos formulations de recherches, regardez sur les modes d’emploi et les exemples en ligne pour vous inspirer 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8729" y="693420"/>
            <a:ext cx="542700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QUELS RÉFLEXES ÉCOLOS FACE AUX NOUVEAUX SERVICES NUMÉRIQUES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7050" y="1774679"/>
            <a:ext cx="2017417" cy="26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Montserrat Classic Bold"/>
              </a:rPr>
              <a:t>SE QUESTIONNER 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817" y="2267812"/>
            <a:ext cx="7097476" cy="90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118" lvl="1" indent="-138059" algn="just">
              <a:lnSpc>
                <a:spcPts val="1790"/>
              </a:lnSpc>
              <a:buFont typeface="Arial"/>
              <a:buChar char="•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Existe-t-il des alternatives ?</a:t>
            </a:r>
          </a:p>
          <a:p>
            <a:pPr marL="276118" lvl="1" indent="-138059" algn="just">
              <a:lnSpc>
                <a:spcPts val="1790"/>
              </a:lnSpc>
              <a:buFont typeface="Arial"/>
              <a:buChar char="•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A quels besoins le service souhaite répondre ? Est-ce que ce besoin est un des miens avant l’apparition du service ?</a:t>
            </a:r>
          </a:p>
          <a:p>
            <a:pPr marL="276118" lvl="1" indent="-138059" algn="just">
              <a:lnSpc>
                <a:spcPts val="1790"/>
              </a:lnSpc>
              <a:buFont typeface="Arial"/>
              <a:buChar char="•"/>
            </a:pPr>
            <a:r>
              <a:rPr lang="en-US" sz="1278">
                <a:solidFill>
                  <a:srgbClr val="000000"/>
                </a:solidFill>
                <a:latin typeface="Montserrat Classic"/>
              </a:rPr>
              <a:t>De quelles marges de manœuvre puis-je me saisir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7050" y="3722702"/>
            <a:ext cx="5363872" cy="26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238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Montserrat Classic Bold"/>
              </a:rPr>
              <a:t>L’EXEMPLE DE L’IA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6868374"/>
            <a:ext cx="5755011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“mes données face à l’Intelligence Artificielle” - 2/2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3085957"/>
            <a:ext cx="10378656" cy="1697061"/>
          </a:xfrm>
          <a:custGeom>
            <a:avLst/>
            <a:gdLst/>
            <a:ahLst/>
            <a:cxnLst/>
            <a:rect l="l" t="t" r="r" b="b"/>
            <a:pathLst>
              <a:path w="11969556" h="1697061">
                <a:moveTo>
                  <a:pt x="0" y="0"/>
                </a:moveTo>
                <a:lnTo>
                  <a:pt x="11969556" y="0"/>
                </a:lnTo>
                <a:lnTo>
                  <a:pt x="11969556" y="1697061"/>
                </a:lnTo>
                <a:lnTo>
                  <a:pt x="0" y="1697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24919" y="3600450"/>
            <a:ext cx="4703762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Montserrat Classic Bold"/>
              </a:rPr>
              <a:t>MA DONNÉE, QUI LA STOCKE 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2694" b="-43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7354" y="2391826"/>
            <a:ext cx="3502829" cy="4125179"/>
          </a:xfrm>
          <a:custGeom>
            <a:avLst/>
            <a:gdLst/>
            <a:ahLst/>
            <a:cxnLst/>
            <a:rect l="l" t="t" r="r" b="b"/>
            <a:pathLst>
              <a:path w="3502829" h="4125179">
                <a:moveTo>
                  <a:pt x="0" y="0"/>
                </a:moveTo>
                <a:lnTo>
                  <a:pt x="3502829" y="0"/>
                </a:lnTo>
                <a:lnTo>
                  <a:pt x="3502829" y="4125179"/>
                </a:lnTo>
                <a:lnTo>
                  <a:pt x="0" y="4125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64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04750" y="2499675"/>
            <a:ext cx="4017330" cy="4017330"/>
          </a:xfrm>
          <a:custGeom>
            <a:avLst/>
            <a:gdLst/>
            <a:ahLst/>
            <a:cxnLst/>
            <a:rect l="l" t="t" r="r" b="b"/>
            <a:pathLst>
              <a:path w="4017330" h="4017330">
                <a:moveTo>
                  <a:pt x="0" y="0"/>
                </a:moveTo>
                <a:lnTo>
                  <a:pt x="4017330" y="0"/>
                </a:lnTo>
                <a:lnTo>
                  <a:pt x="4017330" y="4017330"/>
                </a:lnTo>
                <a:lnTo>
                  <a:pt x="0" y="4017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06300" y="586199"/>
            <a:ext cx="6315780" cy="140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94"/>
              </a:lnSpc>
            </a:pPr>
            <a:r>
              <a:rPr lang="en-US" sz="1638">
                <a:solidFill>
                  <a:srgbClr val="000000"/>
                </a:solidFill>
                <a:latin typeface="Montserrat Classic"/>
              </a:rPr>
              <a:t>A main levée, combien d’entre vous ont :</a:t>
            </a:r>
          </a:p>
          <a:p>
            <a:pPr marL="353813" lvl="1" indent="-176907" algn="just">
              <a:lnSpc>
                <a:spcPts val="2294"/>
              </a:lnSpc>
              <a:buFont typeface="Arial"/>
              <a:buChar char="•"/>
            </a:pPr>
            <a:r>
              <a:rPr lang="en-US" sz="1638">
                <a:solidFill>
                  <a:srgbClr val="000000"/>
                </a:solidFill>
                <a:latin typeface="Montserrat Classic"/>
              </a:rPr>
              <a:t>1 seul compte auprès d’un de ces services ?</a:t>
            </a:r>
          </a:p>
          <a:p>
            <a:pPr marL="353813" lvl="1" indent="-176907" algn="just">
              <a:lnSpc>
                <a:spcPts val="2294"/>
              </a:lnSpc>
              <a:buFont typeface="Arial"/>
              <a:buChar char="•"/>
            </a:pPr>
            <a:r>
              <a:rPr lang="en-US" sz="1638">
                <a:solidFill>
                  <a:srgbClr val="000000"/>
                </a:solidFill>
                <a:latin typeface="Montserrat Classic"/>
              </a:rPr>
              <a:t>2 comptes auprès d’un de ces services ?</a:t>
            </a:r>
          </a:p>
          <a:p>
            <a:pPr marL="353813" lvl="1" indent="-176907" algn="just">
              <a:lnSpc>
                <a:spcPts val="2294"/>
              </a:lnSpc>
              <a:buFont typeface="Arial"/>
              <a:buChar char="•"/>
            </a:pPr>
            <a:r>
              <a:rPr lang="en-US" sz="1638">
                <a:solidFill>
                  <a:srgbClr val="000000"/>
                </a:solidFill>
                <a:latin typeface="Montserrat Classic"/>
              </a:rPr>
              <a:t>3 comptes auprès d’un de ces services ?</a:t>
            </a:r>
          </a:p>
          <a:p>
            <a:pPr marL="353813" lvl="1" indent="-176907" algn="just">
              <a:lnSpc>
                <a:spcPts val="2294"/>
              </a:lnSpc>
              <a:buFont typeface="Arial"/>
              <a:buChar char="•"/>
            </a:pPr>
            <a:r>
              <a:rPr lang="en-US" sz="1638">
                <a:solidFill>
                  <a:srgbClr val="000000"/>
                </a:solidFill>
                <a:latin typeface="Montserrat Classic"/>
              </a:rPr>
              <a:t>Plus de 3 comptes auprès d’un de ces services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32580" y="700136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- 1/6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11956" y="4489684"/>
            <a:ext cx="940298" cy="879912"/>
          </a:xfrm>
          <a:custGeom>
            <a:avLst/>
            <a:gdLst/>
            <a:ahLst/>
            <a:cxnLst/>
            <a:rect l="l" t="t" r="r" b="b"/>
            <a:pathLst>
              <a:path w="940298" h="879912">
                <a:moveTo>
                  <a:pt x="0" y="0"/>
                </a:moveTo>
                <a:lnTo>
                  <a:pt x="940298" y="0"/>
                </a:lnTo>
                <a:lnTo>
                  <a:pt x="940298" y="879912"/>
                </a:lnTo>
                <a:lnTo>
                  <a:pt x="0" y="87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41" t="-28905" r="-66030" b="-2725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80141" y="2589492"/>
            <a:ext cx="1048233" cy="1053059"/>
          </a:xfrm>
          <a:custGeom>
            <a:avLst/>
            <a:gdLst/>
            <a:ahLst/>
            <a:cxnLst/>
            <a:rect l="l" t="t" r="r" b="b"/>
            <a:pathLst>
              <a:path w="1048233" h="1053059">
                <a:moveTo>
                  <a:pt x="0" y="0"/>
                </a:moveTo>
                <a:lnTo>
                  <a:pt x="1048233" y="0"/>
                </a:lnTo>
                <a:lnTo>
                  <a:pt x="1048233" y="1053060"/>
                </a:lnTo>
                <a:lnTo>
                  <a:pt x="0" y="1053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73680" y="5813596"/>
            <a:ext cx="1444801" cy="812701"/>
          </a:xfrm>
          <a:custGeom>
            <a:avLst/>
            <a:gdLst/>
            <a:ahLst/>
            <a:cxnLst/>
            <a:rect l="l" t="t" r="r" b="b"/>
            <a:pathLst>
              <a:path w="1444801" h="812701">
                <a:moveTo>
                  <a:pt x="0" y="0"/>
                </a:moveTo>
                <a:lnTo>
                  <a:pt x="1444801" y="0"/>
                </a:lnTo>
                <a:lnTo>
                  <a:pt x="1444801" y="812701"/>
                </a:lnTo>
                <a:lnTo>
                  <a:pt x="0" y="812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3298" y="5597256"/>
            <a:ext cx="1108813" cy="975201"/>
          </a:xfrm>
          <a:custGeom>
            <a:avLst/>
            <a:gdLst/>
            <a:ahLst/>
            <a:cxnLst/>
            <a:rect l="l" t="t" r="r" b="b"/>
            <a:pathLst>
              <a:path w="1108813" h="975201">
                <a:moveTo>
                  <a:pt x="0" y="0"/>
                </a:moveTo>
                <a:lnTo>
                  <a:pt x="1108813" y="0"/>
                </a:lnTo>
                <a:lnTo>
                  <a:pt x="1108813" y="975200"/>
                </a:lnTo>
                <a:lnTo>
                  <a:pt x="0" y="97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85569" y="2205641"/>
            <a:ext cx="689047" cy="1280087"/>
          </a:xfrm>
          <a:custGeom>
            <a:avLst/>
            <a:gdLst/>
            <a:ahLst/>
            <a:cxnLst/>
            <a:rect l="l" t="t" r="r" b="b"/>
            <a:pathLst>
              <a:path w="689047" h="1280087">
                <a:moveTo>
                  <a:pt x="0" y="0"/>
                </a:moveTo>
                <a:lnTo>
                  <a:pt x="689046" y="0"/>
                </a:lnTo>
                <a:lnTo>
                  <a:pt x="689046" y="1280086"/>
                </a:lnTo>
                <a:lnTo>
                  <a:pt x="0" y="1280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38588" y="3919792"/>
            <a:ext cx="951795" cy="922844"/>
          </a:xfrm>
          <a:custGeom>
            <a:avLst/>
            <a:gdLst/>
            <a:ahLst/>
            <a:cxnLst/>
            <a:rect l="l" t="t" r="r" b="b"/>
            <a:pathLst>
              <a:path w="951795" h="922844">
                <a:moveTo>
                  <a:pt x="0" y="0"/>
                </a:moveTo>
                <a:lnTo>
                  <a:pt x="951795" y="0"/>
                </a:lnTo>
                <a:lnTo>
                  <a:pt x="951795" y="922845"/>
                </a:lnTo>
                <a:lnTo>
                  <a:pt x="0" y="9228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91553" y="5090932"/>
            <a:ext cx="1152440" cy="1119240"/>
          </a:xfrm>
          <a:custGeom>
            <a:avLst/>
            <a:gdLst/>
            <a:ahLst/>
            <a:cxnLst/>
            <a:rect l="l" t="t" r="r" b="b"/>
            <a:pathLst>
              <a:path w="1152440" h="1119240">
                <a:moveTo>
                  <a:pt x="0" y="0"/>
                </a:moveTo>
                <a:lnTo>
                  <a:pt x="1152439" y="0"/>
                </a:lnTo>
                <a:lnTo>
                  <a:pt x="1152439" y="1119240"/>
                </a:lnTo>
                <a:lnTo>
                  <a:pt x="0" y="11192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79581" y="1453208"/>
            <a:ext cx="1307638" cy="1307638"/>
          </a:xfrm>
          <a:custGeom>
            <a:avLst/>
            <a:gdLst/>
            <a:ahLst/>
            <a:cxnLst/>
            <a:rect l="l" t="t" r="r" b="b"/>
            <a:pathLst>
              <a:path w="1307638" h="1307638">
                <a:moveTo>
                  <a:pt x="0" y="0"/>
                </a:moveTo>
                <a:lnTo>
                  <a:pt x="1307638" y="0"/>
                </a:lnTo>
                <a:lnTo>
                  <a:pt x="1307638" y="1307638"/>
                </a:lnTo>
                <a:lnTo>
                  <a:pt x="0" y="1307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43992" y="4113901"/>
            <a:ext cx="1736945" cy="977032"/>
          </a:xfrm>
          <a:custGeom>
            <a:avLst/>
            <a:gdLst/>
            <a:ahLst/>
            <a:cxnLst/>
            <a:rect l="l" t="t" r="r" b="b"/>
            <a:pathLst>
              <a:path w="1736945" h="977032">
                <a:moveTo>
                  <a:pt x="0" y="0"/>
                </a:moveTo>
                <a:lnTo>
                  <a:pt x="1736946" y="0"/>
                </a:lnTo>
                <a:lnTo>
                  <a:pt x="1736946" y="977031"/>
                </a:lnTo>
                <a:lnTo>
                  <a:pt x="0" y="977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92185" y="1453208"/>
            <a:ext cx="1572967" cy="884794"/>
          </a:xfrm>
          <a:custGeom>
            <a:avLst/>
            <a:gdLst/>
            <a:ahLst/>
            <a:cxnLst/>
            <a:rect l="l" t="t" r="r" b="b"/>
            <a:pathLst>
              <a:path w="1572967" h="884794">
                <a:moveTo>
                  <a:pt x="0" y="0"/>
                </a:moveTo>
                <a:lnTo>
                  <a:pt x="1572967" y="0"/>
                </a:lnTo>
                <a:lnTo>
                  <a:pt x="1572967" y="884794"/>
                </a:lnTo>
                <a:lnTo>
                  <a:pt x="0" y="8847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5119" y="1453208"/>
            <a:ext cx="912586" cy="891672"/>
          </a:xfrm>
          <a:custGeom>
            <a:avLst/>
            <a:gdLst/>
            <a:ahLst/>
            <a:cxnLst/>
            <a:rect l="l" t="t" r="r" b="b"/>
            <a:pathLst>
              <a:path w="912586" h="891672">
                <a:moveTo>
                  <a:pt x="0" y="0"/>
                </a:moveTo>
                <a:lnTo>
                  <a:pt x="912585" y="0"/>
                </a:lnTo>
                <a:lnTo>
                  <a:pt x="912585" y="891673"/>
                </a:lnTo>
                <a:lnTo>
                  <a:pt x="0" y="891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06151" y="5543415"/>
            <a:ext cx="968465" cy="1082882"/>
          </a:xfrm>
          <a:custGeom>
            <a:avLst/>
            <a:gdLst/>
            <a:ahLst/>
            <a:cxnLst/>
            <a:rect l="l" t="t" r="r" b="b"/>
            <a:pathLst>
              <a:path w="968465" h="1082882">
                <a:moveTo>
                  <a:pt x="0" y="0"/>
                </a:moveTo>
                <a:lnTo>
                  <a:pt x="968464" y="0"/>
                </a:lnTo>
                <a:lnTo>
                  <a:pt x="968464" y="1082882"/>
                </a:lnTo>
                <a:lnTo>
                  <a:pt x="0" y="1082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25868" y="2640607"/>
            <a:ext cx="1140425" cy="950829"/>
          </a:xfrm>
          <a:custGeom>
            <a:avLst/>
            <a:gdLst/>
            <a:ahLst/>
            <a:cxnLst/>
            <a:rect l="l" t="t" r="r" b="b"/>
            <a:pathLst>
              <a:path w="1140425" h="950829">
                <a:moveTo>
                  <a:pt x="0" y="0"/>
                </a:moveTo>
                <a:lnTo>
                  <a:pt x="1140425" y="0"/>
                </a:lnTo>
                <a:lnTo>
                  <a:pt x="1140425" y="950830"/>
                </a:lnTo>
                <a:lnTo>
                  <a:pt x="0" y="950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54804" y="2845684"/>
            <a:ext cx="1760323" cy="990181"/>
          </a:xfrm>
          <a:custGeom>
            <a:avLst/>
            <a:gdLst/>
            <a:ahLst/>
            <a:cxnLst/>
            <a:rect l="l" t="t" r="r" b="b"/>
            <a:pathLst>
              <a:path w="1760323" h="990181">
                <a:moveTo>
                  <a:pt x="0" y="0"/>
                </a:moveTo>
                <a:lnTo>
                  <a:pt x="1760323" y="0"/>
                </a:lnTo>
                <a:lnTo>
                  <a:pt x="1760323" y="990181"/>
                </a:lnTo>
                <a:lnTo>
                  <a:pt x="0" y="9901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81005" y="4023361"/>
            <a:ext cx="1321106" cy="906279"/>
          </a:xfrm>
          <a:custGeom>
            <a:avLst/>
            <a:gdLst/>
            <a:ahLst/>
            <a:cxnLst/>
            <a:rect l="l" t="t" r="r" b="b"/>
            <a:pathLst>
              <a:path w="1321106" h="906279">
                <a:moveTo>
                  <a:pt x="0" y="0"/>
                </a:moveTo>
                <a:lnTo>
                  <a:pt x="1321106" y="0"/>
                </a:lnTo>
                <a:lnTo>
                  <a:pt x="1321106" y="906279"/>
                </a:lnTo>
                <a:lnTo>
                  <a:pt x="0" y="9062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-397037" y="690794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- 2/6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00090" y="441306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QUI RÉCUPÈRE VOS DONNÉES 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0090" y="862311"/>
            <a:ext cx="4913137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F28C00"/>
                </a:solidFill>
                <a:latin typeface="Montserrat Classic Bold"/>
              </a:rPr>
              <a:t>Qui sont les propriétaires de ces logiciels ?</a:t>
            </a:r>
          </a:p>
        </p:txBody>
      </p:sp>
      <p:sp>
        <p:nvSpPr>
          <p:cNvPr id="21" name="Freeform 21"/>
          <p:cNvSpPr/>
          <p:nvPr/>
        </p:nvSpPr>
        <p:spPr>
          <a:xfrm>
            <a:off x="6117663" y="4023361"/>
            <a:ext cx="900220" cy="506374"/>
          </a:xfrm>
          <a:custGeom>
            <a:avLst/>
            <a:gdLst/>
            <a:ahLst/>
            <a:cxnLst/>
            <a:rect l="l" t="t" r="r" b="b"/>
            <a:pathLst>
              <a:path w="900220" h="506374">
                <a:moveTo>
                  <a:pt x="0" y="0"/>
                </a:moveTo>
                <a:lnTo>
                  <a:pt x="900220" y="0"/>
                </a:lnTo>
                <a:lnTo>
                  <a:pt x="900220" y="506374"/>
                </a:lnTo>
                <a:lnTo>
                  <a:pt x="0" y="506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60565" y="1842521"/>
            <a:ext cx="816767" cy="764314"/>
          </a:xfrm>
          <a:custGeom>
            <a:avLst/>
            <a:gdLst/>
            <a:ahLst/>
            <a:cxnLst/>
            <a:rect l="l" t="t" r="r" b="b"/>
            <a:pathLst>
              <a:path w="816767" h="764314">
                <a:moveTo>
                  <a:pt x="0" y="0"/>
                </a:moveTo>
                <a:lnTo>
                  <a:pt x="816767" y="0"/>
                </a:lnTo>
                <a:lnTo>
                  <a:pt x="816767" y="764314"/>
                </a:lnTo>
                <a:lnTo>
                  <a:pt x="0" y="764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41" t="-28905" r="-66030" b="-2725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63065" y="2049106"/>
            <a:ext cx="1034091" cy="1038853"/>
          </a:xfrm>
          <a:custGeom>
            <a:avLst/>
            <a:gdLst/>
            <a:ahLst/>
            <a:cxnLst/>
            <a:rect l="l" t="t" r="r" b="b"/>
            <a:pathLst>
              <a:path w="1034091" h="1038853">
                <a:moveTo>
                  <a:pt x="0" y="0"/>
                </a:moveTo>
                <a:lnTo>
                  <a:pt x="1034091" y="0"/>
                </a:lnTo>
                <a:lnTo>
                  <a:pt x="1034091" y="1038853"/>
                </a:lnTo>
                <a:lnTo>
                  <a:pt x="0" y="1038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7583" y="2224678"/>
            <a:ext cx="1093854" cy="962045"/>
          </a:xfrm>
          <a:custGeom>
            <a:avLst/>
            <a:gdLst/>
            <a:ahLst/>
            <a:cxnLst/>
            <a:rect l="l" t="t" r="r" b="b"/>
            <a:pathLst>
              <a:path w="1093854" h="962045">
                <a:moveTo>
                  <a:pt x="0" y="0"/>
                </a:moveTo>
                <a:lnTo>
                  <a:pt x="1093854" y="0"/>
                </a:lnTo>
                <a:lnTo>
                  <a:pt x="1093854" y="962044"/>
                </a:lnTo>
                <a:lnTo>
                  <a:pt x="0" y="962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3410" y="3604805"/>
            <a:ext cx="679751" cy="1262817"/>
          </a:xfrm>
          <a:custGeom>
            <a:avLst/>
            <a:gdLst/>
            <a:ahLst/>
            <a:cxnLst/>
            <a:rect l="l" t="t" r="r" b="b"/>
            <a:pathLst>
              <a:path w="679751" h="1262817">
                <a:moveTo>
                  <a:pt x="0" y="0"/>
                </a:moveTo>
                <a:lnTo>
                  <a:pt x="679751" y="0"/>
                </a:lnTo>
                <a:lnTo>
                  <a:pt x="679751" y="1262818"/>
                </a:lnTo>
                <a:lnTo>
                  <a:pt x="0" y="1262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3385" y="1658138"/>
            <a:ext cx="938954" cy="910394"/>
          </a:xfrm>
          <a:custGeom>
            <a:avLst/>
            <a:gdLst/>
            <a:ahLst/>
            <a:cxnLst/>
            <a:rect l="l" t="t" r="r" b="b"/>
            <a:pathLst>
              <a:path w="938954" h="910394">
                <a:moveTo>
                  <a:pt x="0" y="0"/>
                </a:moveTo>
                <a:lnTo>
                  <a:pt x="938954" y="0"/>
                </a:lnTo>
                <a:lnTo>
                  <a:pt x="938954" y="910395"/>
                </a:lnTo>
                <a:lnTo>
                  <a:pt x="0" y="9103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6958" y="3246792"/>
            <a:ext cx="833152" cy="809150"/>
          </a:xfrm>
          <a:custGeom>
            <a:avLst/>
            <a:gdLst/>
            <a:ahLst/>
            <a:cxnLst/>
            <a:rect l="l" t="t" r="r" b="b"/>
            <a:pathLst>
              <a:path w="833152" h="809150">
                <a:moveTo>
                  <a:pt x="0" y="0"/>
                </a:moveTo>
                <a:lnTo>
                  <a:pt x="833153" y="0"/>
                </a:lnTo>
                <a:lnTo>
                  <a:pt x="833153" y="809150"/>
                </a:lnTo>
                <a:lnTo>
                  <a:pt x="0" y="809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71597" y="2224678"/>
            <a:ext cx="1327020" cy="746449"/>
          </a:xfrm>
          <a:custGeom>
            <a:avLst/>
            <a:gdLst/>
            <a:ahLst/>
            <a:cxnLst/>
            <a:rect l="l" t="t" r="r" b="b"/>
            <a:pathLst>
              <a:path w="1327020" h="746449">
                <a:moveTo>
                  <a:pt x="0" y="0"/>
                </a:moveTo>
                <a:lnTo>
                  <a:pt x="1327020" y="0"/>
                </a:lnTo>
                <a:lnTo>
                  <a:pt x="1327020" y="746449"/>
                </a:lnTo>
                <a:lnTo>
                  <a:pt x="0" y="7464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53262" y="5479598"/>
            <a:ext cx="1551746" cy="872857"/>
          </a:xfrm>
          <a:custGeom>
            <a:avLst/>
            <a:gdLst/>
            <a:ahLst/>
            <a:cxnLst/>
            <a:rect l="l" t="t" r="r" b="b"/>
            <a:pathLst>
              <a:path w="1551746" h="872857">
                <a:moveTo>
                  <a:pt x="0" y="0"/>
                </a:moveTo>
                <a:lnTo>
                  <a:pt x="1551746" y="0"/>
                </a:lnTo>
                <a:lnTo>
                  <a:pt x="1551746" y="872857"/>
                </a:lnTo>
                <a:lnTo>
                  <a:pt x="0" y="872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775127" y="4881468"/>
            <a:ext cx="3501247" cy="1952391"/>
            <a:chOff x="0" y="0"/>
            <a:chExt cx="1274583" cy="7107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4583" cy="710742"/>
            </a:xfrm>
            <a:custGeom>
              <a:avLst/>
              <a:gdLst/>
              <a:ahLst/>
              <a:cxnLst/>
              <a:rect l="l" t="t" r="r" b="b"/>
              <a:pathLst>
                <a:path w="1274583" h="710742">
                  <a:moveTo>
                    <a:pt x="637291" y="0"/>
                  </a:moveTo>
                  <a:cubicBezTo>
                    <a:pt x="285325" y="0"/>
                    <a:pt x="0" y="159105"/>
                    <a:pt x="0" y="355371"/>
                  </a:cubicBezTo>
                  <a:cubicBezTo>
                    <a:pt x="0" y="551637"/>
                    <a:pt x="285325" y="710742"/>
                    <a:pt x="637291" y="710742"/>
                  </a:cubicBezTo>
                  <a:cubicBezTo>
                    <a:pt x="989258" y="710742"/>
                    <a:pt x="1274583" y="551637"/>
                    <a:pt x="1274583" y="355371"/>
                  </a:cubicBezTo>
                  <a:cubicBezTo>
                    <a:pt x="1274583" y="159105"/>
                    <a:pt x="989258" y="0"/>
                    <a:pt x="6372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9492" y="47582"/>
              <a:ext cx="1035599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027708" y="5358248"/>
            <a:ext cx="626510" cy="612152"/>
          </a:xfrm>
          <a:custGeom>
            <a:avLst/>
            <a:gdLst/>
            <a:ahLst/>
            <a:cxnLst/>
            <a:rect l="l" t="t" r="r" b="b"/>
            <a:pathLst>
              <a:path w="626510" h="612152">
                <a:moveTo>
                  <a:pt x="0" y="0"/>
                </a:moveTo>
                <a:lnTo>
                  <a:pt x="626510" y="0"/>
                </a:lnTo>
                <a:lnTo>
                  <a:pt x="626510" y="612153"/>
                </a:lnTo>
                <a:lnTo>
                  <a:pt x="0" y="612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194139" y="5388663"/>
            <a:ext cx="1125040" cy="938002"/>
          </a:xfrm>
          <a:custGeom>
            <a:avLst/>
            <a:gdLst/>
            <a:ahLst/>
            <a:cxnLst/>
            <a:rect l="l" t="t" r="r" b="b"/>
            <a:pathLst>
              <a:path w="1125040" h="938002">
                <a:moveTo>
                  <a:pt x="0" y="0"/>
                </a:moveTo>
                <a:lnTo>
                  <a:pt x="1125040" y="0"/>
                </a:lnTo>
                <a:lnTo>
                  <a:pt x="1125040" y="938002"/>
                </a:lnTo>
                <a:lnTo>
                  <a:pt x="0" y="938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54218" y="6007754"/>
            <a:ext cx="1736574" cy="976823"/>
          </a:xfrm>
          <a:custGeom>
            <a:avLst/>
            <a:gdLst/>
            <a:ahLst/>
            <a:cxnLst/>
            <a:rect l="l" t="t" r="r" b="b"/>
            <a:pathLst>
              <a:path w="1736574" h="976823">
                <a:moveTo>
                  <a:pt x="0" y="0"/>
                </a:moveTo>
                <a:lnTo>
                  <a:pt x="1736574" y="0"/>
                </a:lnTo>
                <a:lnTo>
                  <a:pt x="1736574" y="976823"/>
                </a:lnTo>
                <a:lnTo>
                  <a:pt x="0" y="976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31520" y="1415865"/>
            <a:ext cx="2861713" cy="1770520"/>
            <a:chOff x="0" y="0"/>
            <a:chExt cx="1148781" cy="710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48781" cy="710742"/>
            </a:xfrm>
            <a:custGeom>
              <a:avLst/>
              <a:gdLst/>
              <a:ahLst/>
              <a:cxnLst/>
              <a:rect l="l" t="t" r="r" b="b"/>
              <a:pathLst>
                <a:path w="1148781" h="710742">
                  <a:moveTo>
                    <a:pt x="574391" y="0"/>
                  </a:moveTo>
                  <a:cubicBezTo>
                    <a:pt x="257163" y="0"/>
                    <a:pt x="0" y="159105"/>
                    <a:pt x="0" y="355371"/>
                  </a:cubicBezTo>
                  <a:cubicBezTo>
                    <a:pt x="0" y="551637"/>
                    <a:pt x="257163" y="710742"/>
                    <a:pt x="574391" y="710742"/>
                  </a:cubicBezTo>
                  <a:cubicBezTo>
                    <a:pt x="891618" y="710742"/>
                    <a:pt x="1148781" y="551637"/>
                    <a:pt x="1148781" y="355371"/>
                  </a:cubicBezTo>
                  <a:cubicBezTo>
                    <a:pt x="1148781" y="159105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07698" y="47582"/>
              <a:ext cx="933385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140741" y="1820440"/>
            <a:ext cx="2861713" cy="1770520"/>
            <a:chOff x="0" y="0"/>
            <a:chExt cx="1148781" cy="710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8781" cy="710742"/>
            </a:xfrm>
            <a:custGeom>
              <a:avLst/>
              <a:gdLst/>
              <a:ahLst/>
              <a:cxnLst/>
              <a:rect l="l" t="t" r="r" b="b"/>
              <a:pathLst>
                <a:path w="1148781" h="710742">
                  <a:moveTo>
                    <a:pt x="574391" y="0"/>
                  </a:moveTo>
                  <a:cubicBezTo>
                    <a:pt x="257163" y="0"/>
                    <a:pt x="0" y="159105"/>
                    <a:pt x="0" y="355371"/>
                  </a:cubicBezTo>
                  <a:cubicBezTo>
                    <a:pt x="0" y="551637"/>
                    <a:pt x="257163" y="710742"/>
                    <a:pt x="574391" y="710742"/>
                  </a:cubicBezTo>
                  <a:cubicBezTo>
                    <a:pt x="891618" y="710742"/>
                    <a:pt x="1148781" y="551637"/>
                    <a:pt x="1148781" y="355371"/>
                  </a:cubicBezTo>
                  <a:cubicBezTo>
                    <a:pt x="1148781" y="159105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07698" y="47582"/>
              <a:ext cx="933385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978905" y="5064362"/>
            <a:ext cx="1185384" cy="366392"/>
          </a:xfrm>
          <a:custGeom>
            <a:avLst/>
            <a:gdLst/>
            <a:ahLst/>
            <a:cxnLst/>
            <a:rect l="l" t="t" r="r" b="b"/>
            <a:pathLst>
              <a:path w="1185384" h="366392">
                <a:moveTo>
                  <a:pt x="0" y="0"/>
                </a:moveTo>
                <a:lnTo>
                  <a:pt x="1185384" y="0"/>
                </a:lnTo>
                <a:lnTo>
                  <a:pt x="1185384" y="366391"/>
                </a:lnTo>
                <a:lnTo>
                  <a:pt x="0" y="366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829989" y="5547731"/>
            <a:ext cx="823272" cy="564765"/>
          </a:xfrm>
          <a:custGeom>
            <a:avLst/>
            <a:gdLst/>
            <a:ahLst/>
            <a:cxnLst/>
            <a:rect l="l" t="t" r="r" b="b"/>
            <a:pathLst>
              <a:path w="823272" h="564765">
                <a:moveTo>
                  <a:pt x="0" y="0"/>
                </a:moveTo>
                <a:lnTo>
                  <a:pt x="823273" y="0"/>
                </a:lnTo>
                <a:lnTo>
                  <a:pt x="823273" y="564765"/>
                </a:lnTo>
                <a:lnTo>
                  <a:pt x="0" y="5647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300090" y="349742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QUI RÉCUPÈRE VOS DONNÉES 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444819" y="6956002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- 3/6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4295" y="1158745"/>
            <a:ext cx="2196912" cy="2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7"/>
              </a:lnSpc>
              <a:spcBef>
                <a:spcPct val="0"/>
              </a:spcBef>
            </a:pPr>
            <a:r>
              <a:rPr lang="en-US" sz="1383">
                <a:solidFill>
                  <a:srgbClr val="000000"/>
                </a:solidFill>
                <a:latin typeface="Montserrat Classic Bold"/>
              </a:rPr>
              <a:t>META (EX-FACEBOOK)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32824" y="6391898"/>
            <a:ext cx="1174551" cy="2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7"/>
              </a:lnSpc>
              <a:spcBef>
                <a:spcPct val="0"/>
              </a:spcBef>
            </a:pPr>
            <a:r>
              <a:rPr lang="en-US" sz="1383">
                <a:solidFill>
                  <a:srgbClr val="000000"/>
                </a:solidFill>
                <a:latin typeface="Montserrat Classic Bold"/>
              </a:rPr>
              <a:t>GOOGLE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427295" y="1580216"/>
            <a:ext cx="2196912" cy="2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7"/>
              </a:lnSpc>
              <a:spcBef>
                <a:spcPct val="0"/>
              </a:spcBef>
            </a:pPr>
            <a:r>
              <a:rPr lang="en-US" sz="1383">
                <a:solidFill>
                  <a:srgbClr val="000000"/>
                </a:solidFill>
                <a:latin typeface="Montserrat Classic Bold"/>
              </a:rPr>
              <a:t>MICROSOFT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42872" y="4118899"/>
            <a:ext cx="2196912" cy="2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37"/>
              </a:lnSpc>
              <a:spcBef>
                <a:spcPct val="0"/>
              </a:spcBef>
            </a:pPr>
            <a:r>
              <a:rPr lang="en-US" sz="1383" u="none" strike="noStrike">
                <a:solidFill>
                  <a:srgbClr val="000000"/>
                </a:solidFill>
                <a:latin typeface="Montserrat Classic Bold"/>
              </a:rPr>
              <a:t>APPLE</a:t>
            </a:r>
          </a:p>
        </p:txBody>
      </p:sp>
      <p:sp>
        <p:nvSpPr>
          <p:cNvPr id="31" name="Freeform 31"/>
          <p:cNvSpPr/>
          <p:nvPr/>
        </p:nvSpPr>
        <p:spPr>
          <a:xfrm>
            <a:off x="2162376" y="5358248"/>
            <a:ext cx="1289997" cy="660275"/>
          </a:xfrm>
          <a:custGeom>
            <a:avLst/>
            <a:gdLst/>
            <a:ahLst/>
            <a:cxnLst/>
            <a:rect l="l" t="t" r="r" b="b"/>
            <a:pathLst>
              <a:path w="1289997" h="660275">
                <a:moveTo>
                  <a:pt x="0" y="0"/>
                </a:moveTo>
                <a:lnTo>
                  <a:pt x="1289997" y="0"/>
                </a:lnTo>
                <a:lnTo>
                  <a:pt x="1289997" y="660275"/>
                </a:lnTo>
                <a:lnTo>
                  <a:pt x="0" y="6602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6955" b="-38416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831895" y="4116349"/>
            <a:ext cx="2861713" cy="2313649"/>
            <a:chOff x="0" y="0"/>
            <a:chExt cx="1148781" cy="9287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48781" cy="928772"/>
            </a:xfrm>
            <a:custGeom>
              <a:avLst/>
              <a:gdLst/>
              <a:ahLst/>
              <a:cxnLst/>
              <a:rect l="l" t="t" r="r" b="b"/>
              <a:pathLst>
                <a:path w="1148781" h="928772">
                  <a:moveTo>
                    <a:pt x="574391" y="0"/>
                  </a:moveTo>
                  <a:cubicBezTo>
                    <a:pt x="257163" y="0"/>
                    <a:pt x="0" y="207913"/>
                    <a:pt x="0" y="464386"/>
                  </a:cubicBezTo>
                  <a:cubicBezTo>
                    <a:pt x="0" y="720859"/>
                    <a:pt x="257163" y="928772"/>
                    <a:pt x="574391" y="928772"/>
                  </a:cubicBezTo>
                  <a:cubicBezTo>
                    <a:pt x="891618" y="928772"/>
                    <a:pt x="1148781" y="720859"/>
                    <a:pt x="1148781" y="464386"/>
                  </a:cubicBezTo>
                  <a:cubicBezTo>
                    <a:pt x="1148781" y="207913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07698" y="68022"/>
              <a:ext cx="933385" cy="773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896747" y="5146863"/>
            <a:ext cx="1425310" cy="801737"/>
          </a:xfrm>
          <a:custGeom>
            <a:avLst/>
            <a:gdLst/>
            <a:ahLst/>
            <a:cxnLst/>
            <a:rect l="l" t="t" r="r" b="b"/>
            <a:pathLst>
              <a:path w="1425310" h="801737">
                <a:moveTo>
                  <a:pt x="0" y="0"/>
                </a:moveTo>
                <a:lnTo>
                  <a:pt x="1425309" y="0"/>
                </a:lnTo>
                <a:lnTo>
                  <a:pt x="1425309" y="801736"/>
                </a:lnTo>
                <a:lnTo>
                  <a:pt x="0" y="8017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772315" y="4214126"/>
            <a:ext cx="781499" cy="873828"/>
          </a:xfrm>
          <a:custGeom>
            <a:avLst/>
            <a:gdLst/>
            <a:ahLst/>
            <a:cxnLst/>
            <a:rect l="l" t="t" r="r" b="b"/>
            <a:pathLst>
              <a:path w="781499" h="873828">
                <a:moveTo>
                  <a:pt x="0" y="0"/>
                </a:moveTo>
                <a:lnTo>
                  <a:pt x="781500" y="0"/>
                </a:lnTo>
                <a:lnTo>
                  <a:pt x="781500" y="873828"/>
                </a:lnTo>
                <a:lnTo>
                  <a:pt x="0" y="8738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680111" y="4897091"/>
            <a:ext cx="888075" cy="499542"/>
          </a:xfrm>
          <a:custGeom>
            <a:avLst/>
            <a:gdLst/>
            <a:ahLst/>
            <a:cxnLst/>
            <a:rect l="l" t="t" r="r" b="b"/>
            <a:pathLst>
              <a:path w="888075" h="499542">
                <a:moveTo>
                  <a:pt x="0" y="0"/>
                </a:moveTo>
                <a:lnTo>
                  <a:pt x="888075" y="0"/>
                </a:lnTo>
                <a:lnTo>
                  <a:pt x="888075" y="499543"/>
                </a:lnTo>
                <a:lnTo>
                  <a:pt x="0" y="4995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 rot="-1178823">
            <a:off x="3037469" y="3252662"/>
            <a:ext cx="3238780" cy="94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6"/>
              </a:lnSpc>
              <a:spcBef>
                <a:spcPct val="0"/>
              </a:spcBef>
            </a:pPr>
            <a:r>
              <a:rPr lang="en-US" sz="1376">
                <a:solidFill>
                  <a:srgbClr val="F28C00"/>
                </a:solidFill>
                <a:latin typeface="Montserrat Classic"/>
              </a:rPr>
              <a:t>LES GAFAM BASENT LEUR MODÈLE ÉCONOMIQUE SUR LA COMMERCIALISATION DES DONNÉES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" y="731520"/>
            <a:ext cx="3771667" cy="1580448"/>
          </a:xfrm>
          <a:custGeom>
            <a:avLst/>
            <a:gdLst/>
            <a:ahLst/>
            <a:cxnLst/>
            <a:rect l="l" t="t" r="r" b="b"/>
            <a:pathLst>
              <a:path w="3771667" h="1580448">
                <a:moveTo>
                  <a:pt x="0" y="0"/>
                </a:moveTo>
                <a:lnTo>
                  <a:pt x="3771667" y="0"/>
                </a:lnTo>
                <a:lnTo>
                  <a:pt x="3771667" y="1580448"/>
                </a:lnTo>
                <a:lnTo>
                  <a:pt x="0" y="1580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44438" y="2963509"/>
            <a:ext cx="3137184" cy="3953965"/>
          </a:xfrm>
          <a:custGeom>
            <a:avLst/>
            <a:gdLst/>
            <a:ahLst/>
            <a:cxnLst/>
            <a:rect l="l" t="t" r="r" b="b"/>
            <a:pathLst>
              <a:path w="3137184" h="3953965">
                <a:moveTo>
                  <a:pt x="0" y="0"/>
                </a:moveTo>
                <a:lnTo>
                  <a:pt x="3137184" y="0"/>
                </a:lnTo>
                <a:lnTo>
                  <a:pt x="3137184" y="3953965"/>
                </a:lnTo>
                <a:lnTo>
                  <a:pt x="0" y="39539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5476" y="4442393"/>
            <a:ext cx="2039562" cy="1690287"/>
          </a:xfrm>
          <a:custGeom>
            <a:avLst/>
            <a:gdLst/>
            <a:ahLst/>
            <a:cxnLst/>
            <a:rect l="l" t="t" r="r" b="b"/>
            <a:pathLst>
              <a:path w="2039562" h="1690287">
                <a:moveTo>
                  <a:pt x="0" y="0"/>
                </a:moveTo>
                <a:lnTo>
                  <a:pt x="2039563" y="0"/>
                </a:lnTo>
                <a:lnTo>
                  <a:pt x="2039563" y="1690287"/>
                </a:lnTo>
                <a:lnTo>
                  <a:pt x="0" y="1690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30230" y="849815"/>
            <a:ext cx="1742951" cy="1082808"/>
          </a:xfrm>
          <a:custGeom>
            <a:avLst/>
            <a:gdLst/>
            <a:ahLst/>
            <a:cxnLst/>
            <a:rect l="l" t="t" r="r" b="b"/>
            <a:pathLst>
              <a:path w="1742951" h="1082808">
                <a:moveTo>
                  <a:pt x="0" y="0"/>
                </a:moveTo>
                <a:lnTo>
                  <a:pt x="1742951" y="0"/>
                </a:lnTo>
                <a:lnTo>
                  <a:pt x="1742951" y="1082808"/>
                </a:lnTo>
                <a:lnTo>
                  <a:pt x="0" y="1082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09950" y="688889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- 4/6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2388" y="3507038"/>
            <a:ext cx="401544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A VOTRE AVIS, QUI A LE PLUS D’INFLUENCE SUR NOS SOCIÉTÉS CONNECTÉES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4438" y="1904048"/>
            <a:ext cx="226350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Les utilisateurs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520" y="2283393"/>
            <a:ext cx="444631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Les grands entreprises : Google, Apple, Facebook (Meta), Amazon, Microsoft, Netflix, Airbnb, Tesla, Uber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6232547"/>
            <a:ext cx="2581006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Les lois et les politiques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02011" y="5644757"/>
            <a:ext cx="793513" cy="742554"/>
          </a:xfrm>
          <a:custGeom>
            <a:avLst/>
            <a:gdLst/>
            <a:ahLst/>
            <a:cxnLst/>
            <a:rect l="l" t="t" r="r" b="b"/>
            <a:pathLst>
              <a:path w="793513" h="742554">
                <a:moveTo>
                  <a:pt x="0" y="0"/>
                </a:moveTo>
                <a:lnTo>
                  <a:pt x="793513" y="0"/>
                </a:lnTo>
                <a:lnTo>
                  <a:pt x="793513" y="742554"/>
                </a:lnTo>
                <a:lnTo>
                  <a:pt x="0" y="7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41" t="-28905" r="-66030" b="-2725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8441" y="2131147"/>
            <a:ext cx="1004650" cy="1009276"/>
          </a:xfrm>
          <a:custGeom>
            <a:avLst/>
            <a:gdLst/>
            <a:ahLst/>
            <a:cxnLst/>
            <a:rect l="l" t="t" r="r" b="b"/>
            <a:pathLst>
              <a:path w="1004650" h="1009276">
                <a:moveTo>
                  <a:pt x="0" y="0"/>
                </a:moveTo>
                <a:lnTo>
                  <a:pt x="1004650" y="0"/>
                </a:lnTo>
                <a:lnTo>
                  <a:pt x="1004650" y="1009275"/>
                </a:lnTo>
                <a:lnTo>
                  <a:pt x="0" y="100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37772" y="5346075"/>
            <a:ext cx="1253270" cy="641476"/>
          </a:xfrm>
          <a:custGeom>
            <a:avLst/>
            <a:gdLst/>
            <a:ahLst/>
            <a:cxnLst/>
            <a:rect l="l" t="t" r="r" b="b"/>
            <a:pathLst>
              <a:path w="1253270" h="641476">
                <a:moveTo>
                  <a:pt x="0" y="0"/>
                </a:moveTo>
                <a:lnTo>
                  <a:pt x="1253270" y="0"/>
                </a:lnTo>
                <a:lnTo>
                  <a:pt x="1253270" y="641476"/>
                </a:lnTo>
                <a:lnTo>
                  <a:pt x="0" y="641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6955" b="-3841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5171" y="4139533"/>
            <a:ext cx="2780237" cy="2247778"/>
            <a:chOff x="0" y="0"/>
            <a:chExt cx="1148781" cy="9287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8781" cy="928772"/>
            </a:xfrm>
            <a:custGeom>
              <a:avLst/>
              <a:gdLst/>
              <a:ahLst/>
              <a:cxnLst/>
              <a:rect l="l" t="t" r="r" b="b"/>
              <a:pathLst>
                <a:path w="1148781" h="928772">
                  <a:moveTo>
                    <a:pt x="574391" y="0"/>
                  </a:moveTo>
                  <a:cubicBezTo>
                    <a:pt x="257163" y="0"/>
                    <a:pt x="0" y="207913"/>
                    <a:pt x="0" y="464386"/>
                  </a:cubicBezTo>
                  <a:cubicBezTo>
                    <a:pt x="0" y="720859"/>
                    <a:pt x="257163" y="928772"/>
                    <a:pt x="574391" y="928772"/>
                  </a:cubicBezTo>
                  <a:cubicBezTo>
                    <a:pt x="891618" y="928772"/>
                    <a:pt x="1148781" y="720859"/>
                    <a:pt x="1148781" y="464386"/>
                  </a:cubicBezTo>
                  <a:cubicBezTo>
                    <a:pt x="1148781" y="207913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07698" y="68022"/>
              <a:ext cx="933385" cy="773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08176" y="5140707"/>
            <a:ext cx="1384730" cy="778911"/>
          </a:xfrm>
          <a:custGeom>
            <a:avLst/>
            <a:gdLst/>
            <a:ahLst/>
            <a:cxnLst/>
            <a:rect l="l" t="t" r="r" b="b"/>
            <a:pathLst>
              <a:path w="1384730" h="778911">
                <a:moveTo>
                  <a:pt x="0" y="0"/>
                </a:moveTo>
                <a:lnTo>
                  <a:pt x="1384730" y="0"/>
                </a:lnTo>
                <a:lnTo>
                  <a:pt x="1384730" y="778911"/>
                </a:lnTo>
                <a:lnTo>
                  <a:pt x="0" y="778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27625" y="1882722"/>
            <a:ext cx="1062711" cy="934654"/>
          </a:xfrm>
          <a:custGeom>
            <a:avLst/>
            <a:gdLst/>
            <a:ahLst/>
            <a:cxnLst/>
            <a:rect l="l" t="t" r="r" b="b"/>
            <a:pathLst>
              <a:path w="1062711" h="934654">
                <a:moveTo>
                  <a:pt x="0" y="0"/>
                </a:moveTo>
                <a:lnTo>
                  <a:pt x="1062711" y="0"/>
                </a:lnTo>
                <a:lnTo>
                  <a:pt x="1062711" y="934655"/>
                </a:lnTo>
                <a:lnTo>
                  <a:pt x="0" y="934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6592" y="3237008"/>
            <a:ext cx="660398" cy="1226864"/>
          </a:xfrm>
          <a:custGeom>
            <a:avLst/>
            <a:gdLst/>
            <a:ahLst/>
            <a:cxnLst/>
            <a:rect l="l" t="t" r="r" b="b"/>
            <a:pathLst>
              <a:path w="660398" h="1226864">
                <a:moveTo>
                  <a:pt x="0" y="0"/>
                </a:moveTo>
                <a:lnTo>
                  <a:pt x="660398" y="0"/>
                </a:lnTo>
                <a:lnTo>
                  <a:pt x="660398" y="1226864"/>
                </a:lnTo>
                <a:lnTo>
                  <a:pt x="0" y="12268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9500" y="1751310"/>
            <a:ext cx="912222" cy="884475"/>
          </a:xfrm>
          <a:custGeom>
            <a:avLst/>
            <a:gdLst/>
            <a:ahLst/>
            <a:cxnLst/>
            <a:rect l="l" t="t" r="r" b="b"/>
            <a:pathLst>
              <a:path w="912222" h="884475">
                <a:moveTo>
                  <a:pt x="0" y="0"/>
                </a:moveTo>
                <a:lnTo>
                  <a:pt x="912222" y="0"/>
                </a:lnTo>
                <a:lnTo>
                  <a:pt x="912222" y="884474"/>
                </a:lnTo>
                <a:lnTo>
                  <a:pt x="0" y="8844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1334" y="3294733"/>
            <a:ext cx="809432" cy="786113"/>
          </a:xfrm>
          <a:custGeom>
            <a:avLst/>
            <a:gdLst/>
            <a:ahLst/>
            <a:cxnLst/>
            <a:rect l="l" t="t" r="r" b="b"/>
            <a:pathLst>
              <a:path w="809432" h="786113">
                <a:moveTo>
                  <a:pt x="0" y="0"/>
                </a:moveTo>
                <a:lnTo>
                  <a:pt x="809432" y="0"/>
                </a:lnTo>
                <a:lnTo>
                  <a:pt x="809432" y="786113"/>
                </a:lnTo>
                <a:lnTo>
                  <a:pt x="0" y="7861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97359" y="1882722"/>
            <a:ext cx="1289239" cy="725197"/>
          </a:xfrm>
          <a:custGeom>
            <a:avLst/>
            <a:gdLst/>
            <a:ahLst/>
            <a:cxnLst/>
            <a:rect l="l" t="t" r="r" b="b"/>
            <a:pathLst>
              <a:path w="1289239" h="725197">
                <a:moveTo>
                  <a:pt x="0" y="0"/>
                </a:moveTo>
                <a:lnTo>
                  <a:pt x="1289239" y="0"/>
                </a:lnTo>
                <a:lnTo>
                  <a:pt x="1289239" y="725197"/>
                </a:lnTo>
                <a:lnTo>
                  <a:pt x="0" y="725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9479" y="4233246"/>
            <a:ext cx="704485" cy="787715"/>
          </a:xfrm>
          <a:custGeom>
            <a:avLst/>
            <a:gdLst/>
            <a:ahLst/>
            <a:cxnLst/>
            <a:rect l="l" t="t" r="r" b="b"/>
            <a:pathLst>
              <a:path w="704485" h="787715">
                <a:moveTo>
                  <a:pt x="0" y="0"/>
                </a:moveTo>
                <a:lnTo>
                  <a:pt x="704485" y="0"/>
                </a:lnTo>
                <a:lnTo>
                  <a:pt x="704485" y="787715"/>
                </a:lnTo>
                <a:lnTo>
                  <a:pt x="0" y="787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76800" y="5547705"/>
            <a:ext cx="1093009" cy="911296"/>
          </a:xfrm>
          <a:custGeom>
            <a:avLst/>
            <a:gdLst/>
            <a:ahLst/>
            <a:cxnLst/>
            <a:rect l="l" t="t" r="r" b="b"/>
            <a:pathLst>
              <a:path w="1093009" h="911296">
                <a:moveTo>
                  <a:pt x="0" y="0"/>
                </a:moveTo>
                <a:lnTo>
                  <a:pt x="1093009" y="0"/>
                </a:lnTo>
                <a:lnTo>
                  <a:pt x="1093009" y="911297"/>
                </a:lnTo>
                <a:lnTo>
                  <a:pt x="0" y="9112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47654" y="1515934"/>
            <a:ext cx="2780237" cy="1720112"/>
            <a:chOff x="0" y="0"/>
            <a:chExt cx="1148781" cy="710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48781" cy="710742"/>
            </a:xfrm>
            <a:custGeom>
              <a:avLst/>
              <a:gdLst/>
              <a:ahLst/>
              <a:cxnLst/>
              <a:rect l="l" t="t" r="r" b="b"/>
              <a:pathLst>
                <a:path w="1148781" h="710742">
                  <a:moveTo>
                    <a:pt x="574391" y="0"/>
                  </a:moveTo>
                  <a:cubicBezTo>
                    <a:pt x="257163" y="0"/>
                    <a:pt x="0" y="159105"/>
                    <a:pt x="0" y="355371"/>
                  </a:cubicBezTo>
                  <a:cubicBezTo>
                    <a:pt x="0" y="551637"/>
                    <a:pt x="257163" y="710742"/>
                    <a:pt x="574391" y="710742"/>
                  </a:cubicBezTo>
                  <a:cubicBezTo>
                    <a:pt x="891618" y="710742"/>
                    <a:pt x="1148781" y="551637"/>
                    <a:pt x="1148781" y="355371"/>
                  </a:cubicBezTo>
                  <a:cubicBezTo>
                    <a:pt x="1148781" y="159105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07698" y="47582"/>
              <a:ext cx="933385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07241" y="1489994"/>
            <a:ext cx="2780237" cy="1720112"/>
            <a:chOff x="0" y="0"/>
            <a:chExt cx="1148781" cy="710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8781" cy="710742"/>
            </a:xfrm>
            <a:custGeom>
              <a:avLst/>
              <a:gdLst/>
              <a:ahLst/>
              <a:cxnLst/>
              <a:rect l="l" t="t" r="r" b="b"/>
              <a:pathLst>
                <a:path w="1148781" h="710742">
                  <a:moveTo>
                    <a:pt x="574391" y="0"/>
                  </a:moveTo>
                  <a:cubicBezTo>
                    <a:pt x="257163" y="0"/>
                    <a:pt x="0" y="159105"/>
                    <a:pt x="0" y="355371"/>
                  </a:cubicBezTo>
                  <a:cubicBezTo>
                    <a:pt x="0" y="551637"/>
                    <a:pt x="257163" y="710742"/>
                    <a:pt x="574391" y="710742"/>
                  </a:cubicBezTo>
                  <a:cubicBezTo>
                    <a:pt x="891618" y="710742"/>
                    <a:pt x="1148781" y="551637"/>
                    <a:pt x="1148781" y="355371"/>
                  </a:cubicBezTo>
                  <a:cubicBezTo>
                    <a:pt x="1148781" y="159105"/>
                    <a:pt x="891618" y="0"/>
                    <a:pt x="574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07698" y="47582"/>
              <a:ext cx="933385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257802" y="430530"/>
            <a:ext cx="523799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28C00"/>
                </a:solidFill>
                <a:latin typeface="Montserrat Classic Bold"/>
              </a:rPr>
              <a:t>EN TERME D’IMPACT ENVIRONNEMENTAL, CE QU’IL FAUT REGARDER 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8107" y="1274574"/>
            <a:ext cx="2134364" cy="22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2"/>
              </a:lnSpc>
              <a:spcBef>
                <a:spcPct val="0"/>
              </a:spcBef>
            </a:pPr>
            <a:r>
              <a:rPr lang="en-US" sz="1344">
                <a:solidFill>
                  <a:srgbClr val="000000"/>
                </a:solidFill>
                <a:latin typeface="Montserrat Classic Bold"/>
              </a:rPr>
              <a:t>META (EX-FACEBOOK)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3296" y="6358736"/>
            <a:ext cx="1141111" cy="22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2"/>
              </a:lnSpc>
              <a:spcBef>
                <a:spcPct val="0"/>
              </a:spcBef>
            </a:pPr>
            <a:r>
              <a:rPr lang="en-US" sz="1344">
                <a:solidFill>
                  <a:srgbClr val="000000"/>
                </a:solidFill>
                <a:latin typeface="Montserrat Classic Bold"/>
              </a:rPr>
              <a:t>GOOGLE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85636" y="1265049"/>
            <a:ext cx="2134364" cy="22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2"/>
              </a:lnSpc>
              <a:spcBef>
                <a:spcPct val="0"/>
              </a:spcBef>
            </a:pPr>
            <a:r>
              <a:rPr lang="en-US" sz="1344">
                <a:solidFill>
                  <a:srgbClr val="000000"/>
                </a:solidFill>
                <a:latin typeface="Montserrat Classic Bold"/>
              </a:rPr>
              <a:t>MICROSOFT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379044" y="4080245"/>
            <a:ext cx="2134364" cy="22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82"/>
              </a:lnSpc>
              <a:spcBef>
                <a:spcPct val="0"/>
              </a:spcBef>
            </a:pPr>
            <a:r>
              <a:rPr lang="en-US" sz="1344" u="none" strike="noStrike">
                <a:solidFill>
                  <a:srgbClr val="000000"/>
                </a:solidFill>
                <a:latin typeface="Montserrat Classic Bold"/>
              </a:rPr>
              <a:t>APPLE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63533" y="1470944"/>
            <a:ext cx="3038933" cy="385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Les lieux de sauvegarde des données (parfois les données sont stockées sur plusieurs serveurs)</a:t>
            </a:r>
          </a:p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La monétisation des données récoltées (et donc la circulation de la donnée)</a:t>
            </a:r>
          </a:p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l’indice de réparabilité des équipements proposés</a:t>
            </a:r>
          </a:p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La localisation des sièges sociaux</a:t>
            </a:r>
          </a:p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La législation en vigueur</a:t>
            </a:r>
          </a:p>
          <a:p>
            <a:pPr marL="345994" lvl="1" indent="-172997">
              <a:lnSpc>
                <a:spcPts val="2243"/>
              </a:lnSpc>
              <a:buFont typeface="Arial"/>
              <a:buChar char="•"/>
            </a:pPr>
            <a:r>
              <a:rPr lang="en-US" sz="1602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29" name="Freeform 29"/>
          <p:cNvSpPr/>
          <p:nvPr/>
        </p:nvSpPr>
        <p:spPr>
          <a:xfrm>
            <a:off x="8176699" y="5044973"/>
            <a:ext cx="1507566" cy="848006"/>
          </a:xfrm>
          <a:custGeom>
            <a:avLst/>
            <a:gdLst/>
            <a:ahLst/>
            <a:cxnLst/>
            <a:rect l="l" t="t" r="r" b="b"/>
            <a:pathLst>
              <a:path w="1507566" h="848006">
                <a:moveTo>
                  <a:pt x="0" y="0"/>
                </a:moveTo>
                <a:lnTo>
                  <a:pt x="1507567" y="0"/>
                </a:lnTo>
                <a:lnTo>
                  <a:pt x="1507567" y="848006"/>
                </a:lnTo>
                <a:lnTo>
                  <a:pt x="0" y="8480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6352036" y="4463872"/>
            <a:ext cx="3401564" cy="1896805"/>
            <a:chOff x="0" y="0"/>
            <a:chExt cx="1274583" cy="71074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74583" cy="710742"/>
            </a:xfrm>
            <a:custGeom>
              <a:avLst/>
              <a:gdLst/>
              <a:ahLst/>
              <a:cxnLst/>
              <a:rect l="l" t="t" r="r" b="b"/>
              <a:pathLst>
                <a:path w="1274583" h="710742">
                  <a:moveTo>
                    <a:pt x="637291" y="0"/>
                  </a:moveTo>
                  <a:cubicBezTo>
                    <a:pt x="285325" y="0"/>
                    <a:pt x="0" y="159105"/>
                    <a:pt x="0" y="355371"/>
                  </a:cubicBezTo>
                  <a:cubicBezTo>
                    <a:pt x="0" y="551637"/>
                    <a:pt x="285325" y="710742"/>
                    <a:pt x="637291" y="710742"/>
                  </a:cubicBezTo>
                  <a:cubicBezTo>
                    <a:pt x="989258" y="710742"/>
                    <a:pt x="1274583" y="551637"/>
                    <a:pt x="1274583" y="355371"/>
                  </a:cubicBezTo>
                  <a:cubicBezTo>
                    <a:pt x="1274583" y="159105"/>
                    <a:pt x="989258" y="0"/>
                    <a:pt x="6372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9492" y="47582"/>
              <a:ext cx="1035599" cy="59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6531469" y="5424615"/>
            <a:ext cx="608673" cy="594724"/>
          </a:xfrm>
          <a:custGeom>
            <a:avLst/>
            <a:gdLst/>
            <a:ahLst/>
            <a:cxnLst/>
            <a:rect l="l" t="t" r="r" b="b"/>
            <a:pathLst>
              <a:path w="608673" h="594724">
                <a:moveTo>
                  <a:pt x="0" y="0"/>
                </a:moveTo>
                <a:lnTo>
                  <a:pt x="608673" y="0"/>
                </a:lnTo>
                <a:lnTo>
                  <a:pt x="608673" y="594724"/>
                </a:lnTo>
                <a:lnTo>
                  <a:pt x="0" y="5947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206099" y="5558091"/>
            <a:ext cx="1687133" cy="949012"/>
          </a:xfrm>
          <a:custGeom>
            <a:avLst/>
            <a:gdLst/>
            <a:ahLst/>
            <a:cxnLst/>
            <a:rect l="l" t="t" r="r" b="b"/>
            <a:pathLst>
              <a:path w="1687133" h="949012">
                <a:moveTo>
                  <a:pt x="0" y="0"/>
                </a:moveTo>
                <a:lnTo>
                  <a:pt x="1687132" y="0"/>
                </a:lnTo>
                <a:lnTo>
                  <a:pt x="1687132" y="949012"/>
                </a:lnTo>
                <a:lnTo>
                  <a:pt x="0" y="9490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521542" y="4641558"/>
            <a:ext cx="1151635" cy="355960"/>
          </a:xfrm>
          <a:custGeom>
            <a:avLst/>
            <a:gdLst/>
            <a:ahLst/>
            <a:cxnLst/>
            <a:rect l="l" t="t" r="r" b="b"/>
            <a:pathLst>
              <a:path w="1151635" h="355960">
                <a:moveTo>
                  <a:pt x="0" y="0"/>
                </a:moveTo>
                <a:lnTo>
                  <a:pt x="1151635" y="0"/>
                </a:lnTo>
                <a:lnTo>
                  <a:pt x="1151635" y="355960"/>
                </a:lnTo>
                <a:lnTo>
                  <a:pt x="0" y="3559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376866" y="5111166"/>
            <a:ext cx="799833" cy="548686"/>
          </a:xfrm>
          <a:custGeom>
            <a:avLst/>
            <a:gdLst/>
            <a:ahLst/>
            <a:cxnLst/>
            <a:rect l="l" t="t" r="r" b="b"/>
            <a:pathLst>
              <a:path w="799833" h="548686">
                <a:moveTo>
                  <a:pt x="0" y="0"/>
                </a:moveTo>
                <a:lnTo>
                  <a:pt x="799833" y="0"/>
                </a:lnTo>
                <a:lnTo>
                  <a:pt x="799833" y="548685"/>
                </a:lnTo>
                <a:lnTo>
                  <a:pt x="0" y="548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-217613" y="6976065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- 5/6</a:t>
            </a:r>
          </a:p>
        </p:txBody>
      </p:sp>
      <p:sp>
        <p:nvSpPr>
          <p:cNvPr id="38" name="Freeform 38"/>
          <p:cNvSpPr/>
          <p:nvPr/>
        </p:nvSpPr>
        <p:spPr>
          <a:xfrm>
            <a:off x="2228251" y="4749268"/>
            <a:ext cx="862791" cy="485320"/>
          </a:xfrm>
          <a:custGeom>
            <a:avLst/>
            <a:gdLst/>
            <a:ahLst/>
            <a:cxnLst/>
            <a:rect l="l" t="t" r="r" b="b"/>
            <a:pathLst>
              <a:path w="862791" h="485320">
                <a:moveTo>
                  <a:pt x="0" y="0"/>
                </a:moveTo>
                <a:lnTo>
                  <a:pt x="862791" y="0"/>
                </a:lnTo>
                <a:lnTo>
                  <a:pt x="862791" y="485320"/>
                </a:lnTo>
                <a:lnTo>
                  <a:pt x="0" y="4853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87" r="-2962" b="-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0356" y="4177374"/>
            <a:ext cx="1046724" cy="1046724"/>
          </a:xfrm>
          <a:custGeom>
            <a:avLst/>
            <a:gdLst/>
            <a:ahLst/>
            <a:cxnLst/>
            <a:rect l="l" t="t" r="r" b="b"/>
            <a:pathLst>
              <a:path w="1046724" h="1046724">
                <a:moveTo>
                  <a:pt x="0" y="0"/>
                </a:moveTo>
                <a:lnTo>
                  <a:pt x="1046724" y="0"/>
                </a:lnTo>
                <a:lnTo>
                  <a:pt x="1046724" y="1046723"/>
                </a:lnTo>
                <a:lnTo>
                  <a:pt x="0" y="1046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244106" y="688889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 u="none" strike="noStrike">
                <a:solidFill>
                  <a:srgbClr val="000000"/>
                </a:solidFill>
                <a:latin typeface="Montserrat Classic"/>
              </a:rPr>
              <a:t>Séquence “ma donnée, qui la stocke ?” - 6/6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64958" y="693420"/>
            <a:ext cx="300814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CE QU’IL FAUT RETENIR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1665868"/>
            <a:ext cx="8634281" cy="11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2129" lvl="1" indent="-181065" algn="just">
              <a:lnSpc>
                <a:spcPts val="2348"/>
              </a:lnSpc>
              <a:buFont typeface="Arial"/>
              <a:buChar char="•"/>
            </a:pPr>
            <a:r>
              <a:rPr lang="en-US" sz="1677">
                <a:solidFill>
                  <a:srgbClr val="000000"/>
                </a:solidFill>
                <a:latin typeface="Montserrat Classic"/>
              </a:rPr>
              <a:t>Son pouvoir en tant qu’utilisateur réside dans </a:t>
            </a:r>
          </a:p>
          <a:p>
            <a:pPr marL="724258" lvl="2" indent="-241419" algn="just">
              <a:lnSpc>
                <a:spcPts val="2348"/>
              </a:lnSpc>
              <a:buFont typeface="Arial"/>
              <a:buChar char="⚬"/>
            </a:pPr>
            <a:r>
              <a:rPr lang="en-US" sz="1677">
                <a:solidFill>
                  <a:srgbClr val="000000"/>
                </a:solidFill>
                <a:latin typeface="Montserrat Classic"/>
              </a:rPr>
              <a:t>la gestion de sa donnée</a:t>
            </a:r>
          </a:p>
          <a:p>
            <a:pPr marL="724258" lvl="2" indent="-241419" algn="just">
              <a:lnSpc>
                <a:spcPts val="2348"/>
              </a:lnSpc>
              <a:buFont typeface="Arial"/>
              <a:buChar char="⚬"/>
            </a:pPr>
            <a:r>
              <a:rPr lang="en-US" sz="1677">
                <a:solidFill>
                  <a:srgbClr val="000000"/>
                </a:solidFill>
                <a:latin typeface="Montserrat Classic"/>
              </a:rPr>
              <a:t>les logiciels, appareils, applications qu’on utilise</a:t>
            </a:r>
          </a:p>
          <a:p>
            <a:pPr marL="724258" lvl="2" indent="-241419" algn="just">
              <a:lnSpc>
                <a:spcPts val="2348"/>
              </a:lnSpc>
              <a:buFont typeface="Arial"/>
              <a:buChar char="⚬"/>
            </a:pPr>
            <a:r>
              <a:rPr lang="en-US" sz="1677">
                <a:solidFill>
                  <a:srgbClr val="000000"/>
                </a:solidFill>
                <a:latin typeface="Montserrat Classic"/>
              </a:rPr>
              <a:t>sa connaissance des logiciels, appareils et applications qu’on utilise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80737" y="4400544"/>
            <a:ext cx="7385064" cy="56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1"/>
              </a:lnSpc>
            </a:pPr>
            <a:r>
              <a:rPr lang="en-US" sz="1650">
                <a:solidFill>
                  <a:srgbClr val="000000"/>
                </a:solidFill>
                <a:latin typeface="Montserrat Classic"/>
              </a:rPr>
              <a:t>Vous avez encore des questions ? C’est un bon exercice de recherches en ligne à faire avec votre médiateur ou médiatrice numérique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66" r="-30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3059" y="427061"/>
            <a:ext cx="866273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26">
                <a:solidFill>
                  <a:srgbClr val="FFFFFF"/>
                </a:solidFill>
                <a:latin typeface="Montserrat Ultra-Bold"/>
              </a:rPr>
              <a:t>MA DONNÉE, QUE VA-T-ELLE DONNER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4798427"/>
            <a:ext cx="6573795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Ma donnée, ou est-elle stockée ?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Mes données face à l’Intelligence Artificielle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Ma donnée, qui la stocke ?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Ma donnée, à qui je l'envoie ?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Comment rechercher une donnée ?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 Classic"/>
              </a:rPr>
              <a:t>Les données visuelles que je consomme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625103" y="4279910"/>
            <a:ext cx="656240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4">
                <a:solidFill>
                  <a:srgbClr val="F28C00"/>
                </a:solidFill>
                <a:latin typeface="Montserrat Ultra-Bold"/>
              </a:rPr>
              <a:t>PROGRAMME DES SÉQUENCES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992979" y="1601479"/>
            <a:ext cx="656240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4">
                <a:solidFill>
                  <a:srgbClr val="F28C00"/>
                </a:solidFill>
                <a:latin typeface="Montserrat Ultra-Bold"/>
              </a:rPr>
              <a:t>OBJECTIFS 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074" y="2099397"/>
            <a:ext cx="8121452" cy="146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Montserrat Classic"/>
              </a:rPr>
              <a:t>&gt; Intégrer des gestes éthiques et écologiques dans sa pratique numérique</a:t>
            </a:r>
          </a:p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Montserrat Classic"/>
              </a:rPr>
              <a:t>&gt; Accompagner la montée en compétences des publics sur les comportements sobres, dans le cadre de situations dans la vie quotidienne</a:t>
            </a:r>
          </a:p>
          <a:p>
            <a:pPr marL="0" lvl="0" indent="0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000000"/>
                </a:solidFill>
                <a:latin typeface="Montserrat Classic"/>
              </a:rPr>
              <a:t>&gt; Insérer une séquence pédagogique thématique dans son accompagnement collectif et/ou individuel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3085957"/>
            <a:ext cx="10378656" cy="1697061"/>
          </a:xfrm>
          <a:custGeom>
            <a:avLst/>
            <a:gdLst/>
            <a:ahLst/>
            <a:cxnLst/>
            <a:rect l="l" t="t" r="r" b="b"/>
            <a:pathLst>
              <a:path w="11969556" h="1697061">
                <a:moveTo>
                  <a:pt x="0" y="0"/>
                </a:moveTo>
                <a:lnTo>
                  <a:pt x="11969556" y="0"/>
                </a:lnTo>
                <a:lnTo>
                  <a:pt x="11969556" y="1697061"/>
                </a:lnTo>
                <a:lnTo>
                  <a:pt x="0" y="1697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89163" y="3520440"/>
            <a:ext cx="5375275" cy="42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MA DONNÉE, À QUI JE L’ENVOIE 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77177" y="761574"/>
            <a:ext cx="5104925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LA DERNIÈRE FOIS QUE VOUS AVEZ COMMUNIQUÉ VIA INTERNET, C’ÉTAIT AVEC QUEL SUPPORT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36337" y="6914657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- 1/8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 rot="-1269380">
            <a:off x="1772641" y="2054890"/>
            <a:ext cx="1063817" cy="1063817"/>
          </a:xfrm>
          <a:custGeom>
            <a:avLst/>
            <a:gdLst/>
            <a:ahLst/>
            <a:cxnLst/>
            <a:rect l="l" t="t" r="r" b="b"/>
            <a:pathLst>
              <a:path w="1063817" h="1063817">
                <a:moveTo>
                  <a:pt x="0" y="0"/>
                </a:moveTo>
                <a:lnTo>
                  <a:pt x="1063818" y="0"/>
                </a:lnTo>
                <a:lnTo>
                  <a:pt x="1063818" y="1063818"/>
                </a:lnTo>
                <a:lnTo>
                  <a:pt x="0" y="106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3412" y="2031612"/>
            <a:ext cx="877364" cy="922658"/>
          </a:xfrm>
          <a:custGeom>
            <a:avLst/>
            <a:gdLst/>
            <a:ahLst/>
            <a:cxnLst/>
            <a:rect l="l" t="t" r="r" b="b"/>
            <a:pathLst>
              <a:path w="877364" h="922658">
                <a:moveTo>
                  <a:pt x="0" y="0"/>
                </a:moveTo>
                <a:lnTo>
                  <a:pt x="877364" y="0"/>
                </a:lnTo>
                <a:lnTo>
                  <a:pt x="877364" y="922658"/>
                </a:lnTo>
                <a:lnTo>
                  <a:pt x="0" y="922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86123">
            <a:off x="845065" y="2069594"/>
            <a:ext cx="456164" cy="1054161"/>
          </a:xfrm>
          <a:custGeom>
            <a:avLst/>
            <a:gdLst/>
            <a:ahLst/>
            <a:cxnLst/>
            <a:rect l="l" t="t" r="r" b="b"/>
            <a:pathLst>
              <a:path w="456164" h="1054161">
                <a:moveTo>
                  <a:pt x="0" y="0"/>
                </a:moveTo>
                <a:lnTo>
                  <a:pt x="456164" y="0"/>
                </a:lnTo>
                <a:lnTo>
                  <a:pt x="456164" y="1054161"/>
                </a:lnTo>
                <a:lnTo>
                  <a:pt x="0" y="1054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49951" y="4945986"/>
            <a:ext cx="1229739" cy="1228202"/>
          </a:xfrm>
          <a:custGeom>
            <a:avLst/>
            <a:gdLst/>
            <a:ahLst/>
            <a:cxnLst/>
            <a:rect l="l" t="t" r="r" b="b"/>
            <a:pathLst>
              <a:path w="1229739" h="1228202">
                <a:moveTo>
                  <a:pt x="0" y="0"/>
                </a:moveTo>
                <a:lnTo>
                  <a:pt x="1229739" y="0"/>
                </a:lnTo>
                <a:lnTo>
                  <a:pt x="1229739" y="1228203"/>
                </a:lnTo>
                <a:lnTo>
                  <a:pt x="0" y="12282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9602" y="4674276"/>
            <a:ext cx="279770" cy="271711"/>
          </a:xfrm>
          <a:custGeom>
            <a:avLst/>
            <a:gdLst/>
            <a:ahLst/>
            <a:cxnLst/>
            <a:rect l="l" t="t" r="r" b="b"/>
            <a:pathLst>
              <a:path w="279770" h="271711">
                <a:moveTo>
                  <a:pt x="0" y="0"/>
                </a:moveTo>
                <a:lnTo>
                  <a:pt x="279771" y="0"/>
                </a:lnTo>
                <a:lnTo>
                  <a:pt x="279771" y="271710"/>
                </a:lnTo>
                <a:lnTo>
                  <a:pt x="0" y="271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376" y="3582492"/>
            <a:ext cx="476397" cy="478590"/>
          </a:xfrm>
          <a:custGeom>
            <a:avLst/>
            <a:gdLst/>
            <a:ahLst/>
            <a:cxnLst/>
            <a:rect l="l" t="t" r="r" b="b"/>
            <a:pathLst>
              <a:path w="476397" h="478590">
                <a:moveTo>
                  <a:pt x="0" y="0"/>
                </a:moveTo>
                <a:lnTo>
                  <a:pt x="476397" y="0"/>
                </a:lnTo>
                <a:lnTo>
                  <a:pt x="476397" y="478591"/>
                </a:lnTo>
                <a:lnTo>
                  <a:pt x="0" y="478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6530" y="3582492"/>
            <a:ext cx="416727" cy="595283"/>
          </a:xfrm>
          <a:custGeom>
            <a:avLst/>
            <a:gdLst/>
            <a:ahLst/>
            <a:cxnLst/>
            <a:rect l="l" t="t" r="r" b="b"/>
            <a:pathLst>
              <a:path w="416727" h="595283">
                <a:moveTo>
                  <a:pt x="0" y="0"/>
                </a:moveTo>
                <a:lnTo>
                  <a:pt x="416727" y="0"/>
                </a:lnTo>
                <a:lnTo>
                  <a:pt x="416727" y="595283"/>
                </a:lnTo>
                <a:lnTo>
                  <a:pt x="0" y="595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0149" r="-2051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51641" y="3587219"/>
            <a:ext cx="457655" cy="441637"/>
          </a:xfrm>
          <a:custGeom>
            <a:avLst/>
            <a:gdLst/>
            <a:ahLst/>
            <a:cxnLst/>
            <a:rect l="l" t="t" r="r" b="b"/>
            <a:pathLst>
              <a:path w="457655" h="441637">
                <a:moveTo>
                  <a:pt x="0" y="0"/>
                </a:moveTo>
                <a:lnTo>
                  <a:pt x="457656" y="0"/>
                </a:lnTo>
                <a:lnTo>
                  <a:pt x="457656" y="441638"/>
                </a:lnTo>
                <a:lnTo>
                  <a:pt x="0" y="4416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92581" y="2125242"/>
            <a:ext cx="895722" cy="942865"/>
          </a:xfrm>
          <a:custGeom>
            <a:avLst/>
            <a:gdLst/>
            <a:ahLst/>
            <a:cxnLst/>
            <a:rect l="l" t="t" r="r" b="b"/>
            <a:pathLst>
              <a:path w="895722" h="942865">
                <a:moveTo>
                  <a:pt x="0" y="0"/>
                </a:moveTo>
                <a:lnTo>
                  <a:pt x="895721" y="0"/>
                </a:lnTo>
                <a:lnTo>
                  <a:pt x="895721" y="942865"/>
                </a:lnTo>
                <a:lnTo>
                  <a:pt x="0" y="9428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91832" y="3596983"/>
            <a:ext cx="515311" cy="449609"/>
          </a:xfrm>
          <a:custGeom>
            <a:avLst/>
            <a:gdLst/>
            <a:ahLst/>
            <a:cxnLst/>
            <a:rect l="l" t="t" r="r" b="b"/>
            <a:pathLst>
              <a:path w="515311" h="449609">
                <a:moveTo>
                  <a:pt x="0" y="0"/>
                </a:moveTo>
                <a:lnTo>
                  <a:pt x="515311" y="0"/>
                </a:lnTo>
                <a:lnTo>
                  <a:pt x="515311" y="449609"/>
                </a:lnTo>
                <a:lnTo>
                  <a:pt x="0" y="4496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5459" y="4410697"/>
            <a:ext cx="798869" cy="798869"/>
          </a:xfrm>
          <a:custGeom>
            <a:avLst/>
            <a:gdLst/>
            <a:ahLst/>
            <a:cxnLst/>
            <a:rect l="l" t="t" r="r" b="b"/>
            <a:pathLst>
              <a:path w="798869" h="798869">
                <a:moveTo>
                  <a:pt x="0" y="0"/>
                </a:moveTo>
                <a:lnTo>
                  <a:pt x="798869" y="0"/>
                </a:lnTo>
                <a:lnTo>
                  <a:pt x="798869" y="798869"/>
                </a:lnTo>
                <a:lnTo>
                  <a:pt x="0" y="798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6077" y="3582492"/>
            <a:ext cx="446364" cy="446364"/>
          </a:xfrm>
          <a:custGeom>
            <a:avLst/>
            <a:gdLst/>
            <a:ahLst/>
            <a:cxnLst/>
            <a:rect l="l" t="t" r="r" b="b"/>
            <a:pathLst>
              <a:path w="446364" h="446364">
                <a:moveTo>
                  <a:pt x="0" y="0"/>
                </a:moveTo>
                <a:lnTo>
                  <a:pt x="446364" y="0"/>
                </a:lnTo>
                <a:lnTo>
                  <a:pt x="446364" y="446365"/>
                </a:lnTo>
                <a:lnTo>
                  <a:pt x="0" y="4463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01516" y="3728533"/>
            <a:ext cx="539711" cy="393989"/>
          </a:xfrm>
          <a:custGeom>
            <a:avLst/>
            <a:gdLst/>
            <a:ahLst/>
            <a:cxnLst/>
            <a:rect l="l" t="t" r="r" b="b"/>
            <a:pathLst>
              <a:path w="539711" h="393989">
                <a:moveTo>
                  <a:pt x="0" y="0"/>
                </a:moveTo>
                <a:lnTo>
                  <a:pt x="539711" y="0"/>
                </a:lnTo>
                <a:lnTo>
                  <a:pt x="539711" y="393989"/>
                </a:lnTo>
                <a:lnTo>
                  <a:pt x="0" y="39398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235873" y="3701070"/>
            <a:ext cx="501967" cy="501967"/>
          </a:xfrm>
          <a:custGeom>
            <a:avLst/>
            <a:gdLst/>
            <a:ahLst/>
            <a:cxnLst/>
            <a:rect l="l" t="t" r="r" b="b"/>
            <a:pathLst>
              <a:path w="501967" h="501967">
                <a:moveTo>
                  <a:pt x="0" y="0"/>
                </a:moveTo>
                <a:lnTo>
                  <a:pt x="501967" y="0"/>
                </a:lnTo>
                <a:lnTo>
                  <a:pt x="501967" y="501966"/>
                </a:lnTo>
                <a:lnTo>
                  <a:pt x="0" y="50196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33090" y="3749356"/>
            <a:ext cx="529582" cy="453681"/>
          </a:xfrm>
          <a:custGeom>
            <a:avLst/>
            <a:gdLst/>
            <a:ahLst/>
            <a:cxnLst/>
            <a:rect l="l" t="t" r="r" b="b"/>
            <a:pathLst>
              <a:path w="529582" h="453681">
                <a:moveTo>
                  <a:pt x="0" y="0"/>
                </a:moveTo>
                <a:lnTo>
                  <a:pt x="529582" y="0"/>
                </a:lnTo>
                <a:lnTo>
                  <a:pt x="529582" y="453680"/>
                </a:lnTo>
                <a:lnTo>
                  <a:pt x="0" y="45368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55574" t="-35832" r="-46780" b="-3165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82672" y="4674276"/>
            <a:ext cx="270012" cy="271711"/>
          </a:xfrm>
          <a:custGeom>
            <a:avLst/>
            <a:gdLst/>
            <a:ahLst/>
            <a:cxnLst/>
            <a:rect l="l" t="t" r="r" b="b"/>
            <a:pathLst>
              <a:path w="270012" h="271711">
                <a:moveTo>
                  <a:pt x="0" y="0"/>
                </a:moveTo>
                <a:lnTo>
                  <a:pt x="270012" y="0"/>
                </a:lnTo>
                <a:lnTo>
                  <a:pt x="270012" y="271710"/>
                </a:lnTo>
                <a:lnTo>
                  <a:pt x="0" y="2717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12720" y="5209566"/>
            <a:ext cx="284347" cy="326836"/>
          </a:xfrm>
          <a:custGeom>
            <a:avLst/>
            <a:gdLst/>
            <a:ahLst/>
            <a:cxnLst/>
            <a:rect l="l" t="t" r="r" b="b"/>
            <a:pathLst>
              <a:path w="284347" h="326836">
                <a:moveTo>
                  <a:pt x="0" y="0"/>
                </a:moveTo>
                <a:lnTo>
                  <a:pt x="284347" y="0"/>
                </a:lnTo>
                <a:lnTo>
                  <a:pt x="284347" y="326835"/>
                </a:lnTo>
                <a:lnTo>
                  <a:pt x="0" y="3268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84946" y="612893"/>
            <a:ext cx="479714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LA DERNIÈRE FOIS QUE VOUS AVEZ COMMUNIQUÉ VIA INTERNET, C’ÉTAIT AVEC QUEL SUPPORT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67196" y="6908001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- 2/8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 rot="-1269380">
            <a:off x="1772641" y="2054890"/>
            <a:ext cx="1063817" cy="1063817"/>
          </a:xfrm>
          <a:custGeom>
            <a:avLst/>
            <a:gdLst/>
            <a:ahLst/>
            <a:cxnLst/>
            <a:rect l="l" t="t" r="r" b="b"/>
            <a:pathLst>
              <a:path w="1063817" h="1063817">
                <a:moveTo>
                  <a:pt x="0" y="0"/>
                </a:moveTo>
                <a:lnTo>
                  <a:pt x="1063818" y="0"/>
                </a:lnTo>
                <a:lnTo>
                  <a:pt x="1063818" y="1063818"/>
                </a:lnTo>
                <a:lnTo>
                  <a:pt x="0" y="106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3412" y="2031612"/>
            <a:ext cx="877364" cy="922658"/>
          </a:xfrm>
          <a:custGeom>
            <a:avLst/>
            <a:gdLst/>
            <a:ahLst/>
            <a:cxnLst/>
            <a:rect l="l" t="t" r="r" b="b"/>
            <a:pathLst>
              <a:path w="877364" h="922658">
                <a:moveTo>
                  <a:pt x="0" y="0"/>
                </a:moveTo>
                <a:lnTo>
                  <a:pt x="877364" y="0"/>
                </a:lnTo>
                <a:lnTo>
                  <a:pt x="877364" y="922658"/>
                </a:lnTo>
                <a:lnTo>
                  <a:pt x="0" y="922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86123">
            <a:off x="845065" y="2069594"/>
            <a:ext cx="456164" cy="1054161"/>
          </a:xfrm>
          <a:custGeom>
            <a:avLst/>
            <a:gdLst/>
            <a:ahLst/>
            <a:cxnLst/>
            <a:rect l="l" t="t" r="r" b="b"/>
            <a:pathLst>
              <a:path w="456164" h="1054161">
                <a:moveTo>
                  <a:pt x="0" y="0"/>
                </a:moveTo>
                <a:lnTo>
                  <a:pt x="456164" y="0"/>
                </a:lnTo>
                <a:lnTo>
                  <a:pt x="456164" y="1054161"/>
                </a:lnTo>
                <a:lnTo>
                  <a:pt x="0" y="1054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49951" y="4945986"/>
            <a:ext cx="1229739" cy="1228202"/>
          </a:xfrm>
          <a:custGeom>
            <a:avLst/>
            <a:gdLst/>
            <a:ahLst/>
            <a:cxnLst/>
            <a:rect l="l" t="t" r="r" b="b"/>
            <a:pathLst>
              <a:path w="1229739" h="1228202">
                <a:moveTo>
                  <a:pt x="0" y="0"/>
                </a:moveTo>
                <a:lnTo>
                  <a:pt x="1229739" y="0"/>
                </a:lnTo>
                <a:lnTo>
                  <a:pt x="1229739" y="1228203"/>
                </a:lnTo>
                <a:lnTo>
                  <a:pt x="0" y="12282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09602" y="4674276"/>
            <a:ext cx="279770" cy="271711"/>
          </a:xfrm>
          <a:custGeom>
            <a:avLst/>
            <a:gdLst/>
            <a:ahLst/>
            <a:cxnLst/>
            <a:rect l="l" t="t" r="r" b="b"/>
            <a:pathLst>
              <a:path w="279770" h="271711">
                <a:moveTo>
                  <a:pt x="0" y="0"/>
                </a:moveTo>
                <a:lnTo>
                  <a:pt x="279771" y="0"/>
                </a:lnTo>
                <a:lnTo>
                  <a:pt x="279771" y="271710"/>
                </a:lnTo>
                <a:lnTo>
                  <a:pt x="0" y="271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376" y="3582492"/>
            <a:ext cx="476397" cy="478590"/>
          </a:xfrm>
          <a:custGeom>
            <a:avLst/>
            <a:gdLst/>
            <a:ahLst/>
            <a:cxnLst/>
            <a:rect l="l" t="t" r="r" b="b"/>
            <a:pathLst>
              <a:path w="476397" h="478590">
                <a:moveTo>
                  <a:pt x="0" y="0"/>
                </a:moveTo>
                <a:lnTo>
                  <a:pt x="476397" y="0"/>
                </a:lnTo>
                <a:lnTo>
                  <a:pt x="476397" y="478591"/>
                </a:lnTo>
                <a:lnTo>
                  <a:pt x="0" y="478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6530" y="3582492"/>
            <a:ext cx="416727" cy="595283"/>
          </a:xfrm>
          <a:custGeom>
            <a:avLst/>
            <a:gdLst/>
            <a:ahLst/>
            <a:cxnLst/>
            <a:rect l="l" t="t" r="r" b="b"/>
            <a:pathLst>
              <a:path w="416727" h="595283">
                <a:moveTo>
                  <a:pt x="0" y="0"/>
                </a:moveTo>
                <a:lnTo>
                  <a:pt x="416727" y="0"/>
                </a:lnTo>
                <a:lnTo>
                  <a:pt x="416727" y="595283"/>
                </a:lnTo>
                <a:lnTo>
                  <a:pt x="0" y="5952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0149" r="-2051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51641" y="3587219"/>
            <a:ext cx="457655" cy="441637"/>
          </a:xfrm>
          <a:custGeom>
            <a:avLst/>
            <a:gdLst/>
            <a:ahLst/>
            <a:cxnLst/>
            <a:rect l="l" t="t" r="r" b="b"/>
            <a:pathLst>
              <a:path w="457655" h="441637">
                <a:moveTo>
                  <a:pt x="0" y="0"/>
                </a:moveTo>
                <a:lnTo>
                  <a:pt x="457656" y="0"/>
                </a:lnTo>
                <a:lnTo>
                  <a:pt x="457656" y="441638"/>
                </a:lnTo>
                <a:lnTo>
                  <a:pt x="0" y="4416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92581" y="2125242"/>
            <a:ext cx="895722" cy="942865"/>
          </a:xfrm>
          <a:custGeom>
            <a:avLst/>
            <a:gdLst/>
            <a:ahLst/>
            <a:cxnLst/>
            <a:rect l="l" t="t" r="r" b="b"/>
            <a:pathLst>
              <a:path w="895722" h="942865">
                <a:moveTo>
                  <a:pt x="0" y="0"/>
                </a:moveTo>
                <a:lnTo>
                  <a:pt x="895721" y="0"/>
                </a:lnTo>
                <a:lnTo>
                  <a:pt x="895721" y="942865"/>
                </a:lnTo>
                <a:lnTo>
                  <a:pt x="0" y="9428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91832" y="3596983"/>
            <a:ext cx="515311" cy="449609"/>
          </a:xfrm>
          <a:custGeom>
            <a:avLst/>
            <a:gdLst/>
            <a:ahLst/>
            <a:cxnLst/>
            <a:rect l="l" t="t" r="r" b="b"/>
            <a:pathLst>
              <a:path w="515311" h="449609">
                <a:moveTo>
                  <a:pt x="0" y="0"/>
                </a:moveTo>
                <a:lnTo>
                  <a:pt x="515311" y="0"/>
                </a:lnTo>
                <a:lnTo>
                  <a:pt x="515311" y="449609"/>
                </a:lnTo>
                <a:lnTo>
                  <a:pt x="0" y="4496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5459" y="4410697"/>
            <a:ext cx="798869" cy="798869"/>
          </a:xfrm>
          <a:custGeom>
            <a:avLst/>
            <a:gdLst/>
            <a:ahLst/>
            <a:cxnLst/>
            <a:rect l="l" t="t" r="r" b="b"/>
            <a:pathLst>
              <a:path w="798869" h="798869">
                <a:moveTo>
                  <a:pt x="0" y="0"/>
                </a:moveTo>
                <a:lnTo>
                  <a:pt x="798869" y="0"/>
                </a:lnTo>
                <a:lnTo>
                  <a:pt x="798869" y="798869"/>
                </a:lnTo>
                <a:lnTo>
                  <a:pt x="0" y="798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6077" y="3582492"/>
            <a:ext cx="446364" cy="446364"/>
          </a:xfrm>
          <a:custGeom>
            <a:avLst/>
            <a:gdLst/>
            <a:ahLst/>
            <a:cxnLst/>
            <a:rect l="l" t="t" r="r" b="b"/>
            <a:pathLst>
              <a:path w="446364" h="446364">
                <a:moveTo>
                  <a:pt x="0" y="0"/>
                </a:moveTo>
                <a:lnTo>
                  <a:pt x="446364" y="0"/>
                </a:lnTo>
                <a:lnTo>
                  <a:pt x="446364" y="446365"/>
                </a:lnTo>
                <a:lnTo>
                  <a:pt x="0" y="4463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01516" y="3728533"/>
            <a:ext cx="539711" cy="393989"/>
          </a:xfrm>
          <a:custGeom>
            <a:avLst/>
            <a:gdLst/>
            <a:ahLst/>
            <a:cxnLst/>
            <a:rect l="l" t="t" r="r" b="b"/>
            <a:pathLst>
              <a:path w="539711" h="393989">
                <a:moveTo>
                  <a:pt x="0" y="0"/>
                </a:moveTo>
                <a:lnTo>
                  <a:pt x="539711" y="0"/>
                </a:lnTo>
                <a:lnTo>
                  <a:pt x="539711" y="393989"/>
                </a:lnTo>
                <a:lnTo>
                  <a:pt x="0" y="39398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235873" y="3701070"/>
            <a:ext cx="501967" cy="501967"/>
          </a:xfrm>
          <a:custGeom>
            <a:avLst/>
            <a:gdLst/>
            <a:ahLst/>
            <a:cxnLst/>
            <a:rect l="l" t="t" r="r" b="b"/>
            <a:pathLst>
              <a:path w="501967" h="501967">
                <a:moveTo>
                  <a:pt x="0" y="0"/>
                </a:moveTo>
                <a:lnTo>
                  <a:pt x="501967" y="0"/>
                </a:lnTo>
                <a:lnTo>
                  <a:pt x="501967" y="501966"/>
                </a:lnTo>
                <a:lnTo>
                  <a:pt x="0" y="50196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33090" y="3749356"/>
            <a:ext cx="529582" cy="453681"/>
          </a:xfrm>
          <a:custGeom>
            <a:avLst/>
            <a:gdLst/>
            <a:ahLst/>
            <a:cxnLst/>
            <a:rect l="l" t="t" r="r" b="b"/>
            <a:pathLst>
              <a:path w="529582" h="453681">
                <a:moveTo>
                  <a:pt x="0" y="0"/>
                </a:moveTo>
                <a:lnTo>
                  <a:pt x="529582" y="0"/>
                </a:lnTo>
                <a:lnTo>
                  <a:pt x="529582" y="453680"/>
                </a:lnTo>
                <a:lnTo>
                  <a:pt x="0" y="45368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55574" t="-35832" r="-46780" b="-3165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82672" y="4674276"/>
            <a:ext cx="270012" cy="271711"/>
          </a:xfrm>
          <a:custGeom>
            <a:avLst/>
            <a:gdLst/>
            <a:ahLst/>
            <a:cxnLst/>
            <a:rect l="l" t="t" r="r" b="b"/>
            <a:pathLst>
              <a:path w="270012" h="271711">
                <a:moveTo>
                  <a:pt x="0" y="0"/>
                </a:moveTo>
                <a:lnTo>
                  <a:pt x="270012" y="0"/>
                </a:lnTo>
                <a:lnTo>
                  <a:pt x="270012" y="271710"/>
                </a:lnTo>
                <a:lnTo>
                  <a:pt x="0" y="2717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12720" y="5209566"/>
            <a:ext cx="284347" cy="326836"/>
          </a:xfrm>
          <a:custGeom>
            <a:avLst/>
            <a:gdLst/>
            <a:ahLst/>
            <a:cxnLst/>
            <a:rect l="l" t="t" r="r" b="b"/>
            <a:pathLst>
              <a:path w="284347" h="326836">
                <a:moveTo>
                  <a:pt x="0" y="0"/>
                </a:moveTo>
                <a:lnTo>
                  <a:pt x="284347" y="0"/>
                </a:lnTo>
                <a:lnTo>
                  <a:pt x="284347" y="326835"/>
                </a:lnTo>
                <a:lnTo>
                  <a:pt x="0" y="3268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84946" y="612893"/>
            <a:ext cx="438370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A VOTRE AVIS, QUEL MOYEN DE COMMUNICATION A LE PLUS FORT IMPACT ÉCOLOGIQUE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67196" y="6908001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- 3/8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1711" y="3630801"/>
            <a:ext cx="797118" cy="797118"/>
          </a:xfrm>
          <a:custGeom>
            <a:avLst/>
            <a:gdLst/>
            <a:ahLst/>
            <a:cxnLst/>
            <a:rect l="l" t="t" r="r" b="b"/>
            <a:pathLst>
              <a:path w="797118" h="797118">
                <a:moveTo>
                  <a:pt x="0" y="0"/>
                </a:moveTo>
                <a:lnTo>
                  <a:pt x="797118" y="0"/>
                </a:lnTo>
                <a:lnTo>
                  <a:pt x="797118" y="797118"/>
                </a:lnTo>
                <a:lnTo>
                  <a:pt x="0" y="797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30601" y="4616240"/>
            <a:ext cx="748228" cy="591781"/>
          </a:xfrm>
          <a:custGeom>
            <a:avLst/>
            <a:gdLst/>
            <a:ahLst/>
            <a:cxnLst/>
            <a:rect l="l" t="t" r="r" b="b"/>
            <a:pathLst>
              <a:path w="748228" h="591781">
                <a:moveTo>
                  <a:pt x="0" y="0"/>
                </a:moveTo>
                <a:lnTo>
                  <a:pt x="748228" y="0"/>
                </a:lnTo>
                <a:lnTo>
                  <a:pt x="748228" y="591780"/>
                </a:lnTo>
                <a:lnTo>
                  <a:pt x="0" y="591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96076" y="5659564"/>
            <a:ext cx="556776" cy="542857"/>
          </a:xfrm>
          <a:custGeom>
            <a:avLst/>
            <a:gdLst/>
            <a:ahLst/>
            <a:cxnLst/>
            <a:rect l="l" t="t" r="r" b="b"/>
            <a:pathLst>
              <a:path w="556776" h="542857">
                <a:moveTo>
                  <a:pt x="0" y="0"/>
                </a:moveTo>
                <a:lnTo>
                  <a:pt x="556776" y="0"/>
                </a:lnTo>
                <a:lnTo>
                  <a:pt x="556776" y="542857"/>
                </a:lnTo>
                <a:lnTo>
                  <a:pt x="0" y="542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33804" y="2306826"/>
            <a:ext cx="1892932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ontserrat Classic Bold"/>
              </a:rPr>
              <a:t>... DU FORMAT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7216" y="372070"/>
            <a:ext cx="507916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A VOTRE AVIS, QUEL MOYEN DE COMMUNICATION A LE PLUS FORT IMPACT ÉCOLOGIQUE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21464" y="2190989"/>
            <a:ext cx="189293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ontserrat Classic Bold"/>
              </a:rPr>
              <a:t>... DU CHEMIN DE LA DONNÉE ET DU STOCKAGE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8358" y="2792601"/>
            <a:ext cx="249271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Type de fichier, qualité visuelle attendue et poids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0013" y="1602701"/>
            <a:ext cx="5293769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ontserrat Classic Bold"/>
              </a:rPr>
              <a:t>CELA VARIE EN FONCTION 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473167" y="4186401"/>
            <a:ext cx="1741228" cy="1986089"/>
          </a:xfrm>
          <a:custGeom>
            <a:avLst/>
            <a:gdLst/>
            <a:ahLst/>
            <a:cxnLst/>
            <a:rect l="l" t="t" r="r" b="b"/>
            <a:pathLst>
              <a:path w="1741228" h="1986089">
                <a:moveTo>
                  <a:pt x="0" y="0"/>
                </a:moveTo>
                <a:lnTo>
                  <a:pt x="1741229" y="0"/>
                </a:lnTo>
                <a:lnTo>
                  <a:pt x="1741229" y="1986089"/>
                </a:lnTo>
                <a:lnTo>
                  <a:pt x="0" y="1986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2738" t="-83310" r="-116509" b="-12666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09116" y="3102164"/>
            <a:ext cx="351296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Certaines applications conservent à plusieurs endroits vos données, d’autres les  commercialisent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244106" y="6888368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- 4/8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46721" y="913381"/>
            <a:ext cx="6142824" cy="5670299"/>
          </a:xfrm>
          <a:custGeom>
            <a:avLst/>
            <a:gdLst/>
            <a:ahLst/>
            <a:cxnLst/>
            <a:rect l="l" t="t" r="r" b="b"/>
            <a:pathLst>
              <a:path w="6142824" h="5670299">
                <a:moveTo>
                  <a:pt x="0" y="0"/>
                </a:moveTo>
                <a:lnTo>
                  <a:pt x="6142824" y="0"/>
                </a:lnTo>
                <a:lnTo>
                  <a:pt x="6142824" y="5670299"/>
                </a:lnTo>
                <a:lnTo>
                  <a:pt x="0" y="5670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520" y="3316389"/>
            <a:ext cx="1076760" cy="1039073"/>
          </a:xfrm>
          <a:custGeom>
            <a:avLst/>
            <a:gdLst/>
            <a:ahLst/>
            <a:cxnLst/>
            <a:rect l="l" t="t" r="r" b="b"/>
            <a:pathLst>
              <a:path w="1076760" h="1039073">
                <a:moveTo>
                  <a:pt x="0" y="0"/>
                </a:moveTo>
                <a:lnTo>
                  <a:pt x="1076760" y="0"/>
                </a:lnTo>
                <a:lnTo>
                  <a:pt x="1076760" y="1039074"/>
                </a:lnTo>
                <a:lnTo>
                  <a:pt x="0" y="1039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03687" y="6833870"/>
            <a:ext cx="491313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100" u="sng">
                <a:solidFill>
                  <a:srgbClr val="000000"/>
                </a:solidFill>
                <a:latin typeface="Montserrat Italics"/>
                <a:hlinkClick r:id="rId6" tooltip="https://cnm.fr/wp-content/uploads/2021/08/ademe_guide-pratique-face-cachee-numerique.pdf"/>
              </a:rPr>
              <a:t>ADEME - La face cachée du numérique,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4946" y="326707"/>
            <a:ext cx="438370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POUR EXEMPLE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6337" y="6898640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- 5/8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7123" y="1401270"/>
            <a:ext cx="1341674" cy="1573042"/>
          </a:xfrm>
          <a:custGeom>
            <a:avLst/>
            <a:gdLst/>
            <a:ahLst/>
            <a:cxnLst/>
            <a:rect l="l" t="t" r="r" b="b"/>
            <a:pathLst>
              <a:path w="1341674" h="1573042">
                <a:moveTo>
                  <a:pt x="0" y="0"/>
                </a:moveTo>
                <a:lnTo>
                  <a:pt x="1341673" y="0"/>
                </a:lnTo>
                <a:lnTo>
                  <a:pt x="1341673" y="1573042"/>
                </a:lnTo>
                <a:lnTo>
                  <a:pt x="0" y="1573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975714" y="5477700"/>
            <a:ext cx="1409466" cy="1600908"/>
          </a:xfrm>
          <a:custGeom>
            <a:avLst/>
            <a:gdLst/>
            <a:ahLst/>
            <a:cxnLst/>
            <a:rect l="l" t="t" r="r" b="b"/>
            <a:pathLst>
              <a:path w="1409466" h="1600908">
                <a:moveTo>
                  <a:pt x="1409466" y="0"/>
                </a:moveTo>
                <a:lnTo>
                  <a:pt x="0" y="0"/>
                </a:lnTo>
                <a:lnTo>
                  <a:pt x="0" y="1600907"/>
                </a:lnTo>
                <a:lnTo>
                  <a:pt x="1409466" y="1600907"/>
                </a:lnTo>
                <a:lnTo>
                  <a:pt x="14094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904" y="4337689"/>
            <a:ext cx="928437" cy="2462153"/>
          </a:xfrm>
          <a:custGeom>
            <a:avLst/>
            <a:gdLst/>
            <a:ahLst/>
            <a:cxnLst/>
            <a:rect l="l" t="t" r="r" b="b"/>
            <a:pathLst>
              <a:path w="928437" h="2462153">
                <a:moveTo>
                  <a:pt x="0" y="0"/>
                </a:moveTo>
                <a:lnTo>
                  <a:pt x="928437" y="0"/>
                </a:lnTo>
                <a:lnTo>
                  <a:pt x="928437" y="2462153"/>
                </a:lnTo>
                <a:lnTo>
                  <a:pt x="0" y="2462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0771" y="236773"/>
            <a:ext cx="869886" cy="1852465"/>
          </a:xfrm>
          <a:custGeom>
            <a:avLst/>
            <a:gdLst/>
            <a:ahLst/>
            <a:cxnLst/>
            <a:rect l="l" t="t" r="r" b="b"/>
            <a:pathLst>
              <a:path w="869886" h="1852465">
                <a:moveTo>
                  <a:pt x="0" y="0"/>
                </a:moveTo>
                <a:lnTo>
                  <a:pt x="869886" y="0"/>
                </a:lnTo>
                <a:lnTo>
                  <a:pt x="869886" y="1852464"/>
                </a:lnTo>
                <a:lnTo>
                  <a:pt x="0" y="18524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48763" y="3012731"/>
            <a:ext cx="4656075" cy="132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6"/>
              </a:lnSpc>
              <a:spcBef>
                <a:spcPct val="0"/>
              </a:spcBef>
            </a:pPr>
            <a:r>
              <a:rPr lang="en-US" sz="1911" u="none" strike="noStrike">
                <a:solidFill>
                  <a:srgbClr val="F28C00"/>
                </a:solidFill>
                <a:latin typeface="Montserrat Classic Bold"/>
              </a:rPr>
              <a:t>A VOTRE AVIS, QUEL EST LE MOYEN DE COMMUNICATION LE PLUS ADAPTÉ ÉCOLOGIQUEMENT PARLANT POUR VOTRE MESSAGE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35793" y="4887130"/>
            <a:ext cx="2670376" cy="70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  <a:spcBef>
                <a:spcPct val="0"/>
              </a:spcBef>
            </a:pPr>
            <a:r>
              <a:rPr lang="en-US" sz="1388">
                <a:solidFill>
                  <a:srgbClr val="000000"/>
                </a:solidFill>
                <a:latin typeface="Montserrat Italics"/>
              </a:rPr>
              <a:t>“J’adore les nouvelles chaussures de Yassine ! Il faut absolument que je lui dise !”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40526" y="2159216"/>
            <a:ext cx="2670376" cy="46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  <a:spcBef>
                <a:spcPct val="0"/>
              </a:spcBef>
            </a:pPr>
            <a:r>
              <a:rPr lang="en-US" sz="1388">
                <a:solidFill>
                  <a:srgbClr val="000000"/>
                </a:solidFill>
                <a:latin typeface="Montserrat Italics"/>
              </a:rPr>
              <a:t>“J’organise une fête surprise à Martha !”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7960" y="1134430"/>
            <a:ext cx="2670376" cy="50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4"/>
              </a:lnSpc>
              <a:spcBef>
                <a:spcPct val="0"/>
              </a:spcBef>
            </a:pPr>
            <a:r>
              <a:rPr lang="en-US" sz="1488">
                <a:solidFill>
                  <a:srgbClr val="000000"/>
                </a:solidFill>
                <a:latin typeface="Montserrat Italics"/>
              </a:rPr>
              <a:t>“Je dois envoyer des photos à ma cousine”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6528" y="5213660"/>
            <a:ext cx="2960961" cy="101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4"/>
              </a:lnSpc>
              <a:spcBef>
                <a:spcPct val="0"/>
              </a:spcBef>
            </a:pPr>
            <a:r>
              <a:rPr lang="en-US" sz="1488">
                <a:solidFill>
                  <a:srgbClr val="000000"/>
                </a:solidFill>
                <a:latin typeface="Montserrat Italics"/>
              </a:rPr>
              <a:t>“Mon collègue doit avoir des informations très précises concernant cette réunion en visio mais ne peut y assister”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36337" y="6952242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- 6/8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19" r="-9130" b="-189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0488" y="1489319"/>
            <a:ext cx="1341674" cy="1573042"/>
          </a:xfrm>
          <a:custGeom>
            <a:avLst/>
            <a:gdLst/>
            <a:ahLst/>
            <a:cxnLst/>
            <a:rect l="l" t="t" r="r" b="b"/>
            <a:pathLst>
              <a:path w="1341674" h="1573042">
                <a:moveTo>
                  <a:pt x="0" y="0"/>
                </a:moveTo>
                <a:lnTo>
                  <a:pt x="1341674" y="0"/>
                </a:lnTo>
                <a:lnTo>
                  <a:pt x="1341674" y="1573042"/>
                </a:lnTo>
                <a:lnTo>
                  <a:pt x="0" y="1573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904" y="4487165"/>
            <a:ext cx="728206" cy="1931153"/>
          </a:xfrm>
          <a:custGeom>
            <a:avLst/>
            <a:gdLst/>
            <a:ahLst/>
            <a:cxnLst/>
            <a:rect l="l" t="t" r="r" b="b"/>
            <a:pathLst>
              <a:path w="728206" h="1931153">
                <a:moveTo>
                  <a:pt x="0" y="0"/>
                </a:moveTo>
                <a:lnTo>
                  <a:pt x="728206" y="0"/>
                </a:lnTo>
                <a:lnTo>
                  <a:pt x="728206" y="1931153"/>
                </a:lnTo>
                <a:lnTo>
                  <a:pt x="0" y="1931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1325" y="3057525"/>
            <a:ext cx="6337134" cy="87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6"/>
              </a:lnSpc>
              <a:spcBef>
                <a:spcPct val="0"/>
              </a:spcBef>
            </a:pPr>
            <a:r>
              <a:rPr lang="en-US" sz="1711" u="none" strike="noStrike">
                <a:solidFill>
                  <a:srgbClr val="F28C00"/>
                </a:solidFill>
                <a:latin typeface="Montserrat Classic Bold"/>
              </a:rPr>
              <a:t>A VOTRE AVIS, QUEL EST LE MOYEN DE COMMUNICATION LE PLUS ADAPTÉ ÉCOLOGIQUEMENT PARLANT POUR VOTRE MESSAGE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1110" y="1083908"/>
            <a:ext cx="2670376" cy="4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“Je dois envoyer des photos à ma cousine”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1110" y="5240374"/>
            <a:ext cx="3387138" cy="9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“Mon collègue doit avoir des informations très précises concernant cette réunion en visio mais ne peut y assister”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69031" y="795784"/>
            <a:ext cx="4235271" cy="157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8013" lvl="1" indent="-159006" algn="just">
              <a:lnSpc>
                <a:spcPts val="2062"/>
              </a:lnSpc>
              <a:buFont typeface="Arial"/>
              <a:buChar char="•"/>
            </a:pPr>
            <a:r>
              <a:rPr lang="en-US" sz="1472">
                <a:solidFill>
                  <a:srgbClr val="000000"/>
                </a:solidFill>
                <a:latin typeface="Montserrat Classic"/>
              </a:rPr>
              <a:t>avec un câble connecteur</a:t>
            </a:r>
          </a:p>
          <a:p>
            <a:pPr marL="318013" lvl="1" indent="-159006" algn="just">
              <a:lnSpc>
                <a:spcPts val="2062"/>
              </a:lnSpc>
              <a:buFont typeface="Arial"/>
              <a:buChar char="•"/>
            </a:pPr>
            <a:r>
              <a:rPr lang="en-US" sz="1472">
                <a:solidFill>
                  <a:srgbClr val="000000"/>
                </a:solidFill>
                <a:latin typeface="Montserrat Classic"/>
              </a:rPr>
              <a:t>échangez vos photos par Bluetooth</a:t>
            </a:r>
          </a:p>
          <a:p>
            <a:pPr marL="318013" lvl="1" indent="-159006" algn="just">
              <a:lnSpc>
                <a:spcPts val="2062"/>
              </a:lnSpc>
              <a:buFont typeface="Arial"/>
              <a:buChar char="•"/>
            </a:pPr>
            <a:r>
              <a:rPr lang="en-US" sz="1472">
                <a:solidFill>
                  <a:srgbClr val="000000"/>
                </a:solidFill>
                <a:latin typeface="Montserrat Classic"/>
              </a:rPr>
              <a:t>grâce à un lien d’accès généré par votre hébergeur en ligne</a:t>
            </a:r>
          </a:p>
          <a:p>
            <a:pPr marL="318013" lvl="1" indent="-159006" algn="just">
              <a:lnSpc>
                <a:spcPts val="2062"/>
              </a:lnSpc>
              <a:buFont typeface="Arial"/>
              <a:buChar char="•"/>
            </a:pPr>
            <a:r>
              <a:rPr lang="en-US" sz="1472">
                <a:solidFill>
                  <a:srgbClr val="000000"/>
                </a:solidFill>
                <a:latin typeface="Montserrat Classic"/>
              </a:rPr>
              <a:t>en réduisant la taille des fichiers en les compressant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19892" y="5230849"/>
            <a:ext cx="4417765" cy="130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7373" lvl="1" indent="-158686" algn="just">
              <a:lnSpc>
                <a:spcPts val="2058"/>
              </a:lnSpc>
              <a:buFont typeface="Arial"/>
              <a:buChar char="•"/>
            </a:pPr>
            <a:r>
              <a:rPr lang="en-US" sz="1470">
                <a:solidFill>
                  <a:srgbClr val="000000"/>
                </a:solidFill>
                <a:latin typeface="Montserrat Classic"/>
              </a:rPr>
              <a:t>un CR de vive voix lors d’une réunion autre</a:t>
            </a:r>
          </a:p>
          <a:p>
            <a:pPr marL="317373" lvl="1" indent="-158686" algn="just">
              <a:lnSpc>
                <a:spcPts val="2058"/>
              </a:lnSpc>
              <a:buFont typeface="Arial"/>
              <a:buChar char="•"/>
            </a:pPr>
            <a:r>
              <a:rPr lang="en-US" sz="1470">
                <a:solidFill>
                  <a:srgbClr val="000000"/>
                </a:solidFill>
                <a:latin typeface="Montserrat Classic"/>
              </a:rPr>
              <a:t>un lien pour accéder à votre fichier de CR</a:t>
            </a:r>
          </a:p>
          <a:p>
            <a:pPr marL="317373" lvl="1" indent="-158686" algn="just">
              <a:lnSpc>
                <a:spcPts val="2058"/>
              </a:lnSpc>
              <a:buFont typeface="Arial"/>
              <a:buChar char="•"/>
            </a:pPr>
            <a:r>
              <a:rPr lang="en-US" sz="1470">
                <a:solidFill>
                  <a:srgbClr val="000000"/>
                </a:solidFill>
                <a:latin typeface="Montserrat Classic"/>
              </a:rPr>
              <a:t>L’enregistrement de la réunion en dernier recours, avec un format adapté aux besoins visuels 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16438" y="4084890"/>
            <a:ext cx="5120724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00000"/>
                </a:solidFill>
                <a:latin typeface="Montserrat Classic"/>
              </a:rPr>
              <a:t>Attention, les moyens les plus adaptés peuvent variés en fonction de l’application utilisée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44106" y="6951718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- 7/8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66" t="-4937" r="-14673" b="-1890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678926" y="4952415"/>
            <a:ext cx="1082147" cy="1229131"/>
          </a:xfrm>
          <a:custGeom>
            <a:avLst/>
            <a:gdLst/>
            <a:ahLst/>
            <a:cxnLst/>
            <a:rect l="l" t="t" r="r" b="b"/>
            <a:pathLst>
              <a:path w="1082147" h="1229131">
                <a:moveTo>
                  <a:pt x="1082147" y="0"/>
                </a:moveTo>
                <a:lnTo>
                  <a:pt x="0" y="0"/>
                </a:lnTo>
                <a:lnTo>
                  <a:pt x="0" y="1229131"/>
                </a:lnTo>
                <a:lnTo>
                  <a:pt x="1082147" y="1229131"/>
                </a:lnTo>
                <a:lnTo>
                  <a:pt x="1082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1187" y="646298"/>
            <a:ext cx="869886" cy="1852465"/>
          </a:xfrm>
          <a:custGeom>
            <a:avLst/>
            <a:gdLst/>
            <a:ahLst/>
            <a:cxnLst/>
            <a:rect l="l" t="t" r="r" b="b"/>
            <a:pathLst>
              <a:path w="869886" h="1852465">
                <a:moveTo>
                  <a:pt x="0" y="0"/>
                </a:moveTo>
                <a:lnTo>
                  <a:pt x="869886" y="0"/>
                </a:lnTo>
                <a:lnTo>
                  <a:pt x="869886" y="1852464"/>
                </a:lnTo>
                <a:lnTo>
                  <a:pt x="0" y="185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9296" y="6011965"/>
            <a:ext cx="342132" cy="332276"/>
          </a:xfrm>
          <a:custGeom>
            <a:avLst/>
            <a:gdLst/>
            <a:ahLst/>
            <a:cxnLst/>
            <a:rect l="l" t="t" r="r" b="b"/>
            <a:pathLst>
              <a:path w="342132" h="332276">
                <a:moveTo>
                  <a:pt x="0" y="0"/>
                </a:moveTo>
                <a:lnTo>
                  <a:pt x="342132" y="0"/>
                </a:lnTo>
                <a:lnTo>
                  <a:pt x="342132" y="332276"/>
                </a:lnTo>
                <a:lnTo>
                  <a:pt x="0" y="33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235" y="5939483"/>
            <a:ext cx="440254" cy="477240"/>
          </a:xfrm>
          <a:custGeom>
            <a:avLst/>
            <a:gdLst/>
            <a:ahLst/>
            <a:cxnLst/>
            <a:rect l="l" t="t" r="r" b="b"/>
            <a:pathLst>
              <a:path w="440254" h="477240">
                <a:moveTo>
                  <a:pt x="0" y="0"/>
                </a:moveTo>
                <a:lnTo>
                  <a:pt x="440254" y="0"/>
                </a:lnTo>
                <a:lnTo>
                  <a:pt x="440254" y="477240"/>
                </a:lnTo>
                <a:lnTo>
                  <a:pt x="0" y="477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51325" y="3057525"/>
            <a:ext cx="6337134" cy="87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6"/>
              </a:lnSpc>
              <a:spcBef>
                <a:spcPct val="0"/>
              </a:spcBef>
            </a:pPr>
            <a:r>
              <a:rPr lang="en-US" sz="1711" u="none" strike="noStrike">
                <a:solidFill>
                  <a:srgbClr val="F28C00"/>
                </a:solidFill>
                <a:latin typeface="Montserrat Classic Bold"/>
              </a:rPr>
              <a:t>A VOTRE AVIS, QUEL EST LE MOYEN DE COMMUNICATION LE PLUS ADAPTÉ ÉCOLOGIQUEMENT PARLANT POUR VOTRE MESSAGE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20810" y="5538405"/>
            <a:ext cx="2670376" cy="68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“J’adore les nouvelles chaussures de Yassine ! Il faut absolument que je lui dise !”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1060" y="1385607"/>
            <a:ext cx="2670376" cy="4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“J’organise une fête surprise à Martha !”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8037" y="702945"/>
            <a:ext cx="4614535" cy="197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59" lvl="1" indent="-151129" algn="just">
              <a:lnSpc>
                <a:spcPts val="1959"/>
              </a:lnSpc>
              <a:buFont typeface="Arial"/>
              <a:buChar char="•"/>
            </a:pPr>
            <a:r>
              <a:rPr lang="en-US" sz="1399">
                <a:solidFill>
                  <a:srgbClr val="000000"/>
                </a:solidFill>
                <a:latin typeface="Montserrat Classic"/>
              </a:rPr>
              <a:t>Préférez les messages en format texte pour les invitations</a:t>
            </a:r>
          </a:p>
          <a:p>
            <a:pPr marL="302259" lvl="1" indent="-151129" algn="just">
              <a:lnSpc>
                <a:spcPts val="1959"/>
              </a:lnSpc>
              <a:buFont typeface="Arial"/>
              <a:buChar char="•"/>
            </a:pPr>
            <a:r>
              <a:rPr lang="en-US" sz="1399">
                <a:solidFill>
                  <a:srgbClr val="000000"/>
                </a:solidFill>
                <a:latin typeface="Montserrat Classic"/>
              </a:rPr>
              <a:t>Utilisez des outils libres pour organiser ce que chacun amène, puis supprimez le lorsqu’il n’a plus lieu d’être (framadate, framacalc, ...)</a:t>
            </a:r>
          </a:p>
          <a:p>
            <a:pPr marL="302259" lvl="1" indent="-151129" algn="just">
              <a:lnSpc>
                <a:spcPts val="1959"/>
              </a:lnSpc>
              <a:buFont typeface="Arial"/>
              <a:buChar char="•"/>
            </a:pPr>
            <a:r>
              <a:rPr lang="en-US" sz="1399">
                <a:solidFill>
                  <a:srgbClr val="000000"/>
                </a:solidFill>
                <a:latin typeface="Montserrat Classic"/>
              </a:rPr>
              <a:t>Créez un stockage partagé pour déposer les photos, idéalement sur une plateforme respectueuse de vos données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59530" y="4147344"/>
            <a:ext cx="5120724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 u="none" strike="noStrike">
                <a:solidFill>
                  <a:srgbClr val="000000"/>
                </a:solidFill>
                <a:latin typeface="Montserrat Classic"/>
              </a:rPr>
              <a:t>Attention, les moyens les plus adaptés peuvent variés en fonction de l’application utilisée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0362" y="5164175"/>
            <a:ext cx="4274612" cy="52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830" lvl="1" indent="-158415" algn="just">
              <a:lnSpc>
                <a:spcPts val="2054"/>
              </a:lnSpc>
              <a:buFont typeface="Arial"/>
              <a:buChar char="•"/>
            </a:pPr>
            <a:r>
              <a:rPr lang="en-US" sz="1467">
                <a:solidFill>
                  <a:srgbClr val="000000"/>
                </a:solidFill>
                <a:latin typeface="Montserrat Classic"/>
              </a:rPr>
              <a:t>Dites le lui verbalement !</a:t>
            </a:r>
          </a:p>
          <a:p>
            <a:pPr marL="316830" lvl="1" indent="-158415" algn="just">
              <a:lnSpc>
                <a:spcPts val="2054"/>
              </a:lnSpc>
              <a:buFont typeface="Arial"/>
              <a:buChar char="•"/>
            </a:pPr>
            <a:r>
              <a:rPr lang="en-US" sz="1467">
                <a:solidFill>
                  <a:srgbClr val="000000"/>
                </a:solidFill>
                <a:latin typeface="Montserrat Classic"/>
              </a:rPr>
              <a:t>Envoyez un sms 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7471" y="5901383"/>
            <a:ext cx="3402645" cy="51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830" lvl="1" indent="-158415" algn="just">
              <a:lnSpc>
                <a:spcPts val="2054"/>
              </a:lnSpc>
              <a:buFont typeface="Arial"/>
              <a:buChar char="•"/>
            </a:pPr>
            <a:r>
              <a:rPr lang="en-US" sz="1467">
                <a:solidFill>
                  <a:srgbClr val="000000"/>
                </a:solidFill>
                <a:latin typeface="Montserrat Classic"/>
              </a:rPr>
              <a:t>Évitez la circulation de photo non essentielle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315952" y="6942083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“ma donnée, à qui je l’envoie ?” - 8/8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3085957"/>
            <a:ext cx="10378656" cy="1697061"/>
          </a:xfrm>
          <a:custGeom>
            <a:avLst/>
            <a:gdLst/>
            <a:ahLst/>
            <a:cxnLst/>
            <a:rect l="l" t="t" r="r" b="b"/>
            <a:pathLst>
              <a:path w="11969556" h="1697061">
                <a:moveTo>
                  <a:pt x="0" y="0"/>
                </a:moveTo>
                <a:lnTo>
                  <a:pt x="11969556" y="0"/>
                </a:lnTo>
                <a:lnTo>
                  <a:pt x="11969556" y="1697061"/>
                </a:lnTo>
                <a:lnTo>
                  <a:pt x="0" y="1697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1582" y="3520440"/>
            <a:ext cx="6030437" cy="3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F"/>
                </a:solidFill>
                <a:latin typeface="Montserrat Classic Bold"/>
              </a:rPr>
              <a:t>COMMENT RECHERCHER UNE DONNÉE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3085957"/>
            <a:ext cx="10378656" cy="1697061"/>
          </a:xfrm>
          <a:custGeom>
            <a:avLst/>
            <a:gdLst/>
            <a:ahLst/>
            <a:cxnLst/>
            <a:rect l="l" t="t" r="r" b="b"/>
            <a:pathLst>
              <a:path w="11969556" h="1697061">
                <a:moveTo>
                  <a:pt x="0" y="0"/>
                </a:moveTo>
                <a:lnTo>
                  <a:pt x="11969556" y="0"/>
                </a:lnTo>
                <a:lnTo>
                  <a:pt x="11969556" y="1697061"/>
                </a:lnTo>
                <a:lnTo>
                  <a:pt x="0" y="1697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45581" y="3520440"/>
            <a:ext cx="4262438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Montserrat Classic Bold"/>
              </a:rPr>
              <a:t>“OÙ SONT NOS DONNÉES ?”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7" t="-1388" r="-365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6113" y="697489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“comment rechercher une donnée ?” -1/3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08233" y="693420"/>
            <a:ext cx="633713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OÙ TROUVER CE RÉSULTAT SANS TAPER CES MOTS SUR TON MOTEUR DE RECHERCHE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5795" y="2528991"/>
            <a:ext cx="2878440" cy="23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 Italics"/>
              </a:rPr>
              <a:t>Recette cake aux olives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2532" y="2423430"/>
            <a:ext cx="2056813" cy="23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 Italics"/>
              </a:rPr>
              <a:t>Mon compte CAF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4383" y="3329828"/>
            <a:ext cx="2878440" cy="48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 Italics"/>
              </a:rPr>
              <a:t>Date de naissance chanteuse Cher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6575" y="5225747"/>
            <a:ext cx="2878440" cy="23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 Italics"/>
              </a:rPr>
              <a:t>Hôtel Genève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532" y="4884795"/>
            <a:ext cx="2878440" cy="23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 Italics"/>
              </a:rPr>
              <a:t>Devis pare-brise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43861" y="4038144"/>
            <a:ext cx="2878440" cy="48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  <a:spcBef>
                <a:spcPct val="0"/>
              </a:spcBef>
            </a:pPr>
            <a:r>
              <a:rPr lang="en-US" sz="1389">
                <a:solidFill>
                  <a:srgbClr val="3D893E"/>
                </a:solidFill>
                <a:latin typeface="Montserrat Bold"/>
              </a:rPr>
              <a:t>Mariah Carey - All I want for Christmas is you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61" t="-4445" r="-7029" b="-493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3409" y="3922991"/>
            <a:ext cx="4246320" cy="84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Utiliser le moteur de recherche de Wikipédia</a:t>
            </a:r>
          </a:p>
          <a:p>
            <a:pPr marL="518160" lvl="2" indent="-172720" algn="just">
              <a:lnSpc>
                <a:spcPts val="1679"/>
              </a:lnSpc>
              <a:buFont typeface="Arial"/>
              <a:buChar char="⚬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Wikipédia peut être mis en favoris pour réduire encore plus son impact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18457" y="693420"/>
            <a:ext cx="633713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OÙ TROUVER CE RÉSULTAT SANS TAPER CES MOTS SUR UN MOTEUR DE RECHERCHE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092" y="1937172"/>
            <a:ext cx="4122637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Utiliser les favoris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Taper directement “caf.fr” dans la barre d’URL de son navigateur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Utiliser un lien à partir d’un mail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91167" y="1523135"/>
            <a:ext cx="3186519" cy="22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 Italics"/>
              </a:rPr>
              <a:t>Recette cake aux olives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092" y="1621066"/>
            <a:ext cx="1908139" cy="22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 Italics"/>
              </a:rPr>
              <a:t>Mon compte CAF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0316" y="3417140"/>
            <a:ext cx="2670376" cy="4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 Italics"/>
              </a:rPr>
              <a:t>Date de naissance chanteuse Cher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96385" y="5337340"/>
            <a:ext cx="2574361" cy="22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 Italics"/>
              </a:rPr>
              <a:t>Hôtel Genève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1905" y="5183624"/>
            <a:ext cx="2670376" cy="22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 Italics"/>
              </a:rPr>
              <a:t>Devis pare-brise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19333" y="3966007"/>
            <a:ext cx="2670376" cy="4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3D893E"/>
                </a:solidFill>
                <a:latin typeface="Montserrat Bold"/>
              </a:rPr>
              <a:t>Mariah Carey - All I want for Christmas is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2805" y="1857096"/>
            <a:ext cx="4178010" cy="148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Tenir un livre de recette papier (hihi)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Faire la recherche directement sur votre site de cuisine préféré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Garder en favoris vos recettes dans un dossier dédié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  <a:p>
            <a:pPr algn="just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PS : ne regardez la vidéo seulement si cela vous semble nécessaire 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5049" y="4435627"/>
            <a:ext cx="4122637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Faire sa recherche sur son application de streaming musical favorite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54157" y="5601589"/>
            <a:ext cx="3974405" cy="127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Utiliser l’historique pour retrouver les sites précédemment consultés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Réaliser sa recherche directement sur une application dédiée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Cherchez dans les guides papier !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3985" y="5486939"/>
            <a:ext cx="3493130" cy="105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Si vous parvenez à vous souvenir d’une enseigne réparatrice, passez directement par le site dédié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Demandez à votre garagiste !</a:t>
            </a:r>
          </a:p>
          <a:p>
            <a:pPr marL="259080" lvl="1" indent="-129540" algn="just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101065" y="6956647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“comment rechercher une donnée ?” -2/3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66" t="-4937" r="-14673" b="-189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151" y="1461108"/>
            <a:ext cx="5828670" cy="4770515"/>
          </a:xfrm>
          <a:custGeom>
            <a:avLst/>
            <a:gdLst/>
            <a:ahLst/>
            <a:cxnLst/>
            <a:rect l="l" t="t" r="r" b="b"/>
            <a:pathLst>
              <a:path w="5828670" h="4770515">
                <a:moveTo>
                  <a:pt x="0" y="0"/>
                </a:moveTo>
                <a:lnTo>
                  <a:pt x="5828670" y="0"/>
                </a:lnTo>
                <a:lnTo>
                  <a:pt x="5828670" y="4770515"/>
                </a:lnTo>
                <a:lnTo>
                  <a:pt x="0" y="477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3236" y="424267"/>
            <a:ext cx="633713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RÉALISER UNE RECHERCHE SUR LE WEB, QUEL IMPACT ENVIRONNEMENTAL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4389" y="1115090"/>
            <a:ext cx="1892932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Montserrat Classic Bold"/>
              </a:rPr>
              <a:t>LES CONSEILS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9236" y="6285952"/>
            <a:ext cx="491313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100" u="sng">
                <a:solidFill>
                  <a:srgbClr val="000000"/>
                </a:solidFill>
                <a:latin typeface="Montserrat Italics"/>
                <a:hlinkClick r:id="rId4" tooltip="https://cnm.fr/wp-content/uploads/2021/08/ademe_guide-pratique-face-cachee-numerique.pdf"/>
              </a:rPr>
              <a:t>ADEME - La face cachée du numérique, 2021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32821" y="1432533"/>
            <a:ext cx="3396789" cy="464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530" lvl="1" indent="-142765" algn="just">
              <a:lnSpc>
                <a:spcPts val="1851"/>
              </a:lnSpc>
              <a:buFont typeface="Arial"/>
              <a:buChar char="•"/>
            </a:pPr>
            <a:r>
              <a:rPr lang="en-US" sz="1322">
                <a:solidFill>
                  <a:srgbClr val="000000"/>
                </a:solidFill>
                <a:latin typeface="Montserrat Classic"/>
              </a:rPr>
              <a:t>Réalisez une recherche seulement si celle-ci est nécessaire et n’a pas d’autres alternatives</a:t>
            </a:r>
          </a:p>
          <a:p>
            <a:pPr algn="just">
              <a:lnSpc>
                <a:spcPts val="1851"/>
              </a:lnSpc>
            </a:pPr>
            <a:endParaRPr lang="en-US" sz="1322">
              <a:solidFill>
                <a:srgbClr val="000000"/>
              </a:solidFill>
              <a:latin typeface="Montserrat Classic"/>
            </a:endParaRPr>
          </a:p>
          <a:p>
            <a:pPr marL="285530" lvl="1" indent="-142765" algn="just">
              <a:lnSpc>
                <a:spcPts val="1851"/>
              </a:lnSpc>
              <a:buFont typeface="Arial"/>
              <a:buChar char="•"/>
            </a:pPr>
            <a:r>
              <a:rPr lang="en-US" sz="1322">
                <a:solidFill>
                  <a:srgbClr val="000000"/>
                </a:solidFill>
                <a:latin typeface="Montserrat Classic"/>
              </a:rPr>
              <a:t>Choisissez les bons mots clés ! Il s’agit d’effectuer une recherche qualifiée pour s’assurer d’un résultat dès la première recherche !</a:t>
            </a:r>
          </a:p>
          <a:p>
            <a:pPr algn="just">
              <a:lnSpc>
                <a:spcPts val="1851"/>
              </a:lnSpc>
            </a:pPr>
            <a:endParaRPr lang="en-US" sz="1322">
              <a:solidFill>
                <a:srgbClr val="000000"/>
              </a:solidFill>
              <a:latin typeface="Montserrat Classic"/>
            </a:endParaRPr>
          </a:p>
          <a:p>
            <a:pPr marL="285530" lvl="1" indent="-142765" algn="just">
              <a:lnSpc>
                <a:spcPts val="1851"/>
              </a:lnSpc>
              <a:buFont typeface="Arial"/>
              <a:buChar char="•"/>
            </a:pPr>
            <a:r>
              <a:rPr lang="en-US" sz="1322">
                <a:solidFill>
                  <a:srgbClr val="000000"/>
                </a:solidFill>
                <a:latin typeface="Montserrat Classic"/>
              </a:rPr>
              <a:t>Utilisez des moteurs de recherche et des navigateurs respectueux de vos données : </a:t>
            </a:r>
          </a:p>
          <a:p>
            <a:pPr marL="571061" lvl="2" indent="-190354" algn="just">
              <a:lnSpc>
                <a:spcPts val="1851"/>
              </a:lnSpc>
              <a:buFont typeface="Arial"/>
              <a:buChar char="⚬"/>
            </a:pPr>
            <a:r>
              <a:rPr lang="en-US" sz="1322">
                <a:solidFill>
                  <a:srgbClr val="000000"/>
                </a:solidFill>
                <a:latin typeface="Montserrat Classic"/>
              </a:rPr>
              <a:t>au moins vos données sont commercialisées, au moins elles ont un impact environnemental !</a:t>
            </a:r>
          </a:p>
          <a:p>
            <a:pPr marL="571061" lvl="2" indent="-190354" algn="just">
              <a:lnSpc>
                <a:spcPts val="1851"/>
              </a:lnSpc>
              <a:buFont typeface="Arial"/>
              <a:buChar char="⚬"/>
            </a:pPr>
            <a:r>
              <a:rPr lang="en-US" sz="1322">
                <a:solidFill>
                  <a:srgbClr val="000000"/>
                </a:solidFill>
                <a:latin typeface="Montserrat Classic"/>
              </a:rPr>
              <a:t>Pour s’en assurer, vous pouvez également bloquer les traceurs sur vos pages internet, afin de contrôler la captation de vos données : </a:t>
            </a:r>
          </a:p>
        </p:txBody>
      </p:sp>
      <p:sp>
        <p:nvSpPr>
          <p:cNvPr id="8" name="Freeform 8">
            <a:hlinkClick r:id="rId5" tooltip="https://ublockorigin.com/fr"/>
          </p:cNvPr>
          <p:cNvSpPr/>
          <p:nvPr/>
        </p:nvSpPr>
        <p:spPr>
          <a:xfrm>
            <a:off x="7800855" y="6282135"/>
            <a:ext cx="1221225" cy="686939"/>
          </a:xfrm>
          <a:custGeom>
            <a:avLst/>
            <a:gdLst/>
            <a:ahLst/>
            <a:cxnLst/>
            <a:rect l="l" t="t" r="r" b="b"/>
            <a:pathLst>
              <a:path w="1221225" h="686939">
                <a:moveTo>
                  <a:pt x="0" y="0"/>
                </a:moveTo>
                <a:lnTo>
                  <a:pt x="1221225" y="0"/>
                </a:lnTo>
                <a:lnTo>
                  <a:pt x="1221225" y="686939"/>
                </a:lnTo>
                <a:lnTo>
                  <a:pt x="0" y="686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hlinkClick r:id="rId7" tooltip="https://privacybadger.org"/>
          </p:cNvPr>
          <p:cNvSpPr/>
          <p:nvPr/>
        </p:nvSpPr>
        <p:spPr>
          <a:xfrm>
            <a:off x="6599368" y="6314527"/>
            <a:ext cx="904404" cy="695526"/>
          </a:xfrm>
          <a:custGeom>
            <a:avLst/>
            <a:gdLst/>
            <a:ahLst/>
            <a:cxnLst/>
            <a:rect l="l" t="t" r="r" b="b"/>
            <a:pathLst>
              <a:path w="904404" h="695526">
                <a:moveTo>
                  <a:pt x="0" y="0"/>
                </a:moveTo>
                <a:lnTo>
                  <a:pt x="904404" y="0"/>
                </a:lnTo>
                <a:lnTo>
                  <a:pt x="904404" y="695526"/>
                </a:lnTo>
                <a:lnTo>
                  <a:pt x="0" y="69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137" t="-13517" r="-7269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36337" y="6940499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“comment rechercher une donnée ?” -3/3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574" y="-19050"/>
            <a:ext cx="10378656" cy="7334250"/>
          </a:xfrm>
          <a:custGeom>
            <a:avLst/>
            <a:gdLst/>
            <a:ahLst/>
            <a:cxnLst/>
            <a:rect l="l" t="t" r="r" b="b"/>
            <a:pathLst>
              <a:path w="10378656" h="7334250">
                <a:moveTo>
                  <a:pt x="0" y="0"/>
                </a:moveTo>
                <a:lnTo>
                  <a:pt x="10378656" y="0"/>
                </a:lnTo>
                <a:lnTo>
                  <a:pt x="10378656" y="7334250"/>
                </a:lnTo>
                <a:lnTo>
                  <a:pt x="0" y="7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574" y="3085957"/>
            <a:ext cx="10378656" cy="1697061"/>
          </a:xfrm>
          <a:custGeom>
            <a:avLst/>
            <a:gdLst/>
            <a:ahLst/>
            <a:cxnLst/>
            <a:rect l="l" t="t" r="r" b="b"/>
            <a:pathLst>
              <a:path w="11969556" h="1697061">
                <a:moveTo>
                  <a:pt x="0" y="0"/>
                </a:moveTo>
                <a:lnTo>
                  <a:pt x="11969556" y="0"/>
                </a:lnTo>
                <a:lnTo>
                  <a:pt x="11969556" y="1697061"/>
                </a:lnTo>
                <a:lnTo>
                  <a:pt x="0" y="1697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4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61676" y="3609975"/>
            <a:ext cx="6838156" cy="3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F"/>
                </a:solidFill>
                <a:latin typeface="Montserrat Classic Bold"/>
              </a:rPr>
              <a:t>LES DONNÉES VISUELLES QUE JE CONSOMME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4056" y="2096582"/>
            <a:ext cx="1238304" cy="848238"/>
          </a:xfrm>
          <a:custGeom>
            <a:avLst/>
            <a:gdLst/>
            <a:ahLst/>
            <a:cxnLst/>
            <a:rect l="l" t="t" r="r" b="b"/>
            <a:pathLst>
              <a:path w="1238304" h="848238">
                <a:moveTo>
                  <a:pt x="0" y="0"/>
                </a:moveTo>
                <a:lnTo>
                  <a:pt x="1238304" y="0"/>
                </a:lnTo>
                <a:lnTo>
                  <a:pt x="1238304" y="848237"/>
                </a:lnTo>
                <a:lnTo>
                  <a:pt x="0" y="848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33401" y="1968025"/>
            <a:ext cx="1218230" cy="970016"/>
          </a:xfrm>
          <a:custGeom>
            <a:avLst/>
            <a:gdLst/>
            <a:ahLst/>
            <a:cxnLst/>
            <a:rect l="l" t="t" r="r" b="b"/>
            <a:pathLst>
              <a:path w="1218230" h="970016">
                <a:moveTo>
                  <a:pt x="0" y="0"/>
                </a:moveTo>
                <a:lnTo>
                  <a:pt x="1218230" y="0"/>
                </a:lnTo>
                <a:lnTo>
                  <a:pt x="1218230" y="970015"/>
                </a:lnTo>
                <a:lnTo>
                  <a:pt x="0" y="970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18309" y="3862710"/>
            <a:ext cx="1202163" cy="1270450"/>
          </a:xfrm>
          <a:custGeom>
            <a:avLst/>
            <a:gdLst/>
            <a:ahLst/>
            <a:cxnLst/>
            <a:rect l="l" t="t" r="r" b="b"/>
            <a:pathLst>
              <a:path w="1202163" h="1270450">
                <a:moveTo>
                  <a:pt x="0" y="0"/>
                </a:moveTo>
                <a:lnTo>
                  <a:pt x="1202163" y="0"/>
                </a:lnTo>
                <a:lnTo>
                  <a:pt x="1202163" y="1270449"/>
                </a:lnTo>
                <a:lnTo>
                  <a:pt x="0" y="1270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53067" y="4174452"/>
            <a:ext cx="1692511" cy="1043010"/>
          </a:xfrm>
          <a:custGeom>
            <a:avLst/>
            <a:gdLst/>
            <a:ahLst/>
            <a:cxnLst/>
            <a:rect l="l" t="t" r="r" b="b"/>
            <a:pathLst>
              <a:path w="1692511" h="1043010">
                <a:moveTo>
                  <a:pt x="0" y="0"/>
                </a:moveTo>
                <a:lnTo>
                  <a:pt x="1692511" y="0"/>
                </a:lnTo>
                <a:lnTo>
                  <a:pt x="1692511" y="1043010"/>
                </a:lnTo>
                <a:lnTo>
                  <a:pt x="0" y="1043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1963" y="2312717"/>
            <a:ext cx="854345" cy="854345"/>
          </a:xfrm>
          <a:custGeom>
            <a:avLst/>
            <a:gdLst/>
            <a:ahLst/>
            <a:cxnLst/>
            <a:rect l="l" t="t" r="r" b="b"/>
            <a:pathLst>
              <a:path w="854345" h="854345">
                <a:moveTo>
                  <a:pt x="0" y="0"/>
                </a:moveTo>
                <a:lnTo>
                  <a:pt x="854346" y="0"/>
                </a:lnTo>
                <a:lnTo>
                  <a:pt x="854346" y="854346"/>
                </a:lnTo>
                <a:lnTo>
                  <a:pt x="0" y="854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2225" y="4546864"/>
            <a:ext cx="854345" cy="854345"/>
          </a:xfrm>
          <a:custGeom>
            <a:avLst/>
            <a:gdLst/>
            <a:ahLst/>
            <a:cxnLst/>
            <a:rect l="l" t="t" r="r" b="b"/>
            <a:pathLst>
              <a:path w="854345" h="854345">
                <a:moveTo>
                  <a:pt x="0" y="0"/>
                </a:moveTo>
                <a:lnTo>
                  <a:pt x="854345" y="0"/>
                </a:lnTo>
                <a:lnTo>
                  <a:pt x="854345" y="854345"/>
                </a:lnTo>
                <a:lnTo>
                  <a:pt x="0" y="854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79811" y="693420"/>
            <a:ext cx="579397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A VOTRE AVIS, QU’EST CE QUI CONSOMME LE PLUS ENTRE 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20160" y="2482601"/>
            <a:ext cx="1756079" cy="24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 Bold"/>
              </a:rPr>
              <a:t>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42121" y="2959765"/>
            <a:ext cx="1756079" cy="24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"/>
              </a:rPr>
              <a:t>2H DE STREAMING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87078" y="2482601"/>
            <a:ext cx="2904697" cy="71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"/>
              </a:rPr>
              <a:t>RECEVOIR 5 MAILS DE PUBLICITÉ PAR JOUR PENDANT UNE SEMAINE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43671" y="4407146"/>
            <a:ext cx="1756079" cy="24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 Bold"/>
              </a:rPr>
              <a:t>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31603" y="5265125"/>
            <a:ext cx="2135439" cy="47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"/>
              </a:rPr>
              <a:t>REGARDER UNE VIDEO D’1H AVEC SA 4G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72856" y="5265125"/>
            <a:ext cx="2904697" cy="47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48"/>
              </a:lnSpc>
              <a:spcBef>
                <a:spcPct val="0"/>
              </a:spcBef>
            </a:pPr>
            <a:r>
              <a:rPr lang="en-US" sz="1391">
                <a:solidFill>
                  <a:srgbClr val="000000"/>
                </a:solidFill>
                <a:latin typeface="Montserrat Classic"/>
              </a:rPr>
              <a:t>APPELER 1H EN VISIO, À PARTIR DE CHEZ SOI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29513" y="2226635"/>
            <a:ext cx="1756079" cy="49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26"/>
              </a:lnSpc>
              <a:spcBef>
                <a:spcPct val="0"/>
              </a:spcBef>
            </a:pPr>
            <a:r>
              <a:rPr lang="en-US" sz="2875">
                <a:solidFill>
                  <a:srgbClr val="CE2045"/>
                </a:solidFill>
                <a:latin typeface="Montserrat Classic Bold"/>
              </a:rPr>
              <a:t>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58555" y="4581807"/>
            <a:ext cx="1756079" cy="49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26"/>
              </a:lnSpc>
              <a:spcBef>
                <a:spcPct val="0"/>
              </a:spcBef>
            </a:pPr>
            <a:r>
              <a:rPr lang="en-US" sz="2875">
                <a:solidFill>
                  <a:srgbClr val="CE2045"/>
                </a:solidFill>
                <a:latin typeface="Montserrat Classic Bold"/>
              </a:rPr>
              <a:t>?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699" y="6938098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“les données visuelles que je consomme” -1/4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0314" y="1655026"/>
            <a:ext cx="1127017" cy="772007"/>
          </a:xfrm>
          <a:custGeom>
            <a:avLst/>
            <a:gdLst/>
            <a:ahLst/>
            <a:cxnLst/>
            <a:rect l="l" t="t" r="r" b="b"/>
            <a:pathLst>
              <a:path w="1127017" h="772007">
                <a:moveTo>
                  <a:pt x="0" y="0"/>
                </a:moveTo>
                <a:lnTo>
                  <a:pt x="1127017" y="0"/>
                </a:lnTo>
                <a:lnTo>
                  <a:pt x="1127017" y="772006"/>
                </a:lnTo>
                <a:lnTo>
                  <a:pt x="0" y="77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32917" y="1538022"/>
            <a:ext cx="1108748" cy="882840"/>
          </a:xfrm>
          <a:custGeom>
            <a:avLst/>
            <a:gdLst/>
            <a:ahLst/>
            <a:cxnLst/>
            <a:rect l="l" t="t" r="r" b="b"/>
            <a:pathLst>
              <a:path w="1108748" h="882840">
                <a:moveTo>
                  <a:pt x="0" y="0"/>
                </a:moveTo>
                <a:lnTo>
                  <a:pt x="1108748" y="0"/>
                </a:lnTo>
                <a:lnTo>
                  <a:pt x="1108748" y="882841"/>
                </a:lnTo>
                <a:lnTo>
                  <a:pt x="0" y="882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1869" y="2828750"/>
            <a:ext cx="1094124" cy="1156274"/>
          </a:xfrm>
          <a:custGeom>
            <a:avLst/>
            <a:gdLst/>
            <a:ahLst/>
            <a:cxnLst/>
            <a:rect l="l" t="t" r="r" b="b"/>
            <a:pathLst>
              <a:path w="1094124" h="1156274">
                <a:moveTo>
                  <a:pt x="0" y="0"/>
                </a:moveTo>
                <a:lnTo>
                  <a:pt x="1094124" y="0"/>
                </a:lnTo>
                <a:lnTo>
                  <a:pt x="1094124" y="1156274"/>
                </a:lnTo>
                <a:lnTo>
                  <a:pt x="0" y="1156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75139" y="3112476"/>
            <a:ext cx="1540405" cy="949274"/>
          </a:xfrm>
          <a:custGeom>
            <a:avLst/>
            <a:gdLst/>
            <a:ahLst/>
            <a:cxnLst/>
            <a:rect l="l" t="t" r="r" b="b"/>
            <a:pathLst>
              <a:path w="1540405" h="949274">
                <a:moveTo>
                  <a:pt x="0" y="0"/>
                </a:moveTo>
                <a:lnTo>
                  <a:pt x="1540405" y="0"/>
                </a:lnTo>
                <a:lnTo>
                  <a:pt x="1540405" y="949274"/>
                </a:lnTo>
                <a:lnTo>
                  <a:pt x="0" y="949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8949" y="1851737"/>
            <a:ext cx="777565" cy="777565"/>
          </a:xfrm>
          <a:custGeom>
            <a:avLst/>
            <a:gdLst/>
            <a:ahLst/>
            <a:cxnLst/>
            <a:rect l="l" t="t" r="r" b="b"/>
            <a:pathLst>
              <a:path w="777565" h="777565">
                <a:moveTo>
                  <a:pt x="0" y="0"/>
                </a:moveTo>
                <a:lnTo>
                  <a:pt x="777565" y="0"/>
                </a:lnTo>
                <a:lnTo>
                  <a:pt x="777565" y="777566"/>
                </a:lnTo>
                <a:lnTo>
                  <a:pt x="0" y="77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8949" y="3451419"/>
            <a:ext cx="777565" cy="777565"/>
          </a:xfrm>
          <a:custGeom>
            <a:avLst/>
            <a:gdLst/>
            <a:ahLst/>
            <a:cxnLst/>
            <a:rect l="l" t="t" r="r" b="b"/>
            <a:pathLst>
              <a:path w="777565" h="777565">
                <a:moveTo>
                  <a:pt x="0" y="0"/>
                </a:moveTo>
                <a:lnTo>
                  <a:pt x="777565" y="0"/>
                </a:lnTo>
                <a:lnTo>
                  <a:pt x="777565" y="777566"/>
                </a:lnTo>
                <a:lnTo>
                  <a:pt x="0" y="777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4" tooltip="https://impactco2.fr/usagenumerique"/>
          </p:cNvPr>
          <p:cNvSpPr/>
          <p:nvPr/>
        </p:nvSpPr>
        <p:spPr>
          <a:xfrm>
            <a:off x="6046808" y="4741943"/>
            <a:ext cx="3706792" cy="3502213"/>
          </a:xfrm>
          <a:custGeom>
            <a:avLst/>
            <a:gdLst/>
            <a:ahLst/>
            <a:cxnLst/>
            <a:rect l="l" t="t" r="r" b="b"/>
            <a:pathLst>
              <a:path w="3706792" h="3502213">
                <a:moveTo>
                  <a:pt x="0" y="0"/>
                </a:moveTo>
                <a:lnTo>
                  <a:pt x="3706792" y="0"/>
                </a:lnTo>
                <a:lnTo>
                  <a:pt x="3706792" y="3502213"/>
                </a:lnTo>
                <a:lnTo>
                  <a:pt x="0" y="350221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0696" y="5955437"/>
            <a:ext cx="396554" cy="396554"/>
          </a:xfrm>
          <a:custGeom>
            <a:avLst/>
            <a:gdLst/>
            <a:ahLst/>
            <a:cxnLst/>
            <a:rect l="l" t="t" r="r" b="b"/>
            <a:pathLst>
              <a:path w="396554" h="396554">
                <a:moveTo>
                  <a:pt x="0" y="0"/>
                </a:moveTo>
                <a:lnTo>
                  <a:pt x="396554" y="0"/>
                </a:lnTo>
                <a:lnTo>
                  <a:pt x="396554" y="396554"/>
                </a:lnTo>
                <a:lnTo>
                  <a:pt x="0" y="396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73646" y="2012454"/>
            <a:ext cx="1598260" cy="21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 Bold"/>
              </a:rPr>
              <a:t>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74516" y="2446735"/>
            <a:ext cx="1598260" cy="21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"/>
              </a:rPr>
              <a:t>2H DE STREAMING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82913" y="2012454"/>
            <a:ext cx="2643652" cy="64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"/>
              </a:rPr>
              <a:t>RECEVOIR 5 MAILS DE PUBLICITÉ PAR JOUR PENDANT UNE SEMAINE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40769" y="3330358"/>
            <a:ext cx="1598260" cy="21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 Bold"/>
              </a:rPr>
              <a:t>OU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3578" y="4111231"/>
            <a:ext cx="1943527" cy="43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"/>
              </a:rPr>
              <a:t>REGARDER UNE VIDEO D’1H AVEC SA 4G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7461" y="4111231"/>
            <a:ext cx="2643652" cy="43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3"/>
              </a:lnSpc>
              <a:spcBef>
                <a:spcPct val="0"/>
              </a:spcBef>
            </a:pPr>
            <a:r>
              <a:rPr lang="en-US" sz="1266">
                <a:solidFill>
                  <a:srgbClr val="000000"/>
                </a:solidFill>
                <a:latin typeface="Montserrat Classic"/>
              </a:rPr>
              <a:t>APPELER 1H EN VISIO, À PARTIR DE CHEZ SOI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23820" y="1786449"/>
            <a:ext cx="1598260" cy="43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4"/>
              </a:lnSpc>
              <a:spcBef>
                <a:spcPct val="0"/>
              </a:spcBef>
            </a:pPr>
            <a:r>
              <a:rPr lang="en-US" sz="2617">
                <a:solidFill>
                  <a:srgbClr val="CE2045"/>
                </a:solidFill>
                <a:latin typeface="Montserrat Classic Bold"/>
              </a:rPr>
              <a:t>?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57744" y="3496280"/>
            <a:ext cx="1598260" cy="43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4"/>
              </a:lnSpc>
              <a:spcBef>
                <a:spcPct val="0"/>
              </a:spcBef>
            </a:pPr>
            <a:r>
              <a:rPr lang="en-US" sz="2617">
                <a:solidFill>
                  <a:srgbClr val="CE2045"/>
                </a:solidFill>
                <a:latin typeface="Montserrat Classic Bold"/>
              </a:rPr>
              <a:t>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134974" y="5303918"/>
            <a:ext cx="2581933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BE1F64"/>
                </a:solidFill>
                <a:latin typeface="Montserrat Classic"/>
              </a:rPr>
              <a:t>FAIS LE TEST 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4632" y="5650637"/>
            <a:ext cx="491313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 u="sng">
                <a:solidFill>
                  <a:srgbClr val="000000"/>
                </a:solidFill>
                <a:latin typeface="Montserrat"/>
                <a:hlinkClick r:id="rId14" tooltip="https://impactco2.fr/usagenumerique"/>
              </a:rPr>
              <a:t>HTTPS://IMPACTCO2.FR/USAGENUMERIQUE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793" y="6923491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“les données visuelles que je consomme” -2/4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79811" y="693420"/>
            <a:ext cx="579397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A VOTRE AVIS, QU’EST CE QUI CONSOMME LE PLUS ENTRE ...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6401" b="-3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04222" y="5752442"/>
            <a:ext cx="589122" cy="589122"/>
          </a:xfrm>
          <a:custGeom>
            <a:avLst/>
            <a:gdLst/>
            <a:ahLst/>
            <a:cxnLst/>
            <a:rect l="l" t="t" r="r" b="b"/>
            <a:pathLst>
              <a:path w="589122" h="589122">
                <a:moveTo>
                  <a:pt x="0" y="0"/>
                </a:moveTo>
                <a:lnTo>
                  <a:pt x="589122" y="0"/>
                </a:lnTo>
                <a:lnTo>
                  <a:pt x="589122" y="589122"/>
                </a:lnTo>
                <a:lnTo>
                  <a:pt x="0" y="58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2597" y="5524921"/>
            <a:ext cx="1225730" cy="816643"/>
          </a:xfrm>
          <a:custGeom>
            <a:avLst/>
            <a:gdLst/>
            <a:ahLst/>
            <a:cxnLst/>
            <a:rect l="l" t="t" r="r" b="b"/>
            <a:pathLst>
              <a:path w="1225730" h="816643">
                <a:moveTo>
                  <a:pt x="0" y="0"/>
                </a:moveTo>
                <a:lnTo>
                  <a:pt x="1225731" y="0"/>
                </a:lnTo>
                <a:lnTo>
                  <a:pt x="1225731" y="816643"/>
                </a:lnTo>
                <a:lnTo>
                  <a:pt x="0" y="816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78843" y="5727308"/>
            <a:ext cx="614255" cy="614255"/>
          </a:xfrm>
          <a:custGeom>
            <a:avLst/>
            <a:gdLst/>
            <a:ahLst/>
            <a:cxnLst/>
            <a:rect l="l" t="t" r="r" b="b"/>
            <a:pathLst>
              <a:path w="614255" h="614255">
                <a:moveTo>
                  <a:pt x="0" y="0"/>
                </a:moveTo>
                <a:lnTo>
                  <a:pt x="614255" y="0"/>
                </a:lnTo>
                <a:lnTo>
                  <a:pt x="614255" y="614256"/>
                </a:lnTo>
                <a:lnTo>
                  <a:pt x="0" y="61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51474" y="3118840"/>
            <a:ext cx="2450651" cy="1773659"/>
          </a:xfrm>
          <a:custGeom>
            <a:avLst/>
            <a:gdLst/>
            <a:ahLst/>
            <a:cxnLst/>
            <a:rect l="l" t="t" r="r" b="b"/>
            <a:pathLst>
              <a:path w="2450651" h="1773659">
                <a:moveTo>
                  <a:pt x="0" y="0"/>
                </a:moveTo>
                <a:lnTo>
                  <a:pt x="2450652" y="0"/>
                </a:lnTo>
                <a:lnTo>
                  <a:pt x="2450652" y="1773658"/>
                </a:lnTo>
                <a:lnTo>
                  <a:pt x="0" y="1773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06647" y="5386448"/>
            <a:ext cx="1602491" cy="1053638"/>
          </a:xfrm>
          <a:custGeom>
            <a:avLst/>
            <a:gdLst/>
            <a:ahLst/>
            <a:cxnLst/>
            <a:rect l="l" t="t" r="r" b="b"/>
            <a:pathLst>
              <a:path w="1602491" h="1053638">
                <a:moveTo>
                  <a:pt x="0" y="0"/>
                </a:moveTo>
                <a:lnTo>
                  <a:pt x="1602492" y="0"/>
                </a:lnTo>
                <a:lnTo>
                  <a:pt x="1602492" y="1053638"/>
                </a:lnTo>
                <a:lnTo>
                  <a:pt x="0" y="1053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3723" y="5524921"/>
            <a:ext cx="870594" cy="842299"/>
          </a:xfrm>
          <a:custGeom>
            <a:avLst/>
            <a:gdLst/>
            <a:ahLst/>
            <a:cxnLst/>
            <a:rect l="l" t="t" r="r" b="b"/>
            <a:pathLst>
              <a:path w="870594" h="842299">
                <a:moveTo>
                  <a:pt x="0" y="0"/>
                </a:moveTo>
                <a:lnTo>
                  <a:pt x="870594" y="0"/>
                </a:lnTo>
                <a:lnTo>
                  <a:pt x="870594" y="842299"/>
                </a:lnTo>
                <a:lnTo>
                  <a:pt x="0" y="842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70521" y="1594178"/>
            <a:ext cx="1408849" cy="1718108"/>
          </a:xfrm>
          <a:custGeom>
            <a:avLst/>
            <a:gdLst/>
            <a:ahLst/>
            <a:cxnLst/>
            <a:rect l="l" t="t" r="r" b="b"/>
            <a:pathLst>
              <a:path w="1408849" h="1718108">
                <a:moveTo>
                  <a:pt x="0" y="0"/>
                </a:moveTo>
                <a:lnTo>
                  <a:pt x="1408849" y="0"/>
                </a:lnTo>
                <a:lnTo>
                  <a:pt x="1408849" y="1718108"/>
                </a:lnTo>
                <a:lnTo>
                  <a:pt x="0" y="1718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26485" y="1338968"/>
            <a:ext cx="1674218" cy="1322633"/>
          </a:xfrm>
          <a:custGeom>
            <a:avLst/>
            <a:gdLst/>
            <a:ahLst/>
            <a:cxnLst/>
            <a:rect l="l" t="t" r="r" b="b"/>
            <a:pathLst>
              <a:path w="1674218" h="1322633">
                <a:moveTo>
                  <a:pt x="0" y="0"/>
                </a:moveTo>
                <a:lnTo>
                  <a:pt x="1674219" y="0"/>
                </a:lnTo>
                <a:lnTo>
                  <a:pt x="1674219" y="1322633"/>
                </a:lnTo>
                <a:lnTo>
                  <a:pt x="0" y="13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8407" y="2763734"/>
            <a:ext cx="2670376" cy="68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“Je consomme du contenu vidéo toute la journée, parfois sans le regarder !”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1704" y="3416795"/>
            <a:ext cx="2670376" cy="4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288">
                <a:solidFill>
                  <a:srgbClr val="000000"/>
                </a:solidFill>
                <a:latin typeface="Montserrat Italics"/>
              </a:rPr>
              <a:t>“J’écoute de la musique pendant tout mon trajet !”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3293" y="584588"/>
            <a:ext cx="482701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QUELQUES CONSEILS POUR ADOPTER DES HABITUDES ECORESPONSABLES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063" y="6920898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“les données visuelles que je consomme” -3/4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6401" b="-3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19518" y="5979981"/>
            <a:ext cx="544253" cy="544253"/>
          </a:xfrm>
          <a:custGeom>
            <a:avLst/>
            <a:gdLst/>
            <a:ahLst/>
            <a:cxnLst/>
            <a:rect l="l" t="t" r="r" b="b"/>
            <a:pathLst>
              <a:path w="544253" h="544253">
                <a:moveTo>
                  <a:pt x="0" y="0"/>
                </a:moveTo>
                <a:lnTo>
                  <a:pt x="544253" y="0"/>
                </a:lnTo>
                <a:lnTo>
                  <a:pt x="544253" y="544253"/>
                </a:lnTo>
                <a:lnTo>
                  <a:pt x="0" y="544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41647" y="5781398"/>
            <a:ext cx="1132376" cy="754446"/>
          </a:xfrm>
          <a:custGeom>
            <a:avLst/>
            <a:gdLst/>
            <a:ahLst/>
            <a:cxnLst/>
            <a:rect l="l" t="t" r="r" b="b"/>
            <a:pathLst>
              <a:path w="1132376" h="754446">
                <a:moveTo>
                  <a:pt x="0" y="0"/>
                </a:moveTo>
                <a:lnTo>
                  <a:pt x="1132376" y="0"/>
                </a:lnTo>
                <a:lnTo>
                  <a:pt x="1132376" y="754446"/>
                </a:lnTo>
                <a:lnTo>
                  <a:pt x="0" y="75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79730" y="5992074"/>
            <a:ext cx="567472" cy="567472"/>
          </a:xfrm>
          <a:custGeom>
            <a:avLst/>
            <a:gdLst/>
            <a:ahLst/>
            <a:cxnLst/>
            <a:rect l="l" t="t" r="r" b="b"/>
            <a:pathLst>
              <a:path w="567472" h="567472">
                <a:moveTo>
                  <a:pt x="0" y="0"/>
                </a:moveTo>
                <a:lnTo>
                  <a:pt x="567472" y="0"/>
                </a:lnTo>
                <a:lnTo>
                  <a:pt x="567472" y="567472"/>
                </a:lnTo>
                <a:lnTo>
                  <a:pt x="0" y="56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81577" y="2090293"/>
            <a:ext cx="2118337" cy="1533147"/>
          </a:xfrm>
          <a:custGeom>
            <a:avLst/>
            <a:gdLst/>
            <a:ahLst/>
            <a:cxnLst/>
            <a:rect l="l" t="t" r="r" b="b"/>
            <a:pathLst>
              <a:path w="2118337" h="1533147">
                <a:moveTo>
                  <a:pt x="0" y="0"/>
                </a:moveTo>
                <a:lnTo>
                  <a:pt x="2118337" y="0"/>
                </a:lnTo>
                <a:lnTo>
                  <a:pt x="2118337" y="1533147"/>
                </a:lnTo>
                <a:lnTo>
                  <a:pt x="0" y="15331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69402" y="5610289"/>
            <a:ext cx="1480442" cy="973391"/>
          </a:xfrm>
          <a:custGeom>
            <a:avLst/>
            <a:gdLst/>
            <a:ahLst/>
            <a:cxnLst/>
            <a:rect l="l" t="t" r="r" b="b"/>
            <a:pathLst>
              <a:path w="1480442" h="973391">
                <a:moveTo>
                  <a:pt x="0" y="0"/>
                </a:moveTo>
                <a:lnTo>
                  <a:pt x="1480443" y="0"/>
                </a:lnTo>
                <a:lnTo>
                  <a:pt x="1480443" y="973391"/>
                </a:lnTo>
                <a:lnTo>
                  <a:pt x="0" y="9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755" y="5781398"/>
            <a:ext cx="804287" cy="778148"/>
          </a:xfrm>
          <a:custGeom>
            <a:avLst/>
            <a:gdLst/>
            <a:ahLst/>
            <a:cxnLst/>
            <a:rect l="l" t="t" r="r" b="b"/>
            <a:pathLst>
              <a:path w="804287" h="778148">
                <a:moveTo>
                  <a:pt x="0" y="0"/>
                </a:moveTo>
                <a:lnTo>
                  <a:pt x="804288" y="0"/>
                </a:lnTo>
                <a:lnTo>
                  <a:pt x="804288" y="778148"/>
                </a:lnTo>
                <a:lnTo>
                  <a:pt x="0" y="7781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70521" y="1594178"/>
            <a:ext cx="1408849" cy="1718108"/>
          </a:xfrm>
          <a:custGeom>
            <a:avLst/>
            <a:gdLst/>
            <a:ahLst/>
            <a:cxnLst/>
            <a:rect l="l" t="t" r="r" b="b"/>
            <a:pathLst>
              <a:path w="1408849" h="1718108">
                <a:moveTo>
                  <a:pt x="0" y="0"/>
                </a:moveTo>
                <a:lnTo>
                  <a:pt x="1408849" y="0"/>
                </a:lnTo>
                <a:lnTo>
                  <a:pt x="1408849" y="1718108"/>
                </a:lnTo>
                <a:lnTo>
                  <a:pt x="0" y="1718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2010" y="1256132"/>
            <a:ext cx="1207778" cy="954145"/>
          </a:xfrm>
          <a:custGeom>
            <a:avLst/>
            <a:gdLst/>
            <a:ahLst/>
            <a:cxnLst/>
            <a:rect l="l" t="t" r="r" b="b"/>
            <a:pathLst>
              <a:path w="1207778" h="954145">
                <a:moveTo>
                  <a:pt x="0" y="0"/>
                </a:moveTo>
                <a:lnTo>
                  <a:pt x="1207778" y="0"/>
                </a:lnTo>
                <a:lnTo>
                  <a:pt x="1207778" y="954145"/>
                </a:lnTo>
                <a:lnTo>
                  <a:pt x="0" y="9541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6094" y="2424657"/>
            <a:ext cx="2757677" cy="70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3"/>
              </a:lnSpc>
              <a:spcBef>
                <a:spcPct val="0"/>
              </a:spcBef>
            </a:pPr>
            <a:r>
              <a:rPr lang="en-US" sz="1331">
                <a:solidFill>
                  <a:srgbClr val="000000"/>
                </a:solidFill>
                <a:latin typeface="Montserrat Italics"/>
              </a:rPr>
              <a:t>“Je consomme du contenu vidéo toute la journée, parfois sans le regarder !”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1704" y="3416795"/>
            <a:ext cx="2670376" cy="43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"/>
              </a:lnSpc>
              <a:spcBef>
                <a:spcPct val="0"/>
              </a:spcBef>
            </a:pPr>
            <a:r>
              <a:rPr lang="en-US" sz="1239">
                <a:solidFill>
                  <a:srgbClr val="000000"/>
                </a:solidFill>
                <a:latin typeface="Montserrat Italics"/>
              </a:rPr>
              <a:t>“J’écoute de la musique pendant tout mon trajet !”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02126" y="3974605"/>
            <a:ext cx="2919954" cy="131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7715" lvl="1" indent="-133858">
              <a:lnSpc>
                <a:spcPts val="1735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Télécharger sa playlist quotidienne (via le Wifi idéalement)</a:t>
            </a:r>
          </a:p>
          <a:p>
            <a:pPr marL="267715" lvl="1" indent="-133858">
              <a:lnSpc>
                <a:spcPts val="1735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Utiliser une plateforme sans image associée pour écouter ses sons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3368" y="3213110"/>
            <a:ext cx="2657972" cy="240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7550" lvl="1" indent="-133775">
              <a:lnSpc>
                <a:spcPts val="1734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Désactiver la lecture automatique des vidéos</a:t>
            </a:r>
          </a:p>
          <a:p>
            <a:pPr marL="267550" lvl="1" indent="-133775">
              <a:lnSpc>
                <a:spcPts val="1734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Baisser la résolution des vidéos regardées</a:t>
            </a:r>
          </a:p>
          <a:p>
            <a:pPr marL="267550" lvl="1" indent="-133775">
              <a:lnSpc>
                <a:spcPts val="1734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Prendre un temps dédié pour regarder une video, idéalement à plusieurs sur le même écran !</a:t>
            </a:r>
          </a:p>
          <a:p>
            <a:pPr marL="267550" lvl="1" indent="-133775">
              <a:lnSpc>
                <a:spcPts val="1734"/>
              </a:lnSpc>
              <a:buFont typeface="Arial"/>
              <a:buChar char="•"/>
            </a:pPr>
            <a:r>
              <a:rPr lang="en-US" sz="1239">
                <a:solidFill>
                  <a:srgbClr val="000000"/>
                </a:solidFill>
                <a:latin typeface="Montserrat Classic"/>
              </a:rPr>
              <a:t>Proposer des activités sans contenus média avec vos proches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063" y="6872825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“les données visuelles que je consomme” -4/4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3293" y="584588"/>
            <a:ext cx="482701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F28C00"/>
                </a:solidFill>
                <a:latin typeface="Montserrat Classic Bold"/>
              </a:rPr>
              <a:t>QUELQUES CONSEILS POUR ADOPTER DES HABITUDES ECORESPONSABLES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574" y="2368052"/>
            <a:ext cx="6797501" cy="2755937"/>
          </a:xfrm>
          <a:custGeom>
            <a:avLst/>
            <a:gdLst/>
            <a:ahLst/>
            <a:cxnLst/>
            <a:rect l="l" t="t" r="r" b="b"/>
            <a:pathLst>
              <a:path w="6797501" h="2755937">
                <a:moveTo>
                  <a:pt x="0" y="0"/>
                </a:moveTo>
                <a:lnTo>
                  <a:pt x="6797502" y="0"/>
                </a:lnTo>
                <a:lnTo>
                  <a:pt x="6797502" y="2755937"/>
                </a:lnTo>
                <a:lnTo>
                  <a:pt x="0" y="2755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46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313511" y="6902710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- 1/6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20231" y="1262532"/>
            <a:ext cx="491313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F28C00"/>
                </a:solidFill>
                <a:latin typeface="Montserrat Classic"/>
              </a:rPr>
              <a:t>Commençons par identifier quelles pourraient-être les données sur cette image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72631" y="845820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72631" y="5532353"/>
            <a:ext cx="491313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100" u="sng">
                <a:solidFill>
                  <a:srgbClr val="000000"/>
                </a:solidFill>
                <a:latin typeface="Montserrat Italics"/>
                <a:hlinkClick r:id="rId4" tooltip="https://cnm.fr/wp-content/uploads/2021/08/ademe_guide-pratique-face-cachee-numerique.pdf"/>
              </a:rPr>
              <a:t>ADEME - La face cachée du numérique, 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20" t="-2669" r="-20437" b="-17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8049" y="2181815"/>
            <a:ext cx="6797501" cy="2755937"/>
          </a:xfrm>
          <a:custGeom>
            <a:avLst/>
            <a:gdLst/>
            <a:ahLst/>
            <a:cxnLst/>
            <a:rect l="l" t="t" r="r" b="b"/>
            <a:pathLst>
              <a:path w="6797501" h="2755937">
                <a:moveTo>
                  <a:pt x="0" y="0"/>
                </a:moveTo>
                <a:lnTo>
                  <a:pt x="6797502" y="0"/>
                </a:lnTo>
                <a:lnTo>
                  <a:pt x="6797502" y="2755936"/>
                </a:lnTo>
                <a:lnTo>
                  <a:pt x="0" y="2755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46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20231" y="559117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298386"/>
            <a:ext cx="3777914" cy="106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photos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La sauvegarde du téléphone sur le “cloud”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messages via des applications ou chat 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publications sur les réseaux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49" y="4637968"/>
            <a:ext cx="2115276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fichiers audios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données des comptes de musique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préférences et habitudes d’écoute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34772" y="4880601"/>
            <a:ext cx="3929059" cy="148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emails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documents administratifs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 trousseau de mots de passe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habitudes de navigation sur le net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Une recherche sur un moteur de rechercher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Une utilisation d’une intelligence artificielle (IA)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9403" y="1700355"/>
            <a:ext cx="3929059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vidéos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favoris sur une plateforme de streaming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Les sauvegardes de jeu videos...</a:t>
            </a:r>
          </a:p>
          <a:p>
            <a:pPr marL="259080" lvl="1" indent="-129540">
              <a:lnSpc>
                <a:spcPts val="1679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Montserrat Classic"/>
              </a:rPr>
              <a:t>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6800" y="6664643"/>
            <a:ext cx="438370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28C00"/>
                </a:solidFill>
                <a:latin typeface="Montserrat Classic Bold"/>
              </a:rPr>
              <a:t>Mais alors, où sont-elles sauvegardées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403704" y="6926700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- 2/6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72" t="-667" r="-16113" b="-172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30559" y="731520"/>
            <a:ext cx="5461941" cy="3622893"/>
          </a:xfrm>
          <a:custGeom>
            <a:avLst/>
            <a:gdLst/>
            <a:ahLst/>
            <a:cxnLst/>
            <a:rect l="l" t="t" r="r" b="b"/>
            <a:pathLst>
              <a:path w="5461941" h="3622893">
                <a:moveTo>
                  <a:pt x="0" y="0"/>
                </a:moveTo>
                <a:lnTo>
                  <a:pt x="5461941" y="0"/>
                </a:lnTo>
                <a:lnTo>
                  <a:pt x="5461941" y="3622893"/>
                </a:lnTo>
                <a:lnTo>
                  <a:pt x="0" y="3622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931" y="1391342"/>
            <a:ext cx="1957890" cy="1605098"/>
          </a:xfrm>
          <a:custGeom>
            <a:avLst/>
            <a:gdLst/>
            <a:ahLst/>
            <a:cxnLst/>
            <a:rect l="l" t="t" r="r" b="b"/>
            <a:pathLst>
              <a:path w="1957890" h="1605098">
                <a:moveTo>
                  <a:pt x="0" y="0"/>
                </a:moveTo>
                <a:lnTo>
                  <a:pt x="1957890" y="0"/>
                </a:lnTo>
                <a:lnTo>
                  <a:pt x="1957890" y="1605097"/>
                </a:lnTo>
                <a:lnTo>
                  <a:pt x="0" y="160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8702" t="-26306" b="-1157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25356" y="4589660"/>
            <a:ext cx="1493075" cy="1365317"/>
          </a:xfrm>
          <a:custGeom>
            <a:avLst/>
            <a:gdLst/>
            <a:ahLst/>
            <a:cxnLst/>
            <a:rect l="l" t="t" r="r" b="b"/>
            <a:pathLst>
              <a:path w="1493075" h="1365317">
                <a:moveTo>
                  <a:pt x="0" y="0"/>
                </a:moveTo>
                <a:lnTo>
                  <a:pt x="1493075" y="0"/>
                </a:lnTo>
                <a:lnTo>
                  <a:pt x="1493075" y="1365318"/>
                </a:lnTo>
                <a:lnTo>
                  <a:pt x="0" y="1365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06" r="-225839" b="-8999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2256" y="4589660"/>
            <a:ext cx="1550244" cy="1356244"/>
          </a:xfrm>
          <a:custGeom>
            <a:avLst/>
            <a:gdLst/>
            <a:ahLst/>
            <a:cxnLst/>
            <a:rect l="l" t="t" r="r" b="b"/>
            <a:pathLst>
              <a:path w="1550244" h="1356244">
                <a:moveTo>
                  <a:pt x="0" y="0"/>
                </a:moveTo>
                <a:lnTo>
                  <a:pt x="1550244" y="0"/>
                </a:lnTo>
                <a:lnTo>
                  <a:pt x="1550244" y="1356244"/>
                </a:lnTo>
                <a:lnTo>
                  <a:pt x="0" y="1356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058" r="-113768" b="-9576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20231" y="583882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0698" y="6155003"/>
            <a:ext cx="5302391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Une idée de combien d’eau consomme, en moyenne, les “datacenters”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434423" y="6915820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- 3/6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16004" b="-169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8346" y="1212931"/>
            <a:ext cx="8033734" cy="570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Certains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gros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datacenters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consomment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en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moyenne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3 800 000 L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d’eau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/jour,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même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en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milieu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aride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.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C’est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l’équivalent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de 790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baignoires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pleines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 par </a:t>
            </a:r>
            <a:r>
              <a:rPr lang="en-US" sz="1599" dirty="0" err="1">
                <a:solidFill>
                  <a:srgbClr val="000000"/>
                </a:solidFill>
                <a:latin typeface="Montserrat Classic"/>
              </a:rPr>
              <a:t>heure</a:t>
            </a:r>
            <a:r>
              <a:rPr lang="en-US" sz="1599" dirty="0">
                <a:solidFill>
                  <a:srgbClr val="000000"/>
                </a:solidFill>
                <a:latin typeface="Montserrat Classic"/>
              </a:rPr>
              <a:t>.</a:t>
            </a:r>
          </a:p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 dirty="0">
                <a:solidFill>
                  <a:srgbClr val="000000"/>
                </a:solidFill>
                <a:ea typeface="Montserrat Classic"/>
              </a:rPr>
              <a:t>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🛀</a:t>
            </a:r>
          </a:p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 dirty="0">
                <a:solidFill>
                  <a:srgbClr val="000000"/>
                </a:solidFill>
                <a:latin typeface="Montserrat Classic"/>
              </a:rPr>
              <a:t>....</a:t>
            </a:r>
          </a:p>
        </p:txBody>
      </p:sp>
      <p:sp>
        <p:nvSpPr>
          <p:cNvPr id="4" name="Freeform 4"/>
          <p:cNvSpPr/>
          <p:nvPr/>
        </p:nvSpPr>
        <p:spPr>
          <a:xfrm>
            <a:off x="7907989" y="97790"/>
            <a:ext cx="1406259" cy="1183016"/>
          </a:xfrm>
          <a:custGeom>
            <a:avLst/>
            <a:gdLst/>
            <a:ahLst/>
            <a:cxnLst/>
            <a:rect l="l" t="t" r="r" b="b"/>
            <a:pathLst>
              <a:path w="1406259" h="1183016">
                <a:moveTo>
                  <a:pt x="0" y="0"/>
                </a:moveTo>
                <a:lnTo>
                  <a:pt x="1406260" y="0"/>
                </a:lnTo>
                <a:lnTo>
                  <a:pt x="1406260" y="1183016"/>
                </a:lnTo>
                <a:lnTo>
                  <a:pt x="0" y="1183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20231" y="693420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524506" y="6888561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- 4/6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16004" b="-169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1614" y="993573"/>
            <a:ext cx="6419040" cy="4699368"/>
          </a:xfrm>
          <a:custGeom>
            <a:avLst/>
            <a:gdLst/>
            <a:ahLst/>
            <a:cxnLst/>
            <a:rect l="l" t="t" r="r" b="b"/>
            <a:pathLst>
              <a:path w="6419040" h="4699368">
                <a:moveTo>
                  <a:pt x="0" y="0"/>
                </a:moveTo>
                <a:lnTo>
                  <a:pt x="6419040" y="0"/>
                </a:lnTo>
                <a:lnTo>
                  <a:pt x="6419040" y="4699368"/>
                </a:lnTo>
                <a:lnTo>
                  <a:pt x="0" y="469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4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2554" y="993573"/>
            <a:ext cx="1871335" cy="1422215"/>
          </a:xfrm>
          <a:custGeom>
            <a:avLst/>
            <a:gdLst/>
            <a:ahLst/>
            <a:cxnLst/>
            <a:rect l="l" t="t" r="r" b="b"/>
            <a:pathLst>
              <a:path w="1871335" h="1422215">
                <a:moveTo>
                  <a:pt x="0" y="0"/>
                </a:moveTo>
                <a:lnTo>
                  <a:pt x="1871335" y="0"/>
                </a:lnTo>
                <a:lnTo>
                  <a:pt x="1871335" y="1422215"/>
                </a:lnTo>
                <a:lnTo>
                  <a:pt x="0" y="1422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22554" y="2596529"/>
            <a:ext cx="1871335" cy="1378149"/>
          </a:xfrm>
          <a:custGeom>
            <a:avLst/>
            <a:gdLst/>
            <a:ahLst/>
            <a:cxnLst/>
            <a:rect l="l" t="t" r="r" b="b"/>
            <a:pathLst>
              <a:path w="1871335" h="1378149">
                <a:moveTo>
                  <a:pt x="0" y="0"/>
                </a:moveTo>
                <a:lnTo>
                  <a:pt x="1871335" y="0"/>
                </a:lnTo>
                <a:lnTo>
                  <a:pt x="1871335" y="1378149"/>
                </a:lnTo>
                <a:lnTo>
                  <a:pt x="0" y="1378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8845" r="-20755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06907" y="6279280"/>
            <a:ext cx="671356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F28C00"/>
                </a:solidFill>
                <a:latin typeface="Montserrat Classic Bold"/>
              </a:rPr>
              <a:t>En 2023, quelle est la longueur cumulée des câbles sous marins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582003" y="6938645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- 5/6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8095" y="5692941"/>
            <a:ext cx="4913137" cy="19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"/>
              </a:lnSpc>
              <a:spcBef>
                <a:spcPct val="0"/>
              </a:spcBef>
            </a:pPr>
            <a:r>
              <a:rPr lang="en-US" sz="1100" u="sng">
                <a:solidFill>
                  <a:srgbClr val="000000"/>
                </a:solidFill>
                <a:latin typeface="Montserrat Italics"/>
                <a:hlinkClick r:id="rId6" tooltip="https://cnm.fr/wp-content/uploads/2021/08/ademe_guide-pratique-face-cachee-numerique.pdf"/>
              </a:rPr>
              <a:t>ADEME - La face cachée du numérique,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20231" y="658293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1" r="-2449" b="-41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1642" y="5124770"/>
            <a:ext cx="3901440" cy="1244126"/>
          </a:xfrm>
          <a:custGeom>
            <a:avLst/>
            <a:gdLst/>
            <a:ahLst/>
            <a:cxnLst/>
            <a:rect l="l" t="t" r="r" b="b"/>
            <a:pathLst>
              <a:path w="3901440" h="1244126">
                <a:moveTo>
                  <a:pt x="0" y="0"/>
                </a:moveTo>
                <a:lnTo>
                  <a:pt x="3901440" y="0"/>
                </a:lnTo>
                <a:lnTo>
                  <a:pt x="3901440" y="1244126"/>
                </a:lnTo>
                <a:lnTo>
                  <a:pt x="0" y="12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90231" y="1242839"/>
            <a:ext cx="5608739" cy="341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  <a:spcBef>
                <a:spcPct val="0"/>
              </a:spcBef>
            </a:pPr>
            <a:r>
              <a:rPr lang="en-US" sz="1816">
                <a:solidFill>
                  <a:srgbClr val="000000"/>
                </a:solidFill>
                <a:latin typeface="Montserrat Classic"/>
              </a:rPr>
              <a:t>En 2023 La longueur cumulée des 485 câbles sous marins s’élèvent à 1,4 millions de km.</a:t>
            </a:r>
          </a:p>
          <a:p>
            <a:pPr algn="ctr">
              <a:lnSpc>
                <a:spcPts val="2543"/>
              </a:lnSpc>
              <a:spcBef>
                <a:spcPct val="0"/>
              </a:spcBef>
            </a:pPr>
            <a:endParaRPr lang="en-US" sz="1816">
              <a:solidFill>
                <a:srgbClr val="000000"/>
              </a:solidFill>
              <a:latin typeface="Montserrat Classic"/>
            </a:endParaRPr>
          </a:p>
          <a:p>
            <a:pPr algn="ctr">
              <a:lnSpc>
                <a:spcPts val="2543"/>
              </a:lnSpc>
              <a:spcBef>
                <a:spcPct val="0"/>
              </a:spcBef>
            </a:pPr>
            <a:r>
              <a:rPr lang="en-US" sz="1816">
                <a:solidFill>
                  <a:srgbClr val="000000"/>
                </a:solidFill>
                <a:latin typeface="Montserrat Classic"/>
              </a:rPr>
              <a:t>C’est aussi 35 fois le tour de la Terre :</a:t>
            </a:r>
          </a:p>
          <a:p>
            <a:pPr algn="ctr">
              <a:lnSpc>
                <a:spcPts val="2543"/>
              </a:lnSpc>
              <a:spcBef>
                <a:spcPct val="0"/>
              </a:spcBef>
            </a:pPr>
            <a:r>
              <a:rPr lang="en-US" sz="1816">
                <a:solidFill>
                  <a:srgbClr val="000000"/>
                </a:solidFill>
                <a:latin typeface="Montserrat Classic"/>
                <a:ea typeface="Montserrat Classic"/>
              </a:rPr>
              <a:t>🌍⟲🌍⟲🌍⟲🌍⟲🌍⟲🌍⟲🌍⟲🌍⟲🌍⟲🌍⟲🌍⟲🌍⟲🌍⟲🌍⟲🌍⟲🌍⟲🌍⟲🌍⟲🌍⟲🌍⟲🌍⟲🌍⟲🌍⟲🌍⟲🌍⟲🌍⟲🌍⟲🌍⟲🌍⟲🌍⟲🌍⟲🌍⟲🌍⟲🌍⟲🌍⟲🌍⟲🌍⟲🌍⟲</a:t>
            </a:r>
          </a:p>
          <a:p>
            <a:pPr algn="ctr">
              <a:lnSpc>
                <a:spcPts val="2543"/>
              </a:lnSpc>
              <a:spcBef>
                <a:spcPct val="0"/>
              </a:spcBef>
            </a:pPr>
            <a:endParaRPr lang="en-US" sz="1816">
              <a:solidFill>
                <a:srgbClr val="000000"/>
              </a:solidFill>
              <a:latin typeface="Montserrat Classic"/>
              <a:ea typeface="Montserrat Classic"/>
            </a:endParaRPr>
          </a:p>
          <a:p>
            <a:pPr algn="ctr">
              <a:lnSpc>
                <a:spcPts val="2543"/>
              </a:lnSpc>
              <a:spcBef>
                <a:spcPct val="0"/>
              </a:spcBef>
            </a:pPr>
            <a:r>
              <a:rPr lang="en-US" sz="1816">
                <a:solidFill>
                  <a:srgbClr val="000000"/>
                </a:solidFill>
                <a:latin typeface="Montserrat Classic"/>
              </a:rPr>
              <a:t>C’est presque 2 allers-retours Terre-Lune :</a:t>
            </a:r>
          </a:p>
          <a:p>
            <a:pPr algn="ctr">
              <a:lnSpc>
                <a:spcPts val="2543"/>
              </a:lnSpc>
              <a:spcBef>
                <a:spcPct val="0"/>
              </a:spcBef>
            </a:pPr>
            <a:r>
              <a:rPr lang="en-US" sz="1816">
                <a:solidFill>
                  <a:srgbClr val="000000"/>
                </a:solidFill>
                <a:latin typeface="Montserrat Classic"/>
                <a:ea typeface="Montserrat Classic"/>
              </a:rPr>
              <a:t>🌍→🌖→🌍→🌖→🌍</a:t>
            </a:r>
          </a:p>
        </p:txBody>
      </p:sp>
      <p:sp>
        <p:nvSpPr>
          <p:cNvPr id="5" name="Freeform 5"/>
          <p:cNvSpPr/>
          <p:nvPr/>
        </p:nvSpPr>
        <p:spPr>
          <a:xfrm>
            <a:off x="1232186" y="5267810"/>
            <a:ext cx="958046" cy="958046"/>
          </a:xfrm>
          <a:custGeom>
            <a:avLst/>
            <a:gdLst/>
            <a:ahLst/>
            <a:cxnLst/>
            <a:rect l="l" t="t" r="r" b="b"/>
            <a:pathLst>
              <a:path w="958046" h="958046">
                <a:moveTo>
                  <a:pt x="0" y="0"/>
                </a:moveTo>
                <a:lnTo>
                  <a:pt x="958045" y="0"/>
                </a:lnTo>
                <a:lnTo>
                  <a:pt x="958045" y="958046"/>
                </a:lnTo>
                <a:lnTo>
                  <a:pt x="0" y="958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435553" y="6911821"/>
            <a:ext cx="4913137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Montserrat Classic"/>
              </a:rPr>
              <a:t>Séquence “où sont nos données ?” - 6/6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20231" y="658293"/>
            <a:ext cx="49131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28C00"/>
                </a:solidFill>
                <a:latin typeface="Montserrat Classic Bold"/>
              </a:rPr>
              <a:t>OÙ SONT NOS DONNÉES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2292</Words>
  <Application>Microsoft Office PowerPoint</Application>
  <PresentationFormat>Personnalisé</PresentationFormat>
  <Paragraphs>271</Paragraphs>
  <Slides>37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Montserrat Bold</vt:lpstr>
      <vt:lpstr>Montserrat</vt:lpstr>
      <vt:lpstr>Montserrat Ultra-Bold</vt:lpstr>
      <vt:lpstr>Montserrat Classic Bold</vt:lpstr>
      <vt:lpstr>Montserrat Classic</vt:lpstr>
      <vt:lpstr>Open Sans Light</vt:lpstr>
      <vt:lpstr>Arial</vt:lpstr>
      <vt:lpstr>Calibri</vt:lpstr>
      <vt:lpstr>Montserrat Italics</vt:lpstr>
      <vt:lpstr>Montserrat Bold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Présentation_scenario-donnee</dc:title>
  <dc:creator>Helene FANTUZ</dc:creator>
  <cp:lastModifiedBy>Helene FANTUZ</cp:lastModifiedBy>
  <cp:revision>3</cp:revision>
  <dcterms:created xsi:type="dcterms:W3CDTF">2006-08-16T00:00:00Z</dcterms:created>
  <dcterms:modified xsi:type="dcterms:W3CDTF">2024-03-15T09:34:57Z</dcterms:modified>
  <dc:identifier>DAF-p90ZW2A</dc:identifier>
</cp:coreProperties>
</file>