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1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713" r:id="rId5"/>
  </p:sldMasterIdLst>
  <p:notesMasterIdLst>
    <p:notesMasterId r:id="rId34"/>
  </p:notesMasterIdLst>
  <p:sldIdLst>
    <p:sldId id="256" r:id="rId6"/>
    <p:sldId id="296" r:id="rId7"/>
    <p:sldId id="279" r:id="rId8"/>
    <p:sldId id="290" r:id="rId9"/>
    <p:sldId id="2147478377" r:id="rId10"/>
    <p:sldId id="2147478355" r:id="rId11"/>
    <p:sldId id="2147478374" r:id="rId12"/>
    <p:sldId id="2147478356" r:id="rId13"/>
    <p:sldId id="2147478375" r:id="rId14"/>
    <p:sldId id="2147478376" r:id="rId15"/>
    <p:sldId id="2147478351" r:id="rId16"/>
    <p:sldId id="2147478361" r:id="rId17"/>
    <p:sldId id="2147478367" r:id="rId18"/>
    <p:sldId id="2147478354" r:id="rId19"/>
    <p:sldId id="2147478368" r:id="rId20"/>
    <p:sldId id="2147478364" r:id="rId21"/>
    <p:sldId id="2147478369" r:id="rId22"/>
    <p:sldId id="2147478366" r:id="rId23"/>
    <p:sldId id="2147478371" r:id="rId24"/>
    <p:sldId id="2147478373" r:id="rId25"/>
    <p:sldId id="2147478378" r:id="rId26"/>
    <p:sldId id="572" r:id="rId27"/>
    <p:sldId id="2147478357" r:id="rId28"/>
    <p:sldId id="2147478358" r:id="rId29"/>
    <p:sldId id="2147478359" r:id="rId30"/>
    <p:sldId id="2147478379" r:id="rId31"/>
    <p:sldId id="2147478380" r:id="rId32"/>
    <p:sldId id="267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355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D1FD0A-8E84-DCCA-4DFC-AD8F12771DC6}" name="Brice PETREMANN 755" initials="BP" userId="S::brice.petremann@cnaf.fr::8caf40f2-5985-4323-b85d-65d684f992b3" providerId="AD"/>
  <p188:author id="{AF3BF3A5-94C2-96EE-AD20-8225323916F2}" name="Marion WAERNESSYCKLE 755" initials="M7" userId="S::marion.waernessyckle@cnaf.fr::db061e81-7e34-4e10-bf1e-05f70379f4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E7D"/>
    <a:srgbClr val="FFE782"/>
    <a:srgbClr val="FF0000"/>
    <a:srgbClr val="003593"/>
    <a:srgbClr val="82AEFF"/>
    <a:srgbClr val="D0D8E8"/>
    <a:srgbClr val="E9EDF4"/>
    <a:srgbClr val="0093C4"/>
    <a:srgbClr val="535E86"/>
    <a:srgbClr val="009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16E148-0FE2-4D09-9BD6-96A85C2EBC3C}" v="515" dt="2025-08-27T08:38:08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pos="7355"/>
        <p:guide orient="horz" pos="3974"/>
        <p:guide orient="horz" pos="4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9AE81-B41D-4CBD-A72E-E95FE90AEE3E}" type="datetimeFigureOut">
              <a:rPr lang="fr-FR" smtClean="0"/>
              <a:t>10/09/2025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96FF1-61F3-4D8F-A78A-72B95AFDCB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96FF1-61F3-4D8F-A78A-72B95AFDCB7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716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96FF1-61F3-4D8F-A78A-72B95AFDCB7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94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1 Titre Dar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9EB196-157F-ACDB-BA8F-CC3DEBB5BF0D}"/>
              </a:ext>
            </a:extLst>
          </p:cNvPr>
          <p:cNvSpPr/>
          <p:nvPr/>
        </p:nvSpPr>
        <p:spPr>
          <a:xfrm>
            <a:off x="1940942" y="0"/>
            <a:ext cx="10287813" cy="6858000"/>
          </a:xfrm>
          <a:prstGeom prst="rect">
            <a:avLst/>
          </a:prstGeom>
          <a:solidFill>
            <a:srgbClr val="F3F4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5099439-B4B8-57F4-9C00-4FA31C8D1754}"/>
              </a:ext>
            </a:extLst>
          </p:cNvPr>
          <p:cNvSpPr txBox="1">
            <a:spLocks/>
          </p:cNvSpPr>
          <p:nvPr/>
        </p:nvSpPr>
        <p:spPr>
          <a:xfrm>
            <a:off x="3818238" y="2236838"/>
            <a:ext cx="7681611" cy="1344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B72185F-E360-5C56-08D9-6F0C42F66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8755" cy="5196031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390DBD2-A11D-E009-F265-7C936FCA7EB2}"/>
              </a:ext>
            </a:extLst>
          </p:cNvPr>
          <p:cNvSpPr/>
          <p:nvPr/>
        </p:nvSpPr>
        <p:spPr>
          <a:xfrm>
            <a:off x="5040000" y="732808"/>
            <a:ext cx="4724048" cy="360000"/>
          </a:xfrm>
          <a:prstGeom prst="roundRect">
            <a:avLst>
              <a:gd name="adj" fmla="val 44144"/>
            </a:avLst>
          </a:prstGeom>
          <a:solidFill>
            <a:srgbClr val="DBE3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395F5AB-02B0-1DDB-04C1-59785E9F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0" y="2032499"/>
            <a:ext cx="6636063" cy="1386876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8BFDC3B2-A4A3-7DB9-5968-5AE9F5B108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500" y="3703638"/>
            <a:ext cx="3451225" cy="384175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VERSION / DATE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3DDBCA31-764A-BA2E-638E-FB8B7714E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59434" y="790226"/>
            <a:ext cx="4630315" cy="409575"/>
          </a:xfrm>
        </p:spPr>
        <p:txBody>
          <a:bodyPr/>
          <a:lstStyle>
            <a:lvl1pPr marL="0" indent="0">
              <a:buNone/>
              <a:defRPr sz="1400" cap="all" baseline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fr-FR"/>
              <a:t>DEPARTEMENT / POLE</a:t>
            </a:r>
          </a:p>
        </p:txBody>
      </p:sp>
      <p:pic>
        <p:nvPicPr>
          <p:cNvPr id="3" name="Image 2" descr="Une image contenant texte, Police, capture d’écran, affiche&#10;&#10;Description générée automatiquement">
            <a:extLst>
              <a:ext uri="{FF2B5EF4-FFF2-40B4-BE49-F238E27FC236}">
                <a16:creationId xmlns:a16="http://schemas.microsoft.com/office/drawing/2014/main" id="{D701EBE7-DF10-D9A9-1CAA-BE50FC33B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9" y="5670358"/>
            <a:ext cx="621792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94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9">
          <p15:clr>
            <a:srgbClr val="FBAE40"/>
          </p15:clr>
        </p15:guide>
        <p15:guide id="2" pos="211">
          <p15:clr>
            <a:srgbClr val="FBAE40"/>
          </p15:clr>
        </p15:guide>
        <p15:guide id="3" pos="3160">
          <p15:clr>
            <a:srgbClr val="FBAE40"/>
          </p15:clr>
        </p15:guide>
        <p15:guide id="4" orient="horz" pos="4110">
          <p15:clr>
            <a:srgbClr val="FBAE40"/>
          </p15:clr>
        </p15:guide>
        <p15:guide id="5" pos="39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4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66C3703-175C-F920-32B2-7670D1B8182C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82A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2BB2BD5F-7A6C-3577-83A2-20BCE103634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59069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3E81C3D-1443-D202-1693-202294F788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968BA4E-1476-E6CC-A4A6-F191C5152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316697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5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071AC10-A95F-E940-92E3-B9778FEFB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2261949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5_3 Contenu d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‹#›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2B808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F4EEE30D-57E8-B558-0357-6106E7341DB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632361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5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66C3703-175C-F920-32B2-7670D1B8182C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2B80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2E1A0BD7-7B5B-74F1-1F0A-A6B4A1A878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1756680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46588C1-4C02-64EB-61DA-FD3A686689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1B55124-DE03-8A4B-6706-3DB589798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1497510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6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BA46D10-7C30-7FF5-5B40-DBBBD065D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1522632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6_3 Contenu d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‹#›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E94F1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833BE995-1B06-164F-56D4-5463617FC51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469636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6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66C3703-175C-F920-32B2-7670D1B8182C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E94F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934C904D-6BCF-3A78-D294-8D139A2F012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1364121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879571-91CC-EA84-AA67-FDE54336E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A3BB6A0-1144-D898-582B-01D783CC5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3132098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2 Sommai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F827EF-0313-5E01-67AB-F7D34A67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7BFD-843A-4602-B314-707DEED37BF7}" type="slidenum">
              <a:rPr lang="fr-FR" smtClean="0"/>
              <a:t>‹#›</a:t>
            </a:fld>
            <a:endParaRPr lang="fr-FR"/>
          </a:p>
        </p:txBody>
      </p:sp>
      <p:sp>
        <p:nvSpPr>
          <p:cNvPr id="18" name="Espace réservé du titre 1">
            <a:extLst>
              <a:ext uri="{FF2B5EF4-FFF2-40B4-BE49-F238E27FC236}">
                <a16:creationId xmlns:a16="http://schemas.microsoft.com/office/drawing/2014/main" id="{0218C577-4F86-4DAA-6781-62AD11FAD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1C1166E9-28EE-7136-36C7-17321459DB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68000" y="1162050"/>
            <a:ext cx="4500000" cy="51466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contenu 13">
            <a:extLst>
              <a:ext uri="{FF2B5EF4-FFF2-40B4-BE49-F238E27FC236}">
                <a16:creationId xmlns:a16="http://schemas.microsoft.com/office/drawing/2014/main" id="{00130D98-BE13-F537-E42A-F9A7366651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75501" y="1162050"/>
            <a:ext cx="4500000" cy="51466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C88A7C-6039-9B94-98DB-2F5DD538B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00EA0982-BE86-692B-F595-222F567E066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1144992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37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7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A3667D4-EB6B-6873-D524-699FC2F5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4219175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7_3 Contenu d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‹#›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E7AD2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5F1C25DF-32EE-C9A7-8AD5-CA46CD43F88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3495533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7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66C3703-175C-F920-32B2-7670D1B8182C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E7AD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605AB181-9EFF-AE50-A534-BA13F7DE9ED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3283949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ACBB79-5AA4-8445-F8E3-FA070B2966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16F2F19-5319-988C-DD16-580763CA6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3998737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8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EDE6969-5662-50A5-6056-3E27B7DED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3288666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8_3 Contenu d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‹#›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FFE78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998745B9-4B35-3766-B5B9-F955FD6C673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32161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8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66C3703-175C-F920-32B2-7670D1B8182C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FFE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22114053-6664-0683-67CA-5B1CAAC3AEF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446824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9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BD597E1-4275-3715-15DA-6ABE9DE1E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AD53DD-B008-D4E6-9108-B74D67EAC7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389754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9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C6B592C-B57E-4EA3-A01E-15946220D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4294315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9_3 Contenu d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‹#›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FFC78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B5DFB04D-59AC-4B58-4ACA-5EC49A3B9E4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981850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3_1_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ogo, Graphique&#10;&#10;Description générée automatiquement">
            <a:extLst>
              <a:ext uri="{FF2B5EF4-FFF2-40B4-BE49-F238E27FC236}">
                <a16:creationId xmlns:a16="http://schemas.microsoft.com/office/drawing/2014/main" id="{96329381-D022-FCD8-53A5-C1800C090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89902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1981228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9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66C3703-175C-F920-32B2-7670D1B8182C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FFC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581FC2AF-82F8-4ECA-2D97-14FC69CEEF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4245127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10 Plein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6918E0B-EB3A-04DF-157E-AFD208E8F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8DC2C1E5-AAC8-5D96-4540-7F9CDD53E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32ACE3E-47DB-A1E9-DDC4-3E0A4AAB26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063625"/>
            <a:ext cx="10837863" cy="19499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6">
            <a:extLst>
              <a:ext uri="{FF2B5EF4-FFF2-40B4-BE49-F238E27FC236}">
                <a16:creationId xmlns:a16="http://schemas.microsoft.com/office/drawing/2014/main" id="{D23B660E-E58C-7F68-B649-D5A91A53C386}"/>
              </a:ext>
            </a:extLst>
          </p:cNvPr>
          <p:cNvSpPr>
            <a:spLocks noGrp="1"/>
          </p:cNvSpPr>
          <p:nvPr/>
        </p:nvSpPr>
        <p:spPr>
          <a:xfrm>
            <a:off x="838200" y="3167436"/>
            <a:ext cx="10837862" cy="318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9204E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9204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/>
          </a:p>
        </p:txBody>
      </p:sp>
      <p:sp>
        <p:nvSpPr>
          <p:cNvPr id="3" name="Espace réservé du texte 16">
            <a:extLst>
              <a:ext uri="{FF2B5EF4-FFF2-40B4-BE49-F238E27FC236}">
                <a16:creationId xmlns:a16="http://schemas.microsoft.com/office/drawing/2014/main" id="{D23B660E-E58C-7F68-B649-D5A91A53C386}"/>
              </a:ext>
            </a:extLst>
          </p:cNvPr>
          <p:cNvSpPr>
            <a:spLocks noGrp="1"/>
          </p:cNvSpPr>
          <p:nvPr/>
        </p:nvSpPr>
        <p:spPr>
          <a:xfrm>
            <a:off x="838201" y="3122628"/>
            <a:ext cx="10837862" cy="318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9204E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9204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/>
          </a:p>
        </p:txBody>
      </p:sp>
      <p:sp>
        <p:nvSpPr>
          <p:cNvPr id="4" name="Espace réservé du texte 16">
            <a:extLst>
              <a:ext uri="{FF2B5EF4-FFF2-40B4-BE49-F238E27FC236}">
                <a16:creationId xmlns:a16="http://schemas.microsoft.com/office/drawing/2014/main" id="{AAAF0F7E-74ED-3688-62EC-0386E9E817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8" y="3122628"/>
            <a:ext cx="10837861" cy="31860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9E970DA1-A105-3BA4-F5F5-B99C6C7057E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52368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11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9EB196-157F-ACDB-BA8F-CC3DEBB5BF0D}"/>
              </a:ext>
            </a:extLst>
          </p:cNvPr>
          <p:cNvSpPr/>
          <p:nvPr/>
        </p:nvSpPr>
        <p:spPr>
          <a:xfrm>
            <a:off x="1940942" y="0"/>
            <a:ext cx="10287813" cy="6858000"/>
          </a:xfrm>
          <a:prstGeom prst="rect">
            <a:avLst/>
          </a:prstGeom>
          <a:solidFill>
            <a:srgbClr val="F3F4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5099439-B4B8-57F4-9C00-4FA31C8D1754}"/>
              </a:ext>
            </a:extLst>
          </p:cNvPr>
          <p:cNvSpPr txBox="1">
            <a:spLocks/>
          </p:cNvSpPr>
          <p:nvPr/>
        </p:nvSpPr>
        <p:spPr>
          <a:xfrm>
            <a:off x="3818238" y="2236838"/>
            <a:ext cx="7681611" cy="1344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B72185F-E360-5C56-08D9-6F0C42F66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57350"/>
            <a:ext cx="12228755" cy="5196031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390DBD2-A11D-E009-F265-7C936FCA7EB2}"/>
              </a:ext>
            </a:extLst>
          </p:cNvPr>
          <p:cNvSpPr/>
          <p:nvPr/>
        </p:nvSpPr>
        <p:spPr>
          <a:xfrm>
            <a:off x="5040000" y="2371108"/>
            <a:ext cx="4724048" cy="360000"/>
          </a:xfrm>
          <a:prstGeom prst="roundRect">
            <a:avLst>
              <a:gd name="adj" fmla="val 44144"/>
            </a:avLst>
          </a:prstGeom>
          <a:solidFill>
            <a:srgbClr val="DBE3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395F5AB-02B0-1DDB-04C1-59785E9F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0" y="3423149"/>
            <a:ext cx="6636063" cy="1386876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Merci !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8BFDC3B2-A4A3-7DB9-5968-5AE9F5B108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500" y="5094288"/>
            <a:ext cx="3451225" cy="384175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VERSION / DATE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3DDBCA31-764A-BA2E-638E-FB8B7714E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59434" y="2428526"/>
            <a:ext cx="4630315" cy="409575"/>
          </a:xfrm>
        </p:spPr>
        <p:txBody>
          <a:bodyPr/>
          <a:lstStyle>
            <a:lvl1pPr marL="0" indent="0">
              <a:buNone/>
              <a:defRPr sz="1400" cap="all" baseline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fr-FR"/>
              <a:t>DEPARTEMENT / POLE</a:t>
            </a:r>
          </a:p>
        </p:txBody>
      </p:sp>
      <p:pic>
        <p:nvPicPr>
          <p:cNvPr id="3" name="Image 2" descr="Une image contenant texte, Police, capture d’écran, affiche&#10;&#10;Description générée automatiquement">
            <a:extLst>
              <a:ext uri="{FF2B5EF4-FFF2-40B4-BE49-F238E27FC236}">
                <a16:creationId xmlns:a16="http://schemas.microsoft.com/office/drawing/2014/main" id="{D701EBE7-DF10-D9A9-1CAA-BE50FC33B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9" y="221080"/>
            <a:ext cx="621792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65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9">
          <p15:clr>
            <a:srgbClr val="FBAE40"/>
          </p15:clr>
        </p15:guide>
        <p15:guide id="2" pos="211">
          <p15:clr>
            <a:srgbClr val="FBAE40"/>
          </p15:clr>
        </p15:guide>
        <p15:guide id="3" pos="3160">
          <p15:clr>
            <a:srgbClr val="FBAE40"/>
          </p15:clr>
        </p15:guide>
        <p15:guide id="4" orient="horz" pos="4110">
          <p15:clr>
            <a:srgbClr val="FBAE40"/>
          </p15:clr>
        </p15:guide>
        <p15:guide id="5" pos="39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3E588E89-75BD-1CB7-A4D3-D7539ECC7483}"/>
              </a:ext>
            </a:extLst>
          </p:cNvPr>
          <p:cNvSpPr txBox="1"/>
          <p:nvPr/>
        </p:nvSpPr>
        <p:spPr>
          <a:xfrm>
            <a:off x="466808" y="249079"/>
            <a:ext cx="3318993" cy="616696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120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17A2EEE-5FD5-A153-6B65-F0E7B82FDA0B}"/>
              </a:ext>
            </a:extLst>
          </p:cNvPr>
          <p:cNvGrpSpPr/>
          <p:nvPr userDrawn="1"/>
        </p:nvGrpSpPr>
        <p:grpSpPr>
          <a:xfrm>
            <a:off x="464820" y="6410005"/>
            <a:ext cx="441960" cy="447995"/>
            <a:chOff x="6172200" y="6787117"/>
            <a:chExt cx="662940" cy="671993"/>
          </a:xfrm>
        </p:grpSpPr>
        <p:sp>
          <p:nvSpPr>
            <p:cNvPr id="11" name="Freeform 4">
              <a:hlinkClick r:id="" action="ppaction://noaction"/>
              <a:extLst>
                <a:ext uri="{FF2B5EF4-FFF2-40B4-BE49-F238E27FC236}">
                  <a16:creationId xmlns:a16="http://schemas.microsoft.com/office/drawing/2014/main" id="{1A581B73-5733-7249-280A-CEC5BBFE4B8A}"/>
                </a:ext>
              </a:extLst>
            </p:cNvPr>
            <p:cNvSpPr/>
            <p:nvPr/>
          </p:nvSpPr>
          <p:spPr>
            <a:xfrm>
              <a:off x="6172200" y="6796170"/>
              <a:ext cx="662940" cy="662940"/>
            </a:xfrm>
            <a:custGeom>
              <a:avLst/>
              <a:gdLst/>
              <a:ahLst/>
              <a:cxnLst/>
              <a:rect l="l" t="t" r="r" b="b"/>
              <a:pathLst>
                <a:path w="662940" h="662940">
                  <a:moveTo>
                    <a:pt x="0" y="0"/>
                  </a:moveTo>
                  <a:lnTo>
                    <a:pt x="662940" y="0"/>
                  </a:lnTo>
                  <a:lnTo>
                    <a:pt x="662940" y="662940"/>
                  </a:lnTo>
                  <a:lnTo>
                    <a:pt x="0" y="662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12" name="Graphique 11" descr="Logement contour">
              <a:extLst>
                <a:ext uri="{FF2B5EF4-FFF2-40B4-BE49-F238E27FC236}">
                  <a16:creationId xmlns:a16="http://schemas.microsoft.com/office/drawing/2014/main" id="{578AF93E-D6C1-B1D3-C40E-5994D983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97670" y="6787117"/>
              <a:ext cx="612000" cy="612000"/>
            </a:xfrm>
            <a:prstGeom prst="rect">
              <a:avLst/>
            </a:prstGeom>
          </p:spPr>
        </p:pic>
      </p:grpSp>
      <p:grpSp>
        <p:nvGrpSpPr>
          <p:cNvPr id="2" name="Group 11">
            <a:extLst>
              <a:ext uri="{FF2B5EF4-FFF2-40B4-BE49-F238E27FC236}">
                <a16:creationId xmlns:a16="http://schemas.microsoft.com/office/drawing/2014/main" id="{3BB7B9DD-8DBC-E789-F533-6A24262E2D1E}"/>
              </a:ext>
            </a:extLst>
          </p:cNvPr>
          <p:cNvGrpSpPr/>
          <p:nvPr userDrawn="1"/>
        </p:nvGrpSpPr>
        <p:grpSpPr>
          <a:xfrm>
            <a:off x="10120397" y="6410005"/>
            <a:ext cx="1606783" cy="441960"/>
            <a:chOff x="0" y="0"/>
            <a:chExt cx="3213565" cy="883920"/>
          </a:xfrm>
        </p:grpSpPr>
        <p:sp>
          <p:nvSpPr>
            <p:cNvPr id="3" name="Freeform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D0C64BC-D035-0E31-03A8-3548362F7F9A}"/>
                </a:ext>
              </a:extLst>
            </p:cNvPr>
            <p:cNvSpPr/>
            <p:nvPr/>
          </p:nvSpPr>
          <p:spPr>
            <a:xfrm>
              <a:off x="2329645" y="0"/>
              <a:ext cx="883920" cy="883920"/>
            </a:xfrm>
            <a:custGeom>
              <a:avLst/>
              <a:gdLst/>
              <a:ahLst/>
              <a:cxnLst/>
              <a:rect l="l" t="t" r="r" b="b"/>
              <a:pathLst>
                <a:path w="883920" h="883920">
                  <a:moveTo>
                    <a:pt x="0" y="0"/>
                  </a:moveTo>
                  <a:lnTo>
                    <a:pt x="883920" y="0"/>
                  </a:lnTo>
                  <a:lnTo>
                    <a:pt x="883920" y="883920"/>
                  </a:lnTo>
                  <a:lnTo>
                    <a:pt x="0" y="88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1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F99C0E45-D557-8E48-5F2A-6FB0E892502B}"/>
                </a:ext>
              </a:extLst>
            </p:cNvPr>
            <p:cNvSpPr/>
            <p:nvPr/>
          </p:nvSpPr>
          <p:spPr>
            <a:xfrm rot="-10800000">
              <a:off x="0" y="0"/>
              <a:ext cx="883920" cy="883920"/>
            </a:xfrm>
            <a:custGeom>
              <a:avLst/>
              <a:gdLst/>
              <a:ahLst/>
              <a:cxnLst/>
              <a:rect l="l" t="t" r="r" b="b"/>
              <a:pathLst>
                <a:path w="883920" h="883920">
                  <a:moveTo>
                    <a:pt x="0" y="0"/>
                  </a:moveTo>
                  <a:lnTo>
                    <a:pt x="883920" y="0"/>
                  </a:lnTo>
                  <a:lnTo>
                    <a:pt x="883920" y="883920"/>
                  </a:lnTo>
                  <a:lnTo>
                    <a:pt x="0" y="88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20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65D2BD0-A486-256F-F67E-D9F35F014816}"/>
              </a:ext>
            </a:extLst>
          </p:cNvPr>
          <p:cNvSpPr/>
          <p:nvPr userDrawn="1"/>
        </p:nvSpPr>
        <p:spPr>
          <a:xfrm>
            <a:off x="5010073" y="454926"/>
            <a:ext cx="6715119" cy="573206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5D6367-FA70-A2DB-DD4E-A57BE30802F9}"/>
              </a:ext>
            </a:extLst>
          </p:cNvPr>
          <p:cNvSpPr/>
          <p:nvPr userDrawn="1"/>
        </p:nvSpPr>
        <p:spPr>
          <a:xfrm>
            <a:off x="481800" y="451186"/>
            <a:ext cx="4528273" cy="5732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155528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C2661278-D226-4703-9DCB-931160E8E2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73" imgH="470" progId="TCLayout.ActiveDocument.1">
                  <p:embed/>
                </p:oleObj>
              </mc:Choice>
              <mc:Fallback>
                <p:oleObj name="Diapositive think-cell" r:id="rId3" imgW="473" imgH="47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C2661278-D226-4703-9DCB-931160E8E2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0526" y="6356351"/>
            <a:ext cx="422208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fr-FR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D823EA9-7AF8-4E4C-8E4B-BC820C73AF3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23979" y="81798"/>
            <a:ext cx="10744628" cy="648072"/>
          </a:xfr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fr-FR" sz="2000" b="0" cap="all" baseline="0" dirty="0">
                <a:solidFill>
                  <a:srgbClr val="0070C0"/>
                </a:solidFill>
              </a:defRPr>
            </a:lvl1pPr>
          </a:lstStyle>
          <a:p>
            <a:pPr lvl="0"/>
            <a:r>
              <a:rPr kumimoji="0" lang="fr-FR"/>
              <a:t>TITRE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365997-43E3-4903-B10E-558E1DD60BA2}"/>
              </a:ext>
            </a:extLst>
          </p:cNvPr>
          <p:cNvGrpSpPr/>
          <p:nvPr userDrawn="1"/>
        </p:nvGrpSpPr>
        <p:grpSpPr>
          <a:xfrm>
            <a:off x="53263" y="0"/>
            <a:ext cx="176576" cy="6861784"/>
            <a:chOff x="53263" y="0"/>
            <a:chExt cx="176576" cy="686178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D26239-9539-4559-AC54-7226880017D2}"/>
                </a:ext>
              </a:extLst>
            </p:cNvPr>
            <p:cNvSpPr/>
            <p:nvPr userDrawn="1"/>
          </p:nvSpPr>
          <p:spPr>
            <a:xfrm>
              <a:off x="53263" y="3796484"/>
              <a:ext cx="176576" cy="2742429"/>
            </a:xfrm>
            <a:prstGeom prst="rect">
              <a:avLst/>
            </a:prstGeom>
            <a:solidFill>
              <a:srgbClr val="1F497D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4625" indent="-174625" algn="l">
                <a:spcBef>
                  <a:spcPct val="20000"/>
                </a:spcBef>
                <a:buClr>
                  <a:srgbClr val="1F497D"/>
                </a:buClr>
                <a:buFont typeface="Wingdings" panose="05000000000000000000" pitchFamily="2" charset="2"/>
                <a:buChar char="§"/>
              </a:pPr>
              <a:endParaRPr lang="fr-FR" sz="1400">
                <a:solidFill>
                  <a:prstClr val="black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F8F7A55-67C2-400F-B4B7-2688D9CD97B5}"/>
                </a:ext>
              </a:extLst>
            </p:cNvPr>
            <p:cNvSpPr/>
            <p:nvPr userDrawn="1"/>
          </p:nvSpPr>
          <p:spPr>
            <a:xfrm>
              <a:off x="53263" y="0"/>
              <a:ext cx="176576" cy="914400"/>
            </a:xfrm>
            <a:prstGeom prst="rect">
              <a:avLst/>
            </a:prstGeom>
            <a:solidFill>
              <a:srgbClr val="C0000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4625" indent="-174625" algn="l">
                <a:spcBef>
                  <a:spcPct val="20000"/>
                </a:spcBef>
                <a:buClr>
                  <a:srgbClr val="1F497D"/>
                </a:buClr>
                <a:buFont typeface="Wingdings" panose="05000000000000000000" pitchFamily="2" charset="2"/>
                <a:buChar char="§"/>
              </a:pPr>
              <a:endParaRPr lang="fr-FR" sz="1400">
                <a:solidFill>
                  <a:prstClr val="black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9869F55-5130-4992-8D84-5DB38EAB994A}"/>
                </a:ext>
              </a:extLst>
            </p:cNvPr>
            <p:cNvSpPr/>
            <p:nvPr userDrawn="1"/>
          </p:nvSpPr>
          <p:spPr>
            <a:xfrm>
              <a:off x="53263" y="914400"/>
              <a:ext cx="176576" cy="1595470"/>
            </a:xfrm>
            <a:prstGeom prst="rect">
              <a:avLst/>
            </a:prstGeom>
            <a:solidFill>
              <a:srgbClr val="0070C0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4625" indent="-174625" algn="l">
                <a:spcBef>
                  <a:spcPct val="20000"/>
                </a:spcBef>
                <a:buClr>
                  <a:srgbClr val="1F497D"/>
                </a:buClr>
                <a:buFont typeface="Wingdings" panose="05000000000000000000" pitchFamily="2" charset="2"/>
                <a:buChar char="§"/>
              </a:pPr>
              <a:endParaRPr lang="fr-FR" sz="1400">
                <a:solidFill>
                  <a:prstClr val="black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6707EBA-70D0-4CCA-9B22-CB8FDE7A6091}"/>
                </a:ext>
              </a:extLst>
            </p:cNvPr>
            <p:cNvSpPr/>
            <p:nvPr userDrawn="1"/>
          </p:nvSpPr>
          <p:spPr>
            <a:xfrm>
              <a:off x="53263" y="2509870"/>
              <a:ext cx="176576" cy="1286614"/>
            </a:xfrm>
            <a:prstGeom prst="rect">
              <a:avLst/>
            </a:prstGeom>
            <a:solidFill>
              <a:srgbClr val="F68D36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4625" indent="-174625" algn="l">
                <a:spcBef>
                  <a:spcPct val="20000"/>
                </a:spcBef>
                <a:buClr>
                  <a:srgbClr val="1F497D"/>
                </a:buClr>
                <a:buFont typeface="Wingdings" panose="05000000000000000000" pitchFamily="2" charset="2"/>
                <a:buChar char="§"/>
              </a:pPr>
              <a:endParaRPr lang="fr-FR" sz="1400">
                <a:solidFill>
                  <a:prstClr val="black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9E40240-839B-4817-A3AD-A37BF31C9001}"/>
                </a:ext>
              </a:extLst>
            </p:cNvPr>
            <p:cNvSpPr/>
            <p:nvPr userDrawn="1"/>
          </p:nvSpPr>
          <p:spPr>
            <a:xfrm>
              <a:off x="53263" y="6792881"/>
              <a:ext cx="176576" cy="689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4625" indent="-174625" algn="l">
                <a:spcBef>
                  <a:spcPct val="20000"/>
                </a:spcBef>
                <a:buClr>
                  <a:srgbClr val="1F497D"/>
                </a:buClr>
                <a:buFont typeface="Wingdings" panose="05000000000000000000" pitchFamily="2" charset="2"/>
                <a:buChar char="§"/>
              </a:pPr>
              <a:endParaRPr lang="fr-FR" sz="1400">
                <a:solidFill>
                  <a:prstClr val="black"/>
                </a:solidFill>
              </a:endParaRPr>
            </a:p>
          </p:txBody>
        </p:sp>
        <p:pic>
          <p:nvPicPr>
            <p:cNvPr id="14" name="Picture 2" descr="logo cnaf - Enfance et Musique">
              <a:extLst>
                <a:ext uri="{FF2B5EF4-FFF2-40B4-BE49-F238E27FC236}">
                  <a16:creationId xmlns:a16="http://schemas.microsoft.com/office/drawing/2014/main" id="{6F1082EC-EF5A-42C8-9FA2-8BB28CA4C22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1" y="6543569"/>
              <a:ext cx="176400" cy="244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7231C862-2056-21D5-9390-B6FBA1FF973C}"/>
              </a:ext>
            </a:extLst>
          </p:cNvPr>
          <p:cNvSpPr txBox="1"/>
          <p:nvPr userDrawn="1"/>
        </p:nvSpPr>
        <p:spPr>
          <a:xfrm>
            <a:off x="332663" y="6506829"/>
            <a:ext cx="29647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b="1">
                <a:solidFill>
                  <a:schemeClr val="bg1">
                    <a:lumMod val="65000"/>
                  </a:schemeClr>
                </a:solidFill>
              </a:rPr>
              <a:t>Direction des Systèmes d’Information - CNAF</a:t>
            </a:r>
          </a:p>
        </p:txBody>
      </p:sp>
    </p:spTree>
    <p:extLst>
      <p:ext uri="{BB962C8B-B14F-4D97-AF65-F5344CB8AC3E}">
        <p14:creationId xmlns:p14="http://schemas.microsoft.com/office/powerpoint/2010/main" val="999441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1 Titre Dar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7999" y="2084439"/>
            <a:ext cx="7068063" cy="1219200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2A2F3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ECD53E4-69B6-170A-8756-620A34623E05}"/>
              </a:ext>
            </a:extLst>
          </p:cNvPr>
          <p:cNvSpPr/>
          <p:nvPr/>
        </p:nvSpPr>
        <p:spPr>
          <a:xfrm>
            <a:off x="4704822" y="3482362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A666340-A18C-A8BA-E0F0-1413C3A60FAD}"/>
              </a:ext>
            </a:extLst>
          </p:cNvPr>
          <p:cNvSpPr/>
          <p:nvPr/>
        </p:nvSpPr>
        <p:spPr>
          <a:xfrm>
            <a:off x="4608000" y="765368"/>
            <a:ext cx="4724048" cy="360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20">
            <a:extLst>
              <a:ext uri="{FF2B5EF4-FFF2-40B4-BE49-F238E27FC236}">
                <a16:creationId xmlns:a16="http://schemas.microsoft.com/office/drawing/2014/main" id="{559467EF-79DF-1FF6-1383-2A8D22C9E9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26000" y="822786"/>
            <a:ext cx="4630315" cy="409575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fr-FR"/>
              <a:t>DEPARTEMENT / POLE</a:t>
            </a:r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899A1121-80BD-8B9D-2671-252F6B7441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3733085"/>
            <a:ext cx="4724048" cy="384175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VERSION / DATE</a:t>
            </a:r>
          </a:p>
        </p:txBody>
      </p:sp>
      <p:pic>
        <p:nvPicPr>
          <p:cNvPr id="11" name="Image 10" descr="Une image contenant Bleu électrique, bleu, symbole, Graphique&#10;&#10;Description générée automatiquement">
            <a:extLst>
              <a:ext uri="{FF2B5EF4-FFF2-40B4-BE49-F238E27FC236}">
                <a16:creationId xmlns:a16="http://schemas.microsoft.com/office/drawing/2014/main" id="{652C3097-6A33-131D-D92A-F59ED530E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8489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362D18A-1AA2-658D-99A2-BB0283048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029" y="6075337"/>
            <a:ext cx="1632034" cy="466749"/>
          </a:xfrm>
          <a:prstGeom prst="rect">
            <a:avLst/>
          </a:prstGeom>
        </p:spPr>
      </p:pic>
      <p:pic>
        <p:nvPicPr>
          <p:cNvPr id="13" name="Image 12" descr="Une image contenant texte, Police, capture d’écran, affiche&#10;&#10;Description générée automatiquement">
            <a:extLst>
              <a:ext uri="{FF2B5EF4-FFF2-40B4-BE49-F238E27FC236}">
                <a16:creationId xmlns:a16="http://schemas.microsoft.com/office/drawing/2014/main" id="{FD080B4D-F3AB-1C12-5177-C34CAC13D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9" y="5670358"/>
            <a:ext cx="621792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0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7378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82A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763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2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82AE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82AEFF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211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2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82A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16CDC705-915D-036F-879E-49F7E005C57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068047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3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003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1129784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3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Bleu électrique&#10;&#10;Description générée automatiquement">
            <a:extLst>
              <a:ext uri="{FF2B5EF4-FFF2-40B4-BE49-F238E27FC236}">
                <a16:creationId xmlns:a16="http://schemas.microsoft.com/office/drawing/2014/main" id="{C88CA35E-5B58-248E-2906-70BEDE418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80414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1909460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3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01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3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13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5C2F4EF2-30A4-AC99-51E0-07CC43C6A0E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829101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4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2B80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4092008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4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2B808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2B808D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164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4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2B80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EFD02166-A8BA-3D59-C267-13EE5E009FC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994347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5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E94F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148577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5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E94F1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E94F1C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412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5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E94F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ADEA45C1-6BEF-C922-DE7A-9E5B7089144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3658948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5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E388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80152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.5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E388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E3889A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93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3_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‹#›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013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FE98F487-7E1D-478B-059F-22F05AB6960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659413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.5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F7DB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3801364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5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F7DB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62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5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ADEA45C1-6BEF-C922-DE7A-9E5B7089144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698402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2.5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3993615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2.5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57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.5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ADEA45C1-6BEF-C922-DE7A-9E5B7089144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56536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6_1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E7AD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520651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6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E7AD2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E7AD23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309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6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E7AD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4D6A6B83-6F78-C3E7-E3A8-3EEF2134A3F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332387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7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FFE78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628429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3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DD55E32A-DCEB-54FE-BA0B-22D2632FF5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511213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7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FFE78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E782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6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7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FFE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873C998B-77D0-74AC-EE95-E48ADC4E407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1905891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8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FFC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3585885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8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FFC78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C782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379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8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FFC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03D46087-16FB-D36B-F188-CFC14EA12ED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796654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9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6800"/>
          </a:xfrm>
          <a:prstGeom prst="rect">
            <a:avLst/>
          </a:prstGeom>
          <a:solidFill>
            <a:srgbClr val="091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381200" y="865736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3E508250-3500-2E15-A54D-FE5DA1C5C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4000" y="-1"/>
            <a:ext cx="7392353" cy="77172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6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9D1D650-023E-C939-A350-0D3CFA5C75A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801443" y="6356350"/>
            <a:ext cx="5401877" cy="365125"/>
          </a:xfrm>
        </p:spPr>
        <p:txBody>
          <a:bodyPr/>
          <a:lstStyle>
            <a:lvl1pPr algn="r">
              <a:defRPr sz="800">
                <a:solidFill>
                  <a:srgbClr val="2A2F3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PI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9DF95D3-E04D-0383-D1D9-F8AEDFFAD0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4000" y="1480270"/>
            <a:ext cx="3528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D9D64BA2-FB42-CBCD-D178-3156549D92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9238" y="1480270"/>
            <a:ext cx="3528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7" name="Espace réservé du texte 16">
            <a:extLst>
              <a:ext uri="{FF2B5EF4-FFF2-40B4-BE49-F238E27FC236}">
                <a16:creationId xmlns:a16="http://schemas.microsoft.com/office/drawing/2014/main" id="{D179343D-5C6D-A274-B09A-7D02BA83C4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84000" y="1949265"/>
            <a:ext cx="3528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1A39020A-9787-AF2B-E1E2-34069771CD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9175" y="1949265"/>
            <a:ext cx="3528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E8CECA0-AB4E-40DE-79CA-12BF43F4B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155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10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5F96DF-8296-F512-C66F-277362627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8767"/>
          </a:xfrm>
        </p:spPr>
        <p:txBody>
          <a:bodyPr>
            <a:normAutofit/>
          </a:bodyPr>
          <a:lstStyle>
            <a:lvl1pPr>
              <a:defRPr sz="2600">
                <a:solidFill>
                  <a:srgbClr val="091F4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7D4E38-5226-704F-C140-3D7E1EF06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276"/>
            <a:ext cx="10837863" cy="1893351"/>
          </a:xfrm>
        </p:spPr>
        <p:txBody>
          <a:bodyPr numCol="2" spcCol="360000"/>
          <a:lstStyle>
            <a:lvl1pPr>
              <a:defRPr sz="2200"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  <a:lvl2pPr>
              <a:defRPr sz="1800"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2pPr>
            <a:lvl3pPr>
              <a:defRPr sz="1600">
                <a:solidFill>
                  <a:srgbClr val="00359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0E69BDA-6DD0-31D2-A358-8E1D67502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16">
            <a:extLst>
              <a:ext uri="{FF2B5EF4-FFF2-40B4-BE49-F238E27FC236}">
                <a16:creationId xmlns:a16="http://schemas.microsoft.com/office/drawing/2014/main" id="{83E1BDA2-A2D0-9BFE-C04C-A7911120A3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8" y="3122628"/>
            <a:ext cx="10837861" cy="31860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D2957DFB-6570-CA74-0602-3810D408407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3933277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11 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8599" y="2084439"/>
            <a:ext cx="7068063" cy="1219200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2A2F3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Merci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ECD53E4-69B6-170A-8756-620A34623E05}"/>
              </a:ext>
            </a:extLst>
          </p:cNvPr>
          <p:cNvSpPr/>
          <p:nvPr/>
        </p:nvSpPr>
        <p:spPr>
          <a:xfrm>
            <a:off x="1885422" y="3482362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A666340-A18C-A8BA-E0F0-1413C3A60FAD}"/>
              </a:ext>
            </a:extLst>
          </p:cNvPr>
          <p:cNvSpPr/>
          <p:nvPr/>
        </p:nvSpPr>
        <p:spPr>
          <a:xfrm>
            <a:off x="1788600" y="765368"/>
            <a:ext cx="4724048" cy="360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20">
            <a:extLst>
              <a:ext uri="{FF2B5EF4-FFF2-40B4-BE49-F238E27FC236}">
                <a16:creationId xmlns:a16="http://schemas.microsoft.com/office/drawing/2014/main" id="{559467EF-79DF-1FF6-1383-2A8D22C9E9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6600" y="822786"/>
            <a:ext cx="4630315" cy="409575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fr-FR"/>
              <a:t>DEPARTEMENT / POLE</a:t>
            </a:r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899A1121-80BD-8B9D-2671-252F6B7441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8600" y="3733085"/>
            <a:ext cx="4724048" cy="384175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VERSION / DATE</a:t>
            </a:r>
          </a:p>
        </p:txBody>
      </p:sp>
      <p:pic>
        <p:nvPicPr>
          <p:cNvPr id="11" name="Image 10" descr="Une image contenant Bleu électrique, bleu, symbole, Graphique&#10;&#10;Description générée automatiquement">
            <a:extLst>
              <a:ext uri="{FF2B5EF4-FFF2-40B4-BE49-F238E27FC236}">
                <a16:creationId xmlns:a16="http://schemas.microsoft.com/office/drawing/2014/main" id="{652C3097-6A33-131D-D92A-F59ED530E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95" y="0"/>
            <a:ext cx="3961905" cy="6884894"/>
          </a:xfrm>
          <a:prstGeom prst="rect">
            <a:avLst/>
          </a:prstGeom>
        </p:spPr>
      </p:pic>
      <p:pic>
        <p:nvPicPr>
          <p:cNvPr id="13" name="Image 12" descr="Une image contenant texte, Police, capture d’écran, affiche&#10;&#10;Description générée automatiquement">
            <a:extLst>
              <a:ext uri="{FF2B5EF4-FFF2-40B4-BE49-F238E27FC236}">
                <a16:creationId xmlns:a16="http://schemas.microsoft.com/office/drawing/2014/main" id="{FD080B4D-F3AB-1C12-5177-C34CAC13D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9" y="5670358"/>
            <a:ext cx="621792" cy="8717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21F4D70-1D4A-2670-574B-08533A713F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078" b="-654"/>
          <a:stretch/>
        </p:blipFill>
        <p:spPr>
          <a:xfrm>
            <a:off x="9589107" y="6072289"/>
            <a:ext cx="488343" cy="46979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76C1AB7-B7A8-C4C8-8FDD-9EDDC77FD307}"/>
              </a:ext>
            </a:extLst>
          </p:cNvPr>
          <p:cNvSpPr txBox="1"/>
          <p:nvPr userDrawn="1"/>
        </p:nvSpPr>
        <p:spPr>
          <a:xfrm>
            <a:off x="10144125" y="6115509"/>
            <a:ext cx="1571625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2800" b="0" spc="100" baseline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Darsem</a:t>
            </a:r>
          </a:p>
        </p:txBody>
      </p:sp>
    </p:spTree>
    <p:extLst>
      <p:ext uri="{BB962C8B-B14F-4D97-AF65-F5344CB8AC3E}">
        <p14:creationId xmlns:p14="http://schemas.microsoft.com/office/powerpoint/2010/main" val="1604831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7378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3E588E89-75BD-1CB7-A4D3-D7539ECC7483}"/>
              </a:ext>
            </a:extLst>
          </p:cNvPr>
          <p:cNvSpPr txBox="1"/>
          <p:nvPr/>
        </p:nvSpPr>
        <p:spPr>
          <a:xfrm>
            <a:off x="466808" y="249079"/>
            <a:ext cx="3318993" cy="616696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120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17A2EEE-5FD5-A153-6B65-F0E7B82FDA0B}"/>
              </a:ext>
            </a:extLst>
          </p:cNvPr>
          <p:cNvGrpSpPr/>
          <p:nvPr userDrawn="1"/>
        </p:nvGrpSpPr>
        <p:grpSpPr>
          <a:xfrm>
            <a:off x="464820" y="6410005"/>
            <a:ext cx="441960" cy="447995"/>
            <a:chOff x="6172200" y="6787117"/>
            <a:chExt cx="662940" cy="671993"/>
          </a:xfrm>
        </p:grpSpPr>
        <p:sp>
          <p:nvSpPr>
            <p:cNvPr id="11" name="Freeform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A581B73-5733-7249-280A-CEC5BBFE4B8A}"/>
                </a:ext>
              </a:extLst>
            </p:cNvPr>
            <p:cNvSpPr/>
            <p:nvPr/>
          </p:nvSpPr>
          <p:spPr>
            <a:xfrm>
              <a:off x="6172200" y="6796170"/>
              <a:ext cx="662940" cy="662940"/>
            </a:xfrm>
            <a:custGeom>
              <a:avLst/>
              <a:gdLst/>
              <a:ahLst/>
              <a:cxnLst/>
              <a:rect l="l" t="t" r="r" b="b"/>
              <a:pathLst>
                <a:path w="662940" h="662940">
                  <a:moveTo>
                    <a:pt x="0" y="0"/>
                  </a:moveTo>
                  <a:lnTo>
                    <a:pt x="662940" y="0"/>
                  </a:lnTo>
                  <a:lnTo>
                    <a:pt x="662940" y="662940"/>
                  </a:lnTo>
                  <a:lnTo>
                    <a:pt x="0" y="662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12" name="Graphique 11" descr="Logement contour">
              <a:hlinkClick r:id="" action="ppaction://noaction"/>
              <a:extLst>
                <a:ext uri="{FF2B5EF4-FFF2-40B4-BE49-F238E27FC236}">
                  <a16:creationId xmlns:a16="http://schemas.microsoft.com/office/drawing/2014/main" id="{578AF93E-D6C1-B1D3-C40E-5994D983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97670" y="6787117"/>
              <a:ext cx="612000" cy="612000"/>
            </a:xfrm>
            <a:prstGeom prst="rect">
              <a:avLst/>
            </a:prstGeom>
          </p:spPr>
        </p:pic>
      </p:grpSp>
      <p:grpSp>
        <p:nvGrpSpPr>
          <p:cNvPr id="2" name="Group 11">
            <a:extLst>
              <a:ext uri="{FF2B5EF4-FFF2-40B4-BE49-F238E27FC236}">
                <a16:creationId xmlns:a16="http://schemas.microsoft.com/office/drawing/2014/main" id="{3BB7B9DD-8DBC-E789-F533-6A24262E2D1E}"/>
              </a:ext>
            </a:extLst>
          </p:cNvPr>
          <p:cNvGrpSpPr/>
          <p:nvPr userDrawn="1"/>
        </p:nvGrpSpPr>
        <p:grpSpPr>
          <a:xfrm>
            <a:off x="10120397" y="6410005"/>
            <a:ext cx="1606783" cy="441960"/>
            <a:chOff x="0" y="0"/>
            <a:chExt cx="3213565" cy="883920"/>
          </a:xfrm>
        </p:grpSpPr>
        <p:sp>
          <p:nvSpPr>
            <p:cNvPr id="3" name="Freeform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D0C64BC-D035-0E31-03A8-3548362F7F9A}"/>
                </a:ext>
              </a:extLst>
            </p:cNvPr>
            <p:cNvSpPr/>
            <p:nvPr/>
          </p:nvSpPr>
          <p:spPr>
            <a:xfrm>
              <a:off x="2329645" y="0"/>
              <a:ext cx="883920" cy="883920"/>
            </a:xfrm>
            <a:custGeom>
              <a:avLst/>
              <a:gdLst/>
              <a:ahLst/>
              <a:cxnLst/>
              <a:rect l="l" t="t" r="r" b="b"/>
              <a:pathLst>
                <a:path w="883920" h="883920">
                  <a:moveTo>
                    <a:pt x="0" y="0"/>
                  </a:moveTo>
                  <a:lnTo>
                    <a:pt x="883920" y="0"/>
                  </a:lnTo>
                  <a:lnTo>
                    <a:pt x="883920" y="883920"/>
                  </a:lnTo>
                  <a:lnTo>
                    <a:pt x="0" y="88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1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F99C0E45-D557-8E48-5F2A-6FB0E892502B}"/>
                </a:ext>
              </a:extLst>
            </p:cNvPr>
            <p:cNvSpPr/>
            <p:nvPr/>
          </p:nvSpPr>
          <p:spPr>
            <a:xfrm rot="-10800000">
              <a:off x="0" y="0"/>
              <a:ext cx="883920" cy="883920"/>
            </a:xfrm>
            <a:custGeom>
              <a:avLst/>
              <a:gdLst/>
              <a:ahLst/>
              <a:cxnLst/>
              <a:rect l="l" t="t" r="r" b="b"/>
              <a:pathLst>
                <a:path w="883920" h="883920">
                  <a:moveTo>
                    <a:pt x="0" y="0"/>
                  </a:moveTo>
                  <a:lnTo>
                    <a:pt x="883920" y="0"/>
                  </a:lnTo>
                  <a:lnTo>
                    <a:pt x="883920" y="883920"/>
                  </a:lnTo>
                  <a:lnTo>
                    <a:pt x="0" y="88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65D2BD0-A486-256F-F67E-D9F35F014816}"/>
              </a:ext>
            </a:extLst>
          </p:cNvPr>
          <p:cNvSpPr/>
          <p:nvPr userDrawn="1"/>
        </p:nvSpPr>
        <p:spPr>
          <a:xfrm>
            <a:off x="481799" y="445827"/>
            <a:ext cx="3319200" cy="5970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6621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E495474-B9FD-5D22-F724-FDF0840A3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2" y="0"/>
            <a:ext cx="12184175" cy="520137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B5C398A-59EE-0B1C-6583-A3C3BC64B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1349576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4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A0B485-EACF-A4C9-DC0D-DBD556352D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2254935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4_3 Contenu d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Image 2" descr="Une image contenant noir&#10;&#10;Description générée automatiquement">
            <a:extLst>
              <a:ext uri="{FF2B5EF4-FFF2-40B4-BE49-F238E27FC236}">
                <a16:creationId xmlns:a16="http://schemas.microsoft.com/office/drawing/2014/main" id="{BEA5375E-D9E8-3909-AF3E-98147A3AC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2857" cy="1428571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‹#›</a:t>
            </a:fld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7D6F04DE-7A1B-7C78-542E-4758C16CF3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2936097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DEAABCF-A275-DD93-5D59-2121DBD4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0BCB24-7A8A-9D45-D32D-8606B93D3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8000" y="1825624"/>
            <a:ext cx="9408063" cy="4471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EFF1C-19B9-CC65-F0AB-5275659C5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3200" y="6356350"/>
            <a:ext cx="54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646D7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3CA651-AB15-5222-C627-2C663C1D5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38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8" r:id="rId2"/>
    <p:sldLayoutId id="2147483743" r:id="rId3"/>
    <p:sldLayoutId id="2147483693" r:id="rId4"/>
    <p:sldLayoutId id="2147483756" r:id="rId5"/>
    <p:sldLayoutId id="2147483733" r:id="rId6"/>
    <p:sldLayoutId id="2147483744" r:id="rId7"/>
    <p:sldLayoutId id="2147483750" r:id="rId8"/>
    <p:sldLayoutId id="2147483737" r:id="rId9"/>
    <p:sldLayoutId id="2147483762" r:id="rId10"/>
    <p:sldLayoutId id="2147483745" r:id="rId11"/>
    <p:sldLayoutId id="2147483751" r:id="rId12"/>
    <p:sldLayoutId id="2147483757" r:id="rId13"/>
    <p:sldLayoutId id="2147483763" r:id="rId14"/>
    <p:sldLayoutId id="2147483746" r:id="rId15"/>
    <p:sldLayoutId id="2147483752" r:id="rId16"/>
    <p:sldLayoutId id="2147483758" r:id="rId17"/>
    <p:sldLayoutId id="2147483764" r:id="rId18"/>
    <p:sldLayoutId id="2147483747" r:id="rId19"/>
    <p:sldLayoutId id="2147483753" r:id="rId20"/>
    <p:sldLayoutId id="2147483759" r:id="rId21"/>
    <p:sldLayoutId id="2147483765" r:id="rId22"/>
    <p:sldLayoutId id="2147483748" r:id="rId23"/>
    <p:sldLayoutId id="2147483754" r:id="rId24"/>
    <p:sldLayoutId id="2147483760" r:id="rId25"/>
    <p:sldLayoutId id="2147483766" r:id="rId26"/>
    <p:sldLayoutId id="2147483749" r:id="rId27"/>
    <p:sldLayoutId id="2147483755" r:id="rId28"/>
    <p:sldLayoutId id="2147483761" r:id="rId29"/>
    <p:sldLayoutId id="2147483767" r:id="rId30"/>
    <p:sldLayoutId id="2147483739" r:id="rId31"/>
    <p:sldLayoutId id="2147483783" r:id="rId32"/>
    <p:sldLayoutId id="2147483791" r:id="rId33"/>
    <p:sldLayoutId id="2147483801" r:id="rId3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003593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09204E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9204E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3593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pos="7355">
          <p15:clr>
            <a:srgbClr val="F26B43"/>
          </p15:clr>
        </p15:guide>
        <p15:guide id="3" orient="horz" pos="459">
          <p15:clr>
            <a:srgbClr val="F26B43"/>
          </p15:clr>
        </p15:guide>
        <p15:guide id="4" pos="141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DEAABCF-A275-DD93-5D59-2121DBD4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0BCB24-7A8A-9D45-D32D-8606B93D3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8000" y="1825624"/>
            <a:ext cx="9408063" cy="4471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EFF1C-19B9-CC65-F0AB-5275659C5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3200" y="6356350"/>
            <a:ext cx="54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646D7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AC5478D-80D2-27EE-E47E-A0E40C3DC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7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21" r:id="rId2"/>
    <p:sldLayoutId id="2147483777" r:id="rId3"/>
    <p:sldLayoutId id="2147483784" r:id="rId4"/>
    <p:sldLayoutId id="2147483768" r:id="rId5"/>
    <p:sldLayoutId id="2147483734" r:id="rId6"/>
    <p:sldLayoutId id="2147483789" r:id="rId7"/>
    <p:sldLayoutId id="2147483769" r:id="rId8"/>
    <p:sldLayoutId id="2147483778" r:id="rId9"/>
    <p:sldLayoutId id="2147483788" r:id="rId10"/>
    <p:sldLayoutId id="2147483770" r:id="rId11"/>
    <p:sldLayoutId id="2147483779" r:id="rId12"/>
    <p:sldLayoutId id="2147483787" r:id="rId13"/>
    <p:sldLayoutId id="2147483792" r:id="rId14"/>
    <p:sldLayoutId id="2147483796" r:id="rId15"/>
    <p:sldLayoutId id="2147483795" r:id="rId16"/>
    <p:sldLayoutId id="2147483793" r:id="rId17"/>
    <p:sldLayoutId id="2147483794" r:id="rId18"/>
    <p:sldLayoutId id="2147483797" r:id="rId19"/>
    <p:sldLayoutId id="2147483798" r:id="rId20"/>
    <p:sldLayoutId id="2147483799" r:id="rId21"/>
    <p:sldLayoutId id="2147483771" r:id="rId22"/>
    <p:sldLayoutId id="2147483780" r:id="rId23"/>
    <p:sldLayoutId id="2147483786" r:id="rId24"/>
    <p:sldLayoutId id="2147483772" r:id="rId25"/>
    <p:sldLayoutId id="2147483781" r:id="rId26"/>
    <p:sldLayoutId id="2147483785" r:id="rId27"/>
    <p:sldLayoutId id="2147483773" r:id="rId28"/>
    <p:sldLayoutId id="2147483782" r:id="rId29"/>
    <p:sldLayoutId id="2147483723" r:id="rId30"/>
    <p:sldLayoutId id="2147483742" r:id="rId31"/>
    <p:sldLayoutId id="2147483725" r:id="rId32"/>
    <p:sldLayoutId id="2147483790" r:id="rId33"/>
    <p:sldLayoutId id="2147483802" r:id="rId3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003593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pos="7355">
          <p15:clr>
            <a:srgbClr val="F26B43"/>
          </p15:clr>
        </p15:guide>
        <p15:guide id="3" orient="horz" pos="459">
          <p15:clr>
            <a:srgbClr val="F26B43"/>
          </p15:clr>
        </p15:guide>
        <p15:guide id="4" pos="14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61.xml"/><Relationship Id="rId6" Type="http://schemas.openxmlformats.org/officeDocument/2006/relationships/slide" Target="slide17.xml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5.xml"/><Relationship Id="rId5" Type="http://schemas.openxmlformats.org/officeDocument/2006/relationships/slide" Target="slide1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5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6" Type="http://schemas.openxmlformats.org/officeDocument/2006/relationships/slide" Target="slide12.xml"/><Relationship Id="rId5" Type="http://schemas.openxmlformats.org/officeDocument/2006/relationships/slide" Target="slide2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38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6.png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1.xml"/><Relationship Id="rId4" Type="http://schemas.openxmlformats.org/officeDocument/2006/relationships/slide" Target="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f.fr/allocataires/actualites/actualites-nationales/etudiants-tout-savoir-sur-l-aide-au-logement-0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55.xml"/><Relationship Id="rId6" Type="http://schemas.openxmlformats.org/officeDocument/2006/relationships/hyperlink" Target="https://www.caf.fr/allocataires/actualites/la-caf-et-vous/vous-venez-en-france-pour-etudier-et-souhaitez-vous-loger" TargetMode="External"/><Relationship Id="rId5" Type="http://schemas.openxmlformats.org/officeDocument/2006/relationships/image" Target="../media/image68.jpeg"/><Relationship Id="rId4" Type="http://schemas.openxmlformats.org/officeDocument/2006/relationships/hyperlink" Target="https://www.youtube.com/watch?v=8IwLplfWcQo&amp;list=PLWAKBCejUHlPsZ7469hXWK6h5Lv8jGKa7&amp;index=3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f.fr/allocataires/actualites/la-caf-et-vous/des-solutions-pour-les-16-25-ans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5.xml"/><Relationship Id="rId5" Type="http://schemas.openxmlformats.org/officeDocument/2006/relationships/slide" Target="slide2.xml"/><Relationship Id="rId4" Type="http://schemas.openxmlformats.org/officeDocument/2006/relationships/hyperlink" Target="https://www.calameo.com/read/007557337d34334900005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ssaf.fr/accueil/outils-documentation/simulateurs/calculer-reste-a-charge-cmg-pe.html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4.png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8.xml"/><Relationship Id="rId5" Type="http://schemas.openxmlformats.org/officeDocument/2006/relationships/slide" Target="slide1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D2A37-1CB0-51A4-B57C-7997ACE4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La </a:t>
            </a:r>
            <a:r>
              <a:rPr lang="fr-FR" sz="32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sz="3200" dirty="0"/>
              <a:t> des Partenaires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F981F5-CC04-7EC2-B459-3FD8D35D98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SEPTEMBRE 2025</a:t>
            </a:r>
          </a:p>
        </p:txBody>
      </p:sp>
    </p:spTree>
    <p:extLst>
      <p:ext uri="{BB962C8B-B14F-4D97-AF65-F5344CB8AC3E}">
        <p14:creationId xmlns:p14="http://schemas.microsoft.com/office/powerpoint/2010/main" val="389448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>
            <a:extLst>
              <a:ext uri="{FF2B5EF4-FFF2-40B4-BE49-F238E27FC236}">
                <a16:creationId xmlns:a16="http://schemas.microsoft.com/office/drawing/2014/main" id="{CD471D8D-A4FC-F314-3630-C9398BDE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00"/>
            <a:ext cx="10837862" cy="661168"/>
          </a:xfrm>
        </p:spPr>
        <p:txBody>
          <a:bodyPr>
            <a:normAutofit/>
          </a:bodyPr>
          <a:lstStyle/>
          <a:p>
            <a:r>
              <a:rPr lang="fr-FR" dirty="0"/>
              <a:t>Serveur Visuel Interactif (SVI) visuel</a:t>
            </a:r>
          </a:p>
        </p:txBody>
      </p:sp>
      <p:sp>
        <p:nvSpPr>
          <p:cNvPr id="43" name="Espace réservé du numéro de diapositive 6">
            <a:extLst>
              <a:ext uri="{FF2B5EF4-FFF2-40B4-BE49-F238E27FC236}">
                <a16:creationId xmlns:a16="http://schemas.microsoft.com/office/drawing/2014/main" id="{6B7899EF-5F12-3807-C9B5-969919F7DA50}"/>
              </a:ext>
            </a:extLst>
          </p:cNvPr>
          <p:cNvSpPr txBox="1">
            <a:spLocks/>
          </p:cNvSpPr>
          <p:nvPr/>
        </p:nvSpPr>
        <p:spPr>
          <a:xfrm>
            <a:off x="11294076" y="6306858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787BFD-843A-4602-B314-707DEED37BF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4" name="Espace réservé du pied de page 7">
            <a:extLst>
              <a:ext uri="{FF2B5EF4-FFF2-40B4-BE49-F238E27FC236}">
                <a16:creationId xmlns:a16="http://schemas.microsoft.com/office/drawing/2014/main" id="{DB78213D-BD17-6E93-2BAA-0DEC4EB68F8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06858"/>
            <a:ext cx="5400000" cy="365125"/>
          </a:xfrm>
        </p:spPr>
        <p:txBody>
          <a:bodyPr/>
          <a:lstStyle/>
          <a:p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 dirty="0"/>
              <a:t> </a:t>
            </a:r>
            <a:r>
              <a:rPr lang="fr-FR" cap="none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 dirty="0"/>
              <a:t> </a:t>
            </a:r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septembre 2025</a:t>
            </a:r>
          </a:p>
        </p:txBody>
      </p:sp>
      <p:sp>
        <p:nvSpPr>
          <p:cNvPr id="45" name="Bouton d’action : accueil 4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06A2C94-1047-C4ED-73A7-D2B316E2858C}"/>
              </a:ext>
            </a:extLst>
          </p:cNvPr>
          <p:cNvSpPr/>
          <p:nvPr/>
        </p:nvSpPr>
        <p:spPr>
          <a:xfrm>
            <a:off x="838200" y="6307353"/>
            <a:ext cx="381986" cy="364135"/>
          </a:xfrm>
          <a:prstGeom prst="actionButtonHome">
            <a:avLst/>
          </a:prstGeom>
          <a:solidFill>
            <a:srgbClr val="82AE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 : avec coins rognés en diagonale 56">
            <a:hlinkClick r:id="rId3" action="ppaction://hlinksldjump"/>
            <a:extLst>
              <a:ext uri="{FF2B5EF4-FFF2-40B4-BE49-F238E27FC236}">
                <a16:creationId xmlns:a16="http://schemas.microsoft.com/office/drawing/2014/main" id="{7495D3F2-0ACC-04B0-CDF3-8AEFC214ED86}"/>
              </a:ext>
            </a:extLst>
          </p:cNvPr>
          <p:cNvSpPr/>
          <p:nvPr/>
        </p:nvSpPr>
        <p:spPr>
          <a:xfrm>
            <a:off x="1484670" y="6307353"/>
            <a:ext cx="1632155" cy="364135"/>
          </a:xfrm>
          <a:prstGeom prst="snip2DiagRect">
            <a:avLst>
              <a:gd name="adj1" fmla="val 40503"/>
              <a:gd name="adj2" fmla="val 16667"/>
            </a:avLst>
          </a:prstGeom>
          <a:solidFill>
            <a:srgbClr val="82A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2"/>
                </a:solidFill>
              </a:rPr>
              <a:t>Retour au menu «Relation de service»</a:t>
            </a:r>
            <a:endParaRPr lang="fr-FR" dirty="0">
              <a:solidFill>
                <a:schemeClr val="bg2"/>
              </a:solidFill>
            </a:endParaRPr>
          </a:p>
        </p:txBody>
      </p:sp>
      <p:graphicFrame>
        <p:nvGraphicFramePr>
          <p:cNvPr id="59" name="Espace réservé du contenu 7">
            <a:extLst>
              <a:ext uri="{FF2B5EF4-FFF2-40B4-BE49-F238E27FC236}">
                <a16:creationId xmlns:a16="http://schemas.microsoft.com/office/drawing/2014/main" id="{3A6A9ADD-93F7-09F6-4B5C-EC05DAA362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966769"/>
              </p:ext>
            </p:extLst>
          </p:nvPr>
        </p:nvGraphicFramePr>
        <p:xfrm>
          <a:off x="243840" y="1032983"/>
          <a:ext cx="11653520" cy="4737081"/>
        </p:xfrm>
        <a:graphic>
          <a:graphicData uri="http://schemas.openxmlformats.org/drawingml/2006/table">
            <a:tbl>
              <a:tblPr firstRow="1" bandRow="1"/>
              <a:tblGrid>
                <a:gridCol w="1770552">
                  <a:extLst>
                    <a:ext uri="{9D8B030D-6E8A-4147-A177-3AD203B41FA5}">
                      <a16:colId xmlns:a16="http://schemas.microsoft.com/office/drawing/2014/main" val="4133460003"/>
                    </a:ext>
                  </a:extLst>
                </a:gridCol>
                <a:gridCol w="893386">
                  <a:extLst>
                    <a:ext uri="{9D8B030D-6E8A-4147-A177-3AD203B41FA5}">
                      <a16:colId xmlns:a16="http://schemas.microsoft.com/office/drawing/2014/main" val="791449189"/>
                    </a:ext>
                  </a:extLst>
                </a:gridCol>
                <a:gridCol w="893386">
                  <a:extLst>
                    <a:ext uri="{9D8B030D-6E8A-4147-A177-3AD203B41FA5}">
                      <a16:colId xmlns:a16="http://schemas.microsoft.com/office/drawing/2014/main" val="3099384178"/>
                    </a:ext>
                  </a:extLst>
                </a:gridCol>
                <a:gridCol w="709876">
                  <a:extLst>
                    <a:ext uri="{9D8B030D-6E8A-4147-A177-3AD203B41FA5}">
                      <a16:colId xmlns:a16="http://schemas.microsoft.com/office/drawing/2014/main" val="3821470238"/>
                    </a:ext>
                  </a:extLst>
                </a:gridCol>
                <a:gridCol w="1076896">
                  <a:extLst>
                    <a:ext uri="{9D8B030D-6E8A-4147-A177-3AD203B41FA5}">
                      <a16:colId xmlns:a16="http://schemas.microsoft.com/office/drawing/2014/main" val="3735655154"/>
                    </a:ext>
                  </a:extLst>
                </a:gridCol>
                <a:gridCol w="788678">
                  <a:extLst>
                    <a:ext uri="{9D8B030D-6E8A-4147-A177-3AD203B41FA5}">
                      <a16:colId xmlns:a16="http://schemas.microsoft.com/office/drawing/2014/main" val="3197961227"/>
                    </a:ext>
                  </a:extLst>
                </a:gridCol>
                <a:gridCol w="788678">
                  <a:extLst>
                    <a:ext uri="{9D8B030D-6E8A-4147-A177-3AD203B41FA5}">
                      <a16:colId xmlns:a16="http://schemas.microsoft.com/office/drawing/2014/main" val="4047122429"/>
                    </a:ext>
                  </a:extLst>
                </a:gridCol>
                <a:gridCol w="788678">
                  <a:extLst>
                    <a:ext uri="{9D8B030D-6E8A-4147-A177-3AD203B41FA5}">
                      <a16:colId xmlns:a16="http://schemas.microsoft.com/office/drawing/2014/main" val="1987815502"/>
                    </a:ext>
                  </a:extLst>
                </a:gridCol>
                <a:gridCol w="788678">
                  <a:extLst>
                    <a:ext uri="{9D8B030D-6E8A-4147-A177-3AD203B41FA5}">
                      <a16:colId xmlns:a16="http://schemas.microsoft.com/office/drawing/2014/main" val="3094611528"/>
                    </a:ext>
                  </a:extLst>
                </a:gridCol>
                <a:gridCol w="788678">
                  <a:extLst>
                    <a:ext uri="{9D8B030D-6E8A-4147-A177-3AD203B41FA5}">
                      <a16:colId xmlns:a16="http://schemas.microsoft.com/office/drawing/2014/main" val="1404831380"/>
                    </a:ext>
                  </a:extLst>
                </a:gridCol>
                <a:gridCol w="788678">
                  <a:extLst>
                    <a:ext uri="{9D8B030D-6E8A-4147-A177-3AD203B41FA5}">
                      <a16:colId xmlns:a16="http://schemas.microsoft.com/office/drawing/2014/main" val="384220002"/>
                    </a:ext>
                  </a:extLst>
                </a:gridCol>
                <a:gridCol w="788678">
                  <a:extLst>
                    <a:ext uri="{9D8B030D-6E8A-4147-A177-3AD203B41FA5}">
                      <a16:colId xmlns:a16="http://schemas.microsoft.com/office/drawing/2014/main" val="211027516"/>
                    </a:ext>
                  </a:extLst>
                </a:gridCol>
                <a:gridCol w="788678">
                  <a:extLst>
                    <a:ext uri="{9D8B030D-6E8A-4147-A177-3AD203B41FA5}">
                      <a16:colId xmlns:a16="http://schemas.microsoft.com/office/drawing/2014/main" val="3131323944"/>
                    </a:ext>
                  </a:extLst>
                </a:gridCol>
              </a:tblGrid>
              <a:tr h="484448">
                <a:tc rowSpan="3">
                  <a:txBody>
                    <a:bodyPr/>
                    <a:lstStyle/>
                    <a:p>
                      <a:endParaRPr lang="fr-FR" sz="11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CONTACTER MA CAF DEPUIS L’APPLICATION MOBILE MONCOMPTE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CONTACTER MA CAF SUR CAF.FR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73671"/>
                  </a:ext>
                </a:extLst>
              </a:tr>
              <a:tr h="552679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fr-FR" sz="12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000" b="0" dirty="0">
                          <a:latin typeface="+mn-lt"/>
                        </a:rPr>
                        <a:t>Affichage simple du numéro 3230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latin typeface="+mn-lt"/>
                        </a:rPr>
                        <a:t>SVI Visuel AVEC page Motifs (pourquoi j’appelle ma Caf?)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000" b="0" dirty="0">
                          <a:latin typeface="+mn-lt"/>
                        </a:rPr>
                        <a:t>SVI Visuel SANS page Motifs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000" b="0" dirty="0">
                          <a:latin typeface="+mn-lt"/>
                        </a:rPr>
                        <a:t>Mise en relation avec les plateformes téléphoniques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050" b="1" dirty="0">
                          <a:solidFill>
                            <a:schemeClr val="bg2"/>
                          </a:solidFill>
                          <a:latin typeface="+mn-lt"/>
                        </a:rPr>
                        <a:t>Depuis un ordinateur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050" b="1" dirty="0">
                          <a:solidFill>
                            <a:schemeClr val="bg2"/>
                          </a:solidFill>
                          <a:latin typeface="+mn-lt"/>
                        </a:rPr>
                        <a:t>Depuis un smartphone                                        </a:t>
                      </a:r>
                      <a:r>
                        <a:rPr lang="fr-FR" sz="1050" b="0" dirty="0">
                          <a:solidFill>
                            <a:schemeClr val="bg2"/>
                          </a:solidFill>
                          <a:latin typeface="+mn-lt"/>
                        </a:rPr>
                        <a:t>(hors application mobile)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603729"/>
                  </a:ext>
                </a:extLst>
              </a:tr>
              <a:tr h="738143">
                <a:tc vMerge="1">
                  <a:txBody>
                    <a:bodyPr/>
                    <a:lstStyle/>
                    <a:p>
                      <a:endParaRPr lang="fr-FR" sz="12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bg2"/>
                          </a:solidFill>
                          <a:latin typeface="+mn-lt"/>
                        </a:rPr>
                        <a:t>Affichage des numéros de contact (*)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latin typeface="+mn-lt"/>
                        </a:rPr>
                        <a:t>SVI Visuel AVEC page Motifs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900" b="0" dirty="0">
                          <a:latin typeface="+mn-lt"/>
                        </a:rPr>
                        <a:t>SVI Visuel SANS page Motifs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bg2"/>
                          </a:solidFill>
                          <a:latin typeface="+mn-lt"/>
                        </a:rPr>
                        <a:t>Mise en relation PFS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bg2"/>
                          </a:solidFill>
                          <a:latin typeface="+mn-lt"/>
                        </a:rPr>
                        <a:t>Affichage des numéros  de téléphone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latin typeface="+mn-lt"/>
                        </a:rPr>
                        <a:t>SVI Visuel AVEC page Motifs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900" b="0" dirty="0">
                          <a:latin typeface="+mn-lt"/>
                        </a:rPr>
                        <a:t>SVI Visuel SANS page Motifs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bg2"/>
                          </a:solidFill>
                          <a:latin typeface="+mn-lt"/>
                        </a:rPr>
                        <a:t>Mise en relation PFS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289643"/>
                  </a:ext>
                </a:extLst>
              </a:tr>
              <a:tr h="2587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fr-FR" sz="1050" dirty="0">
                          <a:solidFill>
                            <a:srgbClr val="0093C4"/>
                          </a:solidFill>
                          <a:latin typeface="+mn-lt"/>
                        </a:rPr>
                        <a:t>Responsable dossier, conjoint avec délégation, double allocataire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r>
                        <a:rPr lang="fr-FR" sz="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117057"/>
                  </a:ext>
                </a:extLst>
              </a:tr>
              <a:tr h="428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fr-FR" sz="1050" dirty="0">
                          <a:solidFill>
                            <a:srgbClr val="0093C4"/>
                          </a:solidFill>
                          <a:latin typeface="+mn-lt"/>
                        </a:rPr>
                        <a:t>Tuteur physique du protégé sous tutelle, curatelle renforcée etc.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fr-FR" sz="16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fr-FR" sz="28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033912"/>
                  </a:ext>
                </a:extLst>
              </a:tr>
              <a:tr h="323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fr-FR" sz="1050" dirty="0">
                          <a:solidFill>
                            <a:srgbClr val="249E7D"/>
                          </a:solidFill>
                          <a:latin typeface="+mn-lt"/>
                        </a:rPr>
                        <a:t>Protégé sous tutelle, curatelle renforcée etc.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610248"/>
                  </a:ext>
                </a:extLst>
              </a:tr>
              <a:tr h="323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fr-FR" sz="1050" dirty="0">
                          <a:solidFill>
                            <a:srgbClr val="249E7D"/>
                          </a:solidFill>
                          <a:latin typeface="+mn-lt"/>
                        </a:rPr>
                        <a:t>Conjoint sans délégation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670850"/>
                  </a:ext>
                </a:extLst>
              </a:tr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fr-FR" sz="1050" dirty="0">
                          <a:solidFill>
                            <a:srgbClr val="249E7D"/>
                          </a:solidFill>
                          <a:latin typeface="+mn-lt"/>
                        </a:rPr>
                        <a:t>Enfant et autres personnes présentes au dossier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59758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fr-FR" sz="1050" dirty="0">
                          <a:solidFill>
                            <a:srgbClr val="C00000"/>
                          </a:solidFill>
                          <a:latin typeface="+mn-lt"/>
                        </a:rPr>
                        <a:t>Radié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311080"/>
                  </a:ext>
                </a:extLst>
              </a:tr>
              <a:tr h="260521">
                <a:tc>
                  <a:txBody>
                    <a:bodyPr/>
                    <a:lstStyle/>
                    <a:p>
                      <a:pPr algn="l"/>
                      <a:r>
                        <a:rPr lang="fr-FR" sz="1050" dirty="0">
                          <a:solidFill>
                            <a:srgbClr val="C00000"/>
                          </a:solidFill>
                          <a:latin typeface="+mn-lt"/>
                        </a:rPr>
                        <a:t>Mahorais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11084"/>
                  </a:ext>
                </a:extLst>
              </a:tr>
            </a:tbl>
          </a:graphicData>
        </a:graphic>
      </p:graphicFrame>
      <p:sp>
        <p:nvSpPr>
          <p:cNvPr id="62" name="ZoneTexte 61">
            <a:extLst>
              <a:ext uri="{FF2B5EF4-FFF2-40B4-BE49-F238E27FC236}">
                <a16:creationId xmlns:a16="http://schemas.microsoft.com/office/drawing/2014/main" id="{F1D1A24F-4714-1C61-D827-5813A6D3A8FB}"/>
              </a:ext>
            </a:extLst>
          </p:cNvPr>
          <p:cNvSpPr txBox="1"/>
          <p:nvPr/>
        </p:nvSpPr>
        <p:spPr>
          <a:xfrm>
            <a:off x="87124" y="5917886"/>
            <a:ext cx="120090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(*)seul le numéro de contact lié au profil allocataire est affiché (sauf pour les dossiers radiés et Mahorais) :                                          pour les étudiants et                                     pour tous les autres.</a:t>
            </a:r>
          </a:p>
        </p:txBody>
      </p:sp>
      <p:pic>
        <p:nvPicPr>
          <p:cNvPr id="63" name="Image 62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259B262C-7FD6-642F-BE32-E9203BB8F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8" t="78871" r="1055" b="241"/>
          <a:stretch/>
        </p:blipFill>
        <p:spPr>
          <a:xfrm>
            <a:off x="6552110" y="5926334"/>
            <a:ext cx="1292503" cy="261610"/>
          </a:xfrm>
          <a:prstGeom prst="rect">
            <a:avLst/>
          </a:prstGeom>
        </p:spPr>
      </p:pic>
      <p:pic>
        <p:nvPicPr>
          <p:cNvPr id="64" name="Image 63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B567A728-AB6C-276A-D056-0477CC37F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4" t="37382" r="3300" b="33466"/>
          <a:stretch/>
        </p:blipFill>
        <p:spPr>
          <a:xfrm>
            <a:off x="9137125" y="5845355"/>
            <a:ext cx="113191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1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9B6155EC-0C7E-5949-7777-E7B9A89709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8000" y="2817813"/>
            <a:ext cx="7292170" cy="957262"/>
          </a:xfrm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  <a:latin typeface="+mj-lt"/>
              </a:rPr>
              <a:t>Evolutions caf.fr et appli « mon compte »</a:t>
            </a:r>
          </a:p>
        </p:txBody>
      </p:sp>
    </p:spTree>
    <p:extLst>
      <p:ext uri="{BB962C8B-B14F-4D97-AF65-F5344CB8AC3E}">
        <p14:creationId xmlns:p14="http://schemas.microsoft.com/office/powerpoint/2010/main" val="41584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6E808-EAD1-D9A2-F75F-D9CFE73F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Caf.fr et </a:t>
            </a:r>
            <a:r>
              <a:rPr lang="fr-FR"/>
              <a:t>application mobile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5C7A1B-BD54-89C2-A7FB-D2245B37D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06858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9A5C4E-5874-DC5F-A40B-BE98E2DD33E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06858"/>
            <a:ext cx="5400000" cy="365125"/>
          </a:xfrm>
        </p:spPr>
        <p:txBody>
          <a:bodyPr/>
          <a:lstStyle/>
          <a:p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 dirty="0"/>
              <a:t> </a:t>
            </a:r>
            <a:r>
              <a:rPr lang="fr-FR" cap="none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 dirty="0"/>
              <a:t> </a:t>
            </a:r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septembre 2025</a:t>
            </a:r>
          </a:p>
        </p:txBody>
      </p:sp>
      <p:pic>
        <p:nvPicPr>
          <p:cNvPr id="16" name="Image 15" descr="Une image contenant texte, capture d’écran, Police&#10;&#10;Le contenu généré par l’IA peut être incorrect.">
            <a:hlinkClick r:id="rId2" action="ppaction://hlinksldjump"/>
            <a:extLst>
              <a:ext uri="{FF2B5EF4-FFF2-40B4-BE49-F238E27FC236}">
                <a16:creationId xmlns:a16="http://schemas.microsoft.com/office/drawing/2014/main" id="{0DC51D20-D69A-9345-B2C5-28B6CB3DA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26" y="1627505"/>
            <a:ext cx="1781174" cy="6694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 17">
            <a:hlinkClick r:id="rId4" action="ppaction://hlinksldjump"/>
            <a:extLst>
              <a:ext uri="{FF2B5EF4-FFF2-40B4-BE49-F238E27FC236}">
                <a16:creationId xmlns:a16="http://schemas.microsoft.com/office/drawing/2014/main" id="{3A39FAEF-67E7-BE22-0E97-8B16B451F9EF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39027" y="2704684"/>
            <a:ext cx="1781173" cy="68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DB1F708A-53B0-D4CC-DE10-B20615F2DE62}"/>
              </a:ext>
            </a:extLst>
          </p:cNvPr>
          <p:cNvGrpSpPr/>
          <p:nvPr/>
        </p:nvGrpSpPr>
        <p:grpSpPr>
          <a:xfrm>
            <a:off x="839027" y="3800055"/>
            <a:ext cx="1781173" cy="687600"/>
            <a:chOff x="7498150" y="3599080"/>
            <a:chExt cx="1781173" cy="6876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" name="Rectangle 22">
              <a:hlinkClick r:id="rId6" action="ppaction://hlinksldjump"/>
              <a:extLst>
                <a:ext uri="{FF2B5EF4-FFF2-40B4-BE49-F238E27FC236}">
                  <a16:creationId xmlns:a16="http://schemas.microsoft.com/office/drawing/2014/main" id="{6A8261DE-1986-B05E-2044-ED4EAEAE637D}"/>
                </a:ext>
              </a:extLst>
            </p:cNvPr>
            <p:cNvSpPr/>
            <p:nvPr/>
          </p:nvSpPr>
          <p:spPr>
            <a:xfrm>
              <a:off x="7498150" y="3599080"/>
              <a:ext cx="1781173" cy="687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2BEE40DA-3A2F-DD1C-247E-115C020F1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273" y="3603523"/>
              <a:ext cx="1226926" cy="228620"/>
            </a:xfrm>
            <a:prstGeom prst="rect">
              <a:avLst/>
            </a:prstGeom>
          </p:spPr>
        </p:pic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0AEA74A9-F08A-A309-ED64-A3AC0B018685}"/>
                </a:ext>
              </a:extLst>
            </p:cNvPr>
            <p:cNvCxnSpPr>
              <a:cxnSpLocks/>
            </p:cNvCxnSpPr>
            <p:nvPr/>
          </p:nvCxnSpPr>
          <p:spPr>
            <a:xfrm>
              <a:off x="7498150" y="3815064"/>
              <a:ext cx="1781173" cy="0"/>
            </a:xfrm>
            <a:prstGeom prst="line">
              <a:avLst/>
            </a:prstGeom>
            <a:ln w="28575">
              <a:solidFill>
                <a:srgbClr val="F3F4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72430B2-995D-D591-5DCB-940E6ACDF86C}"/>
                </a:ext>
              </a:extLst>
            </p:cNvPr>
            <p:cNvSpPr/>
            <p:nvPr/>
          </p:nvSpPr>
          <p:spPr>
            <a:xfrm>
              <a:off x="7698658" y="3871431"/>
              <a:ext cx="1435510" cy="365125"/>
            </a:xfrm>
            <a:prstGeom prst="rect">
              <a:avLst/>
            </a:prstGeom>
            <a:solidFill>
              <a:srgbClr val="F3F4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rgbClr val="0090C2"/>
                  </a:solidFill>
                </a:rPr>
                <a:t>Déclarer</a:t>
              </a:r>
            </a:p>
            <a:p>
              <a:pPr algn="ctr"/>
              <a:r>
                <a:rPr lang="fr-FR" sz="1100" dirty="0">
                  <a:solidFill>
                    <a:srgbClr val="0090C2"/>
                  </a:solidFill>
                </a:rPr>
                <a:t>Un changement</a:t>
              </a:r>
              <a:endParaRPr lang="fr-FR" sz="1400" dirty="0">
                <a:solidFill>
                  <a:srgbClr val="0090C2"/>
                </a:solidFill>
              </a:endParaRPr>
            </a:p>
          </p:txBody>
        </p:sp>
      </p:grpSp>
      <p:sp>
        <p:nvSpPr>
          <p:cNvPr id="29" name="ZoneTexte 28">
            <a:hlinkClick r:id="rId2" action="ppaction://hlinksldjump"/>
            <a:extLst>
              <a:ext uri="{FF2B5EF4-FFF2-40B4-BE49-F238E27FC236}">
                <a16:creationId xmlns:a16="http://schemas.microsoft.com/office/drawing/2014/main" id="{4EAE9FDF-C2F9-BD54-FC76-B1AED96FEA02}"/>
              </a:ext>
            </a:extLst>
          </p:cNvPr>
          <p:cNvSpPr txBox="1"/>
          <p:nvPr/>
        </p:nvSpPr>
        <p:spPr>
          <a:xfrm>
            <a:off x="3106987" y="1780635"/>
            <a:ext cx="658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Nouveauté : visualisation de l’évolution des droits</a:t>
            </a:r>
          </a:p>
        </p:txBody>
      </p:sp>
      <p:sp>
        <p:nvSpPr>
          <p:cNvPr id="30" name="ZoneTexte 29">
            <a:hlinkClick r:id="rId4" action="ppaction://hlinksldjump"/>
            <a:extLst>
              <a:ext uri="{FF2B5EF4-FFF2-40B4-BE49-F238E27FC236}">
                <a16:creationId xmlns:a16="http://schemas.microsoft.com/office/drawing/2014/main" id="{629DAD1E-77DD-4D1C-1FD7-4A7D6F4F2EB7}"/>
              </a:ext>
            </a:extLst>
          </p:cNvPr>
          <p:cNvSpPr txBox="1"/>
          <p:nvPr/>
        </p:nvSpPr>
        <p:spPr>
          <a:xfrm>
            <a:off x="3106988" y="2725318"/>
            <a:ext cx="728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Situation professionnelle : renforcement de la déclaration du régime de cotisations</a:t>
            </a:r>
          </a:p>
        </p:txBody>
      </p:sp>
      <p:sp>
        <p:nvSpPr>
          <p:cNvPr id="31" name="ZoneTexte 30">
            <a:hlinkClick r:id="rId6" action="ppaction://hlinksldjump"/>
            <a:extLst>
              <a:ext uri="{FF2B5EF4-FFF2-40B4-BE49-F238E27FC236}">
                <a16:creationId xmlns:a16="http://schemas.microsoft.com/office/drawing/2014/main" id="{18155EC0-D8B4-2270-2DA3-40278895D13C}"/>
              </a:ext>
            </a:extLst>
          </p:cNvPr>
          <p:cNvSpPr txBox="1"/>
          <p:nvPr/>
        </p:nvSpPr>
        <p:spPr>
          <a:xfrm>
            <a:off x="3106988" y="3931802"/>
            <a:ext cx="772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Allocation Adulte Handicapé : ouverture d’une téléprocédure de déclaration d’hospitalisation</a:t>
            </a:r>
          </a:p>
        </p:txBody>
      </p:sp>
      <p:sp>
        <p:nvSpPr>
          <p:cNvPr id="33" name="Bouton d’action : accueil 3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887AF27-1D97-D019-0FBD-198586C71E43}"/>
              </a:ext>
            </a:extLst>
          </p:cNvPr>
          <p:cNvSpPr/>
          <p:nvPr/>
        </p:nvSpPr>
        <p:spPr>
          <a:xfrm>
            <a:off x="838200" y="6307353"/>
            <a:ext cx="381986" cy="364135"/>
          </a:xfrm>
          <a:prstGeom prst="actionButtonHome">
            <a:avLst/>
          </a:prstGeom>
          <a:solidFill>
            <a:srgbClr val="FFE78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16A8BCB-08AC-2CE4-B3AD-0CB7ADE68851}"/>
              </a:ext>
            </a:extLst>
          </p:cNvPr>
          <p:cNvSpPr txBox="1"/>
          <p:nvPr/>
        </p:nvSpPr>
        <p:spPr>
          <a:xfrm>
            <a:off x="11231851" y="1796024"/>
            <a:ext cx="506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9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33BDF38-0236-A6EA-B6DD-E84F7F6B1B51}"/>
              </a:ext>
            </a:extLst>
          </p:cNvPr>
          <p:cNvSpPr txBox="1"/>
          <p:nvPr/>
        </p:nvSpPr>
        <p:spPr>
          <a:xfrm>
            <a:off x="11294076" y="2788719"/>
            <a:ext cx="506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11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6C73084-90D4-FC4F-5EB8-5BBB77F88064}"/>
              </a:ext>
            </a:extLst>
          </p:cNvPr>
          <p:cNvSpPr txBox="1"/>
          <p:nvPr/>
        </p:nvSpPr>
        <p:spPr>
          <a:xfrm>
            <a:off x="11294076" y="3974578"/>
            <a:ext cx="506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14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1E5C62CD-0D7C-D770-234C-E3640354DA6C}"/>
              </a:ext>
            </a:extLst>
          </p:cNvPr>
          <p:cNvCxnSpPr>
            <a:cxnSpLocks/>
          </p:cNvCxnSpPr>
          <p:nvPr/>
        </p:nvCxnSpPr>
        <p:spPr>
          <a:xfrm>
            <a:off x="8394254" y="1962209"/>
            <a:ext cx="2592000" cy="0"/>
          </a:xfrm>
          <a:prstGeom prst="line">
            <a:avLst/>
          </a:prstGeom>
          <a:ln>
            <a:solidFill>
              <a:srgbClr val="535E86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D23B561D-F1A2-C5F9-C02D-19FDE214F288}"/>
              </a:ext>
            </a:extLst>
          </p:cNvPr>
          <p:cNvCxnSpPr>
            <a:cxnSpLocks/>
          </p:cNvCxnSpPr>
          <p:nvPr/>
        </p:nvCxnSpPr>
        <p:spPr>
          <a:xfrm>
            <a:off x="10156431" y="2957996"/>
            <a:ext cx="828000" cy="0"/>
          </a:xfrm>
          <a:prstGeom prst="line">
            <a:avLst/>
          </a:prstGeom>
          <a:ln>
            <a:solidFill>
              <a:srgbClr val="535E86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01B76750-6411-22D2-DB00-5CC6796884BC}"/>
              </a:ext>
            </a:extLst>
          </p:cNvPr>
          <p:cNvCxnSpPr>
            <a:cxnSpLocks/>
          </p:cNvCxnSpPr>
          <p:nvPr/>
        </p:nvCxnSpPr>
        <p:spPr>
          <a:xfrm>
            <a:off x="9694600" y="4143855"/>
            <a:ext cx="1260000" cy="0"/>
          </a:xfrm>
          <a:prstGeom prst="line">
            <a:avLst/>
          </a:prstGeom>
          <a:ln>
            <a:solidFill>
              <a:srgbClr val="535E86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9CA93712-55CF-0609-A902-152595C3E5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4751" y="309901"/>
            <a:ext cx="1200318" cy="419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Image 5">
            <a:hlinkClick r:id="rId10" action="ppaction://hlinksldjump"/>
            <a:extLst>
              <a:ext uri="{FF2B5EF4-FFF2-40B4-BE49-F238E27FC236}">
                <a16:creationId xmlns:a16="http://schemas.microsoft.com/office/drawing/2014/main" id="{3EC1AC5C-3BC8-476C-009F-5675F7E53913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4895425"/>
            <a:ext cx="1782000" cy="68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>
            <a:hlinkClick r:id="rId10" action="ppaction://hlinksldjump"/>
            <a:extLst>
              <a:ext uri="{FF2B5EF4-FFF2-40B4-BE49-F238E27FC236}">
                <a16:creationId xmlns:a16="http://schemas.microsoft.com/office/drawing/2014/main" id="{0DB074A2-2358-FF77-9256-CB5AA7F16A6E}"/>
              </a:ext>
            </a:extLst>
          </p:cNvPr>
          <p:cNvSpPr txBox="1"/>
          <p:nvPr/>
        </p:nvSpPr>
        <p:spPr>
          <a:xfrm>
            <a:off x="3106988" y="5054559"/>
            <a:ext cx="658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Evolution de l’application « Mon Compte »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B3D05CA-BEF9-D49C-DB66-842323523C0F}"/>
              </a:ext>
            </a:extLst>
          </p:cNvPr>
          <p:cNvCxnSpPr>
            <a:cxnSpLocks/>
          </p:cNvCxnSpPr>
          <p:nvPr/>
        </p:nvCxnSpPr>
        <p:spPr>
          <a:xfrm>
            <a:off x="7567200" y="5239225"/>
            <a:ext cx="3384000" cy="0"/>
          </a:xfrm>
          <a:prstGeom prst="line">
            <a:avLst/>
          </a:prstGeom>
          <a:ln>
            <a:solidFill>
              <a:srgbClr val="535E86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47E1462E-E249-1AD0-6908-75477FEAB96A}"/>
              </a:ext>
            </a:extLst>
          </p:cNvPr>
          <p:cNvSpPr txBox="1"/>
          <p:nvPr/>
        </p:nvSpPr>
        <p:spPr>
          <a:xfrm>
            <a:off x="11323649" y="5069948"/>
            <a:ext cx="506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65580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652380-F1C7-F8BC-330D-0E6DCF6F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06858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13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AFE2F6-4512-624E-A367-8C935B4868A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06858"/>
            <a:ext cx="5400000" cy="365125"/>
          </a:xfrm>
        </p:spPr>
        <p:txBody>
          <a:bodyPr/>
          <a:lstStyle/>
          <a:p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 dirty="0"/>
              <a:t> </a:t>
            </a:r>
            <a:r>
              <a:rPr lang="fr-FR" cap="none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 dirty="0"/>
              <a:t> </a:t>
            </a:r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septembre 2025</a:t>
            </a:r>
          </a:p>
        </p:txBody>
      </p:sp>
      <p:pic>
        <p:nvPicPr>
          <p:cNvPr id="9" name="Image 8" descr="Une image contenant texte, capture d’écran, Police&#10;&#10;Le contenu généré par l’IA peut être incorrect.">
            <a:hlinkClick r:id="rId2" action="ppaction://hlinksldjump"/>
            <a:extLst>
              <a:ext uri="{FF2B5EF4-FFF2-40B4-BE49-F238E27FC236}">
                <a16:creationId xmlns:a16="http://schemas.microsoft.com/office/drawing/2014/main" id="{BF25CB76-ABB5-9335-EA03-25AF4C1E1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57" y="3788708"/>
            <a:ext cx="3214687" cy="12081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FB1A6DAA-2463-A9BC-6439-672A7554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69" y="2408125"/>
            <a:ext cx="10837862" cy="661168"/>
          </a:xfrm>
        </p:spPr>
        <p:txBody>
          <a:bodyPr anchor="ctr">
            <a:noAutofit/>
          </a:bodyPr>
          <a:lstStyle/>
          <a:p>
            <a:pPr algn="ctr"/>
            <a:r>
              <a:rPr lang="fr-FR" sz="3200" dirty="0"/>
              <a:t>Nouveauté : </a:t>
            </a:r>
            <a:br>
              <a:rPr lang="fr-FR" sz="3200" dirty="0"/>
            </a:br>
            <a:r>
              <a:rPr lang="fr-FR" sz="3200" dirty="0"/>
              <a:t>visualisation de l’évolution des droits</a:t>
            </a:r>
          </a:p>
        </p:txBody>
      </p:sp>
      <p:sp>
        <p:nvSpPr>
          <p:cNvPr id="11" name="Bouton d’action : accueil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6310538-3ED2-B037-704E-09FA81302833}"/>
              </a:ext>
            </a:extLst>
          </p:cNvPr>
          <p:cNvSpPr/>
          <p:nvPr/>
        </p:nvSpPr>
        <p:spPr>
          <a:xfrm>
            <a:off x="838200" y="6307353"/>
            <a:ext cx="381986" cy="364135"/>
          </a:xfrm>
          <a:prstGeom prst="actionButtonHome">
            <a:avLst/>
          </a:prstGeom>
          <a:solidFill>
            <a:srgbClr val="FFE78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avec coins rognés en diagonale 11">
            <a:hlinkClick r:id="rId5" action="ppaction://hlinksldjump"/>
            <a:extLst>
              <a:ext uri="{FF2B5EF4-FFF2-40B4-BE49-F238E27FC236}">
                <a16:creationId xmlns:a16="http://schemas.microsoft.com/office/drawing/2014/main" id="{E6572B81-0E76-ACC3-D434-896C067C8B7D}"/>
              </a:ext>
            </a:extLst>
          </p:cNvPr>
          <p:cNvSpPr/>
          <p:nvPr/>
        </p:nvSpPr>
        <p:spPr>
          <a:xfrm>
            <a:off x="1484670" y="6307353"/>
            <a:ext cx="1632155" cy="364135"/>
          </a:xfrm>
          <a:prstGeom prst="snip2DiagRect">
            <a:avLst>
              <a:gd name="adj1" fmla="val 40503"/>
              <a:gd name="adj2" fmla="val 16667"/>
            </a:avLst>
          </a:prstGeom>
          <a:solidFill>
            <a:srgbClr val="FFE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Retour au menu « Evolution caf.fr »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9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39F13-B279-6E87-1711-87C2D08E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300" dirty="0"/>
              <a:t>Nouveauté : visualisation de l’évolution des droits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6C771F-8A0A-2A2C-7003-A54D87782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06858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3" name="Bouton d’action : accueil 1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819E71C-2B65-AB5F-55AC-AEDA4C834992}"/>
              </a:ext>
            </a:extLst>
          </p:cNvPr>
          <p:cNvSpPr/>
          <p:nvPr/>
        </p:nvSpPr>
        <p:spPr>
          <a:xfrm>
            <a:off x="838200" y="6307353"/>
            <a:ext cx="381986" cy="364135"/>
          </a:xfrm>
          <a:prstGeom prst="actionButtonHome">
            <a:avLst/>
          </a:prstGeom>
          <a:solidFill>
            <a:srgbClr val="FFE78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7">
            <a:extLst>
              <a:ext uri="{FF2B5EF4-FFF2-40B4-BE49-F238E27FC236}">
                <a16:creationId xmlns:a16="http://schemas.microsoft.com/office/drawing/2014/main" id="{BBE6F2AE-0362-7BE8-E573-70CF44B1702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06858"/>
            <a:ext cx="5400000" cy="365125"/>
          </a:xfrm>
        </p:spPr>
        <p:txBody>
          <a:bodyPr/>
          <a:lstStyle/>
          <a:p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 dirty="0"/>
              <a:t> </a:t>
            </a:r>
            <a:r>
              <a:rPr lang="fr-FR" cap="none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 dirty="0"/>
              <a:t> </a:t>
            </a:r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septembre 2025</a:t>
            </a:r>
          </a:p>
        </p:txBody>
      </p:sp>
      <p:sp>
        <p:nvSpPr>
          <p:cNvPr id="3" name="Rectangle : avec coins rognés en diagonale 2">
            <a:hlinkClick r:id="rId3" action="ppaction://hlinksldjump"/>
            <a:extLst>
              <a:ext uri="{FF2B5EF4-FFF2-40B4-BE49-F238E27FC236}">
                <a16:creationId xmlns:a16="http://schemas.microsoft.com/office/drawing/2014/main" id="{78872350-42E8-7441-0D58-FA0DA78A2D46}"/>
              </a:ext>
            </a:extLst>
          </p:cNvPr>
          <p:cNvSpPr/>
          <p:nvPr/>
        </p:nvSpPr>
        <p:spPr>
          <a:xfrm>
            <a:off x="1484670" y="6307353"/>
            <a:ext cx="1632155" cy="364135"/>
          </a:xfrm>
          <a:prstGeom prst="snip2DiagRect">
            <a:avLst>
              <a:gd name="adj1" fmla="val 40503"/>
              <a:gd name="adj2" fmla="val 16667"/>
            </a:avLst>
          </a:prstGeom>
          <a:solidFill>
            <a:srgbClr val="FFE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Retour au menu « Evolution caf.fr »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17AB468-E504-8D60-8536-2817C97D0B62}"/>
              </a:ext>
            </a:extLst>
          </p:cNvPr>
          <p:cNvGrpSpPr/>
          <p:nvPr/>
        </p:nvGrpSpPr>
        <p:grpSpPr>
          <a:xfrm>
            <a:off x="838200" y="1215715"/>
            <a:ext cx="5121891" cy="4426570"/>
            <a:chOff x="838200" y="1215715"/>
            <a:chExt cx="5121891" cy="4426570"/>
          </a:xfrm>
        </p:grpSpPr>
        <p:pic>
          <p:nvPicPr>
            <p:cNvPr id="10" name="Image 9" descr="Une image contenant texte, capture d’écran, logiciel, Icône d’ordinateur&#10;&#10;Le contenu généré par l’IA peut être incorrect.">
              <a:extLst>
                <a:ext uri="{FF2B5EF4-FFF2-40B4-BE49-F238E27FC236}">
                  <a16:creationId xmlns:a16="http://schemas.microsoft.com/office/drawing/2014/main" id="{66F78946-4B75-13BF-D663-E312F74CB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1215715"/>
              <a:ext cx="5121891" cy="442657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201BF2CE-C4A5-B81D-7159-ADC40E2F8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649" r="6939" b="27036"/>
            <a:stretch/>
          </p:blipFill>
          <p:spPr>
            <a:xfrm>
              <a:off x="1220186" y="4009747"/>
              <a:ext cx="2486025" cy="110517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BFEE5A33-28BB-458D-7545-7572555B4FFF}"/>
              </a:ext>
            </a:extLst>
          </p:cNvPr>
          <p:cNvSpPr txBox="1"/>
          <p:nvPr/>
        </p:nvSpPr>
        <p:spPr>
          <a:xfrm>
            <a:off x="5803199" y="1505381"/>
            <a:ext cx="58728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Création d’une nouvelle rubrique « évolutions de mes droits » qui offre un perçu aperçu visuel du montant  des droits </a:t>
            </a:r>
            <a:r>
              <a:rPr lang="fr-FR" b="1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sous forme d’histogramme.</a:t>
            </a:r>
            <a:endParaRPr lang="fr-FR" dirty="0">
              <a:solidFill>
                <a:srgbClr val="00206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3B318C-06F4-A7BA-E5F7-5537964703C0}"/>
              </a:ext>
            </a:extLst>
          </p:cNvPr>
          <p:cNvSpPr/>
          <p:nvPr/>
        </p:nvSpPr>
        <p:spPr>
          <a:xfrm>
            <a:off x="838200" y="3343275"/>
            <a:ext cx="3267075" cy="22193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3DE2E28-E615-8611-84F9-40E55248A0D4}"/>
              </a:ext>
            </a:extLst>
          </p:cNvPr>
          <p:cNvSpPr txBox="1"/>
          <p:nvPr/>
        </p:nvSpPr>
        <p:spPr>
          <a:xfrm>
            <a:off x="5864566" y="3310450"/>
            <a:ext cx="6041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 l’absence de droit, l’histogramme reste vide avec la mention « aucun droit valorisé » :</a:t>
            </a:r>
          </a:p>
          <a:p>
            <a:pPr algn="just"/>
            <a:endParaRPr lang="fr-FR" dirty="0">
              <a:solidFill>
                <a:srgbClr val="00206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EA99FA4-2120-21B0-3FC5-4F8BA2578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4370" y="3642380"/>
            <a:ext cx="929558" cy="18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94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652380-F1C7-F8BC-330D-0E6DCF6F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06858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15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AFE2F6-4512-624E-A367-8C935B4868A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06858"/>
            <a:ext cx="5400000" cy="365125"/>
          </a:xfrm>
        </p:spPr>
        <p:txBody>
          <a:bodyPr/>
          <a:lstStyle/>
          <a:p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 dirty="0"/>
              <a:t> </a:t>
            </a:r>
            <a:r>
              <a:rPr lang="fr-FR" cap="none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 dirty="0"/>
              <a:t> </a:t>
            </a:r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septembre 2025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FB1A6DAA-2463-A9BC-6439-672A7554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69" y="2408125"/>
            <a:ext cx="10837862" cy="661168"/>
          </a:xfrm>
        </p:spPr>
        <p:txBody>
          <a:bodyPr anchor="ctr">
            <a:noAutofit/>
          </a:bodyPr>
          <a:lstStyle/>
          <a:p>
            <a:pPr algn="ctr"/>
            <a:r>
              <a:rPr lang="fr-FR" sz="3200" dirty="0"/>
              <a:t>Situation professionnelle : </a:t>
            </a:r>
            <a:br>
              <a:rPr lang="fr-FR" sz="3200" dirty="0"/>
            </a:br>
            <a:r>
              <a:rPr lang="fr-FR" sz="3200" dirty="0"/>
              <a:t>déclaration du régime de cotisations</a:t>
            </a:r>
          </a:p>
        </p:txBody>
      </p:sp>
      <p:sp>
        <p:nvSpPr>
          <p:cNvPr id="11" name="Bouton d’action : accueil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6310538-3ED2-B037-704E-09FA81302833}"/>
              </a:ext>
            </a:extLst>
          </p:cNvPr>
          <p:cNvSpPr/>
          <p:nvPr/>
        </p:nvSpPr>
        <p:spPr>
          <a:xfrm>
            <a:off x="838200" y="6307353"/>
            <a:ext cx="381986" cy="364135"/>
          </a:xfrm>
          <a:prstGeom prst="actionButtonHome">
            <a:avLst/>
          </a:prstGeom>
          <a:solidFill>
            <a:srgbClr val="FFE78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avec coins rognés en diagonale 11">
            <a:hlinkClick r:id="rId3" action="ppaction://hlinksldjump"/>
            <a:extLst>
              <a:ext uri="{FF2B5EF4-FFF2-40B4-BE49-F238E27FC236}">
                <a16:creationId xmlns:a16="http://schemas.microsoft.com/office/drawing/2014/main" id="{E6572B81-0E76-ACC3-D434-896C067C8B7D}"/>
              </a:ext>
            </a:extLst>
          </p:cNvPr>
          <p:cNvSpPr/>
          <p:nvPr/>
        </p:nvSpPr>
        <p:spPr>
          <a:xfrm>
            <a:off x="1484670" y="6307353"/>
            <a:ext cx="1632155" cy="364135"/>
          </a:xfrm>
          <a:prstGeom prst="snip2DiagRect">
            <a:avLst>
              <a:gd name="adj1" fmla="val 40503"/>
              <a:gd name="adj2" fmla="val 16667"/>
            </a:avLst>
          </a:prstGeom>
          <a:solidFill>
            <a:srgbClr val="FFE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Retour au menu « Evolution caf.fr »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 2">
            <a:hlinkClick r:id="rId4" action="ppaction://hlinksldjump"/>
            <a:extLst>
              <a:ext uri="{FF2B5EF4-FFF2-40B4-BE49-F238E27FC236}">
                <a16:creationId xmlns:a16="http://schemas.microsoft.com/office/drawing/2014/main" id="{95AE7B2A-36D5-7634-B237-813CF4262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2481" y="3813340"/>
            <a:ext cx="3367038" cy="1430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3419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39F13-B279-6E87-1711-87C2D08E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300" dirty="0"/>
              <a:t>Déclaration du régime de cotisations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6C771F-8A0A-2A2C-7003-A54D87782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06858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3" name="Bouton d’action : accueil 1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819E71C-2B65-AB5F-55AC-AEDA4C834992}"/>
              </a:ext>
            </a:extLst>
          </p:cNvPr>
          <p:cNvSpPr/>
          <p:nvPr/>
        </p:nvSpPr>
        <p:spPr>
          <a:xfrm>
            <a:off x="838200" y="6307353"/>
            <a:ext cx="381986" cy="364135"/>
          </a:xfrm>
          <a:prstGeom prst="actionButtonHome">
            <a:avLst/>
          </a:prstGeom>
          <a:solidFill>
            <a:srgbClr val="FFE78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7">
            <a:extLst>
              <a:ext uri="{FF2B5EF4-FFF2-40B4-BE49-F238E27FC236}">
                <a16:creationId xmlns:a16="http://schemas.microsoft.com/office/drawing/2014/main" id="{BBE6F2AE-0362-7BE8-E573-70CF44B1702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06858"/>
            <a:ext cx="5400000" cy="365125"/>
          </a:xfrm>
        </p:spPr>
        <p:txBody>
          <a:bodyPr/>
          <a:lstStyle/>
          <a:p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 dirty="0"/>
              <a:t> </a:t>
            </a:r>
            <a:r>
              <a:rPr lang="fr-FR" cap="none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 dirty="0"/>
              <a:t> </a:t>
            </a:r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septembre 2025</a:t>
            </a:r>
          </a:p>
        </p:txBody>
      </p:sp>
      <p:sp>
        <p:nvSpPr>
          <p:cNvPr id="3" name="Rectangle : avec coins rognés en diagonale 2">
            <a:hlinkClick r:id="rId3" action="ppaction://hlinksldjump"/>
            <a:extLst>
              <a:ext uri="{FF2B5EF4-FFF2-40B4-BE49-F238E27FC236}">
                <a16:creationId xmlns:a16="http://schemas.microsoft.com/office/drawing/2014/main" id="{78872350-42E8-7441-0D58-FA0DA78A2D46}"/>
              </a:ext>
            </a:extLst>
          </p:cNvPr>
          <p:cNvSpPr/>
          <p:nvPr/>
        </p:nvSpPr>
        <p:spPr>
          <a:xfrm>
            <a:off x="1484670" y="6307353"/>
            <a:ext cx="1632155" cy="364135"/>
          </a:xfrm>
          <a:prstGeom prst="snip2DiagRect">
            <a:avLst>
              <a:gd name="adj1" fmla="val 40503"/>
              <a:gd name="adj2" fmla="val 16667"/>
            </a:avLst>
          </a:prstGeom>
          <a:solidFill>
            <a:srgbClr val="FFE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Retour au menu « Evolution caf.fr »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 3" descr="Une image contenant texte, capture d’écran, Police, Parallèle&#10;&#10;Le contenu généré par l’IA peut être incorrect.">
            <a:extLst>
              <a:ext uri="{FF2B5EF4-FFF2-40B4-BE49-F238E27FC236}">
                <a16:creationId xmlns:a16="http://schemas.microsoft.com/office/drawing/2014/main" id="{CF7AA016-34E5-D665-6A35-3B0B1BF3A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6" y="1768930"/>
            <a:ext cx="3337349" cy="3716158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noFill/>
            <a:miter lim="800000"/>
          </a:ln>
          <a:effectLst/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501DCECC-E374-034D-B675-AA74C273509D}"/>
              </a:ext>
            </a:extLst>
          </p:cNvPr>
          <p:cNvGrpSpPr/>
          <p:nvPr/>
        </p:nvGrpSpPr>
        <p:grpSpPr>
          <a:xfrm>
            <a:off x="5383652" y="1768930"/>
            <a:ext cx="3701491" cy="4587420"/>
            <a:chOff x="1281387" y="567084"/>
            <a:chExt cx="4464000" cy="5627265"/>
          </a:xfrm>
        </p:grpSpPr>
        <p:pic>
          <p:nvPicPr>
            <p:cNvPr id="9" name="Image 8" descr="Une image contenant texte, capture d’écran, Police, Parallèle&#10;&#10;Le contenu généré par l’IA peut être incorrect.">
              <a:extLst>
                <a:ext uri="{FF2B5EF4-FFF2-40B4-BE49-F238E27FC236}">
                  <a16:creationId xmlns:a16="http://schemas.microsoft.com/office/drawing/2014/main" id="{E691E356-4B8A-F64D-6B54-A0682C672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388" y="567084"/>
              <a:ext cx="4429125" cy="4931857"/>
            </a:xfrm>
            <a:prstGeom prst="round2DiagRect">
              <a:avLst>
                <a:gd name="adj1" fmla="val 0"/>
                <a:gd name="adj2" fmla="val 0"/>
              </a:avLst>
            </a:prstGeom>
            <a:ln w="88900" cap="sq">
              <a:noFill/>
              <a:miter lim="800000"/>
            </a:ln>
            <a:effectLst/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125F67B-E6E1-80EC-D2EF-5BC789F61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56665"/>
            <a:stretch/>
          </p:blipFill>
          <p:spPr>
            <a:xfrm>
              <a:off x="1281387" y="4283241"/>
              <a:ext cx="4464000" cy="19111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CD02BB50-C370-9EDC-CA02-B987D515C1C4}"/>
              </a:ext>
            </a:extLst>
          </p:cNvPr>
          <p:cNvSpPr txBox="1"/>
          <p:nvPr/>
        </p:nvSpPr>
        <p:spPr>
          <a:xfrm>
            <a:off x="838200" y="1023812"/>
            <a:ext cx="10837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Afin de limiter les erreurs de déclarations quant aux situations professionnelles, la rubrique cotisations (« L’employeur cotise à ») évolue et devient « vous dépendez du régime »</a:t>
            </a:r>
          </a:p>
          <a:p>
            <a:pPr algn="just"/>
            <a:endParaRPr lang="fr-FR" dirty="0">
              <a:solidFill>
                <a:srgbClr val="00206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C3E678E-7270-A4D1-88C3-B1FF584E2A12}"/>
              </a:ext>
            </a:extLst>
          </p:cNvPr>
          <p:cNvCxnSpPr/>
          <p:nvPr/>
        </p:nvCxnSpPr>
        <p:spPr>
          <a:xfrm>
            <a:off x="4290835" y="5067300"/>
            <a:ext cx="100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8999107-9817-B859-FD24-2AF471236B23}"/>
              </a:ext>
            </a:extLst>
          </p:cNvPr>
          <p:cNvSpPr/>
          <p:nvPr/>
        </p:nvSpPr>
        <p:spPr>
          <a:xfrm>
            <a:off x="5383652" y="4798390"/>
            <a:ext cx="3901516" cy="163098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D3567F-3ACE-61C3-2D7E-05D3362E1FB7}"/>
              </a:ext>
            </a:extLst>
          </p:cNvPr>
          <p:cNvSpPr txBox="1"/>
          <p:nvPr/>
        </p:nvSpPr>
        <p:spPr>
          <a:xfrm>
            <a:off x="9285168" y="4882367"/>
            <a:ext cx="266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 fonction du choix du « régime » sélectionné par l’allocataire, des champs complémentaires vont s’ouvrir. </a:t>
            </a:r>
          </a:p>
        </p:txBody>
      </p:sp>
    </p:spTree>
    <p:extLst>
      <p:ext uri="{BB962C8B-B14F-4D97-AF65-F5344CB8AC3E}">
        <p14:creationId xmlns:p14="http://schemas.microsoft.com/office/powerpoint/2010/main" val="1054758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652380-F1C7-F8BC-330D-0E6DCF6F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06858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AFE2F6-4512-624E-A367-8C935B4868A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06858"/>
            <a:ext cx="5400000" cy="365125"/>
          </a:xfrm>
        </p:spPr>
        <p:txBody>
          <a:bodyPr/>
          <a:lstStyle/>
          <a:p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 dirty="0"/>
              <a:t> </a:t>
            </a:r>
            <a:r>
              <a:rPr lang="fr-FR" cap="none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 dirty="0"/>
              <a:t> </a:t>
            </a:r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septembre 2025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FB1A6DAA-2463-A9BC-6439-672A7554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69" y="2408125"/>
            <a:ext cx="10837862" cy="661168"/>
          </a:xfrm>
        </p:spPr>
        <p:txBody>
          <a:bodyPr anchor="ctr">
            <a:noAutofit/>
          </a:bodyPr>
          <a:lstStyle/>
          <a:p>
            <a:pPr algn="ctr"/>
            <a:r>
              <a:rPr lang="fr-FR" sz="3200" dirty="0"/>
              <a:t>Allocation Adulte Handicapé : </a:t>
            </a:r>
            <a:br>
              <a:rPr lang="fr-FR" sz="3200" dirty="0"/>
            </a:br>
            <a:r>
              <a:rPr lang="fr-FR" sz="3200" dirty="0"/>
              <a:t>ouverture d’une téléprocédure de déclaration d’hospitalisation</a:t>
            </a:r>
          </a:p>
        </p:txBody>
      </p:sp>
      <p:sp>
        <p:nvSpPr>
          <p:cNvPr id="11" name="Bouton d’action : accueil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6310538-3ED2-B037-704E-09FA81302833}"/>
              </a:ext>
            </a:extLst>
          </p:cNvPr>
          <p:cNvSpPr/>
          <p:nvPr/>
        </p:nvSpPr>
        <p:spPr>
          <a:xfrm>
            <a:off x="838200" y="6307353"/>
            <a:ext cx="381986" cy="364135"/>
          </a:xfrm>
          <a:prstGeom prst="actionButtonHome">
            <a:avLst/>
          </a:prstGeom>
          <a:solidFill>
            <a:srgbClr val="FFE78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avec coins rognés en diagonale 11">
            <a:hlinkClick r:id="rId3" action="ppaction://hlinksldjump"/>
            <a:extLst>
              <a:ext uri="{FF2B5EF4-FFF2-40B4-BE49-F238E27FC236}">
                <a16:creationId xmlns:a16="http://schemas.microsoft.com/office/drawing/2014/main" id="{E6572B81-0E76-ACC3-D434-896C067C8B7D}"/>
              </a:ext>
            </a:extLst>
          </p:cNvPr>
          <p:cNvSpPr/>
          <p:nvPr/>
        </p:nvSpPr>
        <p:spPr>
          <a:xfrm>
            <a:off x="1484670" y="6307353"/>
            <a:ext cx="1632155" cy="364135"/>
          </a:xfrm>
          <a:prstGeom prst="snip2DiagRect">
            <a:avLst>
              <a:gd name="adj1" fmla="val 40503"/>
              <a:gd name="adj2" fmla="val 16667"/>
            </a:avLst>
          </a:prstGeom>
          <a:solidFill>
            <a:srgbClr val="FFE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Retour au menu « Evolution caf.fr »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 2">
            <a:hlinkClick r:id="rId4" action="ppaction://hlinksldjump"/>
            <a:extLst>
              <a:ext uri="{FF2B5EF4-FFF2-40B4-BE49-F238E27FC236}">
                <a16:creationId xmlns:a16="http://schemas.microsoft.com/office/drawing/2014/main" id="{95AE7B2A-36D5-7634-B237-813CF4262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68443" y="3813340"/>
            <a:ext cx="3255113" cy="1430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6875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5D9849-F50A-B3E7-346E-3DE35537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300" dirty="0"/>
              <a:t>Ouverture d’une téléprocédure de déclaration d’hospitalisation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856934-E02C-7F77-E39E-EEAE71D3A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06858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BFE7133-A8E2-7931-8DF1-52A80B0096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06858"/>
            <a:ext cx="5400000" cy="365125"/>
          </a:xfrm>
        </p:spPr>
        <p:txBody>
          <a:bodyPr/>
          <a:lstStyle/>
          <a:p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 dirty="0"/>
              <a:t> </a:t>
            </a:r>
            <a:r>
              <a:rPr lang="fr-FR" cap="none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 dirty="0"/>
              <a:t> </a:t>
            </a:r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septembre 2025</a:t>
            </a:r>
          </a:p>
        </p:txBody>
      </p:sp>
      <p:pic>
        <p:nvPicPr>
          <p:cNvPr id="15" name="Image 14" descr="Une image contenant texte, capture d’écran, Page web, Site web&#10;&#10;Le contenu généré par l’IA peut être incorrect.">
            <a:extLst>
              <a:ext uri="{FF2B5EF4-FFF2-40B4-BE49-F238E27FC236}">
                <a16:creationId xmlns:a16="http://schemas.microsoft.com/office/drawing/2014/main" id="{F87F7A9E-1344-B9AF-C52C-AC7EA0758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7" r="34734" b="27028"/>
          <a:stretch/>
        </p:blipFill>
        <p:spPr>
          <a:xfrm>
            <a:off x="670320" y="1987507"/>
            <a:ext cx="3366065" cy="3661453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15669482-E48A-CF62-9B2D-66647E201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853" y="1868581"/>
            <a:ext cx="3877993" cy="43171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Bouton d’action : accueil 1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A18681B-6124-0194-479D-3736971AC100}"/>
              </a:ext>
            </a:extLst>
          </p:cNvPr>
          <p:cNvSpPr/>
          <p:nvPr/>
        </p:nvSpPr>
        <p:spPr>
          <a:xfrm>
            <a:off x="838200" y="6307353"/>
            <a:ext cx="381986" cy="364135"/>
          </a:xfrm>
          <a:prstGeom prst="actionButtonHome">
            <a:avLst/>
          </a:prstGeom>
          <a:solidFill>
            <a:srgbClr val="FFE78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avec coins rognés en diagonale 17">
            <a:hlinkClick r:id="rId6" action="ppaction://hlinksldjump"/>
            <a:extLst>
              <a:ext uri="{FF2B5EF4-FFF2-40B4-BE49-F238E27FC236}">
                <a16:creationId xmlns:a16="http://schemas.microsoft.com/office/drawing/2014/main" id="{23020077-0D9E-412F-EA32-11CC3BD851EF}"/>
              </a:ext>
            </a:extLst>
          </p:cNvPr>
          <p:cNvSpPr/>
          <p:nvPr/>
        </p:nvSpPr>
        <p:spPr>
          <a:xfrm>
            <a:off x="1484670" y="6307353"/>
            <a:ext cx="1632155" cy="364135"/>
          </a:xfrm>
          <a:prstGeom prst="snip2DiagRect">
            <a:avLst>
              <a:gd name="adj1" fmla="val 40503"/>
              <a:gd name="adj2" fmla="val 16667"/>
            </a:avLst>
          </a:prstGeom>
          <a:solidFill>
            <a:srgbClr val="FFE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Retour au menu « Evolution caf.fr »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CFEFDC9-7350-6189-7F8F-89409337779F}"/>
              </a:ext>
            </a:extLst>
          </p:cNvPr>
          <p:cNvSpPr txBox="1"/>
          <p:nvPr/>
        </p:nvSpPr>
        <p:spPr>
          <a:xfrm>
            <a:off x="8345314" y="2549359"/>
            <a:ext cx="33307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Cette téléprocédure </a:t>
            </a:r>
            <a:r>
              <a:rPr lang="fr-FR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 accessible depuis le profil pour les bénéficiaires AAH.</a:t>
            </a:r>
          </a:p>
          <a:p>
            <a:endParaRPr lang="fr-FR" dirty="0">
              <a:solidFill>
                <a:srgbClr val="00206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Elle est également ouverte aux </a:t>
            </a:r>
            <a:r>
              <a:rPr lang="fr-FR" u="sng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tuteurs moraux et physiques</a:t>
            </a:r>
            <a:r>
              <a:rPr lang="fr-FR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dès lors où de l'AAH et la tutelle sont présentes sur le dossier.</a:t>
            </a:r>
          </a:p>
          <a:p>
            <a:pPr marL="0" indent="0">
              <a:buNone/>
            </a:pPr>
            <a:endParaRPr lang="fr-FR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61155A3-FF62-5109-0EFD-EF9F3D171FA3}"/>
              </a:ext>
            </a:extLst>
          </p:cNvPr>
          <p:cNvSpPr txBox="1"/>
          <p:nvPr/>
        </p:nvSpPr>
        <p:spPr>
          <a:xfrm>
            <a:off x="771920" y="1059959"/>
            <a:ext cx="10837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8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À compter de septembre 2025, les allocataires pourront déclarer en ligne une hospitalisation pour le ou les </a:t>
            </a:r>
            <a:r>
              <a:rPr lang="fr-FR" sz="1800" b="1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bénéficiaires AAH </a:t>
            </a:r>
            <a:r>
              <a:rPr lang="fr-FR" sz="18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(Allocation Adulte Handicapé) présents sur le dossier.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65C050-C846-2F68-A8AD-99C2C3C507CD}"/>
              </a:ext>
            </a:extLst>
          </p:cNvPr>
          <p:cNvSpPr/>
          <p:nvPr/>
        </p:nvSpPr>
        <p:spPr>
          <a:xfrm>
            <a:off x="1818640" y="3952240"/>
            <a:ext cx="1137920" cy="138176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5E8B113-BB98-D00B-2C38-71BBEA56D93C}"/>
              </a:ext>
            </a:extLst>
          </p:cNvPr>
          <p:cNvCxnSpPr>
            <a:endCxn id="16" idx="1"/>
          </p:cNvCxnSpPr>
          <p:nvPr/>
        </p:nvCxnSpPr>
        <p:spPr>
          <a:xfrm>
            <a:off x="2956560" y="4027137"/>
            <a:ext cx="129529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264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5D9849-F50A-B3E7-346E-3DE35537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300" dirty="0"/>
              <a:t>Ouverture d’une téléprocédure de déclaration d’hospitalisation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856934-E02C-7F77-E39E-EEAE71D3A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06858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BFE7133-A8E2-7931-8DF1-52A80B0096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06858"/>
            <a:ext cx="5400000" cy="365125"/>
          </a:xfrm>
        </p:spPr>
        <p:txBody>
          <a:bodyPr/>
          <a:lstStyle/>
          <a:p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 dirty="0"/>
              <a:t> </a:t>
            </a:r>
            <a:r>
              <a:rPr lang="fr-FR" cap="none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 dirty="0"/>
              <a:t> </a:t>
            </a:r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septembre 2025</a:t>
            </a:r>
          </a:p>
        </p:txBody>
      </p:sp>
      <p:sp>
        <p:nvSpPr>
          <p:cNvPr id="17" name="Bouton d’action : accueil 1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A18681B-6124-0194-479D-3736971AC100}"/>
              </a:ext>
            </a:extLst>
          </p:cNvPr>
          <p:cNvSpPr/>
          <p:nvPr/>
        </p:nvSpPr>
        <p:spPr>
          <a:xfrm>
            <a:off x="838200" y="6307353"/>
            <a:ext cx="381986" cy="364135"/>
          </a:xfrm>
          <a:prstGeom prst="actionButtonHome">
            <a:avLst/>
          </a:prstGeom>
          <a:solidFill>
            <a:srgbClr val="FFE78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avec coins rognés en diagonale 17">
            <a:hlinkClick r:id="rId3" action="ppaction://hlinksldjump"/>
            <a:extLst>
              <a:ext uri="{FF2B5EF4-FFF2-40B4-BE49-F238E27FC236}">
                <a16:creationId xmlns:a16="http://schemas.microsoft.com/office/drawing/2014/main" id="{23020077-0D9E-412F-EA32-11CC3BD851EF}"/>
              </a:ext>
            </a:extLst>
          </p:cNvPr>
          <p:cNvSpPr/>
          <p:nvPr/>
        </p:nvSpPr>
        <p:spPr>
          <a:xfrm>
            <a:off x="1484670" y="6307353"/>
            <a:ext cx="1632155" cy="364135"/>
          </a:xfrm>
          <a:prstGeom prst="snip2DiagRect">
            <a:avLst>
              <a:gd name="adj1" fmla="val 40503"/>
              <a:gd name="adj2" fmla="val 16667"/>
            </a:avLst>
          </a:prstGeom>
          <a:solidFill>
            <a:srgbClr val="FFE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Retour au menu « Evolution caf.fr »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28788C9-6FF8-8AC6-4DC0-CCC930744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40938"/>
            <a:ext cx="2641897" cy="13712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4CAF3257-C1F2-D9E6-B243-1B653D030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948" y="2057711"/>
            <a:ext cx="4050144" cy="39377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BA72865-47C7-CE56-61B0-5A8C46C0F4D4}"/>
              </a:ext>
            </a:extLst>
          </p:cNvPr>
          <p:cNvSpPr txBox="1"/>
          <p:nvPr/>
        </p:nvSpPr>
        <p:spPr>
          <a:xfrm>
            <a:off x="771920" y="1059959"/>
            <a:ext cx="10837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8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Cette démarche permet de déclarer une nouvelle hospitalisation ou bien de signaler la fin d’une période d’hospitalisation (dans le cas où la situation est connue et enregistrée au dossier)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99DAAA0-244B-DC55-4D3F-2F4044F4CDD8}"/>
              </a:ext>
            </a:extLst>
          </p:cNvPr>
          <p:cNvSpPr txBox="1"/>
          <p:nvPr/>
        </p:nvSpPr>
        <p:spPr>
          <a:xfrm>
            <a:off x="8345314" y="2549359"/>
            <a:ext cx="33307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 cas d’hospitalisation à domicile ou d’hospitalisation inférieure à 60 jours, la téléprocédure est écourtée et l’usager est informé que ce type de situation n’est pas à déclarer.</a:t>
            </a:r>
          </a:p>
          <a:p>
            <a:pPr marL="0" indent="0">
              <a:buNone/>
            </a:pPr>
            <a:endParaRPr lang="fr-FR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09C36F4-7261-ABDF-3017-47785C2B9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7BFD-843A-4602-B314-707DEED37BF7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028" name="Picture 4" descr="Tableau noir avec cadre en bois | Vecteur Premium">
            <a:extLst>
              <a:ext uri="{FF2B5EF4-FFF2-40B4-BE49-F238E27FC236}">
                <a16:creationId xmlns:a16="http://schemas.microsoft.com/office/drawing/2014/main" id="{C061C4DF-8C0A-F1BC-1B39-B633E83C0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87" y="-2625"/>
            <a:ext cx="9028728" cy="63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D0E39D2F-C960-1D26-44BB-A759A9705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034" y="489620"/>
            <a:ext cx="8106384" cy="66116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dirty="0">
                <a:solidFill>
                  <a:schemeClr val="bg2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En bref ce mois-ci …</a:t>
            </a:r>
            <a:endParaRPr lang="fr-FR" sz="4000" dirty="0">
              <a:solidFill>
                <a:schemeClr val="bg2"/>
              </a:solidFill>
            </a:endParaRPr>
          </a:p>
        </p:txBody>
      </p:sp>
      <p:sp>
        <p:nvSpPr>
          <p:cNvPr id="4" name="ZoneTexte 3">
            <a:hlinkClick r:id="rId4" action="ppaction://hlinksldjump"/>
            <a:extLst>
              <a:ext uri="{FF2B5EF4-FFF2-40B4-BE49-F238E27FC236}">
                <a16:creationId xmlns:a16="http://schemas.microsoft.com/office/drawing/2014/main" id="{8AAC83A3-DBDE-407D-77E2-8AC2F282F797}"/>
              </a:ext>
            </a:extLst>
          </p:cNvPr>
          <p:cNvSpPr txBox="1"/>
          <p:nvPr/>
        </p:nvSpPr>
        <p:spPr>
          <a:xfrm>
            <a:off x="2600528" y="1575877"/>
            <a:ext cx="688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Comic Sans MS" panose="030F0702030302020204" pitchFamily="66" charset="0"/>
              </a:rPr>
              <a:t>Ⅰ</a:t>
            </a:r>
            <a:r>
              <a:rPr lang="fr-FR" dirty="0">
                <a:solidFill>
                  <a:schemeClr val="bg2"/>
                </a:solidFill>
              </a:rPr>
              <a:t>. </a:t>
            </a:r>
            <a:r>
              <a:rPr lang="fr-FR" dirty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Les nouveautés du complément de libre choix de mode de garde</a:t>
            </a:r>
          </a:p>
        </p:txBody>
      </p:sp>
      <p:sp>
        <p:nvSpPr>
          <p:cNvPr id="5" name="ZoneTexte 4">
            <a:hlinkClick r:id="rId5" action="ppaction://hlinksldjump"/>
            <a:extLst>
              <a:ext uri="{FF2B5EF4-FFF2-40B4-BE49-F238E27FC236}">
                <a16:creationId xmlns:a16="http://schemas.microsoft.com/office/drawing/2014/main" id="{D2581D67-ECBD-B2D2-E627-201C6F898880}"/>
              </a:ext>
            </a:extLst>
          </p:cNvPr>
          <p:cNvSpPr txBox="1"/>
          <p:nvPr/>
        </p:nvSpPr>
        <p:spPr>
          <a:xfrm>
            <a:off x="2600528" y="2303420"/>
            <a:ext cx="688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Ⅱ</a:t>
            </a:r>
            <a:r>
              <a:rPr lang="fr-FR" dirty="0">
                <a:solidFill>
                  <a:schemeClr val="bg2"/>
                </a:solidFill>
              </a:rPr>
              <a:t>. </a:t>
            </a:r>
            <a:r>
              <a:rPr lang="fr-FR" dirty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Évolutions côté rendez-vous et accueil</a:t>
            </a:r>
          </a:p>
        </p:txBody>
      </p:sp>
      <p:sp>
        <p:nvSpPr>
          <p:cNvPr id="6" name="ZoneTexte 5">
            <a:hlinkClick r:id="rId6" action="ppaction://hlinksldjump"/>
            <a:extLst>
              <a:ext uri="{FF2B5EF4-FFF2-40B4-BE49-F238E27FC236}">
                <a16:creationId xmlns:a16="http://schemas.microsoft.com/office/drawing/2014/main" id="{C9E4D07F-74AC-8AD1-2055-7E7C00C8C6B8}"/>
              </a:ext>
            </a:extLst>
          </p:cNvPr>
          <p:cNvSpPr txBox="1"/>
          <p:nvPr/>
        </p:nvSpPr>
        <p:spPr>
          <a:xfrm>
            <a:off x="2600528" y="3030963"/>
            <a:ext cx="688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Comic Sans MS" panose="030F0702030302020204" pitchFamily="66" charset="0"/>
              </a:rPr>
              <a:t>Ⅲ</a:t>
            </a:r>
            <a:r>
              <a:rPr lang="fr-FR" dirty="0">
                <a:solidFill>
                  <a:schemeClr val="bg2"/>
                </a:solidFill>
              </a:rPr>
              <a:t>. </a:t>
            </a:r>
            <a:r>
              <a:rPr lang="fr-FR" dirty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Evolution des fonctionnalités du site caf.fr et de l’appli mobile</a:t>
            </a:r>
          </a:p>
        </p:txBody>
      </p:sp>
      <p:pic>
        <p:nvPicPr>
          <p:cNvPr id="1026" name="Picture 2" descr="Sac à Dos Scolaire. Sac à Dos D'école De Dessin Animé Sur Fond Blanc ...">
            <a:extLst>
              <a:ext uri="{FF2B5EF4-FFF2-40B4-BE49-F238E27FC236}">
                <a16:creationId xmlns:a16="http://schemas.microsoft.com/office/drawing/2014/main" id="{BB3818FE-E76C-9E17-7430-3449E9AAA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505" y="4542201"/>
            <a:ext cx="3816176" cy="289308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hlinkClick r:id="rId8" action="ppaction://hlinksldjump"/>
            <a:extLst>
              <a:ext uri="{FF2B5EF4-FFF2-40B4-BE49-F238E27FC236}">
                <a16:creationId xmlns:a16="http://schemas.microsoft.com/office/drawing/2014/main" id="{D5E43E76-5F98-7285-C79F-A7925F76730B}"/>
              </a:ext>
            </a:extLst>
          </p:cNvPr>
          <p:cNvSpPr txBox="1"/>
          <p:nvPr/>
        </p:nvSpPr>
        <p:spPr>
          <a:xfrm>
            <a:off x="2600527" y="3758506"/>
            <a:ext cx="765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Comic Sans MS" panose="030F0702030302020204" pitchFamily="66" charset="0"/>
              </a:rPr>
              <a:t>Ⅳ</a:t>
            </a:r>
            <a:r>
              <a:rPr lang="fr-FR" dirty="0">
                <a:solidFill>
                  <a:schemeClr val="bg2"/>
                </a:solidFill>
              </a:rPr>
              <a:t>. </a:t>
            </a:r>
            <a:r>
              <a:rPr lang="fr-FR" dirty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Allocation Rentrée Scolaire 16-18 : pensez à faire votre déclaration !</a:t>
            </a:r>
          </a:p>
        </p:txBody>
      </p:sp>
      <p:sp>
        <p:nvSpPr>
          <p:cNvPr id="8" name="ZoneTexte 7">
            <a:hlinkClick r:id="rId9" action="ppaction://hlinksldjump"/>
            <a:extLst>
              <a:ext uri="{FF2B5EF4-FFF2-40B4-BE49-F238E27FC236}">
                <a16:creationId xmlns:a16="http://schemas.microsoft.com/office/drawing/2014/main" id="{FCA71E44-CD90-412B-BDB5-58357242CEF8}"/>
              </a:ext>
            </a:extLst>
          </p:cNvPr>
          <p:cNvSpPr txBox="1"/>
          <p:nvPr/>
        </p:nvSpPr>
        <p:spPr>
          <a:xfrm>
            <a:off x="2600528" y="4486049"/>
            <a:ext cx="688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Comic Sans MS" panose="030F0702030302020204" pitchFamily="66" charset="0"/>
              </a:rPr>
              <a:t>Ⅴ</a:t>
            </a:r>
            <a:r>
              <a:rPr lang="fr-FR" dirty="0">
                <a:solidFill>
                  <a:schemeClr val="bg2"/>
                </a:solidFill>
              </a:rPr>
              <a:t>. </a:t>
            </a:r>
            <a:r>
              <a:rPr lang="fr-FR" dirty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C’est la rentrée : focus sur les étudiants et les aides au logement </a:t>
            </a:r>
          </a:p>
        </p:txBody>
      </p:sp>
    </p:spTree>
    <p:extLst>
      <p:ext uri="{BB962C8B-B14F-4D97-AF65-F5344CB8AC3E}">
        <p14:creationId xmlns:p14="http://schemas.microsoft.com/office/powerpoint/2010/main" val="3179181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5D9849-F50A-B3E7-346E-3DE35537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300" dirty="0"/>
              <a:t>Ouverture d’une téléprocédure de déclaration d’hospitalisation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856934-E02C-7F77-E39E-EEAE71D3A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06858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BFE7133-A8E2-7931-8DF1-52A80B0096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06858"/>
            <a:ext cx="5400000" cy="365125"/>
          </a:xfrm>
        </p:spPr>
        <p:txBody>
          <a:bodyPr/>
          <a:lstStyle/>
          <a:p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 dirty="0"/>
              <a:t> </a:t>
            </a:r>
            <a:r>
              <a:rPr lang="fr-FR" cap="none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 dirty="0"/>
              <a:t> </a:t>
            </a:r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septembre 2025</a:t>
            </a:r>
          </a:p>
        </p:txBody>
      </p:sp>
      <p:sp>
        <p:nvSpPr>
          <p:cNvPr id="17" name="Bouton d’action : accueil 1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A18681B-6124-0194-479D-3736971AC100}"/>
              </a:ext>
            </a:extLst>
          </p:cNvPr>
          <p:cNvSpPr/>
          <p:nvPr/>
        </p:nvSpPr>
        <p:spPr>
          <a:xfrm>
            <a:off x="838200" y="6307353"/>
            <a:ext cx="381986" cy="364135"/>
          </a:xfrm>
          <a:prstGeom prst="actionButtonHome">
            <a:avLst/>
          </a:prstGeom>
          <a:solidFill>
            <a:srgbClr val="FFE78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avec coins rognés en diagonale 17">
            <a:hlinkClick r:id="rId3" action="ppaction://hlinksldjump"/>
            <a:extLst>
              <a:ext uri="{FF2B5EF4-FFF2-40B4-BE49-F238E27FC236}">
                <a16:creationId xmlns:a16="http://schemas.microsoft.com/office/drawing/2014/main" id="{23020077-0D9E-412F-EA32-11CC3BD851EF}"/>
              </a:ext>
            </a:extLst>
          </p:cNvPr>
          <p:cNvSpPr/>
          <p:nvPr/>
        </p:nvSpPr>
        <p:spPr>
          <a:xfrm>
            <a:off x="1484670" y="6307353"/>
            <a:ext cx="1632155" cy="364135"/>
          </a:xfrm>
          <a:prstGeom prst="snip2DiagRect">
            <a:avLst>
              <a:gd name="adj1" fmla="val 40503"/>
              <a:gd name="adj2" fmla="val 16667"/>
            </a:avLst>
          </a:prstGeom>
          <a:solidFill>
            <a:srgbClr val="FFE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Retour au menu « Evolution caf.fr »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E7F5D5-D7B9-1A28-C99D-4803809BE85F}"/>
              </a:ext>
            </a:extLst>
          </p:cNvPr>
          <p:cNvSpPr txBox="1"/>
          <p:nvPr/>
        </p:nvSpPr>
        <p:spPr>
          <a:xfrm>
            <a:off x="838200" y="1362075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 cas de déclaration de fin d’hospitalisation, une pièce justificative est demandée afin de mettre à jour le dossier.</a:t>
            </a:r>
            <a:endParaRPr lang="fr-FR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Wingdings" panose="05000000000000000000" pitchFamily="2" charset="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9720DE-A230-06D9-B885-5530F80D6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68" y="2472814"/>
            <a:ext cx="4359114" cy="2723802"/>
          </a:xfrm>
          <a:prstGeom prst="rect">
            <a:avLst/>
          </a:prstGeom>
          <a:effectLst/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20F8FF92-E32A-843D-E0F9-32C7B2449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266" y="2472813"/>
            <a:ext cx="4671126" cy="292538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433EAAE-2D88-6E67-F779-BF7933DE2014}"/>
              </a:ext>
            </a:extLst>
          </p:cNvPr>
          <p:cNvSpPr/>
          <p:nvPr/>
        </p:nvSpPr>
        <p:spPr>
          <a:xfrm>
            <a:off x="6705600" y="3718560"/>
            <a:ext cx="2265680" cy="772160"/>
          </a:xfrm>
          <a:prstGeom prst="roundRect">
            <a:avLst/>
          </a:prstGeom>
          <a:noFill/>
          <a:ln w="38100">
            <a:solidFill>
              <a:srgbClr val="FFE7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16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652380-F1C7-F8BC-330D-0E6DCF6F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06858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AFE2F6-4512-624E-A367-8C935B4868A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06858"/>
            <a:ext cx="5400000" cy="365125"/>
          </a:xfrm>
        </p:spPr>
        <p:txBody>
          <a:bodyPr/>
          <a:lstStyle/>
          <a:p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 dirty="0"/>
              <a:t> </a:t>
            </a:r>
            <a:r>
              <a:rPr lang="fr-FR" cap="none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 dirty="0"/>
              <a:t> </a:t>
            </a:r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septembre 2025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FB1A6DAA-2463-A9BC-6439-672A7554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69" y="2408125"/>
            <a:ext cx="10837862" cy="661168"/>
          </a:xfrm>
        </p:spPr>
        <p:txBody>
          <a:bodyPr anchor="ctr">
            <a:noAutofit/>
          </a:bodyPr>
          <a:lstStyle/>
          <a:p>
            <a:pPr algn="ctr"/>
            <a:r>
              <a:rPr lang="fr-FR" sz="3200" dirty="0"/>
              <a:t>Application mobile : </a:t>
            </a:r>
            <a:br>
              <a:rPr lang="fr-FR" sz="3200" dirty="0"/>
            </a:br>
            <a:r>
              <a:rPr lang="fr-FR" sz="3200" dirty="0"/>
              <a:t>évolution des services</a:t>
            </a:r>
          </a:p>
        </p:txBody>
      </p:sp>
      <p:sp>
        <p:nvSpPr>
          <p:cNvPr id="11" name="Bouton d’action : accueil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6310538-3ED2-B037-704E-09FA81302833}"/>
              </a:ext>
            </a:extLst>
          </p:cNvPr>
          <p:cNvSpPr/>
          <p:nvPr/>
        </p:nvSpPr>
        <p:spPr>
          <a:xfrm>
            <a:off x="838200" y="6307353"/>
            <a:ext cx="381986" cy="364135"/>
          </a:xfrm>
          <a:prstGeom prst="actionButtonHome">
            <a:avLst/>
          </a:prstGeom>
          <a:solidFill>
            <a:srgbClr val="FFE78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avec coins rognés en diagonale 11">
            <a:hlinkClick r:id="rId3" action="ppaction://hlinksldjump"/>
            <a:extLst>
              <a:ext uri="{FF2B5EF4-FFF2-40B4-BE49-F238E27FC236}">
                <a16:creationId xmlns:a16="http://schemas.microsoft.com/office/drawing/2014/main" id="{E6572B81-0E76-ACC3-D434-896C067C8B7D}"/>
              </a:ext>
            </a:extLst>
          </p:cNvPr>
          <p:cNvSpPr/>
          <p:nvPr/>
        </p:nvSpPr>
        <p:spPr>
          <a:xfrm>
            <a:off x="1484670" y="6307353"/>
            <a:ext cx="1632155" cy="364135"/>
          </a:xfrm>
          <a:prstGeom prst="snip2DiagRect">
            <a:avLst>
              <a:gd name="adj1" fmla="val 40503"/>
              <a:gd name="adj2" fmla="val 16667"/>
            </a:avLst>
          </a:prstGeom>
          <a:solidFill>
            <a:srgbClr val="FFE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Retour au menu « Evolution caf.fr »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 2">
            <a:hlinkClick r:id="rId4" action="ppaction://hlinksldjump"/>
            <a:extLst>
              <a:ext uri="{FF2B5EF4-FFF2-40B4-BE49-F238E27FC236}">
                <a16:creationId xmlns:a16="http://schemas.microsoft.com/office/drawing/2014/main" id="{95AE7B2A-36D5-7634-B237-813CF4262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9202" y="3832039"/>
            <a:ext cx="1393594" cy="1393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966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0036D3-7B50-7F09-EAB9-4BAE4410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Faire une demande de prestation depuis l’application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2E91A8-9359-E986-37C8-03820EAC73CE}"/>
              </a:ext>
            </a:extLst>
          </p:cNvPr>
          <p:cNvSpPr txBox="1"/>
          <p:nvPr/>
        </p:nvSpPr>
        <p:spPr>
          <a:xfrm>
            <a:off x="653976" y="1666674"/>
            <a:ext cx="10298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Actuellement l’accès à une téléprocédure depuis l’application mobile renvoie vers la page internet Caf.fr.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0FBD489-0CA4-942F-1B92-DE9C39DDF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795" y="2323694"/>
            <a:ext cx="2089629" cy="3668018"/>
          </a:xfrm>
          <a:prstGeom prst="rect">
            <a:avLst/>
          </a:prstGeom>
          <a:ln w="28575">
            <a:solidFill>
              <a:srgbClr val="FFE782"/>
            </a:solidFill>
          </a:ln>
          <a:effectLst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75EED21-AD76-0EA8-CBE3-1CDDBED149C1}"/>
              </a:ext>
            </a:extLst>
          </p:cNvPr>
          <p:cNvSpPr txBox="1"/>
          <p:nvPr/>
        </p:nvSpPr>
        <p:spPr>
          <a:xfrm>
            <a:off x="622776" y="3742204"/>
            <a:ext cx="78804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À partir de la mi-septembre, les toutes premières demandes de prime d’activité, de prime de naissance ou encore de prestations familiales, pourront être réalisées depuis l’application mobile. </a:t>
            </a:r>
          </a:p>
        </p:txBody>
      </p:sp>
      <p:sp>
        <p:nvSpPr>
          <p:cNvPr id="16" name="Espace réservé du numéro de diapositive 6">
            <a:extLst>
              <a:ext uri="{FF2B5EF4-FFF2-40B4-BE49-F238E27FC236}">
                <a16:creationId xmlns:a16="http://schemas.microsoft.com/office/drawing/2014/main" id="{8AF8ADA4-5711-7BF5-16F2-959369468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06858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7" name="Bouton d’action : accueil 1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8B7C1BD-BE9E-DE16-B841-C6028FF03F1C}"/>
              </a:ext>
            </a:extLst>
          </p:cNvPr>
          <p:cNvSpPr/>
          <p:nvPr/>
        </p:nvSpPr>
        <p:spPr>
          <a:xfrm>
            <a:off x="838200" y="6307353"/>
            <a:ext cx="381986" cy="364135"/>
          </a:xfrm>
          <a:prstGeom prst="actionButtonHome">
            <a:avLst/>
          </a:prstGeom>
          <a:solidFill>
            <a:srgbClr val="FFE78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pied de page 7">
            <a:extLst>
              <a:ext uri="{FF2B5EF4-FFF2-40B4-BE49-F238E27FC236}">
                <a16:creationId xmlns:a16="http://schemas.microsoft.com/office/drawing/2014/main" id="{FABF26EA-9511-44B7-D203-C46139B727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06858"/>
            <a:ext cx="5400000" cy="365125"/>
          </a:xfrm>
        </p:spPr>
        <p:txBody>
          <a:bodyPr/>
          <a:lstStyle/>
          <a:p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 dirty="0"/>
              <a:t> </a:t>
            </a:r>
            <a:r>
              <a:rPr lang="fr-FR" cap="none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 dirty="0"/>
              <a:t> </a:t>
            </a:r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septembre 2025</a:t>
            </a:r>
          </a:p>
        </p:txBody>
      </p:sp>
      <p:sp>
        <p:nvSpPr>
          <p:cNvPr id="19" name="Rectangle : avec coins rognés en diagonale 18">
            <a:hlinkClick r:id="rId4" action="ppaction://hlinksldjump"/>
            <a:extLst>
              <a:ext uri="{FF2B5EF4-FFF2-40B4-BE49-F238E27FC236}">
                <a16:creationId xmlns:a16="http://schemas.microsoft.com/office/drawing/2014/main" id="{547960BB-AF7B-AF94-4BDF-96D6B423067C}"/>
              </a:ext>
            </a:extLst>
          </p:cNvPr>
          <p:cNvSpPr/>
          <p:nvPr/>
        </p:nvSpPr>
        <p:spPr>
          <a:xfrm>
            <a:off x="1484670" y="6307353"/>
            <a:ext cx="1632155" cy="364135"/>
          </a:xfrm>
          <a:prstGeom prst="snip2DiagRect">
            <a:avLst>
              <a:gd name="adj1" fmla="val 40503"/>
              <a:gd name="adj2" fmla="val 16667"/>
            </a:avLst>
          </a:prstGeom>
          <a:solidFill>
            <a:srgbClr val="FFE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Retour au menu « Evolution caf.fr »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328722A-405F-3805-7B57-B9672D9238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Allocation de rentrée scolaire</a:t>
            </a:r>
          </a:p>
        </p:txBody>
      </p:sp>
    </p:spTree>
    <p:extLst>
      <p:ext uri="{BB962C8B-B14F-4D97-AF65-F5344CB8AC3E}">
        <p14:creationId xmlns:p14="http://schemas.microsoft.com/office/powerpoint/2010/main" val="1059478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11932-86AB-728A-37EF-6C96A40D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300" dirty="0"/>
              <a:t>Allocation Rentrée Scolaire (16-18 ans) : pensez à faire votre déclaration  !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D77FF9-4F6E-2DFF-83F1-43C229E95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06858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99C666-A767-5BCA-DF6C-79373C0414D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06858"/>
            <a:ext cx="5400000" cy="365125"/>
          </a:xfrm>
        </p:spPr>
        <p:txBody>
          <a:bodyPr/>
          <a:lstStyle/>
          <a:p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 dirty="0"/>
              <a:t> </a:t>
            </a:r>
            <a:r>
              <a:rPr lang="fr-FR" cap="none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 dirty="0"/>
              <a:t> </a:t>
            </a:r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septembre 2025</a:t>
            </a:r>
          </a:p>
        </p:txBody>
      </p:sp>
      <p:sp>
        <p:nvSpPr>
          <p:cNvPr id="9" name="Bouton d’action : accueil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918485E-00FF-23C6-D3BD-DDF4B5D20711}"/>
              </a:ext>
            </a:extLst>
          </p:cNvPr>
          <p:cNvSpPr/>
          <p:nvPr/>
        </p:nvSpPr>
        <p:spPr>
          <a:xfrm>
            <a:off x="838200" y="6307353"/>
            <a:ext cx="381986" cy="364135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EFE8B313-D97D-BEF9-F34F-9E724EA5EEEF}"/>
              </a:ext>
            </a:extLst>
          </p:cNvPr>
          <p:cNvSpPr txBox="1"/>
          <p:nvPr/>
        </p:nvSpPr>
        <p:spPr>
          <a:xfrm>
            <a:off x="838199" y="1682216"/>
            <a:ext cx="10925176" cy="3930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  <a:tabLst>
                <a:tab pos="1524000" algn="l"/>
              </a:tabLst>
            </a:pP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L’allocation de rentrée scolaire est étudiée automatiquement pour les enfants âgés de 6 ans à 15 ans et</a:t>
            </a:r>
          </a:p>
          <a:p>
            <a:pPr algn="just">
              <a:lnSpc>
                <a:spcPts val="2239"/>
              </a:lnSpc>
              <a:tabLst>
                <a:tab pos="1524000" algn="l"/>
              </a:tabLst>
            </a:pP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	11 mois. </a:t>
            </a:r>
          </a:p>
          <a:p>
            <a:pPr algn="just">
              <a:lnSpc>
                <a:spcPts val="2239"/>
              </a:lnSpc>
              <a:tabLst>
                <a:tab pos="1524000" algn="l"/>
              </a:tabLst>
            </a:pP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Dès </a:t>
            </a:r>
            <a:r>
              <a:rPr lang="fr-FR" sz="1599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les16 ans</a:t>
            </a: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l’enfant, l’allocataire </a:t>
            </a:r>
            <a:r>
              <a:rPr lang="fr-FR" sz="1599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doit déclarer </a:t>
            </a: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(confirmer) quelle sera la situation scolaire à la rentrée. </a:t>
            </a:r>
          </a:p>
          <a:p>
            <a:pPr algn="just">
              <a:lnSpc>
                <a:spcPts val="2239"/>
              </a:lnSpc>
              <a:tabLst>
                <a:tab pos="1433513" algn="l"/>
                <a:tab pos="1524000" algn="l"/>
              </a:tabLst>
            </a:pPr>
            <a:endParaRPr lang="fr-FR" sz="1599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ts val="2239"/>
              </a:lnSpc>
            </a:pPr>
            <a:endParaRPr lang="fr-FR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ts val="2239"/>
              </a:lnSpc>
            </a:pPr>
            <a:r>
              <a:rPr lang="fr-FR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Cette année, la démarche concerne les enfants </a:t>
            </a:r>
            <a:r>
              <a:rPr lang="fr-FR" sz="16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nés entre le 16 septembre 2007 et le 31 décembre 2009 inclus</a:t>
            </a:r>
            <a:r>
              <a:rPr lang="fr-FR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fr-FR" sz="1599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ts val="2239"/>
              </a:lnSpc>
            </a:pPr>
            <a:endParaRPr lang="fr-FR" sz="1599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ts val="2239"/>
              </a:lnSpc>
            </a:pPr>
            <a:endParaRPr lang="fr-FR" sz="1599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ts val="2239"/>
              </a:lnSpc>
            </a:pP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 téléprocédure est accessible depuis le </a:t>
            </a:r>
            <a:r>
              <a:rPr lang="fr-FR" sz="1599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06/07/2025 </a:t>
            </a: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jusqu’au</a:t>
            </a:r>
            <a:r>
              <a:rPr lang="fr-FR" sz="1599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31/12/2025. </a:t>
            </a: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Au-delà de cette date, toute démarche sera à effectuer par courrier/courriel auprès du gestionnaire caf.</a:t>
            </a:r>
          </a:p>
          <a:p>
            <a:pPr algn="just">
              <a:lnSpc>
                <a:spcPts val="2239"/>
              </a:lnSpc>
            </a:pPr>
            <a:endParaRPr lang="fr-FR" sz="1599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ts val="2239"/>
              </a:lnSpc>
            </a:pPr>
            <a:endParaRPr lang="fr-FR" sz="1599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ts val="2239"/>
              </a:lnSpc>
            </a:pP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 ailleurs, l’allocataire doit bien vérifier et déclarer tout changement de situation familiale et/ou professionnelle afin que son juste droit soit étudié.</a:t>
            </a:r>
          </a:p>
        </p:txBody>
      </p:sp>
      <p:pic>
        <p:nvPicPr>
          <p:cNvPr id="13" name="Picture 4" descr="Tableau noir avec cadre en bois | Vecteur Premium">
            <a:extLst>
              <a:ext uri="{FF2B5EF4-FFF2-40B4-BE49-F238E27FC236}">
                <a16:creationId xmlns:a16="http://schemas.microsoft.com/office/drawing/2014/main" id="{1AE11A1C-5A0B-9010-5AB3-A0DAA59EF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8490">
            <a:off x="721701" y="1781290"/>
            <a:ext cx="1473579" cy="85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7F20946-2750-4653-980E-E32A2EEB75F7}"/>
              </a:ext>
            </a:extLst>
          </p:cNvPr>
          <p:cNvSpPr txBox="1"/>
          <p:nvPr/>
        </p:nvSpPr>
        <p:spPr>
          <a:xfrm rot="20676066">
            <a:off x="775450" y="2069560"/>
            <a:ext cx="13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2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Bon à savoir !</a:t>
            </a:r>
          </a:p>
        </p:txBody>
      </p:sp>
    </p:spTree>
    <p:extLst>
      <p:ext uri="{BB962C8B-B14F-4D97-AF65-F5344CB8AC3E}">
        <p14:creationId xmlns:p14="http://schemas.microsoft.com/office/powerpoint/2010/main" val="30769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2C4F02A-B20F-A0A6-221C-4C1543BAD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Aides au logement étudiants</a:t>
            </a:r>
          </a:p>
        </p:txBody>
      </p:sp>
    </p:spTree>
    <p:extLst>
      <p:ext uri="{BB962C8B-B14F-4D97-AF65-F5344CB8AC3E}">
        <p14:creationId xmlns:p14="http://schemas.microsoft.com/office/powerpoint/2010/main" val="2791533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C74BB6-1E69-BA61-AA35-33F8DF6C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300" dirty="0"/>
              <a:t>C’est la rentrée : les aides au logement étudiant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E6A399-2237-C7E2-3C8E-6EF8242BB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06858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CE0355-C62F-9FB5-0F00-7DBE489F544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901" y="6306858"/>
            <a:ext cx="5400000" cy="365125"/>
          </a:xfrm>
        </p:spPr>
        <p:txBody>
          <a:bodyPr/>
          <a:lstStyle/>
          <a:p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 dirty="0"/>
              <a:t> </a:t>
            </a:r>
            <a:r>
              <a:rPr lang="fr-FR" cap="none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 dirty="0"/>
              <a:t> </a:t>
            </a:r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septembre 2025</a:t>
            </a:r>
          </a:p>
        </p:txBody>
      </p:sp>
      <p:sp>
        <p:nvSpPr>
          <p:cNvPr id="9" name="Bouton d’action : accueil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A1CC788-9FA7-BFBC-F400-C92192974D8F}"/>
              </a:ext>
            </a:extLst>
          </p:cNvPr>
          <p:cNvSpPr/>
          <p:nvPr/>
        </p:nvSpPr>
        <p:spPr>
          <a:xfrm>
            <a:off x="838200" y="6307353"/>
            <a:ext cx="381986" cy="364135"/>
          </a:xfrm>
          <a:prstGeom prst="actionButtonHome">
            <a:avLst/>
          </a:prstGeom>
          <a:solidFill>
            <a:srgbClr val="7030A0">
              <a:alpha val="69804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BE782DB-1741-F8E4-4891-B9255812E602}"/>
              </a:ext>
            </a:extLst>
          </p:cNvPr>
          <p:cNvSpPr txBox="1"/>
          <p:nvPr/>
        </p:nvSpPr>
        <p:spPr>
          <a:xfrm>
            <a:off x="838200" y="1299594"/>
            <a:ext cx="10837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Pour accompagner au mieux tous les étudiants sur leurs premières demandes d’aide au logement, la Caf met en ligne différents outils : </a:t>
            </a:r>
          </a:p>
          <a:p>
            <a:endParaRPr lang="fr-FR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 article illustratif : </a:t>
            </a:r>
          </a:p>
          <a:p>
            <a:pPr marL="285750" indent="-285750">
              <a:buFontTx/>
              <a:buChar char="-"/>
            </a:pPr>
            <a:endParaRPr lang="fr-FR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Une vidéo explicative :</a:t>
            </a:r>
          </a:p>
          <a:p>
            <a:pPr marL="285750" indent="-285750">
              <a:buFontTx/>
              <a:buChar char="-"/>
            </a:pPr>
            <a:endParaRPr lang="fr-FR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 numéro de téléphone dédié aux étudiants :  </a:t>
            </a:r>
            <a:r>
              <a:rPr lang="fr-FR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09 69 32 52 52 </a:t>
            </a:r>
            <a:r>
              <a:rPr lang="fr-FR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(prix d’un appel local)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B80D29E-4EC5-9971-240E-74A9545ECDF2}"/>
              </a:ext>
            </a:extLst>
          </p:cNvPr>
          <p:cNvSpPr txBox="1"/>
          <p:nvPr/>
        </p:nvSpPr>
        <p:spPr>
          <a:xfrm>
            <a:off x="3281680" y="21048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3"/>
              </a:rPr>
              <a:t>CAF - Étudiants : tout savoir sur l’aide au logement ! </a:t>
            </a:r>
            <a:endParaRPr lang="fr-FR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FD0D1F5-2992-DBB5-4821-2FFBE834E174}"/>
              </a:ext>
            </a:extLst>
          </p:cNvPr>
          <p:cNvSpPr txBox="1"/>
          <p:nvPr/>
        </p:nvSpPr>
        <p:spPr>
          <a:xfrm>
            <a:off x="3505200" y="2655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4"/>
              </a:rPr>
              <a:t>Je suis étudiant, quand dois-je faire ma demande d'APL ?</a:t>
            </a:r>
            <a:endParaRPr lang="fr-FR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098" name="Picture 2" descr="10 Le saviez vous Images, Stock Photos &amp; Vectors | Shutterstock">
            <a:extLst>
              <a:ext uri="{FF2B5EF4-FFF2-40B4-BE49-F238E27FC236}">
                <a16:creationId xmlns:a16="http://schemas.microsoft.com/office/drawing/2014/main" id="{E0A2054A-D93D-0CEE-E27D-7F062F1C3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4" t="13069" r="35406" b="9311"/>
          <a:stretch/>
        </p:blipFill>
        <p:spPr bwMode="auto">
          <a:xfrm rot="20858815">
            <a:off x="513080" y="4019996"/>
            <a:ext cx="2235200" cy="17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E30D4AA-3DA6-4107-5313-2E25231B022C}"/>
              </a:ext>
            </a:extLst>
          </p:cNvPr>
          <p:cNvSpPr txBox="1"/>
          <p:nvPr/>
        </p:nvSpPr>
        <p:spPr>
          <a:xfrm>
            <a:off x="2730461" y="5362542"/>
            <a:ext cx="848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6"/>
              </a:rPr>
              <a:t>CAF - Vous venez en France pour étudier et souhaitez vous loger</a:t>
            </a:r>
            <a:endParaRPr lang="fr-FR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91A7EB1-0197-7655-8A72-0F279F58255E}"/>
              </a:ext>
            </a:extLst>
          </p:cNvPr>
          <p:cNvSpPr txBox="1"/>
          <p:nvPr/>
        </p:nvSpPr>
        <p:spPr>
          <a:xfrm>
            <a:off x="2725421" y="4294591"/>
            <a:ext cx="8568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 Caf met également à disposition, sur son site internet, des brochures </a:t>
            </a:r>
            <a:r>
              <a:rPr lang="fr-FR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traduites en anglais</a:t>
            </a:r>
            <a:r>
              <a:rPr lang="fr-FR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afin d’aider et d’orienter les étudiants de nationalité étrangère. </a:t>
            </a:r>
          </a:p>
          <a:p>
            <a:pPr algn="just"/>
            <a:r>
              <a:rPr lang="fr-FR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Très pratique lorsque l’on ne maîtrise pas la langue de Shakespeare ! </a:t>
            </a:r>
          </a:p>
        </p:txBody>
      </p:sp>
    </p:spTree>
    <p:extLst>
      <p:ext uri="{BB962C8B-B14F-4D97-AF65-F5344CB8AC3E}">
        <p14:creationId xmlns:p14="http://schemas.microsoft.com/office/powerpoint/2010/main" val="1504467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52B36029-3E90-FCCE-0A62-68328B856AA7}"/>
              </a:ext>
            </a:extLst>
          </p:cNvPr>
          <p:cNvSpPr txBox="1"/>
          <p:nvPr/>
        </p:nvSpPr>
        <p:spPr>
          <a:xfrm>
            <a:off x="838200" y="4189313"/>
            <a:ext cx="10837862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latin typeface="Roboto Light"/>
                <a:ea typeface="Roboto Light"/>
                <a:cs typeface="Roboto Light"/>
              </a:rPr>
              <a:t>Enfin, l’application mobile Caf « </a:t>
            </a:r>
            <a:r>
              <a:rPr lang="fr-FR" i="1" dirty="0">
                <a:latin typeface="Roboto Light"/>
                <a:ea typeface="Roboto Light"/>
                <a:cs typeface="Roboto Light"/>
              </a:rPr>
              <a:t>Mon compte </a:t>
            </a:r>
            <a:r>
              <a:rPr lang="fr-FR" dirty="0">
                <a:latin typeface="Roboto Light"/>
                <a:ea typeface="Roboto Light"/>
                <a:cs typeface="Roboto Light"/>
              </a:rPr>
              <a:t>» est devenue incontournable.</a:t>
            </a:r>
          </a:p>
          <a:p>
            <a:endParaRPr lang="fr-FR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fr-FR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Gratuite</a:t>
            </a:r>
            <a:r>
              <a:rPr lang="fr-FR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elle est disponible sur les plateformes de téléchargement Android                      et Apple.             </a:t>
            </a:r>
          </a:p>
          <a:p>
            <a:endParaRPr lang="fr-FR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fr-FR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Elle permet de consulter son dossier, de suivre le traitement des demandes et d’être mis en relation avec sa caisse.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13F62D-BC8D-2265-2394-73294B028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16 – 25 ans : pour aller plus loin </a:t>
            </a:r>
          </a:p>
        </p:txBody>
      </p:sp>
      <p:pic>
        <p:nvPicPr>
          <p:cNvPr id="3076" name="Picture 4" descr="Collection of App Store Logo PNG. | PlusPNG">
            <a:extLst>
              <a:ext uri="{FF2B5EF4-FFF2-40B4-BE49-F238E27FC236}">
                <a16:creationId xmlns:a16="http://schemas.microsoft.com/office/drawing/2014/main" id="{23FBA6E0-962C-D177-0459-D3CD5AFA5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1" r="24091" b="55556"/>
          <a:stretch/>
        </p:blipFill>
        <p:spPr bwMode="auto">
          <a:xfrm>
            <a:off x="10459069" y="4713982"/>
            <a:ext cx="1026000" cy="29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llection of App Store Logo PNG. | PlusPNG">
            <a:extLst>
              <a:ext uri="{FF2B5EF4-FFF2-40B4-BE49-F238E27FC236}">
                <a16:creationId xmlns:a16="http://schemas.microsoft.com/office/drawing/2014/main" id="{7F26B514-7E33-4229-D6F6-808C7218D3E2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3" t="55555" b="23260"/>
          <a:stretch/>
        </p:blipFill>
        <p:spPr bwMode="auto">
          <a:xfrm>
            <a:off x="8427720" y="4742321"/>
            <a:ext cx="1024057" cy="29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502CA5C-12C5-1019-9DFA-695B73943A20}"/>
              </a:ext>
            </a:extLst>
          </p:cNvPr>
          <p:cNvSpPr txBox="1"/>
          <p:nvPr/>
        </p:nvSpPr>
        <p:spPr>
          <a:xfrm>
            <a:off x="838200" y="1299594"/>
            <a:ext cx="1083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Afin d’accompagner au mieux les jeunes âgés de 16 à 25 ans, la Caf met à disposition une page spécifique sur caf.fr  :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D0D40EA-514A-5B45-4C3B-A74B41DDBF24}"/>
              </a:ext>
            </a:extLst>
          </p:cNvPr>
          <p:cNvSpPr txBox="1"/>
          <p:nvPr/>
        </p:nvSpPr>
        <p:spPr>
          <a:xfrm>
            <a:off x="3138668" y="15669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Des solutions pour les 16-25 ans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CC920ED-9B8B-64F1-508A-B3909100D7FC}"/>
              </a:ext>
            </a:extLst>
          </p:cNvPr>
          <p:cNvSpPr txBox="1"/>
          <p:nvPr/>
        </p:nvSpPr>
        <p:spPr>
          <a:xfrm>
            <a:off x="838200" y="2022276"/>
            <a:ext cx="10837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On y trouve notamment des informations sur différentes prestations ou bien des liens vers les autres supports de communication (Instagram) . </a:t>
            </a:r>
          </a:p>
          <a:p>
            <a:endParaRPr lang="fr-FR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fr-FR" dirty="0">
                <a:solidFill>
                  <a:srgbClr val="2A2F3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Toujours sur caf.fr, </a:t>
            </a:r>
            <a:r>
              <a:rPr lang="fr-FR" b="0" i="0" u="none" strike="noStrike" dirty="0">
                <a:solidFill>
                  <a:srgbClr val="013593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4"/>
              </a:rPr>
              <a:t>la BD “Sam et ses démarches administratives : objectif zéro galère”</a:t>
            </a:r>
            <a:r>
              <a:rPr lang="fr-FR" b="0" i="0" dirty="0">
                <a:solidFill>
                  <a:srgbClr val="2A2F3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  (</a:t>
            </a:r>
            <a:r>
              <a:rPr lang="fr-FR" dirty="0">
                <a:solidFill>
                  <a:srgbClr val="2A2F3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réalisée en partenariat avec la Caisse Nationale d’Assurance Maladie) </a:t>
            </a:r>
            <a:r>
              <a:rPr lang="fr-FR" b="0" i="0" dirty="0">
                <a:solidFill>
                  <a:srgbClr val="2A2F3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permet de découvrir les aides dédiées aux 16-25 ans.  </a:t>
            </a:r>
            <a:endParaRPr lang="fr-FR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7" name="Espace réservé du numéro de diapositive 6">
            <a:extLst>
              <a:ext uri="{FF2B5EF4-FFF2-40B4-BE49-F238E27FC236}">
                <a16:creationId xmlns:a16="http://schemas.microsoft.com/office/drawing/2014/main" id="{F0FDF31F-378C-AD3F-5F46-0755CB9B7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06858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8" name="Espace réservé du pied de page 7">
            <a:extLst>
              <a:ext uri="{FF2B5EF4-FFF2-40B4-BE49-F238E27FC236}">
                <a16:creationId xmlns:a16="http://schemas.microsoft.com/office/drawing/2014/main" id="{C3C98928-94FE-A4D2-F118-B57D66A50FE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901" y="6306858"/>
            <a:ext cx="5400000" cy="365125"/>
          </a:xfrm>
        </p:spPr>
        <p:txBody>
          <a:bodyPr/>
          <a:lstStyle/>
          <a:p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 dirty="0"/>
              <a:t> </a:t>
            </a:r>
            <a:r>
              <a:rPr lang="fr-FR" cap="none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 dirty="0"/>
              <a:t> </a:t>
            </a:r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septembre 2025</a:t>
            </a:r>
          </a:p>
        </p:txBody>
      </p:sp>
      <p:sp>
        <p:nvSpPr>
          <p:cNvPr id="19" name="Bouton d’action : accueil 1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82AE546-5A3B-1E98-706F-DAC0A264B49B}"/>
              </a:ext>
            </a:extLst>
          </p:cNvPr>
          <p:cNvSpPr/>
          <p:nvPr/>
        </p:nvSpPr>
        <p:spPr>
          <a:xfrm>
            <a:off x="838200" y="6307353"/>
            <a:ext cx="381986" cy="364135"/>
          </a:xfrm>
          <a:prstGeom prst="actionButtonHome">
            <a:avLst/>
          </a:prstGeom>
          <a:solidFill>
            <a:srgbClr val="7030A0">
              <a:alpha val="69804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514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1CF111-98F8-B36D-E763-05E9BC02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Merci !</a:t>
            </a:r>
            <a:endParaRPr lang="fr-FR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4D1B74-D232-6CFE-23AE-5155B3B9A0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1475" y="2084388"/>
            <a:ext cx="8010525" cy="1344612"/>
          </a:xfrm>
        </p:spPr>
        <p:txBody>
          <a:bodyPr/>
          <a:lstStyle/>
          <a:p>
            <a:r>
              <a:rPr lang="fr-FR" dirty="0">
                <a:solidFill>
                  <a:srgbClr val="2B808D"/>
                </a:solidFill>
              </a:rPr>
              <a:t>Nouveauté du Complément Mode de Garde</a:t>
            </a:r>
          </a:p>
        </p:txBody>
      </p:sp>
    </p:spTree>
    <p:extLst>
      <p:ext uri="{BB962C8B-B14F-4D97-AF65-F5344CB8AC3E}">
        <p14:creationId xmlns:p14="http://schemas.microsoft.com/office/powerpoint/2010/main" val="203500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8F5C05-38E2-D71A-9395-4607D19F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300" dirty="0">
                <a:latin typeface="Roboto Bold"/>
                <a:ea typeface="Roboto Bold"/>
                <a:cs typeface="Roboto Bold"/>
              </a:rPr>
              <a:t>Nouveautés Complément de libre choix du Mode de Garde – </a:t>
            </a:r>
            <a:r>
              <a:rPr lang="fr-FR" sz="2300" dirty="0">
                <a:solidFill>
                  <a:schemeClr val="bg2"/>
                </a:solidFill>
                <a:highlight>
                  <a:srgbClr val="249E7D"/>
                </a:highlight>
                <a:latin typeface="Roboto Bold"/>
                <a:ea typeface="Roboto Bold"/>
                <a:cs typeface="Roboto Bold"/>
              </a:rPr>
              <a:t>EMPLOI DIRECT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22C642-A8A3-C26A-DF72-9A8168060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06858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DD91CAC8-60BE-12F4-27D1-B95D5C128F16}"/>
              </a:ext>
            </a:extLst>
          </p:cNvPr>
          <p:cNvSpPr txBox="1"/>
          <p:nvPr/>
        </p:nvSpPr>
        <p:spPr>
          <a:xfrm>
            <a:off x="771525" y="1219080"/>
            <a:ext cx="10648950" cy="4494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 Complément de Libre Choix de Mode de Garde (CMG) </a:t>
            </a:r>
            <a:r>
              <a:rPr lang="fr-FR" sz="1599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emploi direct </a:t>
            </a: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évolue à compter du 1er septembre 2025.</a:t>
            </a:r>
          </a:p>
          <a:p>
            <a:pPr algn="just">
              <a:lnSpc>
                <a:spcPts val="2239"/>
              </a:lnSpc>
            </a:pPr>
            <a:endParaRPr lang="fr-FR" sz="1599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ts val="2239"/>
              </a:lnSpc>
            </a:pP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Toutes les familles ayant recours à un mode de garde (en emploi direct) sont concernées.</a:t>
            </a:r>
          </a:p>
          <a:p>
            <a:pPr algn="just">
              <a:lnSpc>
                <a:spcPts val="2239"/>
              </a:lnSpc>
            </a:pPr>
            <a:endParaRPr lang="fr-FR" sz="1599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ts val="2239"/>
              </a:lnSpc>
            </a:pP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Les 3 grands axes de cette réforme : </a:t>
            </a:r>
          </a:p>
          <a:p>
            <a:pPr algn="just">
              <a:lnSpc>
                <a:spcPts val="2239"/>
              </a:lnSpc>
            </a:pPr>
            <a:endParaRPr lang="fr-FR" sz="1599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ts val="2239"/>
              </a:lnSpc>
            </a:pP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un nouveau mode de calcul qui passe d’un calcul forfaitaire à un calcul horaire réel</a:t>
            </a:r>
          </a:p>
          <a:p>
            <a:pPr algn="just">
              <a:lnSpc>
                <a:spcPts val="2239"/>
              </a:lnSpc>
            </a:pPr>
            <a:endParaRPr lang="fr-FR" sz="1599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ts val="2239"/>
              </a:lnSpc>
            </a:pP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une extension du CMG jusqu’aux 12 ans inclus de l’enfant gardé, pour les familles monoparentales</a:t>
            </a:r>
          </a:p>
          <a:p>
            <a:pPr algn="just">
              <a:lnSpc>
                <a:spcPts val="2239"/>
              </a:lnSpc>
            </a:pPr>
            <a:endParaRPr lang="fr-FR" sz="1599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ts val="2239"/>
              </a:lnSpc>
            </a:pP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la possibilité pour chacun des parents séparés, de bénéficier du CMG </a:t>
            </a:r>
            <a:r>
              <a:rPr lang="fr-FR" sz="1599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emploi direct </a:t>
            </a: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 cas de résidence 	alternée des enfants gardés (à compter de 12/2025)</a:t>
            </a:r>
          </a:p>
          <a:p>
            <a:pPr algn="just">
              <a:lnSpc>
                <a:spcPts val="2239"/>
              </a:lnSpc>
            </a:pPr>
            <a:endParaRPr lang="fr-FR" sz="1599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ts val="2239"/>
              </a:lnSpc>
            </a:pPr>
            <a:endParaRPr lang="fr-FR" sz="1599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ts val="2239"/>
              </a:lnSpc>
            </a:pPr>
            <a:endParaRPr lang="fr-FR" sz="1599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ts val="2239"/>
              </a:lnSpc>
            </a:pPr>
            <a:endParaRPr lang="fr-FR" sz="1599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3" name="Espace réservé du pied de page 7">
            <a:extLst>
              <a:ext uri="{FF2B5EF4-FFF2-40B4-BE49-F238E27FC236}">
                <a16:creationId xmlns:a16="http://schemas.microsoft.com/office/drawing/2014/main" id="{1C16C961-FFE8-A733-E7FF-E6E9514D4E7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06858"/>
            <a:ext cx="5400000" cy="365125"/>
          </a:xfrm>
        </p:spPr>
        <p:txBody>
          <a:bodyPr/>
          <a:lstStyle/>
          <a:p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 dirty="0"/>
              <a:t> </a:t>
            </a:r>
            <a:r>
              <a:rPr lang="fr-FR" cap="none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 dirty="0"/>
              <a:t> </a:t>
            </a:r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septembre 2025</a:t>
            </a:r>
          </a:p>
        </p:txBody>
      </p:sp>
      <p:sp>
        <p:nvSpPr>
          <p:cNvPr id="15" name="Bouton d’action : accueil 1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0822AD8-A746-C581-0FC3-0785DBAB1631}"/>
              </a:ext>
            </a:extLst>
          </p:cNvPr>
          <p:cNvSpPr/>
          <p:nvPr/>
        </p:nvSpPr>
        <p:spPr>
          <a:xfrm>
            <a:off x="838200" y="6307353"/>
            <a:ext cx="381986" cy="364135"/>
          </a:xfrm>
          <a:prstGeom prst="actionButtonHom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7F347A1-51B5-341D-F18B-17C2A0AD693C}"/>
              </a:ext>
            </a:extLst>
          </p:cNvPr>
          <p:cNvSpPr txBox="1"/>
          <p:nvPr/>
        </p:nvSpPr>
        <p:spPr>
          <a:xfrm>
            <a:off x="771525" y="4842587"/>
            <a:ext cx="10837861" cy="1201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239"/>
              </a:lnSpc>
            </a:pPr>
            <a:r>
              <a:rPr lang="fr-FR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 simulateur est mis en place depuis le mois de juin 2025 afin d’accompagner les familles dans l’accès aux droits : </a:t>
            </a:r>
          </a:p>
          <a:p>
            <a:pPr marL="285750" indent="-285750" algn="just">
              <a:lnSpc>
                <a:spcPts val="2239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Simulateur du reste à charge</a:t>
            </a:r>
            <a:r>
              <a:rPr lang="fr-FR" sz="16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fr-FR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(en cas d’emploi direct).</a:t>
            </a:r>
          </a:p>
          <a:p>
            <a:pPr algn="just">
              <a:lnSpc>
                <a:spcPts val="2239"/>
              </a:lnSpc>
            </a:pPr>
            <a:endParaRPr lang="fr-FR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ts val="2239"/>
              </a:lnSpc>
            </a:pPr>
            <a:r>
              <a:rPr lang="fr-FR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Retrouver notre dossier spécial CMG dans le numéro précédent de la </a:t>
            </a:r>
            <a:r>
              <a:rPr lang="fr-FR" sz="1600" dirty="0">
                <a:latin typeface="Dreaming Outloud Script Pro" panose="03050502040304050704" pitchFamily="66" charset="0"/>
                <a:ea typeface="Roboto Light" panose="02000000000000000000" pitchFamily="2" charset="0"/>
                <a:cs typeface="Dreaming Outloud Script Pro" panose="03050502040304050704" pitchFamily="66" charset="0"/>
              </a:rPr>
              <a:t>mensuelle</a:t>
            </a:r>
            <a:r>
              <a:rPr lang="fr-FR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des partenaires (juin-juillet-août 2025).</a:t>
            </a:r>
          </a:p>
        </p:txBody>
      </p:sp>
      <p:sp>
        <p:nvSpPr>
          <p:cNvPr id="11" name="Organigramme : Connecteur 10">
            <a:extLst>
              <a:ext uri="{FF2B5EF4-FFF2-40B4-BE49-F238E27FC236}">
                <a16:creationId xmlns:a16="http://schemas.microsoft.com/office/drawing/2014/main" id="{BDA5350D-0865-F54B-047B-762D85D89F17}"/>
              </a:ext>
            </a:extLst>
          </p:cNvPr>
          <p:cNvSpPr/>
          <p:nvPr/>
        </p:nvSpPr>
        <p:spPr>
          <a:xfrm>
            <a:off x="953311" y="2776652"/>
            <a:ext cx="473412" cy="471791"/>
          </a:xfrm>
          <a:custGeom>
            <a:avLst/>
            <a:gdLst>
              <a:gd name="connsiteX0" fmla="*/ 0 w 473412"/>
              <a:gd name="connsiteY0" fmla="*/ 235896 h 471791"/>
              <a:gd name="connsiteX1" fmla="*/ 236706 w 473412"/>
              <a:gd name="connsiteY1" fmla="*/ 0 h 471791"/>
              <a:gd name="connsiteX2" fmla="*/ 473412 w 473412"/>
              <a:gd name="connsiteY2" fmla="*/ 235896 h 471791"/>
              <a:gd name="connsiteX3" fmla="*/ 236706 w 473412"/>
              <a:gd name="connsiteY3" fmla="*/ 471792 h 471791"/>
              <a:gd name="connsiteX4" fmla="*/ 0 w 473412"/>
              <a:gd name="connsiteY4" fmla="*/ 235896 h 47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412" h="471791" fill="none" extrusionOk="0">
                <a:moveTo>
                  <a:pt x="0" y="235896"/>
                </a:moveTo>
                <a:cubicBezTo>
                  <a:pt x="-1554" y="79527"/>
                  <a:pt x="114713" y="-4069"/>
                  <a:pt x="236706" y="0"/>
                </a:cubicBezTo>
                <a:cubicBezTo>
                  <a:pt x="358989" y="-2747"/>
                  <a:pt x="439475" y="97794"/>
                  <a:pt x="473412" y="235896"/>
                </a:cubicBezTo>
                <a:cubicBezTo>
                  <a:pt x="456239" y="358618"/>
                  <a:pt x="333356" y="461517"/>
                  <a:pt x="236706" y="471792"/>
                </a:cubicBezTo>
                <a:cubicBezTo>
                  <a:pt x="83080" y="488650"/>
                  <a:pt x="-4433" y="374013"/>
                  <a:pt x="0" y="235896"/>
                </a:cubicBezTo>
                <a:close/>
              </a:path>
              <a:path w="473412" h="471791" stroke="0" extrusionOk="0">
                <a:moveTo>
                  <a:pt x="0" y="235896"/>
                </a:moveTo>
                <a:cubicBezTo>
                  <a:pt x="-25898" y="123108"/>
                  <a:pt x="127417" y="11494"/>
                  <a:pt x="236706" y="0"/>
                </a:cubicBezTo>
                <a:cubicBezTo>
                  <a:pt x="368046" y="5207"/>
                  <a:pt x="461177" y="111927"/>
                  <a:pt x="473412" y="235896"/>
                </a:cubicBezTo>
                <a:cubicBezTo>
                  <a:pt x="484236" y="360580"/>
                  <a:pt x="365057" y="460312"/>
                  <a:pt x="236706" y="471792"/>
                </a:cubicBezTo>
                <a:cubicBezTo>
                  <a:pt x="92929" y="472584"/>
                  <a:pt x="-7399" y="357449"/>
                  <a:pt x="0" y="235896"/>
                </a:cubicBezTo>
                <a:close/>
              </a:path>
            </a:pathLst>
          </a:custGeom>
          <a:solidFill>
            <a:srgbClr val="2E808D"/>
          </a:solidFill>
          <a:ln>
            <a:extLst>
              <a:ext uri="{C807C97D-BFC1-408E-A445-0C87EB9F89A2}">
                <ask:lineSketchStyleProps xmlns:ask="http://schemas.microsoft.com/office/drawing/2018/sketchyshapes" sd="2558881134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Ink Free" panose="03080402000500000000" pitchFamily="66" charset="0"/>
              </a:rPr>
              <a:t>1</a:t>
            </a:r>
          </a:p>
        </p:txBody>
      </p:sp>
      <p:sp>
        <p:nvSpPr>
          <p:cNvPr id="12" name="Organigramme : Connecteur 11">
            <a:extLst>
              <a:ext uri="{FF2B5EF4-FFF2-40B4-BE49-F238E27FC236}">
                <a16:creationId xmlns:a16="http://schemas.microsoft.com/office/drawing/2014/main" id="{CE656BE7-98E1-34C6-D1B5-2681E35CC48E}"/>
              </a:ext>
            </a:extLst>
          </p:cNvPr>
          <p:cNvSpPr/>
          <p:nvPr/>
        </p:nvSpPr>
        <p:spPr>
          <a:xfrm>
            <a:off x="953311" y="3413342"/>
            <a:ext cx="473412" cy="471791"/>
          </a:xfrm>
          <a:custGeom>
            <a:avLst/>
            <a:gdLst>
              <a:gd name="connsiteX0" fmla="*/ 0 w 473412"/>
              <a:gd name="connsiteY0" fmla="*/ 235896 h 471791"/>
              <a:gd name="connsiteX1" fmla="*/ 236706 w 473412"/>
              <a:gd name="connsiteY1" fmla="*/ 0 h 471791"/>
              <a:gd name="connsiteX2" fmla="*/ 473412 w 473412"/>
              <a:gd name="connsiteY2" fmla="*/ 235896 h 471791"/>
              <a:gd name="connsiteX3" fmla="*/ 236706 w 473412"/>
              <a:gd name="connsiteY3" fmla="*/ 471792 h 471791"/>
              <a:gd name="connsiteX4" fmla="*/ 0 w 473412"/>
              <a:gd name="connsiteY4" fmla="*/ 235896 h 47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412" h="471791" fill="none" extrusionOk="0">
                <a:moveTo>
                  <a:pt x="0" y="235896"/>
                </a:moveTo>
                <a:cubicBezTo>
                  <a:pt x="-1554" y="79527"/>
                  <a:pt x="114713" y="-4069"/>
                  <a:pt x="236706" y="0"/>
                </a:cubicBezTo>
                <a:cubicBezTo>
                  <a:pt x="358989" y="-2747"/>
                  <a:pt x="439475" y="97794"/>
                  <a:pt x="473412" y="235896"/>
                </a:cubicBezTo>
                <a:cubicBezTo>
                  <a:pt x="456239" y="358618"/>
                  <a:pt x="333356" y="461517"/>
                  <a:pt x="236706" y="471792"/>
                </a:cubicBezTo>
                <a:cubicBezTo>
                  <a:pt x="83080" y="488650"/>
                  <a:pt x="-4433" y="374013"/>
                  <a:pt x="0" y="235896"/>
                </a:cubicBezTo>
                <a:close/>
              </a:path>
              <a:path w="473412" h="471791" stroke="0" extrusionOk="0">
                <a:moveTo>
                  <a:pt x="0" y="235896"/>
                </a:moveTo>
                <a:cubicBezTo>
                  <a:pt x="-25898" y="123108"/>
                  <a:pt x="127417" y="11494"/>
                  <a:pt x="236706" y="0"/>
                </a:cubicBezTo>
                <a:cubicBezTo>
                  <a:pt x="368046" y="5207"/>
                  <a:pt x="461177" y="111927"/>
                  <a:pt x="473412" y="235896"/>
                </a:cubicBezTo>
                <a:cubicBezTo>
                  <a:pt x="484236" y="360580"/>
                  <a:pt x="365057" y="460312"/>
                  <a:pt x="236706" y="471792"/>
                </a:cubicBezTo>
                <a:cubicBezTo>
                  <a:pt x="92929" y="472584"/>
                  <a:pt x="-7399" y="357449"/>
                  <a:pt x="0" y="235896"/>
                </a:cubicBezTo>
                <a:close/>
              </a:path>
            </a:pathLst>
          </a:custGeom>
          <a:solidFill>
            <a:srgbClr val="2E808D">
              <a:alpha val="69804"/>
            </a:srgbClr>
          </a:solidFill>
          <a:ln>
            <a:solidFill>
              <a:srgbClr val="0D3238">
                <a:alpha val="69804"/>
              </a:srgbClr>
            </a:solidFill>
            <a:extLst>
              <a:ext uri="{C807C97D-BFC1-408E-A445-0C87EB9F89A2}">
                <ask:lineSketchStyleProps xmlns:ask="http://schemas.microsoft.com/office/drawing/2018/sketchyshapes" sd="2558881134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Ink Free" panose="03080402000500000000" pitchFamily="66" charset="0"/>
              </a:rPr>
              <a:t>2</a:t>
            </a:r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id="{8832AE8F-7FBB-7DD2-FB2B-3CB23E28F6CF}"/>
              </a:ext>
            </a:extLst>
          </p:cNvPr>
          <p:cNvSpPr/>
          <p:nvPr/>
        </p:nvSpPr>
        <p:spPr>
          <a:xfrm>
            <a:off x="953311" y="4050032"/>
            <a:ext cx="473412" cy="471791"/>
          </a:xfrm>
          <a:custGeom>
            <a:avLst/>
            <a:gdLst>
              <a:gd name="connsiteX0" fmla="*/ 0 w 473412"/>
              <a:gd name="connsiteY0" fmla="*/ 235896 h 471791"/>
              <a:gd name="connsiteX1" fmla="*/ 236706 w 473412"/>
              <a:gd name="connsiteY1" fmla="*/ 0 h 471791"/>
              <a:gd name="connsiteX2" fmla="*/ 473412 w 473412"/>
              <a:gd name="connsiteY2" fmla="*/ 235896 h 471791"/>
              <a:gd name="connsiteX3" fmla="*/ 236706 w 473412"/>
              <a:gd name="connsiteY3" fmla="*/ 471792 h 471791"/>
              <a:gd name="connsiteX4" fmla="*/ 0 w 473412"/>
              <a:gd name="connsiteY4" fmla="*/ 235896 h 47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412" h="471791" fill="none" extrusionOk="0">
                <a:moveTo>
                  <a:pt x="0" y="235896"/>
                </a:moveTo>
                <a:cubicBezTo>
                  <a:pt x="-1554" y="79527"/>
                  <a:pt x="114713" y="-4069"/>
                  <a:pt x="236706" y="0"/>
                </a:cubicBezTo>
                <a:cubicBezTo>
                  <a:pt x="358989" y="-2747"/>
                  <a:pt x="439475" y="97794"/>
                  <a:pt x="473412" y="235896"/>
                </a:cubicBezTo>
                <a:cubicBezTo>
                  <a:pt x="456239" y="358618"/>
                  <a:pt x="333356" y="461517"/>
                  <a:pt x="236706" y="471792"/>
                </a:cubicBezTo>
                <a:cubicBezTo>
                  <a:pt x="83080" y="488650"/>
                  <a:pt x="-4433" y="374013"/>
                  <a:pt x="0" y="235896"/>
                </a:cubicBezTo>
                <a:close/>
              </a:path>
              <a:path w="473412" h="471791" stroke="0" extrusionOk="0">
                <a:moveTo>
                  <a:pt x="0" y="235896"/>
                </a:moveTo>
                <a:cubicBezTo>
                  <a:pt x="-25898" y="123108"/>
                  <a:pt x="127417" y="11494"/>
                  <a:pt x="236706" y="0"/>
                </a:cubicBezTo>
                <a:cubicBezTo>
                  <a:pt x="368046" y="5207"/>
                  <a:pt x="461177" y="111927"/>
                  <a:pt x="473412" y="235896"/>
                </a:cubicBezTo>
                <a:cubicBezTo>
                  <a:pt x="484236" y="360580"/>
                  <a:pt x="365057" y="460312"/>
                  <a:pt x="236706" y="471792"/>
                </a:cubicBezTo>
                <a:cubicBezTo>
                  <a:pt x="92929" y="472584"/>
                  <a:pt x="-7399" y="357449"/>
                  <a:pt x="0" y="235896"/>
                </a:cubicBezTo>
                <a:close/>
              </a:path>
            </a:pathLst>
          </a:custGeom>
          <a:solidFill>
            <a:srgbClr val="2E808D">
              <a:alpha val="50196"/>
            </a:srgbClr>
          </a:solidFill>
          <a:ln>
            <a:solidFill>
              <a:srgbClr val="0D3238">
                <a:alpha val="50196"/>
              </a:srgbClr>
            </a:solidFill>
            <a:extLst>
              <a:ext uri="{C807C97D-BFC1-408E-A445-0C87EB9F89A2}">
                <ask:lineSketchStyleProps xmlns:ask="http://schemas.microsoft.com/office/drawing/2018/sketchyshapes" sd="2558881134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Ink Free" panose="03080402000500000000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3499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8F5C05-38E2-D71A-9395-4607D19F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300" dirty="0"/>
              <a:t>Nouveautés Complément de libre choix du Mode de Garde - </a:t>
            </a:r>
            <a:r>
              <a:rPr lang="fr-FR" sz="2300" dirty="0">
                <a:solidFill>
                  <a:schemeClr val="bg2"/>
                </a:solidFill>
                <a:highlight>
                  <a:srgbClr val="249E7D"/>
                </a:highlight>
              </a:rPr>
              <a:t>STRUCTURE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22C642-A8A3-C26A-DF72-9A8168060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06858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3" name="Espace réservé du pied de page 7">
            <a:extLst>
              <a:ext uri="{FF2B5EF4-FFF2-40B4-BE49-F238E27FC236}">
                <a16:creationId xmlns:a16="http://schemas.microsoft.com/office/drawing/2014/main" id="{1C16C961-FFE8-A733-E7FF-E6E9514D4E7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06858"/>
            <a:ext cx="5400000" cy="365125"/>
          </a:xfrm>
        </p:spPr>
        <p:txBody>
          <a:bodyPr/>
          <a:lstStyle/>
          <a:p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 dirty="0"/>
              <a:t> </a:t>
            </a:r>
            <a:r>
              <a:rPr lang="fr-FR" cap="none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 dirty="0"/>
              <a:t> </a:t>
            </a:r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septembre 2025</a:t>
            </a:r>
          </a:p>
        </p:txBody>
      </p:sp>
      <p:sp>
        <p:nvSpPr>
          <p:cNvPr id="15" name="Bouton d’action : accueil 1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0822AD8-A746-C581-0FC3-0785DBAB1631}"/>
              </a:ext>
            </a:extLst>
          </p:cNvPr>
          <p:cNvSpPr/>
          <p:nvPr/>
        </p:nvSpPr>
        <p:spPr>
          <a:xfrm>
            <a:off x="838200" y="6307353"/>
            <a:ext cx="381986" cy="364135"/>
          </a:xfrm>
          <a:prstGeom prst="actionButtonHom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42F923-CB37-4644-362F-CEC467B06748}"/>
              </a:ext>
            </a:extLst>
          </p:cNvPr>
          <p:cNvSpPr txBox="1"/>
          <p:nvPr/>
        </p:nvSpPr>
        <p:spPr>
          <a:xfrm>
            <a:off x="838199" y="2196734"/>
            <a:ext cx="7665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Depuis juillet 2025 : </a:t>
            </a:r>
          </a:p>
          <a:p>
            <a:r>
              <a:rPr lang="fr-FR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Il est demandé aux familles, réalisant une demande de CMG structure sur le caf.fr de communiquer le numéro de SIRET de la structure utilisée (information présente sur le contrat).</a:t>
            </a:r>
          </a:p>
          <a:p>
            <a:endParaRPr lang="fr-FR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fr-FR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 la famille n’en a pas connaissance, elle peut faire une recherche.</a:t>
            </a:r>
          </a:p>
          <a:p>
            <a:endParaRPr lang="fr-FR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fr-FR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Cette évolution permet un traitement plus rapide des demandes.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B95D70-372C-A5E2-9BAE-6741B711BDE8}"/>
              </a:ext>
            </a:extLst>
          </p:cNvPr>
          <p:cNvSpPr txBox="1"/>
          <p:nvPr/>
        </p:nvSpPr>
        <p:spPr>
          <a:xfrm>
            <a:off x="838198" y="1204048"/>
            <a:ext cx="1083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Même si les structures ne sont pas concernées par la réforme du CMG, elles présentent quand même quelques nouveautés :  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DB1E140A-D29B-BE68-8119-46EAFEC61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61" y="1944249"/>
            <a:ext cx="2989515" cy="2729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93BC16E-4427-E174-0F3D-9557C1ADABAF}"/>
              </a:ext>
            </a:extLst>
          </p:cNvPr>
          <p:cNvSpPr txBox="1"/>
          <p:nvPr/>
        </p:nvSpPr>
        <p:spPr>
          <a:xfrm>
            <a:off x="1027382" y="4613923"/>
            <a:ext cx="783862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À partir de septembre 2025 : </a:t>
            </a:r>
          </a:p>
          <a:p>
            <a:r>
              <a:rPr lang="fr-FR" sz="1600" dirty="0">
                <a:latin typeface="Roboto Light"/>
                <a:ea typeface="Roboto Light"/>
                <a:cs typeface="Roboto Light"/>
              </a:rPr>
              <a:t>Les </a:t>
            </a:r>
            <a:r>
              <a:rPr lang="fr-FR" sz="1600" b="1" dirty="0">
                <a:solidFill>
                  <a:srgbClr val="FF0000"/>
                </a:solidFill>
                <a:latin typeface="Roboto Light"/>
                <a:ea typeface="Roboto Light"/>
                <a:cs typeface="Roboto Light"/>
              </a:rPr>
              <a:t>16h de garde minimum par mois ne sont plus nécessaires </a:t>
            </a:r>
            <a:r>
              <a:rPr lang="fr-FR" sz="1600" dirty="0">
                <a:latin typeface="Roboto Light"/>
                <a:ea typeface="Roboto Light"/>
                <a:cs typeface="Roboto Light"/>
              </a:rPr>
              <a:t>afin d’étudier un droit.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A082C33-2A2D-AC57-9E59-9C66A87F6B74}"/>
              </a:ext>
            </a:extLst>
          </p:cNvPr>
          <p:cNvSpPr txBox="1"/>
          <p:nvPr/>
        </p:nvSpPr>
        <p:spPr>
          <a:xfrm>
            <a:off x="988799" y="5198160"/>
            <a:ext cx="10766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Ainsi une famille ayant un besoin de 5h de garde dans le mois et passant par une micro-crèche, pourra, elle aussi, bénéficier du Complément de Libre Choix de Mode de Garde (structure).</a:t>
            </a:r>
          </a:p>
        </p:txBody>
      </p:sp>
      <p:pic>
        <p:nvPicPr>
          <p:cNvPr id="25" name="Graphique 24" descr="Commentaire important avec un remplissage uni">
            <a:extLst>
              <a:ext uri="{FF2B5EF4-FFF2-40B4-BE49-F238E27FC236}">
                <a16:creationId xmlns:a16="http://schemas.microsoft.com/office/drawing/2014/main" id="{068372EA-11C4-D7FC-5C76-4C24B8092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4793" y="46737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2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2137EB-BF9A-BBF7-4772-97204C487B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82AEFF"/>
                </a:solidFill>
              </a:rPr>
              <a:t>Relation de service</a:t>
            </a:r>
          </a:p>
        </p:txBody>
      </p:sp>
      <p:sp>
        <p:nvSpPr>
          <p:cNvPr id="3" name="Freeform 6">
            <a:hlinkClick r:id="rId2" action="ppaction://hlinksldjump"/>
            <a:extLst>
              <a:ext uri="{FF2B5EF4-FFF2-40B4-BE49-F238E27FC236}">
                <a16:creationId xmlns:a16="http://schemas.microsoft.com/office/drawing/2014/main" id="{997542E7-3886-C711-5D40-72A7D7D900CA}"/>
              </a:ext>
            </a:extLst>
          </p:cNvPr>
          <p:cNvSpPr/>
          <p:nvPr/>
        </p:nvSpPr>
        <p:spPr>
          <a:xfrm>
            <a:off x="4751193" y="4644808"/>
            <a:ext cx="1856740" cy="1035050"/>
          </a:xfrm>
          <a:custGeom>
            <a:avLst/>
            <a:gdLst/>
            <a:ahLst/>
            <a:cxnLst/>
            <a:rect l="l" t="t" r="r" b="b"/>
            <a:pathLst>
              <a:path w="2035651" h="3313056">
                <a:moveTo>
                  <a:pt x="0" y="0"/>
                </a:moveTo>
                <a:lnTo>
                  <a:pt x="2035651" y="0"/>
                </a:lnTo>
                <a:lnTo>
                  <a:pt x="2035651" y="3313056"/>
                </a:lnTo>
                <a:lnTo>
                  <a:pt x="0" y="33130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57" t="-117416" b="-56011"/>
            </a:stretch>
          </a:blipFill>
          <a:ln>
            <a:solidFill>
              <a:srgbClr val="82AEFF"/>
            </a:solidFill>
          </a:ln>
          <a:effectLst/>
        </p:spPr>
        <p:txBody>
          <a:bodyPr/>
          <a:lstStyle/>
          <a:p>
            <a:endParaRPr lang="fr-FR" dirty="0"/>
          </a:p>
        </p:txBody>
      </p:sp>
      <p:pic>
        <p:nvPicPr>
          <p:cNvPr id="4" name="Image 3">
            <a:hlinkClick r:id="rId4" action="ppaction://hlinksldjump"/>
            <a:extLst>
              <a:ext uri="{FF2B5EF4-FFF2-40B4-BE49-F238E27FC236}">
                <a16:creationId xmlns:a16="http://schemas.microsoft.com/office/drawing/2014/main" id="{4CC5BCC2-8050-EAEF-EB70-9453A3B784E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8697417" y="4644807"/>
            <a:ext cx="1660761" cy="103505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E4211B9-3742-C473-5280-6037C3280C01}"/>
              </a:ext>
            </a:extLst>
          </p:cNvPr>
          <p:cNvSpPr txBox="1"/>
          <p:nvPr/>
        </p:nvSpPr>
        <p:spPr>
          <a:xfrm>
            <a:off x="4608000" y="5679858"/>
            <a:ext cx="2143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Gestion des rendez-vous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741224D-F638-F328-2574-53F65BBAB3AF}"/>
              </a:ext>
            </a:extLst>
          </p:cNvPr>
          <p:cNvSpPr txBox="1"/>
          <p:nvPr/>
        </p:nvSpPr>
        <p:spPr>
          <a:xfrm>
            <a:off x="8244719" y="5679857"/>
            <a:ext cx="2566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Serveur Vocal Interactif visuel</a:t>
            </a:r>
          </a:p>
        </p:txBody>
      </p:sp>
    </p:spTree>
    <p:extLst>
      <p:ext uri="{BB962C8B-B14F-4D97-AF65-F5344CB8AC3E}">
        <p14:creationId xmlns:p14="http://schemas.microsoft.com/office/powerpoint/2010/main" val="360597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C018E6-F995-9A63-5139-E09446F6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06858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7</a:t>
            </a:fld>
            <a:endParaRPr lang="fr-FR"/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D742E4DF-EF39-F1E2-3E96-6053A5341EFD}"/>
              </a:ext>
            </a:extLst>
          </p:cNvPr>
          <p:cNvSpPr txBox="1">
            <a:spLocks/>
          </p:cNvSpPr>
          <p:nvPr/>
        </p:nvSpPr>
        <p:spPr>
          <a:xfrm>
            <a:off x="11294076" y="6306858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787BFD-843A-4602-B314-707DEED37BF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B74A4F55-DD15-6E04-0FDF-548113952A19}"/>
              </a:ext>
            </a:extLst>
          </p:cNvPr>
          <p:cNvSpPr txBox="1">
            <a:spLocks/>
          </p:cNvSpPr>
          <p:nvPr/>
        </p:nvSpPr>
        <p:spPr>
          <a:xfrm>
            <a:off x="11294076" y="6306858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787BFD-843A-4602-B314-707DEED37BF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5DCBB5BE-E183-880D-529E-D7CA9A9C8EE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06858"/>
            <a:ext cx="5400000" cy="365125"/>
          </a:xfrm>
        </p:spPr>
        <p:txBody>
          <a:bodyPr/>
          <a:lstStyle/>
          <a:p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 dirty="0"/>
              <a:t> </a:t>
            </a:r>
            <a:r>
              <a:rPr lang="fr-FR" cap="none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 dirty="0"/>
              <a:t> </a:t>
            </a:r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septembre 2025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6884283-DEEE-5914-FC5E-FA78C3A5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69" y="2408125"/>
            <a:ext cx="10837862" cy="661168"/>
          </a:xfrm>
        </p:spPr>
        <p:txBody>
          <a:bodyPr anchor="ctr">
            <a:noAutofit/>
          </a:bodyPr>
          <a:lstStyle/>
          <a:p>
            <a:pPr algn="ctr"/>
            <a:r>
              <a:rPr lang="fr-FR" sz="3200" dirty="0"/>
              <a:t>Gestion des rendez-vous</a:t>
            </a:r>
          </a:p>
        </p:txBody>
      </p:sp>
      <p:sp>
        <p:nvSpPr>
          <p:cNvPr id="13" name="Bouton d’action : accueil 1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5FD7A04-A74B-9115-436A-7F686C4B83A4}"/>
              </a:ext>
            </a:extLst>
          </p:cNvPr>
          <p:cNvSpPr/>
          <p:nvPr/>
        </p:nvSpPr>
        <p:spPr>
          <a:xfrm>
            <a:off x="838200" y="6307353"/>
            <a:ext cx="381986" cy="364135"/>
          </a:xfrm>
          <a:prstGeom prst="actionButtonHome">
            <a:avLst/>
          </a:prstGeom>
          <a:solidFill>
            <a:srgbClr val="82AE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avec coins rognés en diagonale 13">
            <a:hlinkClick r:id="rId3" action="ppaction://hlinksldjump"/>
            <a:extLst>
              <a:ext uri="{FF2B5EF4-FFF2-40B4-BE49-F238E27FC236}">
                <a16:creationId xmlns:a16="http://schemas.microsoft.com/office/drawing/2014/main" id="{09EB28B6-4512-AF25-328B-59D135B3C448}"/>
              </a:ext>
            </a:extLst>
          </p:cNvPr>
          <p:cNvSpPr/>
          <p:nvPr/>
        </p:nvSpPr>
        <p:spPr>
          <a:xfrm>
            <a:off x="1484670" y="6307353"/>
            <a:ext cx="1632155" cy="364135"/>
          </a:xfrm>
          <a:prstGeom prst="snip2DiagRect">
            <a:avLst>
              <a:gd name="adj1" fmla="val 40503"/>
              <a:gd name="adj2" fmla="val 16667"/>
            </a:avLst>
          </a:prstGeom>
          <a:solidFill>
            <a:srgbClr val="82A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2"/>
                </a:solidFill>
              </a:rPr>
              <a:t>Retour au menu «Relation de service»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9720D923-5D97-8C15-13CE-30FD3A044B62}"/>
              </a:ext>
            </a:extLst>
          </p:cNvPr>
          <p:cNvSpPr/>
          <p:nvPr/>
        </p:nvSpPr>
        <p:spPr>
          <a:xfrm>
            <a:off x="4632960" y="3346748"/>
            <a:ext cx="2672080" cy="1631652"/>
          </a:xfrm>
          <a:custGeom>
            <a:avLst/>
            <a:gdLst/>
            <a:ahLst/>
            <a:cxnLst/>
            <a:rect l="l" t="t" r="r" b="b"/>
            <a:pathLst>
              <a:path w="2035651" h="3313056">
                <a:moveTo>
                  <a:pt x="0" y="0"/>
                </a:moveTo>
                <a:lnTo>
                  <a:pt x="2035651" y="0"/>
                </a:lnTo>
                <a:lnTo>
                  <a:pt x="2035651" y="3313056"/>
                </a:lnTo>
                <a:lnTo>
                  <a:pt x="0" y="33130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57" t="-117416" b="-56011"/>
            </a:stretch>
          </a:blipFill>
          <a:ln>
            <a:noFill/>
          </a:ln>
          <a:effectLst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56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7AAA56-6D98-ADC4-B5A7-D6B055F43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Évolution de la prise de rendez-vous et de l’accueil en Caf</a:t>
            </a:r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B2B7FFF7-8A23-5F3D-0CAC-6C2FF87C9231}"/>
              </a:ext>
            </a:extLst>
          </p:cNvPr>
          <p:cNvSpPr txBox="1"/>
          <p:nvPr/>
        </p:nvSpPr>
        <p:spPr>
          <a:xfrm>
            <a:off x="838199" y="1325143"/>
            <a:ext cx="4857751" cy="1109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Une nouvelle de solution de prise de rendez-vous est en cours de déploiement au sein des Caf </a:t>
            </a:r>
            <a:r>
              <a:rPr lang="fr-FR" sz="1599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fr-FR" sz="1599" i="1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cf</a:t>
            </a:r>
            <a:r>
              <a:rPr lang="fr-FR" sz="1599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mensuelle de l’été pour le pas à pas) </a:t>
            </a: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sur caf.fr et l’application mobile</a:t>
            </a:r>
            <a:r>
              <a:rPr lang="fr-FR" sz="1599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6ACFE9C9-CFD6-7367-9428-EDD6394A0E8B}"/>
              </a:ext>
            </a:extLst>
          </p:cNvPr>
          <p:cNvSpPr txBox="1"/>
          <p:nvPr/>
        </p:nvSpPr>
        <p:spPr>
          <a:xfrm>
            <a:off x="838199" y="2846616"/>
            <a:ext cx="10837862" cy="262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Parallèlement, en accueil Caf ….</a:t>
            </a:r>
            <a:endParaRPr lang="fr-FR" sz="1599" i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C013FE60-348D-6FBC-5478-5F61015E60FA}"/>
              </a:ext>
            </a:extLst>
          </p:cNvPr>
          <p:cNvSpPr txBox="1"/>
          <p:nvPr/>
        </p:nvSpPr>
        <p:spPr>
          <a:xfrm>
            <a:off x="3031927" y="3476904"/>
            <a:ext cx="8644135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À présent, avec ou sans rendez-vous, l’usager doit signaler son arrivée à l’accueil Caf </a:t>
            </a:r>
            <a:r>
              <a:rPr lang="fr-FR" sz="1599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 scannant un QR code </a:t>
            </a: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affiché dans les locaux, au lieu de s’enregistrer via une borne</a:t>
            </a:r>
            <a:r>
              <a:rPr lang="fr-FR" sz="1599" b="1" baseline="30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(*)</a:t>
            </a:r>
            <a:r>
              <a:rPr lang="fr-FR" sz="1599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fr-FR" sz="1599" i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14529177-31CE-EFEA-F25D-4B91E335C3FC}"/>
              </a:ext>
            </a:extLst>
          </p:cNvPr>
          <p:cNvSpPr/>
          <p:nvPr/>
        </p:nvSpPr>
        <p:spPr>
          <a:xfrm>
            <a:off x="838199" y="3228722"/>
            <a:ext cx="1733551" cy="2791939"/>
          </a:xfrm>
          <a:custGeom>
            <a:avLst/>
            <a:gdLst/>
            <a:ahLst/>
            <a:cxnLst/>
            <a:rect l="l" t="t" r="r" b="b"/>
            <a:pathLst>
              <a:path w="2035651" h="3313056">
                <a:moveTo>
                  <a:pt x="0" y="0"/>
                </a:moveTo>
                <a:lnTo>
                  <a:pt x="2035651" y="0"/>
                </a:lnTo>
                <a:lnTo>
                  <a:pt x="2035651" y="3313056"/>
                </a:lnTo>
                <a:lnTo>
                  <a:pt x="0" y="3313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 dirty="0"/>
          </a:p>
        </p:txBody>
      </p:sp>
      <p:pic>
        <p:nvPicPr>
          <p:cNvPr id="15" name="Image 14" descr="Une image contenant texte, capture d’écran, Police, algèbre&#10;&#10;Le contenu généré par l’IA peut être incorrect.">
            <a:extLst>
              <a:ext uri="{FF2B5EF4-FFF2-40B4-BE49-F238E27FC236}">
                <a16:creationId xmlns:a16="http://schemas.microsoft.com/office/drawing/2014/main" id="{0A4F802F-BEEA-4ED1-172E-9481E2939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32" y="1295072"/>
            <a:ext cx="5654530" cy="13793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28">
            <a:extLst>
              <a:ext uri="{FF2B5EF4-FFF2-40B4-BE49-F238E27FC236}">
                <a16:creationId xmlns:a16="http://schemas.microsoft.com/office/drawing/2014/main" id="{7CA3DD55-D428-1DC9-51B9-D7615CF24BC4}"/>
              </a:ext>
            </a:extLst>
          </p:cNvPr>
          <p:cNvSpPr txBox="1"/>
          <p:nvPr/>
        </p:nvSpPr>
        <p:spPr>
          <a:xfrm>
            <a:off x="3031927" y="4211919"/>
            <a:ext cx="8644135" cy="825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fr-FR" sz="1550" dirty="0">
                <a:latin typeface="Roboto Light"/>
                <a:ea typeface="Roboto Light"/>
                <a:cs typeface="Roboto Light"/>
              </a:rPr>
              <a:t>Pour les usagers non équipés de lecteur de QR Code, ou non habitués à ces nouvelles technologies, un agent Caf les prend en charge et enregistre leur présence avant de les orienter selon leurs besoins </a:t>
            </a:r>
            <a:r>
              <a:rPr lang="fr-FR" sz="1550" i="1" dirty="0">
                <a:latin typeface="Roboto Light"/>
                <a:ea typeface="Roboto Light"/>
                <a:cs typeface="Roboto Light"/>
              </a:rPr>
              <a:t>(</a:t>
            </a:r>
            <a:r>
              <a:rPr lang="fr-FR" sz="1550" i="1" dirty="0" err="1">
                <a:latin typeface="Roboto Light"/>
                <a:ea typeface="Roboto Light"/>
                <a:cs typeface="Roboto Light"/>
              </a:rPr>
              <a:t>cf</a:t>
            </a:r>
            <a:r>
              <a:rPr lang="fr-FR" sz="1550" i="1" dirty="0">
                <a:latin typeface="Roboto Light"/>
                <a:ea typeface="Roboto Light"/>
                <a:cs typeface="Roboto Light"/>
              </a:rPr>
              <a:t> mensuelle du mois de mai 2025)</a:t>
            </a:r>
            <a:r>
              <a:rPr lang="fr-FR" sz="1550" dirty="0">
                <a:latin typeface="Roboto Light"/>
                <a:ea typeface="Roboto Light"/>
                <a:cs typeface="Roboto Light"/>
              </a:rPr>
              <a:t>.</a:t>
            </a:r>
            <a:endParaRPr lang="fr-FR" sz="1550" i="1" dirty="0">
              <a:latin typeface="Roboto Light"/>
              <a:ea typeface="Roboto Light"/>
              <a:cs typeface="Roboto Light"/>
            </a:endParaRP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E3065F9F-F887-BD3A-EA0E-A2BAB34B3476}"/>
              </a:ext>
            </a:extLst>
          </p:cNvPr>
          <p:cNvSpPr txBox="1">
            <a:spLocks/>
          </p:cNvSpPr>
          <p:nvPr/>
        </p:nvSpPr>
        <p:spPr>
          <a:xfrm>
            <a:off x="11294076" y="6306858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787BFD-843A-4602-B314-707DEED37BF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591F6D3F-3136-5D1B-91BB-A58265B701A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06858"/>
            <a:ext cx="5400000" cy="365125"/>
          </a:xfrm>
        </p:spPr>
        <p:txBody>
          <a:bodyPr/>
          <a:lstStyle/>
          <a:p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 dirty="0"/>
              <a:t> </a:t>
            </a:r>
            <a:r>
              <a:rPr lang="fr-FR" cap="none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 dirty="0"/>
              <a:t> </a:t>
            </a:r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septembre 2025</a:t>
            </a:r>
          </a:p>
        </p:txBody>
      </p:sp>
      <p:sp>
        <p:nvSpPr>
          <p:cNvPr id="10" name="Bouton d’action : accueil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52DA0A1-D281-C0F7-E05E-6AACD6BC12EE}"/>
              </a:ext>
            </a:extLst>
          </p:cNvPr>
          <p:cNvSpPr/>
          <p:nvPr/>
        </p:nvSpPr>
        <p:spPr>
          <a:xfrm>
            <a:off x="838200" y="6307353"/>
            <a:ext cx="381986" cy="364135"/>
          </a:xfrm>
          <a:prstGeom prst="actionButtonHome">
            <a:avLst/>
          </a:prstGeom>
          <a:solidFill>
            <a:srgbClr val="82AE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avec coins rognés en diagonale 13">
            <a:hlinkClick r:id="rId5" action="ppaction://hlinksldjump"/>
            <a:extLst>
              <a:ext uri="{FF2B5EF4-FFF2-40B4-BE49-F238E27FC236}">
                <a16:creationId xmlns:a16="http://schemas.microsoft.com/office/drawing/2014/main" id="{0BF5B053-E227-4ED3-25A7-8E387485ABBA}"/>
              </a:ext>
            </a:extLst>
          </p:cNvPr>
          <p:cNvSpPr/>
          <p:nvPr/>
        </p:nvSpPr>
        <p:spPr>
          <a:xfrm>
            <a:off x="1484670" y="6307353"/>
            <a:ext cx="1632155" cy="364135"/>
          </a:xfrm>
          <a:prstGeom prst="snip2DiagRect">
            <a:avLst>
              <a:gd name="adj1" fmla="val 40503"/>
              <a:gd name="adj2" fmla="val 16667"/>
            </a:avLst>
          </a:prstGeom>
          <a:solidFill>
            <a:srgbClr val="82A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2"/>
                </a:solidFill>
              </a:rPr>
              <a:t>Retour au menu «Relation de service»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D3117513-390F-D739-641A-18F984022B57}"/>
              </a:ext>
            </a:extLst>
          </p:cNvPr>
          <p:cNvSpPr txBox="1"/>
          <p:nvPr/>
        </p:nvSpPr>
        <p:spPr>
          <a:xfrm>
            <a:off x="3031926" y="5356426"/>
            <a:ext cx="8644135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fr-FR" sz="14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fr-FR" sz="1400" b="1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*</a:t>
            </a:r>
            <a:r>
              <a:rPr lang="fr-FR" sz="14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 les bornes d’enregistrement sont remplacées progressivement dans l’ensemble des accueils Caf.</a:t>
            </a:r>
          </a:p>
        </p:txBody>
      </p:sp>
    </p:spTree>
    <p:extLst>
      <p:ext uri="{BB962C8B-B14F-4D97-AF65-F5344CB8AC3E}">
        <p14:creationId xmlns:p14="http://schemas.microsoft.com/office/powerpoint/2010/main" val="18359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1860A8-D5D0-6CA6-38BE-5B1E3C95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06858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9</a:t>
            </a:fld>
            <a:endParaRPr lang="fr-FR"/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7D91434E-81F9-8EC2-9D49-1DDDCA04D06E}"/>
              </a:ext>
            </a:extLst>
          </p:cNvPr>
          <p:cNvSpPr txBox="1">
            <a:spLocks/>
          </p:cNvSpPr>
          <p:nvPr/>
        </p:nvSpPr>
        <p:spPr>
          <a:xfrm>
            <a:off x="11294076" y="6306858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787BFD-843A-4602-B314-707DEED37BF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E0A33D69-0DDA-468F-0423-28D39EF25EE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06858"/>
            <a:ext cx="5400000" cy="365125"/>
          </a:xfrm>
        </p:spPr>
        <p:txBody>
          <a:bodyPr/>
          <a:lstStyle/>
          <a:p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 dirty="0"/>
              <a:t> </a:t>
            </a:r>
            <a:r>
              <a:rPr lang="fr-FR" cap="none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 dirty="0"/>
              <a:t> </a:t>
            </a:r>
            <a:r>
              <a:rPr lang="fr-FR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septembre 2025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26B877C-2288-960D-5A00-64F6ABB2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69" y="2408125"/>
            <a:ext cx="10837862" cy="661168"/>
          </a:xfrm>
        </p:spPr>
        <p:txBody>
          <a:bodyPr anchor="ctr">
            <a:noAutofit/>
          </a:bodyPr>
          <a:lstStyle/>
          <a:p>
            <a:pPr algn="ctr"/>
            <a:r>
              <a:rPr lang="fr-FR" sz="3200" dirty="0"/>
              <a:t>Serveur </a:t>
            </a:r>
            <a:r>
              <a:rPr lang="fr-FR" sz="3200" dirty="0" err="1"/>
              <a:t>VocaI</a:t>
            </a:r>
            <a:r>
              <a:rPr lang="fr-FR" sz="3200" dirty="0"/>
              <a:t> Interactif visuel</a:t>
            </a:r>
            <a:br>
              <a:rPr lang="fr-FR" sz="3200" dirty="0"/>
            </a:br>
            <a:r>
              <a:rPr lang="fr-FR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(SVI Visuel)</a:t>
            </a:r>
            <a:endParaRPr lang="fr-FR" sz="3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2" name="Bouton d’action : accueil 1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45C4442-4537-78AF-21CD-96867E559B61}"/>
              </a:ext>
            </a:extLst>
          </p:cNvPr>
          <p:cNvSpPr/>
          <p:nvPr/>
        </p:nvSpPr>
        <p:spPr>
          <a:xfrm>
            <a:off x="838200" y="6307353"/>
            <a:ext cx="381986" cy="364135"/>
          </a:xfrm>
          <a:prstGeom prst="actionButtonHome">
            <a:avLst/>
          </a:prstGeom>
          <a:solidFill>
            <a:srgbClr val="82AE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avec coins rognés en diagonale 12">
            <a:hlinkClick r:id="rId3" action="ppaction://hlinksldjump"/>
            <a:extLst>
              <a:ext uri="{FF2B5EF4-FFF2-40B4-BE49-F238E27FC236}">
                <a16:creationId xmlns:a16="http://schemas.microsoft.com/office/drawing/2014/main" id="{A71893A8-8F9D-F5D2-75C7-1066360FD783}"/>
              </a:ext>
            </a:extLst>
          </p:cNvPr>
          <p:cNvSpPr/>
          <p:nvPr/>
        </p:nvSpPr>
        <p:spPr>
          <a:xfrm>
            <a:off x="1484670" y="6307353"/>
            <a:ext cx="1632155" cy="364135"/>
          </a:xfrm>
          <a:prstGeom prst="snip2DiagRect">
            <a:avLst>
              <a:gd name="adj1" fmla="val 40503"/>
              <a:gd name="adj2" fmla="val 16667"/>
            </a:avLst>
          </a:prstGeom>
          <a:solidFill>
            <a:srgbClr val="82A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2"/>
                </a:solidFill>
              </a:rPr>
              <a:t>Retour au menu «Relation de service»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28B0F29-F723-5497-093A-F94FFBCDBD4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845685" y="3429000"/>
            <a:ext cx="2500630" cy="15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43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arsem">
  <a:themeElements>
    <a:clrScheme name="Personnalisé 2">
      <a:dk1>
        <a:srgbClr val="09204E"/>
      </a:dk1>
      <a:lt1>
        <a:srgbClr val="F3F4FA"/>
      </a:lt1>
      <a:dk2>
        <a:srgbClr val="013593"/>
      </a:dk2>
      <a:lt2>
        <a:srgbClr val="FFFFFF"/>
      </a:lt2>
      <a:accent1>
        <a:srgbClr val="E94F1C"/>
      </a:accent1>
      <a:accent2>
        <a:srgbClr val="2E808D"/>
      </a:accent2>
      <a:accent3>
        <a:srgbClr val="0093C4"/>
      </a:accent3>
      <a:accent4>
        <a:srgbClr val="DBE3F4"/>
      </a:accent4>
      <a:accent5>
        <a:srgbClr val="D13956"/>
      </a:accent5>
      <a:accent6>
        <a:srgbClr val="249E7D"/>
      </a:accent6>
      <a:hlink>
        <a:srgbClr val="AB6EB4"/>
      </a:hlink>
      <a:folHlink>
        <a:srgbClr val="E45687"/>
      </a:folHlink>
    </a:clrScheme>
    <a:fontScheme name="Personnalisé 1">
      <a:majorFont>
        <a:latin typeface="Roboto 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sem" id="{899A2DBD-3796-4041-8608-2700FCB63263}" vid="{8C0BE0A8-450F-48D4-AC12-628AC5A9DA49}"/>
    </a:ext>
  </a:extLst>
</a:theme>
</file>

<file path=ppt/theme/theme2.xml><?xml version="1.0" encoding="utf-8"?>
<a:theme xmlns:a="http://schemas.openxmlformats.org/drawingml/2006/main" name="Modèle 2 Darsem">
  <a:themeElements>
    <a:clrScheme name="Personnalisé 2">
      <a:dk1>
        <a:srgbClr val="09204E"/>
      </a:dk1>
      <a:lt1>
        <a:srgbClr val="F3F4FA"/>
      </a:lt1>
      <a:dk2>
        <a:srgbClr val="013593"/>
      </a:dk2>
      <a:lt2>
        <a:srgbClr val="FFFFFF"/>
      </a:lt2>
      <a:accent1>
        <a:srgbClr val="E94F1C"/>
      </a:accent1>
      <a:accent2>
        <a:srgbClr val="2E808D"/>
      </a:accent2>
      <a:accent3>
        <a:srgbClr val="0093C4"/>
      </a:accent3>
      <a:accent4>
        <a:srgbClr val="DBE3F4"/>
      </a:accent4>
      <a:accent5>
        <a:srgbClr val="D13956"/>
      </a:accent5>
      <a:accent6>
        <a:srgbClr val="249E7D"/>
      </a:accent6>
      <a:hlink>
        <a:srgbClr val="AB6EB4"/>
      </a:hlink>
      <a:folHlink>
        <a:srgbClr val="E45687"/>
      </a:folHlink>
    </a:clrScheme>
    <a:fontScheme name="Personnalisé 1">
      <a:majorFont>
        <a:latin typeface="Roboto 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bf6d91-870e-4a57-b10f-6ffc7a56682a">
      <Terms xmlns="http://schemas.microsoft.com/office/infopath/2007/PartnerControls"/>
    </lcf76f155ced4ddcb4097134ff3c332f>
    <TaxCatchAll xmlns="1f78e6b1-f6b2-4d78-bf1d-38eae0b393c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ED566B98B0984AA1DE549A0B8771BB" ma:contentTypeVersion="14" ma:contentTypeDescription="Crée un document." ma:contentTypeScope="" ma:versionID="27994dd39975ee51f9794d8b0584a388">
  <xsd:schema xmlns:xsd="http://www.w3.org/2001/XMLSchema" xmlns:xs="http://www.w3.org/2001/XMLSchema" xmlns:p="http://schemas.microsoft.com/office/2006/metadata/properties" xmlns:ns2="31bf6d91-870e-4a57-b10f-6ffc7a56682a" xmlns:ns3="1f78e6b1-f6b2-4d78-bf1d-38eae0b393c1" targetNamespace="http://schemas.microsoft.com/office/2006/metadata/properties" ma:root="true" ma:fieldsID="73cedb69cf8e12868bae037756006501" ns2:_="" ns3:_="">
    <xsd:import namespace="31bf6d91-870e-4a57-b10f-6ffc7a56682a"/>
    <xsd:import namespace="1f78e6b1-f6b2-4d78-bf1d-38eae0b393c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f6d91-870e-4a57-b10f-6ffc7a56682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8e6b1-f6b2-4d78-bf1d-38eae0b393c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c6bdef0-53d0-4bcc-9c4e-64bf07b03093}" ma:internalName="TaxCatchAll" ma:showField="CatchAllData" ma:web="1f78e6b1-f6b2-4d78-bf1d-38eae0b393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8811D3-BAD1-490A-8E8A-5D079D1404E9}">
  <ds:schemaRefs>
    <ds:schemaRef ds:uri="51f0771b-1682-4394-a861-039e4c974286"/>
    <ds:schemaRef ds:uri="c581e398-efd7-4956-a46f-bd435fb6d4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1bf6d91-870e-4a57-b10f-6ffc7a56682a"/>
    <ds:schemaRef ds:uri="1f78e6b1-f6b2-4d78-bf1d-38eae0b393c1"/>
  </ds:schemaRefs>
</ds:datastoreItem>
</file>

<file path=customXml/itemProps2.xml><?xml version="1.0" encoding="utf-8"?>
<ds:datastoreItem xmlns:ds="http://schemas.openxmlformats.org/officeDocument/2006/customXml" ds:itemID="{279AB5D5-5CBE-4E74-9EA3-9EAE30F70F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D301F6-26FE-47BA-8805-296F49A8B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bf6d91-870e-4a57-b10f-6ffc7a56682a"/>
    <ds:schemaRef ds:uri="1f78e6b1-f6b2-4d78-bf1d-38eae0b393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Darsem</Template>
  <TotalTime>2484</TotalTime>
  <Words>1914</Words>
  <Application>Microsoft Office PowerPoint</Application>
  <PresentationFormat>Widescreen</PresentationFormat>
  <Paragraphs>246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Darsem</vt:lpstr>
      <vt:lpstr>Modèle 2 Darsem</vt:lpstr>
      <vt:lpstr>La mensuelle des Partenaires</vt:lpstr>
      <vt:lpstr>En bref ce mois-ci …</vt:lpstr>
      <vt:lpstr>Nouveauté du Complément Mode de Garde</vt:lpstr>
      <vt:lpstr>Nouveautés Complément de libre choix du Mode de Garde – EMPLOI DIRECT </vt:lpstr>
      <vt:lpstr>Nouveautés Complément de libre choix du Mode de Garde - STRUCTURE</vt:lpstr>
      <vt:lpstr>PowerPoint Presentation</vt:lpstr>
      <vt:lpstr>Gestion des rendez-vous</vt:lpstr>
      <vt:lpstr>Évolution de la prise de rendez-vous et de l’accueil en Caf</vt:lpstr>
      <vt:lpstr>Serveur VocaI Interactif visuel (SVI Visuel)</vt:lpstr>
      <vt:lpstr>Serveur Visuel Interactif (SVI) visuel</vt:lpstr>
      <vt:lpstr>PowerPoint Presentation</vt:lpstr>
      <vt:lpstr>Caf.fr et application mobile</vt:lpstr>
      <vt:lpstr>Nouveauté :  visualisation de l’évolution des droits</vt:lpstr>
      <vt:lpstr>Nouveauté : visualisation de l’évolution des droits</vt:lpstr>
      <vt:lpstr>Situation professionnelle :  déclaration du régime de cotisations</vt:lpstr>
      <vt:lpstr>Déclaration du régime de cotisations</vt:lpstr>
      <vt:lpstr>Allocation Adulte Handicapé :  ouverture d’une téléprocédure de déclaration d’hospitalisation</vt:lpstr>
      <vt:lpstr>Ouverture d’une téléprocédure de déclaration d’hospitalisation</vt:lpstr>
      <vt:lpstr>Ouverture d’une téléprocédure de déclaration d’hospitalisation</vt:lpstr>
      <vt:lpstr>Ouverture d’une téléprocédure de déclaration d’hospitalisation</vt:lpstr>
      <vt:lpstr>Application mobile :  évolution des services</vt:lpstr>
      <vt:lpstr>Faire une demande de prestation depuis l’application</vt:lpstr>
      <vt:lpstr>PowerPoint Presentation</vt:lpstr>
      <vt:lpstr>Allocation Rentrée Scolaire (16-18 ans) : pensez à faire votre déclaration  !</vt:lpstr>
      <vt:lpstr>PowerPoint Presentation</vt:lpstr>
      <vt:lpstr>C’est la rentrée : les aides au logement étudiant</vt:lpstr>
      <vt:lpstr>16 – 25 ans : pour aller plus loin </vt:lpstr>
      <vt:lpstr>Merci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 WAERNESSYCKLE 755</dc:creator>
  <cp:lastModifiedBy>Marion WAERNESSYCKLE 755</cp:lastModifiedBy>
  <cp:revision>16</cp:revision>
  <dcterms:created xsi:type="dcterms:W3CDTF">2024-12-24T12:43:09Z</dcterms:created>
  <dcterms:modified xsi:type="dcterms:W3CDTF">2025-09-10T10:59:40Z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0x010100BFED566B98B0984AA1DE549A0B8771BB</vt:lpwstr>
  </property>
  <property fmtid="{D5CDD505-2E9C-101B-9397-08002B2CF9AE}" pid="3" name="MediaServiceImageTags">
    <vt:lpwstr/>
  </property>
</Properties>
</file>