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147472188" r:id="rId3"/>
    <p:sldId id="2437" r:id="rId4"/>
    <p:sldId id="266" r:id="rId5"/>
    <p:sldId id="2436" r:id="rId6"/>
    <p:sldId id="269" r:id="rId7"/>
    <p:sldId id="258" r:id="rId8"/>
    <p:sldId id="2438" r:id="rId9"/>
    <p:sldId id="2426" r:id="rId10"/>
    <p:sldId id="2147472189" r:id="rId11"/>
    <p:sldId id="2425" r:id="rId12"/>
    <p:sldId id="2147472203" r:id="rId13"/>
    <p:sldId id="2147472205" r:id="rId14"/>
    <p:sldId id="2147472204" r:id="rId15"/>
    <p:sldId id="2427" r:id="rId16"/>
    <p:sldId id="2147472196" r:id="rId17"/>
    <p:sldId id="2147472190" r:id="rId18"/>
    <p:sldId id="2147472191" r:id="rId19"/>
    <p:sldId id="2147472198" r:id="rId20"/>
    <p:sldId id="2147472202" r:id="rId21"/>
    <p:sldId id="267" r:id="rId22"/>
    <p:sldId id="2147472194" r:id="rId23"/>
    <p:sldId id="2147472193" r:id="rId24"/>
    <p:sldId id="280" r:id="rId25"/>
    <p:sldId id="2147472206" r:id="rId26"/>
    <p:sldId id="2147472192" r:id="rId27"/>
    <p:sldId id="2147472197" r:id="rId28"/>
    <p:sldId id="2147472201" r:id="rId29"/>
    <p:sldId id="2147472195" r:id="rId30"/>
    <p:sldId id="2147472199" r:id="rId31"/>
    <p:sldId id="2145704243" r:id="rId32"/>
    <p:sldId id="2147472200" r:id="rId33"/>
    <p:sldId id="288" r:id="rId3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40"/>
  </p:normalViewPr>
  <p:slideViewPr>
    <p:cSldViewPr snapToGrid="0">
      <p:cViewPr varScale="1">
        <p:scale>
          <a:sx n="59" d="100"/>
          <a:sy n="59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6C2A7-B312-4AD3-B84D-D3A80B1E6DA8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C222E79-4601-4881-9F88-23D165EFD424}">
      <dgm:prSet phldrT="[Texte]" phldr="0"/>
      <dgm:spPr/>
      <dgm:t>
        <a:bodyPr/>
        <a:lstStyle/>
        <a:p>
          <a:r>
            <a:rPr lang="fr-FR" dirty="0"/>
            <a:t>Alpha</a:t>
          </a:r>
        </a:p>
        <a:p>
          <a:r>
            <a:rPr lang="fr-FR" dirty="0"/>
            <a:t>Non scolarisé pas d’apprentissage de la lecture/écriture</a:t>
          </a:r>
        </a:p>
      </dgm:t>
    </dgm:pt>
    <dgm:pt modelId="{0F24DD25-220A-4F7F-8E26-F2EA49DF3F9F}" type="parTrans" cxnId="{484BD7A1-8E39-4107-AD88-11C67FEED12C}">
      <dgm:prSet/>
      <dgm:spPr/>
      <dgm:t>
        <a:bodyPr/>
        <a:lstStyle/>
        <a:p>
          <a:endParaRPr lang="fr-FR"/>
        </a:p>
      </dgm:t>
    </dgm:pt>
    <dgm:pt modelId="{AFD94E27-D74C-40C1-A569-760A9C8B81C3}" type="sibTrans" cxnId="{484BD7A1-8E39-4107-AD88-11C67FEED12C}">
      <dgm:prSet/>
      <dgm:spPr/>
      <dgm:t>
        <a:bodyPr/>
        <a:lstStyle/>
        <a:p>
          <a:endParaRPr lang="fr-FR"/>
        </a:p>
      </dgm:t>
    </dgm:pt>
    <dgm:pt modelId="{CDDE898B-89C7-4165-A7BE-E5CA5EE1F23C}">
      <dgm:prSet phldrT="[Texte]" phldr="0"/>
      <dgm:spPr/>
      <dgm:t>
        <a:bodyPr/>
        <a:lstStyle/>
        <a:p>
          <a:r>
            <a:rPr lang="fr-FR" dirty="0"/>
            <a:t>Post alpha</a:t>
          </a:r>
        </a:p>
        <a:p>
          <a:r>
            <a:rPr lang="fr-FR" dirty="0"/>
            <a:t>Peu scolarisé (jusqu’à 5 ans)</a:t>
          </a:r>
        </a:p>
        <a:p>
          <a:endParaRPr lang="fr-FR" dirty="0"/>
        </a:p>
      </dgm:t>
    </dgm:pt>
    <dgm:pt modelId="{8DFD775F-C584-4421-A02B-D79426DECF53}" type="parTrans" cxnId="{075371C9-591A-4B9A-B75D-144F9FE43DF5}">
      <dgm:prSet/>
      <dgm:spPr/>
      <dgm:t>
        <a:bodyPr/>
        <a:lstStyle/>
        <a:p>
          <a:endParaRPr lang="fr-FR"/>
        </a:p>
      </dgm:t>
    </dgm:pt>
    <dgm:pt modelId="{74C9C082-10BF-4486-AC72-1EDDDB51AF40}" type="sibTrans" cxnId="{075371C9-591A-4B9A-B75D-144F9FE43DF5}">
      <dgm:prSet/>
      <dgm:spPr/>
      <dgm:t>
        <a:bodyPr/>
        <a:lstStyle/>
        <a:p>
          <a:endParaRPr lang="fr-FR"/>
        </a:p>
      </dgm:t>
    </dgm:pt>
    <dgm:pt modelId="{59A089B0-0267-4BB6-BE72-5E00C246D463}">
      <dgm:prSet phldrT="[Texte]" phldr="0"/>
      <dgm:spPr/>
      <dgm:t>
        <a:bodyPr/>
        <a:lstStyle/>
        <a:p>
          <a:r>
            <a:rPr lang="fr-FR" dirty="0"/>
            <a:t>FLE (Français langue étrangère) scolarisé dans une autre langue que le français </a:t>
          </a:r>
        </a:p>
      </dgm:t>
    </dgm:pt>
    <dgm:pt modelId="{46796800-7F34-4B85-BD6A-3E8CFB452533}" type="parTrans" cxnId="{2344F46A-0515-4D3F-9973-50E1B9CABBB2}">
      <dgm:prSet/>
      <dgm:spPr/>
      <dgm:t>
        <a:bodyPr/>
        <a:lstStyle/>
        <a:p>
          <a:endParaRPr lang="fr-FR"/>
        </a:p>
      </dgm:t>
    </dgm:pt>
    <dgm:pt modelId="{41DD9C0F-5488-4875-96C7-7B700E7D9163}" type="sibTrans" cxnId="{2344F46A-0515-4D3F-9973-50E1B9CABBB2}">
      <dgm:prSet/>
      <dgm:spPr/>
      <dgm:t>
        <a:bodyPr/>
        <a:lstStyle/>
        <a:p>
          <a:endParaRPr lang="fr-FR"/>
        </a:p>
      </dgm:t>
    </dgm:pt>
    <dgm:pt modelId="{F0FA4401-1D1D-4598-A3BB-B424B03270D2}" type="pres">
      <dgm:prSet presAssocID="{DBF6C2A7-B312-4AD3-B84D-D3A80B1E6DA8}" presName="Name0" presStyleCnt="0">
        <dgm:presLayoutVars>
          <dgm:dir/>
          <dgm:resizeHandles val="exact"/>
        </dgm:presLayoutVars>
      </dgm:prSet>
      <dgm:spPr/>
    </dgm:pt>
    <dgm:pt modelId="{20FB7377-1857-4EDF-BD83-9E2AA76A707D}" type="pres">
      <dgm:prSet presAssocID="{DC222E79-4601-4881-9F88-23D165EFD424}" presName="Name5" presStyleLbl="vennNode1" presStyleIdx="0" presStyleCnt="3">
        <dgm:presLayoutVars>
          <dgm:bulletEnabled val="1"/>
        </dgm:presLayoutVars>
      </dgm:prSet>
      <dgm:spPr/>
    </dgm:pt>
    <dgm:pt modelId="{5BF96773-2BC6-45B1-B907-59D8B289961B}" type="pres">
      <dgm:prSet presAssocID="{AFD94E27-D74C-40C1-A569-760A9C8B81C3}" presName="space" presStyleCnt="0"/>
      <dgm:spPr/>
    </dgm:pt>
    <dgm:pt modelId="{23E3E58B-49FB-4A66-BBF2-2BEFA9F4F151}" type="pres">
      <dgm:prSet presAssocID="{CDDE898B-89C7-4165-A7BE-E5CA5EE1F23C}" presName="Name5" presStyleLbl="vennNode1" presStyleIdx="1" presStyleCnt="3">
        <dgm:presLayoutVars>
          <dgm:bulletEnabled val="1"/>
        </dgm:presLayoutVars>
      </dgm:prSet>
      <dgm:spPr/>
    </dgm:pt>
    <dgm:pt modelId="{932F3AF0-AABC-4A3F-9F9A-0F5ABDB5B59D}" type="pres">
      <dgm:prSet presAssocID="{74C9C082-10BF-4486-AC72-1EDDDB51AF40}" presName="space" presStyleCnt="0"/>
      <dgm:spPr/>
    </dgm:pt>
    <dgm:pt modelId="{F10BA582-B9A1-47C3-BB24-0E822F6DC4D7}" type="pres">
      <dgm:prSet presAssocID="{59A089B0-0267-4BB6-BE72-5E00C246D463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5600210-9557-4A86-8E18-920BA646D2FA}" type="presOf" srcId="{DC222E79-4601-4881-9F88-23D165EFD424}" destId="{20FB7377-1857-4EDF-BD83-9E2AA76A707D}" srcOrd="0" destOrd="0" presId="urn:microsoft.com/office/officeart/2005/8/layout/venn3"/>
    <dgm:cxn modelId="{2344F46A-0515-4D3F-9973-50E1B9CABBB2}" srcId="{DBF6C2A7-B312-4AD3-B84D-D3A80B1E6DA8}" destId="{59A089B0-0267-4BB6-BE72-5E00C246D463}" srcOrd="2" destOrd="0" parTransId="{46796800-7F34-4B85-BD6A-3E8CFB452533}" sibTransId="{41DD9C0F-5488-4875-96C7-7B700E7D9163}"/>
    <dgm:cxn modelId="{FA85879D-A352-41F4-9DF0-6D80D79356CD}" type="presOf" srcId="{59A089B0-0267-4BB6-BE72-5E00C246D463}" destId="{F10BA582-B9A1-47C3-BB24-0E822F6DC4D7}" srcOrd="0" destOrd="0" presId="urn:microsoft.com/office/officeart/2005/8/layout/venn3"/>
    <dgm:cxn modelId="{484BD7A1-8E39-4107-AD88-11C67FEED12C}" srcId="{DBF6C2A7-B312-4AD3-B84D-D3A80B1E6DA8}" destId="{DC222E79-4601-4881-9F88-23D165EFD424}" srcOrd="0" destOrd="0" parTransId="{0F24DD25-220A-4F7F-8E26-F2EA49DF3F9F}" sibTransId="{AFD94E27-D74C-40C1-A569-760A9C8B81C3}"/>
    <dgm:cxn modelId="{E76375B4-A4A1-414E-9D6F-F6FFA0FA9EA0}" type="presOf" srcId="{CDDE898B-89C7-4165-A7BE-E5CA5EE1F23C}" destId="{23E3E58B-49FB-4A66-BBF2-2BEFA9F4F151}" srcOrd="0" destOrd="0" presId="urn:microsoft.com/office/officeart/2005/8/layout/venn3"/>
    <dgm:cxn modelId="{075371C9-591A-4B9A-B75D-144F9FE43DF5}" srcId="{DBF6C2A7-B312-4AD3-B84D-D3A80B1E6DA8}" destId="{CDDE898B-89C7-4165-A7BE-E5CA5EE1F23C}" srcOrd="1" destOrd="0" parTransId="{8DFD775F-C584-4421-A02B-D79426DECF53}" sibTransId="{74C9C082-10BF-4486-AC72-1EDDDB51AF40}"/>
    <dgm:cxn modelId="{1C276CFE-CE10-46EC-A901-A17A8B9F0932}" type="presOf" srcId="{DBF6C2A7-B312-4AD3-B84D-D3A80B1E6DA8}" destId="{F0FA4401-1D1D-4598-A3BB-B424B03270D2}" srcOrd="0" destOrd="0" presId="urn:microsoft.com/office/officeart/2005/8/layout/venn3"/>
    <dgm:cxn modelId="{A1A10978-DE6A-48FF-94C2-743F3808F6CF}" type="presParOf" srcId="{F0FA4401-1D1D-4598-A3BB-B424B03270D2}" destId="{20FB7377-1857-4EDF-BD83-9E2AA76A707D}" srcOrd="0" destOrd="0" presId="urn:microsoft.com/office/officeart/2005/8/layout/venn3"/>
    <dgm:cxn modelId="{CFA7EFB6-8C93-4D80-9170-08E7FA9FD767}" type="presParOf" srcId="{F0FA4401-1D1D-4598-A3BB-B424B03270D2}" destId="{5BF96773-2BC6-45B1-B907-59D8B289961B}" srcOrd="1" destOrd="0" presId="urn:microsoft.com/office/officeart/2005/8/layout/venn3"/>
    <dgm:cxn modelId="{F3E6CA2A-E882-4647-8DF3-D34492B03A5B}" type="presParOf" srcId="{F0FA4401-1D1D-4598-A3BB-B424B03270D2}" destId="{23E3E58B-49FB-4A66-BBF2-2BEFA9F4F151}" srcOrd="2" destOrd="0" presId="urn:microsoft.com/office/officeart/2005/8/layout/venn3"/>
    <dgm:cxn modelId="{8BA69B0E-BA1C-4FD3-BBC7-4E9E204C2F28}" type="presParOf" srcId="{F0FA4401-1D1D-4598-A3BB-B424B03270D2}" destId="{932F3AF0-AABC-4A3F-9F9A-0F5ABDB5B59D}" srcOrd="3" destOrd="0" presId="urn:microsoft.com/office/officeart/2005/8/layout/venn3"/>
    <dgm:cxn modelId="{E4043531-5ECC-4108-AC55-CEFBF2DC594D}" type="presParOf" srcId="{F0FA4401-1D1D-4598-A3BB-B424B03270D2}" destId="{F10BA582-B9A1-47C3-BB24-0E822F6DC4D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6B5E3-4BC7-4D45-B7A0-57637B47530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40AB4ED-6A23-4A3F-8868-D87A27A49FA2}">
      <dgm:prSet custT="1"/>
      <dgm:spPr/>
      <dgm:t>
        <a:bodyPr/>
        <a:lstStyle/>
        <a:p>
          <a:r>
            <a:rPr lang="fr-FR" sz="1800" b="0" dirty="0"/>
            <a:t>Le socle fonctionnel des compétences de base nécessaires pour la vie personnelle et professionnelle intègre à présent la maîtrise des compétences numériques de base</a:t>
          </a:r>
        </a:p>
      </dgm:t>
    </dgm:pt>
    <dgm:pt modelId="{86EAE9BB-6106-4BB0-954A-6B70C4811279}" type="parTrans" cxnId="{FE3A3669-C682-4E85-9EAE-434E6CE244AB}">
      <dgm:prSet/>
      <dgm:spPr/>
      <dgm:t>
        <a:bodyPr/>
        <a:lstStyle/>
        <a:p>
          <a:endParaRPr lang="fr-FR"/>
        </a:p>
      </dgm:t>
    </dgm:pt>
    <dgm:pt modelId="{708DDF95-B34A-4C4D-9229-F3C716DB6276}" type="sibTrans" cxnId="{FE3A3669-C682-4E85-9EAE-434E6CE244AB}">
      <dgm:prSet/>
      <dgm:spPr/>
      <dgm:t>
        <a:bodyPr/>
        <a:lstStyle/>
        <a:p>
          <a:endParaRPr lang="fr-FR"/>
        </a:p>
      </dgm:t>
    </dgm:pt>
    <dgm:pt modelId="{E4328211-5F22-4F0F-83EC-6EDDB5AF59AD}">
      <dgm:prSet custT="1"/>
      <dgm:spPr/>
      <dgm:t>
        <a:bodyPr/>
        <a:lstStyle/>
        <a:p>
          <a:r>
            <a:rPr lang="fr-FR" sz="1700" b="0" dirty="0"/>
            <a:t>Rechercher et traiter des informations, accéder à ses droits, créer ou communiquer des données, compte personnel et y accéder facilement font parties des situations simples de la vie courante auquel tout citoyen doit faire face en autonomie dans la société d’aujourd’hui</a:t>
          </a:r>
        </a:p>
      </dgm:t>
    </dgm:pt>
    <dgm:pt modelId="{C3E8DBF2-8E17-469E-9756-988B6C174262}" type="parTrans" cxnId="{8CB5105B-411C-4F9F-B415-5EBC4CCB6337}">
      <dgm:prSet/>
      <dgm:spPr/>
      <dgm:t>
        <a:bodyPr/>
        <a:lstStyle/>
        <a:p>
          <a:endParaRPr lang="fr-FR"/>
        </a:p>
      </dgm:t>
    </dgm:pt>
    <dgm:pt modelId="{01449514-A5A8-49E2-B521-12F027E8C9E8}" type="sibTrans" cxnId="{8CB5105B-411C-4F9F-B415-5EBC4CCB6337}">
      <dgm:prSet/>
      <dgm:spPr/>
      <dgm:t>
        <a:bodyPr/>
        <a:lstStyle/>
        <a:p>
          <a:endParaRPr lang="fr-FR"/>
        </a:p>
      </dgm:t>
    </dgm:pt>
    <dgm:pt modelId="{73E049A0-2C4E-4299-9921-BA5A66A42C83}" type="pres">
      <dgm:prSet presAssocID="{CF16B5E3-4BC7-4D45-B7A0-57637B47530B}" presName="CompostProcess" presStyleCnt="0">
        <dgm:presLayoutVars>
          <dgm:dir/>
          <dgm:resizeHandles val="exact"/>
        </dgm:presLayoutVars>
      </dgm:prSet>
      <dgm:spPr/>
    </dgm:pt>
    <dgm:pt modelId="{5D83C6B1-E2E7-4948-9F3C-DCB92FF3A5DE}" type="pres">
      <dgm:prSet presAssocID="{CF16B5E3-4BC7-4D45-B7A0-57637B47530B}" presName="arrow" presStyleLbl="bgShp" presStyleIdx="0" presStyleCnt="1"/>
      <dgm:spPr/>
    </dgm:pt>
    <dgm:pt modelId="{2F216B58-E4D5-4D38-8402-CD7E9E9493B3}" type="pres">
      <dgm:prSet presAssocID="{CF16B5E3-4BC7-4D45-B7A0-57637B47530B}" presName="linearProcess" presStyleCnt="0"/>
      <dgm:spPr/>
    </dgm:pt>
    <dgm:pt modelId="{75E8B4F8-89A2-4F06-BFF2-DE8CA1283C26}" type="pres">
      <dgm:prSet presAssocID="{540AB4ED-6A23-4A3F-8868-D87A27A49FA2}" presName="textNode" presStyleLbl="node1" presStyleIdx="0" presStyleCnt="2" custScaleX="110597" custScaleY="115687">
        <dgm:presLayoutVars>
          <dgm:bulletEnabled val="1"/>
        </dgm:presLayoutVars>
      </dgm:prSet>
      <dgm:spPr/>
    </dgm:pt>
    <dgm:pt modelId="{D9DEBB6C-80E7-42B1-B94C-15A74E75920A}" type="pres">
      <dgm:prSet presAssocID="{708DDF95-B34A-4C4D-9229-F3C716DB6276}" presName="sibTrans" presStyleCnt="0"/>
      <dgm:spPr/>
    </dgm:pt>
    <dgm:pt modelId="{5ACA56D6-7751-4385-AB43-8E282C61157F}" type="pres">
      <dgm:prSet presAssocID="{E4328211-5F22-4F0F-83EC-6EDDB5AF59AD}" presName="textNode" presStyleLbl="node1" presStyleIdx="1" presStyleCnt="2" custScaleX="112416" custScaleY="119884">
        <dgm:presLayoutVars>
          <dgm:bulletEnabled val="1"/>
        </dgm:presLayoutVars>
      </dgm:prSet>
      <dgm:spPr/>
    </dgm:pt>
  </dgm:ptLst>
  <dgm:cxnLst>
    <dgm:cxn modelId="{8CB5105B-411C-4F9F-B415-5EBC4CCB6337}" srcId="{CF16B5E3-4BC7-4D45-B7A0-57637B47530B}" destId="{E4328211-5F22-4F0F-83EC-6EDDB5AF59AD}" srcOrd="1" destOrd="0" parTransId="{C3E8DBF2-8E17-469E-9756-988B6C174262}" sibTransId="{01449514-A5A8-49E2-B521-12F027E8C9E8}"/>
    <dgm:cxn modelId="{1B1D125B-EE47-4111-8ABF-275A7BC952A5}" type="presOf" srcId="{540AB4ED-6A23-4A3F-8868-D87A27A49FA2}" destId="{75E8B4F8-89A2-4F06-BFF2-DE8CA1283C26}" srcOrd="0" destOrd="0" presId="urn:microsoft.com/office/officeart/2005/8/layout/hProcess9"/>
    <dgm:cxn modelId="{FE3A3669-C682-4E85-9EAE-434E6CE244AB}" srcId="{CF16B5E3-4BC7-4D45-B7A0-57637B47530B}" destId="{540AB4ED-6A23-4A3F-8868-D87A27A49FA2}" srcOrd="0" destOrd="0" parTransId="{86EAE9BB-6106-4BB0-954A-6B70C4811279}" sibTransId="{708DDF95-B34A-4C4D-9229-F3C716DB6276}"/>
    <dgm:cxn modelId="{CF338F74-9759-4140-AC9F-8C5C1F3B520D}" type="presOf" srcId="{CF16B5E3-4BC7-4D45-B7A0-57637B47530B}" destId="{73E049A0-2C4E-4299-9921-BA5A66A42C83}" srcOrd="0" destOrd="0" presId="urn:microsoft.com/office/officeart/2005/8/layout/hProcess9"/>
    <dgm:cxn modelId="{BEB2159E-27EB-4C9C-A142-C9CA4C3E414D}" type="presOf" srcId="{E4328211-5F22-4F0F-83EC-6EDDB5AF59AD}" destId="{5ACA56D6-7751-4385-AB43-8E282C61157F}" srcOrd="0" destOrd="0" presId="urn:microsoft.com/office/officeart/2005/8/layout/hProcess9"/>
    <dgm:cxn modelId="{E64BF98E-6E7B-4726-9D54-3E271F19B213}" type="presParOf" srcId="{73E049A0-2C4E-4299-9921-BA5A66A42C83}" destId="{5D83C6B1-E2E7-4948-9F3C-DCB92FF3A5DE}" srcOrd="0" destOrd="0" presId="urn:microsoft.com/office/officeart/2005/8/layout/hProcess9"/>
    <dgm:cxn modelId="{EFE0AAC3-4343-4452-8BCA-039035E4E317}" type="presParOf" srcId="{73E049A0-2C4E-4299-9921-BA5A66A42C83}" destId="{2F216B58-E4D5-4D38-8402-CD7E9E9493B3}" srcOrd="1" destOrd="0" presId="urn:microsoft.com/office/officeart/2005/8/layout/hProcess9"/>
    <dgm:cxn modelId="{AA009B13-4183-46B1-9708-2832FB8F40AD}" type="presParOf" srcId="{2F216B58-E4D5-4D38-8402-CD7E9E9493B3}" destId="{75E8B4F8-89A2-4F06-BFF2-DE8CA1283C26}" srcOrd="0" destOrd="0" presId="urn:microsoft.com/office/officeart/2005/8/layout/hProcess9"/>
    <dgm:cxn modelId="{639E2F9C-35F1-46E8-8E0C-6FC2B957A79D}" type="presParOf" srcId="{2F216B58-E4D5-4D38-8402-CD7E9E9493B3}" destId="{D9DEBB6C-80E7-42B1-B94C-15A74E75920A}" srcOrd="1" destOrd="0" presId="urn:microsoft.com/office/officeart/2005/8/layout/hProcess9"/>
    <dgm:cxn modelId="{AC408F6A-5EDE-41B9-9CC2-07C943E5DABD}" type="presParOf" srcId="{2F216B58-E4D5-4D38-8402-CD7E9E9493B3}" destId="{5ACA56D6-7751-4385-AB43-8E282C61157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4B6E0-1779-4E2E-BCD0-785E98828152}" type="doc">
      <dgm:prSet loTypeId="urn:microsoft.com/office/officeart/2005/8/layout/hierarchy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48E68C68-A110-40B6-BBD3-816726D142AB}">
      <dgm:prSet phldrT="[Texte]" phldr="0" custT="1"/>
      <dgm:spPr>
        <a:solidFill>
          <a:schemeClr val="accent2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fr-FR" sz="3600" dirty="0">
              <a:solidFill>
                <a:schemeClr val="tx1"/>
              </a:solidFill>
            </a:rPr>
            <a:t>17% des personnes de 15 ans ou plus sont en situation d</a:t>
          </a:r>
          <a:r>
            <a:rPr lang="fr-FR" sz="3600" b="1" dirty="0">
              <a:solidFill>
                <a:schemeClr val="tx1"/>
              </a:solidFill>
            </a:rPr>
            <a:t>’illettrisme numérique</a:t>
          </a:r>
          <a:endParaRPr lang="fr-FR" sz="3600" dirty="0">
            <a:solidFill>
              <a:schemeClr val="tx1"/>
            </a:solidFill>
          </a:endParaRPr>
        </a:p>
      </dgm:t>
    </dgm:pt>
    <dgm:pt modelId="{E29097F5-41E1-4A76-AE62-D04420EB2427}" type="parTrans" cxnId="{6EFFE35B-25A5-4FE9-BDC3-C7633E32DBD0}">
      <dgm:prSet/>
      <dgm:spPr/>
      <dgm:t>
        <a:bodyPr/>
        <a:lstStyle/>
        <a:p>
          <a:endParaRPr lang="fr-FR"/>
        </a:p>
      </dgm:t>
    </dgm:pt>
    <dgm:pt modelId="{027F45FC-254B-4CF3-A943-D4F8152494CF}" type="sibTrans" cxnId="{6EFFE35B-25A5-4FE9-BDC3-C7633E32DBD0}">
      <dgm:prSet/>
      <dgm:spPr/>
      <dgm:t>
        <a:bodyPr/>
        <a:lstStyle/>
        <a:p>
          <a:endParaRPr lang="fr-FR"/>
        </a:p>
      </dgm:t>
    </dgm:pt>
    <dgm:pt modelId="{C264C8EE-FB13-4A2C-A9E7-44F671796285}">
      <dgm:prSet phldrT="[Texte]" phldr="0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« situation d’une personne ne maîtrisant pas suffisamment les usages des outils numériques usuels pour accéder aux informations, les traiter et agir en autonomie dans la vie courante » (2018 ANLCI)</a:t>
          </a:r>
        </a:p>
      </dgm:t>
    </dgm:pt>
    <dgm:pt modelId="{144C09AA-472B-4F3F-9843-970B8E788D24}" type="parTrans" cxnId="{28647696-63FD-4CFF-AD99-B341B2CFC846}">
      <dgm:prSet/>
      <dgm:spPr/>
      <dgm:t>
        <a:bodyPr/>
        <a:lstStyle/>
        <a:p>
          <a:endParaRPr lang="fr-FR"/>
        </a:p>
      </dgm:t>
    </dgm:pt>
    <dgm:pt modelId="{15A5A3DB-55A2-4067-883C-E5683302B220}" type="sibTrans" cxnId="{28647696-63FD-4CFF-AD99-B341B2CFC846}">
      <dgm:prSet/>
      <dgm:spPr/>
      <dgm:t>
        <a:bodyPr/>
        <a:lstStyle/>
        <a:p>
          <a:endParaRPr lang="fr-FR"/>
        </a:p>
      </dgm:t>
    </dgm:pt>
    <dgm:pt modelId="{D1ABCCA6-EA81-4B96-9088-9F8A08270122}" type="pres">
      <dgm:prSet presAssocID="{BE74B6E0-1779-4E2E-BCD0-785E988281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A14907-1B7E-46B5-A38D-EF64EA5F1879}" type="pres">
      <dgm:prSet presAssocID="{48E68C68-A110-40B6-BBD3-816726D142AB}" presName="root" presStyleCnt="0"/>
      <dgm:spPr/>
    </dgm:pt>
    <dgm:pt modelId="{8B37898A-DD26-464D-8FDC-EC3094C7D540}" type="pres">
      <dgm:prSet presAssocID="{48E68C68-A110-40B6-BBD3-816726D142AB}" presName="rootComposite" presStyleCnt="0"/>
      <dgm:spPr/>
    </dgm:pt>
    <dgm:pt modelId="{67BA442E-B407-48EC-A153-1AD34753122F}" type="pres">
      <dgm:prSet presAssocID="{48E68C68-A110-40B6-BBD3-816726D142AB}" presName="rootText" presStyleLbl="node1" presStyleIdx="0" presStyleCnt="1" custScaleX="150177"/>
      <dgm:spPr/>
    </dgm:pt>
    <dgm:pt modelId="{CE839209-58C7-44EB-9524-4ED8F16E85A9}" type="pres">
      <dgm:prSet presAssocID="{48E68C68-A110-40B6-BBD3-816726D142AB}" presName="rootConnector" presStyleLbl="node1" presStyleIdx="0" presStyleCnt="1"/>
      <dgm:spPr/>
    </dgm:pt>
    <dgm:pt modelId="{BE6C3848-94E6-4A30-9CA2-9E1BF6C0C95D}" type="pres">
      <dgm:prSet presAssocID="{48E68C68-A110-40B6-BBD3-816726D142AB}" presName="childShape" presStyleCnt="0"/>
      <dgm:spPr/>
    </dgm:pt>
    <dgm:pt modelId="{198181A6-7D17-46DF-BB2E-D13A3B060171}" type="pres">
      <dgm:prSet presAssocID="{144C09AA-472B-4F3F-9843-970B8E788D24}" presName="Name13" presStyleLbl="parChTrans1D2" presStyleIdx="0" presStyleCnt="1"/>
      <dgm:spPr/>
    </dgm:pt>
    <dgm:pt modelId="{6FCA9530-E886-443C-A5CC-BD4157039F2E}" type="pres">
      <dgm:prSet presAssocID="{C264C8EE-FB13-4A2C-A9E7-44F671796285}" presName="childText" presStyleLbl="bgAcc1" presStyleIdx="0" presStyleCnt="1" custScaleX="188596">
        <dgm:presLayoutVars>
          <dgm:bulletEnabled val="1"/>
        </dgm:presLayoutVars>
      </dgm:prSet>
      <dgm:spPr/>
    </dgm:pt>
  </dgm:ptLst>
  <dgm:cxnLst>
    <dgm:cxn modelId="{78A32031-7B46-4EA1-9601-623BDA9133FE}" type="presOf" srcId="{48E68C68-A110-40B6-BBD3-816726D142AB}" destId="{67BA442E-B407-48EC-A153-1AD34753122F}" srcOrd="0" destOrd="0" presId="urn:microsoft.com/office/officeart/2005/8/layout/hierarchy3"/>
    <dgm:cxn modelId="{5C2F7732-AB91-4ED2-9DDF-D2A177386BF7}" type="presOf" srcId="{48E68C68-A110-40B6-BBD3-816726D142AB}" destId="{CE839209-58C7-44EB-9524-4ED8F16E85A9}" srcOrd="1" destOrd="0" presId="urn:microsoft.com/office/officeart/2005/8/layout/hierarchy3"/>
    <dgm:cxn modelId="{6EFFE35B-25A5-4FE9-BDC3-C7633E32DBD0}" srcId="{BE74B6E0-1779-4E2E-BCD0-785E98828152}" destId="{48E68C68-A110-40B6-BBD3-816726D142AB}" srcOrd="0" destOrd="0" parTransId="{E29097F5-41E1-4A76-AE62-D04420EB2427}" sibTransId="{027F45FC-254B-4CF3-A943-D4F8152494CF}"/>
    <dgm:cxn modelId="{0697625C-0ED0-4898-95A2-47D3EDB16686}" type="presOf" srcId="{BE74B6E0-1779-4E2E-BCD0-785E98828152}" destId="{D1ABCCA6-EA81-4B96-9088-9F8A08270122}" srcOrd="0" destOrd="0" presId="urn:microsoft.com/office/officeart/2005/8/layout/hierarchy3"/>
    <dgm:cxn modelId="{92607F83-1D92-46D8-94AB-3AE82BC52F97}" type="presOf" srcId="{144C09AA-472B-4F3F-9843-970B8E788D24}" destId="{198181A6-7D17-46DF-BB2E-D13A3B060171}" srcOrd="0" destOrd="0" presId="urn:microsoft.com/office/officeart/2005/8/layout/hierarchy3"/>
    <dgm:cxn modelId="{28647696-63FD-4CFF-AD99-B341B2CFC846}" srcId="{48E68C68-A110-40B6-BBD3-816726D142AB}" destId="{C264C8EE-FB13-4A2C-A9E7-44F671796285}" srcOrd="0" destOrd="0" parTransId="{144C09AA-472B-4F3F-9843-970B8E788D24}" sibTransId="{15A5A3DB-55A2-4067-883C-E5683302B220}"/>
    <dgm:cxn modelId="{564A50DD-E8FA-4289-9FF1-6CF386752375}" type="presOf" srcId="{C264C8EE-FB13-4A2C-A9E7-44F671796285}" destId="{6FCA9530-E886-443C-A5CC-BD4157039F2E}" srcOrd="0" destOrd="0" presId="urn:microsoft.com/office/officeart/2005/8/layout/hierarchy3"/>
    <dgm:cxn modelId="{EB97FE13-B93C-4B46-86F1-C10E3BA47894}" type="presParOf" srcId="{D1ABCCA6-EA81-4B96-9088-9F8A08270122}" destId="{2CA14907-1B7E-46B5-A38D-EF64EA5F1879}" srcOrd="0" destOrd="0" presId="urn:microsoft.com/office/officeart/2005/8/layout/hierarchy3"/>
    <dgm:cxn modelId="{AAD1ED22-94B2-4772-8579-FE4C2AC230CA}" type="presParOf" srcId="{2CA14907-1B7E-46B5-A38D-EF64EA5F1879}" destId="{8B37898A-DD26-464D-8FDC-EC3094C7D540}" srcOrd="0" destOrd="0" presId="urn:microsoft.com/office/officeart/2005/8/layout/hierarchy3"/>
    <dgm:cxn modelId="{780E2ABC-53C7-4085-A79A-5482523BB7EF}" type="presParOf" srcId="{8B37898A-DD26-464D-8FDC-EC3094C7D540}" destId="{67BA442E-B407-48EC-A153-1AD34753122F}" srcOrd="0" destOrd="0" presId="urn:microsoft.com/office/officeart/2005/8/layout/hierarchy3"/>
    <dgm:cxn modelId="{530D24EB-063F-4E7D-B462-7C8FDA33D1F2}" type="presParOf" srcId="{8B37898A-DD26-464D-8FDC-EC3094C7D540}" destId="{CE839209-58C7-44EB-9524-4ED8F16E85A9}" srcOrd="1" destOrd="0" presId="urn:microsoft.com/office/officeart/2005/8/layout/hierarchy3"/>
    <dgm:cxn modelId="{7E6ECEEF-DC2D-43DF-9B66-40E018C27498}" type="presParOf" srcId="{2CA14907-1B7E-46B5-A38D-EF64EA5F1879}" destId="{BE6C3848-94E6-4A30-9CA2-9E1BF6C0C95D}" srcOrd="1" destOrd="0" presId="urn:microsoft.com/office/officeart/2005/8/layout/hierarchy3"/>
    <dgm:cxn modelId="{F2748C53-6230-4E36-B8D9-9FF75C88D07E}" type="presParOf" srcId="{BE6C3848-94E6-4A30-9CA2-9E1BF6C0C95D}" destId="{198181A6-7D17-46DF-BB2E-D13A3B060171}" srcOrd="0" destOrd="0" presId="urn:microsoft.com/office/officeart/2005/8/layout/hierarchy3"/>
    <dgm:cxn modelId="{F3D30899-9FFD-45B6-8C6C-5923EC09884F}" type="presParOf" srcId="{BE6C3848-94E6-4A30-9CA2-9E1BF6C0C95D}" destId="{6FCA9530-E886-443C-A5CC-BD4157039F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9A632-9DE4-45F2-8F2B-9C776A4B69C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5B088D2-8FDE-4354-84C3-00FC76FF8DE1}">
      <dgm:prSet phldrT="[Texte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dirty="0"/>
            <a:t>Les personnes en forte difficulté avec les compétences de base sont plus nombreuses à ne pas utiliser internet : 11 % contre 1 % de celles n’ayant pas de difficulté.</a:t>
          </a:r>
        </a:p>
      </dgm:t>
    </dgm:pt>
    <dgm:pt modelId="{3647FD26-82DC-48E9-8984-7B53E073A1B3}" type="parTrans" cxnId="{2E059CB3-395A-4687-855E-3799B824F8E7}">
      <dgm:prSet/>
      <dgm:spPr/>
      <dgm:t>
        <a:bodyPr/>
        <a:lstStyle/>
        <a:p>
          <a:endParaRPr lang="fr-FR"/>
        </a:p>
      </dgm:t>
    </dgm:pt>
    <dgm:pt modelId="{70DA6771-214C-4E3A-8F21-8CD360F782D9}" type="sibTrans" cxnId="{2E059CB3-395A-4687-855E-3799B824F8E7}">
      <dgm:prSet/>
      <dgm:spPr/>
      <dgm:t>
        <a:bodyPr/>
        <a:lstStyle/>
        <a:p>
          <a:endParaRPr lang="fr-FR"/>
        </a:p>
      </dgm:t>
    </dgm:pt>
    <dgm:pt modelId="{C46894D2-8AFB-472E-A708-AC4FCBFF94C1}">
      <dgm:prSet phldrT="[Texte]" phldr="0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000" dirty="0">
              <a:solidFill>
                <a:schemeClr val="tx1"/>
              </a:solidFill>
            </a:rPr>
            <a:t>Les personnes en situation d’illettrisme sont doublement exclues par l’accélération de la digitalisation de la société, notamment la dématérialisation des services publics</a:t>
          </a:r>
        </a:p>
      </dgm:t>
    </dgm:pt>
    <dgm:pt modelId="{DC82E309-48DB-4D48-B72E-92750A23848D}" type="parTrans" cxnId="{665E9D92-3205-46A7-A542-2C3F7C91E76A}">
      <dgm:prSet/>
      <dgm:spPr/>
      <dgm:t>
        <a:bodyPr/>
        <a:lstStyle/>
        <a:p>
          <a:endParaRPr lang="fr-FR"/>
        </a:p>
      </dgm:t>
    </dgm:pt>
    <dgm:pt modelId="{564FA9CE-E3BC-4A8D-9615-5A127D38DDBC}" type="sibTrans" cxnId="{665E9D92-3205-46A7-A542-2C3F7C91E76A}">
      <dgm:prSet/>
      <dgm:spPr/>
      <dgm:t>
        <a:bodyPr/>
        <a:lstStyle/>
        <a:p>
          <a:endParaRPr lang="fr-FR"/>
        </a:p>
      </dgm:t>
    </dgm:pt>
    <dgm:pt modelId="{B98D21B3-92B6-4019-AE01-1EFDCEE2578E}">
      <dgm:prSet phldrT="[Texte]" phldr="0"/>
      <dgm:spPr/>
      <dgm:t>
        <a:bodyPr/>
        <a:lstStyle/>
        <a:p>
          <a:r>
            <a:rPr lang="fr-FR" dirty="0"/>
            <a:t>Des difficultés dues à une maîtrise insuffisante des compétences de base nécessaire à l’utilisation des outils numériques : manque de repères pour la lecture d’une page web, pour mettre à jour ou utiliser une application</a:t>
          </a:r>
        </a:p>
      </dgm:t>
    </dgm:pt>
    <dgm:pt modelId="{6E710142-D18B-4229-A5A8-15AC688A5BD1}" type="parTrans" cxnId="{4A1755EE-B305-4A99-93B6-0CFF36FBEBCC}">
      <dgm:prSet/>
      <dgm:spPr/>
      <dgm:t>
        <a:bodyPr/>
        <a:lstStyle/>
        <a:p>
          <a:endParaRPr lang="fr-FR"/>
        </a:p>
      </dgm:t>
    </dgm:pt>
    <dgm:pt modelId="{BB4E1918-0AAE-4582-92FB-D6644AEE7120}" type="sibTrans" cxnId="{4A1755EE-B305-4A99-93B6-0CFF36FBEBCC}">
      <dgm:prSet/>
      <dgm:spPr/>
      <dgm:t>
        <a:bodyPr/>
        <a:lstStyle/>
        <a:p>
          <a:endParaRPr lang="fr-FR"/>
        </a:p>
      </dgm:t>
    </dgm:pt>
    <dgm:pt modelId="{BF873CCE-BD1B-4BCB-9B5C-F2348B1B1364}">
      <dgm:prSet phldrT="[Texte]" phldr="0" custT="1"/>
      <dgm:spPr>
        <a:solidFill>
          <a:schemeClr val="accent2"/>
        </a:solidFill>
      </dgm:spPr>
      <dgm:t>
        <a:bodyPr/>
        <a:lstStyle/>
        <a:p>
          <a:r>
            <a:rPr lang="fr-FR" sz="1800" dirty="0"/>
            <a:t>1 adulte sur 5 éprouve de la gêne dans la vie quotidienne avec la lecture, l’écriture ou le calcul impactant ses capacités à utiliser les outils numériques</a:t>
          </a:r>
        </a:p>
      </dgm:t>
    </dgm:pt>
    <dgm:pt modelId="{FAABE228-8D87-4233-ACB1-4D7BB8F8843F}" type="parTrans" cxnId="{3BEFCCB1-E131-49CD-8240-B4EA6D466676}">
      <dgm:prSet/>
      <dgm:spPr/>
      <dgm:t>
        <a:bodyPr/>
        <a:lstStyle/>
        <a:p>
          <a:endParaRPr lang="fr-FR"/>
        </a:p>
      </dgm:t>
    </dgm:pt>
    <dgm:pt modelId="{2CDE5271-B4F6-453E-8FF5-1544ECA7042E}" type="sibTrans" cxnId="{3BEFCCB1-E131-49CD-8240-B4EA6D466676}">
      <dgm:prSet/>
      <dgm:spPr/>
      <dgm:t>
        <a:bodyPr/>
        <a:lstStyle/>
        <a:p>
          <a:endParaRPr lang="fr-FR"/>
        </a:p>
      </dgm:t>
    </dgm:pt>
    <dgm:pt modelId="{1B1A273D-4D0A-47B6-97E8-E6176A0DE232}">
      <dgm:prSet phldrT="[Texte]" phldr="0"/>
      <dgm:spPr/>
      <dgm:t>
        <a:bodyPr/>
        <a:lstStyle/>
        <a:p>
          <a:r>
            <a:rPr lang="fr-FR" dirty="0"/>
            <a:t>2 types de difficultés face au numérique : difficultés d’accès à la société numérique et d’usage des services dématérialisés qui sont en développement permanent, on parle de fracture numérique, d’exclusion</a:t>
          </a:r>
        </a:p>
      </dgm:t>
    </dgm:pt>
    <dgm:pt modelId="{88560C51-B3FD-49FF-BFE5-2CFFEE532560}" type="parTrans" cxnId="{7EC6CFED-E96F-4002-9FE1-1731CA7C5EEB}">
      <dgm:prSet/>
      <dgm:spPr/>
      <dgm:t>
        <a:bodyPr/>
        <a:lstStyle/>
        <a:p>
          <a:endParaRPr lang="fr-FR"/>
        </a:p>
      </dgm:t>
    </dgm:pt>
    <dgm:pt modelId="{9292181A-A5BA-4929-BB9E-585E66E19F85}" type="sibTrans" cxnId="{7EC6CFED-E96F-4002-9FE1-1731CA7C5EEB}">
      <dgm:prSet/>
      <dgm:spPr/>
      <dgm:t>
        <a:bodyPr/>
        <a:lstStyle/>
        <a:p>
          <a:endParaRPr lang="fr-FR"/>
        </a:p>
      </dgm:t>
    </dgm:pt>
    <dgm:pt modelId="{89DA5EEE-F563-4992-A7A2-1BD0DD783AE9}" type="pres">
      <dgm:prSet presAssocID="{D019A632-9DE4-45F2-8F2B-9C776A4B69CC}" presName="diagram" presStyleCnt="0">
        <dgm:presLayoutVars>
          <dgm:dir/>
          <dgm:resizeHandles val="exact"/>
        </dgm:presLayoutVars>
      </dgm:prSet>
      <dgm:spPr/>
    </dgm:pt>
    <dgm:pt modelId="{2A0515F1-ABAD-4268-A544-6BDFCC749741}" type="pres">
      <dgm:prSet presAssocID="{C5B088D2-8FDE-4354-84C3-00FC76FF8DE1}" presName="node" presStyleLbl="node1" presStyleIdx="0" presStyleCnt="5" custScaleX="157662" custLinFactNeighborX="-59898" custLinFactNeighborY="10557">
        <dgm:presLayoutVars>
          <dgm:bulletEnabled val="1"/>
        </dgm:presLayoutVars>
      </dgm:prSet>
      <dgm:spPr/>
    </dgm:pt>
    <dgm:pt modelId="{038D09EE-E2B2-4C3C-A58E-21C3192D0D2B}" type="pres">
      <dgm:prSet presAssocID="{70DA6771-214C-4E3A-8F21-8CD360F782D9}" presName="sibTrans" presStyleCnt="0"/>
      <dgm:spPr/>
    </dgm:pt>
    <dgm:pt modelId="{C7D17C95-C64A-42A0-9071-10C0F949ADB9}" type="pres">
      <dgm:prSet presAssocID="{C46894D2-8AFB-472E-A708-AC4FCBFF94C1}" presName="node" presStyleLbl="node1" presStyleIdx="1" presStyleCnt="5" custScaleX="155190" custLinFactNeighborX="4441" custLinFactNeighborY="10557">
        <dgm:presLayoutVars>
          <dgm:bulletEnabled val="1"/>
        </dgm:presLayoutVars>
      </dgm:prSet>
      <dgm:spPr/>
    </dgm:pt>
    <dgm:pt modelId="{B7FFD724-AC0E-48E2-AEF7-B8AC5C59D49F}" type="pres">
      <dgm:prSet presAssocID="{564FA9CE-E3BC-4A8D-9615-5A127D38DDBC}" presName="sibTrans" presStyleCnt="0"/>
      <dgm:spPr/>
    </dgm:pt>
    <dgm:pt modelId="{FB0A9C9C-2801-460B-A969-269C91D98ADC}" type="pres">
      <dgm:prSet presAssocID="{B98D21B3-92B6-4019-AE01-1EFDCEE2578E}" presName="node" presStyleLbl="node1" presStyleIdx="2" presStyleCnt="5" custLinFactX="100000" custLinFactNeighborX="125000" custLinFactNeighborY="6787">
        <dgm:presLayoutVars>
          <dgm:bulletEnabled val="1"/>
        </dgm:presLayoutVars>
      </dgm:prSet>
      <dgm:spPr/>
    </dgm:pt>
    <dgm:pt modelId="{0A404641-4A93-417A-820C-DA242CDF72F8}" type="pres">
      <dgm:prSet presAssocID="{BB4E1918-0AAE-4582-92FB-D6644AEE7120}" presName="sibTrans" presStyleCnt="0"/>
      <dgm:spPr/>
    </dgm:pt>
    <dgm:pt modelId="{A81DE455-4611-4024-93C1-1E88DFE53EB3}" type="pres">
      <dgm:prSet presAssocID="{BF873CCE-BD1B-4BCB-9B5C-F2348B1B1364}" presName="node" presStyleLbl="node1" presStyleIdx="3" presStyleCnt="5" custLinFactX="-8837" custLinFactNeighborX="-100000" custLinFactNeighborY="6787">
        <dgm:presLayoutVars>
          <dgm:bulletEnabled val="1"/>
        </dgm:presLayoutVars>
      </dgm:prSet>
      <dgm:spPr/>
    </dgm:pt>
    <dgm:pt modelId="{456BC16F-6153-4578-A5ED-BDF6E9E31DE6}" type="pres">
      <dgm:prSet presAssocID="{2CDE5271-B4F6-453E-8FF5-1544ECA7042E}" presName="sibTrans" presStyleCnt="0"/>
      <dgm:spPr/>
    </dgm:pt>
    <dgm:pt modelId="{49417A29-48B3-424F-B38A-1046B6E1B3FF}" type="pres">
      <dgm:prSet presAssocID="{1B1A273D-4D0A-47B6-97E8-E6176A0DE232}" presName="node" presStyleLbl="node1" presStyleIdx="4" presStyleCnt="5" custLinFactX="-7442" custLinFactNeighborX="-100000" custLinFactNeighborY="6787">
        <dgm:presLayoutVars>
          <dgm:bulletEnabled val="1"/>
        </dgm:presLayoutVars>
      </dgm:prSet>
      <dgm:spPr/>
    </dgm:pt>
  </dgm:ptLst>
  <dgm:cxnLst>
    <dgm:cxn modelId="{16778832-75AB-4376-BECD-8FE8AFC22C79}" type="presOf" srcId="{BF873CCE-BD1B-4BCB-9B5C-F2348B1B1364}" destId="{A81DE455-4611-4024-93C1-1E88DFE53EB3}" srcOrd="0" destOrd="0" presId="urn:microsoft.com/office/officeart/2005/8/layout/default"/>
    <dgm:cxn modelId="{3749675E-C3C9-4AFC-8932-3ADAF7D55BCB}" type="presOf" srcId="{C46894D2-8AFB-472E-A708-AC4FCBFF94C1}" destId="{C7D17C95-C64A-42A0-9071-10C0F949ADB9}" srcOrd="0" destOrd="0" presId="urn:microsoft.com/office/officeart/2005/8/layout/default"/>
    <dgm:cxn modelId="{7A9BD943-E342-4EF0-985E-4FBBAAD71B78}" type="presOf" srcId="{B98D21B3-92B6-4019-AE01-1EFDCEE2578E}" destId="{FB0A9C9C-2801-460B-A969-269C91D98ADC}" srcOrd="0" destOrd="0" presId="urn:microsoft.com/office/officeart/2005/8/layout/default"/>
    <dgm:cxn modelId="{DAFF3B57-6D1F-4EB8-896C-B2E3D7FF7A4D}" type="presOf" srcId="{D019A632-9DE4-45F2-8F2B-9C776A4B69CC}" destId="{89DA5EEE-F563-4992-A7A2-1BD0DD783AE9}" srcOrd="0" destOrd="0" presId="urn:microsoft.com/office/officeart/2005/8/layout/default"/>
    <dgm:cxn modelId="{F6FCB38B-C97E-49A3-A7BC-67D4C9143D4E}" type="presOf" srcId="{1B1A273D-4D0A-47B6-97E8-E6176A0DE232}" destId="{49417A29-48B3-424F-B38A-1046B6E1B3FF}" srcOrd="0" destOrd="0" presId="urn:microsoft.com/office/officeart/2005/8/layout/default"/>
    <dgm:cxn modelId="{665E9D92-3205-46A7-A542-2C3F7C91E76A}" srcId="{D019A632-9DE4-45F2-8F2B-9C776A4B69CC}" destId="{C46894D2-8AFB-472E-A708-AC4FCBFF94C1}" srcOrd="1" destOrd="0" parTransId="{DC82E309-48DB-4D48-B72E-92750A23848D}" sibTransId="{564FA9CE-E3BC-4A8D-9615-5A127D38DDBC}"/>
    <dgm:cxn modelId="{3BEFCCB1-E131-49CD-8240-B4EA6D466676}" srcId="{D019A632-9DE4-45F2-8F2B-9C776A4B69CC}" destId="{BF873CCE-BD1B-4BCB-9B5C-F2348B1B1364}" srcOrd="3" destOrd="0" parTransId="{FAABE228-8D87-4233-ACB1-4D7BB8F8843F}" sibTransId="{2CDE5271-B4F6-453E-8FF5-1544ECA7042E}"/>
    <dgm:cxn modelId="{2E059CB3-395A-4687-855E-3799B824F8E7}" srcId="{D019A632-9DE4-45F2-8F2B-9C776A4B69CC}" destId="{C5B088D2-8FDE-4354-84C3-00FC76FF8DE1}" srcOrd="0" destOrd="0" parTransId="{3647FD26-82DC-48E9-8984-7B53E073A1B3}" sibTransId="{70DA6771-214C-4E3A-8F21-8CD360F782D9}"/>
    <dgm:cxn modelId="{DE92B6CD-0954-40F6-8494-480E1B09C720}" type="presOf" srcId="{C5B088D2-8FDE-4354-84C3-00FC76FF8DE1}" destId="{2A0515F1-ABAD-4268-A544-6BDFCC749741}" srcOrd="0" destOrd="0" presId="urn:microsoft.com/office/officeart/2005/8/layout/default"/>
    <dgm:cxn modelId="{7EC6CFED-E96F-4002-9FE1-1731CA7C5EEB}" srcId="{D019A632-9DE4-45F2-8F2B-9C776A4B69CC}" destId="{1B1A273D-4D0A-47B6-97E8-E6176A0DE232}" srcOrd="4" destOrd="0" parTransId="{88560C51-B3FD-49FF-BFE5-2CFFEE532560}" sibTransId="{9292181A-A5BA-4929-BB9E-585E66E19F85}"/>
    <dgm:cxn modelId="{4A1755EE-B305-4A99-93B6-0CFF36FBEBCC}" srcId="{D019A632-9DE4-45F2-8F2B-9C776A4B69CC}" destId="{B98D21B3-92B6-4019-AE01-1EFDCEE2578E}" srcOrd="2" destOrd="0" parTransId="{6E710142-D18B-4229-A5A8-15AC688A5BD1}" sibTransId="{BB4E1918-0AAE-4582-92FB-D6644AEE7120}"/>
    <dgm:cxn modelId="{6F377335-1309-4C19-A861-20265599332B}" type="presParOf" srcId="{89DA5EEE-F563-4992-A7A2-1BD0DD783AE9}" destId="{2A0515F1-ABAD-4268-A544-6BDFCC749741}" srcOrd="0" destOrd="0" presId="urn:microsoft.com/office/officeart/2005/8/layout/default"/>
    <dgm:cxn modelId="{F7F0675A-B9E4-4360-B4E1-429A7D4CFA5E}" type="presParOf" srcId="{89DA5EEE-F563-4992-A7A2-1BD0DD783AE9}" destId="{038D09EE-E2B2-4C3C-A58E-21C3192D0D2B}" srcOrd="1" destOrd="0" presId="urn:microsoft.com/office/officeart/2005/8/layout/default"/>
    <dgm:cxn modelId="{A2261E9E-95B4-4876-B0C8-5643B8C98851}" type="presParOf" srcId="{89DA5EEE-F563-4992-A7A2-1BD0DD783AE9}" destId="{C7D17C95-C64A-42A0-9071-10C0F949ADB9}" srcOrd="2" destOrd="0" presId="urn:microsoft.com/office/officeart/2005/8/layout/default"/>
    <dgm:cxn modelId="{E0FC119F-1595-4674-B255-1BD40C0F7054}" type="presParOf" srcId="{89DA5EEE-F563-4992-A7A2-1BD0DD783AE9}" destId="{B7FFD724-AC0E-48E2-AEF7-B8AC5C59D49F}" srcOrd="3" destOrd="0" presId="urn:microsoft.com/office/officeart/2005/8/layout/default"/>
    <dgm:cxn modelId="{E97CF0DA-59BC-4C68-9E78-215B7782ED99}" type="presParOf" srcId="{89DA5EEE-F563-4992-A7A2-1BD0DD783AE9}" destId="{FB0A9C9C-2801-460B-A969-269C91D98ADC}" srcOrd="4" destOrd="0" presId="urn:microsoft.com/office/officeart/2005/8/layout/default"/>
    <dgm:cxn modelId="{EAEA45C9-E103-4A55-8EA9-D65F6EC20B49}" type="presParOf" srcId="{89DA5EEE-F563-4992-A7A2-1BD0DD783AE9}" destId="{0A404641-4A93-417A-820C-DA242CDF72F8}" srcOrd="5" destOrd="0" presId="urn:microsoft.com/office/officeart/2005/8/layout/default"/>
    <dgm:cxn modelId="{518B73A3-37C4-4134-B331-E79441451A1A}" type="presParOf" srcId="{89DA5EEE-F563-4992-A7A2-1BD0DD783AE9}" destId="{A81DE455-4611-4024-93C1-1E88DFE53EB3}" srcOrd="6" destOrd="0" presId="urn:microsoft.com/office/officeart/2005/8/layout/default"/>
    <dgm:cxn modelId="{33A4ACB6-9953-4BAE-8683-7A08E52D9116}" type="presParOf" srcId="{89DA5EEE-F563-4992-A7A2-1BD0DD783AE9}" destId="{456BC16F-6153-4578-A5ED-BDF6E9E31DE6}" srcOrd="7" destOrd="0" presId="urn:microsoft.com/office/officeart/2005/8/layout/default"/>
    <dgm:cxn modelId="{D5B1D892-6091-4DEC-96C5-12B1D8C33FA1}" type="presParOf" srcId="{89DA5EEE-F563-4992-A7A2-1BD0DD783AE9}" destId="{49417A29-48B3-424F-B38A-1046B6E1B3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46E2E-8FF6-4D94-991F-F08D908E8031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6D1A39F8-2A0A-4282-A262-54848E30A4D1}">
      <dgm:prSet phldrT="[Texte]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r>
            <a:rPr lang="fr-FR" altLang="fr-FR" dirty="0">
              <a:latin typeface="+mn-lt"/>
              <a:cs typeface="+mn-cs"/>
            </a:rPr>
            <a:t>Faciliter l’accès à la </a:t>
          </a:r>
          <a:r>
            <a:rPr lang="fr-FR" altLang="fr-FR" b="1" dirty="0">
              <a:latin typeface="+mn-lt"/>
              <a:cs typeface="+mn-cs"/>
            </a:rPr>
            <a:t>citoyenneté</a:t>
          </a:r>
          <a:endParaRPr lang="fr-FR" dirty="0"/>
        </a:p>
      </dgm:t>
    </dgm:pt>
    <dgm:pt modelId="{3221C773-AA60-468B-B9DA-9CC7590423FE}" type="parTrans" cxnId="{9BB1A800-C7BF-400E-8065-2A1FA2476952}">
      <dgm:prSet/>
      <dgm:spPr/>
      <dgm:t>
        <a:bodyPr/>
        <a:lstStyle/>
        <a:p>
          <a:endParaRPr lang="fr-FR"/>
        </a:p>
      </dgm:t>
    </dgm:pt>
    <dgm:pt modelId="{9D9677B7-C68B-4D02-9993-B921E133F51E}" type="sibTrans" cxnId="{9BB1A800-C7BF-400E-8065-2A1FA2476952}">
      <dgm:prSet/>
      <dgm:spPr/>
      <dgm:t>
        <a:bodyPr/>
        <a:lstStyle/>
        <a:p>
          <a:endParaRPr lang="fr-FR"/>
        </a:p>
      </dgm:t>
    </dgm:pt>
    <dgm:pt modelId="{969007F1-6088-4C27-AD71-967BED5E4DC0}">
      <dgm:prSet phldrT="[Texte]" custT="1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r>
            <a:rPr lang="fr-FR" altLang="fr-FR" sz="2000" dirty="0">
              <a:latin typeface="+mn-lt"/>
              <a:cs typeface="+mn-cs"/>
            </a:rPr>
            <a:t>Faciliter l’accès à la </a:t>
          </a:r>
          <a:r>
            <a:rPr lang="fr-FR" altLang="fr-FR" sz="2000" b="1" dirty="0">
              <a:latin typeface="+mn-lt"/>
              <a:cs typeface="+mn-cs"/>
            </a:rPr>
            <a:t>culture</a:t>
          </a:r>
          <a:r>
            <a:rPr lang="fr-FR" altLang="fr-FR" sz="2000" dirty="0">
              <a:latin typeface="+mn-lt"/>
              <a:cs typeface="+mn-cs"/>
            </a:rPr>
            <a:t> et aux activités culturelles</a:t>
          </a:r>
        </a:p>
        <a:p>
          <a:pPr>
            <a:buClrTx/>
            <a:buFont typeface="Wingdings" panose="05000000000000000000" pitchFamily="2" charset="2"/>
            <a:buChar char="ü"/>
          </a:pPr>
          <a:endParaRPr lang="fr-FR" sz="2500" dirty="0"/>
        </a:p>
      </dgm:t>
    </dgm:pt>
    <dgm:pt modelId="{C1263839-7CB0-4019-B36A-31051B142BF5}" type="parTrans" cxnId="{E713A71A-B41E-4266-ABAB-BF3EB325D6C9}">
      <dgm:prSet/>
      <dgm:spPr/>
      <dgm:t>
        <a:bodyPr/>
        <a:lstStyle/>
        <a:p>
          <a:endParaRPr lang="fr-FR"/>
        </a:p>
      </dgm:t>
    </dgm:pt>
    <dgm:pt modelId="{A74AABF8-3186-485C-A710-EBDFAF6B5E07}" type="sibTrans" cxnId="{E713A71A-B41E-4266-ABAB-BF3EB325D6C9}">
      <dgm:prSet/>
      <dgm:spPr/>
      <dgm:t>
        <a:bodyPr/>
        <a:lstStyle/>
        <a:p>
          <a:endParaRPr lang="fr-FR"/>
        </a:p>
      </dgm:t>
    </dgm:pt>
    <dgm:pt modelId="{385B9948-BB46-47E2-AF13-67016B6F4486}">
      <dgm:prSet phldrT="[Texte]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r>
            <a:rPr lang="fr-FR" altLang="fr-FR" sz="2000" dirty="0">
              <a:latin typeface="+mn-lt"/>
              <a:cs typeface="+mn-cs"/>
            </a:rPr>
            <a:t>Favoriser l’accompagnement de la </a:t>
          </a:r>
          <a:r>
            <a:rPr lang="fr-FR" altLang="fr-FR" sz="2000" b="1" dirty="0">
              <a:latin typeface="+mn-lt"/>
              <a:cs typeface="+mn-cs"/>
            </a:rPr>
            <a:t>scolarité de ses enfants et la parentalité en général</a:t>
          </a:r>
          <a:endParaRPr lang="fr-FR" sz="2000" dirty="0"/>
        </a:p>
      </dgm:t>
    </dgm:pt>
    <dgm:pt modelId="{05DB1D7B-50E4-4EE2-93BD-E9C30CC9F09A}" type="parTrans" cxnId="{D3D3BE05-B380-47DB-9349-017BE9ACF996}">
      <dgm:prSet/>
      <dgm:spPr/>
      <dgm:t>
        <a:bodyPr/>
        <a:lstStyle/>
        <a:p>
          <a:endParaRPr lang="fr-FR"/>
        </a:p>
      </dgm:t>
    </dgm:pt>
    <dgm:pt modelId="{4D44504A-44D5-4142-947B-AF712B53942E}" type="sibTrans" cxnId="{D3D3BE05-B380-47DB-9349-017BE9ACF996}">
      <dgm:prSet/>
      <dgm:spPr/>
      <dgm:t>
        <a:bodyPr/>
        <a:lstStyle/>
        <a:p>
          <a:endParaRPr lang="fr-FR"/>
        </a:p>
      </dgm:t>
    </dgm:pt>
    <dgm:pt modelId="{4DF99B04-2226-4CBB-BF31-CD79337858BD}">
      <dgm:prSet phldrT="[Texte]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endParaRPr lang="fr-FR" dirty="0"/>
        </a:p>
      </dgm:t>
    </dgm:pt>
    <dgm:pt modelId="{4F6F3E2E-36AC-4276-B6CC-3174BB90B1DC}" type="parTrans" cxnId="{20FA884A-931D-45DF-B120-A86C9DC9B9C7}">
      <dgm:prSet/>
      <dgm:spPr/>
      <dgm:t>
        <a:bodyPr/>
        <a:lstStyle/>
        <a:p>
          <a:endParaRPr lang="fr-FR"/>
        </a:p>
      </dgm:t>
    </dgm:pt>
    <dgm:pt modelId="{6C1B114A-5DE7-4CA2-87B0-FC51415332B1}" type="sibTrans" cxnId="{20FA884A-931D-45DF-B120-A86C9DC9B9C7}">
      <dgm:prSet/>
      <dgm:spPr/>
      <dgm:t>
        <a:bodyPr/>
        <a:lstStyle/>
        <a:p>
          <a:endParaRPr lang="fr-FR"/>
        </a:p>
      </dgm:t>
    </dgm:pt>
    <dgm:pt modelId="{4CD2C323-EA4D-4880-A4FB-C67CAA5A51F2}">
      <dgm:prSet phldrT="[Texte]"/>
      <dgm:spPr/>
      <dgm:t>
        <a:bodyPr/>
        <a:lstStyle/>
        <a:p>
          <a:pPr>
            <a:buClrTx/>
          </a:pPr>
          <a:r>
            <a:rPr lang="fr-FR" altLang="fr-FR">
              <a:latin typeface="+mn-lt"/>
              <a:cs typeface="+mn-cs"/>
            </a:rPr>
            <a:t>Et plus largement : s’adapter aux changements de notre société, </a:t>
          </a:r>
          <a:r>
            <a:rPr lang="fr-FR" altLang="fr-FR" b="1">
              <a:latin typeface="+mn-lt"/>
              <a:cs typeface="+mn-cs"/>
            </a:rPr>
            <a:t>être plus à l’aise et plus autonome </a:t>
          </a:r>
          <a:r>
            <a:rPr lang="fr-FR" altLang="fr-FR">
              <a:latin typeface="+mn-lt"/>
              <a:cs typeface="+mn-cs"/>
            </a:rPr>
            <a:t>pour participer à la vie sociale, culturelle,...</a:t>
          </a:r>
          <a:endParaRPr lang="fr-FR" dirty="0"/>
        </a:p>
      </dgm:t>
    </dgm:pt>
    <dgm:pt modelId="{3FB553F5-0376-4C5B-A5AA-FD874F131DC6}" type="parTrans" cxnId="{143A2BE0-DEA8-4649-9B97-76F82F9C052F}">
      <dgm:prSet/>
      <dgm:spPr/>
      <dgm:t>
        <a:bodyPr/>
        <a:lstStyle/>
        <a:p>
          <a:endParaRPr lang="fr-FR"/>
        </a:p>
      </dgm:t>
    </dgm:pt>
    <dgm:pt modelId="{F5216601-78D5-4D59-9980-CD9AAC080406}" type="sibTrans" cxnId="{143A2BE0-DEA8-4649-9B97-76F82F9C052F}">
      <dgm:prSet/>
      <dgm:spPr/>
      <dgm:t>
        <a:bodyPr/>
        <a:lstStyle/>
        <a:p>
          <a:endParaRPr lang="fr-FR"/>
        </a:p>
      </dgm:t>
    </dgm:pt>
    <dgm:pt modelId="{28DF6431-472C-4CC9-B9FA-CE8114D1C678}">
      <dgm:prSet/>
      <dgm:spPr/>
      <dgm:t>
        <a:bodyPr/>
        <a:lstStyle/>
        <a:p>
          <a:endParaRPr lang="fr-FR" altLang="fr-FR" b="1" dirty="0">
            <a:solidFill>
              <a:srgbClr val="EE6769"/>
            </a:solidFill>
            <a:latin typeface="+mn-lt"/>
            <a:cs typeface="+mn-cs"/>
          </a:endParaRPr>
        </a:p>
      </dgm:t>
    </dgm:pt>
    <dgm:pt modelId="{C1BCF238-8E89-483C-BBB2-7D45E8A3BBB4}" type="parTrans" cxnId="{BE7B3F62-9488-4298-8FC3-E1809DE2DCB8}">
      <dgm:prSet/>
      <dgm:spPr/>
      <dgm:t>
        <a:bodyPr/>
        <a:lstStyle/>
        <a:p>
          <a:endParaRPr lang="fr-FR"/>
        </a:p>
      </dgm:t>
    </dgm:pt>
    <dgm:pt modelId="{D337DF13-91E1-49AC-B32D-33EE0FCB83C3}" type="sibTrans" cxnId="{BE7B3F62-9488-4298-8FC3-E1809DE2DCB8}">
      <dgm:prSet/>
      <dgm:spPr/>
      <dgm:t>
        <a:bodyPr/>
        <a:lstStyle/>
        <a:p>
          <a:endParaRPr lang="fr-FR"/>
        </a:p>
      </dgm:t>
    </dgm:pt>
    <dgm:pt modelId="{5E609036-5A4A-4CEA-8AC8-7E075FEB8ECE}">
      <dgm:prSet phldrT="[Texte]" phldr="0"/>
      <dgm:spPr/>
      <dgm:t>
        <a:bodyPr/>
        <a:lstStyle/>
        <a:p>
          <a:endParaRPr lang="fr-FR" dirty="0"/>
        </a:p>
      </dgm:t>
    </dgm:pt>
    <dgm:pt modelId="{914CC128-A8B4-40DE-B447-22F572DDFB7A}" type="sibTrans" cxnId="{1855C8ED-246E-4118-BB2F-B026E8E75675}">
      <dgm:prSet/>
      <dgm:spPr/>
      <dgm:t>
        <a:bodyPr/>
        <a:lstStyle/>
        <a:p>
          <a:endParaRPr lang="fr-FR"/>
        </a:p>
      </dgm:t>
    </dgm:pt>
    <dgm:pt modelId="{34915A9F-7CF2-422C-8EAA-C087783FE7BD}" type="parTrans" cxnId="{1855C8ED-246E-4118-BB2F-B026E8E75675}">
      <dgm:prSet/>
      <dgm:spPr/>
      <dgm:t>
        <a:bodyPr/>
        <a:lstStyle/>
        <a:p>
          <a:endParaRPr lang="fr-FR"/>
        </a:p>
      </dgm:t>
    </dgm:pt>
    <dgm:pt modelId="{71E67050-373B-4938-AC04-7F05C2C91816}">
      <dgm:prSet phldrT="[Texte]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endParaRPr lang="fr-FR" dirty="0"/>
        </a:p>
      </dgm:t>
    </dgm:pt>
    <dgm:pt modelId="{3CF8C6BD-CF6D-44FD-9DC8-91D1F9D38D19}" type="parTrans" cxnId="{9E9C527B-7C00-4980-BA27-734FE22C57E2}">
      <dgm:prSet/>
      <dgm:spPr/>
      <dgm:t>
        <a:bodyPr/>
        <a:lstStyle/>
        <a:p>
          <a:endParaRPr lang="fr-FR"/>
        </a:p>
      </dgm:t>
    </dgm:pt>
    <dgm:pt modelId="{793833DF-2E2E-42F6-89C5-257164F204BA}" type="sibTrans" cxnId="{9E9C527B-7C00-4980-BA27-734FE22C57E2}">
      <dgm:prSet/>
      <dgm:spPr/>
      <dgm:t>
        <a:bodyPr/>
        <a:lstStyle/>
        <a:p>
          <a:endParaRPr lang="fr-FR"/>
        </a:p>
      </dgm:t>
    </dgm:pt>
    <dgm:pt modelId="{E69A5C0D-9872-4C8A-9574-FF5DDF55DF41}">
      <dgm:prSet phldrT="[Texte]"/>
      <dgm:spPr/>
      <dgm:t>
        <a:bodyPr/>
        <a:lstStyle/>
        <a:p>
          <a:pPr>
            <a:buClrTx/>
            <a:buFont typeface="Wingdings" panose="05000000000000000000" pitchFamily="2" charset="2"/>
            <a:buChar char="ü"/>
          </a:pPr>
          <a:r>
            <a:rPr lang="fr-FR" altLang="fr-FR" dirty="0">
              <a:latin typeface="+mn-lt"/>
              <a:cs typeface="+mn-cs"/>
            </a:rPr>
            <a:t>Suivre les évolutions dans les relations aux administrations et </a:t>
          </a:r>
          <a:r>
            <a:rPr lang="fr-FR" altLang="fr-FR" b="1" dirty="0">
              <a:latin typeface="+mn-lt"/>
              <a:cs typeface="+mn-cs"/>
            </a:rPr>
            <a:t>accéder à ses droits</a:t>
          </a:r>
          <a:endParaRPr lang="fr-FR" dirty="0"/>
        </a:p>
      </dgm:t>
    </dgm:pt>
    <dgm:pt modelId="{6C28A93C-C280-4971-A427-C4B4553C0610}" type="parTrans" cxnId="{051F1A1B-AA9D-466D-A084-997582346B65}">
      <dgm:prSet/>
      <dgm:spPr/>
      <dgm:t>
        <a:bodyPr/>
        <a:lstStyle/>
        <a:p>
          <a:endParaRPr lang="fr-FR"/>
        </a:p>
      </dgm:t>
    </dgm:pt>
    <dgm:pt modelId="{758F6831-CFAE-4E35-BC8F-58E1325D2F13}" type="sibTrans" cxnId="{051F1A1B-AA9D-466D-A084-997582346B65}">
      <dgm:prSet/>
      <dgm:spPr/>
      <dgm:t>
        <a:bodyPr/>
        <a:lstStyle/>
        <a:p>
          <a:endParaRPr lang="fr-FR"/>
        </a:p>
      </dgm:t>
    </dgm:pt>
    <dgm:pt modelId="{08A24099-914C-410C-B217-CE2D0343A898}" type="pres">
      <dgm:prSet presAssocID="{C4C46E2E-8FF6-4D94-991F-F08D908E8031}" presName="diagram" presStyleCnt="0">
        <dgm:presLayoutVars>
          <dgm:dir/>
          <dgm:resizeHandles val="exact"/>
        </dgm:presLayoutVars>
      </dgm:prSet>
      <dgm:spPr/>
    </dgm:pt>
    <dgm:pt modelId="{211A415F-45D2-4ED5-BF6C-623F91D36365}" type="pres">
      <dgm:prSet presAssocID="{5E609036-5A4A-4CEA-8AC8-7E075FEB8ECE}" presName="node" presStyleLbl="node1" presStyleIdx="0" presStyleCnt="3" custLinFactNeighborX="-22363" custLinFactNeighborY="27428">
        <dgm:presLayoutVars>
          <dgm:bulletEnabled val="1"/>
        </dgm:presLayoutVars>
      </dgm:prSet>
      <dgm:spPr/>
    </dgm:pt>
    <dgm:pt modelId="{1399EF32-4287-47E3-ACCC-9F9EDD8CEDEF}" type="pres">
      <dgm:prSet presAssocID="{914CC128-A8B4-40DE-B447-22F572DDFB7A}" presName="sibTrans" presStyleCnt="0"/>
      <dgm:spPr/>
    </dgm:pt>
    <dgm:pt modelId="{B031773A-83BB-4CB2-B19F-9C2E9875B8B7}" type="pres">
      <dgm:prSet presAssocID="{969007F1-6088-4C27-AD71-967BED5E4DC0}" presName="node" presStyleLbl="node1" presStyleIdx="1" presStyleCnt="3" custLinFactNeighborX="17502" custLinFactNeighborY="21333">
        <dgm:presLayoutVars>
          <dgm:bulletEnabled val="1"/>
        </dgm:presLayoutVars>
      </dgm:prSet>
      <dgm:spPr/>
    </dgm:pt>
    <dgm:pt modelId="{76242524-E265-469B-9EC2-084B59717FA5}" type="pres">
      <dgm:prSet presAssocID="{A74AABF8-3186-485C-A710-EBDFAF6B5E07}" presName="sibTrans" presStyleCnt="0"/>
      <dgm:spPr/>
    </dgm:pt>
    <dgm:pt modelId="{BF559036-F71F-48F1-BAAF-A6BEF335A885}" type="pres">
      <dgm:prSet presAssocID="{4DF99B04-2226-4CBB-BF31-CD79337858BD}" presName="node" presStyleLbl="node1" presStyleIdx="2" presStyleCnt="3">
        <dgm:presLayoutVars>
          <dgm:bulletEnabled val="1"/>
        </dgm:presLayoutVars>
      </dgm:prSet>
      <dgm:spPr/>
    </dgm:pt>
  </dgm:ptLst>
  <dgm:cxnLst>
    <dgm:cxn modelId="{9BB1A800-C7BF-400E-8065-2A1FA2476952}" srcId="{5E609036-5A4A-4CEA-8AC8-7E075FEB8ECE}" destId="{6D1A39F8-2A0A-4282-A262-54848E30A4D1}" srcOrd="0" destOrd="0" parTransId="{3221C773-AA60-468B-B9DA-9CC7590423FE}" sibTransId="{9D9677B7-C68B-4D02-9993-B921E133F51E}"/>
    <dgm:cxn modelId="{D3D3BE05-B380-47DB-9349-017BE9ACF996}" srcId="{969007F1-6088-4C27-AD71-967BED5E4DC0}" destId="{385B9948-BB46-47E2-AF13-67016B6F4486}" srcOrd="0" destOrd="0" parTransId="{05DB1D7B-50E4-4EE2-93BD-E9C30CC9F09A}" sibTransId="{4D44504A-44D5-4142-947B-AF712B53942E}"/>
    <dgm:cxn modelId="{49131811-D021-4F8F-B475-2781D328CB3F}" type="presOf" srcId="{969007F1-6088-4C27-AD71-967BED5E4DC0}" destId="{B031773A-83BB-4CB2-B19F-9C2E9875B8B7}" srcOrd="0" destOrd="0" presId="urn:microsoft.com/office/officeart/2005/8/layout/default"/>
    <dgm:cxn modelId="{A883B712-F085-44BD-AFF0-5BF221E91CA8}" type="presOf" srcId="{71E67050-373B-4938-AC04-7F05C2C91816}" destId="{211A415F-45D2-4ED5-BF6C-623F91D36365}" srcOrd="0" destOrd="2" presId="urn:microsoft.com/office/officeart/2005/8/layout/default"/>
    <dgm:cxn modelId="{F81A4417-7364-4552-9E10-70A0175B4CAC}" type="presOf" srcId="{E69A5C0D-9872-4C8A-9574-FF5DDF55DF41}" destId="{211A415F-45D2-4ED5-BF6C-623F91D36365}" srcOrd="0" destOrd="3" presId="urn:microsoft.com/office/officeart/2005/8/layout/default"/>
    <dgm:cxn modelId="{E713A71A-B41E-4266-ABAB-BF3EB325D6C9}" srcId="{C4C46E2E-8FF6-4D94-991F-F08D908E8031}" destId="{969007F1-6088-4C27-AD71-967BED5E4DC0}" srcOrd="1" destOrd="0" parTransId="{C1263839-7CB0-4019-B36A-31051B142BF5}" sibTransId="{A74AABF8-3186-485C-A710-EBDFAF6B5E07}"/>
    <dgm:cxn modelId="{051F1A1B-AA9D-466D-A084-997582346B65}" srcId="{5E609036-5A4A-4CEA-8AC8-7E075FEB8ECE}" destId="{E69A5C0D-9872-4C8A-9574-FF5DDF55DF41}" srcOrd="2" destOrd="0" parTransId="{6C28A93C-C280-4971-A427-C4B4553C0610}" sibTransId="{758F6831-CFAE-4E35-BC8F-58E1325D2F13}"/>
    <dgm:cxn modelId="{96E81C5E-E854-4B16-8010-1751CAB69106}" type="presOf" srcId="{5E609036-5A4A-4CEA-8AC8-7E075FEB8ECE}" destId="{211A415F-45D2-4ED5-BF6C-623F91D36365}" srcOrd="0" destOrd="0" presId="urn:microsoft.com/office/officeart/2005/8/layout/default"/>
    <dgm:cxn modelId="{BD5A6B41-DF75-4E30-AA4F-BDCC2CD0065E}" type="presOf" srcId="{C4C46E2E-8FF6-4D94-991F-F08D908E8031}" destId="{08A24099-914C-410C-B217-CE2D0343A898}" srcOrd="0" destOrd="0" presId="urn:microsoft.com/office/officeart/2005/8/layout/default"/>
    <dgm:cxn modelId="{BE7B3F62-9488-4298-8FC3-E1809DE2DCB8}" srcId="{5E609036-5A4A-4CEA-8AC8-7E075FEB8ECE}" destId="{28DF6431-472C-4CC9-B9FA-CE8114D1C678}" srcOrd="3" destOrd="0" parTransId="{C1BCF238-8E89-483C-BBB2-7D45E8A3BBB4}" sibTransId="{D337DF13-91E1-49AC-B32D-33EE0FCB83C3}"/>
    <dgm:cxn modelId="{20FA884A-931D-45DF-B120-A86C9DC9B9C7}" srcId="{C4C46E2E-8FF6-4D94-991F-F08D908E8031}" destId="{4DF99B04-2226-4CBB-BF31-CD79337858BD}" srcOrd="2" destOrd="0" parTransId="{4F6F3E2E-36AC-4276-B6CC-3174BB90B1DC}" sibTransId="{6C1B114A-5DE7-4CA2-87B0-FC51415332B1}"/>
    <dgm:cxn modelId="{0338706C-0D90-4E13-A564-F87B94BA28AF}" type="presOf" srcId="{28DF6431-472C-4CC9-B9FA-CE8114D1C678}" destId="{211A415F-45D2-4ED5-BF6C-623F91D36365}" srcOrd="0" destOrd="4" presId="urn:microsoft.com/office/officeart/2005/8/layout/default"/>
    <dgm:cxn modelId="{9E9C527B-7C00-4980-BA27-734FE22C57E2}" srcId="{5E609036-5A4A-4CEA-8AC8-7E075FEB8ECE}" destId="{71E67050-373B-4938-AC04-7F05C2C91816}" srcOrd="1" destOrd="0" parTransId="{3CF8C6BD-CF6D-44FD-9DC8-91D1F9D38D19}" sibTransId="{793833DF-2E2E-42F6-89C5-257164F204BA}"/>
    <dgm:cxn modelId="{A7041F91-F7E8-407E-B13E-7DAC10161D4D}" type="presOf" srcId="{4DF99B04-2226-4CBB-BF31-CD79337858BD}" destId="{BF559036-F71F-48F1-BAAF-A6BEF335A885}" srcOrd="0" destOrd="0" presId="urn:microsoft.com/office/officeart/2005/8/layout/default"/>
    <dgm:cxn modelId="{A4070695-42EE-4543-B022-767CB60C81CF}" type="presOf" srcId="{385B9948-BB46-47E2-AF13-67016B6F4486}" destId="{B031773A-83BB-4CB2-B19F-9C2E9875B8B7}" srcOrd="0" destOrd="1" presId="urn:microsoft.com/office/officeart/2005/8/layout/default"/>
    <dgm:cxn modelId="{4EED0AAB-5CD0-4349-ACFF-4131AD2F32DE}" type="presOf" srcId="{4CD2C323-EA4D-4880-A4FB-C67CAA5A51F2}" destId="{BF559036-F71F-48F1-BAAF-A6BEF335A885}" srcOrd="0" destOrd="1" presId="urn:microsoft.com/office/officeart/2005/8/layout/default"/>
    <dgm:cxn modelId="{143A2BE0-DEA8-4649-9B97-76F82F9C052F}" srcId="{4DF99B04-2226-4CBB-BF31-CD79337858BD}" destId="{4CD2C323-EA4D-4880-A4FB-C67CAA5A51F2}" srcOrd="0" destOrd="0" parTransId="{3FB553F5-0376-4C5B-A5AA-FD874F131DC6}" sibTransId="{F5216601-78D5-4D59-9980-CD9AAC080406}"/>
    <dgm:cxn modelId="{1855C8ED-246E-4118-BB2F-B026E8E75675}" srcId="{C4C46E2E-8FF6-4D94-991F-F08D908E8031}" destId="{5E609036-5A4A-4CEA-8AC8-7E075FEB8ECE}" srcOrd="0" destOrd="0" parTransId="{34915A9F-7CF2-422C-8EAA-C087783FE7BD}" sibTransId="{914CC128-A8B4-40DE-B447-22F572DDFB7A}"/>
    <dgm:cxn modelId="{AC7220F4-1A59-443E-B0B4-EA1CAF42B3AA}" type="presOf" srcId="{6D1A39F8-2A0A-4282-A262-54848E30A4D1}" destId="{211A415F-45D2-4ED5-BF6C-623F91D36365}" srcOrd="0" destOrd="1" presId="urn:microsoft.com/office/officeart/2005/8/layout/default"/>
    <dgm:cxn modelId="{BE524F6D-2576-4602-BCAC-0DC755C724B7}" type="presParOf" srcId="{08A24099-914C-410C-B217-CE2D0343A898}" destId="{211A415F-45D2-4ED5-BF6C-623F91D36365}" srcOrd="0" destOrd="0" presId="urn:microsoft.com/office/officeart/2005/8/layout/default"/>
    <dgm:cxn modelId="{EE3A479D-C96D-46A6-AD1A-D998B2094C2C}" type="presParOf" srcId="{08A24099-914C-410C-B217-CE2D0343A898}" destId="{1399EF32-4287-47E3-ACCC-9F9EDD8CEDEF}" srcOrd="1" destOrd="0" presId="urn:microsoft.com/office/officeart/2005/8/layout/default"/>
    <dgm:cxn modelId="{ED1E1CEA-82FF-43E8-B1AA-09C02AB4101A}" type="presParOf" srcId="{08A24099-914C-410C-B217-CE2D0343A898}" destId="{B031773A-83BB-4CB2-B19F-9C2E9875B8B7}" srcOrd="2" destOrd="0" presId="urn:microsoft.com/office/officeart/2005/8/layout/default"/>
    <dgm:cxn modelId="{07674450-1EDF-4566-8D9B-94FC17CC35A0}" type="presParOf" srcId="{08A24099-914C-410C-B217-CE2D0343A898}" destId="{76242524-E265-469B-9EC2-084B59717FA5}" srcOrd="3" destOrd="0" presId="urn:microsoft.com/office/officeart/2005/8/layout/default"/>
    <dgm:cxn modelId="{72A662FA-94C1-4191-B142-E4F2B8DB6343}" type="presParOf" srcId="{08A24099-914C-410C-B217-CE2D0343A898}" destId="{BF559036-F71F-48F1-BAAF-A6BEF335A88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6E385-ECE7-4C68-8E5B-278C6D0D2094}" type="doc">
      <dgm:prSet loTypeId="urn:microsoft.com/office/officeart/2005/8/layout/cycle6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EF78B3A1-0C0F-4B45-8AEF-1008720A6532}">
      <dgm:prSet phldrT="[Texte]" custT="1"/>
      <dgm:spPr>
        <a:ln>
          <a:solidFill>
            <a:schemeClr val="bg1">
              <a:lumMod val="50000"/>
            </a:schemeClr>
          </a:solidFill>
          <a:prstDash val="lgDashDot"/>
        </a:ln>
      </dgm:spPr>
      <dgm:t>
        <a:bodyPr/>
        <a:lstStyle/>
        <a:p>
          <a:pPr algn="l">
            <a:buClr>
              <a:srgbClr val="30A7C9"/>
            </a:buClr>
          </a:pPr>
          <a:r>
            <a:rPr lang="fr-FR" altLang="fr-FR" sz="1800" dirty="0">
              <a:latin typeface="+mn-lt"/>
              <a:cs typeface="+mn-cs"/>
            </a:rPr>
            <a:t>Faciliter </a:t>
          </a:r>
          <a:r>
            <a:rPr lang="fr-FR" altLang="fr-FR" sz="1800" b="1" dirty="0">
              <a:latin typeface="+mn-lt"/>
              <a:cs typeface="+mn-cs"/>
            </a:rPr>
            <a:t>l’accès à l’emploi</a:t>
          </a:r>
        </a:p>
        <a:p>
          <a:pPr algn="l">
            <a:buClr>
              <a:srgbClr val="30A7C9"/>
            </a:buClr>
          </a:pPr>
          <a:r>
            <a:rPr lang="fr-FR" altLang="fr-FR" sz="1800" dirty="0">
              <a:latin typeface="+mn-lt"/>
              <a:cs typeface="+mn-cs"/>
            </a:rPr>
            <a:t>Faciliter </a:t>
          </a:r>
          <a:r>
            <a:rPr lang="fr-FR" altLang="fr-FR" sz="1800" b="1" dirty="0">
              <a:latin typeface="+mn-lt"/>
              <a:cs typeface="+mn-cs"/>
            </a:rPr>
            <a:t>l’accès à des formations </a:t>
          </a:r>
          <a:r>
            <a:rPr lang="fr-FR" altLang="fr-FR" sz="1800" dirty="0">
              <a:latin typeface="+mn-lt"/>
              <a:cs typeface="+mn-cs"/>
            </a:rPr>
            <a:t>y compris des formations techniques</a:t>
          </a:r>
        </a:p>
        <a:p>
          <a:pPr algn="l">
            <a:buClr>
              <a:srgbClr val="30A7C9"/>
            </a:buClr>
          </a:pPr>
          <a:r>
            <a:rPr lang="fr-FR" altLang="fr-FR" sz="1800" dirty="0">
              <a:latin typeface="+mn-lt"/>
              <a:cs typeface="+mn-cs"/>
            </a:rPr>
            <a:t>Favoriser la </a:t>
          </a:r>
          <a:r>
            <a:rPr lang="fr-FR" altLang="fr-FR" sz="1800" b="1" dirty="0">
              <a:latin typeface="+mn-lt"/>
              <a:cs typeface="+mn-cs"/>
            </a:rPr>
            <a:t>mobilité professionnelle</a:t>
          </a:r>
        </a:p>
        <a:p>
          <a:pPr algn="l">
            <a:buClr>
              <a:srgbClr val="30A7C9"/>
            </a:buClr>
          </a:pPr>
          <a:r>
            <a:rPr lang="fr-FR" altLang="fr-FR" sz="1800" dirty="0">
              <a:latin typeface="+mn-lt"/>
              <a:cs typeface="+mn-cs"/>
            </a:rPr>
            <a:t>Répondre aux </a:t>
          </a:r>
          <a:r>
            <a:rPr lang="fr-FR" altLang="fr-FR" sz="1800" b="1" dirty="0">
              <a:latin typeface="+mn-lt"/>
              <a:cs typeface="+mn-cs"/>
            </a:rPr>
            <a:t>nouvelles exigences du travail </a:t>
          </a:r>
          <a:r>
            <a:rPr lang="fr-FR" altLang="fr-FR" sz="1800" dirty="0">
              <a:latin typeface="+mn-lt"/>
              <a:cs typeface="+mn-cs"/>
            </a:rPr>
            <a:t>et s’adapter aux changements</a:t>
          </a:r>
        </a:p>
        <a:p>
          <a:pPr algn="l">
            <a:buClr>
              <a:srgbClr val="30A7C9"/>
            </a:buClr>
          </a:pPr>
          <a:endParaRPr lang="fr-FR" altLang="fr-FR" sz="1800" dirty="0">
            <a:latin typeface="+mn-lt"/>
            <a:cs typeface="+mn-cs"/>
          </a:endParaRPr>
        </a:p>
        <a:p>
          <a:pPr algn="l">
            <a:buClr>
              <a:srgbClr val="30A7C9"/>
            </a:buClr>
          </a:pPr>
          <a:r>
            <a:rPr lang="fr-FR" altLang="fr-FR" sz="1800" dirty="0">
              <a:latin typeface="+mn-lt"/>
              <a:cs typeface="+mn-cs"/>
            </a:rPr>
            <a:t>Et tout simplement : réduire le stress, la peur de se tromper, faciliter </a:t>
          </a:r>
          <a:r>
            <a:rPr lang="fr-FR" altLang="fr-FR" sz="1800" b="1" dirty="0">
              <a:latin typeface="+mn-lt"/>
              <a:cs typeface="+mn-cs"/>
            </a:rPr>
            <a:t>l’échange et la communication</a:t>
          </a:r>
          <a:r>
            <a:rPr lang="fr-FR" altLang="fr-FR" sz="1800" dirty="0">
              <a:latin typeface="+mn-lt"/>
              <a:cs typeface="+mn-cs"/>
            </a:rPr>
            <a:t>, la </a:t>
          </a:r>
          <a:r>
            <a:rPr lang="fr-FR" altLang="fr-FR" sz="1800" b="1" dirty="0">
              <a:latin typeface="+mn-lt"/>
              <a:cs typeface="+mn-cs"/>
            </a:rPr>
            <a:t>promotion sociale.</a:t>
          </a:r>
          <a:endParaRPr lang="fr-FR" sz="1800" dirty="0"/>
        </a:p>
      </dgm:t>
    </dgm:pt>
    <dgm:pt modelId="{21B775C3-3F91-466D-8A2D-CE67D18A4132}" type="parTrans" cxnId="{45FF36DC-CB4B-4C72-B9B0-DCC192764260}">
      <dgm:prSet/>
      <dgm:spPr/>
      <dgm:t>
        <a:bodyPr/>
        <a:lstStyle/>
        <a:p>
          <a:endParaRPr lang="fr-FR"/>
        </a:p>
      </dgm:t>
    </dgm:pt>
    <dgm:pt modelId="{95154B66-2862-4F5E-87F4-04FE5FEB029B}" type="sibTrans" cxnId="{45FF36DC-CB4B-4C72-B9B0-DCC192764260}">
      <dgm:prSet/>
      <dgm:spPr/>
      <dgm:t>
        <a:bodyPr/>
        <a:lstStyle/>
        <a:p>
          <a:endParaRPr lang="fr-FR"/>
        </a:p>
      </dgm:t>
    </dgm:pt>
    <dgm:pt modelId="{CF2A0E20-F819-4E3C-A1E9-4EEE77E92351}">
      <dgm:prSet phldrT="[Texte]"/>
      <dgm:spPr>
        <a:ln>
          <a:solidFill>
            <a:schemeClr val="accent2">
              <a:lumMod val="50000"/>
            </a:schemeClr>
          </a:solidFill>
          <a:prstDash val="lgDashDotDot"/>
        </a:ln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+mn-lt"/>
            </a:rPr>
            <a:t>La maîtrise des compétences de base par tous les salariés permet de </a:t>
          </a:r>
          <a:r>
            <a:rPr lang="fr-FR" b="1" dirty="0">
              <a:solidFill>
                <a:srgbClr val="EE6769"/>
              </a:solidFill>
              <a:latin typeface="+mn-lt"/>
            </a:rPr>
            <a:t>renforcer les performances de toute l’entreprise : </a:t>
          </a:r>
        </a:p>
        <a:p>
          <a:r>
            <a:rPr lang="fr-FR" dirty="0">
              <a:solidFill>
                <a:schemeClr val="tx1"/>
              </a:solidFill>
              <a:latin typeface="+mn-lt"/>
            </a:rPr>
            <a:t>Renforcer la compétitivité et la productivité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>
              <a:solidFill>
                <a:schemeClr val="tx1"/>
              </a:solidFill>
              <a:latin typeface="+mn-lt"/>
            </a:rPr>
            <a:t>Améliorer la sécurité et le bien-être au travail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>
              <a:solidFill>
                <a:schemeClr val="tx1"/>
              </a:solidFill>
              <a:latin typeface="+mn-lt"/>
            </a:rPr>
            <a:t>Développer les compétences des salariés, leur permettre d’évoluer vers de nouvelles tâches, de nouvelles formations</a:t>
          </a:r>
        </a:p>
        <a:p>
          <a:pPr>
            <a:buFont typeface="Wingdings" panose="05000000000000000000" pitchFamily="2" charset="2"/>
            <a:buChar char="ü"/>
          </a:pPr>
          <a:r>
            <a:rPr lang="fr-FR" dirty="0">
              <a:solidFill>
                <a:schemeClr val="tx1"/>
              </a:solidFill>
              <a:latin typeface="+mn-lt"/>
            </a:rPr>
            <a:t>Améliorer les relations avec les collaborateurs, les clients, les usagers.</a:t>
          </a:r>
          <a:endParaRPr lang="fr-FR" dirty="0"/>
        </a:p>
      </dgm:t>
    </dgm:pt>
    <dgm:pt modelId="{4E05061A-BCC9-40F8-A5BA-D0369E299F1B}" type="parTrans" cxnId="{F3CF0A43-B0A5-4B39-8DF7-385ECB1EC4DD}">
      <dgm:prSet/>
      <dgm:spPr/>
      <dgm:t>
        <a:bodyPr/>
        <a:lstStyle/>
        <a:p>
          <a:endParaRPr lang="fr-FR"/>
        </a:p>
      </dgm:t>
    </dgm:pt>
    <dgm:pt modelId="{6D483850-CAAA-4FA1-923E-22110DD2B88E}" type="sibTrans" cxnId="{F3CF0A43-B0A5-4B39-8DF7-385ECB1EC4DD}">
      <dgm:prSet/>
      <dgm:spPr/>
      <dgm:t>
        <a:bodyPr/>
        <a:lstStyle/>
        <a:p>
          <a:endParaRPr lang="fr-FR"/>
        </a:p>
      </dgm:t>
    </dgm:pt>
    <dgm:pt modelId="{4A577D23-AB5C-4EFB-8B41-56B86A061603}" type="pres">
      <dgm:prSet presAssocID="{0026E385-ECE7-4C68-8E5B-278C6D0D2094}" presName="cycle" presStyleCnt="0">
        <dgm:presLayoutVars>
          <dgm:dir/>
          <dgm:resizeHandles val="exact"/>
        </dgm:presLayoutVars>
      </dgm:prSet>
      <dgm:spPr/>
    </dgm:pt>
    <dgm:pt modelId="{3D1EACD8-527A-4CD3-AAA5-6F109E75A485}" type="pres">
      <dgm:prSet presAssocID="{EF78B3A1-0C0F-4B45-8AEF-1008720A6532}" presName="node" presStyleLbl="node1" presStyleIdx="0" presStyleCnt="2" custScaleX="105659" custScaleY="122257">
        <dgm:presLayoutVars>
          <dgm:bulletEnabled val="1"/>
        </dgm:presLayoutVars>
      </dgm:prSet>
      <dgm:spPr/>
    </dgm:pt>
    <dgm:pt modelId="{D9937DD5-79E3-4E39-AA16-DC94F0A6335D}" type="pres">
      <dgm:prSet presAssocID="{EF78B3A1-0C0F-4B45-8AEF-1008720A6532}" presName="spNode" presStyleCnt="0"/>
      <dgm:spPr/>
    </dgm:pt>
    <dgm:pt modelId="{7CAC3274-4F03-4CBF-976A-AD4E7595BFD2}" type="pres">
      <dgm:prSet presAssocID="{95154B66-2862-4F5E-87F4-04FE5FEB029B}" presName="sibTrans" presStyleLbl="sibTrans1D1" presStyleIdx="0" presStyleCnt="2"/>
      <dgm:spPr/>
    </dgm:pt>
    <dgm:pt modelId="{E6E519D5-E1A5-4EF1-B372-B2C4B19B9B96}" type="pres">
      <dgm:prSet presAssocID="{CF2A0E20-F819-4E3C-A1E9-4EEE77E92351}" presName="node" presStyleLbl="node1" presStyleIdx="1" presStyleCnt="2" custScaleX="105783" custScaleY="122057">
        <dgm:presLayoutVars>
          <dgm:bulletEnabled val="1"/>
        </dgm:presLayoutVars>
      </dgm:prSet>
      <dgm:spPr/>
    </dgm:pt>
    <dgm:pt modelId="{50C2A3EC-E950-4713-A00D-12FB248EC789}" type="pres">
      <dgm:prSet presAssocID="{CF2A0E20-F819-4E3C-A1E9-4EEE77E92351}" presName="spNode" presStyleCnt="0"/>
      <dgm:spPr/>
    </dgm:pt>
    <dgm:pt modelId="{B8BD1B5E-C528-4825-A4B5-35D5FA7F72DA}" type="pres">
      <dgm:prSet presAssocID="{6D483850-CAAA-4FA1-923E-22110DD2B88E}" presName="sibTrans" presStyleLbl="sibTrans1D1" presStyleIdx="1" presStyleCnt="2"/>
      <dgm:spPr/>
    </dgm:pt>
  </dgm:ptLst>
  <dgm:cxnLst>
    <dgm:cxn modelId="{F3CF0A43-B0A5-4B39-8DF7-385ECB1EC4DD}" srcId="{0026E385-ECE7-4C68-8E5B-278C6D0D2094}" destId="{CF2A0E20-F819-4E3C-A1E9-4EEE77E92351}" srcOrd="1" destOrd="0" parTransId="{4E05061A-BCC9-40F8-A5BA-D0369E299F1B}" sibTransId="{6D483850-CAAA-4FA1-923E-22110DD2B88E}"/>
    <dgm:cxn modelId="{A057656D-D5FA-4728-9520-29743A5460D9}" type="presOf" srcId="{CF2A0E20-F819-4E3C-A1E9-4EEE77E92351}" destId="{E6E519D5-E1A5-4EF1-B372-B2C4B19B9B96}" srcOrd="0" destOrd="0" presId="urn:microsoft.com/office/officeart/2005/8/layout/cycle6"/>
    <dgm:cxn modelId="{706D3275-4181-4452-99DF-BDB316856CD3}" type="presOf" srcId="{6D483850-CAAA-4FA1-923E-22110DD2B88E}" destId="{B8BD1B5E-C528-4825-A4B5-35D5FA7F72DA}" srcOrd="0" destOrd="0" presId="urn:microsoft.com/office/officeart/2005/8/layout/cycle6"/>
    <dgm:cxn modelId="{1F3C1191-AC3D-46BE-8416-05CD4987278B}" type="presOf" srcId="{95154B66-2862-4F5E-87F4-04FE5FEB029B}" destId="{7CAC3274-4F03-4CBF-976A-AD4E7595BFD2}" srcOrd="0" destOrd="0" presId="urn:microsoft.com/office/officeart/2005/8/layout/cycle6"/>
    <dgm:cxn modelId="{45FF36DC-CB4B-4C72-B9B0-DCC192764260}" srcId="{0026E385-ECE7-4C68-8E5B-278C6D0D2094}" destId="{EF78B3A1-0C0F-4B45-8AEF-1008720A6532}" srcOrd="0" destOrd="0" parTransId="{21B775C3-3F91-466D-8A2D-CE67D18A4132}" sibTransId="{95154B66-2862-4F5E-87F4-04FE5FEB029B}"/>
    <dgm:cxn modelId="{83FF10F9-E801-4E70-8A40-0F6071CE712D}" type="presOf" srcId="{0026E385-ECE7-4C68-8E5B-278C6D0D2094}" destId="{4A577D23-AB5C-4EFB-8B41-56B86A061603}" srcOrd="0" destOrd="0" presId="urn:microsoft.com/office/officeart/2005/8/layout/cycle6"/>
    <dgm:cxn modelId="{28CD55FA-A69E-4048-8395-BA0945170543}" type="presOf" srcId="{EF78B3A1-0C0F-4B45-8AEF-1008720A6532}" destId="{3D1EACD8-527A-4CD3-AAA5-6F109E75A485}" srcOrd="0" destOrd="0" presId="urn:microsoft.com/office/officeart/2005/8/layout/cycle6"/>
    <dgm:cxn modelId="{EE6F827B-C02F-4BA2-8A83-BAC831B3F66F}" type="presParOf" srcId="{4A577D23-AB5C-4EFB-8B41-56B86A061603}" destId="{3D1EACD8-527A-4CD3-AAA5-6F109E75A485}" srcOrd="0" destOrd="0" presId="urn:microsoft.com/office/officeart/2005/8/layout/cycle6"/>
    <dgm:cxn modelId="{E5F02727-2780-4EB2-A6EC-C41A7C073080}" type="presParOf" srcId="{4A577D23-AB5C-4EFB-8B41-56B86A061603}" destId="{D9937DD5-79E3-4E39-AA16-DC94F0A6335D}" srcOrd="1" destOrd="0" presId="urn:microsoft.com/office/officeart/2005/8/layout/cycle6"/>
    <dgm:cxn modelId="{3BD35AE2-9EFE-4BC5-A373-817003DDC64C}" type="presParOf" srcId="{4A577D23-AB5C-4EFB-8B41-56B86A061603}" destId="{7CAC3274-4F03-4CBF-976A-AD4E7595BFD2}" srcOrd="2" destOrd="0" presId="urn:microsoft.com/office/officeart/2005/8/layout/cycle6"/>
    <dgm:cxn modelId="{83865F65-8059-4AA1-A59B-394E41ED18FA}" type="presParOf" srcId="{4A577D23-AB5C-4EFB-8B41-56B86A061603}" destId="{E6E519D5-E1A5-4EF1-B372-B2C4B19B9B96}" srcOrd="3" destOrd="0" presId="urn:microsoft.com/office/officeart/2005/8/layout/cycle6"/>
    <dgm:cxn modelId="{467002BE-C3C3-42FF-BA4C-585B0489C04E}" type="presParOf" srcId="{4A577D23-AB5C-4EFB-8B41-56B86A061603}" destId="{50C2A3EC-E950-4713-A00D-12FB248EC789}" srcOrd="4" destOrd="0" presId="urn:microsoft.com/office/officeart/2005/8/layout/cycle6"/>
    <dgm:cxn modelId="{DB4855ED-CB3B-4CC8-A936-6633B96492E3}" type="presParOf" srcId="{4A577D23-AB5C-4EFB-8B41-56B86A061603}" destId="{B8BD1B5E-C528-4825-A4B5-35D5FA7F72D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B7377-1857-4EDF-BD83-9E2AA76A707D}">
      <dsp:nvSpPr>
        <dsp:cNvPr id="0" name=""/>
        <dsp:cNvSpPr/>
      </dsp:nvSpPr>
      <dsp:spPr>
        <a:xfrm>
          <a:off x="4810" y="439311"/>
          <a:ext cx="4206140" cy="42061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1478" tIns="36830" rIns="23147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Alpha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Non scolarisé pas d’apprentissage de la lecture/écriture</a:t>
          </a:r>
        </a:p>
      </dsp:txBody>
      <dsp:txXfrm>
        <a:off x="620785" y="1055286"/>
        <a:ext cx="2974190" cy="2974190"/>
      </dsp:txXfrm>
    </dsp:sp>
    <dsp:sp modelId="{23E3E58B-49FB-4A66-BBF2-2BEFA9F4F151}">
      <dsp:nvSpPr>
        <dsp:cNvPr id="0" name=""/>
        <dsp:cNvSpPr/>
      </dsp:nvSpPr>
      <dsp:spPr>
        <a:xfrm>
          <a:off x="3369722" y="439311"/>
          <a:ext cx="4206140" cy="420614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1478" tIns="36830" rIns="23147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Post alpha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Peu scolarisé (jusqu’à 5 ans)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3985697" y="1055286"/>
        <a:ext cx="2974190" cy="2974190"/>
      </dsp:txXfrm>
    </dsp:sp>
    <dsp:sp modelId="{F10BA582-B9A1-47C3-BB24-0E822F6DC4D7}">
      <dsp:nvSpPr>
        <dsp:cNvPr id="0" name=""/>
        <dsp:cNvSpPr/>
      </dsp:nvSpPr>
      <dsp:spPr>
        <a:xfrm>
          <a:off x="6734635" y="439311"/>
          <a:ext cx="4206140" cy="420614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1478" tIns="36830" rIns="23147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FLE (Français langue étrangère) scolarisé dans une autre langue que le français </a:t>
          </a:r>
        </a:p>
      </dsp:txBody>
      <dsp:txXfrm>
        <a:off x="7350610" y="1055286"/>
        <a:ext cx="2974190" cy="2974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C6B1-E2E7-4948-9F3C-DCB92FF3A5DE}">
      <dsp:nvSpPr>
        <dsp:cNvPr id="0" name=""/>
        <dsp:cNvSpPr/>
      </dsp:nvSpPr>
      <dsp:spPr>
        <a:xfrm>
          <a:off x="610688" y="0"/>
          <a:ext cx="6921136" cy="51870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8B4F8-89A2-4F06-BFF2-DE8CA1283C26}">
      <dsp:nvSpPr>
        <dsp:cNvPr id="0" name=""/>
        <dsp:cNvSpPr/>
      </dsp:nvSpPr>
      <dsp:spPr>
        <a:xfrm>
          <a:off x="267" y="1393374"/>
          <a:ext cx="3854021" cy="24002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/>
            <a:t>Le socle fonctionnel des compétences de base nécessaires pour la vie personnelle et professionnelle intègre à présent la maîtrise des compétences numériques de base</a:t>
          </a:r>
        </a:p>
      </dsp:txBody>
      <dsp:txXfrm>
        <a:off x="117440" y="1510547"/>
        <a:ext cx="3619675" cy="2165947"/>
      </dsp:txXfrm>
    </dsp:sp>
    <dsp:sp modelId="{5ACA56D6-7751-4385-AB43-8E282C61157F}">
      <dsp:nvSpPr>
        <dsp:cNvPr id="0" name=""/>
        <dsp:cNvSpPr/>
      </dsp:nvSpPr>
      <dsp:spPr>
        <a:xfrm>
          <a:off x="4224837" y="1349834"/>
          <a:ext cx="3917409" cy="24873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 dirty="0"/>
            <a:t>Rechercher et traiter des informations, accéder à ses droits, créer ou communiquer des données, compte personnel et y accéder facilement font parties des situations simples de la vie courante auquel tout citoyen doit faire face en autonomie dans la société d’aujourd’hui</a:t>
          </a:r>
        </a:p>
      </dsp:txBody>
      <dsp:txXfrm>
        <a:off x="4346261" y="1471258"/>
        <a:ext cx="3674561" cy="2244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A442E-B407-48EC-A153-1AD34753122F}">
      <dsp:nvSpPr>
        <dsp:cNvPr id="0" name=""/>
        <dsp:cNvSpPr/>
      </dsp:nvSpPr>
      <dsp:spPr>
        <a:xfrm>
          <a:off x="688552" y="1713"/>
          <a:ext cx="6604004" cy="219874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17% des personnes de 15 ans ou plus sont en situation d</a:t>
          </a:r>
          <a:r>
            <a:rPr lang="fr-FR" sz="3600" b="1" kern="1200" dirty="0">
              <a:solidFill>
                <a:schemeClr val="tx1"/>
              </a:solidFill>
            </a:rPr>
            <a:t>’illettrisme numérique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752951" y="66112"/>
        <a:ext cx="6475206" cy="2069942"/>
      </dsp:txXfrm>
    </dsp:sp>
    <dsp:sp modelId="{198181A6-7D17-46DF-BB2E-D13A3B060171}">
      <dsp:nvSpPr>
        <dsp:cNvPr id="0" name=""/>
        <dsp:cNvSpPr/>
      </dsp:nvSpPr>
      <dsp:spPr>
        <a:xfrm>
          <a:off x="1348953" y="2200454"/>
          <a:ext cx="660400" cy="1649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055"/>
              </a:lnTo>
              <a:lnTo>
                <a:pt x="660400" y="164905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A9530-E886-443C-A5CC-BD4157039F2E}">
      <dsp:nvSpPr>
        <dsp:cNvPr id="0" name=""/>
        <dsp:cNvSpPr/>
      </dsp:nvSpPr>
      <dsp:spPr>
        <a:xfrm>
          <a:off x="2009353" y="2750139"/>
          <a:ext cx="6634778" cy="219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tx1"/>
              </a:solidFill>
            </a:rPr>
            <a:t>« situation d’une personne ne maîtrisant pas suffisamment les usages des outils numériques usuels pour accéder aux informations, les traiter et agir en autonomie dans la vie courante » (2018 ANLCI)</a:t>
          </a:r>
        </a:p>
      </dsp:txBody>
      <dsp:txXfrm>
        <a:off x="2073752" y="2814538"/>
        <a:ext cx="6505980" cy="2069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515F1-ABAD-4268-A544-6BDFCC749741}">
      <dsp:nvSpPr>
        <dsp:cNvPr id="0" name=""/>
        <dsp:cNvSpPr/>
      </dsp:nvSpPr>
      <dsp:spPr>
        <a:xfrm>
          <a:off x="0" y="941611"/>
          <a:ext cx="5278882" cy="20089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Les personnes en forte difficulté avec les compétences de base sont plus nombreuses à ne pas utiliser internet : 11 % contre 1 % de celles n’ayant pas de difficulté.</a:t>
          </a:r>
        </a:p>
      </dsp:txBody>
      <dsp:txXfrm>
        <a:off x="0" y="941611"/>
        <a:ext cx="5278882" cy="2008936"/>
      </dsp:txXfrm>
    </dsp:sp>
    <dsp:sp modelId="{C7D17C95-C64A-42A0-9071-10C0F949ADB9}">
      <dsp:nvSpPr>
        <dsp:cNvPr id="0" name=""/>
        <dsp:cNvSpPr/>
      </dsp:nvSpPr>
      <dsp:spPr>
        <a:xfrm>
          <a:off x="5619610" y="941611"/>
          <a:ext cx="5196114" cy="200893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Les personnes en situation d’illettrisme sont doublement exclues par l’accélération de la digitalisation de la société, notamment la dématérialisation des services publics</a:t>
          </a:r>
        </a:p>
      </dsp:txBody>
      <dsp:txXfrm>
        <a:off x="5619610" y="941611"/>
        <a:ext cx="5196114" cy="2008936"/>
      </dsp:txXfrm>
    </dsp:sp>
    <dsp:sp modelId="{FB0A9C9C-2801-460B-A969-269C91D98ADC}">
      <dsp:nvSpPr>
        <dsp:cNvPr id="0" name=""/>
        <dsp:cNvSpPr/>
      </dsp:nvSpPr>
      <dsp:spPr>
        <a:xfrm>
          <a:off x="7467497" y="3209633"/>
          <a:ext cx="3348227" cy="20089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Des difficultés dues à une maîtrise insuffisante des compétences de base nécessaire à l’utilisation des outils numériques : manque de repères pour la lecture d’une page web, pour mettre à jour ou utiliser une application</a:t>
          </a:r>
        </a:p>
      </dsp:txBody>
      <dsp:txXfrm>
        <a:off x="7467497" y="3209633"/>
        <a:ext cx="3348227" cy="2008936"/>
      </dsp:txXfrm>
    </dsp:sp>
    <dsp:sp modelId="{A81DE455-4611-4024-93C1-1E88DFE53EB3}">
      <dsp:nvSpPr>
        <dsp:cNvPr id="0" name=""/>
        <dsp:cNvSpPr/>
      </dsp:nvSpPr>
      <dsp:spPr>
        <a:xfrm>
          <a:off x="89638" y="3209633"/>
          <a:ext cx="3348227" cy="20089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1 adulte sur 5 éprouve de la gêne dans la vie quotidienne avec la lecture, l’écriture ou le calcul impactant ses capacités à utiliser les outils numériques</a:t>
          </a:r>
        </a:p>
      </dsp:txBody>
      <dsp:txXfrm>
        <a:off x="89638" y="3209633"/>
        <a:ext cx="3348227" cy="2008936"/>
      </dsp:txXfrm>
    </dsp:sp>
    <dsp:sp modelId="{49417A29-48B3-424F-B38A-1046B6E1B3FF}">
      <dsp:nvSpPr>
        <dsp:cNvPr id="0" name=""/>
        <dsp:cNvSpPr/>
      </dsp:nvSpPr>
      <dsp:spPr>
        <a:xfrm>
          <a:off x="3819396" y="3209633"/>
          <a:ext cx="3348227" cy="20089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2 types de difficultés face au numérique : difficultés d’accès à la société numérique et d’usage des services dématérialisés qui sont en développement permanent, on parle de fracture numérique, d’exclusion</a:t>
          </a:r>
        </a:p>
      </dsp:txBody>
      <dsp:txXfrm>
        <a:off x="3819396" y="3209633"/>
        <a:ext cx="3348227" cy="2008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A415F-45D2-4ED5-BF6C-623F91D36365}">
      <dsp:nvSpPr>
        <dsp:cNvPr id="0" name=""/>
        <dsp:cNvSpPr/>
      </dsp:nvSpPr>
      <dsp:spPr>
        <a:xfrm>
          <a:off x="7" y="686412"/>
          <a:ext cx="4167259" cy="2500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Wingdings" panose="05000000000000000000" pitchFamily="2" charset="2"/>
            <a:buChar char="ü"/>
          </a:pPr>
          <a:r>
            <a:rPr lang="fr-FR" altLang="fr-FR" sz="2000" kern="1200" dirty="0">
              <a:latin typeface="+mn-lt"/>
              <a:cs typeface="+mn-cs"/>
            </a:rPr>
            <a:t>Faciliter l’accès à la </a:t>
          </a:r>
          <a:r>
            <a:rPr lang="fr-FR" altLang="fr-FR" sz="2000" b="1" kern="1200" dirty="0">
              <a:latin typeface="+mn-lt"/>
              <a:cs typeface="+mn-cs"/>
            </a:rPr>
            <a:t>citoyenneté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Wingdings" panose="05000000000000000000" pitchFamily="2" charset="2"/>
            <a:buChar char="ü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Wingdings" panose="05000000000000000000" pitchFamily="2" charset="2"/>
            <a:buChar char="ü"/>
          </a:pPr>
          <a:r>
            <a:rPr lang="fr-FR" altLang="fr-FR" sz="2000" kern="1200" dirty="0">
              <a:latin typeface="+mn-lt"/>
              <a:cs typeface="+mn-cs"/>
            </a:rPr>
            <a:t>Suivre les évolutions dans les relations aux administrations et </a:t>
          </a:r>
          <a:r>
            <a:rPr lang="fr-FR" altLang="fr-FR" sz="2000" b="1" kern="1200" dirty="0">
              <a:latin typeface="+mn-lt"/>
              <a:cs typeface="+mn-cs"/>
            </a:rPr>
            <a:t>accéder à ses droits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altLang="fr-FR" sz="2000" b="1" kern="1200" dirty="0">
            <a:solidFill>
              <a:srgbClr val="EE6769"/>
            </a:solidFill>
            <a:latin typeface="+mn-lt"/>
            <a:cs typeface="+mn-cs"/>
          </a:endParaRPr>
        </a:p>
      </dsp:txBody>
      <dsp:txXfrm>
        <a:off x="7" y="686412"/>
        <a:ext cx="4167259" cy="2500355"/>
      </dsp:txXfrm>
    </dsp:sp>
    <dsp:sp modelId="{B031773A-83BB-4CB2-B19F-9C2E9875B8B7}">
      <dsp:nvSpPr>
        <dsp:cNvPr id="0" name=""/>
        <dsp:cNvSpPr/>
      </dsp:nvSpPr>
      <dsp:spPr>
        <a:xfrm>
          <a:off x="6245270" y="534015"/>
          <a:ext cx="4167259" cy="2500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fr-FR" altLang="fr-FR" sz="2000" kern="1200" dirty="0">
              <a:latin typeface="+mn-lt"/>
              <a:cs typeface="+mn-cs"/>
            </a:rPr>
            <a:t>Faciliter l’accès à la </a:t>
          </a:r>
          <a:r>
            <a:rPr lang="fr-FR" altLang="fr-FR" sz="2000" b="1" kern="1200" dirty="0">
              <a:latin typeface="+mn-lt"/>
              <a:cs typeface="+mn-cs"/>
            </a:rPr>
            <a:t>culture</a:t>
          </a:r>
          <a:r>
            <a:rPr lang="fr-FR" altLang="fr-FR" sz="2000" kern="1200" dirty="0">
              <a:latin typeface="+mn-lt"/>
              <a:cs typeface="+mn-cs"/>
            </a:rPr>
            <a:t> et aux activités culturelles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endParaRPr lang="fr-F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Font typeface="Wingdings" panose="05000000000000000000" pitchFamily="2" charset="2"/>
            <a:buChar char="ü"/>
          </a:pPr>
          <a:r>
            <a:rPr lang="fr-FR" altLang="fr-FR" sz="2000" kern="1200" dirty="0">
              <a:latin typeface="+mn-lt"/>
              <a:cs typeface="+mn-cs"/>
            </a:rPr>
            <a:t>Favoriser l’accompagnement de la </a:t>
          </a:r>
          <a:r>
            <a:rPr lang="fr-FR" altLang="fr-FR" sz="2000" b="1" kern="1200" dirty="0">
              <a:latin typeface="+mn-lt"/>
              <a:cs typeface="+mn-cs"/>
            </a:rPr>
            <a:t>scolarité de ses enfants et la parentalité en général</a:t>
          </a:r>
          <a:endParaRPr lang="fr-FR" sz="2000" kern="1200" dirty="0"/>
        </a:p>
      </dsp:txBody>
      <dsp:txXfrm>
        <a:off x="6245270" y="534015"/>
        <a:ext cx="4167259" cy="2500355"/>
      </dsp:txXfrm>
    </dsp:sp>
    <dsp:sp modelId="{BF559036-F71F-48F1-BAAF-A6BEF335A885}">
      <dsp:nvSpPr>
        <dsp:cNvPr id="0" name=""/>
        <dsp:cNvSpPr/>
      </dsp:nvSpPr>
      <dsp:spPr>
        <a:xfrm>
          <a:off x="3223924" y="2917696"/>
          <a:ext cx="4167259" cy="2500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endParaRPr lang="fr-FR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Char char="•"/>
          </a:pPr>
          <a:r>
            <a:rPr lang="fr-FR" altLang="fr-FR" sz="2000" kern="1200">
              <a:latin typeface="+mn-lt"/>
              <a:cs typeface="+mn-cs"/>
            </a:rPr>
            <a:t>Et plus largement : s’adapter aux changements de notre société, </a:t>
          </a:r>
          <a:r>
            <a:rPr lang="fr-FR" altLang="fr-FR" sz="2000" b="1" kern="1200">
              <a:latin typeface="+mn-lt"/>
              <a:cs typeface="+mn-cs"/>
            </a:rPr>
            <a:t>être plus à l’aise et plus autonome </a:t>
          </a:r>
          <a:r>
            <a:rPr lang="fr-FR" altLang="fr-FR" sz="2000" kern="1200">
              <a:latin typeface="+mn-lt"/>
              <a:cs typeface="+mn-cs"/>
            </a:rPr>
            <a:t>pour participer à la vie sociale, culturelle,...</a:t>
          </a:r>
          <a:endParaRPr lang="fr-FR" sz="2000" kern="1200" dirty="0"/>
        </a:p>
      </dsp:txBody>
      <dsp:txXfrm>
        <a:off x="3223924" y="2917696"/>
        <a:ext cx="4167259" cy="2500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ACD8-527A-4CD3-AAA5-6F109E75A485}">
      <dsp:nvSpPr>
        <dsp:cNvPr id="0" name=""/>
        <dsp:cNvSpPr/>
      </dsp:nvSpPr>
      <dsp:spPr>
        <a:xfrm>
          <a:off x="227252" y="1197429"/>
          <a:ext cx="4602598" cy="3461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  <a:prstDash val="lgDash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r>
            <a:rPr lang="fr-FR" altLang="fr-FR" sz="1800" kern="1200" dirty="0">
              <a:latin typeface="+mn-lt"/>
              <a:cs typeface="+mn-cs"/>
            </a:rPr>
            <a:t>Faciliter </a:t>
          </a:r>
          <a:r>
            <a:rPr lang="fr-FR" altLang="fr-FR" sz="1800" b="1" kern="1200" dirty="0">
              <a:latin typeface="+mn-lt"/>
              <a:cs typeface="+mn-cs"/>
            </a:rPr>
            <a:t>l’accès à l’emploi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r>
            <a:rPr lang="fr-FR" altLang="fr-FR" sz="1800" kern="1200" dirty="0">
              <a:latin typeface="+mn-lt"/>
              <a:cs typeface="+mn-cs"/>
            </a:rPr>
            <a:t>Faciliter </a:t>
          </a:r>
          <a:r>
            <a:rPr lang="fr-FR" altLang="fr-FR" sz="1800" b="1" kern="1200" dirty="0">
              <a:latin typeface="+mn-lt"/>
              <a:cs typeface="+mn-cs"/>
            </a:rPr>
            <a:t>l’accès à des formations </a:t>
          </a:r>
          <a:r>
            <a:rPr lang="fr-FR" altLang="fr-FR" sz="1800" kern="1200" dirty="0">
              <a:latin typeface="+mn-lt"/>
              <a:cs typeface="+mn-cs"/>
            </a:rPr>
            <a:t>y compris des formations techniques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r>
            <a:rPr lang="fr-FR" altLang="fr-FR" sz="1800" kern="1200" dirty="0">
              <a:latin typeface="+mn-lt"/>
              <a:cs typeface="+mn-cs"/>
            </a:rPr>
            <a:t>Favoriser la </a:t>
          </a:r>
          <a:r>
            <a:rPr lang="fr-FR" altLang="fr-FR" sz="1800" b="1" kern="1200" dirty="0">
              <a:latin typeface="+mn-lt"/>
              <a:cs typeface="+mn-cs"/>
            </a:rPr>
            <a:t>mobilité professionnelle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r>
            <a:rPr lang="fr-FR" altLang="fr-FR" sz="1800" kern="1200" dirty="0">
              <a:latin typeface="+mn-lt"/>
              <a:cs typeface="+mn-cs"/>
            </a:rPr>
            <a:t>Répondre aux </a:t>
          </a:r>
          <a:r>
            <a:rPr lang="fr-FR" altLang="fr-FR" sz="1800" b="1" kern="1200" dirty="0">
              <a:latin typeface="+mn-lt"/>
              <a:cs typeface="+mn-cs"/>
            </a:rPr>
            <a:t>nouvelles exigences du travail </a:t>
          </a:r>
          <a:r>
            <a:rPr lang="fr-FR" altLang="fr-FR" sz="1800" kern="1200" dirty="0">
              <a:latin typeface="+mn-lt"/>
              <a:cs typeface="+mn-cs"/>
            </a:rPr>
            <a:t>et s’adapter aux changements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endParaRPr lang="fr-FR" altLang="fr-FR" sz="1800" kern="1200" dirty="0">
            <a:latin typeface="+mn-lt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0A7C9"/>
            </a:buClr>
            <a:buNone/>
          </a:pPr>
          <a:r>
            <a:rPr lang="fr-FR" altLang="fr-FR" sz="1800" kern="1200" dirty="0">
              <a:latin typeface="+mn-lt"/>
              <a:cs typeface="+mn-cs"/>
            </a:rPr>
            <a:t>Et tout simplement : réduire le stress, la peur de se tromper, faciliter </a:t>
          </a:r>
          <a:r>
            <a:rPr lang="fr-FR" altLang="fr-FR" sz="1800" b="1" kern="1200" dirty="0">
              <a:latin typeface="+mn-lt"/>
              <a:cs typeface="+mn-cs"/>
            </a:rPr>
            <a:t>l’échange et la communication</a:t>
          </a:r>
          <a:r>
            <a:rPr lang="fr-FR" altLang="fr-FR" sz="1800" kern="1200" dirty="0">
              <a:latin typeface="+mn-lt"/>
              <a:cs typeface="+mn-cs"/>
            </a:rPr>
            <a:t>, la </a:t>
          </a:r>
          <a:r>
            <a:rPr lang="fr-FR" altLang="fr-FR" sz="1800" b="1" kern="1200" dirty="0">
              <a:latin typeface="+mn-lt"/>
              <a:cs typeface="+mn-cs"/>
            </a:rPr>
            <a:t>promotion sociale.</a:t>
          </a:r>
          <a:endParaRPr lang="fr-FR" sz="1800" kern="1200" dirty="0"/>
        </a:p>
      </dsp:txBody>
      <dsp:txXfrm>
        <a:off x="396236" y="1366413"/>
        <a:ext cx="4264630" cy="3123686"/>
      </dsp:txXfrm>
    </dsp:sp>
    <dsp:sp modelId="{7CAC3274-4F03-4CBF-976A-AD4E7595BFD2}">
      <dsp:nvSpPr>
        <dsp:cNvPr id="0" name=""/>
        <dsp:cNvSpPr/>
      </dsp:nvSpPr>
      <dsp:spPr>
        <a:xfrm>
          <a:off x="2528551" y="523829"/>
          <a:ext cx="4808854" cy="4808854"/>
        </a:xfrm>
        <a:custGeom>
          <a:avLst/>
          <a:gdLst/>
          <a:ahLst/>
          <a:cxnLst/>
          <a:rect l="0" t="0" r="0" b="0"/>
          <a:pathLst>
            <a:path>
              <a:moveTo>
                <a:pt x="759653" y="650577"/>
              </a:moveTo>
              <a:arcTo wR="2404427" hR="2404427" stAng="13610293" swAng="518524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519D5-E1A5-4EF1-B372-B2C4B19B9B96}">
      <dsp:nvSpPr>
        <dsp:cNvPr id="0" name=""/>
        <dsp:cNvSpPr/>
      </dsp:nvSpPr>
      <dsp:spPr>
        <a:xfrm>
          <a:off x="5033405" y="1200261"/>
          <a:ext cx="4607999" cy="3455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50000"/>
            </a:schemeClr>
          </a:solidFill>
          <a:prstDash val="lgDashDotDot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+mn-lt"/>
            </a:rPr>
            <a:t>La maîtrise des compétences de base par tous les salariés permet de </a:t>
          </a:r>
          <a:r>
            <a:rPr lang="fr-FR" sz="1700" b="1" kern="1200" dirty="0">
              <a:solidFill>
                <a:srgbClr val="EE6769"/>
              </a:solidFill>
              <a:latin typeface="+mn-lt"/>
            </a:rPr>
            <a:t>renforcer les performances de toute l’entreprise 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  <a:latin typeface="+mn-lt"/>
            </a:rPr>
            <a:t>Renforcer la compétitivité et la productivité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700" kern="1200" dirty="0">
              <a:solidFill>
                <a:schemeClr val="tx1"/>
              </a:solidFill>
              <a:latin typeface="+mn-lt"/>
            </a:rPr>
            <a:t>Améliorer la sécurité et le bien-être au travail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700" kern="1200" dirty="0">
              <a:solidFill>
                <a:schemeClr val="tx1"/>
              </a:solidFill>
              <a:latin typeface="+mn-lt"/>
            </a:rPr>
            <a:t>Développer les compétences des salariés, leur permettre d’évoluer vers de nouvelles tâches, de nouvelles formations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700" kern="1200" dirty="0">
              <a:solidFill>
                <a:schemeClr val="tx1"/>
              </a:solidFill>
              <a:latin typeface="+mn-lt"/>
            </a:rPr>
            <a:t>Améliorer les relations avec les collaborateurs, les clients, les usagers.</a:t>
          </a:r>
          <a:endParaRPr lang="fr-FR" sz="1700" kern="1200" dirty="0"/>
        </a:p>
      </dsp:txBody>
      <dsp:txXfrm>
        <a:off x="5202113" y="1368969"/>
        <a:ext cx="4270583" cy="3118575"/>
      </dsp:txXfrm>
    </dsp:sp>
    <dsp:sp modelId="{B8BD1B5E-C528-4825-A4B5-35D5FA7F72DA}">
      <dsp:nvSpPr>
        <dsp:cNvPr id="0" name=""/>
        <dsp:cNvSpPr/>
      </dsp:nvSpPr>
      <dsp:spPr>
        <a:xfrm>
          <a:off x="2528551" y="523829"/>
          <a:ext cx="4808854" cy="4808854"/>
        </a:xfrm>
        <a:custGeom>
          <a:avLst/>
          <a:gdLst/>
          <a:ahLst/>
          <a:cxnLst/>
          <a:rect l="0" t="0" r="0" b="0"/>
          <a:pathLst>
            <a:path>
              <a:moveTo>
                <a:pt x="4052171" y="4155485"/>
              </a:moveTo>
              <a:arcTo wR="2404427" hR="2404427" stAng="2804466" swAng="518524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738D9-0149-BA48-9A8E-18CB63C3474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FFA42-5A89-E347-8FF4-F84DBFC93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24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7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53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96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B6D1-0372-D0E9-28F1-D7B56DF3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E6F455-430A-38AC-29E0-7700988D1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075F5F-C7A0-A9ED-E720-AB4398229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9B0E6-1835-514E-B731-70CE751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3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491E2-B3FC-A92D-FDED-B28A40330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0B1A4E-4C02-17FF-E98D-E93142ED7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461140-C8C7-46F3-7E37-D058F6D33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999C69-EBAF-A8BC-9B0D-F8FD476B1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058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E2E1-C25B-EA5E-972B-EE6E409B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168579-AACC-4A46-06EE-D8B339FF4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CB3F61-7FC2-EB16-18BB-BCF1EBC4A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BD62F8-384B-3DE2-7F21-1B9AAE0FD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2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1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01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6B99-65C8-548A-04D0-D0E9B797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129179-BC45-6248-3835-193552C50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E6F5E1-8EBA-ED46-057A-205BFE928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F8B13C-C693-B084-5357-517B8DD29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7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3ACE4-CAC8-CDE2-948B-FBE04B6A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75D6BD-EF83-7A1A-03F5-05D5D1C3F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9DA3EF-C7B7-5904-99C9-16CD45EC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976D4F-1A27-4CC3-56B0-EB56969F7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910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7CB8-AAE7-13F2-A249-B063A652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372590-A328-463B-A2A4-90FED6BDA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0C37C9-07C6-D63D-534B-C4890A036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7C04-0A02-B472-982A-6C826AABC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2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1848D-323D-F5F2-B43F-E8028095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A24F4D-C3A5-6276-2878-4A63A2302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759923-9919-5F75-3ADE-B67E4DDC6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B9636B-54DB-1CF0-B202-91C2957F2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894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7F39-5E5F-D6CD-B689-E203EE03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92BB13-13FE-0387-4839-EAAB86380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BAA59F-117D-BE33-A295-A114BA893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E7F90C-19AF-E809-E6F2-263F09269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42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7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138BE-1275-7EB6-B76E-2F429F1A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E66FF8-D932-05CE-71E2-E8BC80BC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CE46CD-BBF2-C99C-50B4-A41B64139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D0AD5E-BF05-DBB7-CF29-939F942FF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275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DAD15-CE1B-01A7-D49D-921407477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16E80C-31B0-155B-127C-A8EB1FF69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680E8B-E0A6-47E8-087D-0951DC7B4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C1FEB3-4BA9-08B9-0A50-7D08EDE15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005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e1c5ede12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e1c5ede12_2_9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9e1c5ede12_2_9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890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70BC-DF2D-CEEC-551C-97A4C600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E49AC8-59FA-24FF-C696-7B942681A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4A4098-91C0-0928-C7C6-F0B10764E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B874AD-F3B0-E09C-ADE6-FF706A5A3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977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A33E-E438-34AE-57BF-53BC7BC3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AC2EE4-B084-23C2-A93E-BAC55420F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EE0803-481E-EDF4-6DA0-120E2F2AC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3EC486-83FB-EB8A-6418-9BC8A7DAC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59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B1CB5-FF6F-EB04-62B8-94F624A5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2DC51F-A482-B70C-DE84-79133669B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3F6D7C-3183-B457-0257-DBAEAB190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FB83F-B2E7-5942-A91D-14EC29AFE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630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07E09-A954-23A9-E649-4D3CC3F1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DECE09-177C-BF3C-3CDF-6A79BCA96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F05804-3EF8-B5AA-8DBD-38D0D5BFF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D246D4-14B3-FBBD-83A7-33522ECD7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09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A198-7C1D-C9B8-3EC6-B1066252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D2D216-AF47-6003-4590-BEC7B4E9B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37448F-197B-F399-E108-ECE4C7373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A0F539-DADE-5283-E5BF-807537BF1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9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486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6811-34CD-5D31-107B-7ED2B91E5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B34191-1F15-7240-9754-C999B8803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5C4786-C7DF-75F2-B2B4-88F1404B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5DFA8B-93A7-60FE-7A0C-51C6271A5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56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768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48BEA-FBE4-37E9-C417-D70682006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980AC5-E05E-B35C-6578-2BACB0948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A6C49E-A35A-5207-FBD6-04FC5804F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75C9B-374A-A9AC-9574-CFEC3EC33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332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9c0e47cbcc_0_1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9c0e47cbc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63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3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Votez dans le chat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c0e47cbc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c0e47cbcc_0_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9c0e47cbcc_0_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FFA42-5A89-E347-8FF4-F84DBFC931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BBC74-B2A9-DD62-F803-A25C76A2C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A76FF4-6827-F671-60AD-20C98C6A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1547E-D550-A35A-E325-FE5DB9C6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462A5-E07A-0A1D-5061-E4EEF8D2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F1995-EF85-8342-54C8-21191B3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99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2754E-4488-D69B-E11A-536ADFE8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2EADAB-B0B5-3E3D-5A4D-9F3D180F6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22E39-06EE-EBF4-7393-0D5F4010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7ECC4-2879-25B7-6A98-33B4A786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EB77A4-B09E-072E-7685-ED8A0A9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6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11B8DE-32F4-49CA-4C7D-971957285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FC086-09AD-6895-11FA-58929687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EA3AA-5445-D8AF-9815-8C5EAA54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A1F13-353F-9F19-3332-44EBEE44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CD2A7-660D-161A-0DF8-99912E0D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9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7BDC5-F011-4468-2132-C12B011B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A616D-03A0-39AE-0F5C-46BA60AC8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698B0-5FBD-73D5-67CE-3F3CA285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1B558-8C7E-9139-F999-EC974F38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EB9BD-098A-936A-F0BC-93BBC112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02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72423-59A0-48F2-04DA-40A8301A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CF230-15D0-6ECE-02B9-9C6ABDB49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B27F3-6BE4-7A9C-4225-F9C2CD4C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DD988-A18D-48A3-9832-D6C75CC9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DBD56-6FF2-33A4-28B2-89B87689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8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D3957-3ACB-C6C2-F5C6-F93CFC65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E8484-5FAA-C553-DD46-8F887934C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186720-30A6-6847-C1D0-AB0657193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4AA1AF-23E1-808F-C804-E4982D54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1EF21C-C821-FF2D-8BB6-4C919842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E0877-FEBB-F074-7C23-81AAFB5B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5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DEA4A-2DC5-5ADF-A39A-8F4C442B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76B00-1AE3-672F-350B-E4EC4BFA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2EFA7-BE40-F007-7ED9-0661AB0C2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7F0ACA-82C1-7716-EF5F-B1C523BDD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9279CE-8D75-21D3-AF6B-BDDBFCF47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ECA4E7-FB0A-1E3F-C07B-8861E43D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900947-3136-176B-1DD3-D76C4916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92B0D3-61B9-47F4-BFFA-B3D8724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2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BFC2F-041E-F515-EBDB-252C1CD8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7FC611-910B-8DF2-287C-466103BA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7D6A6B-B547-723B-D667-8B9F4F17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370D99-18ED-4C21-B1D1-C3745D5E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5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60CED5-3D58-64AD-DAD6-F436A822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29FB88-8928-4E86-B2AB-F1466A41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1C6F8-655C-BC4C-EED1-37E03D41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C20DE-60C8-6287-4699-5D94FF73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60A35-55B0-80D0-5E98-F399A7F79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EF07FF-8D7C-8067-1307-3EF9D3B13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95B76-86AE-72BF-9447-732A5ECA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338A45-EE39-2BD7-43E6-8D990648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3D995E-9928-200E-74CD-088E4675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2A89D-502D-2811-CD7F-45E461D8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8D1F44-3960-C427-2828-059617FD1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BECD8F-9ADB-1A90-B927-44D56DEF8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96C183-FB39-6C5C-DB75-70DAF693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B2D348-AD32-78A2-9E7A-2A5B1BA3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5C46B-CC04-8B82-BC6D-9A3FD568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4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587822-9A4C-B68B-8EB5-70AEE918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2C3B4-2084-E1A4-5C95-9EAE72E0E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B5B62-1172-BA38-2C02-B395A5B4D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06D5-ED4B-8F48-9398-23BB985CAD54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78189-87F9-F137-A9A4-FCD632990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D10267-E663-55E9-FD89-EDBC988E7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1CCF-11F9-804A-9CA2-56A7091F0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hyperlink" Target="https://www.education.gouv.fr/journee-defense-et-citoyennete-2023-un-jeune-francais-sur-vingt-en-situation-d-illettrisme-41493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ite.lacassagne@afi3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nathalie.bertrand@afi3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9FAC09-545C-0FD2-31FE-2ADB8B6A3708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F09319-8D0D-75D2-F07E-F68C65F1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28" y="2360454"/>
            <a:ext cx="5393658" cy="2387600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Accompagner les publics peu à l’aise avec les écrits du quotidien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4964-AADE-2EB8-B1EC-C3BC5E59FE9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JNAI 2025 - SIEA  / </a:t>
            </a:r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C1DBE8-D19F-4883-43C6-BA4767A0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ECD6BE-3F70-ED55-6062-4310C9E5E3A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4C7EBD3-1368-3121-49B6-0BEB441FC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311" y="45697"/>
            <a:ext cx="3022600" cy="812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40CDDC-20DB-D219-9807-71269F086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92" y="0"/>
            <a:ext cx="1105542" cy="7953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7167C1-CD13-40A7-11EF-226FAC92E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056" y="1588290"/>
            <a:ext cx="3441030" cy="27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49A88C6-25CA-7AB0-7280-5A34A03D2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495321"/>
              </p:ext>
            </p:extLst>
          </p:nvPr>
        </p:nvGraphicFramePr>
        <p:xfrm>
          <a:off x="522514" y="1092200"/>
          <a:ext cx="10945586" cy="50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5586F3-5F16-5E10-A05D-6DD834484F6C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528B-1529-9DEC-D957-7E579A0160D6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/>
              <a:t>                             Ne pas confondre avec une personne</a:t>
            </a:r>
            <a:r>
              <a:rPr lang="fr-FR" dirty="0"/>
              <a:t>…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A56997-219A-505E-C123-E1853543C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0C78C03-988B-381A-00CC-4CFDE4FA1E00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44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D3B0F-F6C4-7913-DF63-EBE8AB8108C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9963C-FA46-9E84-538F-1C816CA1ADC4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Cadre national de </a:t>
            </a:r>
            <a:r>
              <a:rPr lang="fr-FR" sz="1800" dirty="0" err="1"/>
              <a:t>reference</a:t>
            </a:r>
            <a:r>
              <a:rPr lang="fr-FR" sz="1800" dirty="0"/>
              <a:t> de l’ANLCI </a:t>
            </a:r>
          </a:p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Différents degrés…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95C8B-DC48-71C9-EC3E-FAC5BF56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EEEB1A-C0B1-581F-BED8-49CFAB12CA9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53EDBF2-B3DF-D774-897B-BD0DE82F0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899" y="949343"/>
            <a:ext cx="9279868" cy="4994257"/>
          </a:xfrm>
        </p:spPr>
      </p:pic>
    </p:spTree>
    <p:extLst>
      <p:ext uri="{BB962C8B-B14F-4D97-AF65-F5344CB8AC3E}">
        <p14:creationId xmlns:p14="http://schemas.microsoft.com/office/powerpoint/2010/main" val="80801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E5F8-4232-1E75-B0AE-97F077D8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0AF89B-764C-B5D5-28A2-6A444294C80F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17B73-6977-959F-0443-941554888539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Cadre national de </a:t>
            </a:r>
            <a:r>
              <a:rPr lang="fr-FR" sz="1800" dirty="0" err="1"/>
              <a:t>reference</a:t>
            </a:r>
            <a:r>
              <a:rPr lang="fr-FR" sz="1800" dirty="0"/>
              <a:t> de l’ANLCI </a:t>
            </a:r>
          </a:p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Différents degrés…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13D4E6-BE53-825D-FEF3-EEFB1412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6527F89-02CE-9C4B-0340-4C3C729F579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EA240E5-D42A-3552-E76F-5CC934DBA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3999" y="1475286"/>
            <a:ext cx="10017978" cy="39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AAEE-D0B7-89C0-F0ED-B7D835242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2AC05-0221-4577-5FE4-65DFEDAED84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CE5B6-DCD3-8D2B-B098-8FF823FD5BB5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Cadre national de </a:t>
            </a:r>
            <a:r>
              <a:rPr lang="fr-FR" sz="1800" dirty="0" err="1"/>
              <a:t>reference</a:t>
            </a:r>
            <a:r>
              <a:rPr lang="fr-FR" sz="1800" dirty="0"/>
              <a:t> de l’ANLCI </a:t>
            </a:r>
          </a:p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Différents degrés…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E1BED1-6652-CB60-4691-9B90EC52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04B538C-DADD-D1DE-E4AE-E40F5DE0041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8A110D6-5BC9-11D9-8D15-49884CDB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3000" y="1066801"/>
            <a:ext cx="10440497" cy="47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B1522-6D7F-71BB-8C28-6B65FF434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2F48F5-020F-6F90-8224-8E5E961051D8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25AE3-D955-00AC-8CD8-E8102C249263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/>
              <a:t>Cadre national de référence de l’ANLCI </a:t>
            </a:r>
          </a:p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Différents degrés…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C47CC1-D8D3-A3E0-8949-0ABD6848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08097BB-A2A4-DE98-0805-BD77361DD9B2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B2CD495-0E82-DA75-1344-0656DF71E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7686" y="1168579"/>
            <a:ext cx="9651351" cy="47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D3B0F-F6C4-7913-DF63-EBE8AB8108C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9963C-FA46-9E84-538F-1C816CA1ADC4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yuthaya" pitchFamily="2" charset="-34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95C8B-DC48-71C9-EC3E-FAC5BF56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EEEB1A-C0B1-581F-BED8-49CFAB12CA9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02;p21">
            <a:extLst>
              <a:ext uri="{FF2B5EF4-FFF2-40B4-BE49-F238E27FC236}">
                <a16:creationId xmlns:a16="http://schemas.microsoft.com/office/drawing/2014/main" id="{565FB818-71CB-6D06-5806-628FD49160DD}"/>
              </a:ext>
            </a:extLst>
          </p:cNvPr>
          <p:cNvSpPr txBox="1">
            <a:spLocks/>
          </p:cNvSpPr>
          <p:nvPr/>
        </p:nvSpPr>
        <p:spPr>
          <a:xfrm>
            <a:off x="788446" y="1033462"/>
            <a:ext cx="8405018" cy="47910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dirty="0">
                <a:ea typeface="Trebuchet MS"/>
                <a:cs typeface="Trebuchet MS"/>
                <a:sym typeface="Trebuchet MS"/>
              </a:rPr>
              <a:t>On parle souvent de situation d’illettrisme en indiquant la diversité des profils des personnes. </a:t>
            </a: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dirty="0">
                <a:ea typeface="Trebuchet MS"/>
                <a:cs typeface="Trebuchet MS"/>
                <a:sym typeface="Trebuchet MS"/>
              </a:rPr>
              <a:t>La situation d’illettrisme peut générer :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rgbClr val="C00000"/>
                </a:solidFill>
                <a:ea typeface="Trebuchet MS"/>
                <a:cs typeface="Trebuchet MS"/>
                <a:sym typeface="Trebuchet MS"/>
              </a:rPr>
              <a:t>De la honte et un sentiment d’échec personnel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000000"/>
                </a:solidFill>
                <a:sym typeface="Trebuchet MS"/>
              </a:rPr>
              <a:t>La personne fait en sorte de cacher ses difficultés avec les savoirs de base. Elle met en place des stratégies de contournement.</a:t>
            </a:r>
            <a:br>
              <a:rPr lang="fr-FR" sz="1400" dirty="0">
                <a:solidFill>
                  <a:srgbClr val="000000"/>
                </a:solidFill>
                <a:sym typeface="Trebuchet MS"/>
              </a:rPr>
            </a:br>
            <a:endParaRPr lang="fr-FR" sz="1400" dirty="0">
              <a:solidFill>
                <a:srgbClr val="000000"/>
              </a:solidFill>
              <a:sym typeface="Trebuchet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rgbClr val="C00000"/>
                </a:solidFill>
                <a:ea typeface="Trebuchet MS"/>
                <a:cs typeface="Trebuchet MS"/>
                <a:sym typeface="Trebuchet MS"/>
              </a:rPr>
              <a:t>Un manque d'autonomie dans l'accomplissement de démarches 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La personne demande à ce que vous écriviez vous-même ou est accompagnée par un proche, « parce qu’elle écrit mal ».</a:t>
            </a:r>
            <a:br>
              <a:rPr lang="fr-FR" sz="1400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</a:br>
            <a:endParaRPr lang="fr-FR" sz="1400" dirty="0">
              <a:solidFill>
                <a:srgbClr val="000000"/>
              </a:solidFill>
              <a:ea typeface="Trebuchet MS"/>
              <a:cs typeface="Trebuchet MS"/>
              <a:sym typeface="Trebuchet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rgbClr val="C00000"/>
                </a:solidFill>
                <a:ea typeface="Trebuchet MS"/>
                <a:cs typeface="Trebuchet MS"/>
                <a:sym typeface="Trebuchet MS"/>
              </a:rPr>
              <a:t>Une fragilité face au changement 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fr-FR" sz="1400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La personne refuse de se rendre dans des endroits inconnus, prendre les transports en commun, sortir de son quartier, utiliser le GPS</a:t>
            </a:r>
            <a:br>
              <a:rPr lang="fr-FR" sz="1600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</a:br>
            <a:endParaRPr lang="fr-FR" sz="1600" dirty="0">
              <a:solidFill>
                <a:srgbClr val="000000"/>
              </a:solidFill>
              <a:ea typeface="Trebuchet MS"/>
              <a:cs typeface="Trebuchet MS"/>
              <a:sym typeface="Trebuchet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rgbClr val="C00000"/>
                </a:solidFill>
                <a:ea typeface="Trebuchet MS"/>
                <a:cs typeface="Trebuchet MS"/>
                <a:sym typeface="Trebuchet MS"/>
              </a:rPr>
              <a:t>Un rejet de la formation par peur d’un retour à des situations scolaires</a:t>
            </a:r>
          </a:p>
        </p:txBody>
      </p:sp>
    </p:spTree>
    <p:extLst>
      <p:ext uri="{BB962C8B-B14F-4D97-AF65-F5344CB8AC3E}">
        <p14:creationId xmlns:p14="http://schemas.microsoft.com/office/powerpoint/2010/main" val="112084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FB3D1-F33D-19E5-86DA-2518F346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164771"/>
            <a:ext cx="3932237" cy="622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Quelques chiffres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56AE4D-0852-F162-C0A2-358E7BA1D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  <a:p>
            <a:r>
              <a:rPr lang="fr-FR" b="1" dirty="0"/>
              <a:t>En 2022, un adulte sur dix rencontre des difficultés à l’écrit</a:t>
            </a:r>
            <a:endParaRPr lang="fr-FR" b="1" dirty="0">
              <a:solidFill>
                <a:srgbClr val="F05757"/>
              </a:solidFill>
            </a:endParaRPr>
          </a:p>
          <a:p>
            <a:endParaRPr lang="fr-FR" b="1" dirty="0">
              <a:solidFill>
                <a:srgbClr val="F05757"/>
              </a:solidFill>
            </a:endParaRPr>
          </a:p>
          <a:p>
            <a:r>
              <a:rPr lang="fr-FR" b="1" dirty="0">
                <a:solidFill>
                  <a:srgbClr val="F05757"/>
                </a:solidFill>
              </a:rPr>
              <a:t>26 %</a:t>
            </a:r>
            <a:r>
              <a:rPr lang="fr-FR" b="1" dirty="0"/>
              <a:t> des personnes cumulent les deux difficultés, en </a:t>
            </a:r>
            <a:r>
              <a:rPr lang="fr-FR" b="1" dirty="0">
                <a:solidFill>
                  <a:srgbClr val="F05757"/>
                </a:solidFill>
              </a:rPr>
              <a:t>littératie et numératie</a:t>
            </a:r>
          </a:p>
          <a:p>
            <a:endParaRPr lang="fr-FR" b="1" dirty="0">
              <a:solidFill>
                <a:srgbClr val="F05757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Les compétences à l’écrit comme en calcul sont fortement liées au niveau de diplôme : ainsi </a:t>
            </a:r>
            <a:r>
              <a:rPr lang="fr-FR" b="1" dirty="0">
                <a:solidFill>
                  <a:srgbClr val="FF0000"/>
                </a:solidFill>
              </a:rPr>
              <a:t>35% </a:t>
            </a:r>
            <a:r>
              <a:rPr lang="fr-FR" b="1" dirty="0">
                <a:solidFill>
                  <a:schemeClr val="tx1"/>
                </a:solidFill>
              </a:rPr>
              <a:t>des personnes peu ou pas diplômées sont en difficulté à l’écrit ou en calcul</a:t>
            </a:r>
          </a:p>
          <a:p>
            <a:endParaRPr lang="fr-FR" b="1" dirty="0">
              <a:solidFill>
                <a:srgbClr val="F05757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1C5AC7-AFE1-A00F-980F-C48059912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7133" y="987425"/>
            <a:ext cx="6164309" cy="4873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79CAFA-AE53-2B4B-D479-7476C4928B97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024B5-9849-5FA1-61ED-FC8BDE3BC095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400" dirty="0"/>
              <a:t>                                             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B6D92E-FF47-1F44-5017-687F1A403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0724C-9B7A-51C5-775F-66059107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2AA4A-2B4B-E957-B767-88E5A4E8E7C7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A57AF-0CA0-FAF7-F19B-EE8BF6BECB40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E29647-A8A4-4ABA-9DF5-C103E54F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3D584E-8BB7-D753-0AC3-B24E1739D993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0F4BEABE-B86A-940D-CF89-865C6F2BA1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29" t="46446" r="69302" b="17234"/>
          <a:stretch/>
        </p:blipFill>
        <p:spPr>
          <a:xfrm>
            <a:off x="559914" y="972656"/>
            <a:ext cx="4948257" cy="49709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D2A5DF-983E-CC79-AB8A-FFD870D48F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147" t="17836" r="47663" b="20000"/>
          <a:stretch/>
        </p:blipFill>
        <p:spPr>
          <a:xfrm>
            <a:off x="6839101" y="952959"/>
            <a:ext cx="3905099" cy="50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1EEF9-B0FF-152F-4353-E61E3966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19EB6-E8AA-E7ED-1D69-76F9AF50BE2D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BF81F-324F-5281-1B1C-CFA4B47EFEF0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                              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5A0EE5-5632-8245-4DC7-486B1CCE0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4DB3D2F-3D50-C0CB-60E3-D0D381B7CB0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53A2BE7-776B-DF7E-3FE6-18D3BCAB8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941571"/>
            <a:ext cx="4148817" cy="484345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003861-751E-48E2-F1F6-B9B71D04DDCA}"/>
              </a:ext>
            </a:extLst>
          </p:cNvPr>
          <p:cNvSpPr txBox="1">
            <a:spLocks/>
          </p:cNvSpPr>
          <p:nvPr/>
        </p:nvSpPr>
        <p:spPr>
          <a:xfrm>
            <a:off x="5543079" y="1447620"/>
            <a:ext cx="6304241" cy="48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05757"/>
                </a:solidFill>
              </a:rPr>
              <a:t>55% des personnes sont en emploi</a:t>
            </a:r>
          </a:p>
          <a:p>
            <a:endParaRPr lang="fr-FR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220E38B5-1205-93B7-5AC0-60767CABFD87}"/>
              </a:ext>
            </a:extLst>
          </p:cNvPr>
          <p:cNvSpPr txBox="1">
            <a:spLocks/>
          </p:cNvSpPr>
          <p:nvPr/>
        </p:nvSpPr>
        <p:spPr>
          <a:xfrm>
            <a:off x="5543079" y="2386940"/>
            <a:ext cx="6304241" cy="31487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05757"/>
                </a:solidFill>
                <a:latin typeface="Raleway Medium" panose="020B0503030101060003" pitchFamily="34" charset="77"/>
              </a:rPr>
              <a:t>Parmi les demandeurs d’emploi, </a:t>
            </a:r>
            <a:r>
              <a:rPr lang="fr-FR" b="1" dirty="0">
                <a:solidFill>
                  <a:srgbClr val="F05757"/>
                </a:solidFill>
                <a:latin typeface="Raleway Medium" panose="020B0503030101060003" pitchFamily="34" charset="77"/>
              </a:rPr>
              <a:t>18%</a:t>
            </a:r>
            <a:r>
              <a:rPr lang="fr-FR" dirty="0">
                <a:solidFill>
                  <a:srgbClr val="F05757"/>
                </a:solidFill>
                <a:latin typeface="Raleway Medium" panose="020B0503030101060003" pitchFamily="34" charset="77"/>
              </a:rPr>
              <a:t> sont en fortes difficultés avec les compétences de bases.</a:t>
            </a:r>
          </a:p>
          <a:p>
            <a:endParaRPr lang="fr-FR" sz="1000" dirty="0"/>
          </a:p>
          <a:p>
            <a:r>
              <a:rPr lang="fr-FR" dirty="0">
                <a:solidFill>
                  <a:srgbClr val="F05757"/>
                </a:solidFill>
                <a:latin typeface="Raleway Medium" panose="020B0503030101060003" pitchFamily="34" charset="77"/>
              </a:rPr>
              <a:t>Parmi les demandeurs d’emploi de longue durée, </a:t>
            </a:r>
            <a:r>
              <a:rPr lang="fr-FR" b="1" dirty="0">
                <a:solidFill>
                  <a:srgbClr val="F05757"/>
                </a:solidFill>
                <a:latin typeface="Raleway Medium" panose="020B0503030101060003" pitchFamily="34" charset="77"/>
              </a:rPr>
              <a:t>un quart </a:t>
            </a:r>
            <a:r>
              <a:rPr lang="fr-FR" dirty="0">
                <a:solidFill>
                  <a:srgbClr val="F05757"/>
                </a:solidFill>
                <a:latin typeface="Raleway Medium" panose="020B0503030101060003" pitchFamily="34" charset="77"/>
              </a:rPr>
              <a:t>(25%) sont en forte difficulté.</a:t>
            </a:r>
          </a:p>
        </p:txBody>
      </p:sp>
    </p:spTree>
    <p:extLst>
      <p:ext uri="{BB962C8B-B14F-4D97-AF65-F5344CB8AC3E}">
        <p14:creationId xmlns:p14="http://schemas.microsoft.com/office/powerpoint/2010/main" val="60505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6F947-E9A8-B7EF-67D6-33731709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E82D46-697A-7200-8152-FED2EDF0AF82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8F722-5990-4F48-B3A0-A936C7CA3F61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Archive"/>
              </a:rPr>
              <a:t>                                                    Journée défense et citoyenneté 2023 : </a:t>
            </a:r>
          </a:p>
          <a:p>
            <a:pPr algn="ctr"/>
            <a:r>
              <a:rPr lang="fr-FR" sz="2400" dirty="0">
                <a:latin typeface="Archive"/>
              </a:rPr>
              <a:t>                                         un jeune Français sur vingt en situation d’illettrisme</a:t>
            </a:r>
            <a:endParaRPr lang="fr-F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FCE90D-7B94-A624-F19C-3BD906C0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1081D-02ED-42CB-9F71-8A5499D24145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BB66898-E6D5-5D6D-478D-625AD4686BE3}"/>
              </a:ext>
            </a:extLst>
          </p:cNvPr>
          <p:cNvSpPr txBox="1"/>
          <p:nvPr/>
        </p:nvSpPr>
        <p:spPr>
          <a:xfrm>
            <a:off x="329293" y="1188733"/>
            <a:ext cx="6101442" cy="40466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En 2023, </a:t>
            </a:r>
            <a:r>
              <a:rPr lang="fr-FR" sz="2000" b="1" dirty="0"/>
              <a:t>11,8 %</a:t>
            </a:r>
            <a:r>
              <a:rPr lang="fr-FR" sz="2000" dirty="0"/>
              <a:t> des jeunes participant à la Journée défense et citoyenneté (JDC) rencontrent des difficultés dans le domaine de la lecture. </a:t>
            </a:r>
          </a:p>
          <a:p>
            <a:endParaRPr lang="fr-FR" sz="2000" dirty="0"/>
          </a:p>
          <a:p>
            <a:r>
              <a:rPr lang="fr-FR" sz="2000" b="1" dirty="0"/>
              <a:t>La moitié d’entre eux peuvent être considérés en situation d’illettrisme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1050" dirty="0">
                <a:hlinkClick r:id="rId4"/>
              </a:rPr>
              <a:t>Journée défense et citoyenneté 2023 : un jeune Français sur vingt en situation d’illettrisme | Ministère de l'Education Nationale et de la Jeunesse</a:t>
            </a:r>
            <a:endParaRPr lang="fr-FR" sz="105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23F09E-760A-2916-E7EE-8265CB8CF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316" y="1426028"/>
            <a:ext cx="53123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FF6C-DE92-D2AA-F976-16B30D8B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D60AF-D48D-C5B1-4ECF-0D755A49FE64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AC609-E633-2F00-BF17-73D48A3A05F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JNAI 2025 - SIEA  / </a:t>
            </a:r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D5FFBB-B18E-B901-C478-01BAA3D4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2F60EC8-F5D3-65F3-1DBE-AE06634BC0EC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6CF08A6-B897-6870-D5A0-4AD369C28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311" y="45697"/>
            <a:ext cx="3022600" cy="812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16470D-4C60-3A28-8F9A-D87511FF0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92" y="0"/>
            <a:ext cx="1105542" cy="7953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2B7CE1-9564-27ED-91A6-E3D84549A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2" y="943385"/>
            <a:ext cx="1581472" cy="12823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4880A04-3530-DCCF-9710-E6690BDA1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692" y="1499177"/>
            <a:ext cx="5125165" cy="36485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3300E4-4B83-5CDC-0650-EC0AFD074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46" y="2826504"/>
            <a:ext cx="6060187" cy="28388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FDF6F9B-F264-0173-BBFA-60455A399B71}"/>
              </a:ext>
            </a:extLst>
          </p:cNvPr>
          <p:cNvSpPr txBox="1"/>
          <p:nvPr/>
        </p:nvSpPr>
        <p:spPr>
          <a:xfrm>
            <a:off x="993648" y="2086568"/>
            <a:ext cx="576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 Demi" panose="020E0802020502020306" pitchFamily="34" charset="0"/>
              </a:rPr>
              <a:t>« Apprendre c’est reprendre le contrôle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DCE9F6-2D06-9658-2F89-48E64464D0CE}"/>
              </a:ext>
            </a:extLst>
          </p:cNvPr>
          <p:cNvSpPr txBox="1"/>
          <p:nvPr/>
        </p:nvSpPr>
        <p:spPr>
          <a:xfrm>
            <a:off x="2199108" y="1139857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JNAI 2025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Du 8 au 15 septembre</a:t>
            </a:r>
          </a:p>
        </p:txBody>
      </p:sp>
    </p:spTree>
    <p:extLst>
      <p:ext uri="{BB962C8B-B14F-4D97-AF65-F5344CB8AC3E}">
        <p14:creationId xmlns:p14="http://schemas.microsoft.com/office/powerpoint/2010/main" val="100759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FD702-B79F-24B5-B7FC-14201EFD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141FC8-0016-20A9-5A99-28B3D01EE7A7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0AF7C-3602-EBAC-3FA3-E5DBED01B530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/>
              <a:t>                                                              </a:t>
            </a:r>
            <a:r>
              <a:rPr lang="fr-FR" sz="2400" b="1" dirty="0">
                <a:solidFill>
                  <a:srgbClr val="EE6769"/>
                </a:solidFill>
              </a:rPr>
              <a:t> Un nouvel enjeu…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54054E-C1D7-4371-4CCC-405CD4BD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AE5DC1C-0975-EAF3-4879-2E11C5A827A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FAA1CC2-2838-EB51-7F02-EF6595816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533947"/>
              </p:ext>
            </p:extLst>
          </p:nvPr>
        </p:nvGraphicFramePr>
        <p:xfrm>
          <a:off x="2253343" y="914400"/>
          <a:ext cx="8142514" cy="518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80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D3B0F-F6C4-7913-DF63-EBE8AB8108C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9963C-FA46-9E84-538F-1C816CA1ADC4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/>
              <a:t>                                                                Un nouvel enjeu : vaincre l’illettrisme numérique</a:t>
            </a:r>
            <a:endParaRPr lang="fr-FR" sz="2400" b="1" dirty="0">
              <a:solidFill>
                <a:srgbClr val="EE676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95C8B-DC48-71C9-EC3E-FAC5BF56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EEEB1A-C0B1-581F-BED8-49CFAB12CA9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7F1F959-9E1A-9111-D8E6-BCDF165ED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933223"/>
              </p:ext>
            </p:extLst>
          </p:nvPr>
        </p:nvGraphicFramePr>
        <p:xfrm>
          <a:off x="2032000" y="943385"/>
          <a:ext cx="9332685" cy="495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822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BEA4F-FDE0-5921-EC1A-5FB6C809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7F97E-C48F-7B94-07B8-CF1A86BA6DCD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73648-9D88-C5D3-34B7-9A64FE42D05D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                              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00D7A0-1C90-5B8C-9C03-D243F2C6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656F6B-06B2-D731-A0A2-A39509831B27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65;g29225c54b92_0_38">
            <a:extLst>
              <a:ext uri="{FF2B5EF4-FFF2-40B4-BE49-F238E27FC236}">
                <a16:creationId xmlns:a16="http://schemas.microsoft.com/office/drawing/2014/main" id="{6FC5F621-0EA4-6F7E-4136-52893C6A3B7C}"/>
              </a:ext>
            </a:extLst>
          </p:cNvPr>
          <p:cNvSpPr txBox="1"/>
          <p:nvPr/>
        </p:nvSpPr>
        <p:spPr>
          <a:xfrm>
            <a:off x="788446" y="1058239"/>
            <a:ext cx="10371000" cy="427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CE7242"/>
                </a:solidFill>
              </a:rPr>
              <a:t>A votre avis …</a:t>
            </a:r>
            <a:endParaRPr sz="3000" dirty="0">
              <a:solidFill>
                <a:srgbClr val="CE7242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000"/>
              <a:buAutoNum type="alphaUcPeriod"/>
            </a:pPr>
            <a:r>
              <a:rPr lang="fr-FR" sz="3000" dirty="0">
                <a:solidFill>
                  <a:schemeClr val="dk1"/>
                </a:solidFill>
              </a:rPr>
              <a:t>Ils n’ont pas d’équipement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AutoNum type="alphaUcPeriod"/>
            </a:pPr>
            <a:r>
              <a:rPr lang="fr-FR" sz="3000" dirty="0">
                <a:solidFill>
                  <a:schemeClr val="dk1"/>
                </a:solidFill>
              </a:rPr>
              <a:t>Cela ne les intéresse pas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AutoNum type="alphaUcPeriod"/>
            </a:pPr>
            <a:r>
              <a:rPr lang="fr-FR" sz="3000" dirty="0">
                <a:solidFill>
                  <a:schemeClr val="dk1"/>
                </a:solidFill>
              </a:rPr>
              <a:t>Ils ne comprennent pas les documents administratifs </a:t>
            </a:r>
            <a:br>
              <a:rPr lang="fr-FR" sz="3000" dirty="0">
                <a:solidFill>
                  <a:schemeClr val="dk1"/>
                </a:solidFill>
              </a:rPr>
            </a:br>
            <a:r>
              <a:rPr lang="fr-FR" sz="3000" dirty="0">
                <a:solidFill>
                  <a:schemeClr val="dk1"/>
                </a:solidFill>
              </a:rPr>
              <a:t>en ligne (difficulté avec la compréhension de la langue)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AutoNum type="alphaUcPeriod"/>
            </a:pPr>
            <a:r>
              <a:rPr lang="fr-FR" sz="3000" dirty="0">
                <a:solidFill>
                  <a:schemeClr val="dk1"/>
                </a:solidFill>
              </a:rPr>
              <a:t>Ils ont peur de se tromper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77DFE8-637D-232A-B632-BB499606D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603" y="4109312"/>
            <a:ext cx="2349397" cy="18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74713-B580-1977-F630-B6CDE6A5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D9791-1894-6E57-7E51-DD7021D6AB0D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28C28-0A74-778E-84FA-8864210FF46C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                                                                     </a:t>
            </a:r>
          </a:p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61A012-9172-83A3-DAD7-069A7F67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1F161AB-314C-2BFB-580A-8DEC2A1E1B6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2092B9D-7BB4-29EE-F3DE-AB5279D0E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66033"/>
              </p:ext>
            </p:extLst>
          </p:nvPr>
        </p:nvGraphicFramePr>
        <p:xfrm>
          <a:off x="1099457" y="1110344"/>
          <a:ext cx="10058400" cy="4617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60348035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2082304"/>
                    </a:ext>
                  </a:extLst>
                </a:gridCol>
              </a:tblGrid>
              <a:tr h="11648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L’accélération de la digitalisation de la société génère des difficultés nouvelles et en renforce d’autres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002772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r>
                        <a:rPr lang="fr-FR" dirty="0"/>
                        <a:t>Avant, l’informatique était plutôt perçue dans une visée professionnelle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numérique est présent partout dans la vie quotidienne. La digitalisation de la société entraine notamment la dématérialisation des services publics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21247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r>
                        <a:rPr lang="fr-FR" dirty="0"/>
                        <a:t>Informatique rimait principalement avec ordinateur, outil complexe réservé à quelques 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smartphone et la tablette sont largement diffusés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78421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r>
                        <a:rPr lang="fr-FR" dirty="0"/>
                        <a:t>Quelques métiers étaient concernés par le maniement des outils numériques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Tous les métiers sont impactés par le 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552533"/>
                  </a:ext>
                </a:extLst>
              </a:tr>
              <a:tr h="674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Les formations proposées étaient centrées sur la bureautique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 nouveaux modes de formation et d’accompagnement doivent être proposés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16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29e1c5ede12_2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343" y="0"/>
            <a:ext cx="8767551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FBE19B-69C2-E871-67E2-3B9441F24DD7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</p:spTree>
    <p:extLst>
      <p:ext uri="{BB962C8B-B14F-4D97-AF65-F5344CB8AC3E}">
        <p14:creationId xmlns:p14="http://schemas.microsoft.com/office/powerpoint/2010/main" val="3336022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646D-CE36-EF45-EE11-7FB457AF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E6338A-1A94-B15E-7D26-0896D0F84FF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4DE397-3DD4-5898-65D6-472FBEBDD59E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9EF18B-C3A1-0C76-1AB1-C2B32F3E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D00A47A-1F8F-AB81-87AA-D0E3CBD40259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AF79D0C-23A4-4BCE-D005-B9553FE0F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471941"/>
              </p:ext>
            </p:extLst>
          </p:nvPr>
        </p:nvGraphicFramePr>
        <p:xfrm>
          <a:off x="886416" y="322900"/>
          <a:ext cx="10815725" cy="581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247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6594-B6BB-743C-B00E-EE12C02B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0CCCF0-B08D-C4BB-A255-FD11DF99907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E69F4-FB5D-C241-376F-84873A323168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                                   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C446A2-3A61-10AF-FC8C-C097EAD5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FE5CB5-9AAC-CCE0-65E6-9083F993ED6F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Google Shape;279;g29e1c5ede12_2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14" y="1240971"/>
            <a:ext cx="10755086" cy="426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89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E8518-0ECA-7788-8750-B8811B6E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6EBE6F-4983-F547-539F-325EAB8B048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F22D8-F9E0-76D3-59FE-52621790D332}"/>
              </a:ext>
            </a:extLst>
          </p:cNvPr>
          <p:cNvSpPr/>
          <p:nvPr/>
        </p:nvSpPr>
        <p:spPr>
          <a:xfrm>
            <a:off x="0" y="28985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/>
              <a:t>                                                                     Les enjeux à faire reculer l’illettrisme </a:t>
            </a:r>
          </a:p>
          <a:p>
            <a:r>
              <a:rPr lang="fr-FR" sz="2400" b="1" dirty="0">
                <a:solidFill>
                  <a:srgbClr val="EE6769"/>
                </a:solidFill>
              </a:rPr>
              <a:t>                                                                         dans la vie sociale et personnelle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8D3751-CF8F-06CB-BFFA-4DCFD8C03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98AD609-5D0C-660A-A385-975123ACC98A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34029E2-FF31-2B88-639A-7EF6D2E6D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879982"/>
              </p:ext>
            </p:extLst>
          </p:nvPr>
        </p:nvGraphicFramePr>
        <p:xfrm>
          <a:off x="788446" y="524933"/>
          <a:ext cx="106151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182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1DB71-0C04-0ED6-F9FB-7AA986E0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B7FD46-AA01-363E-ADFD-04859CF430B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89B1A-81E4-2370-0611-41587F4726D3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/>
              <a:t>                                                              Les enjeux à développer les compétences de base </a:t>
            </a:r>
          </a:p>
          <a:p>
            <a:r>
              <a:rPr lang="fr-FR" sz="2400" b="1" dirty="0">
                <a:solidFill>
                  <a:srgbClr val="EE6769"/>
                </a:solidFill>
              </a:rPr>
              <a:t>                                                                     dans la vie professionnelle et les entreprises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189283-3F3F-FF40-BED7-2680663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A7EFEBC-B761-0F8B-D28F-B82EB67A1B13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77FCDAB-2633-2BC8-71CF-5AEC62FFE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91323"/>
              </p:ext>
            </p:extLst>
          </p:nvPr>
        </p:nvGraphicFramePr>
        <p:xfrm>
          <a:off x="892632" y="544286"/>
          <a:ext cx="9868658" cy="585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701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745AF-EF36-6C8B-25C6-D33CD6DD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D289DF-93A8-8A35-C313-9A2CD528FF86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B0EC4-A73D-1D7C-EDA3-3D0DE1398776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                                                                               Des ressources et outils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E66858-B3DB-54D9-411A-BC3C7E76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0CD738-2B37-00F5-02A4-C984BCD7CDD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07B091A-B061-AD30-92B4-3851EC73DE8A}"/>
              </a:ext>
            </a:extLst>
          </p:cNvPr>
          <p:cNvSpPr txBox="1"/>
          <p:nvPr/>
        </p:nvSpPr>
        <p:spPr>
          <a:xfrm>
            <a:off x="1284514" y="1219200"/>
            <a:ext cx="8784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Par le biais du CRI,</a:t>
            </a:r>
          </a:p>
          <a:p>
            <a:endParaRPr lang="fr-FR" sz="2800" dirty="0"/>
          </a:p>
          <a:p>
            <a:r>
              <a:rPr lang="fr-FR" sz="2800" dirty="0"/>
              <a:t>-Fiche repère adaptée à une fonction (France travail, MLJ, Mairie etc…) </a:t>
            </a:r>
          </a:p>
          <a:p>
            <a:r>
              <a:rPr lang="fr-FR" sz="2800" dirty="0"/>
              <a:t>-Identifier les indices de mon poste de travail</a:t>
            </a:r>
          </a:p>
          <a:p>
            <a:r>
              <a:rPr lang="fr-FR" sz="2800" dirty="0"/>
              <a:t>-Adaptation d’un flyer (vidéo savoirs être, affichage FALC ateliers) </a:t>
            </a:r>
          </a:p>
          <a:p>
            <a:r>
              <a:rPr lang="fr-FR" sz="2800" dirty="0"/>
              <a:t>-Sensibilisation adaptée aux équipes : Comment j’en parle, quelle est la posture adaptée, </a:t>
            </a:r>
          </a:p>
          <a:p>
            <a:r>
              <a:rPr lang="fr-FR" sz="2800" dirty="0"/>
              <a:t>-Parlera</a:t>
            </a:r>
          </a:p>
        </p:txBody>
      </p:sp>
    </p:spTree>
    <p:extLst>
      <p:ext uri="{BB962C8B-B14F-4D97-AF65-F5344CB8AC3E}">
        <p14:creationId xmlns:p14="http://schemas.microsoft.com/office/powerpoint/2010/main" val="17311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51CBE-ED9C-DA69-963A-1916012B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6" y="736228"/>
            <a:ext cx="10515600" cy="1325563"/>
          </a:xfrm>
        </p:spPr>
        <p:txBody>
          <a:bodyPr/>
          <a:lstStyle/>
          <a:p>
            <a:r>
              <a:rPr lang="fr-FR" dirty="0"/>
              <a:t>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6DF03-3918-766B-942C-6F3B4638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77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ct val="25076"/>
              <a:buNone/>
            </a:pPr>
            <a:r>
              <a:rPr lang="fr-FR" dirty="0"/>
              <a:t>1/Présentation missions ECRIT01 </a:t>
            </a: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ct val="25076"/>
              <a:buNone/>
            </a:pPr>
            <a:r>
              <a:rPr lang="fr-FR" dirty="0"/>
              <a:t>2/Mieux connaître les spécificités des publics en situation d’illettrisme, de FLE (Français Langue Etrangère), d’analphabétisme et/ou d’illectronisme</a:t>
            </a: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ct val="25076"/>
              <a:buNone/>
            </a:pPr>
            <a:r>
              <a:rPr lang="fr-FR" dirty="0"/>
              <a:t>3/Recenser et mutualiser les outils et les pratiques </a:t>
            </a: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ct val="25076"/>
              <a:buNone/>
            </a:pPr>
            <a:endParaRPr lang="fr-FR" dirty="0"/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Clr>
                <a:schemeClr val="dk1"/>
              </a:buClr>
              <a:buSzPct val="25076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CA289-061E-6106-1B94-BA9B2F589646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CF08D-CA23-8CEB-2305-8361019E4EC3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D416C1-676E-105B-787E-EC2DD494A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B194DA1-AB27-136E-EA72-B902CD92C65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41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2B282-ACC0-21F6-6B2B-260DB757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E76F9-C98D-B3B1-60C2-104140AD89CB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2568F-7509-FAF4-334F-2E15E96177D0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Outils proposés par l’ANLCI            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4DDCAC-D64C-EBB8-DD08-535456ED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47F441D-3F30-94B0-2B2C-0615936ABDF3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34639DB-4B29-E2B4-FFF3-4383E55A9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3123" y="1461005"/>
            <a:ext cx="970733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2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88797-4B19-FB22-FFEF-576BD38C1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296;p8">
            <a:extLst>
              <a:ext uri="{FF2B5EF4-FFF2-40B4-BE49-F238E27FC236}">
                <a16:creationId xmlns:a16="http://schemas.microsoft.com/office/drawing/2014/main" id="{17DC524B-D7FB-1034-8730-5FCA237DE72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-38489" y="6375244"/>
            <a:ext cx="788031" cy="50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 descr="Une image contenant Graphique, Police, symbole, logo&#10;&#10;Le contenu généré par l’IA peut être incorrect.">
            <a:extLst>
              <a:ext uri="{FF2B5EF4-FFF2-40B4-BE49-F238E27FC236}">
                <a16:creationId xmlns:a16="http://schemas.microsoft.com/office/drawing/2014/main" id="{2398F341-F6B4-9110-4996-E115763A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41" y="6461589"/>
            <a:ext cx="388659" cy="332209"/>
          </a:xfrm>
          <a:prstGeom prst="rect">
            <a:avLst/>
          </a:prstGeom>
        </p:spPr>
      </p:pic>
      <p:sp>
        <p:nvSpPr>
          <p:cNvPr id="39" name="Google Shape;143;p2">
            <a:extLst>
              <a:ext uri="{FF2B5EF4-FFF2-40B4-BE49-F238E27FC236}">
                <a16:creationId xmlns:a16="http://schemas.microsoft.com/office/drawing/2014/main" id="{D13273F1-1762-ACF2-0CED-FF61EFF3E801}"/>
              </a:ext>
            </a:extLst>
          </p:cNvPr>
          <p:cNvSpPr/>
          <p:nvPr/>
        </p:nvSpPr>
        <p:spPr>
          <a:xfrm>
            <a:off x="6655787" y="482525"/>
            <a:ext cx="5448533" cy="5398452"/>
          </a:xfrm>
          <a:prstGeom prst="ellipse">
            <a:avLst/>
          </a:prstGeom>
          <a:solidFill>
            <a:srgbClr val="FBF9FA"/>
          </a:solidFill>
          <a:ln>
            <a:solidFill>
              <a:srgbClr val="00009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44;p2">
            <a:extLst>
              <a:ext uri="{FF2B5EF4-FFF2-40B4-BE49-F238E27FC236}">
                <a16:creationId xmlns:a16="http://schemas.microsoft.com/office/drawing/2014/main" id="{45D55D5C-74D4-FA6B-9D8A-11A42E656DBB}"/>
              </a:ext>
            </a:extLst>
          </p:cNvPr>
          <p:cNvSpPr/>
          <p:nvPr/>
        </p:nvSpPr>
        <p:spPr>
          <a:xfrm>
            <a:off x="138295" y="482526"/>
            <a:ext cx="5701794" cy="5438934"/>
          </a:xfrm>
          <a:prstGeom prst="ellipse">
            <a:avLst/>
          </a:prstGeom>
          <a:solidFill>
            <a:srgbClr val="FBF9FA"/>
          </a:solidFill>
          <a:ln>
            <a:solidFill>
              <a:srgbClr val="00009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45;p2">
            <a:extLst>
              <a:ext uri="{FF2B5EF4-FFF2-40B4-BE49-F238E27FC236}">
                <a16:creationId xmlns:a16="http://schemas.microsoft.com/office/drawing/2014/main" id="{F0878701-1C02-58A9-A377-8A1354456C8E}"/>
              </a:ext>
            </a:extLst>
          </p:cNvPr>
          <p:cNvSpPr txBox="1"/>
          <p:nvPr/>
        </p:nvSpPr>
        <p:spPr>
          <a:xfrm>
            <a:off x="745751" y="1371300"/>
            <a:ext cx="4305100" cy="450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spcBef>
                <a:spcPts val="533"/>
              </a:spcBef>
              <a:buClr>
                <a:srgbClr val="6E84FE"/>
              </a:buClr>
              <a:buSzPts val="1100"/>
            </a:pPr>
            <a:r>
              <a:rPr lang="fr" sz="1867" b="1" kern="0" dirty="0">
                <a:solidFill>
                  <a:srgbClr val="000099"/>
                </a:solidFill>
                <a:latin typeface="Raleway" panose="020B0503030101060003" pitchFamily="34" charset="0"/>
                <a:ea typeface="Quicksand"/>
                <a:cs typeface="Quicksand"/>
                <a:sym typeface="Quicksand"/>
              </a:rPr>
              <a:t>Fiche d’identité</a:t>
            </a:r>
          </a:p>
          <a:p>
            <a:pPr algn="ctr" defTabSz="1219170">
              <a:spcBef>
                <a:spcPts val="533"/>
              </a:spcBef>
              <a:buClr>
                <a:srgbClr val="6E84FE"/>
              </a:buClr>
              <a:buSzPts val="1100"/>
            </a:pPr>
            <a:endParaRPr lang="fr-FR" sz="1733" kern="0" dirty="0">
              <a:solidFill>
                <a:srgbClr val="1F497D"/>
              </a:solidFill>
              <a:latin typeface="Work Sans" panose="00000500000000000000" pitchFamily="2" charset="0"/>
              <a:ea typeface="Work Sans"/>
              <a:cs typeface="Work Sans"/>
              <a:sym typeface="Work Sans"/>
            </a:endParaRPr>
          </a:p>
          <a:p>
            <a:pPr algn="ctr" defTabSz="1219170">
              <a:spcBef>
                <a:spcPts val="533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Service public numérique de l’ANLCI</a:t>
            </a:r>
          </a:p>
          <a:p>
            <a:pPr algn="ctr" defTabSz="1219170">
              <a:buClr>
                <a:srgbClr val="6E84FE"/>
              </a:buClr>
              <a:buSzPts val="1100"/>
            </a:pPr>
            <a:endParaRPr lang="fr-FR" sz="21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Initialement : « start-up d’état »</a:t>
            </a:r>
          </a:p>
          <a:p>
            <a:pPr algn="ctr" defTabSz="1219170"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(financée par le ministère du Travail)</a:t>
            </a:r>
          </a:p>
          <a:p>
            <a:pPr algn="ctr" defTabSz="1219170">
              <a:buClr>
                <a:srgbClr val="6E84FE"/>
              </a:buClr>
              <a:buSzPts val="1100"/>
            </a:pPr>
            <a:endParaRPr lang="fr-FR" sz="17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buClr>
                <a:srgbClr val="6E84FE"/>
              </a:buClr>
              <a:buSzPts val="1100"/>
            </a:pPr>
            <a:endParaRPr lang="fr-FR" sz="17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buClr>
                <a:srgbClr val="6E84FE"/>
              </a:buClr>
              <a:buSzPts val="1100"/>
            </a:pP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Un service :</a:t>
            </a:r>
          </a:p>
          <a:p>
            <a:pPr algn="ctr" defTabSz="1219170">
              <a:buClr>
                <a:srgbClr val="6E84FE"/>
              </a:buClr>
              <a:buSzPts val="1100"/>
            </a:pPr>
            <a:endParaRPr lang="fr-FR" sz="17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Gratuit</a:t>
            </a:r>
          </a:p>
          <a:p>
            <a:pPr algn="ctr" defTabSz="1219170">
              <a:spcBef>
                <a:spcPts val="800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Agile</a:t>
            </a:r>
          </a:p>
          <a:p>
            <a:pPr algn="ctr" defTabSz="1219170">
              <a:spcBef>
                <a:spcPts val="800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Accessible</a:t>
            </a:r>
          </a:p>
        </p:txBody>
      </p:sp>
      <p:sp>
        <p:nvSpPr>
          <p:cNvPr id="42" name="Google Shape;146;p2">
            <a:extLst>
              <a:ext uri="{FF2B5EF4-FFF2-40B4-BE49-F238E27FC236}">
                <a16:creationId xmlns:a16="http://schemas.microsoft.com/office/drawing/2014/main" id="{9D7C1F18-E26C-6F0B-778F-18067785660F}"/>
              </a:ext>
            </a:extLst>
          </p:cNvPr>
          <p:cNvSpPr/>
          <p:nvPr/>
        </p:nvSpPr>
        <p:spPr>
          <a:xfrm>
            <a:off x="5962587" y="5187777"/>
            <a:ext cx="693200" cy="693200"/>
          </a:xfrm>
          <a:prstGeom prst="ellipse">
            <a:avLst/>
          </a:prstGeom>
          <a:solidFill>
            <a:srgbClr val="FB9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47;p2">
            <a:extLst>
              <a:ext uri="{FF2B5EF4-FFF2-40B4-BE49-F238E27FC236}">
                <a16:creationId xmlns:a16="http://schemas.microsoft.com/office/drawing/2014/main" id="{7C35B4C8-2B84-F8E3-1984-34E51C00ABB7}"/>
              </a:ext>
            </a:extLst>
          </p:cNvPr>
          <p:cNvSpPr/>
          <p:nvPr/>
        </p:nvSpPr>
        <p:spPr>
          <a:xfrm>
            <a:off x="749541" y="5468689"/>
            <a:ext cx="742800" cy="743200"/>
          </a:xfrm>
          <a:prstGeom prst="ellipse">
            <a:avLst/>
          </a:prstGeom>
          <a:solidFill>
            <a:srgbClr val="FB9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48;p2">
            <a:extLst>
              <a:ext uri="{FF2B5EF4-FFF2-40B4-BE49-F238E27FC236}">
                <a16:creationId xmlns:a16="http://schemas.microsoft.com/office/drawing/2014/main" id="{B143B519-00C8-83B5-DD64-E429F834C2BB}"/>
              </a:ext>
            </a:extLst>
          </p:cNvPr>
          <p:cNvSpPr/>
          <p:nvPr/>
        </p:nvSpPr>
        <p:spPr>
          <a:xfrm>
            <a:off x="11678700" y="5534377"/>
            <a:ext cx="266000" cy="266000"/>
          </a:xfrm>
          <a:prstGeom prst="ellipse">
            <a:avLst/>
          </a:prstGeom>
          <a:solidFill>
            <a:srgbClr val="FB9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153;p2">
            <a:extLst>
              <a:ext uri="{FF2B5EF4-FFF2-40B4-BE49-F238E27FC236}">
                <a16:creationId xmlns:a16="http://schemas.microsoft.com/office/drawing/2014/main" id="{C280A7A9-3289-73C3-29FB-06CC4D46520C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01" y="1993865"/>
            <a:ext cx="2283601" cy="228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56;p2">
            <a:extLst>
              <a:ext uri="{FF2B5EF4-FFF2-40B4-BE49-F238E27FC236}">
                <a16:creationId xmlns:a16="http://schemas.microsoft.com/office/drawing/2014/main" id="{B7A2E8C9-999D-641D-4429-11E3DF158A07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2339715" y="747048"/>
            <a:ext cx="800304" cy="6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59;p2">
            <a:extLst>
              <a:ext uri="{FF2B5EF4-FFF2-40B4-BE49-F238E27FC236}">
                <a16:creationId xmlns:a16="http://schemas.microsoft.com/office/drawing/2014/main" id="{114701D5-A615-4B15-0275-059A8AB34639}"/>
              </a:ext>
            </a:extLst>
          </p:cNvPr>
          <p:cNvSpPr/>
          <p:nvPr/>
        </p:nvSpPr>
        <p:spPr>
          <a:xfrm>
            <a:off x="6900784" y="1052584"/>
            <a:ext cx="693200" cy="693200"/>
          </a:xfrm>
          <a:prstGeom prst="ellipse">
            <a:avLst/>
          </a:prstGeom>
          <a:solidFill>
            <a:srgbClr val="FB9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60;p2">
            <a:extLst>
              <a:ext uri="{FF2B5EF4-FFF2-40B4-BE49-F238E27FC236}">
                <a16:creationId xmlns:a16="http://schemas.microsoft.com/office/drawing/2014/main" id="{5A90D5A3-4E02-0D43-3670-4433E7B10DEB}"/>
              </a:ext>
            </a:extLst>
          </p:cNvPr>
          <p:cNvSpPr/>
          <p:nvPr/>
        </p:nvSpPr>
        <p:spPr>
          <a:xfrm>
            <a:off x="222525" y="850401"/>
            <a:ext cx="266000" cy="266000"/>
          </a:xfrm>
          <a:prstGeom prst="ellipse">
            <a:avLst/>
          </a:prstGeom>
          <a:solidFill>
            <a:srgbClr val="FB92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45;p2">
            <a:extLst>
              <a:ext uri="{FF2B5EF4-FFF2-40B4-BE49-F238E27FC236}">
                <a16:creationId xmlns:a16="http://schemas.microsoft.com/office/drawing/2014/main" id="{0005CD5A-B8E0-C27C-DFAB-F543011E0999}"/>
              </a:ext>
            </a:extLst>
          </p:cNvPr>
          <p:cNvSpPr txBox="1"/>
          <p:nvPr/>
        </p:nvSpPr>
        <p:spPr>
          <a:xfrm>
            <a:off x="7307867" y="1441892"/>
            <a:ext cx="4288600" cy="436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r>
              <a:rPr lang="fr-FR" sz="1867" b="1" kern="0" dirty="0">
                <a:solidFill>
                  <a:srgbClr val="000099"/>
                </a:solidFill>
                <a:latin typeface="Raleway" panose="020B0503030101060003" pitchFamily="34" charset="0"/>
                <a:ea typeface="Quicksand"/>
                <a:cs typeface="Quicksand"/>
                <a:sym typeface="Quicksand"/>
              </a:rPr>
              <a:t>A quoi ça sert ?</a:t>
            </a: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endParaRPr lang="fr-FR" sz="1733" kern="0" dirty="0">
              <a:solidFill>
                <a:srgbClr val="1F497D"/>
              </a:solidFill>
              <a:latin typeface="Work Sans" panose="00000500000000000000" pitchFamily="2" charset="0"/>
              <a:ea typeface="Work Sans"/>
              <a:cs typeface="Work Sans"/>
              <a:sym typeface="Work Sans"/>
            </a:endParaRP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À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évaluer</a:t>
            </a: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 la maîtrise des compétences de base </a:t>
            </a: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endParaRPr lang="fr-FR" sz="13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À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repérer</a:t>
            </a: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 et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objectiver</a:t>
            </a: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 les besoins</a:t>
            </a: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endParaRPr lang="fr-FR" sz="13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À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valoriser</a:t>
            </a: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 les compétences et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redonner confiance</a:t>
            </a:r>
            <a:b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</a:b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aux personnes</a:t>
            </a: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endParaRPr lang="fr-FR" sz="1333" kern="0" dirty="0">
              <a:solidFill>
                <a:srgbClr val="000000"/>
              </a:solidFill>
              <a:latin typeface="Work Sans" panose="00000500000000000000" pitchFamily="2" charset="0"/>
              <a:ea typeface="Work Sans"/>
              <a:cs typeface="Poppins" panose="02000000000000000000" pitchFamily="2" charset="0"/>
              <a:sym typeface="Work Sans"/>
            </a:endParaRPr>
          </a:p>
          <a:p>
            <a:pPr algn="ctr" defTabSz="1219170">
              <a:spcBef>
                <a:spcPts val="267"/>
              </a:spcBef>
              <a:buClr>
                <a:srgbClr val="6E84FE"/>
              </a:buClr>
              <a:buSzPts val="1100"/>
            </a:pP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À </a:t>
            </a:r>
            <a:r>
              <a:rPr lang="fr-FR" sz="1733" b="1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collecter et exploiter des données</a:t>
            </a:r>
            <a:r>
              <a:rPr lang="fr-FR" sz="1733" kern="0" dirty="0">
                <a:solidFill>
                  <a:srgbClr val="000000"/>
                </a:solidFill>
                <a:latin typeface="Work Sans" panose="00000500000000000000" pitchFamily="2" charset="0"/>
                <a:ea typeface="Work Sans"/>
                <a:cs typeface="Poppins" panose="02000000000000000000" pitchFamily="2" charset="0"/>
                <a:sym typeface="Work Sans"/>
              </a:rPr>
              <a:t> pour outiller les décisions</a:t>
            </a:r>
          </a:p>
          <a:p>
            <a:pPr algn="ctr" defTabSz="1219170">
              <a:spcBef>
                <a:spcPts val="533"/>
              </a:spcBef>
              <a:buClr>
                <a:srgbClr val="6E84FE"/>
              </a:buClr>
              <a:buSzPts val="1100"/>
            </a:pPr>
            <a:endParaRPr lang="fr-FR" sz="1467" kern="0" dirty="0">
              <a:solidFill>
                <a:srgbClr val="1F497D"/>
              </a:solidFill>
              <a:latin typeface="Work Sans" panose="00000500000000000000" pitchFamily="2" charset="0"/>
              <a:ea typeface="Work Sans"/>
              <a:cs typeface="Work Sans"/>
              <a:sym typeface="Work Sans"/>
            </a:endParaRPr>
          </a:p>
        </p:txBody>
      </p:sp>
      <p:pic>
        <p:nvPicPr>
          <p:cNvPr id="50" name="Google Shape;156;p2">
            <a:extLst>
              <a:ext uri="{FF2B5EF4-FFF2-40B4-BE49-F238E27FC236}">
                <a16:creationId xmlns:a16="http://schemas.microsoft.com/office/drawing/2014/main" id="{5D224CBE-0158-ABB3-958B-C647603C671D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9051981" y="747048"/>
            <a:ext cx="800304" cy="6840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Espace réservé du numéro de diapositive 33">
            <a:extLst>
              <a:ext uri="{FF2B5EF4-FFF2-40B4-BE49-F238E27FC236}">
                <a16:creationId xmlns:a16="http://schemas.microsoft.com/office/drawing/2014/main" id="{BC87D87E-45A5-2CE1-660C-170D2A7258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47210" y="6401965"/>
            <a:ext cx="844789" cy="456035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fr-FR" sz="1333" kern="0">
                <a:solidFill>
                  <a:srgbClr val="FFFFFF"/>
                </a:solidFill>
                <a:latin typeface="Raleway" panose="020B0503030101060003" pitchFamily="34" charset="0"/>
              </a:rPr>
              <a:pPr defTabSz="1219170">
                <a:buClr>
                  <a:srgbClr val="000000"/>
                </a:buClr>
              </a:pPr>
              <a:t>31</a:t>
            </a:fld>
            <a:endParaRPr lang="fr-FR" sz="1333" kern="0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E32364-18F2-7A3F-45FE-DF4F003861D8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</p:spTree>
    <p:extLst>
      <p:ext uri="{BB962C8B-B14F-4D97-AF65-F5344CB8AC3E}">
        <p14:creationId xmlns:p14="http://schemas.microsoft.com/office/powerpoint/2010/main" val="18140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ABD7-7691-5CF4-0E56-A8199B23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D149A-FE27-46EB-CD09-2D2974E218F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F500C-ECFD-90A0-678D-71D5D56303B2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            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741064-7BDC-D1D7-15A1-EA1369D6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B747DD-8841-053A-D0C1-75C70371A224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6B1FD95-87D7-1906-67F4-0FBC28DA7A17}"/>
              </a:ext>
            </a:extLst>
          </p:cNvPr>
          <p:cNvSpPr txBox="1"/>
          <p:nvPr/>
        </p:nvSpPr>
        <p:spPr>
          <a:xfrm>
            <a:off x="1763486" y="1859340"/>
            <a:ext cx="87412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votre avis, en quoi le numérique peut être un frein ? Un allié ?</a:t>
            </a: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>
              <a:solidFill>
                <a:schemeClr val="dk1"/>
              </a:solidFill>
              <a:latin typeface="Arial"/>
              <a:ea typeface="Calibri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76EA3A-0D9F-895B-4AE4-36A6B43F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99" y="4545894"/>
            <a:ext cx="2218836" cy="14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83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c0e47cbcc_0_13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dirty="0"/>
              <a:t>                                 </a:t>
            </a:r>
            <a:r>
              <a:rPr lang="fr-FR" sz="3600" dirty="0"/>
              <a:t>Merci pour votre écoute !</a:t>
            </a:r>
            <a:endParaRPr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84A39-DFF6-A522-EF46-5B23601C709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C83B19-022F-37BF-FAC8-E107574E6E77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                                                  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CD678D-F865-4C9C-83D7-B7CDFBA4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12661F-2BFB-ECF4-8FAD-77B539EB6552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9FAC09-545C-0FD2-31FE-2ADB8B6A3708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F09319-8D0D-75D2-F07E-F68C65F1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6069"/>
            <a:ext cx="9144000" cy="2387600"/>
          </a:xfrm>
        </p:spPr>
        <p:txBody>
          <a:bodyPr>
            <a:normAutofit/>
          </a:bodyPr>
          <a:lstStyle/>
          <a:p>
            <a:r>
              <a:rPr lang="fr-FR" sz="4000" dirty="0"/>
              <a:t>ECRIT01</a:t>
            </a:r>
            <a:br>
              <a:rPr lang="fr-FR" sz="4000" dirty="0"/>
            </a:br>
            <a:r>
              <a:rPr lang="fr-FR" sz="4000" dirty="0"/>
              <a:t>526 rue Paul Verlaine</a:t>
            </a:r>
            <a:br>
              <a:rPr lang="fr-FR" sz="4000" dirty="0"/>
            </a:br>
            <a:r>
              <a:rPr lang="fr-FR" sz="4000" dirty="0"/>
              <a:t>01960 Péronnas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66D422-41F3-5A35-060B-B42A91FF3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714" y="3096191"/>
            <a:ext cx="9144000" cy="1655762"/>
          </a:xfrm>
        </p:spPr>
        <p:txBody>
          <a:bodyPr>
            <a:noAutofit/>
          </a:bodyPr>
          <a:lstStyle/>
          <a:p>
            <a:r>
              <a:rPr lang="fr-FR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Contacts :</a:t>
            </a:r>
          </a:p>
          <a:p>
            <a:r>
              <a:rPr lang="fr-FR" sz="4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maite.lacassagne@afi3.fr</a:t>
            </a:r>
            <a:r>
              <a:rPr lang="fr-FR" sz="4000" dirty="0"/>
              <a:t> – 06 03 89 58 84</a:t>
            </a:r>
          </a:p>
          <a:p>
            <a:r>
              <a:rPr lang="fr-FR" sz="4000" dirty="0">
                <a:hlinkClick r:id="rId4"/>
              </a:rPr>
              <a:t>nathalie.bertrand@afi3.fr</a:t>
            </a:r>
            <a:r>
              <a:rPr lang="fr-FR" sz="4000" dirty="0"/>
              <a:t> – 06 87 44 48 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4964-AADE-2EB8-B1EC-C3BC5E59FE9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C1DBE8-D19F-4883-43C6-BA4767A01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45" y="78607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ECD6BE-3F70-ED55-6062-4310C9E5E3A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FD90B5B-B336-4888-CE7F-E3814DF1A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547" y="1291225"/>
            <a:ext cx="2657653" cy="12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468FF-E559-AD38-E2C8-94D96EF3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68DF15-0CAB-1802-8602-DE4F4441C07B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063C7-516C-2872-6A0E-78D81D1AEFF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7371C8-6F4B-6E77-A94F-3213A9E7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E6CB8D0-7402-BCC5-0E9A-8802A21EC45C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EA27E21-908D-5F95-8053-0013268D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29" y="1023258"/>
            <a:ext cx="9224073" cy="48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9FAC09-545C-0FD2-31FE-2ADB8B6A3708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Parlera.fr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yuthaya" pitchFamily="2" charset="-34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66D422-41F3-5A35-060B-B42A91FF3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3860"/>
            <a:ext cx="9144000" cy="1655762"/>
          </a:xfrm>
        </p:spPr>
        <p:txBody>
          <a:bodyPr/>
          <a:lstStyle/>
          <a:p>
            <a:r>
              <a:rPr lang="fr-FR" sz="3200" dirty="0" err="1"/>
              <a:t>Parlera.fr</a:t>
            </a:r>
            <a:endParaRPr lang="fr-FR" sz="3200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4964-AADE-2EB8-B1EC-C3BC5E59FE9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C1DBE8-D19F-4883-43C6-BA4767A0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ECD6BE-3F70-ED55-6062-4310C9E5E3AE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0288AA9-BB60-AB59-9D79-0C2D11C2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31" y="1016317"/>
            <a:ext cx="8685769" cy="49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026BC-C093-B8E1-0DBB-CC7C5ACB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72" y="914007"/>
            <a:ext cx="10062257" cy="728682"/>
          </a:xfrm>
        </p:spPr>
        <p:txBody>
          <a:bodyPr/>
          <a:lstStyle/>
          <a:p>
            <a:r>
              <a:rPr lang="fr-FR" dirty="0"/>
              <a:t>                        A votre avis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D3B0F-F6C4-7913-DF63-EBE8AB8108C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9963C-FA46-9E84-538F-1C816CA1ADC4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Illettrisme de quoi parle t-on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95C8B-DC48-71C9-EC3E-FAC5BF56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EEEB1A-C0B1-581F-BED8-49CFAB12CA9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5;p18">
            <a:extLst>
              <a:ext uri="{FF2B5EF4-FFF2-40B4-BE49-F238E27FC236}">
                <a16:creationId xmlns:a16="http://schemas.microsoft.com/office/drawing/2014/main" id="{D56BFB58-6E86-1656-7530-072436274753}"/>
              </a:ext>
            </a:extLst>
          </p:cNvPr>
          <p:cNvSpPr txBox="1">
            <a:spLocks/>
          </p:cNvSpPr>
          <p:nvPr/>
        </p:nvSpPr>
        <p:spPr>
          <a:xfrm>
            <a:off x="983178" y="1845869"/>
            <a:ext cx="8971050" cy="36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dirty="0">
                <a:solidFill>
                  <a:schemeClr val="dk1"/>
                </a:solidFill>
              </a:rPr>
              <a:t> Si je dis qu’une personne est « en situation d’illettrisme »,</a:t>
            </a:r>
            <a:br>
              <a:rPr lang="fr-FR" sz="2400" dirty="0">
                <a:solidFill>
                  <a:schemeClr val="dk1"/>
                </a:solidFill>
              </a:rPr>
            </a:br>
            <a:r>
              <a:rPr lang="fr-FR" sz="2400" dirty="0">
                <a:solidFill>
                  <a:schemeClr val="dk1"/>
                </a:solidFill>
              </a:rPr>
              <a:t>je veux dire que c’est...</a:t>
            </a:r>
            <a:br>
              <a:rPr lang="fr-FR" sz="2400" dirty="0">
                <a:solidFill>
                  <a:schemeClr val="dk1"/>
                </a:solidFill>
              </a:rPr>
            </a:br>
            <a:endParaRPr lang="fr-FR" sz="2400" dirty="0">
              <a:solidFill>
                <a:schemeClr val="dk1"/>
              </a:solidFill>
            </a:endParaRPr>
          </a:p>
          <a:p>
            <a:pPr marL="914400" lvl="2" indent="0">
              <a:spcBef>
                <a:spcPts val="1000"/>
              </a:spcBef>
              <a:buClr>
                <a:srgbClr val="C00000"/>
              </a:buClr>
              <a:buSzPct val="100000"/>
              <a:buNone/>
            </a:pPr>
            <a:r>
              <a:rPr lang="fr-FR" sz="2400" dirty="0">
                <a:solidFill>
                  <a:schemeClr val="dk1"/>
                </a:solidFill>
              </a:rPr>
              <a:t>1.Une personne qui ne sait ni lire ni écrire et qui n’a jamais été scolarisée</a:t>
            </a:r>
          </a:p>
          <a:p>
            <a:pPr marL="914400" lvl="2" indent="0">
              <a:spcBef>
                <a:spcPts val="1000"/>
              </a:spcBef>
              <a:buClr>
                <a:srgbClr val="C00000"/>
              </a:buClr>
              <a:buSzPct val="100000"/>
              <a:buNone/>
            </a:pPr>
            <a:r>
              <a:rPr lang="fr-FR" sz="2400" dirty="0">
                <a:solidFill>
                  <a:schemeClr val="dk1"/>
                </a:solidFill>
              </a:rPr>
              <a:t>2.Une personne qui a été scolarisée mais qui éprouve des difficultés à l’écrit</a:t>
            </a:r>
          </a:p>
          <a:p>
            <a:pPr marL="914400" lvl="2" indent="0">
              <a:spcBef>
                <a:spcPts val="1000"/>
              </a:spcBef>
              <a:buClr>
                <a:srgbClr val="C00000"/>
              </a:buClr>
              <a:buSzPct val="100000"/>
              <a:buNone/>
            </a:pPr>
            <a:r>
              <a:rPr lang="fr-FR" sz="2400" dirty="0">
                <a:solidFill>
                  <a:schemeClr val="dk1"/>
                </a:solidFill>
              </a:rPr>
              <a:t>3.Une personne qui ne maîtrise pas le français</a:t>
            </a:r>
          </a:p>
          <a:p>
            <a:pPr marL="914400" lvl="2" indent="0">
              <a:spcBef>
                <a:spcPts val="1000"/>
              </a:spcBef>
              <a:buClr>
                <a:srgbClr val="C00000"/>
              </a:buClr>
              <a:buSzPct val="100000"/>
              <a:buNone/>
            </a:pPr>
            <a:r>
              <a:rPr lang="fr-FR" sz="2400" dirty="0">
                <a:solidFill>
                  <a:schemeClr val="dk1"/>
                </a:solidFill>
              </a:rPr>
              <a:t>4.Une personne qui sait lire mais qui ne sait pas écrire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A63752-0C15-8267-A4EC-57EDC2627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182" y="2847543"/>
            <a:ext cx="1066949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c0e47cbcc_0_8"/>
          <p:cNvSpPr txBox="1">
            <a:spLocks noGrp="1"/>
          </p:cNvSpPr>
          <p:nvPr>
            <p:ph type="title"/>
          </p:nvPr>
        </p:nvSpPr>
        <p:spPr>
          <a:xfrm>
            <a:off x="317823" y="1184678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 dirty="0">
                <a:solidFill>
                  <a:srgbClr val="CE7242"/>
                </a:solidFill>
                <a:latin typeface="Arial"/>
                <a:ea typeface="Arial"/>
                <a:cs typeface="Arial"/>
                <a:sym typeface="Arial"/>
              </a:rPr>
              <a:t>A votre avis …</a:t>
            </a:r>
            <a:endParaRPr dirty="0"/>
          </a:p>
        </p:txBody>
      </p:sp>
      <p:sp>
        <p:nvSpPr>
          <p:cNvPr id="216" name="Google Shape;216;g29c0e47cbcc_0_8"/>
          <p:cNvSpPr txBox="1">
            <a:spLocks noGrp="1"/>
          </p:cNvSpPr>
          <p:nvPr>
            <p:ph type="body" idx="1"/>
          </p:nvPr>
        </p:nvSpPr>
        <p:spPr>
          <a:xfrm>
            <a:off x="659161" y="1730172"/>
            <a:ext cx="10873678" cy="3943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France, quel est le pourcentage de la population </a:t>
            </a:r>
          </a:p>
          <a:p>
            <a:pPr marL="5080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18 à 65 ans</a:t>
            </a:r>
            <a:b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difficulté avec les domaines fondamentaux de l’écrit ?</a:t>
            </a:r>
          </a:p>
          <a:p>
            <a:pPr marL="50800" lvl="0" indent="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-1270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fr-FR" sz="33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A.</a:t>
            </a:r>
            <a:r>
              <a:rPr lang="fr-FR" sz="33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4 %</a:t>
            </a: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-1270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fr-FR" sz="3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B.</a:t>
            </a:r>
            <a:r>
              <a:rPr lang="fr-FR" sz="33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5 %</a:t>
            </a: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-1270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fr-FR" sz="33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C.</a:t>
            </a:r>
            <a:r>
              <a:rPr lang="fr-FR" sz="33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7 %</a:t>
            </a: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-12700" algn="ctr" rtl="0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fr-FR" sz="33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D.</a:t>
            </a:r>
            <a:r>
              <a:rPr lang="fr-FR" sz="3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10 %</a:t>
            </a:r>
            <a:endParaRPr sz="3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D2401C-6E16-99B1-575D-D5DBB535C9F8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EE5C9-0017-3BBF-EDE8-B494BCA3D3EA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yuthaya" pitchFamily="2" charset="-34"/>
                <a:ea typeface="Ayuthaya" pitchFamily="2" charset="-34"/>
                <a:cs typeface="Ayuthaya" pitchFamily="2" charset="-34"/>
              </a:rPr>
              <a:t>                                      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F4BC6C-B0B2-E632-96B0-B88DEBC8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51BA1AE-C53D-3CC3-1F41-B5BA0C918A92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026BC-C093-B8E1-0DBB-CC7C5ACB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50" y="932918"/>
            <a:ext cx="10062257" cy="728682"/>
          </a:xfrm>
        </p:spPr>
        <p:txBody>
          <a:bodyPr/>
          <a:lstStyle/>
          <a:p>
            <a:r>
              <a:rPr lang="fr-FR" dirty="0"/>
              <a:t>L’illettrisme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D8ADCB7-E55F-35F0-2FD4-A03F69C1F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64831"/>
            <a:ext cx="10515600" cy="434443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AD3B0F-F6C4-7913-DF63-EBE8AB8108C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ecrit01@afi3.fr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9963C-FA46-9E84-538F-1C816CA1ADC4}"/>
              </a:ext>
            </a:extLst>
          </p:cNvPr>
          <p:cNvSpPr/>
          <p:nvPr/>
        </p:nvSpPr>
        <p:spPr>
          <a:xfrm>
            <a:off x="0" y="-20637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E95C8B-DC48-71C9-EC3E-FAC5BF56E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46" y="28985"/>
            <a:ext cx="1688537" cy="8151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6EEEB1A-C0B1-581F-BED8-49CFAB12CA91}"/>
              </a:ext>
            </a:extLst>
          </p:cNvPr>
          <p:cNvCxnSpPr>
            <a:cxnSpLocks/>
          </p:cNvCxnSpPr>
          <p:nvPr/>
        </p:nvCxnSpPr>
        <p:spPr>
          <a:xfrm>
            <a:off x="3565003" y="0"/>
            <a:ext cx="0" cy="84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966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1639</Words>
  <Application>Microsoft Office PowerPoint</Application>
  <PresentationFormat>Grand écran</PresentationFormat>
  <Paragraphs>226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5" baseType="lpstr">
      <vt:lpstr>Archive</vt:lpstr>
      <vt:lpstr>Arial</vt:lpstr>
      <vt:lpstr>Ayuthaya</vt:lpstr>
      <vt:lpstr>Berlin Sans FB Demi</vt:lpstr>
      <vt:lpstr>Calibri</vt:lpstr>
      <vt:lpstr>Calibri Light</vt:lpstr>
      <vt:lpstr>Raleway</vt:lpstr>
      <vt:lpstr>Raleway Medium</vt:lpstr>
      <vt:lpstr>Trebuchet MS</vt:lpstr>
      <vt:lpstr>Wingdings</vt:lpstr>
      <vt:lpstr>Work Sans</vt:lpstr>
      <vt:lpstr>Thème Office</vt:lpstr>
      <vt:lpstr>Accompagner les publics peu à l’aise avec les écrits du quotidien</vt:lpstr>
      <vt:lpstr>Présentation PowerPoint</vt:lpstr>
      <vt:lpstr>Programme</vt:lpstr>
      <vt:lpstr>ECRIT01 526 rue Paul Verlaine 01960 Péronnas</vt:lpstr>
      <vt:lpstr>Présentation PowerPoint</vt:lpstr>
      <vt:lpstr>Présentation PowerPoint</vt:lpstr>
      <vt:lpstr>                        A votre avis</vt:lpstr>
      <vt:lpstr>A votre avis …</vt:lpstr>
      <vt:lpstr>L’illettrisme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chiffres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CFA BTP</dc:title>
  <dc:creator>Microsoft Office User</dc:creator>
  <cp:lastModifiedBy>Nathalie BERTRAND</cp:lastModifiedBy>
  <cp:revision>27</cp:revision>
  <cp:lastPrinted>2025-08-21T14:42:37Z</cp:lastPrinted>
  <dcterms:created xsi:type="dcterms:W3CDTF">2024-07-11T08:43:00Z</dcterms:created>
  <dcterms:modified xsi:type="dcterms:W3CDTF">2025-08-25T14:40:25Z</dcterms:modified>
</cp:coreProperties>
</file>