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10440000" cx="7560000"/>
  <p:notesSz cx="6858000" cy="9144000"/>
  <p:embeddedFontLst>
    <p:embeddedFont>
      <p:font typeface="Palanquin Medium"/>
      <p:regular r:id="rId30"/>
      <p:bold r:id="rId31"/>
    </p:embeddedFont>
    <p:embeddedFont>
      <p:font typeface="Palanquin Dark"/>
      <p:regular r:id="rId32"/>
      <p:bold r:id="rId33"/>
    </p:embeddedFont>
    <p:embeddedFont>
      <p:font typeface="Palanquin Light"/>
      <p:regular r:id="rId34"/>
      <p:bold r:id="rId35"/>
    </p:embeddedFont>
    <p:embeddedFont>
      <p:font typeface="Palanquin"/>
      <p:regular r:id="rId36"/>
      <p:bold r:id="rId37"/>
    </p:embeddedFont>
    <p:embeddedFont>
      <p:font typeface="Palanquin SemiBold"/>
      <p:regular r:id="rId38"/>
      <p:bold r:id="rId3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65AE085-BD80-4F1E-B6D5-662DC5E1D041}">
  <a:tblStyle styleId="{165AE085-BD80-4F1E-B6D5-662DC5E1D04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PalanquinMedium-bold.fntdata"/><Relationship Id="rId30" Type="http://schemas.openxmlformats.org/officeDocument/2006/relationships/font" Target="fonts/PalanquinMedium-regular.fntdata"/><Relationship Id="rId11" Type="http://schemas.openxmlformats.org/officeDocument/2006/relationships/slide" Target="slides/slide6.xml"/><Relationship Id="rId33" Type="http://schemas.openxmlformats.org/officeDocument/2006/relationships/font" Target="fonts/PalanquinDark-bold.fntdata"/><Relationship Id="rId10" Type="http://schemas.openxmlformats.org/officeDocument/2006/relationships/slide" Target="slides/slide5.xml"/><Relationship Id="rId32" Type="http://schemas.openxmlformats.org/officeDocument/2006/relationships/font" Target="fonts/PalanquinDark-regular.fntdata"/><Relationship Id="rId13" Type="http://schemas.openxmlformats.org/officeDocument/2006/relationships/slide" Target="slides/slide8.xml"/><Relationship Id="rId35" Type="http://schemas.openxmlformats.org/officeDocument/2006/relationships/font" Target="fonts/PalanquinLight-bold.fntdata"/><Relationship Id="rId12" Type="http://schemas.openxmlformats.org/officeDocument/2006/relationships/slide" Target="slides/slide7.xml"/><Relationship Id="rId34" Type="http://schemas.openxmlformats.org/officeDocument/2006/relationships/font" Target="fonts/PalanquinLight-regular.fntdata"/><Relationship Id="rId15" Type="http://schemas.openxmlformats.org/officeDocument/2006/relationships/slide" Target="slides/slide10.xml"/><Relationship Id="rId37" Type="http://schemas.openxmlformats.org/officeDocument/2006/relationships/font" Target="fonts/Palanquin-bold.fntdata"/><Relationship Id="rId14" Type="http://schemas.openxmlformats.org/officeDocument/2006/relationships/slide" Target="slides/slide9.xml"/><Relationship Id="rId36" Type="http://schemas.openxmlformats.org/officeDocument/2006/relationships/font" Target="fonts/Palanquin-regular.fntdata"/><Relationship Id="rId17" Type="http://schemas.openxmlformats.org/officeDocument/2006/relationships/slide" Target="slides/slide12.xml"/><Relationship Id="rId39" Type="http://schemas.openxmlformats.org/officeDocument/2006/relationships/font" Target="fonts/PalanquinSemiBold-bold.fntdata"/><Relationship Id="rId16" Type="http://schemas.openxmlformats.org/officeDocument/2006/relationships/slide" Target="slides/slide11.xml"/><Relationship Id="rId38" Type="http://schemas.openxmlformats.org/officeDocument/2006/relationships/font" Target="fonts/PalanquinSemiBold-regular.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a00eb1580_0_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a00eb158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32a00eb1580_0_55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32a00eb1580_0_5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2a00eb1580_0_44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2a00eb1580_0_4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2a00eb1580_0_56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32a00eb1580_0_5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2a00eb1580_0_453: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2a00eb1580_0_4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2a00eb1580_0_45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2a00eb1580_0_4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2a00eb1580_0_59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2a00eb1580_0_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2a00eb1580_0_46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32a00eb1580_0_4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32a00eb1580_0_46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32a00eb1580_0_4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32a00eb1580_0_60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2a00eb1580_0_6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2a00eb1580_0_474: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01" name="Google Shape;201;g32a00eb1580_0_4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2a00eb1580_0_58: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2a00eb1580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32a00eb1580_0_61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32a00eb1580_0_6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2a00eb1580_0_48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2a00eb1580_0_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2a00eb1580_0_48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32a00eb1580_0_4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2a00eb1580_0_62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32a00eb1580_0_6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2a00eb1580_0_64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2a00eb1580_0_6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2a00eb1580_0_110: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2a00eb1580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a00eb1580_0_492: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a00eb1580_0_4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a00eb1580_0_219: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2a00eb1580_0_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2a00eb1580_0_27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2a00eb1580_0_2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a00eb1580_0_397: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a00eb1580_0_3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2a00eb1580_0_435: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2a00eb1580_0_4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2a00eb1580_0_441:notes"/>
          <p:cNvSpPr/>
          <p:nvPr>
            <p:ph idx="2" type="sldImg"/>
          </p:nvPr>
        </p:nvSpPr>
        <p:spPr>
          <a:xfrm>
            <a:off x="2187752"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2a00eb1580_0_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11298"/>
            <a:ext cx="7044600" cy="416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5" y="5752555"/>
            <a:ext cx="7044600" cy="1608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45153"/>
            <a:ext cx="7044600" cy="3985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57705" y="6398217"/>
            <a:ext cx="7044600" cy="2640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365680"/>
            <a:ext cx="7044600" cy="1708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5" y="2339232"/>
            <a:ext cx="7044600" cy="6934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5"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3995291"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27727"/>
            <a:ext cx="2321700" cy="15339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5" y="2820535"/>
            <a:ext cx="2321700" cy="6453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13690"/>
            <a:ext cx="5264700" cy="83034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03032"/>
            <a:ext cx="3344400" cy="30087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8" y="5689531"/>
            <a:ext cx="3344400" cy="25068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469689"/>
            <a:ext cx="3172200" cy="75000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586994"/>
            <a:ext cx="4959600" cy="1228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www.lesbonsclics.fr" TargetMode="External"/><Relationship Id="rId4" Type="http://schemas.openxmlformats.org/officeDocument/2006/relationships/hyperlink" Target="https://cartographie.societenumerique.gouv.fr"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53" name="Shape 53"/>
        <p:cNvGrpSpPr/>
        <p:nvPr/>
      </p:nvGrpSpPr>
      <p:grpSpPr>
        <a:xfrm>
          <a:off x="0" y="0"/>
          <a:ext cx="0" cy="0"/>
          <a:chOff x="0" y="0"/>
          <a:chExt cx="0" cy="0"/>
        </a:xfrm>
      </p:grpSpPr>
      <p:sp>
        <p:nvSpPr>
          <p:cNvPr id="54" name="Google Shape;54;p13"/>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latin typeface="Palanquin"/>
                <a:ea typeface="Palanquin"/>
                <a:cs typeface="Palanquin"/>
                <a:sym typeface="Palanquin"/>
              </a:rPr>
              <a:t>Guide de formation</a:t>
            </a:r>
            <a:endParaRPr b="1" sz="4800">
              <a:solidFill>
                <a:srgbClr val="FF3333"/>
              </a:solidFill>
              <a:latin typeface="Palanquin"/>
              <a:ea typeface="Palanquin"/>
              <a:cs typeface="Palanquin"/>
              <a:sym typeface="Palanquin"/>
            </a:endParaRPr>
          </a:p>
        </p:txBody>
      </p:sp>
      <p:cxnSp>
        <p:nvCxnSpPr>
          <p:cNvPr id="55" name="Google Shape;55;p13"/>
          <p:cNvCxnSpPr/>
          <p:nvPr/>
        </p:nvCxnSpPr>
        <p:spPr>
          <a:xfrm>
            <a:off x="1080009" y="1604557"/>
            <a:ext cx="5021400" cy="0"/>
          </a:xfrm>
          <a:prstGeom prst="straightConnector1">
            <a:avLst/>
          </a:prstGeom>
          <a:noFill/>
          <a:ln cap="flat" cmpd="sng" w="76200">
            <a:solidFill>
              <a:srgbClr val="FF3333"/>
            </a:solidFill>
            <a:prstDash val="solid"/>
            <a:round/>
            <a:headEnd len="med" w="med" type="none"/>
            <a:tailEnd len="med" w="med" type="none"/>
          </a:ln>
        </p:spPr>
      </p:cxnSp>
      <p:sp>
        <p:nvSpPr>
          <p:cNvPr id="56" name="Google Shape;56;p13"/>
          <p:cNvSpPr txBox="1"/>
          <p:nvPr/>
        </p:nvSpPr>
        <p:spPr>
          <a:xfrm>
            <a:off x="718025" y="1755475"/>
            <a:ext cx="6331200" cy="15711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chemeClr val="lt1"/>
                </a:solidFill>
                <a:latin typeface="Palanquin"/>
                <a:ea typeface="Palanquin"/>
                <a:cs typeface="Palanquin"/>
                <a:sym typeface="Palanquin"/>
              </a:rPr>
              <a:t>Formation </a:t>
            </a:r>
            <a:endParaRPr b="1" sz="4800">
              <a:solidFill>
                <a:schemeClr val="lt1"/>
              </a:solidFill>
              <a:latin typeface="Palanquin"/>
              <a:ea typeface="Palanquin"/>
              <a:cs typeface="Palanquin"/>
              <a:sym typeface="Palanquin"/>
            </a:endParaRPr>
          </a:p>
          <a:p>
            <a:pPr indent="0" lvl="0" marL="266700" marR="266700" rtl="0" algn="l">
              <a:spcBef>
                <a:spcPts val="0"/>
              </a:spcBef>
              <a:spcAft>
                <a:spcPts val="0"/>
              </a:spcAft>
              <a:buClr>
                <a:srgbClr val="000000"/>
              </a:buClr>
              <a:buSzPts val="1100"/>
              <a:buFont typeface="Arial"/>
              <a:buNone/>
            </a:pPr>
            <a:r>
              <a:rPr b="1" lang="fr" sz="4800">
                <a:solidFill>
                  <a:schemeClr val="lt1"/>
                </a:solidFill>
                <a:latin typeface="Palanquin"/>
                <a:ea typeface="Palanquin"/>
                <a:cs typeface="Palanquin"/>
                <a:sym typeface="Palanquin"/>
              </a:rPr>
              <a:t>Aidants numériques</a:t>
            </a:r>
            <a:endParaRPr b="1" sz="4800">
              <a:solidFill>
                <a:srgbClr val="FF3333"/>
              </a:solidFill>
              <a:latin typeface="Palanquin"/>
              <a:ea typeface="Palanquin"/>
              <a:cs typeface="Palanquin"/>
              <a:sym typeface="Palanquin"/>
            </a:endParaRPr>
          </a:p>
        </p:txBody>
      </p:sp>
      <p:sp>
        <p:nvSpPr>
          <p:cNvPr id="57" name="Google Shape;57;p1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graphicFrame>
        <p:nvGraphicFramePr>
          <p:cNvPr id="149" name="Google Shape;149;p22"/>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Dématérialisation et travail social (suite)</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30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9144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L’absence de cadrage clair sur l’aide numérique laisse une zone grise : jusqu’où aller ? Quelle finalité donner à cette aide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&gt; Échange possible : "Comment définissez-vous votre rôle dans l’aide numérique : plutôt 'faire avec', 'faire à la place' ou un mix des deux ?" "Quelles limites vous fixer pour éviter de sortir de votre périmètre d’action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Post-it</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Tableau / paperboard</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50" name="Google Shape;150;p2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23"/>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Les difficultés numériques de mes publics</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4</a:t>
                      </a:r>
                      <a:r>
                        <a:rPr lang="fr">
                          <a:solidFill>
                            <a:srgbClr val="FFFFFF"/>
                          </a:solidFill>
                          <a:latin typeface="Palanquin Medium"/>
                          <a:ea typeface="Palanquin Medium"/>
                          <a:cs typeface="Palanquin Medium"/>
                          <a:sym typeface="Palanquin Medium"/>
                        </a:rPr>
                        <a:t>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Pédagogique</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Connaître les problématiques numériques des publics en fragilité</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Animez dans un premier l’atelier “Pas en avant du numérique” en se référant à la documentation produites par Les Assembleurs.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Puis passez au quiz. Les stagiaires forment des équipes de 3 et doivent répondre aux 8 questions. Pour augmenter le quiz, vous pouvez utiliser un outil </a:t>
                      </a:r>
                      <a:r>
                        <a:rPr lang="fr" sz="1100">
                          <a:solidFill>
                            <a:srgbClr val="003081"/>
                          </a:solidFill>
                          <a:latin typeface="Palanquin Medium"/>
                          <a:ea typeface="Palanquin Medium"/>
                          <a:cs typeface="Palanquin Medium"/>
                          <a:sym typeface="Palanquin Medium"/>
                        </a:rPr>
                        <a:t>interactif</a:t>
                      </a:r>
                      <a:r>
                        <a:rPr lang="fr" sz="1100">
                          <a:solidFill>
                            <a:srgbClr val="003081"/>
                          </a:solidFill>
                          <a:latin typeface="Palanquin Medium"/>
                          <a:ea typeface="Palanquin Medium"/>
                          <a:cs typeface="Palanquin Medium"/>
                          <a:sym typeface="Palanquin Medium"/>
                        </a:rPr>
                        <a:t> de votre choix.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Pour résumer ce que les stagiaires viennent de vivre et comprendre, proposez leur de définir les éventuels facteurs d’exclusion à observer chez les publics. Puis montrez la slide récapitulative avec les différents facteurs :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 âge</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 zone géographique</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 entourage / situation familiale</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 Situation socio-économique</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 Niveau scolaire</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 Équipement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 Situation de handicap</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 Niveau de compétences numériques</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 Freins psychologiques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Kit : Pas en avant du numérique</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Option : outil de quiz interactif</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56" name="Google Shape;156;p2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graphicFrame>
        <p:nvGraphicFramePr>
          <p:cNvPr id="161" name="Google Shape;161;p24"/>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Quelles actions possibles ? </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40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Pédagogique</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Connaître les différentes stratégies d’accompagnement possibles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Posez le contexte de l’atelier : </a:t>
                      </a:r>
                      <a:r>
                        <a:rPr i="1" lang="fr" sz="1100">
                          <a:solidFill>
                            <a:srgbClr val="003081"/>
                          </a:solidFill>
                          <a:latin typeface="Palanquin Medium"/>
                          <a:ea typeface="Palanquin Medium"/>
                          <a:cs typeface="Palanquin Medium"/>
                          <a:sym typeface="Palanquin Medium"/>
                        </a:rPr>
                        <a:t>“Dans votre rôle d’aidant numérique, vous serez confrontés à une diversité de situations où les besoins et urgences des usagers diffèrent. Aujourd’hui, nous allons explorer les stratégies possibles pour répondre efficacement à leurs demandes tout en respectant vos limites professionnelles."</a:t>
                      </a:r>
                      <a:br>
                        <a:rPr i="1" lang="fr" sz="1100">
                          <a:solidFill>
                            <a:srgbClr val="003081"/>
                          </a:solidFill>
                          <a:latin typeface="Palanquin Medium"/>
                          <a:ea typeface="Palanquin Medium"/>
                          <a:cs typeface="Palanquin Medium"/>
                          <a:sym typeface="Palanquin Medium"/>
                        </a:rPr>
                      </a:br>
                      <a:endParaRPr i="1"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Expliquez les trois grandes stratégies disponibles pour les aidants numériques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Faire à la place de l’usager : Cas où l’usager est totalement incapable de réaliser l’action, même accompagné. Exemple : Une urgence critique (risque de rupture de droits) où la formation ou l’autonomie n’est pas prioritaire.</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Accompagner l’usager : L’objectif est de guider l’usager étape par étape pour lui permettre d’apprendre et de devenir autonome. Exemple : Montrer comment s’inscrire sur un site et laisser l’usager effectuer certaines actions lui-même.</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Orienter vers un autre professionnel : Quand la situation dépasse vos compétences ou votre périmètre d’action. Exemple : Un problème technique complexe nécessitant un spécialiste ou un besoin social qui relève d’un autre métier.</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Lancez l’atelier “À la place de” : divisez les stagiaires en binômes et distribuez un personnage à chaque groupe. Proposez une première situation.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Chaque binôme discute de la stratégie d’accompagnement à adopter pour leur personnage.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62" name="Google Shape;162;p2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graphicFrame>
        <p:nvGraphicFramePr>
          <p:cNvPr id="167" name="Google Shape;167;p25"/>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Quelles actions possibles ? </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40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Animez la mise en commun. Chaque groupe présente la stratégie qu’il a retenu. Posez des questions pour lancer le débat : "Pourquoi avez-vous choisi cette stratégie ?", "Quelles seraient les conséquences si vous adoptiez une autre approche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Questions possibles pour </a:t>
                      </a:r>
                      <a:r>
                        <a:rPr lang="fr" sz="1100">
                          <a:solidFill>
                            <a:srgbClr val="003081"/>
                          </a:solidFill>
                          <a:latin typeface="Palanquin Medium"/>
                          <a:ea typeface="Palanquin Medium"/>
                          <a:cs typeface="Palanquin Medium"/>
                          <a:sym typeface="Palanquin Medium"/>
                        </a:rPr>
                        <a:t>clôturer</a:t>
                      </a:r>
                      <a:r>
                        <a:rPr lang="fr" sz="1100">
                          <a:solidFill>
                            <a:srgbClr val="003081"/>
                          </a:solidFill>
                          <a:latin typeface="Palanquin Medium"/>
                          <a:ea typeface="Palanquin Medium"/>
                          <a:cs typeface="Palanquin Medium"/>
                          <a:sym typeface="Palanquin Medium"/>
                        </a:rPr>
                        <a:t> l’atelier : "Dans quelles situations vous sentez-vous le plus à l’aise pour intervenir ?" "Comment pouvez-vous poser des limites claires tout en aidant efficacement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Présentez la slide sur les périmètres d’action entre travail social/médiation social/médiation numérique. Analysez les points de convergence et les missions qui diffèrent. En fonction du profil des aidants, vous pouvez </a:t>
                      </a:r>
                      <a:r>
                        <a:rPr lang="fr" sz="1100">
                          <a:solidFill>
                            <a:srgbClr val="003081"/>
                          </a:solidFill>
                          <a:latin typeface="Palanquin Medium"/>
                          <a:ea typeface="Palanquin Medium"/>
                          <a:cs typeface="Palanquin Medium"/>
                          <a:sym typeface="Palanquin Medium"/>
                        </a:rPr>
                        <a:t>compléter</a:t>
                      </a:r>
                      <a:r>
                        <a:rPr lang="fr" sz="1100">
                          <a:solidFill>
                            <a:srgbClr val="003081"/>
                          </a:solidFill>
                          <a:latin typeface="Palanquin Medium"/>
                          <a:ea typeface="Palanquin Medium"/>
                          <a:cs typeface="Palanquin Medium"/>
                          <a:sym typeface="Palanquin Medium"/>
                        </a:rPr>
                        <a:t> avec un référentiel métier définit sur votre territoire.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Terminez avec la slide synthétique des actions possibles en fonction de leurs missions et de l’urgence/importance de la situation de l’usager ou de l’usagère.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À la place de : Cartes personnages et actions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68" name="Google Shape;168;p25"/>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graphicFrame>
        <p:nvGraphicFramePr>
          <p:cNvPr id="173" name="Google Shape;173;p26"/>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Action 1 : diagnostiquer </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3</a:t>
                      </a:r>
                      <a:r>
                        <a:rPr lang="fr">
                          <a:solidFill>
                            <a:srgbClr val="FFFFFF"/>
                          </a:solidFill>
                          <a:latin typeface="Palanquin Medium"/>
                          <a:ea typeface="Palanquin Medium"/>
                          <a:cs typeface="Palanquin Medium"/>
                          <a:sym typeface="Palanquin Medium"/>
                        </a:rPr>
                        <a:t>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Pédagogique</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Analyser la situation du bénéficiaire en diagnostiquant son niveau de compétences numériques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 </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Posez le contexte de la séquence : </a:t>
                      </a:r>
                      <a:r>
                        <a:rPr i="1" lang="fr" sz="1100">
                          <a:solidFill>
                            <a:srgbClr val="003081"/>
                          </a:solidFill>
                          <a:latin typeface="Palanquin Medium"/>
                          <a:ea typeface="Palanquin Medium"/>
                          <a:cs typeface="Palanquin Medium"/>
                          <a:sym typeface="Palanquin Medium"/>
                        </a:rPr>
                        <a:t>"Pour bien accompagner un usager, il est essentiel de comprendre sa situation numérique. Quels sont ses usages, ses besoins, et ses éventuelles difficultés ? Ce diagnostic est une étape clé pour éviter les malentendus et proposer des solutions adaptées. Pour le réaliser, "Nous allons voir comment poser des questions ciblées et empathiques pour identifier rapidement les compétences numériques d’un usager."</a:t>
                      </a:r>
                      <a:br>
                        <a:rPr i="1" lang="fr" sz="1100">
                          <a:solidFill>
                            <a:srgbClr val="003081"/>
                          </a:solidFill>
                          <a:latin typeface="Palanquin Medium"/>
                          <a:ea typeface="Palanquin Medium"/>
                          <a:cs typeface="Palanquin Medium"/>
                          <a:sym typeface="Palanquin Medium"/>
                        </a:rPr>
                      </a:br>
                      <a:endParaRPr i="1"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Revenez sur les éventuels facteurs d’exclusion numérique possibles définis auparavant. Expliquez que le diagnostic repose sur 4 axes principaux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Niveau de compétences numériques.</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Relation au numérique / freins psychologiques.</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Équipement disponible.</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Appui de l’entourage.</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Lancez un brainstorming avec une phase individuelle de 5 minutes dans un premier temps : </a:t>
                      </a:r>
                      <a:r>
                        <a:rPr i="1" lang="fr" sz="1100">
                          <a:solidFill>
                            <a:srgbClr val="003081"/>
                          </a:solidFill>
                          <a:latin typeface="Palanquin Medium"/>
                          <a:ea typeface="Palanquin Medium"/>
                          <a:cs typeface="Palanquin Medium"/>
                          <a:sym typeface="Palanquin Medium"/>
                        </a:rPr>
                        <a:t>“ Pour ces 4 points, quels seraient les questions à poser à un usager pour un diagnostic rapide ?”</a:t>
                      </a:r>
                      <a:br>
                        <a:rPr i="1" lang="fr" sz="1100">
                          <a:solidFill>
                            <a:srgbClr val="003081"/>
                          </a:solidFill>
                          <a:latin typeface="Palanquin Medium"/>
                          <a:ea typeface="Palanquin Medium"/>
                          <a:cs typeface="Palanquin Medium"/>
                          <a:sym typeface="Palanquin Medium"/>
                        </a:rPr>
                      </a:br>
                      <a:endParaRPr i="1"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Animez la mise en commun en remplissant les colonnes correspondantes.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Présentez les slides récapitulatives : l’exemple de questions de diagnostic rapide puis les quelques conseils de communication.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Tableau / paperboard</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74" name="Google Shape;174;p2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graphicFrame>
        <p:nvGraphicFramePr>
          <p:cNvPr id="179" name="Google Shape;179;p27"/>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Action 2 : Orienter</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40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Pédagogique</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Identifier les différents types de professionnels de la médiation numérique </a:t>
                      </a:r>
                      <a:endParaRPr sz="11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Orienter les acteurs de mon territoire vers un pro de la médiation numérique</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 </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Poser le contexte de l’atelier : </a:t>
                      </a:r>
                      <a:r>
                        <a:rPr i="1" lang="fr" sz="1100">
                          <a:solidFill>
                            <a:srgbClr val="003081"/>
                          </a:solidFill>
                          <a:latin typeface="Palanquin Medium"/>
                          <a:ea typeface="Palanquin Medium"/>
                          <a:cs typeface="Palanquin Medium"/>
                          <a:sym typeface="Palanquin Medium"/>
                        </a:rPr>
                        <a:t>"En tant qu’aidants numériques, il est essentiel de connaître les acteurs de la médiation numérique sur votre territoire pour orienter efficacement les usagers. Les besoins sont divers et parfois complexes : accès à internet, démarches administratives, apprentissage numérique. Vous n’êtes pas seuls, et il existe des structures pour relayer vos efforts."</a:t>
                      </a:r>
                      <a:br>
                        <a:rPr i="1" lang="fr" sz="1100">
                          <a:solidFill>
                            <a:srgbClr val="003081"/>
                          </a:solidFill>
                          <a:latin typeface="Palanquin Medium"/>
                          <a:ea typeface="Palanquin Medium"/>
                          <a:cs typeface="Palanquin Medium"/>
                          <a:sym typeface="Palanquin Medium"/>
                        </a:rPr>
                      </a:br>
                      <a:endParaRPr i="1"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Demandez aux stagiaires quels sont les lieux de médiation numérique qu’ils connaissent puis présentez la slide récapitulative. Présentez les différentes structures et leurs spécificités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Espaces Publics Numériques : Ateliers d’initiation pour tous publics…</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France Services : Aide aux démarches administratives et accompagnement numérique…</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Tiers-lieux et FabLabs : Axés sur la créativité numérique et les projets collaboratifs…</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PIMMS, bibliothèques, missions locales : Structures polyvalentes de proximité…</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Montrez des exemples concrets de cartographies accessibles en ligne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Niveau national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Les Bons Clics : </a:t>
                      </a:r>
                      <a:r>
                        <a:rPr lang="fr" sz="1100" u="sng">
                          <a:solidFill>
                            <a:schemeClr val="hlink"/>
                          </a:solidFill>
                          <a:latin typeface="Palanquin Medium"/>
                          <a:ea typeface="Palanquin Medium"/>
                          <a:cs typeface="Palanquin Medium"/>
                          <a:sym typeface="Palanquin Medium"/>
                          <a:hlinkClick r:id="rId3"/>
                        </a:rPr>
                        <a:t>https://www.lesbonsclics.fr</a:t>
                      </a:r>
                      <a:r>
                        <a:rPr lang="fr" sz="1100">
                          <a:solidFill>
                            <a:srgbClr val="003081"/>
                          </a:solidFill>
                          <a:latin typeface="Palanquin Medium"/>
                          <a:ea typeface="Palanquin Medium"/>
                          <a:cs typeface="Palanquin Medium"/>
                          <a:sym typeface="Palanquin Medium"/>
                        </a:rPr>
                        <a:t>.</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Cartographie nationale : </a:t>
                      </a:r>
                      <a:r>
                        <a:rPr lang="fr" sz="1100" u="sng">
                          <a:solidFill>
                            <a:schemeClr val="hlink"/>
                          </a:solidFill>
                          <a:latin typeface="Palanquin Medium"/>
                          <a:ea typeface="Palanquin Medium"/>
                          <a:cs typeface="Palanquin Medium"/>
                          <a:sym typeface="Palanquin Medium"/>
                          <a:hlinkClick r:id="rId4"/>
                        </a:rPr>
                        <a:t>https://cartographie.societenumerique.gouv.fr</a:t>
                      </a:r>
                      <a:r>
                        <a:rPr lang="fr" sz="1100">
                          <a:solidFill>
                            <a:srgbClr val="003081"/>
                          </a:solidFill>
                          <a:latin typeface="Palanquin Medium"/>
                          <a:ea typeface="Palanquin Medium"/>
                          <a:cs typeface="Palanquin Medium"/>
                          <a:sym typeface="Palanquin Medium"/>
                        </a:rPr>
                        <a:t>.</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Niveau local : À completer en fonction de votre territoire Exemple : Résin’ pour la Métropole de Lyon ou Hinaura en région Auvergne-Rhône-Alpes.</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Lancez l’atelier d’orientation. Chaque binôme choisit un cas à traiter. Ils doivent utiliser l’outil de cartographie pour identifiez la structure de médiation numérique la plus adaptée.</a:t>
                      </a:r>
                      <a:endParaRPr i="1"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80" name="Google Shape;180;p27"/>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graphicFrame>
        <p:nvGraphicFramePr>
          <p:cNvPr id="185" name="Google Shape;185;p28"/>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Action 2 : Orienter (suite) </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4</a:t>
                      </a:r>
                      <a:r>
                        <a:rPr lang="fr">
                          <a:solidFill>
                            <a:srgbClr val="FFFFFF"/>
                          </a:solidFill>
                          <a:latin typeface="Palanquin Medium"/>
                          <a:ea typeface="Palanquin Medium"/>
                          <a:cs typeface="Palanquin Medium"/>
                          <a:sym typeface="Palanquin Medium"/>
                        </a:rPr>
                        <a:t>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 </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Chaque binôme présente la structure choisie et explique pourquoi elle répond aux besoins de l’usager. Encouragez un échange pour compléter ou enrichir les propositions.</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Question pour aller plus loin : </a:t>
                      </a:r>
                      <a:r>
                        <a:rPr i="1" lang="fr" sz="1100">
                          <a:solidFill>
                            <a:srgbClr val="003081"/>
                          </a:solidFill>
                          <a:latin typeface="Palanquin Medium"/>
                          <a:ea typeface="Palanquin Medium"/>
                          <a:cs typeface="Palanquin Medium"/>
                          <a:sym typeface="Palanquin Medium"/>
                        </a:rPr>
                        <a:t>"Comment pouvez-vous enrichir votre réseau local pour mieux orienter les usagers ?"</a:t>
                      </a:r>
                      <a:endParaRPr i="1"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Orientation : Cartes situation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1 ordinateur par binôme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86" name="Google Shape;186;p28"/>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graphicFrame>
        <p:nvGraphicFramePr>
          <p:cNvPr id="191" name="Google Shape;191;p29"/>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Action 3 : Accompagner l’urgence</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5</a:t>
                      </a:r>
                      <a:r>
                        <a:rPr lang="fr">
                          <a:solidFill>
                            <a:srgbClr val="FFFFFF"/>
                          </a:solidFill>
                          <a:latin typeface="Palanquin Medium"/>
                          <a:ea typeface="Palanquin Medium"/>
                          <a:cs typeface="Palanquin Medium"/>
                          <a:sym typeface="Palanquin Medium"/>
                        </a:rPr>
                        <a:t>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Pédagogique</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Clr>
                          <a:schemeClr val="dk1"/>
                        </a:buClr>
                        <a:buSzPts val="1100"/>
                        <a:buFont typeface="Arial"/>
                        <a:buNone/>
                      </a:pPr>
                      <a:r>
                        <a:rPr lang="fr" sz="1100">
                          <a:solidFill>
                            <a:srgbClr val="003081"/>
                          </a:solidFill>
                          <a:latin typeface="Palanquin Medium"/>
                          <a:ea typeface="Palanquin Medium"/>
                          <a:cs typeface="Palanquin Medium"/>
                          <a:sym typeface="Palanquin Medium"/>
                        </a:rPr>
                        <a:t>Identifier les principales urgences numériques vécues par les usagers</a:t>
                      </a:r>
                      <a:endParaRPr sz="1100">
                        <a:solidFill>
                          <a:srgbClr val="003081"/>
                        </a:solidFill>
                        <a:latin typeface="Palanquin Medium"/>
                        <a:ea typeface="Palanquin Medium"/>
                        <a:cs typeface="Palanquin Medium"/>
                        <a:sym typeface="Palanquin Medium"/>
                      </a:endParaRPr>
                    </a:p>
                    <a:p>
                      <a:pPr indent="0" lvl="0" marL="0" rtl="0" algn="l">
                        <a:spcBef>
                          <a:spcPts val="0"/>
                        </a:spcBef>
                        <a:spcAft>
                          <a:spcPts val="0"/>
                        </a:spcAft>
                        <a:buClr>
                          <a:schemeClr val="dk1"/>
                        </a:buClr>
                        <a:buSzPts val="1100"/>
                        <a:buFont typeface="Arial"/>
                        <a:buNone/>
                      </a:pPr>
                      <a:r>
                        <a:rPr lang="fr" sz="1100">
                          <a:solidFill>
                            <a:srgbClr val="003081"/>
                          </a:solidFill>
                          <a:latin typeface="Palanquin Medium"/>
                          <a:ea typeface="Palanquin Medium"/>
                          <a:cs typeface="Palanquin Medium"/>
                          <a:sym typeface="Palanquin Medium"/>
                        </a:rPr>
                        <a:t>Résoudre les urgences numériques rencontrées par les usagers </a:t>
                      </a:r>
                      <a:endParaRPr sz="11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 </a:t>
                      </a:r>
                      <a:r>
                        <a:rPr b="1" lang="fr">
                          <a:solidFill>
                            <a:srgbClr val="FF3333"/>
                          </a:solidFill>
                          <a:latin typeface="Palanquin"/>
                          <a:ea typeface="Palanquin"/>
                          <a:cs typeface="Palanquin"/>
                          <a:sym typeface="Palanquin"/>
                        </a:rPr>
                        <a:t> </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Lancer un brainstorming en posant la question : Quelles sont les principales situations d’urgence numérique auxquelles vous devez faire face au quotidien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Écrire les suggestions au fur et à mesure sur un tableau ou un paperboard. Cette étape vise à établir une base commune des problématiques pour la suite. Classez les par familles dans la mesure du possible : problème d’accès, problème purement administratif, problème de compréhension des interfaces numériques…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Présentez les 3 étapes à suivre pour mieux comprendre la situation et tenter de la résoudre :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Se représenter la situation dans son ensemble en utilisant la méthode QQOQCCP (Quoi, Qui, Où, Quand, Comment, Combien, Pourquoi)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Exemple : Si un usager ne parvient pas à accéder à un compte en ligne, poser les questions suivantes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Quoi ? Quel service est concerné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Qui ? L’usager a-t-il les compétences nécessaires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Pourquoi ? Le problème vient-il d’un mot de passe oublié, d’un bug, etc.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Rechercher des causes profondes en utilisant la méthode des 5 Pourquoi : Se poser successivement cinq fois la question « Pourquoi ? »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Exemple : </a:t>
                      </a:r>
                      <a:endParaRPr sz="1100">
                        <a:solidFill>
                          <a:srgbClr val="003081"/>
                        </a:solidFill>
                        <a:latin typeface="Palanquin Medium"/>
                        <a:ea typeface="Palanquin Medium"/>
                        <a:cs typeface="Palanquin Medium"/>
                        <a:sym typeface="Palanquin Medium"/>
                      </a:endParaRPr>
                    </a:p>
                    <a:p>
                      <a:pPr indent="0" lvl="0" marL="914400" rtl="0" algn="l">
                        <a:lnSpc>
                          <a:spcPct val="115000"/>
                        </a:lnSpc>
                        <a:spcBef>
                          <a:spcPts val="1200"/>
                        </a:spcBef>
                        <a:spcAft>
                          <a:spcPts val="1200"/>
                        </a:spcAft>
                        <a:buNone/>
                      </a:pPr>
                      <a:r>
                        <a:rPr lang="fr" sz="1100">
                          <a:solidFill>
                            <a:srgbClr val="003081"/>
                          </a:solidFill>
                          <a:latin typeface="Palanquin Medium"/>
                          <a:ea typeface="Palanquin Medium"/>
                          <a:cs typeface="Palanquin Medium"/>
                          <a:sym typeface="Palanquin Medium"/>
                        </a:rPr>
                        <a:t>Problème : L’usager ne parvient pas à se connecter.</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Pourquoi ? Il a oublié son mot de passe.</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Pourquoi ? Il ne l’a pas noté.</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Pourquoi ? Il n’a pas d’outil pour le gérer.</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Pourquoi ? Il n’est pas au courant de ces outils.</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Solution potentielle : Former l’usager à l’utilisation d’un gestionnaire de mots de passe.</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92" name="Google Shape;192;p2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graphicFrame>
        <p:nvGraphicFramePr>
          <p:cNvPr id="197" name="Google Shape;197;p30"/>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Action 3 : Accompagner l’urgence (suite)</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50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  </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lnSpc>
                          <a:spcPct val="115000"/>
                        </a:lnSpc>
                        <a:spcBef>
                          <a:spcPts val="1200"/>
                        </a:spcBef>
                        <a:spcAft>
                          <a:spcPts val="0"/>
                        </a:spcAft>
                        <a:buNone/>
                      </a:pPr>
                      <a:r>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Définir les solutions possibles en utilisant le plan d’actions des solutions : </a:t>
                      </a:r>
                      <a:endParaRPr sz="1100">
                        <a:solidFill>
                          <a:srgbClr val="003081"/>
                        </a:solidFill>
                        <a:latin typeface="Palanquin Medium"/>
                        <a:ea typeface="Palanquin Medium"/>
                        <a:cs typeface="Palanquin Medium"/>
                        <a:sym typeface="Palanquin Medium"/>
                      </a:endParaRPr>
                    </a:p>
                    <a:p>
                      <a:pPr indent="0" lvl="0" marL="914400" rtl="0" algn="l">
                        <a:lnSpc>
                          <a:spcPct val="115000"/>
                        </a:lnSpc>
                        <a:spcBef>
                          <a:spcPts val="1200"/>
                        </a:spcBef>
                        <a:spcAft>
                          <a:spcPts val="0"/>
                        </a:spcAft>
                        <a:buNone/>
                      </a:pPr>
                      <a:r>
                        <a:rPr lang="fr" sz="1100">
                          <a:solidFill>
                            <a:srgbClr val="003081"/>
                          </a:solidFill>
                          <a:latin typeface="Palanquin Medium"/>
                          <a:ea typeface="Palanquin Medium"/>
                          <a:cs typeface="Palanquin Medium"/>
                          <a:sym typeface="Palanquin Medium"/>
                        </a:rPr>
                        <a:t>&gt; Solutions à court terme : Actions rapides pour répondre à l’urgence immédiate. Par exemple, réinitialiser un mot de passe ou guider l’usager étape par étape.</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&gt; Solutions à long terme : Stratégies visant à éviter que le problème ne se reproduise, comme la formation ou l’installation d’outils adaptés.</a:t>
                      </a: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Lancez l’activité pratique. Les stagiaires se divisent en groupe de 4. Chaque groupe choisit une urgence identifiée lors du brainstorming. Un membre joue le rôle de l’usager confronté au problème, les autres appliquent les étapes 1 et 2 pour analyser la situation. Les groupes documentent leurs conclusions et solutions dans la fiche dédiée.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Les solutions sont ensuite présentées et discutées en groupe complet.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Fiche Résolution de situations problématiques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98" name="Google Shape;198;p3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graphicFrame>
        <p:nvGraphicFramePr>
          <p:cNvPr id="203" name="Google Shape;203;p31"/>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La protection des données personnelles des usagers et usagères</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4</a:t>
                      </a:r>
                      <a:r>
                        <a:rPr lang="fr">
                          <a:solidFill>
                            <a:srgbClr val="FFFFFF"/>
                          </a:solidFill>
                          <a:latin typeface="Palanquin Medium"/>
                          <a:ea typeface="Palanquin Medium"/>
                          <a:cs typeface="Palanquin Medium"/>
                          <a:sym typeface="Palanquin Medium"/>
                        </a:rPr>
                        <a:t>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Pédagogique</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Clr>
                          <a:schemeClr val="dk1"/>
                        </a:buClr>
                        <a:buSzPts val="1100"/>
                        <a:buFont typeface="Arial"/>
                        <a:buNone/>
                      </a:pPr>
                      <a:r>
                        <a:rPr lang="fr" sz="1100">
                          <a:solidFill>
                            <a:srgbClr val="003081"/>
                          </a:solidFill>
                          <a:latin typeface="Palanquin Medium"/>
                          <a:ea typeface="Palanquin Medium"/>
                          <a:cs typeface="Palanquin Medium"/>
                          <a:sym typeface="Palanquin Medium"/>
                        </a:rPr>
                        <a:t>Connaître le RGPD et les bonnes pratiques d'utilisation des données personnelles des usagers</a:t>
                      </a:r>
                      <a:endParaRPr sz="11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Utiliser les outils pour protéger les données personnelles de mes usagers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 </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Commencez cette partie avec quelques slides descendantes expliquant ce que sont les données personnelles et le RGPD.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Expliquez qu'une donnée personnelle se réfère à toute information permettant d'identifier directement ou indirectement une personne. Cela inclut des éléments évidents comme le nom et le prénom, mais aussi des données croisées comme une adresse et une date de naissance. Cette introduction vise à sensibiliser les participants à la nature et à la diversité des données à protéger.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Expliquez les principes fondamentaux du Règlement Général de Protection des Données (RGPD). Ce cadre européen est présenté comme une réglementation qui renforce les droits des individus, responsabilise les acteurs manipulant les données et donne à la CNIL un pouvoir accru pour sanctionner en cas de </a:t>
                      </a:r>
                      <a:r>
                        <a:rPr lang="fr" sz="1100">
                          <a:solidFill>
                            <a:srgbClr val="003081"/>
                          </a:solidFill>
                          <a:latin typeface="Palanquin Medium"/>
                          <a:ea typeface="Palanquin Medium"/>
                          <a:cs typeface="Palanquin Medium"/>
                          <a:sym typeface="Palanquin Medium"/>
                        </a:rPr>
                        <a:t>non-conformité. Les règles essentielles sont déclinées sous forme de questions pratiques : quelles données collecter ? Dans quel but ? Pour combien de temps ? Ces interrogations guident les participants vers une réflexion sur leurs propres pratiques.</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Expliquez ensuite quelles sont les bonnes pratiques selon les situations d’accompagnement. Trois scénarios sont abordés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Quand j’aide une personne à utiliser un outil numérique : l’accent est mis sur l’information et la sensibilisation des usagers, en les aidant à effacer leurs traces et en veillant à ne collecter que les données strictement nécessaires.</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Quand j’accompagne une personne en sa présence : cette partie insiste sur la discrétion et la confidentialité. L’accompagnateur doit informer l’usager de son rôle et des bonnes pratiques pour protéger ses données.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204" name="Google Shape;204;p3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graphicFrame>
        <p:nvGraphicFramePr>
          <p:cNvPr id="62" name="Google Shape;62;p14"/>
          <p:cNvGraphicFramePr/>
          <p:nvPr/>
        </p:nvGraphicFramePr>
        <p:xfrm>
          <a:off x="821709" y="1146303"/>
          <a:ext cx="3000000" cy="3000000"/>
        </p:xfrm>
        <a:graphic>
          <a:graphicData uri="http://schemas.openxmlformats.org/drawingml/2006/table">
            <a:tbl>
              <a:tblPr>
                <a:noFill/>
                <a:tableStyleId>{165AE085-BD80-4F1E-B6D5-662DC5E1D041}</a:tableStyleId>
              </a:tblPr>
              <a:tblGrid>
                <a:gridCol w="6026200"/>
              </a:tblGrid>
              <a:tr h="336325">
                <a:tc>
                  <a:txBody>
                    <a:bodyPr/>
                    <a:lstStyle/>
                    <a:p>
                      <a:pPr indent="0" lvl="0" marL="0" rtl="0" algn="l">
                        <a:spcBef>
                          <a:spcPts val="0"/>
                        </a:spcBef>
                        <a:spcAft>
                          <a:spcPts val="0"/>
                        </a:spcAft>
                        <a:buNone/>
                      </a:pPr>
                      <a:r>
                        <a:rPr b="1" lang="fr" sz="1800">
                          <a:solidFill>
                            <a:srgbClr val="FF3333"/>
                          </a:solidFill>
                          <a:latin typeface="Palanquin"/>
                          <a:ea typeface="Palanquin"/>
                          <a:cs typeface="Palanquin"/>
                          <a:sym typeface="Palanquin"/>
                        </a:rPr>
                        <a:t>Présentation de la formation</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Objectifs de la formation</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r>
              <a:tr h="336325">
                <a:tc>
                  <a:txBody>
                    <a:bodyPr/>
                    <a:lstStyle/>
                    <a:p>
                      <a:pPr indent="0" lvl="0" marL="0" rtl="0" algn="l">
                        <a:spcBef>
                          <a:spcPts val="0"/>
                        </a:spcBef>
                        <a:spcAft>
                          <a:spcPts val="0"/>
                        </a:spcAft>
                        <a:buNone/>
                      </a:pPr>
                      <a:r>
                        <a:t/>
                      </a:r>
                      <a:endParaRPr b="1" sz="1800">
                        <a:solidFill>
                          <a:srgbClr val="FF3333"/>
                        </a:solidFill>
                        <a:latin typeface="Palanquin"/>
                        <a:ea typeface="Palanquin"/>
                        <a:cs typeface="Palanquin"/>
                        <a:sym typeface="Palanquin"/>
                      </a:endParaRPr>
                    </a:p>
                    <a:p>
                      <a:pPr indent="0" lvl="0" marL="0" rtl="0" algn="l">
                        <a:spcBef>
                          <a:spcPts val="0"/>
                        </a:spcBef>
                        <a:spcAft>
                          <a:spcPts val="0"/>
                        </a:spcAft>
                        <a:buNone/>
                      </a:pPr>
                      <a:r>
                        <a:rPr b="1" lang="fr" sz="1800">
                          <a:solidFill>
                            <a:srgbClr val="FF3333"/>
                          </a:solidFill>
                          <a:latin typeface="Palanquin"/>
                          <a:ea typeface="Palanquin"/>
                          <a:cs typeface="Palanquin"/>
                          <a:sym typeface="Palanquin"/>
                        </a:rPr>
                        <a:t>Déroulé de la formation</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Programme de la formation</a:t>
                      </a:r>
                      <a:endParaRPr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19050">
                      <a:solidFill>
                        <a:srgbClr val="FF3333"/>
                      </a:solidFill>
                      <a:prstDash val="solid"/>
                      <a:round/>
                      <a:headEnd len="sm" w="sm" type="none"/>
                      <a:tailEnd len="sm" w="sm" type="none"/>
                    </a:lnT>
                    <a:lnB cap="flat" cmpd="sng" w="9525">
                      <a:solidFill>
                        <a:srgbClr val="FFFFFF"/>
                      </a:solidFill>
                      <a:prstDash val="solid"/>
                      <a:round/>
                      <a:headEnd len="sm" w="sm" type="none"/>
                      <a:tailEnd len="sm" w="sm" type="none"/>
                    </a:lnB>
                  </a:tcPr>
                </a:tc>
              </a:tr>
              <a:tr h="279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Les grains pédagogiques</a:t>
                      </a:r>
                      <a:endParaRPr b="1" sz="1300">
                        <a:solidFill>
                          <a:srgbClr val="003081"/>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36325">
                <a:tc>
                  <a:txBody>
                    <a:bodyPr/>
                    <a:lstStyle/>
                    <a:p>
                      <a:pPr indent="0" lvl="0" marL="0" rtl="0" algn="l">
                        <a:spcBef>
                          <a:spcPts val="0"/>
                        </a:spcBef>
                        <a:spcAft>
                          <a:spcPts val="0"/>
                        </a:spcAft>
                        <a:buNone/>
                      </a:pPr>
                      <a:r>
                        <a:t/>
                      </a:r>
                      <a:endParaRPr b="1" sz="1800">
                        <a:solidFill>
                          <a:srgbClr val="FF3333"/>
                        </a:solidFill>
                        <a:latin typeface="Palanquin"/>
                        <a:ea typeface="Palanquin"/>
                        <a:cs typeface="Palanquin"/>
                        <a:sym typeface="Palanquin"/>
                      </a:endParaRPr>
                    </a:p>
                    <a:p>
                      <a:pPr indent="0" lvl="0" marL="0" rtl="0" algn="l">
                        <a:spcBef>
                          <a:spcPts val="0"/>
                        </a:spcBef>
                        <a:spcAft>
                          <a:spcPts val="0"/>
                        </a:spcAft>
                        <a:buNone/>
                      </a:pPr>
                      <a:r>
                        <a:rPr b="1" lang="fr" sz="1800">
                          <a:solidFill>
                            <a:srgbClr val="FF3333"/>
                          </a:solidFill>
                          <a:latin typeface="Palanquin"/>
                          <a:ea typeface="Palanquin"/>
                          <a:cs typeface="Palanquin"/>
                          <a:sym typeface="Palanquin"/>
                        </a:rPr>
                        <a:t>Matériel</a:t>
                      </a:r>
                      <a:endParaRPr b="1" sz="1800">
                        <a:solidFill>
                          <a:srgbClr val="FF3333"/>
                        </a:solidFill>
                        <a:latin typeface="Palanquin"/>
                        <a:ea typeface="Palanquin"/>
                        <a:cs typeface="Palanquin"/>
                        <a:sym typeface="Palanquin"/>
                      </a:endParaRPr>
                    </a:p>
                  </a:txBody>
                  <a:tcPr marT="89275" marB="8927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19050">
                      <a:solidFill>
                        <a:srgbClr val="FF3333"/>
                      </a:solidFill>
                      <a:prstDash val="solid"/>
                      <a:round/>
                      <a:headEnd len="sm" w="sm" type="none"/>
                      <a:tailEnd len="sm" w="sm" type="none"/>
                    </a:lnB>
                  </a:tcPr>
                </a:tc>
              </a:tr>
            </a:tbl>
          </a:graphicData>
        </a:graphic>
      </p:graphicFrame>
      <p:sp>
        <p:nvSpPr>
          <p:cNvPr id="63" name="Google Shape;63;p14"/>
          <p:cNvSpPr txBox="1"/>
          <p:nvPr/>
        </p:nvSpPr>
        <p:spPr>
          <a:xfrm>
            <a:off x="821700"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Sommaire</a:t>
            </a:r>
            <a:endParaRPr i="0" sz="2600" u="none" cap="none" strike="noStrike">
              <a:solidFill>
                <a:srgbClr val="FFFFFF"/>
              </a:solidFill>
              <a:highlight>
                <a:srgbClr val="003081"/>
              </a:highlight>
              <a:latin typeface="Palanquin"/>
              <a:ea typeface="Palanquin"/>
              <a:cs typeface="Palanquin"/>
              <a:sym typeface="Palanquin"/>
            </a:endParaRPr>
          </a:p>
        </p:txBody>
      </p:sp>
      <p:sp>
        <p:nvSpPr>
          <p:cNvPr id="64" name="Google Shape;64;p1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graphicFrame>
        <p:nvGraphicFramePr>
          <p:cNvPr id="209" name="Google Shape;209;p32"/>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La protection des données personnelles des usagers et usagères</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40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 </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457200" rtl="0" algn="l">
                        <a:lnSpc>
                          <a:spcPct val="115000"/>
                        </a:lnSpc>
                        <a:spcBef>
                          <a:spcPts val="1200"/>
                        </a:spcBef>
                        <a:spcAft>
                          <a:spcPts val="0"/>
                        </a:spcAft>
                        <a:buNone/>
                      </a:pPr>
                      <a:r>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Quand je fais à la place de l’usager : dans ce cas, il est primordial d’obtenir un accord écrit. La transparence et la sécurité des données collectées deviennent des priorités, et seules des solutions comme un gestionnaire de mots de passe ou un carnet sécurisé sont autorisées pour leur conservation.</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Lancez l’activité pratique : “données sous contr</a:t>
                      </a:r>
                      <a:r>
                        <a:rPr lang="fr" sz="1100">
                          <a:solidFill>
                            <a:srgbClr val="003081"/>
                          </a:solidFill>
                          <a:latin typeface="Palanquin Medium"/>
                          <a:ea typeface="Palanquin Medium"/>
                          <a:cs typeface="Palanquin Medium"/>
                          <a:sym typeface="Palanquin Medium"/>
                        </a:rPr>
                        <a:t>ôle”. Les participants, par groupes de deux, simulent une situation où ils collectent et utilisent des informations personnelles dans le cadre d’une demande en ligne. Ils remplissent une fiche de cadrage pour détailler quelles données sont collectées, pourquoi, et comment elles seront protégées, en veillant à respecter les principes du RGPD.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Animez la mise en commun. chaque groupe partage ses conclusions. Cela permet aux participants de comparer leurs approches et de discuter des améliorations possibles.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En conclusion, des ressources supplémentaires sont partagées, notamment des liens vers la CNIL et d’autres outils pédagogiques pour approfondir leurs connaissances.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Fiche Exemple de demande d’accompagnement</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Fiche Données sous contrôle</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210" name="Google Shape;210;p32"/>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graphicFrame>
        <p:nvGraphicFramePr>
          <p:cNvPr id="215" name="Google Shape;215;p33"/>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Recap’ : utiliser les outils de la formation</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40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Se tester sur la prise en main des outils de la formation</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 </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Présentez dans un premier temps le schéma synthétique des actions que les aidants peuvent mettre en œuvre et les outils de la formation qu’ils peuvent utiliser.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Lancez l’activité pratique par une première étape : l’écriture de situations problématiques par les stagiaires. Chaque participant rédige une situation problématique d’un usager qu’il a rencontrée ou pourrait rencontrer. Ces situations, anonymes et variées, sont ensuite placées dans un « pot commun ».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Choisissez</a:t>
                      </a:r>
                      <a:r>
                        <a:rPr lang="fr" sz="1100">
                          <a:solidFill>
                            <a:srgbClr val="003081"/>
                          </a:solidFill>
                          <a:latin typeface="Palanquin Medium"/>
                          <a:ea typeface="Palanquin Medium"/>
                          <a:cs typeface="Palanquin Medium"/>
                          <a:sym typeface="Palanquin Medium"/>
                        </a:rPr>
                        <a:t> en une intéressante à traiter pour cet exercice final. Présentez la situation à l’ensemble du groupe, n’hésitez pas à la compléter avec des éléments de détails inventés.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Phase 1 : chaque participant prépare la première étape de l’accompagnement : le diagnostic rapide. Cette étape repose sur l’utilisation des grille de discussion pour comprendre la situation de l’usager et les éventuels facteurs d’exclusion numérique à </a:t>
                      </a:r>
                      <a:r>
                        <a:rPr lang="fr" sz="1100">
                          <a:solidFill>
                            <a:srgbClr val="003081"/>
                          </a:solidFill>
                          <a:latin typeface="Palanquin Medium"/>
                          <a:ea typeface="Palanquin Medium"/>
                          <a:cs typeface="Palanquin Medium"/>
                          <a:sym typeface="Palanquin Medium"/>
                        </a:rPr>
                        <a:t>observer</a:t>
                      </a:r>
                      <a:r>
                        <a:rPr lang="fr" sz="1100">
                          <a:solidFill>
                            <a:srgbClr val="003081"/>
                          </a:solidFill>
                          <a:latin typeface="Palanquin Medium"/>
                          <a:ea typeface="Palanquin Medium"/>
                          <a:cs typeface="Palanquin Medium"/>
                          <a:sym typeface="Palanquin Medium"/>
                        </a:rPr>
                        <a:t>.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Un ou deux des participants sont désignés pour proposer leurs réflexions lors d’un jeu de rôle. Jouez l’usager.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Phase 2 : les participants se concentrent sur l’orientation ou l’accompagnement d’urgence. Ils utilisent les outils et méthodes présentés dans la formation, comme les cartographies locales pour orienter un usager, ou les plans de solutions pour répondre à une urgence.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Un ou deux des participants sont désignés pour proposer leurs réflexions.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Si le temps le permet, une autre situation est sélectionnée dans le pot commun, et le processus est répété.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216" name="Google Shape;216;p33"/>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graphicFrame>
        <p:nvGraphicFramePr>
          <p:cNvPr id="221" name="Google Shape;221;p34"/>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Start stop continue</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2</a:t>
                      </a:r>
                      <a:r>
                        <a:rPr lang="fr">
                          <a:solidFill>
                            <a:srgbClr val="FFFFFF"/>
                          </a:solidFill>
                          <a:latin typeface="Palanquin Medium"/>
                          <a:ea typeface="Palanquin Medium"/>
                          <a:cs typeface="Palanquin Medium"/>
                          <a:sym typeface="Palanquin Medium"/>
                        </a:rPr>
                        <a:t>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Faire le bilan de la formation</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 </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Présentez l’activité “START”, “STOP”, et “CONTINUE”.</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Les participants sont invités à remplir des post-it pour faire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le bilan de la formation avec comme consigne “À partir d’aujourd’hui, qu’est-ce que je mets en place (START), qu’est-ce que j’arrête (STOP) dans ma pratique professionnelle, et qu’est-ce que je conserve (CONTINUE) ?”. Ils viennent les placer dans les colonnes.</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Animez la mise en commun : synthétiser, commenter et creuser les éventuels besoins.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Post-it </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Tableau / paperboard</a:t>
                      </a:r>
                      <a:endParaRPr sz="11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222" name="Google Shape;222;p34"/>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226" name="Shape 226"/>
        <p:cNvGrpSpPr/>
        <p:nvPr/>
      </p:nvGrpSpPr>
      <p:grpSpPr>
        <a:xfrm>
          <a:off x="0" y="0"/>
          <a:ext cx="0" cy="0"/>
          <a:chOff x="0" y="0"/>
          <a:chExt cx="0" cy="0"/>
        </a:xfrm>
      </p:grpSpPr>
      <p:sp>
        <p:nvSpPr>
          <p:cNvPr id="227" name="Google Shape;227;p35"/>
          <p:cNvSpPr txBox="1"/>
          <p:nvPr/>
        </p:nvSpPr>
        <p:spPr>
          <a:xfrm>
            <a:off x="718025" y="621425"/>
            <a:ext cx="6331200" cy="8322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Matériel</a:t>
            </a:r>
            <a:endParaRPr b="1" sz="4800">
              <a:solidFill>
                <a:srgbClr val="FF3333"/>
              </a:solidFill>
              <a:highlight>
                <a:schemeClr val="lt1"/>
              </a:highlight>
              <a:latin typeface="Palanquin"/>
              <a:ea typeface="Palanquin"/>
              <a:cs typeface="Palanquin"/>
              <a:sym typeface="Palanquin"/>
            </a:endParaRPr>
          </a:p>
        </p:txBody>
      </p:sp>
      <p:cxnSp>
        <p:nvCxnSpPr>
          <p:cNvPr id="228" name="Google Shape;228;p35"/>
          <p:cNvCxnSpPr/>
          <p:nvPr/>
        </p:nvCxnSpPr>
        <p:spPr>
          <a:xfrm>
            <a:off x="1080009" y="1831582"/>
            <a:ext cx="5021400" cy="0"/>
          </a:xfrm>
          <a:prstGeom prst="straightConnector1">
            <a:avLst/>
          </a:prstGeom>
          <a:noFill/>
          <a:ln cap="flat" cmpd="sng" w="76200">
            <a:solidFill>
              <a:srgbClr val="FF3333"/>
            </a:solidFill>
            <a:prstDash val="solid"/>
            <a:round/>
            <a:headEnd len="med" w="med" type="none"/>
            <a:tailEnd len="med" w="med" type="none"/>
          </a:ln>
        </p:spPr>
      </p:cxnSp>
      <p:sp>
        <p:nvSpPr>
          <p:cNvPr id="229" name="Google Shape;229;p3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Matériel </a:t>
            </a:r>
            <a:endParaRPr i="0" sz="2600" u="none" cap="none" strike="noStrike">
              <a:solidFill>
                <a:srgbClr val="FFFFFF"/>
              </a:solidFill>
              <a:highlight>
                <a:srgbClr val="003081"/>
              </a:highlight>
              <a:latin typeface="Palanquin"/>
              <a:ea typeface="Palanquin"/>
              <a:cs typeface="Palanquin"/>
              <a:sym typeface="Palanquin"/>
            </a:endParaRPr>
          </a:p>
        </p:txBody>
      </p:sp>
      <p:graphicFrame>
        <p:nvGraphicFramePr>
          <p:cNvPr id="235" name="Google Shape;235;p36"/>
          <p:cNvGraphicFramePr/>
          <p:nvPr/>
        </p:nvGraphicFramePr>
        <p:xfrm>
          <a:off x="1152214" y="1140550"/>
          <a:ext cx="3000000" cy="3000000"/>
        </p:xfrm>
        <a:graphic>
          <a:graphicData uri="http://schemas.openxmlformats.org/drawingml/2006/table">
            <a:tbl>
              <a:tblPr>
                <a:noFill/>
                <a:tableStyleId>{165AE085-BD80-4F1E-B6D5-662DC5E1D041}</a:tableStyleId>
              </a:tblPr>
              <a:tblGrid>
                <a:gridCol w="1292425"/>
                <a:gridCol w="4182500"/>
              </a:tblGrid>
              <a:tr h="381000">
                <a:tc gridSpan="2">
                  <a:txBody>
                    <a:bodyPr/>
                    <a:lstStyle/>
                    <a:p>
                      <a:pPr indent="0" lvl="0" marL="0" rtl="0" algn="l">
                        <a:spcBef>
                          <a:spcPts val="0"/>
                        </a:spcBef>
                        <a:spcAft>
                          <a:spcPts val="0"/>
                        </a:spcAft>
                        <a:buNone/>
                      </a:pPr>
                      <a:r>
                        <a:rPr b="1" lang="fr">
                          <a:solidFill>
                            <a:srgbClr val="FFFFFF"/>
                          </a:solidFill>
                          <a:latin typeface="Palanquin"/>
                          <a:ea typeface="Palanquin"/>
                          <a:cs typeface="Palanquin"/>
                          <a:sym typeface="Palanquin"/>
                        </a:rPr>
                        <a:t>À prévoir</a:t>
                      </a:r>
                      <a:endParaRPr b="1">
                        <a:solidFill>
                          <a:srgbClr val="FFFFFF"/>
                        </a:solidFill>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D2F27"/>
                    </a:solidFill>
                  </a:tcPr>
                </a:tc>
                <a:tc hMerge="1"/>
              </a:tr>
              <a:tr h="381000">
                <a:tc rowSpan="8">
                  <a:txBody>
                    <a:bodyPr/>
                    <a:lstStyle/>
                    <a:p>
                      <a:pPr indent="0" lvl="0" marL="0" rtl="0" algn="ctr">
                        <a:spcBef>
                          <a:spcPts val="0"/>
                        </a:spcBef>
                        <a:spcAft>
                          <a:spcPts val="0"/>
                        </a:spcAft>
                        <a:buNone/>
                      </a:pPr>
                      <a:r>
                        <a:rPr b="1" lang="fr">
                          <a:solidFill>
                            <a:srgbClr val="FD2F27"/>
                          </a:solidFill>
                          <a:latin typeface="Palanquin"/>
                          <a:ea typeface="Palanquin"/>
                          <a:cs typeface="Palanquin"/>
                          <a:sym typeface="Palanquin"/>
                        </a:rPr>
                        <a:t>Matériel d’animation spécifique</a:t>
                      </a:r>
                      <a:endParaRPr b="1">
                        <a:solidFill>
                          <a:srgbClr val="FD2F27"/>
                        </a:solidFill>
                        <a:latin typeface="Palanquin"/>
                        <a:ea typeface="Palanquin"/>
                        <a:cs typeface="Palanquin"/>
                        <a:sym typeface="Palanquin"/>
                      </a:endParaRPr>
                    </a:p>
                  </a:txBody>
                  <a:tcPr marT="91425" marB="91425" marR="91425" marL="91425" anchor="ctr">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fr">
                          <a:latin typeface="Palanquin"/>
                          <a:ea typeface="Palanquin"/>
                          <a:cs typeface="Palanquin"/>
                          <a:sym typeface="Palanquin"/>
                        </a:rPr>
                        <a:t>Fiche : Résolution de situation problématique</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Fiche : Orientation cartes situations à </a:t>
                      </a:r>
                      <a:r>
                        <a:rPr lang="fr">
                          <a:latin typeface="Palanquin"/>
                          <a:ea typeface="Palanquin"/>
                          <a:cs typeface="Palanquin"/>
                          <a:sym typeface="Palanquin"/>
                        </a:rPr>
                        <a:t>compléter</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Fiche : Exemple de demande d’accompagnement </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Fiche : Données sous contrôle</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Fiche : À la place de</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Fiches : Acteurs et dispositifs de l’inclusion numérique </a:t>
                      </a:r>
                      <a:r>
                        <a:rPr b="1" lang="fr">
                          <a:latin typeface="Palanquin"/>
                          <a:ea typeface="Palanquin"/>
                          <a:cs typeface="Palanquin"/>
                          <a:sym typeface="Palanquin"/>
                        </a:rPr>
                        <a:t>( /!\ à plastifier </a:t>
                      </a:r>
                      <a:r>
                        <a:rPr b="1" lang="fr">
                          <a:solidFill>
                            <a:schemeClr val="dk1"/>
                          </a:solidFill>
                          <a:latin typeface="Palanquin"/>
                          <a:ea typeface="Palanquin"/>
                          <a:cs typeface="Palanquin"/>
                          <a:sym typeface="Palanquin"/>
                        </a:rPr>
                        <a:t>/!\ </a:t>
                      </a:r>
                      <a:r>
                        <a:rPr b="1" lang="fr">
                          <a:latin typeface="Palanquin"/>
                          <a:ea typeface="Palanquin"/>
                          <a:cs typeface="Palanquin"/>
                          <a:sym typeface="Palanquin"/>
                        </a:rPr>
                        <a:t>) </a:t>
                      </a:r>
                      <a:endParaRPr b="1">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 Kit animation : Pas en avant du numérique</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Ordinateurs fournis par vous ou par les stagiaires</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rowSpan="4">
                  <a:txBody>
                    <a:bodyPr/>
                    <a:lstStyle/>
                    <a:p>
                      <a:pPr indent="0" lvl="0" marL="0" rtl="0" algn="ctr">
                        <a:spcBef>
                          <a:spcPts val="0"/>
                        </a:spcBef>
                        <a:spcAft>
                          <a:spcPts val="0"/>
                        </a:spcAft>
                        <a:buNone/>
                      </a:pPr>
                      <a:r>
                        <a:rPr b="1" lang="fr">
                          <a:solidFill>
                            <a:srgbClr val="FD2F27"/>
                          </a:solidFill>
                          <a:latin typeface="Palanquin"/>
                          <a:ea typeface="Palanquin"/>
                          <a:cs typeface="Palanquin"/>
                          <a:sym typeface="Palanquin"/>
                        </a:rPr>
                        <a:t>Matériel d’animation général</a:t>
                      </a:r>
                      <a:endParaRPr b="1">
                        <a:solidFill>
                          <a:srgbClr val="FD2F27"/>
                        </a:solidFill>
                        <a:latin typeface="Palanquin"/>
                        <a:ea typeface="Palanquin"/>
                        <a:cs typeface="Palanquin"/>
                        <a:sym typeface="Palanquin"/>
                      </a:endParaRPr>
                    </a:p>
                  </a:txBody>
                  <a:tcPr marT="91425" marB="91425" marR="91425" marL="91425" anchor="ctr">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solidFill>
                      <a:srgbClr val="FFFFFF"/>
                    </a:solidFill>
                  </a:tcPr>
                </a:tc>
                <a:tc>
                  <a:txBody>
                    <a:bodyPr/>
                    <a:lstStyle/>
                    <a:p>
                      <a:pPr indent="0" lvl="0" marL="0" rtl="0" algn="l">
                        <a:spcBef>
                          <a:spcPts val="0"/>
                        </a:spcBef>
                        <a:spcAft>
                          <a:spcPts val="0"/>
                        </a:spcAft>
                        <a:buNone/>
                      </a:pPr>
                      <a:r>
                        <a:rPr lang="fr">
                          <a:latin typeface="Palanquin"/>
                          <a:ea typeface="Palanquin"/>
                          <a:cs typeface="Palanquin"/>
                          <a:sym typeface="Palanquin"/>
                        </a:rPr>
                        <a:t>P</a:t>
                      </a:r>
                      <a:r>
                        <a:rPr lang="fr">
                          <a:latin typeface="Palanquin"/>
                          <a:ea typeface="Palanquin"/>
                          <a:cs typeface="Palanquin"/>
                          <a:sym typeface="Palanquin"/>
                        </a:rPr>
                        <a:t>ost-it</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C</a:t>
                      </a:r>
                      <a:r>
                        <a:rPr lang="fr">
                          <a:latin typeface="Palanquin"/>
                          <a:ea typeface="Palanquin"/>
                          <a:cs typeface="Palanquin"/>
                          <a:sym typeface="Palanquin"/>
                        </a:rPr>
                        <a:t>rayons / marqueurs / feutres</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Tableau / </a:t>
                      </a:r>
                      <a:r>
                        <a:rPr lang="fr">
                          <a:latin typeface="Palanquin"/>
                          <a:ea typeface="Palanquin"/>
                          <a:cs typeface="Palanquin"/>
                          <a:sym typeface="Palanquin"/>
                        </a:rPr>
                        <a:t>paperboard</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r h="381000">
                <a:tc vMerge="1"/>
                <a:tc>
                  <a:txBody>
                    <a:bodyPr/>
                    <a:lstStyle/>
                    <a:p>
                      <a:pPr indent="0" lvl="0" marL="0" rtl="0" algn="l">
                        <a:spcBef>
                          <a:spcPts val="0"/>
                        </a:spcBef>
                        <a:spcAft>
                          <a:spcPts val="0"/>
                        </a:spcAft>
                        <a:buNone/>
                      </a:pPr>
                      <a:r>
                        <a:rPr lang="fr">
                          <a:latin typeface="Palanquin"/>
                          <a:ea typeface="Palanquin"/>
                          <a:cs typeface="Palanquin"/>
                          <a:sym typeface="Palanquin"/>
                        </a:rPr>
                        <a:t>Gommettes rouges / gommettes vertes</a:t>
                      </a:r>
                      <a:endParaRPr>
                        <a:latin typeface="Palanquin"/>
                        <a:ea typeface="Palanquin"/>
                        <a:cs typeface="Palanquin"/>
                        <a:sym typeface="Palanquin"/>
                      </a:endParaRPr>
                    </a:p>
                  </a:txBody>
                  <a:tcPr marT="91425" marB="91425" marR="91425" marL="91425">
                    <a:lnL cap="flat" cmpd="sng" w="9525">
                      <a:solidFill>
                        <a:srgbClr val="FD2F27"/>
                      </a:solidFill>
                      <a:prstDash val="solid"/>
                      <a:round/>
                      <a:headEnd len="sm" w="sm" type="none"/>
                      <a:tailEnd len="sm" w="sm" type="none"/>
                    </a:lnL>
                    <a:lnR cap="flat" cmpd="sng" w="9525">
                      <a:solidFill>
                        <a:srgbClr val="FD2F27"/>
                      </a:solidFill>
                      <a:prstDash val="solid"/>
                      <a:round/>
                      <a:headEnd len="sm" w="sm" type="none"/>
                      <a:tailEnd len="sm" w="sm" type="none"/>
                    </a:lnR>
                    <a:lnT cap="flat" cmpd="sng" w="9525">
                      <a:solidFill>
                        <a:srgbClr val="FD2F27"/>
                      </a:solidFill>
                      <a:prstDash val="solid"/>
                      <a:round/>
                      <a:headEnd len="sm" w="sm" type="none"/>
                      <a:tailEnd len="sm" w="sm" type="none"/>
                    </a:lnT>
                    <a:lnB cap="flat" cmpd="sng" w="9525">
                      <a:solidFill>
                        <a:srgbClr val="FD2F2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68" name="Shape 68"/>
        <p:cNvGrpSpPr/>
        <p:nvPr/>
      </p:nvGrpSpPr>
      <p:grpSpPr>
        <a:xfrm>
          <a:off x="0" y="0"/>
          <a:ext cx="0" cy="0"/>
          <a:chOff x="0" y="0"/>
          <a:chExt cx="0" cy="0"/>
        </a:xfrm>
      </p:grpSpPr>
      <p:sp>
        <p:nvSpPr>
          <p:cNvPr id="69" name="Google Shape;69;p15"/>
          <p:cNvSpPr txBox="1"/>
          <p:nvPr/>
        </p:nvSpPr>
        <p:spPr>
          <a:xfrm>
            <a:off x="718025" y="621425"/>
            <a:ext cx="6331200" cy="15711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Présentation </a:t>
            </a:r>
            <a:br>
              <a:rPr b="1" lang="fr" sz="4800">
                <a:solidFill>
                  <a:srgbClr val="FF3333"/>
                </a:solidFill>
                <a:highlight>
                  <a:schemeClr val="lt1"/>
                </a:highlight>
                <a:latin typeface="Palanquin"/>
                <a:ea typeface="Palanquin"/>
                <a:cs typeface="Palanquin"/>
                <a:sym typeface="Palanquin"/>
              </a:rPr>
            </a:br>
            <a:r>
              <a:rPr b="1" lang="fr" sz="4800">
                <a:solidFill>
                  <a:srgbClr val="FF3333"/>
                </a:solidFill>
                <a:highlight>
                  <a:schemeClr val="lt1"/>
                </a:highlight>
                <a:latin typeface="Palanquin"/>
                <a:ea typeface="Palanquin"/>
                <a:cs typeface="Palanquin"/>
                <a:sym typeface="Palanquin"/>
              </a:rPr>
              <a:t>de la formation</a:t>
            </a:r>
            <a:endParaRPr b="1" sz="4800">
              <a:solidFill>
                <a:srgbClr val="FF3333"/>
              </a:solidFill>
              <a:highlight>
                <a:schemeClr val="lt1"/>
              </a:highlight>
              <a:latin typeface="Palanquin"/>
              <a:ea typeface="Palanquin"/>
              <a:cs typeface="Palanquin"/>
              <a:sym typeface="Palanquin"/>
            </a:endParaRPr>
          </a:p>
        </p:txBody>
      </p:sp>
      <p:cxnSp>
        <p:nvCxnSpPr>
          <p:cNvPr id="70" name="Google Shape;70;p15"/>
          <p:cNvCxnSpPr/>
          <p:nvPr/>
        </p:nvCxnSpPr>
        <p:spPr>
          <a:xfrm>
            <a:off x="1080009" y="2363332"/>
            <a:ext cx="5021400" cy="0"/>
          </a:xfrm>
          <a:prstGeom prst="straightConnector1">
            <a:avLst/>
          </a:prstGeom>
          <a:noFill/>
          <a:ln cap="flat" cmpd="sng" w="76200">
            <a:solidFill>
              <a:srgbClr val="FF3333"/>
            </a:solidFill>
            <a:prstDash val="solid"/>
            <a:round/>
            <a:headEnd len="med" w="med" type="none"/>
            <a:tailEnd len="med" w="med" type="none"/>
          </a:ln>
        </p:spPr>
      </p:cxnSp>
      <p:sp>
        <p:nvSpPr>
          <p:cNvPr id="71" name="Google Shape;71;p15"/>
          <p:cNvSpPr txBox="1"/>
          <p:nvPr/>
        </p:nvSpPr>
        <p:spPr>
          <a:xfrm>
            <a:off x="1517550" y="2686525"/>
            <a:ext cx="5531700" cy="4629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Objectifs pédagogiques</a:t>
            </a:r>
            <a:endParaRPr sz="2400">
              <a:solidFill>
                <a:schemeClr val="lt1"/>
              </a:solidFill>
              <a:latin typeface="Palanquin SemiBold"/>
              <a:ea typeface="Palanquin SemiBold"/>
              <a:cs typeface="Palanquin SemiBold"/>
              <a:sym typeface="Palanquin SemiBold"/>
            </a:endParaRPr>
          </a:p>
        </p:txBody>
      </p:sp>
      <p:sp>
        <p:nvSpPr>
          <p:cNvPr id="72" name="Google Shape;72;p1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Objectifs pédagogiques</a:t>
            </a:r>
            <a:endParaRPr i="0" sz="2600" u="none" cap="none" strike="noStrike">
              <a:solidFill>
                <a:srgbClr val="FFFFFF"/>
              </a:solidFill>
              <a:highlight>
                <a:srgbClr val="003081"/>
              </a:highlight>
              <a:latin typeface="Palanquin"/>
              <a:ea typeface="Palanquin"/>
              <a:cs typeface="Palanquin"/>
              <a:sym typeface="Palanquin"/>
            </a:endParaRPr>
          </a:p>
        </p:txBody>
      </p:sp>
      <p:sp>
        <p:nvSpPr>
          <p:cNvPr id="78" name="Google Shape;78;p1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fr"/>
              <a:t>‹#›</a:t>
            </a:fld>
            <a:endParaRPr/>
          </a:p>
        </p:txBody>
      </p:sp>
      <p:graphicFrame>
        <p:nvGraphicFramePr>
          <p:cNvPr id="79" name="Google Shape;79;p16"/>
          <p:cNvGraphicFramePr/>
          <p:nvPr/>
        </p:nvGraphicFramePr>
        <p:xfrm>
          <a:off x="1132575" y="1417050"/>
          <a:ext cx="3000000" cy="3000000"/>
        </p:xfrm>
        <a:graphic>
          <a:graphicData uri="http://schemas.openxmlformats.org/drawingml/2006/table">
            <a:tbl>
              <a:tblPr>
                <a:noFill/>
                <a:tableStyleId>{165AE085-BD80-4F1E-B6D5-662DC5E1D041}</a:tableStyleId>
              </a:tblPr>
              <a:tblGrid>
                <a:gridCol w="1727375"/>
                <a:gridCol w="3045600"/>
                <a:gridCol w="967425"/>
              </a:tblGrid>
              <a:tr h="368900">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OBJECTIFS PÉDAGOGIQUES</a:t>
                      </a:r>
                      <a:endParaRPr b="1">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SOUS</a:t>
                      </a:r>
                      <a:r>
                        <a:rPr b="1" lang="fr">
                          <a:solidFill>
                            <a:srgbClr val="003081"/>
                          </a:solidFill>
                          <a:latin typeface="Palanquin"/>
                          <a:ea typeface="Palanquin"/>
                          <a:cs typeface="Palanquin"/>
                          <a:sym typeface="Palanquin"/>
                        </a:rPr>
                        <a:t>-</a:t>
                      </a:r>
                      <a:r>
                        <a:rPr b="1" lang="fr">
                          <a:solidFill>
                            <a:srgbClr val="003081"/>
                          </a:solidFill>
                          <a:latin typeface="Palanquin"/>
                          <a:ea typeface="Palanquin"/>
                          <a:cs typeface="Palanquin"/>
                          <a:sym typeface="Palanquin"/>
                        </a:rPr>
                        <a:t>OBJECTIFS</a:t>
                      </a:r>
                      <a:endParaRPr b="1">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c>
                  <a:txBody>
                    <a:bodyPr/>
                    <a:lstStyle/>
                    <a:p>
                      <a:pPr indent="0" lvl="0" marL="0" rtl="0" algn="l">
                        <a:spcBef>
                          <a:spcPts val="0"/>
                        </a:spcBef>
                        <a:spcAft>
                          <a:spcPts val="0"/>
                        </a:spcAft>
                        <a:buNone/>
                      </a:pPr>
                      <a:r>
                        <a:rPr b="1" lang="fr">
                          <a:solidFill>
                            <a:srgbClr val="003081"/>
                          </a:solidFill>
                          <a:latin typeface="Palanquin"/>
                          <a:ea typeface="Palanquin"/>
                          <a:cs typeface="Palanquin"/>
                          <a:sym typeface="Palanquin"/>
                        </a:rPr>
                        <a:t>Module</a:t>
                      </a:r>
                      <a:endParaRPr b="1">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solidFill>
                      <a:srgbClr val="E7F0FF"/>
                    </a:solidFill>
                  </a:tcPr>
                </a:tc>
              </a:tr>
              <a:tr h="1946150">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Définir mon champ d’intervention</a:t>
                      </a:r>
                      <a:br>
                        <a:rPr b="1" lang="fr" sz="1300">
                          <a:solidFill>
                            <a:srgbClr val="003081"/>
                          </a:solidFill>
                          <a:latin typeface="Palanquin"/>
                          <a:ea typeface="Palanquin"/>
                          <a:cs typeface="Palanquin"/>
                          <a:sym typeface="Palanquin"/>
                        </a:rPr>
                      </a:br>
                      <a:br>
                        <a:rPr b="1" lang="fr" sz="1300">
                          <a:solidFill>
                            <a:srgbClr val="003081"/>
                          </a:solidFill>
                          <a:latin typeface="Palanquin"/>
                          <a:ea typeface="Palanquin"/>
                          <a:cs typeface="Palanquin"/>
                          <a:sym typeface="Palanquin"/>
                        </a:rPr>
                      </a:b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Connaître les problématiques numériques des publics en fragilité</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Connaître les cadres de références institutionnels (référentiel métier, stratégies nationales…)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Expliquer le concept d’inclusion numérique, ses objectifs, et ses axes principaux</a:t>
                      </a:r>
                      <a:endParaRPr sz="11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Connaître les différentes stratégies d’accompagnement possibles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Analyser la situation du bénéficiaire en diagnostiquant son niveau de compétences numériques</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None/>
                      </a:pPr>
                      <a:r>
                        <a:rPr b="1" lang="fr" sz="1100">
                          <a:solidFill>
                            <a:srgbClr val="003081"/>
                          </a:solidFill>
                          <a:latin typeface="Palanquin"/>
                          <a:ea typeface="Palanquin"/>
                          <a:cs typeface="Palanquin"/>
                          <a:sym typeface="Palanquin"/>
                        </a:rPr>
                        <a:t>Module 1 </a:t>
                      </a:r>
                      <a:br>
                        <a:rPr b="1" lang="fr" sz="1100">
                          <a:solidFill>
                            <a:srgbClr val="003081"/>
                          </a:solidFill>
                          <a:latin typeface="Palanquin"/>
                          <a:ea typeface="Palanquin"/>
                          <a:cs typeface="Palanquin"/>
                          <a:sym typeface="Palanquin"/>
                        </a:rPr>
                      </a:br>
                      <a:r>
                        <a:rPr b="1" lang="fr" sz="1100">
                          <a:solidFill>
                            <a:srgbClr val="003081"/>
                          </a:solidFill>
                          <a:latin typeface="Palanquin"/>
                          <a:ea typeface="Palanquin"/>
                          <a:cs typeface="Palanquin"/>
                          <a:sym typeface="Palanquin"/>
                        </a:rPr>
                        <a:t>(3h30) :  </a:t>
                      </a:r>
                      <a:br>
                        <a:rPr b="1" lang="fr" sz="1100">
                          <a:solidFill>
                            <a:srgbClr val="003081"/>
                          </a:solidFill>
                          <a:latin typeface="Palanquin"/>
                          <a:ea typeface="Palanquin"/>
                          <a:cs typeface="Palanquin"/>
                          <a:sym typeface="Palanquin"/>
                        </a:rPr>
                      </a:br>
                      <a:br>
                        <a:rPr b="1" lang="fr" sz="1100">
                          <a:solidFill>
                            <a:srgbClr val="003081"/>
                          </a:solidFill>
                          <a:latin typeface="Palanquin"/>
                          <a:ea typeface="Palanquin"/>
                          <a:cs typeface="Palanquin"/>
                          <a:sym typeface="Palanquin"/>
                        </a:rPr>
                      </a:br>
                      <a:r>
                        <a:rPr lang="fr" sz="1100">
                          <a:solidFill>
                            <a:srgbClr val="003081"/>
                          </a:solidFill>
                          <a:latin typeface="Palanquin"/>
                          <a:ea typeface="Palanquin"/>
                          <a:cs typeface="Palanquin"/>
                          <a:sym typeface="Palanquin"/>
                        </a:rPr>
                        <a:t>-</a:t>
                      </a:r>
                      <a:r>
                        <a:rPr lang="fr" sz="800">
                          <a:solidFill>
                            <a:srgbClr val="003081"/>
                          </a:solidFill>
                          <a:latin typeface="Palanquin"/>
                          <a:ea typeface="Palanquin"/>
                          <a:cs typeface="Palanquin"/>
                          <a:sym typeface="Palanquin"/>
                        </a:rPr>
                        <a:t> Brise-glace</a:t>
                      </a:r>
                      <a:br>
                        <a:rPr lang="fr" sz="800">
                          <a:solidFill>
                            <a:srgbClr val="003081"/>
                          </a:solidFill>
                          <a:latin typeface="Palanquin"/>
                          <a:ea typeface="Palanquin"/>
                          <a:cs typeface="Palanquin"/>
                          <a:sym typeface="Palanquin"/>
                        </a:rPr>
                      </a:br>
                      <a:br>
                        <a:rPr lang="fr" sz="800">
                          <a:solidFill>
                            <a:srgbClr val="003081"/>
                          </a:solidFill>
                          <a:latin typeface="Palanquin"/>
                          <a:ea typeface="Palanquin"/>
                          <a:cs typeface="Palanquin"/>
                          <a:sym typeface="Palanquin"/>
                        </a:rPr>
                      </a:br>
                      <a:r>
                        <a:rPr lang="fr" sz="800">
                          <a:solidFill>
                            <a:srgbClr val="003081"/>
                          </a:solidFill>
                          <a:latin typeface="Palanquin"/>
                          <a:ea typeface="Palanquin"/>
                          <a:cs typeface="Palanquin"/>
                          <a:sym typeface="Palanquin"/>
                        </a:rPr>
                        <a:t>- Vous avez dit “inclusion numérique” ? </a:t>
                      </a:r>
                      <a:br>
                        <a:rPr lang="fr" sz="800">
                          <a:solidFill>
                            <a:srgbClr val="003081"/>
                          </a:solidFill>
                          <a:latin typeface="Palanquin"/>
                          <a:ea typeface="Palanquin"/>
                          <a:cs typeface="Palanquin"/>
                          <a:sym typeface="Palanquin"/>
                        </a:rPr>
                      </a:br>
                      <a:endParaRPr sz="800">
                        <a:solidFill>
                          <a:srgbClr val="003081"/>
                        </a:solidFill>
                        <a:latin typeface="Palanquin"/>
                        <a:ea typeface="Palanquin"/>
                        <a:cs typeface="Palanquin"/>
                        <a:sym typeface="Palanquin"/>
                      </a:endParaRPr>
                    </a:p>
                    <a:p>
                      <a:pPr indent="0" lvl="0" marL="0" rtl="0" algn="l">
                        <a:spcBef>
                          <a:spcPts val="0"/>
                        </a:spcBef>
                        <a:spcAft>
                          <a:spcPts val="0"/>
                        </a:spcAft>
                        <a:buNone/>
                      </a:pPr>
                      <a:r>
                        <a:rPr lang="fr" sz="800">
                          <a:solidFill>
                            <a:srgbClr val="003081"/>
                          </a:solidFill>
                          <a:latin typeface="Palanquin"/>
                          <a:ea typeface="Palanquin"/>
                          <a:cs typeface="Palanquin"/>
                          <a:sym typeface="Palanquin"/>
                        </a:rPr>
                        <a:t>-Dématérialisation et travail social </a:t>
                      </a:r>
                      <a:br>
                        <a:rPr lang="fr" sz="800">
                          <a:solidFill>
                            <a:srgbClr val="003081"/>
                          </a:solidFill>
                          <a:latin typeface="Palanquin"/>
                          <a:ea typeface="Palanquin"/>
                          <a:cs typeface="Palanquin"/>
                          <a:sym typeface="Palanquin"/>
                        </a:rPr>
                      </a:br>
                      <a:br>
                        <a:rPr lang="fr" sz="800">
                          <a:solidFill>
                            <a:srgbClr val="003081"/>
                          </a:solidFill>
                          <a:latin typeface="Palanquin"/>
                          <a:ea typeface="Palanquin"/>
                          <a:cs typeface="Palanquin"/>
                          <a:sym typeface="Palanquin"/>
                        </a:rPr>
                      </a:br>
                      <a:r>
                        <a:rPr lang="fr" sz="800">
                          <a:solidFill>
                            <a:srgbClr val="003081"/>
                          </a:solidFill>
                          <a:latin typeface="Palanquin"/>
                          <a:ea typeface="Palanquin"/>
                          <a:cs typeface="Palanquin"/>
                          <a:sym typeface="Palanquin"/>
                        </a:rPr>
                        <a:t>- Les difficultés numériques de mes publics</a:t>
                      </a:r>
                      <a:br>
                        <a:rPr lang="fr" sz="800">
                          <a:solidFill>
                            <a:srgbClr val="003081"/>
                          </a:solidFill>
                          <a:latin typeface="Palanquin"/>
                          <a:ea typeface="Palanquin"/>
                          <a:cs typeface="Palanquin"/>
                          <a:sym typeface="Palanquin"/>
                        </a:rPr>
                      </a:br>
                      <a:endParaRPr sz="800">
                        <a:solidFill>
                          <a:srgbClr val="003081"/>
                        </a:solidFill>
                        <a:latin typeface="Palanquin"/>
                        <a:ea typeface="Palanquin"/>
                        <a:cs typeface="Palanquin"/>
                        <a:sym typeface="Palanquin"/>
                      </a:endParaRPr>
                    </a:p>
                    <a:p>
                      <a:pPr indent="0" lvl="0" marL="0" rtl="0" algn="l">
                        <a:spcBef>
                          <a:spcPts val="0"/>
                        </a:spcBef>
                        <a:spcAft>
                          <a:spcPts val="0"/>
                        </a:spcAft>
                        <a:buNone/>
                      </a:pPr>
                      <a:r>
                        <a:rPr lang="fr" sz="800">
                          <a:solidFill>
                            <a:srgbClr val="003081"/>
                          </a:solidFill>
                          <a:latin typeface="Palanquin"/>
                          <a:ea typeface="Palanquin"/>
                          <a:cs typeface="Palanquin"/>
                          <a:sym typeface="Palanquin"/>
                        </a:rPr>
                        <a:t>- Quelles actions possibles ? </a:t>
                      </a:r>
                      <a:br>
                        <a:rPr lang="fr" sz="800">
                          <a:solidFill>
                            <a:srgbClr val="003081"/>
                          </a:solidFill>
                          <a:latin typeface="Palanquin"/>
                          <a:ea typeface="Palanquin"/>
                          <a:cs typeface="Palanquin"/>
                          <a:sym typeface="Palanquin"/>
                        </a:rPr>
                      </a:br>
                      <a:br>
                        <a:rPr lang="fr" sz="800">
                          <a:solidFill>
                            <a:srgbClr val="003081"/>
                          </a:solidFill>
                          <a:latin typeface="Palanquin"/>
                          <a:ea typeface="Palanquin"/>
                          <a:cs typeface="Palanquin"/>
                          <a:sym typeface="Palanquin"/>
                        </a:rPr>
                      </a:br>
                      <a:r>
                        <a:rPr lang="fr" sz="800">
                          <a:solidFill>
                            <a:srgbClr val="003081"/>
                          </a:solidFill>
                          <a:latin typeface="Palanquin"/>
                          <a:ea typeface="Palanquin"/>
                          <a:cs typeface="Palanquin"/>
                          <a:sym typeface="Palanquin"/>
                        </a:rPr>
                        <a:t>- Action 1 : diagnostiquer</a:t>
                      </a:r>
                      <a:endParaRPr sz="8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800">
                        <a:solidFill>
                          <a:srgbClr val="003081"/>
                        </a:solidFill>
                        <a:latin typeface="Palanquin"/>
                        <a:ea typeface="Palanquin"/>
                        <a:cs typeface="Palanquin"/>
                        <a:sym typeface="Palanquin"/>
                      </a:endParaRPr>
                    </a:p>
                    <a:p>
                      <a:pPr indent="0" lvl="0" marL="0" rtl="0" algn="l">
                        <a:spcBef>
                          <a:spcPts val="0"/>
                        </a:spcBef>
                        <a:spcAft>
                          <a:spcPts val="0"/>
                        </a:spcAft>
                        <a:buNone/>
                      </a:pPr>
                      <a:r>
                        <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r h="1396700">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Orienter les usagers en fonction de leurs difficultés</a:t>
                      </a: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Identifier les différents types de professionnels de la médiation numérique </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Orienter les acteurs de mon territoire vers un professionnel de la médiation numérique</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fr" sz="1100">
                          <a:solidFill>
                            <a:srgbClr val="003081"/>
                          </a:solidFill>
                          <a:latin typeface="Palanquin"/>
                          <a:ea typeface="Palanquin"/>
                          <a:cs typeface="Palanquin"/>
                          <a:sym typeface="Palanquin"/>
                        </a:rPr>
                        <a:t>Module 2 (40 min) : </a:t>
                      </a:r>
                      <a:br>
                        <a:rPr b="1" lang="fr" sz="1100">
                          <a:solidFill>
                            <a:srgbClr val="003081"/>
                          </a:solidFill>
                          <a:latin typeface="Palanquin"/>
                          <a:ea typeface="Palanquin"/>
                          <a:cs typeface="Palanquin"/>
                          <a:sym typeface="Palanquin"/>
                        </a:rPr>
                      </a:br>
                      <a:br>
                        <a:rPr b="1" lang="fr" sz="1100">
                          <a:solidFill>
                            <a:srgbClr val="003081"/>
                          </a:solidFill>
                          <a:latin typeface="Palanquin"/>
                          <a:ea typeface="Palanquin"/>
                          <a:cs typeface="Palanquin"/>
                          <a:sym typeface="Palanquin"/>
                        </a:rPr>
                      </a:br>
                      <a:r>
                        <a:rPr lang="fr" sz="1100">
                          <a:solidFill>
                            <a:srgbClr val="003081"/>
                          </a:solidFill>
                          <a:latin typeface="Palanquin"/>
                          <a:ea typeface="Palanquin"/>
                          <a:cs typeface="Palanquin"/>
                          <a:sym typeface="Palanquin"/>
                        </a:rPr>
                        <a:t>-</a:t>
                      </a:r>
                      <a:r>
                        <a:rPr lang="fr" sz="800">
                          <a:solidFill>
                            <a:srgbClr val="003081"/>
                          </a:solidFill>
                          <a:latin typeface="Palanquin"/>
                          <a:ea typeface="Palanquin"/>
                          <a:cs typeface="Palanquin"/>
                          <a:sym typeface="Palanquin"/>
                        </a:rPr>
                        <a:t> Action 2 : orienter</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r h="691725">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Accompagner </a:t>
                      </a:r>
                      <a:br>
                        <a:rPr b="1" lang="fr" sz="1300">
                          <a:solidFill>
                            <a:srgbClr val="003081"/>
                          </a:solidFill>
                          <a:latin typeface="Palanquin"/>
                          <a:ea typeface="Palanquin"/>
                          <a:cs typeface="Palanquin"/>
                          <a:sym typeface="Palanquin"/>
                        </a:rPr>
                      </a:br>
                      <a:r>
                        <a:rPr b="1" lang="fr" sz="1300">
                          <a:solidFill>
                            <a:srgbClr val="003081"/>
                          </a:solidFill>
                          <a:latin typeface="Palanquin"/>
                          <a:ea typeface="Palanquin"/>
                          <a:cs typeface="Palanquin"/>
                          <a:sym typeface="Palanquin"/>
                        </a:rPr>
                        <a:t>l’usager face à une urgence numérique </a:t>
                      </a: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Identifier les principales urgences numériques vécues par les usagers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Résoudre les urgences numériques rencontrées par les usagers</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fr" sz="1100">
                          <a:solidFill>
                            <a:srgbClr val="003081"/>
                          </a:solidFill>
                          <a:latin typeface="Palanquin"/>
                          <a:ea typeface="Palanquin"/>
                          <a:cs typeface="Palanquin"/>
                          <a:sym typeface="Palanquin"/>
                        </a:rPr>
                        <a:t>Module 3 </a:t>
                      </a:r>
                      <a:br>
                        <a:rPr b="1" lang="fr" sz="1100">
                          <a:solidFill>
                            <a:srgbClr val="003081"/>
                          </a:solidFill>
                          <a:latin typeface="Palanquin"/>
                          <a:ea typeface="Palanquin"/>
                          <a:cs typeface="Palanquin"/>
                          <a:sym typeface="Palanquin"/>
                        </a:rPr>
                      </a:br>
                      <a:r>
                        <a:rPr b="1" lang="fr" sz="1100">
                          <a:solidFill>
                            <a:srgbClr val="003081"/>
                          </a:solidFill>
                          <a:latin typeface="Palanquin"/>
                          <a:ea typeface="Palanquin"/>
                          <a:cs typeface="Palanquin"/>
                          <a:sym typeface="Palanquin"/>
                        </a:rPr>
                        <a:t>(50 min) : </a:t>
                      </a:r>
                      <a:br>
                        <a:rPr b="1" lang="fr" sz="1100">
                          <a:solidFill>
                            <a:srgbClr val="003081"/>
                          </a:solidFill>
                          <a:latin typeface="Palanquin"/>
                          <a:ea typeface="Palanquin"/>
                          <a:cs typeface="Palanquin"/>
                          <a:sym typeface="Palanquin"/>
                        </a:rPr>
                      </a:br>
                      <a:br>
                        <a:rPr b="1" lang="fr" sz="1100">
                          <a:solidFill>
                            <a:srgbClr val="003081"/>
                          </a:solidFill>
                          <a:latin typeface="Palanquin"/>
                          <a:ea typeface="Palanquin"/>
                          <a:cs typeface="Palanquin"/>
                          <a:sym typeface="Palanquin"/>
                        </a:rPr>
                      </a:br>
                      <a:r>
                        <a:rPr lang="fr" sz="1100">
                          <a:solidFill>
                            <a:srgbClr val="003081"/>
                          </a:solidFill>
                          <a:latin typeface="Palanquin"/>
                          <a:ea typeface="Palanquin"/>
                          <a:cs typeface="Palanquin"/>
                          <a:sym typeface="Palanquin"/>
                        </a:rPr>
                        <a:t>-</a:t>
                      </a:r>
                      <a:r>
                        <a:rPr lang="fr" sz="800">
                          <a:solidFill>
                            <a:srgbClr val="003081"/>
                          </a:solidFill>
                          <a:latin typeface="Palanquin"/>
                          <a:ea typeface="Palanquin"/>
                          <a:cs typeface="Palanquin"/>
                          <a:sym typeface="Palanquin"/>
                        </a:rPr>
                        <a:t> Action 3 : accompagner</a:t>
                      </a:r>
                      <a:endParaRPr sz="1100">
                        <a:solidFill>
                          <a:srgbClr val="003081"/>
                        </a:solidFill>
                        <a:latin typeface="Palanquin"/>
                        <a:ea typeface="Palanquin"/>
                        <a:cs typeface="Palanquin"/>
                        <a:sym typeface="Palanquin"/>
                      </a:endParaRPr>
                    </a:p>
                    <a:p>
                      <a:pPr indent="-228600" lvl="0" marL="457200" rtl="0" algn="l">
                        <a:spcBef>
                          <a:spcPts val="0"/>
                        </a:spcBef>
                        <a:spcAft>
                          <a:spcPts val="0"/>
                        </a:spcAft>
                        <a:buNone/>
                      </a:pPr>
                      <a:r>
                        <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r h="811650">
                <a:tc>
                  <a:txBody>
                    <a:bodyPr/>
                    <a:lstStyle/>
                    <a:p>
                      <a:pPr indent="0" lvl="0" marL="0" rtl="0" algn="l">
                        <a:spcBef>
                          <a:spcPts val="0"/>
                        </a:spcBef>
                        <a:spcAft>
                          <a:spcPts val="0"/>
                        </a:spcAft>
                        <a:buNone/>
                      </a:pPr>
                      <a:r>
                        <a:rPr b="1" lang="fr" sz="1300">
                          <a:solidFill>
                            <a:srgbClr val="003081"/>
                          </a:solidFill>
                          <a:latin typeface="Palanquin"/>
                          <a:ea typeface="Palanquin"/>
                          <a:cs typeface="Palanquin"/>
                          <a:sym typeface="Palanquin"/>
                        </a:rPr>
                        <a:t>Respecter le cadre réglementaire en matière de protection des données personnelles (RGPD)</a:t>
                      </a:r>
                      <a:endParaRPr b="1" sz="13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Connaître le RGPD et les bonnes pratiques d'utilisation des données personnelles des usagers</a:t>
                      </a:r>
                      <a:br>
                        <a:rPr lang="fr" sz="1100">
                          <a:solidFill>
                            <a:srgbClr val="003081"/>
                          </a:solidFill>
                          <a:latin typeface="Palanquin"/>
                          <a:ea typeface="Palanquin"/>
                          <a:cs typeface="Palanquin"/>
                          <a:sym typeface="Palanquin"/>
                        </a:rPr>
                      </a:br>
                      <a:endParaRPr sz="1100">
                        <a:solidFill>
                          <a:srgbClr val="003081"/>
                        </a:solidFill>
                        <a:latin typeface="Palanquin"/>
                        <a:ea typeface="Palanquin"/>
                        <a:cs typeface="Palanquin"/>
                        <a:sym typeface="Palanquin"/>
                      </a:endParaRPr>
                    </a:p>
                    <a:p>
                      <a:pPr indent="-298450" lvl="0" marL="457200" rtl="0" algn="l">
                        <a:spcBef>
                          <a:spcPts val="0"/>
                        </a:spcBef>
                        <a:spcAft>
                          <a:spcPts val="0"/>
                        </a:spcAft>
                        <a:buClr>
                          <a:srgbClr val="003081"/>
                        </a:buClr>
                        <a:buSzPts val="1100"/>
                        <a:buFont typeface="Palanquin"/>
                        <a:buChar char="➔"/>
                      </a:pPr>
                      <a:r>
                        <a:rPr lang="fr" sz="1100">
                          <a:solidFill>
                            <a:srgbClr val="003081"/>
                          </a:solidFill>
                          <a:latin typeface="Palanquin"/>
                          <a:ea typeface="Palanquin"/>
                          <a:cs typeface="Palanquin"/>
                          <a:sym typeface="Palanquin"/>
                        </a:rPr>
                        <a:t>Utiliser les outils pour protéger les données personnelles de mes usagers</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c>
                  <a:txBody>
                    <a:bodyPr/>
                    <a:lstStyle/>
                    <a:p>
                      <a:pPr indent="0" lvl="0" marL="0" rtl="0" algn="l">
                        <a:spcBef>
                          <a:spcPts val="0"/>
                        </a:spcBef>
                        <a:spcAft>
                          <a:spcPts val="0"/>
                        </a:spcAft>
                        <a:buNone/>
                      </a:pPr>
                      <a:r>
                        <a:rPr b="1" lang="fr" sz="1100">
                          <a:solidFill>
                            <a:srgbClr val="003081"/>
                          </a:solidFill>
                          <a:latin typeface="Palanquin"/>
                          <a:ea typeface="Palanquin"/>
                          <a:cs typeface="Palanquin"/>
                          <a:sym typeface="Palanquin"/>
                        </a:rPr>
                        <a:t>Module 4 </a:t>
                      </a:r>
                      <a:br>
                        <a:rPr b="1" lang="fr" sz="1100">
                          <a:solidFill>
                            <a:srgbClr val="003081"/>
                          </a:solidFill>
                          <a:latin typeface="Palanquin"/>
                          <a:ea typeface="Palanquin"/>
                          <a:cs typeface="Palanquin"/>
                          <a:sym typeface="Palanquin"/>
                        </a:rPr>
                      </a:br>
                      <a:r>
                        <a:rPr b="1" lang="fr" sz="1100">
                          <a:solidFill>
                            <a:srgbClr val="003081"/>
                          </a:solidFill>
                          <a:latin typeface="Palanquin"/>
                          <a:ea typeface="Palanquin"/>
                          <a:cs typeface="Palanquin"/>
                          <a:sym typeface="Palanquin"/>
                        </a:rPr>
                        <a:t>(40 min) : </a:t>
                      </a:r>
                      <a:br>
                        <a:rPr b="1" lang="fr" sz="1100">
                          <a:solidFill>
                            <a:srgbClr val="003081"/>
                          </a:solidFill>
                          <a:latin typeface="Palanquin"/>
                          <a:ea typeface="Palanquin"/>
                          <a:cs typeface="Palanquin"/>
                          <a:sym typeface="Palanquin"/>
                        </a:rPr>
                      </a:br>
                      <a:br>
                        <a:rPr b="1" lang="fr" sz="1100">
                          <a:solidFill>
                            <a:srgbClr val="003081"/>
                          </a:solidFill>
                          <a:latin typeface="Palanquin"/>
                          <a:ea typeface="Palanquin"/>
                          <a:cs typeface="Palanquin"/>
                          <a:sym typeface="Palanquin"/>
                        </a:rPr>
                      </a:br>
                      <a:r>
                        <a:rPr lang="fr" sz="1100">
                          <a:solidFill>
                            <a:srgbClr val="003081"/>
                          </a:solidFill>
                          <a:latin typeface="Palanquin"/>
                          <a:ea typeface="Palanquin"/>
                          <a:cs typeface="Palanquin"/>
                          <a:sym typeface="Palanquin"/>
                        </a:rPr>
                        <a:t>-</a:t>
                      </a:r>
                      <a:r>
                        <a:rPr lang="fr" sz="800">
                          <a:solidFill>
                            <a:srgbClr val="003081"/>
                          </a:solidFill>
                          <a:latin typeface="Palanquin"/>
                          <a:ea typeface="Palanquin"/>
                          <a:cs typeface="Palanquin"/>
                          <a:sym typeface="Palanquin"/>
                        </a:rPr>
                        <a:t> La protection des données personnelles des usagers et usagères</a:t>
                      </a:r>
                      <a:endParaRPr sz="1100">
                        <a:solidFill>
                          <a:srgbClr val="003081"/>
                        </a:solidFill>
                        <a:latin typeface="Palanquin"/>
                        <a:ea typeface="Palanquin"/>
                        <a:cs typeface="Palanquin"/>
                        <a:sym typeface="Palanquin"/>
                      </a:endParaRPr>
                    </a:p>
                  </a:txBody>
                  <a:tcPr marT="91425" marB="91425" marR="91425" marL="91425">
                    <a:lnL cap="flat" cmpd="sng" w="9525">
                      <a:solidFill>
                        <a:srgbClr val="003081"/>
                      </a:solidFill>
                      <a:prstDash val="dot"/>
                      <a:round/>
                      <a:headEnd len="sm" w="sm" type="none"/>
                      <a:tailEnd len="sm" w="sm" type="none"/>
                    </a:lnL>
                    <a:lnR cap="flat" cmpd="sng" w="9525">
                      <a:solidFill>
                        <a:srgbClr val="003081"/>
                      </a:solidFill>
                      <a:prstDash val="dot"/>
                      <a:round/>
                      <a:headEnd len="sm" w="sm" type="none"/>
                      <a:tailEnd len="sm" w="sm" type="none"/>
                    </a:lnR>
                    <a:lnT cap="flat" cmpd="sng" w="9525">
                      <a:solidFill>
                        <a:srgbClr val="003081"/>
                      </a:solidFill>
                      <a:prstDash val="dot"/>
                      <a:round/>
                      <a:headEnd len="sm" w="sm" type="none"/>
                      <a:tailEnd len="sm" w="sm" type="none"/>
                    </a:lnT>
                    <a:lnB cap="flat" cmpd="sng" w="9525">
                      <a:solidFill>
                        <a:srgbClr val="003081"/>
                      </a:solidFill>
                      <a:prstDash val="dot"/>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A458E"/>
        </a:solidFill>
      </p:bgPr>
    </p:bg>
    <p:spTree>
      <p:nvGrpSpPr>
        <p:cNvPr id="83" name="Shape 83"/>
        <p:cNvGrpSpPr/>
        <p:nvPr/>
      </p:nvGrpSpPr>
      <p:grpSpPr>
        <a:xfrm>
          <a:off x="0" y="0"/>
          <a:ext cx="0" cy="0"/>
          <a:chOff x="0" y="0"/>
          <a:chExt cx="0" cy="0"/>
        </a:xfrm>
      </p:grpSpPr>
      <p:sp>
        <p:nvSpPr>
          <p:cNvPr id="84" name="Google Shape;84;p17"/>
          <p:cNvSpPr txBox="1"/>
          <p:nvPr/>
        </p:nvSpPr>
        <p:spPr>
          <a:xfrm>
            <a:off x="718025" y="621425"/>
            <a:ext cx="6331200" cy="1571100"/>
          </a:xfrm>
          <a:prstGeom prst="rect">
            <a:avLst/>
          </a:prstGeom>
          <a:noFill/>
          <a:ln>
            <a:noFill/>
          </a:ln>
        </p:spPr>
        <p:txBody>
          <a:bodyPr anchorCtr="0" anchor="t" bIns="45700" lIns="45700" spcFirstLastPara="1" rIns="45700" wrap="square" tIns="46800">
            <a:spAutoFit/>
          </a:bodyPr>
          <a:lstStyle/>
          <a:p>
            <a:pPr indent="0" lvl="0" marL="266700" marR="266700" rtl="0" algn="l">
              <a:spcBef>
                <a:spcPts val="0"/>
              </a:spcBef>
              <a:spcAft>
                <a:spcPts val="0"/>
              </a:spcAft>
              <a:buClr>
                <a:srgbClr val="000000"/>
              </a:buClr>
              <a:buSzPts val="1100"/>
              <a:buFont typeface="Arial"/>
              <a:buNone/>
            </a:pPr>
            <a:r>
              <a:rPr b="1" lang="fr" sz="4800">
                <a:solidFill>
                  <a:srgbClr val="FF3333"/>
                </a:solidFill>
                <a:highlight>
                  <a:schemeClr val="lt1"/>
                </a:highlight>
                <a:latin typeface="Palanquin"/>
                <a:ea typeface="Palanquin"/>
                <a:cs typeface="Palanquin"/>
                <a:sym typeface="Palanquin"/>
              </a:rPr>
              <a:t>Déroulé de la formation</a:t>
            </a:r>
            <a:endParaRPr b="1" sz="4800">
              <a:solidFill>
                <a:srgbClr val="FF3333"/>
              </a:solidFill>
              <a:highlight>
                <a:schemeClr val="lt1"/>
              </a:highlight>
              <a:latin typeface="Palanquin"/>
              <a:ea typeface="Palanquin"/>
              <a:cs typeface="Palanquin"/>
              <a:sym typeface="Palanquin"/>
            </a:endParaRPr>
          </a:p>
        </p:txBody>
      </p:sp>
      <p:cxnSp>
        <p:nvCxnSpPr>
          <p:cNvPr id="85" name="Google Shape;85;p17"/>
          <p:cNvCxnSpPr/>
          <p:nvPr/>
        </p:nvCxnSpPr>
        <p:spPr>
          <a:xfrm>
            <a:off x="1080009" y="2363332"/>
            <a:ext cx="5021400" cy="0"/>
          </a:xfrm>
          <a:prstGeom prst="straightConnector1">
            <a:avLst/>
          </a:prstGeom>
          <a:noFill/>
          <a:ln cap="flat" cmpd="sng" w="76200">
            <a:solidFill>
              <a:srgbClr val="FF3333"/>
            </a:solidFill>
            <a:prstDash val="solid"/>
            <a:round/>
            <a:headEnd len="med" w="med" type="none"/>
            <a:tailEnd len="med" w="med" type="none"/>
          </a:ln>
        </p:spPr>
      </p:cxnSp>
      <p:sp>
        <p:nvSpPr>
          <p:cNvPr id="86" name="Google Shape;86;p17"/>
          <p:cNvSpPr txBox="1"/>
          <p:nvPr/>
        </p:nvSpPr>
        <p:spPr>
          <a:xfrm>
            <a:off x="1517550" y="2686525"/>
            <a:ext cx="5531700" cy="1201800"/>
          </a:xfrm>
          <a:prstGeom prst="rect">
            <a:avLst/>
          </a:prstGeom>
          <a:noFill/>
          <a:ln>
            <a:noFill/>
          </a:ln>
        </p:spPr>
        <p:txBody>
          <a:bodyPr anchorCtr="0" anchor="t" bIns="45700" lIns="45700" spcFirstLastPara="1" rIns="45700" wrap="square" tIns="46800">
            <a:spAutoFit/>
          </a:bodyPr>
          <a:lstStyle/>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Déroulé complet de la formation</a:t>
            </a:r>
            <a:br>
              <a:rPr lang="fr" sz="2400">
                <a:solidFill>
                  <a:schemeClr val="lt1"/>
                </a:solidFill>
                <a:latin typeface="Palanquin SemiBold"/>
                <a:ea typeface="Palanquin SemiBold"/>
                <a:cs typeface="Palanquin SemiBold"/>
                <a:sym typeface="Palanquin SemiBold"/>
              </a:rPr>
            </a:br>
            <a:endParaRPr sz="2400">
              <a:solidFill>
                <a:schemeClr val="lt1"/>
              </a:solidFill>
              <a:latin typeface="Palanquin SemiBold"/>
              <a:ea typeface="Palanquin SemiBold"/>
              <a:cs typeface="Palanquin SemiBold"/>
              <a:sym typeface="Palanquin SemiBold"/>
            </a:endParaRPr>
          </a:p>
          <a:p>
            <a:pPr indent="-381000" lvl="0" marL="457200" marR="266700" rtl="0" algn="l">
              <a:spcBef>
                <a:spcPts val="0"/>
              </a:spcBef>
              <a:spcAft>
                <a:spcPts val="0"/>
              </a:spcAft>
              <a:buClr>
                <a:schemeClr val="lt1"/>
              </a:buClr>
              <a:buSzPts val="2400"/>
              <a:buFont typeface="Palanquin SemiBold"/>
              <a:buChar char="➔"/>
            </a:pPr>
            <a:r>
              <a:rPr lang="fr" sz="2400">
                <a:solidFill>
                  <a:schemeClr val="lt1"/>
                </a:solidFill>
                <a:latin typeface="Palanquin SemiBold"/>
                <a:ea typeface="Palanquin SemiBold"/>
                <a:cs typeface="Palanquin SemiBold"/>
                <a:sym typeface="Palanquin SemiBold"/>
              </a:rPr>
              <a:t>Les grains pédagogiques</a:t>
            </a:r>
            <a:endParaRPr sz="2400">
              <a:solidFill>
                <a:schemeClr val="lt1"/>
              </a:solidFill>
              <a:latin typeface="Palanquin SemiBold"/>
              <a:ea typeface="Palanquin SemiBold"/>
              <a:cs typeface="Palanquin SemiBold"/>
              <a:sym typeface="Palanquin SemiBold"/>
            </a:endParaRPr>
          </a:p>
        </p:txBody>
      </p:sp>
      <p:sp>
        <p:nvSpPr>
          <p:cNvPr id="87" name="Google Shape;87;p1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8"/>
          <p:cNvSpPr txBox="1"/>
          <p:nvPr/>
        </p:nvSpPr>
        <p:spPr>
          <a:xfrm>
            <a:off x="1028600" y="998225"/>
            <a:ext cx="5985600" cy="3693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fr" sz="1200">
                <a:solidFill>
                  <a:srgbClr val="1A458E"/>
                </a:solidFill>
                <a:latin typeface="Palanquin Light"/>
                <a:ea typeface="Palanquin Light"/>
                <a:cs typeface="Palanquin Light"/>
                <a:sym typeface="Palanquin Light"/>
              </a:rPr>
              <a:t>La formation a </a:t>
            </a:r>
            <a:r>
              <a:rPr b="1" lang="fr" sz="1200">
                <a:solidFill>
                  <a:srgbClr val="1A458E"/>
                </a:solidFill>
                <a:latin typeface="Palanquin"/>
                <a:ea typeface="Palanquin"/>
                <a:cs typeface="Palanquin"/>
                <a:sym typeface="Palanquin"/>
              </a:rPr>
              <a:t>une durée de 7h</a:t>
            </a:r>
            <a:r>
              <a:rPr lang="fr" sz="1200">
                <a:solidFill>
                  <a:srgbClr val="1A458E"/>
                </a:solidFill>
                <a:latin typeface="Palanquin Light"/>
                <a:ea typeface="Palanquin Light"/>
                <a:cs typeface="Palanquin Light"/>
                <a:sym typeface="Palanquin Light"/>
              </a:rPr>
              <a:t> : 3h30 le matin, 3h30 l’après-midi. </a:t>
            </a:r>
            <a:endParaRPr b="1" sz="1200" u="sng">
              <a:solidFill>
                <a:srgbClr val="1A458E"/>
              </a:solidFill>
              <a:latin typeface="Palanquin"/>
              <a:ea typeface="Palanquin"/>
              <a:cs typeface="Palanquin"/>
              <a:sym typeface="Palanquin"/>
            </a:endParaRPr>
          </a:p>
        </p:txBody>
      </p:sp>
      <p:sp>
        <p:nvSpPr>
          <p:cNvPr id="93" name="Google Shape;93;p18"/>
          <p:cNvSpPr/>
          <p:nvPr/>
        </p:nvSpPr>
        <p:spPr>
          <a:xfrm>
            <a:off x="1071700" y="1446775"/>
            <a:ext cx="5969100" cy="8371800"/>
          </a:xfrm>
          <a:prstGeom prst="rect">
            <a:avLst/>
          </a:prstGeom>
          <a:solidFill>
            <a:srgbClr val="E7F0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4" name="Google Shape;94;p18"/>
          <p:cNvSpPr txBox="1"/>
          <p:nvPr/>
        </p:nvSpPr>
        <p:spPr>
          <a:xfrm>
            <a:off x="108262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Programme </a:t>
            </a:r>
            <a:r>
              <a:rPr b="1" lang="fr" sz="2600">
                <a:solidFill>
                  <a:srgbClr val="FFFFFF"/>
                </a:solidFill>
                <a:highlight>
                  <a:srgbClr val="003081"/>
                </a:highlight>
                <a:latin typeface="Palanquin"/>
                <a:ea typeface="Palanquin"/>
                <a:cs typeface="Palanquin"/>
                <a:sym typeface="Palanquin"/>
              </a:rPr>
              <a:t>de la formation</a:t>
            </a:r>
            <a:endParaRPr i="0" sz="2600" u="none" cap="none" strike="noStrike">
              <a:solidFill>
                <a:srgbClr val="FFFFFF"/>
              </a:solidFill>
              <a:highlight>
                <a:srgbClr val="003081"/>
              </a:highlight>
              <a:latin typeface="Palanquin"/>
              <a:ea typeface="Palanquin"/>
              <a:cs typeface="Palanquin"/>
              <a:sym typeface="Palanquin"/>
            </a:endParaRPr>
          </a:p>
        </p:txBody>
      </p:sp>
      <p:sp>
        <p:nvSpPr>
          <p:cNvPr id="95" name="Google Shape;95;p1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fr"/>
              <a:t>‹#›</a:t>
            </a:fld>
            <a:endParaRPr/>
          </a:p>
        </p:txBody>
      </p:sp>
      <p:sp>
        <p:nvSpPr>
          <p:cNvPr id="96" name="Google Shape;96;p18"/>
          <p:cNvSpPr/>
          <p:nvPr/>
        </p:nvSpPr>
        <p:spPr>
          <a:xfrm>
            <a:off x="2453699" y="2393171"/>
            <a:ext cx="2347500" cy="6111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Vous avez dit “inclusion numérique” ? </a:t>
            </a:r>
            <a:endParaRPr sz="1000">
              <a:solidFill>
                <a:srgbClr val="1A458E"/>
              </a:solidFill>
              <a:latin typeface="Palanquin SemiBold"/>
              <a:ea typeface="Palanquin SemiBold"/>
              <a:cs typeface="Palanquin SemiBold"/>
              <a:sym typeface="Palanquin SemiBold"/>
            </a:endParaRPr>
          </a:p>
        </p:txBody>
      </p:sp>
      <p:sp>
        <p:nvSpPr>
          <p:cNvPr id="97" name="Google Shape;97;p18"/>
          <p:cNvSpPr txBox="1"/>
          <p:nvPr/>
        </p:nvSpPr>
        <p:spPr>
          <a:xfrm>
            <a:off x="2453687" y="3040816"/>
            <a:ext cx="2347500" cy="6111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lang="fr" sz="1000">
                <a:solidFill>
                  <a:srgbClr val="1A458E"/>
                </a:solidFill>
                <a:latin typeface="Palanquin SemiBold"/>
                <a:ea typeface="Palanquin SemiBold"/>
                <a:cs typeface="Palanquin SemiBold"/>
                <a:sym typeface="Palanquin SemiBold"/>
              </a:rPr>
              <a:t>Dématérialisation et travail social</a:t>
            </a:r>
            <a:endParaRPr sz="1000">
              <a:solidFill>
                <a:srgbClr val="1A458E"/>
              </a:solidFill>
              <a:latin typeface="Palanquin SemiBold"/>
              <a:ea typeface="Palanquin SemiBold"/>
              <a:cs typeface="Palanquin SemiBold"/>
              <a:sym typeface="Palanquin SemiBold"/>
            </a:endParaRPr>
          </a:p>
        </p:txBody>
      </p:sp>
      <p:sp>
        <p:nvSpPr>
          <p:cNvPr id="98" name="Google Shape;98;p18"/>
          <p:cNvSpPr/>
          <p:nvPr/>
        </p:nvSpPr>
        <p:spPr>
          <a:xfrm>
            <a:off x="2453675" y="3688462"/>
            <a:ext cx="2347500" cy="6111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Les difficultés numériques de mes publics</a:t>
            </a:r>
            <a:endParaRPr sz="1000">
              <a:solidFill>
                <a:srgbClr val="1A458E"/>
              </a:solidFill>
              <a:latin typeface="Palanquin SemiBold"/>
              <a:ea typeface="Palanquin SemiBold"/>
              <a:cs typeface="Palanquin SemiBold"/>
              <a:sym typeface="Palanquin SemiBold"/>
            </a:endParaRPr>
          </a:p>
        </p:txBody>
      </p:sp>
      <p:sp>
        <p:nvSpPr>
          <p:cNvPr id="99" name="Google Shape;99;p18"/>
          <p:cNvSpPr/>
          <p:nvPr/>
        </p:nvSpPr>
        <p:spPr>
          <a:xfrm>
            <a:off x="2453686" y="4336107"/>
            <a:ext cx="2347500" cy="6111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Quelles actions possibles ? </a:t>
            </a:r>
            <a:endParaRPr sz="1000">
              <a:solidFill>
                <a:srgbClr val="1A458E"/>
              </a:solidFill>
              <a:latin typeface="Palanquin SemiBold"/>
              <a:ea typeface="Palanquin SemiBold"/>
              <a:cs typeface="Palanquin SemiBold"/>
              <a:sym typeface="Palanquin SemiBold"/>
            </a:endParaRPr>
          </a:p>
        </p:txBody>
      </p:sp>
      <p:sp>
        <p:nvSpPr>
          <p:cNvPr id="100" name="Google Shape;100;p18"/>
          <p:cNvSpPr/>
          <p:nvPr/>
        </p:nvSpPr>
        <p:spPr>
          <a:xfrm>
            <a:off x="2454362" y="4983753"/>
            <a:ext cx="2346000" cy="6111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fr" sz="1000">
                <a:solidFill>
                  <a:srgbClr val="1A458E"/>
                </a:solidFill>
                <a:latin typeface="Palanquin"/>
                <a:ea typeface="Palanquin"/>
                <a:cs typeface="Palanquin"/>
                <a:sym typeface="Palanquin"/>
              </a:rPr>
              <a:t>Action 1</a:t>
            </a:r>
            <a:endParaRPr b="1" sz="1000">
              <a:solidFill>
                <a:srgbClr val="1A458E"/>
              </a:solidFill>
              <a:latin typeface="Palanquin"/>
              <a:ea typeface="Palanquin"/>
              <a:cs typeface="Palanquin"/>
              <a:sym typeface="Palanquin"/>
            </a:endParaRPr>
          </a:p>
        </p:txBody>
      </p:sp>
      <p:sp>
        <p:nvSpPr>
          <p:cNvPr id="101" name="Google Shape;101;p18"/>
          <p:cNvSpPr txBox="1"/>
          <p:nvPr/>
        </p:nvSpPr>
        <p:spPr>
          <a:xfrm>
            <a:off x="2453716" y="1745525"/>
            <a:ext cx="2347500" cy="6111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Brise-glace</a:t>
            </a:r>
            <a:endParaRPr sz="1000">
              <a:solidFill>
                <a:srgbClr val="1A458E"/>
              </a:solidFill>
              <a:latin typeface="Palanquin SemiBold"/>
              <a:ea typeface="Palanquin SemiBold"/>
              <a:cs typeface="Palanquin SemiBold"/>
              <a:sym typeface="Palanquin SemiBold"/>
            </a:endParaRPr>
          </a:p>
        </p:txBody>
      </p:sp>
      <p:sp>
        <p:nvSpPr>
          <p:cNvPr id="102" name="Google Shape;102;p18"/>
          <p:cNvSpPr txBox="1"/>
          <p:nvPr/>
        </p:nvSpPr>
        <p:spPr>
          <a:xfrm rot="-5400000">
            <a:off x="-316900" y="3478013"/>
            <a:ext cx="3849300" cy="384900"/>
          </a:xfrm>
          <a:prstGeom prst="rect">
            <a:avLst/>
          </a:prstGeom>
          <a:solidFill>
            <a:srgbClr val="FF3333"/>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 sz="1300">
                <a:solidFill>
                  <a:srgbClr val="FFFFFF"/>
                </a:solidFill>
                <a:latin typeface="Palanquin Dark"/>
                <a:ea typeface="Palanquin Dark"/>
                <a:cs typeface="Palanquin Dark"/>
                <a:sym typeface="Palanquin Dark"/>
              </a:rPr>
              <a:t>MATIN - 3h30</a:t>
            </a:r>
            <a:endParaRPr b="1" sz="1300">
              <a:solidFill>
                <a:srgbClr val="FFFFFF"/>
              </a:solidFill>
              <a:latin typeface="Palanquin Dark"/>
              <a:ea typeface="Palanquin Dark"/>
              <a:cs typeface="Palanquin Dark"/>
              <a:sym typeface="Palanquin Dark"/>
            </a:endParaRPr>
          </a:p>
        </p:txBody>
      </p:sp>
      <p:sp>
        <p:nvSpPr>
          <p:cNvPr id="103" name="Google Shape;103;p18"/>
          <p:cNvSpPr txBox="1"/>
          <p:nvPr/>
        </p:nvSpPr>
        <p:spPr>
          <a:xfrm rot="-5400000">
            <a:off x="-316900" y="7454225"/>
            <a:ext cx="3849300" cy="384900"/>
          </a:xfrm>
          <a:prstGeom prst="rect">
            <a:avLst/>
          </a:prstGeom>
          <a:solidFill>
            <a:srgbClr val="FF3333"/>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fr" sz="1300">
                <a:solidFill>
                  <a:srgbClr val="FFFFFF"/>
                </a:solidFill>
                <a:latin typeface="Palanquin Dark"/>
                <a:ea typeface="Palanquin Dark"/>
                <a:cs typeface="Palanquin Dark"/>
                <a:sym typeface="Palanquin Dark"/>
              </a:rPr>
              <a:t>MATIN - 3h30</a:t>
            </a:r>
            <a:endParaRPr b="1" sz="1300">
              <a:solidFill>
                <a:srgbClr val="FFFFFF"/>
              </a:solidFill>
              <a:latin typeface="Palanquin Dark"/>
              <a:ea typeface="Palanquin Dark"/>
              <a:cs typeface="Palanquin Dark"/>
              <a:sym typeface="Palanquin Dark"/>
            </a:endParaRPr>
          </a:p>
        </p:txBody>
      </p:sp>
      <p:sp>
        <p:nvSpPr>
          <p:cNvPr id="104" name="Google Shape;104;p18"/>
          <p:cNvSpPr/>
          <p:nvPr/>
        </p:nvSpPr>
        <p:spPr>
          <a:xfrm>
            <a:off x="2453699" y="5722031"/>
            <a:ext cx="2347500" cy="7347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Action 2</a:t>
            </a:r>
            <a:endParaRPr sz="1000">
              <a:solidFill>
                <a:srgbClr val="1A458E"/>
              </a:solidFill>
              <a:latin typeface="Palanquin SemiBold"/>
              <a:ea typeface="Palanquin SemiBold"/>
              <a:cs typeface="Palanquin SemiBold"/>
              <a:sym typeface="Palanquin SemiBold"/>
            </a:endParaRPr>
          </a:p>
        </p:txBody>
      </p:sp>
      <p:sp>
        <p:nvSpPr>
          <p:cNvPr id="105" name="Google Shape;105;p18"/>
          <p:cNvSpPr txBox="1"/>
          <p:nvPr/>
        </p:nvSpPr>
        <p:spPr>
          <a:xfrm>
            <a:off x="2453687" y="6500680"/>
            <a:ext cx="2347500" cy="7347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fr" sz="1000">
                <a:solidFill>
                  <a:srgbClr val="1A458E"/>
                </a:solidFill>
                <a:latin typeface="Palanquin SemiBold"/>
                <a:ea typeface="Palanquin SemiBold"/>
                <a:cs typeface="Palanquin SemiBold"/>
                <a:sym typeface="Palanquin SemiBold"/>
              </a:rPr>
              <a:t>Action 3</a:t>
            </a:r>
            <a:endParaRPr sz="1000">
              <a:solidFill>
                <a:srgbClr val="1A458E"/>
              </a:solidFill>
              <a:latin typeface="Palanquin SemiBold"/>
              <a:ea typeface="Palanquin SemiBold"/>
              <a:cs typeface="Palanquin SemiBold"/>
              <a:sym typeface="Palanquin SemiBold"/>
            </a:endParaRPr>
          </a:p>
        </p:txBody>
      </p:sp>
      <p:sp>
        <p:nvSpPr>
          <p:cNvPr id="106" name="Google Shape;106;p18"/>
          <p:cNvSpPr/>
          <p:nvPr/>
        </p:nvSpPr>
        <p:spPr>
          <a:xfrm>
            <a:off x="2453675" y="7279328"/>
            <a:ext cx="2347500" cy="7347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La protection des données personnelles des usagers et usagères</a:t>
            </a:r>
            <a:endParaRPr sz="1000">
              <a:solidFill>
                <a:srgbClr val="1A458E"/>
              </a:solidFill>
              <a:latin typeface="Palanquin SemiBold"/>
              <a:ea typeface="Palanquin SemiBold"/>
              <a:cs typeface="Palanquin SemiBold"/>
              <a:sym typeface="Palanquin SemiBold"/>
            </a:endParaRPr>
          </a:p>
        </p:txBody>
      </p:sp>
      <p:sp>
        <p:nvSpPr>
          <p:cNvPr id="107" name="Google Shape;107;p18"/>
          <p:cNvSpPr/>
          <p:nvPr/>
        </p:nvSpPr>
        <p:spPr>
          <a:xfrm>
            <a:off x="2453686" y="8057977"/>
            <a:ext cx="2347500" cy="7347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Recap’ : utiliser les outils de la formation</a:t>
            </a:r>
            <a:endParaRPr sz="1000">
              <a:solidFill>
                <a:srgbClr val="1A458E"/>
              </a:solidFill>
              <a:latin typeface="Palanquin SemiBold"/>
              <a:ea typeface="Palanquin SemiBold"/>
              <a:cs typeface="Palanquin SemiBold"/>
              <a:sym typeface="Palanquin SemiBold"/>
            </a:endParaRPr>
          </a:p>
        </p:txBody>
      </p:sp>
      <p:sp>
        <p:nvSpPr>
          <p:cNvPr id="108" name="Google Shape;108;p18"/>
          <p:cNvSpPr/>
          <p:nvPr/>
        </p:nvSpPr>
        <p:spPr>
          <a:xfrm>
            <a:off x="2454362" y="8836625"/>
            <a:ext cx="2346000" cy="734700"/>
          </a:xfrm>
          <a:prstGeom prst="rect">
            <a:avLst/>
          </a:prstGeom>
          <a:noFill/>
          <a:ln cap="flat" cmpd="sng" w="9525">
            <a:solidFill>
              <a:srgbClr val="003081"/>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fr" sz="1000">
                <a:solidFill>
                  <a:srgbClr val="1A458E"/>
                </a:solidFill>
                <a:latin typeface="Palanquin"/>
                <a:ea typeface="Palanquin"/>
                <a:cs typeface="Palanquin"/>
                <a:sym typeface="Palanquin"/>
              </a:rPr>
              <a:t>Start stop continue</a:t>
            </a:r>
            <a:endParaRPr b="1" sz="1000">
              <a:solidFill>
                <a:srgbClr val="1A458E"/>
              </a:solidFill>
              <a:latin typeface="Palanquin"/>
              <a:ea typeface="Palanquin"/>
              <a:cs typeface="Palanquin"/>
              <a:sym typeface="Palanquin"/>
            </a:endParaRPr>
          </a:p>
        </p:txBody>
      </p:sp>
      <p:sp>
        <p:nvSpPr>
          <p:cNvPr id="109" name="Google Shape;109;p18"/>
          <p:cNvSpPr txBox="1"/>
          <p:nvPr/>
        </p:nvSpPr>
        <p:spPr>
          <a:xfrm>
            <a:off x="4898326" y="1745525"/>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20 min</a:t>
            </a:r>
            <a:endParaRPr sz="1000">
              <a:solidFill>
                <a:srgbClr val="1A458E"/>
              </a:solidFill>
              <a:latin typeface="Palanquin SemiBold"/>
              <a:ea typeface="Palanquin SemiBold"/>
              <a:cs typeface="Palanquin SemiBold"/>
              <a:sym typeface="Palanquin SemiBold"/>
            </a:endParaRPr>
          </a:p>
        </p:txBody>
      </p:sp>
      <p:sp>
        <p:nvSpPr>
          <p:cNvPr id="110" name="Google Shape;110;p18"/>
          <p:cNvSpPr txBox="1"/>
          <p:nvPr/>
        </p:nvSpPr>
        <p:spPr>
          <a:xfrm>
            <a:off x="4898326" y="2393176"/>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3</a:t>
            </a:r>
            <a:r>
              <a:rPr lang="fr" sz="1000">
                <a:solidFill>
                  <a:srgbClr val="1A458E"/>
                </a:solidFill>
                <a:latin typeface="Palanquin SemiBold"/>
                <a:ea typeface="Palanquin SemiBold"/>
                <a:cs typeface="Palanquin SemiBold"/>
                <a:sym typeface="Palanquin SemiBold"/>
              </a:rPr>
              <a:t>0 min</a:t>
            </a:r>
            <a:endParaRPr sz="1000">
              <a:solidFill>
                <a:srgbClr val="1A458E"/>
              </a:solidFill>
              <a:latin typeface="Palanquin SemiBold"/>
              <a:ea typeface="Palanquin SemiBold"/>
              <a:cs typeface="Palanquin SemiBold"/>
              <a:sym typeface="Palanquin SemiBold"/>
            </a:endParaRPr>
          </a:p>
        </p:txBody>
      </p:sp>
      <p:sp>
        <p:nvSpPr>
          <p:cNvPr id="111" name="Google Shape;111;p18"/>
          <p:cNvSpPr txBox="1"/>
          <p:nvPr/>
        </p:nvSpPr>
        <p:spPr>
          <a:xfrm>
            <a:off x="4898326" y="3040827"/>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30 min</a:t>
            </a:r>
            <a:endParaRPr sz="1000">
              <a:solidFill>
                <a:srgbClr val="1A458E"/>
              </a:solidFill>
              <a:latin typeface="Palanquin SemiBold"/>
              <a:ea typeface="Palanquin SemiBold"/>
              <a:cs typeface="Palanquin SemiBold"/>
              <a:sym typeface="Palanquin SemiBold"/>
            </a:endParaRPr>
          </a:p>
        </p:txBody>
      </p:sp>
      <p:sp>
        <p:nvSpPr>
          <p:cNvPr id="112" name="Google Shape;112;p18"/>
          <p:cNvSpPr txBox="1"/>
          <p:nvPr/>
        </p:nvSpPr>
        <p:spPr>
          <a:xfrm>
            <a:off x="4898326" y="3688478"/>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40</a:t>
            </a:r>
            <a:r>
              <a:rPr lang="fr" sz="1000">
                <a:solidFill>
                  <a:srgbClr val="1A458E"/>
                </a:solidFill>
                <a:latin typeface="Palanquin SemiBold"/>
                <a:ea typeface="Palanquin SemiBold"/>
                <a:cs typeface="Palanquin SemiBold"/>
                <a:sym typeface="Palanquin SemiBold"/>
              </a:rPr>
              <a:t> min</a:t>
            </a:r>
            <a:endParaRPr sz="1000">
              <a:solidFill>
                <a:srgbClr val="1A458E"/>
              </a:solidFill>
              <a:latin typeface="Palanquin SemiBold"/>
              <a:ea typeface="Palanquin SemiBold"/>
              <a:cs typeface="Palanquin SemiBold"/>
              <a:sym typeface="Palanquin SemiBold"/>
            </a:endParaRPr>
          </a:p>
        </p:txBody>
      </p:sp>
      <p:sp>
        <p:nvSpPr>
          <p:cNvPr id="113" name="Google Shape;113;p18"/>
          <p:cNvSpPr txBox="1"/>
          <p:nvPr/>
        </p:nvSpPr>
        <p:spPr>
          <a:xfrm>
            <a:off x="4898326" y="4336128"/>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40</a:t>
            </a:r>
            <a:r>
              <a:rPr lang="fr" sz="1000">
                <a:solidFill>
                  <a:srgbClr val="1A458E"/>
                </a:solidFill>
                <a:latin typeface="Palanquin SemiBold"/>
                <a:ea typeface="Palanquin SemiBold"/>
                <a:cs typeface="Palanquin SemiBold"/>
                <a:sym typeface="Palanquin SemiBold"/>
              </a:rPr>
              <a:t> min</a:t>
            </a:r>
            <a:endParaRPr sz="1000">
              <a:solidFill>
                <a:srgbClr val="1A458E"/>
              </a:solidFill>
              <a:latin typeface="Palanquin SemiBold"/>
              <a:ea typeface="Palanquin SemiBold"/>
              <a:cs typeface="Palanquin SemiBold"/>
              <a:sym typeface="Palanquin SemiBold"/>
            </a:endParaRPr>
          </a:p>
        </p:txBody>
      </p:sp>
      <p:sp>
        <p:nvSpPr>
          <p:cNvPr id="114" name="Google Shape;114;p18"/>
          <p:cNvSpPr txBox="1"/>
          <p:nvPr/>
        </p:nvSpPr>
        <p:spPr>
          <a:xfrm>
            <a:off x="4898326" y="4983779"/>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30</a:t>
            </a:r>
            <a:r>
              <a:rPr lang="fr" sz="1000">
                <a:solidFill>
                  <a:srgbClr val="1A458E"/>
                </a:solidFill>
                <a:latin typeface="Palanquin SemiBold"/>
                <a:ea typeface="Palanquin SemiBold"/>
                <a:cs typeface="Palanquin SemiBold"/>
                <a:sym typeface="Palanquin SemiBold"/>
              </a:rPr>
              <a:t> min</a:t>
            </a:r>
            <a:endParaRPr sz="1000">
              <a:solidFill>
                <a:srgbClr val="1A458E"/>
              </a:solidFill>
              <a:latin typeface="Palanquin SemiBold"/>
              <a:ea typeface="Palanquin SemiBold"/>
              <a:cs typeface="Palanquin SemiBold"/>
              <a:sym typeface="Palanquin SemiBold"/>
            </a:endParaRPr>
          </a:p>
        </p:txBody>
      </p:sp>
      <p:sp>
        <p:nvSpPr>
          <p:cNvPr id="115" name="Google Shape;115;p18"/>
          <p:cNvSpPr txBox="1"/>
          <p:nvPr/>
        </p:nvSpPr>
        <p:spPr>
          <a:xfrm>
            <a:off x="4898326" y="5785780"/>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40</a:t>
            </a:r>
            <a:r>
              <a:rPr lang="fr" sz="1000">
                <a:solidFill>
                  <a:srgbClr val="1A458E"/>
                </a:solidFill>
                <a:latin typeface="Palanquin SemiBold"/>
                <a:ea typeface="Palanquin SemiBold"/>
                <a:cs typeface="Palanquin SemiBold"/>
                <a:sym typeface="Palanquin SemiBold"/>
              </a:rPr>
              <a:t> min</a:t>
            </a:r>
            <a:endParaRPr sz="1000">
              <a:solidFill>
                <a:srgbClr val="1A458E"/>
              </a:solidFill>
              <a:latin typeface="Palanquin SemiBold"/>
              <a:ea typeface="Palanquin SemiBold"/>
              <a:cs typeface="Palanquin SemiBold"/>
              <a:sym typeface="Palanquin SemiBold"/>
            </a:endParaRPr>
          </a:p>
        </p:txBody>
      </p:sp>
      <p:sp>
        <p:nvSpPr>
          <p:cNvPr id="116" name="Google Shape;116;p18"/>
          <p:cNvSpPr txBox="1"/>
          <p:nvPr/>
        </p:nvSpPr>
        <p:spPr>
          <a:xfrm>
            <a:off x="4898326" y="6562481"/>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5</a:t>
            </a:r>
            <a:r>
              <a:rPr lang="fr" sz="1000">
                <a:solidFill>
                  <a:srgbClr val="1A458E"/>
                </a:solidFill>
                <a:latin typeface="Palanquin SemiBold"/>
                <a:ea typeface="Palanquin SemiBold"/>
                <a:cs typeface="Palanquin SemiBold"/>
                <a:sym typeface="Palanquin SemiBold"/>
              </a:rPr>
              <a:t>0 min</a:t>
            </a:r>
            <a:endParaRPr sz="1000">
              <a:solidFill>
                <a:srgbClr val="1A458E"/>
              </a:solidFill>
              <a:latin typeface="Palanquin SemiBold"/>
              <a:ea typeface="Palanquin SemiBold"/>
              <a:cs typeface="Palanquin SemiBold"/>
              <a:sym typeface="Palanquin SemiBold"/>
            </a:endParaRPr>
          </a:p>
        </p:txBody>
      </p:sp>
      <p:sp>
        <p:nvSpPr>
          <p:cNvPr id="117" name="Google Shape;117;p18"/>
          <p:cNvSpPr txBox="1"/>
          <p:nvPr/>
        </p:nvSpPr>
        <p:spPr>
          <a:xfrm>
            <a:off x="4898326" y="7339183"/>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40 min</a:t>
            </a:r>
            <a:endParaRPr sz="1000">
              <a:solidFill>
                <a:srgbClr val="1A458E"/>
              </a:solidFill>
              <a:latin typeface="Palanquin SemiBold"/>
              <a:ea typeface="Palanquin SemiBold"/>
              <a:cs typeface="Palanquin SemiBold"/>
              <a:sym typeface="Palanquin SemiBold"/>
            </a:endParaRPr>
          </a:p>
        </p:txBody>
      </p:sp>
      <p:sp>
        <p:nvSpPr>
          <p:cNvPr id="118" name="Google Shape;118;p18"/>
          <p:cNvSpPr txBox="1"/>
          <p:nvPr/>
        </p:nvSpPr>
        <p:spPr>
          <a:xfrm>
            <a:off x="4898326" y="8115884"/>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40 min</a:t>
            </a:r>
            <a:endParaRPr sz="1000">
              <a:solidFill>
                <a:srgbClr val="1A458E"/>
              </a:solidFill>
              <a:latin typeface="Palanquin SemiBold"/>
              <a:ea typeface="Palanquin SemiBold"/>
              <a:cs typeface="Palanquin SemiBold"/>
              <a:sym typeface="Palanquin SemiBold"/>
            </a:endParaRPr>
          </a:p>
        </p:txBody>
      </p:sp>
      <p:sp>
        <p:nvSpPr>
          <p:cNvPr id="119" name="Google Shape;119;p18"/>
          <p:cNvSpPr txBox="1"/>
          <p:nvPr/>
        </p:nvSpPr>
        <p:spPr>
          <a:xfrm>
            <a:off x="4898326" y="8892585"/>
            <a:ext cx="715200" cy="611100"/>
          </a:xfrm>
          <a:prstGeom prst="rect">
            <a:avLst/>
          </a:prstGeom>
          <a:solidFill>
            <a:srgbClr val="E7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fr" sz="1000">
                <a:solidFill>
                  <a:srgbClr val="1A458E"/>
                </a:solidFill>
                <a:latin typeface="Palanquin SemiBold"/>
                <a:ea typeface="Palanquin SemiBold"/>
                <a:cs typeface="Palanquin SemiBold"/>
                <a:sym typeface="Palanquin SemiBold"/>
              </a:rPr>
              <a:t>2</a:t>
            </a:r>
            <a:r>
              <a:rPr lang="fr" sz="1000">
                <a:solidFill>
                  <a:srgbClr val="1A458E"/>
                </a:solidFill>
                <a:latin typeface="Palanquin SemiBold"/>
                <a:ea typeface="Palanquin SemiBold"/>
                <a:cs typeface="Palanquin SemiBold"/>
                <a:sym typeface="Palanquin SemiBold"/>
              </a:rPr>
              <a:t>0 min</a:t>
            </a:r>
            <a:endParaRPr sz="1000">
              <a:solidFill>
                <a:srgbClr val="1A458E"/>
              </a:solidFill>
              <a:latin typeface="Palanquin SemiBold"/>
              <a:ea typeface="Palanquin SemiBold"/>
              <a:cs typeface="Palanquin SemiBold"/>
              <a:sym typeface="Palanquin SemiBold"/>
            </a:endParaRPr>
          </a:p>
        </p:txBody>
      </p:sp>
      <p:sp>
        <p:nvSpPr>
          <p:cNvPr id="120" name="Google Shape;120;p18"/>
          <p:cNvSpPr/>
          <p:nvPr/>
        </p:nvSpPr>
        <p:spPr>
          <a:xfrm>
            <a:off x="5613511" y="3303127"/>
            <a:ext cx="1218300" cy="734700"/>
          </a:xfrm>
          <a:prstGeom prst="rect">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fr" sz="1000">
                <a:solidFill>
                  <a:srgbClr val="FF3333"/>
                </a:solidFill>
                <a:latin typeface="Palanquin"/>
                <a:ea typeface="Palanquin"/>
                <a:cs typeface="Palanquin"/>
                <a:sym typeface="Palanquin"/>
              </a:rPr>
              <a:t>+ </a:t>
            </a:r>
            <a:r>
              <a:rPr b="1" lang="fr" sz="1000">
                <a:solidFill>
                  <a:srgbClr val="FF3333"/>
                </a:solidFill>
                <a:latin typeface="Palanquin"/>
                <a:ea typeface="Palanquin"/>
                <a:cs typeface="Palanquin"/>
                <a:sym typeface="Palanquin"/>
              </a:rPr>
              <a:t>ajoutez 20 min </a:t>
            </a:r>
            <a:br>
              <a:rPr b="1" lang="fr" sz="1000">
                <a:solidFill>
                  <a:srgbClr val="FF3333"/>
                </a:solidFill>
                <a:latin typeface="Palanquin"/>
                <a:ea typeface="Palanquin"/>
                <a:cs typeface="Palanquin"/>
                <a:sym typeface="Palanquin"/>
              </a:rPr>
            </a:br>
            <a:r>
              <a:rPr b="1" lang="fr" sz="1000">
                <a:solidFill>
                  <a:srgbClr val="FF3333"/>
                </a:solidFill>
                <a:latin typeface="Palanquin"/>
                <a:ea typeface="Palanquin"/>
                <a:cs typeface="Palanquin"/>
                <a:sym typeface="Palanquin"/>
              </a:rPr>
              <a:t>de pause quand </a:t>
            </a:r>
            <a:br>
              <a:rPr b="1" lang="fr" sz="1000">
                <a:solidFill>
                  <a:srgbClr val="FF3333"/>
                </a:solidFill>
                <a:latin typeface="Palanquin"/>
                <a:ea typeface="Palanquin"/>
                <a:cs typeface="Palanquin"/>
                <a:sym typeface="Palanquin"/>
              </a:rPr>
            </a:br>
            <a:r>
              <a:rPr b="1" lang="fr" sz="1000">
                <a:solidFill>
                  <a:srgbClr val="FF3333"/>
                </a:solidFill>
                <a:latin typeface="Palanquin"/>
                <a:ea typeface="Palanquin"/>
                <a:cs typeface="Palanquin"/>
                <a:sym typeface="Palanquin"/>
              </a:rPr>
              <a:t>vous le souhaitez</a:t>
            </a:r>
            <a:endParaRPr b="1" sz="1000">
              <a:solidFill>
                <a:srgbClr val="FF3333"/>
              </a:solidFill>
              <a:latin typeface="Palanquin"/>
              <a:ea typeface="Palanquin"/>
              <a:cs typeface="Palanquin"/>
              <a:sym typeface="Palanquin"/>
            </a:endParaRPr>
          </a:p>
        </p:txBody>
      </p:sp>
      <p:sp>
        <p:nvSpPr>
          <p:cNvPr id="121" name="Google Shape;121;p18"/>
          <p:cNvSpPr/>
          <p:nvPr/>
        </p:nvSpPr>
        <p:spPr>
          <a:xfrm>
            <a:off x="5613511" y="7277382"/>
            <a:ext cx="1218300" cy="734700"/>
          </a:xfrm>
          <a:prstGeom prst="rect">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fr" sz="1000">
                <a:solidFill>
                  <a:srgbClr val="FF3333"/>
                </a:solidFill>
                <a:latin typeface="Palanquin"/>
                <a:ea typeface="Palanquin"/>
                <a:cs typeface="Palanquin"/>
                <a:sym typeface="Palanquin"/>
              </a:rPr>
              <a:t>+ ajoutez 20 min </a:t>
            </a:r>
            <a:br>
              <a:rPr b="1" lang="fr" sz="1000">
                <a:solidFill>
                  <a:srgbClr val="FF3333"/>
                </a:solidFill>
                <a:latin typeface="Palanquin"/>
                <a:ea typeface="Palanquin"/>
                <a:cs typeface="Palanquin"/>
                <a:sym typeface="Palanquin"/>
              </a:rPr>
            </a:br>
            <a:r>
              <a:rPr b="1" lang="fr" sz="1000">
                <a:solidFill>
                  <a:srgbClr val="FF3333"/>
                </a:solidFill>
                <a:latin typeface="Palanquin"/>
                <a:ea typeface="Palanquin"/>
                <a:cs typeface="Palanquin"/>
                <a:sym typeface="Palanquin"/>
              </a:rPr>
              <a:t>de pause quand </a:t>
            </a:r>
            <a:br>
              <a:rPr b="1" lang="fr" sz="1000">
                <a:solidFill>
                  <a:srgbClr val="FF3333"/>
                </a:solidFill>
                <a:latin typeface="Palanquin"/>
                <a:ea typeface="Palanquin"/>
                <a:cs typeface="Palanquin"/>
                <a:sym typeface="Palanquin"/>
              </a:rPr>
            </a:br>
            <a:r>
              <a:rPr b="1" lang="fr" sz="1000">
                <a:solidFill>
                  <a:srgbClr val="FF3333"/>
                </a:solidFill>
                <a:latin typeface="Palanquin"/>
                <a:ea typeface="Palanquin"/>
                <a:cs typeface="Palanquin"/>
                <a:sym typeface="Palanquin"/>
              </a:rPr>
              <a:t>vous le souhaitez</a:t>
            </a:r>
            <a:endParaRPr b="1" sz="1000">
              <a:solidFill>
                <a:srgbClr val="FF3333"/>
              </a:solidFill>
              <a:latin typeface="Palanquin"/>
              <a:ea typeface="Palanquin"/>
              <a:cs typeface="Palanquin"/>
              <a:sym typeface="Palanquin"/>
            </a:endParaRPr>
          </a:p>
        </p:txBody>
      </p:sp>
      <p:cxnSp>
        <p:nvCxnSpPr>
          <p:cNvPr id="122" name="Google Shape;122;p18"/>
          <p:cNvCxnSpPr/>
          <p:nvPr/>
        </p:nvCxnSpPr>
        <p:spPr>
          <a:xfrm>
            <a:off x="1415300" y="5658725"/>
            <a:ext cx="5416500" cy="0"/>
          </a:xfrm>
          <a:prstGeom prst="straightConnector1">
            <a:avLst/>
          </a:prstGeom>
          <a:noFill/>
          <a:ln cap="flat" cmpd="sng" w="19050">
            <a:solidFill>
              <a:srgbClr val="FF3333"/>
            </a:solidFill>
            <a:prstDash val="solid"/>
            <a:round/>
            <a:headEnd len="med" w="med" type="none"/>
            <a:tailEnd len="med" w="med" type="none"/>
          </a:ln>
        </p:spPr>
      </p:cxnSp>
      <p:sp>
        <p:nvSpPr>
          <p:cNvPr id="123" name="Google Shape;123;p18"/>
          <p:cNvSpPr/>
          <p:nvPr/>
        </p:nvSpPr>
        <p:spPr>
          <a:xfrm rot="-5400000">
            <a:off x="277450" y="3492750"/>
            <a:ext cx="3808500" cy="369300"/>
          </a:xfrm>
          <a:prstGeom prst="rect">
            <a:avLst/>
          </a:prstGeom>
          <a:solidFill>
            <a:srgbClr val="CFE1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000">
                <a:solidFill>
                  <a:srgbClr val="003081"/>
                </a:solidFill>
                <a:latin typeface="Palanquin"/>
                <a:ea typeface="Palanquin"/>
                <a:cs typeface="Palanquin"/>
                <a:sym typeface="Palanquin"/>
              </a:rPr>
              <a:t>Module 1</a:t>
            </a:r>
            <a:endParaRPr b="1" sz="1000">
              <a:solidFill>
                <a:srgbClr val="003081"/>
              </a:solidFill>
              <a:latin typeface="Palanquin"/>
              <a:ea typeface="Palanquin"/>
              <a:cs typeface="Palanquin"/>
              <a:sym typeface="Palanquin"/>
            </a:endParaRPr>
          </a:p>
        </p:txBody>
      </p:sp>
      <p:sp>
        <p:nvSpPr>
          <p:cNvPr id="124" name="Google Shape;124;p18"/>
          <p:cNvSpPr/>
          <p:nvPr/>
        </p:nvSpPr>
        <p:spPr>
          <a:xfrm rot="-5400000">
            <a:off x="1827700" y="5905050"/>
            <a:ext cx="708000" cy="369300"/>
          </a:xfrm>
          <a:prstGeom prst="rect">
            <a:avLst/>
          </a:prstGeom>
          <a:solidFill>
            <a:srgbClr val="CFE1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000">
                <a:solidFill>
                  <a:srgbClr val="003081"/>
                </a:solidFill>
                <a:latin typeface="Palanquin"/>
                <a:ea typeface="Palanquin"/>
                <a:cs typeface="Palanquin"/>
                <a:sym typeface="Palanquin"/>
              </a:rPr>
              <a:t>Module 2</a:t>
            </a:r>
            <a:endParaRPr b="1" sz="1000">
              <a:solidFill>
                <a:srgbClr val="003081"/>
              </a:solidFill>
              <a:latin typeface="Palanquin"/>
              <a:ea typeface="Palanquin"/>
              <a:cs typeface="Palanquin"/>
              <a:sym typeface="Palanquin"/>
            </a:endParaRPr>
          </a:p>
        </p:txBody>
      </p:sp>
      <p:sp>
        <p:nvSpPr>
          <p:cNvPr id="125" name="Google Shape;125;p18"/>
          <p:cNvSpPr/>
          <p:nvPr/>
        </p:nvSpPr>
        <p:spPr>
          <a:xfrm rot="-5400000">
            <a:off x="1818100" y="6679525"/>
            <a:ext cx="727200" cy="369300"/>
          </a:xfrm>
          <a:prstGeom prst="rect">
            <a:avLst/>
          </a:prstGeom>
          <a:solidFill>
            <a:srgbClr val="CFE1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000">
                <a:solidFill>
                  <a:srgbClr val="003081"/>
                </a:solidFill>
                <a:latin typeface="Palanquin"/>
                <a:ea typeface="Palanquin"/>
                <a:cs typeface="Palanquin"/>
                <a:sym typeface="Palanquin"/>
              </a:rPr>
              <a:t>Module 3</a:t>
            </a:r>
            <a:endParaRPr b="1" sz="1000">
              <a:solidFill>
                <a:srgbClr val="003081"/>
              </a:solidFill>
              <a:latin typeface="Palanquin"/>
              <a:ea typeface="Palanquin"/>
              <a:cs typeface="Palanquin"/>
              <a:sym typeface="Palanquin"/>
            </a:endParaRPr>
          </a:p>
        </p:txBody>
      </p:sp>
      <p:sp>
        <p:nvSpPr>
          <p:cNvPr id="126" name="Google Shape;126;p18"/>
          <p:cNvSpPr/>
          <p:nvPr/>
        </p:nvSpPr>
        <p:spPr>
          <a:xfrm rot="-5400000">
            <a:off x="1818100" y="7463600"/>
            <a:ext cx="727200" cy="369300"/>
          </a:xfrm>
          <a:prstGeom prst="rect">
            <a:avLst/>
          </a:prstGeom>
          <a:solidFill>
            <a:srgbClr val="CFE1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fr" sz="1000">
                <a:solidFill>
                  <a:srgbClr val="003081"/>
                </a:solidFill>
                <a:latin typeface="Palanquin"/>
                <a:ea typeface="Palanquin"/>
                <a:cs typeface="Palanquin"/>
                <a:sym typeface="Palanquin"/>
              </a:rPr>
              <a:t>Module 4</a:t>
            </a:r>
            <a:endParaRPr b="1" sz="1000">
              <a:solidFill>
                <a:srgbClr val="003081"/>
              </a:solidFill>
              <a:latin typeface="Palanquin"/>
              <a:ea typeface="Palanquin"/>
              <a:cs typeface="Palanquin"/>
              <a:sym typeface="Palanqui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graphicFrame>
        <p:nvGraphicFramePr>
          <p:cNvPr id="131" name="Google Shape;131;p19"/>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Brise-glace</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20 </a:t>
                      </a:r>
                      <a:r>
                        <a:rPr lang="fr">
                          <a:solidFill>
                            <a:srgbClr val="FFFFFF"/>
                          </a:solidFill>
                          <a:latin typeface="Palanquin Medium"/>
                          <a:ea typeface="Palanquin Medium"/>
                          <a:cs typeface="Palanquin Medium"/>
                          <a:sym typeface="Palanquin Medium"/>
                        </a:rPr>
                        <a:t>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Présenter sa situation professionnelle</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Expliquez</a:t>
                      </a:r>
                      <a:r>
                        <a:rPr lang="fr" sz="1100">
                          <a:solidFill>
                            <a:srgbClr val="003081"/>
                          </a:solidFill>
                          <a:latin typeface="Palanquin Medium"/>
                          <a:ea typeface="Palanquin Medium"/>
                          <a:cs typeface="Palanquin Medium"/>
                          <a:sym typeface="Palanquin Medium"/>
                        </a:rPr>
                        <a:t> la consigne : </a:t>
                      </a:r>
                      <a:r>
                        <a:rPr i="1" lang="fr" sz="1100">
                          <a:solidFill>
                            <a:srgbClr val="003081"/>
                          </a:solidFill>
                          <a:latin typeface="Palanquin Medium"/>
                          <a:ea typeface="Palanquin Medium"/>
                          <a:cs typeface="Palanquin Medium"/>
                          <a:sym typeface="Palanquin Medium"/>
                        </a:rPr>
                        <a:t>"Nous allons utiliser les cartes du jeu Dixit pour réfléchir à votre rôle en tant que professionnel et à la manière dont vous percevez le public que vous accompagnez. L’objectif est de se présenter et de présenter ses réalités de terrain aux autres stagiaires."</a:t>
                      </a:r>
                      <a:br>
                        <a:rPr i="1" lang="fr" sz="1100">
                          <a:solidFill>
                            <a:srgbClr val="003081"/>
                          </a:solidFill>
                          <a:latin typeface="Palanquin Medium"/>
                          <a:ea typeface="Palanquin Medium"/>
                          <a:cs typeface="Palanquin Medium"/>
                          <a:sym typeface="Palanquin Medium"/>
                        </a:rPr>
                      </a:br>
                      <a:endParaRPr i="1"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Dispose</a:t>
                      </a:r>
                      <a:r>
                        <a:rPr lang="fr" sz="1100">
                          <a:solidFill>
                            <a:srgbClr val="003081"/>
                          </a:solidFill>
                          <a:latin typeface="Palanquin Medium"/>
                          <a:ea typeface="Palanquin Medium"/>
                          <a:cs typeface="Palanquin Medium"/>
                          <a:sym typeface="Palanquin Medium"/>
                        </a:rPr>
                        <a:t>z</a:t>
                      </a:r>
                      <a:r>
                        <a:rPr lang="fr" sz="1100">
                          <a:solidFill>
                            <a:srgbClr val="003081"/>
                          </a:solidFill>
                          <a:latin typeface="Palanquin Medium"/>
                          <a:ea typeface="Palanquin Medium"/>
                          <a:cs typeface="Palanquin Medium"/>
                          <a:sym typeface="Palanquin Medium"/>
                        </a:rPr>
                        <a:t> les cartes Dixit sur une table de manière à ce que tous les participants puissent les voir et expliquez brièvement que les cartes, avec leurs images symboliques et oniriques, permettent d’exprimer des idées ou des émotions de manière créative.</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Laissez les stagiaires circuler autour des cartes pour observer et sélectionner celles qui leur parlent le plus.</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Animez le tour de table - chaque stagiaire présente les deux cartes qu’il a choisies et explique brièvement (⅔ minutes) :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 carte qui le représente en tant que professionnel</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Pourquoi cette carte ? Quels aspects de votre métier ou de votre rôle voyez-vous dans cette image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 carte qui représente le public accompagné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En quoi cette carte reflète-t-elle les caractéristiques, les besoins ou les défis de ce public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Sur un tableau, vous pouvez noter les thèmes ou points communs qui émergent (par exemple : empathie, difficulté des publics…).</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Concluez cette activité en résumant les points-clés évoqués lors des échanges et en soulignant comment cette activité permet d’affiner leur compréhension d’eux-mêmes en tant qu’aidants numériques et de mieux cerner les attentes et besoins des publics.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 slide 8 à 9</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Jeu de carte dixit</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Tableau / paperboard / outil numérique collaboratif</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32" name="Google Shape;132;p19"/>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graphicFrame>
        <p:nvGraphicFramePr>
          <p:cNvPr id="137" name="Google Shape;137;p20"/>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Vous avez dit “inclusion numérique” ? </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3</a:t>
                      </a:r>
                      <a:r>
                        <a:rPr lang="fr">
                          <a:solidFill>
                            <a:srgbClr val="FFFFFF"/>
                          </a:solidFill>
                          <a:latin typeface="Palanquin Medium"/>
                          <a:ea typeface="Palanquin Medium"/>
                          <a:cs typeface="Palanquin Medium"/>
                          <a:sym typeface="Palanquin Medium"/>
                        </a:rPr>
                        <a:t>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Pédagogique</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Expliquer le concept d’inclusion numérique, ses objectifs, et ses axes principaux.</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Lancez le brainstorming en posant la question “"Pour vous, quels seraient les objectifs à atteindre pour une inclusion numérique réussie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Chaque stagiaire propose un ou plusieurs objectifs qu’il associe à l’inclusion numérique. Notez les idées sur un tableau, un paperboard ou un outil numérique collaboratif.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Terminez ce brainstorming en faisant émerger les idées liées à l’accès, aux compétences, et à l’autonomie numérique.</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Présentez la définition de l’inclusion numérique et synthétiser : </a:t>
                      </a:r>
                      <a:r>
                        <a:rPr i="1" lang="fr" sz="1100">
                          <a:solidFill>
                            <a:srgbClr val="003081"/>
                          </a:solidFill>
                          <a:latin typeface="Palanquin Medium"/>
                          <a:ea typeface="Palanquin Medium"/>
                          <a:cs typeface="Palanquin Medium"/>
                          <a:sym typeface="Palanquin Medium"/>
                        </a:rPr>
                        <a:t>“L’inclusion numérique ne se limite pas à fournir des ordinateurs ou des connexions internet. C’est un processus global qui inclut l’accès, la formation, et l’autonomie des individus pour qu’ils puissent réellement tirer parti des opportunités qu’offre le numérique.” </a:t>
                      </a:r>
                      <a:br>
                        <a:rPr i="1" lang="fr" sz="1100">
                          <a:solidFill>
                            <a:srgbClr val="003081"/>
                          </a:solidFill>
                          <a:latin typeface="Palanquin Medium"/>
                          <a:ea typeface="Palanquin Medium"/>
                          <a:cs typeface="Palanquin Medium"/>
                          <a:sym typeface="Palanquin Medium"/>
                        </a:rPr>
                      </a:br>
                      <a:endParaRPr i="1"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Présentez la slide autour des trois grands axes et commencez à faire du lien avec le grain suivant en posant, pour chaque axe, la question : "Selon vous, quels publics sont les plus concernés par cet axe ?"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Proposez l’activité autour des principaux acteurs et dispositifs de l’inclusion numérique à l’aide des fiches produites par Les Assembleurs. Les stagiaires ont chacun 4 gommettes à </a:t>
                      </a:r>
                      <a:r>
                        <a:rPr lang="fr" sz="1100">
                          <a:solidFill>
                            <a:srgbClr val="003081"/>
                          </a:solidFill>
                          <a:latin typeface="Palanquin Medium"/>
                          <a:ea typeface="Palanquin Medium"/>
                          <a:cs typeface="Palanquin Medium"/>
                          <a:sym typeface="Palanquin Medium"/>
                        </a:rPr>
                        <a:t>positionner</a:t>
                      </a:r>
                      <a:r>
                        <a:rPr lang="fr" sz="1100">
                          <a:solidFill>
                            <a:srgbClr val="003081"/>
                          </a:solidFill>
                          <a:latin typeface="Palanquin Medium"/>
                          <a:ea typeface="Palanquin Medium"/>
                          <a:cs typeface="Palanquin Medium"/>
                          <a:sym typeface="Palanquin Medium"/>
                        </a:rPr>
                        <a:t> : 2 rouges pour des acteurs ou dispositifs qu’ils viennent de découvrir et 2 vertes pour des acteurs ou dispositifs qu’ils ont déjà mobilisé. Animez le débrief de cette activité en prenant en compte la </a:t>
                      </a:r>
                      <a:r>
                        <a:rPr lang="fr" sz="1100">
                          <a:solidFill>
                            <a:srgbClr val="003081"/>
                          </a:solidFill>
                          <a:latin typeface="Palanquin Medium"/>
                          <a:ea typeface="Palanquin Medium"/>
                          <a:cs typeface="Palanquin Medium"/>
                          <a:sym typeface="Palanquin Medium"/>
                        </a:rPr>
                        <a:t>datavisualisation</a:t>
                      </a:r>
                      <a:r>
                        <a:rPr lang="fr" sz="1100">
                          <a:solidFill>
                            <a:srgbClr val="003081"/>
                          </a:solidFill>
                          <a:latin typeface="Palanquin Medium"/>
                          <a:ea typeface="Palanquin Medium"/>
                          <a:cs typeface="Palanquin Medium"/>
                          <a:sym typeface="Palanquin Medium"/>
                        </a:rPr>
                        <a:t> des connaissances des </a:t>
                      </a:r>
                      <a:r>
                        <a:rPr lang="fr" sz="1100">
                          <a:solidFill>
                            <a:srgbClr val="003081"/>
                          </a:solidFill>
                          <a:latin typeface="Palanquin Medium"/>
                          <a:ea typeface="Palanquin Medium"/>
                          <a:cs typeface="Palanquin Medium"/>
                          <a:sym typeface="Palanquin Medium"/>
                        </a:rPr>
                        <a:t>stagiaires</a:t>
                      </a:r>
                      <a:r>
                        <a:rPr lang="fr" sz="1100">
                          <a:solidFill>
                            <a:srgbClr val="003081"/>
                          </a:solidFill>
                          <a:latin typeface="Palanquin Medium"/>
                          <a:ea typeface="Palanquin Medium"/>
                          <a:cs typeface="Palanquin Medium"/>
                          <a:sym typeface="Palanquin Medium"/>
                        </a:rPr>
                        <a:t> formée par les gommettes.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Support </a:t>
                      </a:r>
                      <a:br>
                        <a:rPr b="1" lang="fr">
                          <a:solidFill>
                            <a:srgbClr val="FF3333"/>
                          </a:solidFill>
                          <a:latin typeface="Palanquin"/>
                          <a:ea typeface="Palanquin"/>
                          <a:cs typeface="Palanquin"/>
                          <a:sym typeface="Palanquin"/>
                        </a:rPr>
                      </a:br>
                      <a:r>
                        <a:rPr b="1" lang="fr">
                          <a:solidFill>
                            <a:srgbClr val="FF3333"/>
                          </a:solidFill>
                          <a:latin typeface="Palanquin"/>
                          <a:ea typeface="Palanquin"/>
                          <a:cs typeface="Palanquin"/>
                          <a:sym typeface="Palanquin"/>
                        </a:rPr>
                        <a:t>et outil</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Support de formation</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Tableau / paperboard / outil numérique collaboratif</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Fiches plastifiées : les acteurs et dispositifs de l’inclusion numérique</a:t>
                      </a:r>
                      <a:endParaRPr sz="1100">
                        <a:solidFill>
                          <a:srgbClr val="003081"/>
                        </a:solidFill>
                        <a:latin typeface="Palanquin Medium"/>
                        <a:ea typeface="Palanquin Medium"/>
                        <a:cs typeface="Palanquin Medium"/>
                        <a:sym typeface="Palanquin Medium"/>
                      </a:endParaRPr>
                    </a:p>
                    <a:p>
                      <a:pPr indent="-298450" lvl="0" marL="457200" rtl="0" algn="l">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Gommettes vertes / gommettes rouges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38" name="Google Shape;138;p20"/>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1"/>
          <p:cNvGraphicFramePr/>
          <p:nvPr/>
        </p:nvGraphicFramePr>
        <p:xfrm>
          <a:off x="1167423" y="1547075"/>
          <a:ext cx="3000000" cy="3000000"/>
        </p:xfrm>
        <a:graphic>
          <a:graphicData uri="http://schemas.openxmlformats.org/drawingml/2006/table">
            <a:tbl>
              <a:tblPr>
                <a:noFill/>
                <a:tableStyleId>{165AE085-BD80-4F1E-B6D5-662DC5E1D041}</a:tableStyleId>
              </a:tblPr>
              <a:tblGrid>
                <a:gridCol w="1339750"/>
                <a:gridCol w="4529800"/>
              </a:tblGrid>
              <a:tr h="381000">
                <a:tc gridSpan="2">
                  <a:txBody>
                    <a:bodyPr/>
                    <a:lstStyle/>
                    <a:p>
                      <a:pPr indent="0" lvl="0" marL="0" rtl="0" algn="l">
                        <a:spcBef>
                          <a:spcPts val="0"/>
                        </a:spcBef>
                        <a:spcAft>
                          <a:spcPts val="0"/>
                        </a:spcAft>
                        <a:buNone/>
                      </a:pPr>
                      <a:r>
                        <a:rPr b="1" lang="fr" sz="2400">
                          <a:solidFill>
                            <a:srgbClr val="FFFFFF"/>
                          </a:solidFill>
                          <a:latin typeface="Palanquin"/>
                          <a:ea typeface="Palanquin"/>
                          <a:cs typeface="Palanquin"/>
                          <a:sym typeface="Palanquin"/>
                        </a:rPr>
                        <a:t>Dématérialisation et travail social</a:t>
                      </a:r>
                      <a:endParaRPr b="1" sz="2400">
                        <a:solidFill>
                          <a:srgbClr val="FFFFFF"/>
                        </a:solidFill>
                        <a:latin typeface="Palanquin"/>
                        <a:ea typeface="Palanquin"/>
                        <a:cs typeface="Palanquin"/>
                        <a:sym typeface="Palanquin"/>
                      </a:endParaRPr>
                    </a:p>
                    <a:p>
                      <a:pPr indent="0" lvl="0" marL="0" rtl="0" algn="r">
                        <a:spcBef>
                          <a:spcPts val="0"/>
                        </a:spcBef>
                        <a:spcAft>
                          <a:spcPts val="0"/>
                        </a:spcAft>
                        <a:buNone/>
                      </a:pPr>
                      <a:r>
                        <a:rPr lang="fr">
                          <a:solidFill>
                            <a:srgbClr val="FFFFFF"/>
                          </a:solidFill>
                          <a:latin typeface="Palanquin Medium"/>
                          <a:ea typeface="Palanquin Medium"/>
                          <a:cs typeface="Palanquin Medium"/>
                          <a:sym typeface="Palanquin Medium"/>
                        </a:rPr>
                        <a:t>30 min</a:t>
                      </a:r>
                      <a:endParaRPr>
                        <a:solidFill>
                          <a:srgbClr val="FFFFFF"/>
                        </a:solidFill>
                        <a:latin typeface="Palanquin Medium"/>
                        <a:ea typeface="Palanquin Medium"/>
                        <a:cs typeface="Palanquin Medium"/>
                        <a:sym typeface="Palanquin Medium"/>
                      </a:endParaRPr>
                    </a:p>
                  </a:txBody>
                  <a:tcPr marT="91425" marB="91425" marR="91425" marL="91425">
                    <a:lnL cap="flat" cmpd="sng" w="9525">
                      <a:solidFill>
                        <a:srgbClr val="FF3333"/>
                      </a:solidFill>
                      <a:prstDash val="solid"/>
                      <a:round/>
                      <a:headEnd len="sm" w="sm" type="none"/>
                      <a:tailEnd len="sm" w="sm" type="none"/>
                    </a:lnL>
                    <a:lnR cap="flat" cmpd="sng" w="9525">
                      <a:solidFill>
                        <a:srgbClr val="FF3333"/>
                      </a:solidFill>
                      <a:prstDash val="solid"/>
                      <a:round/>
                      <a:headEnd len="sm" w="sm" type="none"/>
                      <a:tailEnd len="sm" w="sm" type="none"/>
                    </a:lnR>
                    <a:lnT cap="flat" cmpd="sng" w="9525">
                      <a:solidFill>
                        <a:srgbClr val="FF3333"/>
                      </a:solidFill>
                      <a:prstDash val="solid"/>
                      <a:round/>
                      <a:headEnd len="sm" w="sm" type="none"/>
                      <a:tailEnd len="sm" w="sm" type="none"/>
                    </a:lnT>
                    <a:lnB cap="flat" cmpd="sng" w="9525">
                      <a:solidFill>
                        <a:srgbClr val="FFEBEB"/>
                      </a:solidFill>
                      <a:prstDash val="solid"/>
                      <a:round/>
                      <a:headEnd len="sm" w="sm" type="none"/>
                      <a:tailEnd len="sm" w="sm" type="none"/>
                    </a:lnB>
                    <a:solidFill>
                      <a:srgbClr val="FF3333"/>
                    </a:solidFill>
                  </a:tcPr>
                </a:tc>
                <a:tc hMerge="1"/>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Objectif Pédagogique</a:t>
                      </a:r>
                      <a:endParaRPr b="1">
                        <a:solidFill>
                          <a:srgbClr val="FF3333"/>
                        </a:solidFill>
                        <a:latin typeface="Palanquin"/>
                        <a:ea typeface="Palanquin"/>
                        <a:cs typeface="Palanquin"/>
                        <a:sym typeface="Palanquin"/>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0" lvl="0" marL="0" rtl="0" algn="l">
                        <a:spcBef>
                          <a:spcPts val="0"/>
                        </a:spcBef>
                        <a:spcAft>
                          <a:spcPts val="0"/>
                        </a:spcAft>
                        <a:buNone/>
                      </a:pPr>
                      <a:r>
                        <a:rPr lang="fr" sz="1100">
                          <a:solidFill>
                            <a:srgbClr val="003081"/>
                          </a:solidFill>
                          <a:latin typeface="Palanquin Medium"/>
                          <a:ea typeface="Palanquin Medium"/>
                          <a:cs typeface="Palanquin Medium"/>
                          <a:sym typeface="Palanquin Medium"/>
                        </a:rPr>
                        <a:t>Connaître les cadres de références institutionnels (référentiel métier, stratégies nationales…)</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r h="381000">
                <a:tc>
                  <a:txBody>
                    <a:bodyPr/>
                    <a:lstStyle/>
                    <a:p>
                      <a:pPr indent="0" lvl="0" marL="0" rtl="0" algn="l">
                        <a:spcBef>
                          <a:spcPts val="0"/>
                        </a:spcBef>
                        <a:spcAft>
                          <a:spcPts val="0"/>
                        </a:spcAft>
                        <a:buNone/>
                      </a:pPr>
                      <a:r>
                        <a:rPr b="1" lang="fr">
                          <a:solidFill>
                            <a:srgbClr val="FF3333"/>
                          </a:solidFill>
                          <a:latin typeface="Palanquin"/>
                          <a:ea typeface="Palanquin"/>
                          <a:cs typeface="Palanquin"/>
                          <a:sym typeface="Palanquin"/>
                        </a:rPr>
                        <a:t>Activité</a:t>
                      </a:r>
                      <a:endParaRPr>
                        <a:solidFill>
                          <a:srgbClr val="FF3333"/>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solidFill>
                      <a:srgbClr val="FFEBEB"/>
                    </a:solidFill>
                  </a:tcPr>
                </a:tc>
                <a:tc>
                  <a:txBody>
                    <a:bodyPr/>
                    <a:lstStyle/>
                    <a:p>
                      <a:pPr indent="-298450" lvl="0" marL="457200" rtl="0" algn="l">
                        <a:lnSpc>
                          <a:spcPct val="115000"/>
                        </a:lnSpc>
                        <a:spcBef>
                          <a:spcPts val="120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Lancez le brainstorming en posant la question “En quoi la dématérialisation des démarches administratives modifie-t-elle le travail social ? Définissez les points positifs ou négatifs pour vous.”, "Il n’y a pas de bonnes ou de mauvaises réponses, l’important est de partager vos ressentis et observations.".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Chaque stagiaire a 5 minutes pour écrire ses idées sur des post-it (un point par post-it).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Animez la mise en commun : notez les idées sur un tableau, un paperboard ou un outil numérique collaboratif. Classez les idées similaires ou complémentaires pour faire ressortir des tendances. Résumez les grands points qui émergent des post-it pour chaque catégorie. </a:t>
                      </a:r>
                      <a:br>
                        <a:rPr lang="fr" sz="1100">
                          <a:solidFill>
                            <a:srgbClr val="003081"/>
                          </a:solidFill>
                          <a:latin typeface="Palanquin Medium"/>
                          <a:ea typeface="Palanquin Medium"/>
                          <a:cs typeface="Palanquin Medium"/>
                          <a:sym typeface="Palanquin Medium"/>
                        </a:rPr>
                      </a:br>
                      <a:endParaRPr sz="1100">
                        <a:solidFill>
                          <a:srgbClr val="003081"/>
                        </a:solidFill>
                        <a:latin typeface="Palanquin Medium"/>
                        <a:ea typeface="Palanquin Medium"/>
                        <a:cs typeface="Palanquin Medium"/>
                        <a:sym typeface="Palanquin Medium"/>
                      </a:endParaRPr>
                    </a:p>
                    <a:p>
                      <a:pPr indent="-298450" lvl="0" marL="4572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Présentez les 3 modifications :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"L’aide numérique est devenue une tâche imposée, mais elle n’est pas prévue dans les référentiels métiers. Vous êtes confrontés aux mêmes défis que vos usagers : maîtriser des interfaces complexes sans y avoir été formés."</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&gt; Échange possible : "Quelles compétences numériques avez-vous dû développer sur le tas ?" "Comment cette dimension modifie-t-elle votre posture professionnelle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"L’aide numérique s’inscrit dans la relation d’aide sans que ce soit une mission explicite. Elle est indispensable pour éviter des ruptures de droits, mais elle consomme beaucoup de temps, notamment pour prévenir les risques de non-recours." </a:t>
                      </a:r>
                      <a:br>
                        <a:rPr lang="fr" sz="1100">
                          <a:solidFill>
                            <a:srgbClr val="003081"/>
                          </a:solidFill>
                          <a:latin typeface="Palanquin Medium"/>
                          <a:ea typeface="Palanquin Medium"/>
                          <a:cs typeface="Palanquin Medium"/>
                          <a:sym typeface="Palanquin Medium"/>
                        </a:rPr>
                      </a:br>
                      <a:r>
                        <a:rPr lang="fr" sz="1100">
                          <a:solidFill>
                            <a:srgbClr val="003081"/>
                          </a:solidFill>
                          <a:latin typeface="Palanquin Medium"/>
                          <a:ea typeface="Palanquin Medium"/>
                          <a:cs typeface="Palanquin Medium"/>
                          <a:sym typeface="Palanquin Medium"/>
                        </a:rPr>
                        <a:t>&gt; Échange possible : "Est-ce que vous avez l’impression que cette aide numérique empiète sur vos autres missions ?" "Quels outils ou pratiques vous aideraient à rendre cette aide moins chronophage ?"</a:t>
                      </a:r>
                      <a:endParaRPr sz="1100">
                        <a:solidFill>
                          <a:srgbClr val="003081"/>
                        </a:solidFill>
                        <a:latin typeface="Palanquin Medium"/>
                        <a:ea typeface="Palanquin Medium"/>
                        <a:cs typeface="Palanquin Medium"/>
                        <a:sym typeface="Palanquin Medium"/>
                      </a:endParaRPr>
                    </a:p>
                    <a:p>
                      <a:pPr indent="-298450" lvl="1" marL="914400" rtl="0" algn="l">
                        <a:lnSpc>
                          <a:spcPct val="115000"/>
                        </a:lnSpc>
                        <a:spcBef>
                          <a:spcPts val="0"/>
                        </a:spcBef>
                        <a:spcAft>
                          <a:spcPts val="0"/>
                        </a:spcAft>
                        <a:buClr>
                          <a:srgbClr val="003081"/>
                        </a:buClr>
                        <a:buSzPts val="1100"/>
                        <a:buFont typeface="Palanquin Medium"/>
                        <a:buChar char="◆"/>
                      </a:pPr>
                      <a:r>
                        <a:rPr lang="fr" sz="1100">
                          <a:solidFill>
                            <a:srgbClr val="003081"/>
                          </a:solidFill>
                          <a:latin typeface="Palanquin Medium"/>
                          <a:ea typeface="Palanquin Medium"/>
                          <a:cs typeface="Palanquin Medium"/>
                          <a:sym typeface="Palanquin Medium"/>
                        </a:rPr>
                        <a:t>"Les professionnels sont souvent confrontés à des tensions entre différentes postures : faire à la place de l’usager, faire avec lui ou le laisser faire. </a:t>
                      </a:r>
                      <a:endParaRPr sz="1100">
                        <a:solidFill>
                          <a:srgbClr val="003081"/>
                        </a:solidFill>
                        <a:latin typeface="Palanquin Medium"/>
                        <a:ea typeface="Palanquin Medium"/>
                        <a:cs typeface="Palanquin Medium"/>
                        <a:sym typeface="Palanquin Medium"/>
                      </a:endParaRPr>
                    </a:p>
                  </a:txBody>
                  <a:tcPr marT="91425" marB="91425" marR="91425" marL="91425">
                    <a:lnL cap="flat" cmpd="sng" w="9525">
                      <a:solidFill>
                        <a:srgbClr val="FFEBEB"/>
                      </a:solidFill>
                      <a:prstDash val="solid"/>
                      <a:round/>
                      <a:headEnd len="sm" w="sm" type="none"/>
                      <a:tailEnd len="sm" w="sm" type="none"/>
                    </a:lnL>
                    <a:lnR cap="flat" cmpd="sng" w="9525">
                      <a:solidFill>
                        <a:srgbClr val="FFEBEB"/>
                      </a:solidFill>
                      <a:prstDash val="solid"/>
                      <a:round/>
                      <a:headEnd len="sm" w="sm" type="none"/>
                      <a:tailEnd len="sm" w="sm" type="none"/>
                    </a:lnR>
                    <a:lnT cap="flat" cmpd="sng" w="9525">
                      <a:solidFill>
                        <a:srgbClr val="FFEBEB"/>
                      </a:solidFill>
                      <a:prstDash val="solid"/>
                      <a:round/>
                      <a:headEnd len="sm" w="sm" type="none"/>
                      <a:tailEnd len="sm" w="sm" type="none"/>
                    </a:lnT>
                    <a:lnB cap="flat" cmpd="sng" w="9525">
                      <a:solidFill>
                        <a:srgbClr val="FFEBEB"/>
                      </a:solidFill>
                      <a:prstDash val="solid"/>
                      <a:round/>
                      <a:headEnd len="sm" w="sm" type="none"/>
                      <a:tailEnd len="sm" w="sm" type="none"/>
                    </a:lnB>
                  </a:tcPr>
                </a:tc>
              </a:tr>
            </a:tbl>
          </a:graphicData>
        </a:graphic>
      </p:graphicFrame>
      <p:sp>
        <p:nvSpPr>
          <p:cNvPr id="144" name="Google Shape;144;p21"/>
          <p:cNvSpPr txBox="1"/>
          <p:nvPr/>
        </p:nvSpPr>
        <p:spPr>
          <a:xfrm>
            <a:off x="1132575" y="437475"/>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003081"/>
                </a:highlight>
                <a:latin typeface="Palanquin"/>
                <a:ea typeface="Palanquin"/>
                <a:cs typeface="Palanquin"/>
                <a:sym typeface="Palanquin"/>
              </a:rPr>
              <a:t>Déroulé détaillé</a:t>
            </a:r>
            <a:endParaRPr i="0" sz="2600" u="none" cap="none" strike="noStrike">
              <a:solidFill>
                <a:srgbClr val="FFFFFF"/>
              </a:solidFill>
              <a:highlight>
                <a:srgbClr val="003081"/>
              </a:highlight>
              <a:latin typeface="Palanquin"/>
              <a:ea typeface="Palanquin"/>
              <a:cs typeface="Palanquin"/>
              <a:sym typeface="Palanqui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