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5143500" cx="9144000"/>
  <p:notesSz cx="6858000" cy="9144000"/>
  <p:embeddedFontLst>
    <p:embeddedFont>
      <p:font typeface="Palanquin Medium"/>
      <p:regular r:id="rId11"/>
      <p:bold r:id="rId12"/>
    </p:embeddedFont>
    <p:embeddedFont>
      <p:font typeface="Palanquin"/>
      <p:regular r:id="rId13"/>
      <p:bold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alanquinMedium-regular.fntdata"/><Relationship Id="rId10" Type="http://schemas.openxmlformats.org/officeDocument/2006/relationships/slide" Target="slides/slide5.xml"/><Relationship Id="rId13" Type="http://schemas.openxmlformats.org/officeDocument/2006/relationships/font" Target="fonts/Palanquin-regular.fntdata"/><Relationship Id="rId12" Type="http://schemas.openxmlformats.org/officeDocument/2006/relationships/font" Target="fonts/PalanquinMedium-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font" Target="fonts/Palanquin-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a0edfd3a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a0edfd3a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2a0edfd3a8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32a0edfd3a8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2a0edfd3a8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32a0edfd3a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2a0edfd3a8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2a0edfd3a8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32a0edfd3a8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32a0edfd3a8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p:nvPr/>
        </p:nvSpPr>
        <p:spPr>
          <a:xfrm>
            <a:off x="14975" y="-900"/>
            <a:ext cx="9144000" cy="5143500"/>
          </a:xfrm>
          <a:prstGeom prst="rect">
            <a:avLst/>
          </a:prstGeom>
          <a:noFill/>
          <a:ln cap="flat" cmpd="sng" w="228600">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5" name="Google Shape;55;p13"/>
          <p:cNvSpPr txBox="1"/>
          <p:nvPr/>
        </p:nvSpPr>
        <p:spPr>
          <a:xfrm>
            <a:off x="826900" y="638572"/>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FF3333"/>
                </a:highlight>
                <a:latin typeface="Palanquin"/>
                <a:ea typeface="Palanquin"/>
                <a:cs typeface="Palanquin"/>
                <a:sym typeface="Palanquin"/>
              </a:rPr>
              <a:t>Situation : Samia</a:t>
            </a:r>
            <a:endParaRPr i="0" sz="2600" u="none" cap="none" strike="noStrike">
              <a:solidFill>
                <a:srgbClr val="FFFFFF"/>
              </a:solidFill>
              <a:highlight>
                <a:srgbClr val="FF3333"/>
              </a:highlight>
              <a:latin typeface="Palanquin"/>
              <a:ea typeface="Palanquin"/>
              <a:cs typeface="Palanquin"/>
              <a:sym typeface="Palanquin"/>
            </a:endParaRPr>
          </a:p>
        </p:txBody>
      </p:sp>
      <p:sp>
        <p:nvSpPr>
          <p:cNvPr id="56" name="Google Shape;56;p13"/>
          <p:cNvSpPr txBox="1"/>
          <p:nvPr/>
        </p:nvSpPr>
        <p:spPr>
          <a:xfrm>
            <a:off x="724375" y="1558450"/>
            <a:ext cx="7759800" cy="247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fr" sz="2300">
                <a:solidFill>
                  <a:srgbClr val="003081"/>
                </a:solidFill>
                <a:latin typeface="Palanquin Medium"/>
                <a:ea typeface="Palanquin Medium"/>
                <a:cs typeface="Palanquin Medium"/>
                <a:sym typeface="Palanquin Medium"/>
              </a:rPr>
              <a:t>Samia, 21 ans, cherche de l’aide pour accéder au site de la CAF et remplir un formulaire en ligne.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Clr>
                <a:schemeClr val="dk1"/>
              </a:buClr>
              <a:buSzPts val="1100"/>
              <a:buFont typeface="Arial"/>
              <a:buNone/>
            </a:pPr>
            <a:r>
              <a:rPr lang="fr" sz="2300">
                <a:solidFill>
                  <a:srgbClr val="003081"/>
                </a:solidFill>
                <a:latin typeface="Palanquin Medium"/>
                <a:ea typeface="Palanquin Medium"/>
                <a:cs typeface="Palanquin Medium"/>
                <a:sym typeface="Palanquin Medium"/>
              </a:rPr>
              <a:t>Elle est en fauteuil roulant et cherche un lieu proche de son domicile, </a:t>
            </a:r>
            <a:r>
              <a:rPr lang="fr" sz="2300">
                <a:solidFill>
                  <a:srgbClr val="003081"/>
                </a:solidFill>
                <a:highlight>
                  <a:srgbClr val="00FF00"/>
                </a:highlight>
                <a:latin typeface="Palanquin Medium"/>
                <a:ea typeface="Palanquin Medium"/>
                <a:cs typeface="Palanquin Medium"/>
                <a:sym typeface="Palanquin Medium"/>
              </a:rPr>
              <a:t>[à personnaliser].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rPr lang="fr" sz="2300">
                <a:solidFill>
                  <a:srgbClr val="003081"/>
                </a:solidFill>
                <a:latin typeface="Palanquin Medium"/>
                <a:ea typeface="Palanquin Medium"/>
                <a:cs typeface="Palanquin Medium"/>
                <a:sym typeface="Palanquin Medium"/>
              </a:rPr>
              <a:t>Elle a un smartphone mais s’estime incapable de réaliser une démarche en ligne.</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rPr lang="fr" sz="2300">
                <a:solidFill>
                  <a:srgbClr val="FF3333"/>
                </a:solidFill>
                <a:latin typeface="Palanquin Medium"/>
                <a:ea typeface="Palanquin Medium"/>
                <a:cs typeface="Palanquin Medium"/>
                <a:sym typeface="Palanquin Medium"/>
              </a:rPr>
              <a:t>Vers quelle structure allez-vous l’orienter ? </a:t>
            </a:r>
            <a:endParaRPr sz="2300">
              <a:solidFill>
                <a:srgbClr val="FF3333"/>
              </a:solidFill>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p:nvPr/>
        </p:nvSpPr>
        <p:spPr>
          <a:xfrm>
            <a:off x="14975" y="-900"/>
            <a:ext cx="9144000" cy="5143500"/>
          </a:xfrm>
          <a:prstGeom prst="rect">
            <a:avLst/>
          </a:prstGeom>
          <a:noFill/>
          <a:ln cap="flat" cmpd="sng" w="228600">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2" name="Google Shape;62;p14"/>
          <p:cNvSpPr txBox="1"/>
          <p:nvPr/>
        </p:nvSpPr>
        <p:spPr>
          <a:xfrm>
            <a:off x="826900" y="638572"/>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FF3333"/>
                </a:highlight>
                <a:latin typeface="Palanquin"/>
                <a:ea typeface="Palanquin"/>
                <a:cs typeface="Palanquin"/>
                <a:sym typeface="Palanquin"/>
              </a:rPr>
              <a:t>Situation : Valentin</a:t>
            </a:r>
            <a:endParaRPr i="0" sz="2600" u="none" cap="none" strike="noStrike">
              <a:solidFill>
                <a:srgbClr val="FFFFFF"/>
              </a:solidFill>
              <a:highlight>
                <a:srgbClr val="FF3333"/>
              </a:highlight>
              <a:latin typeface="Palanquin"/>
              <a:ea typeface="Palanquin"/>
              <a:cs typeface="Palanquin"/>
              <a:sym typeface="Palanquin"/>
            </a:endParaRPr>
          </a:p>
        </p:txBody>
      </p:sp>
      <p:sp>
        <p:nvSpPr>
          <p:cNvPr id="63" name="Google Shape;63;p14"/>
          <p:cNvSpPr txBox="1"/>
          <p:nvPr/>
        </p:nvSpPr>
        <p:spPr>
          <a:xfrm>
            <a:off x="724375" y="1558450"/>
            <a:ext cx="7759800" cy="247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2300">
                <a:solidFill>
                  <a:srgbClr val="003081"/>
                </a:solidFill>
                <a:latin typeface="Palanquin Medium"/>
                <a:ea typeface="Palanquin Medium"/>
                <a:cs typeface="Palanquin Medium"/>
                <a:sym typeface="Palanquin Medium"/>
              </a:rPr>
              <a:t>Valentin est à la recherche d’un emploi. Il a installé </a:t>
            </a:r>
            <a:br>
              <a:rPr lang="fr" sz="2300">
                <a:solidFill>
                  <a:srgbClr val="003081"/>
                </a:solidFill>
                <a:latin typeface="Palanquin Medium"/>
                <a:ea typeface="Palanquin Medium"/>
                <a:cs typeface="Palanquin Medium"/>
                <a:sym typeface="Palanquin Medium"/>
              </a:rPr>
            </a:br>
            <a:r>
              <a:rPr lang="fr" sz="2300">
                <a:solidFill>
                  <a:srgbClr val="003081"/>
                </a:solidFill>
                <a:latin typeface="Palanquin Medium"/>
                <a:ea typeface="Palanquin Medium"/>
                <a:cs typeface="Palanquin Medium"/>
                <a:sym typeface="Palanquin Medium"/>
              </a:rPr>
              <a:t>les applis de Pôle Emploi sur son smartphone mais </a:t>
            </a:r>
            <a:br>
              <a:rPr lang="fr" sz="2300">
                <a:solidFill>
                  <a:srgbClr val="003081"/>
                </a:solidFill>
                <a:latin typeface="Palanquin Medium"/>
                <a:ea typeface="Palanquin Medium"/>
                <a:cs typeface="Palanquin Medium"/>
                <a:sym typeface="Palanquin Medium"/>
              </a:rPr>
            </a:br>
            <a:r>
              <a:rPr lang="fr" sz="2300">
                <a:solidFill>
                  <a:srgbClr val="003081"/>
                </a:solidFill>
                <a:latin typeface="Palanquin Medium"/>
                <a:ea typeface="Palanquin Medium"/>
                <a:cs typeface="Palanquin Medium"/>
                <a:sym typeface="Palanquin Medium"/>
              </a:rPr>
              <a:t>n’arrive pas à les utiliser. Il souhaite prendre </a:t>
            </a:r>
            <a:br>
              <a:rPr lang="fr" sz="2300">
                <a:solidFill>
                  <a:srgbClr val="003081"/>
                </a:solidFill>
                <a:latin typeface="Palanquin Medium"/>
                <a:ea typeface="Palanquin Medium"/>
                <a:cs typeface="Palanquin Medium"/>
                <a:sym typeface="Palanquin Medium"/>
              </a:rPr>
            </a:br>
            <a:r>
              <a:rPr lang="fr" sz="2300">
                <a:solidFill>
                  <a:srgbClr val="003081"/>
                </a:solidFill>
                <a:latin typeface="Palanquin Medium"/>
                <a:ea typeface="Palanquin Medium"/>
                <a:cs typeface="Palanquin Medium"/>
                <a:sym typeface="Palanquin Medium"/>
              </a:rPr>
              <a:t>un rendez-vous pour être sûr d’être accompagné.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rPr lang="fr" sz="2300">
                <a:solidFill>
                  <a:srgbClr val="003081"/>
                </a:solidFill>
                <a:latin typeface="Palanquin Medium"/>
                <a:ea typeface="Palanquin Medium"/>
                <a:cs typeface="Palanquin Medium"/>
                <a:sym typeface="Palanquin Medium"/>
              </a:rPr>
              <a:t>Il habite </a:t>
            </a:r>
            <a:r>
              <a:rPr lang="fr" sz="2300">
                <a:solidFill>
                  <a:srgbClr val="003081"/>
                </a:solidFill>
                <a:highlight>
                  <a:srgbClr val="00FF00"/>
                </a:highlight>
                <a:latin typeface="Palanquin Medium"/>
                <a:ea typeface="Palanquin Medium"/>
                <a:cs typeface="Palanquin Medium"/>
                <a:sym typeface="Palanquin Medium"/>
              </a:rPr>
              <a:t>[à personnaliser]. </a:t>
            </a:r>
            <a:endParaRPr sz="2300">
              <a:solidFill>
                <a:srgbClr val="003081"/>
              </a:solidFill>
              <a:highlight>
                <a:srgbClr val="00FF00"/>
              </a:highlight>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rPr lang="fr" sz="2300">
                <a:solidFill>
                  <a:srgbClr val="FF3333"/>
                </a:solidFill>
                <a:latin typeface="Palanquin Medium"/>
                <a:ea typeface="Palanquin Medium"/>
                <a:cs typeface="Palanquin Medium"/>
                <a:sym typeface="Palanquin Medium"/>
              </a:rPr>
              <a:t>Vers quelle structure allez-vous l’orienter ? </a:t>
            </a:r>
            <a:endParaRPr sz="2300">
              <a:solidFill>
                <a:srgbClr val="FF3333"/>
              </a:solidFill>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p:nvPr/>
        </p:nvSpPr>
        <p:spPr>
          <a:xfrm>
            <a:off x="14975" y="-900"/>
            <a:ext cx="9144000" cy="5143500"/>
          </a:xfrm>
          <a:prstGeom prst="rect">
            <a:avLst/>
          </a:prstGeom>
          <a:noFill/>
          <a:ln cap="flat" cmpd="sng" w="228600">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9" name="Google Shape;69;p15"/>
          <p:cNvSpPr txBox="1"/>
          <p:nvPr/>
        </p:nvSpPr>
        <p:spPr>
          <a:xfrm>
            <a:off x="826900" y="638572"/>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FF3333"/>
                </a:highlight>
                <a:latin typeface="Palanquin"/>
                <a:ea typeface="Palanquin"/>
                <a:cs typeface="Palanquin"/>
                <a:sym typeface="Palanquin"/>
              </a:rPr>
              <a:t>Situation : Camille</a:t>
            </a:r>
            <a:endParaRPr i="0" sz="2600" u="none" cap="none" strike="noStrike">
              <a:solidFill>
                <a:srgbClr val="FFFFFF"/>
              </a:solidFill>
              <a:highlight>
                <a:srgbClr val="FF3333"/>
              </a:highlight>
              <a:latin typeface="Palanquin"/>
              <a:ea typeface="Palanquin"/>
              <a:cs typeface="Palanquin"/>
              <a:sym typeface="Palanquin"/>
            </a:endParaRPr>
          </a:p>
        </p:txBody>
      </p:sp>
      <p:sp>
        <p:nvSpPr>
          <p:cNvPr id="70" name="Google Shape;70;p15"/>
          <p:cNvSpPr txBox="1"/>
          <p:nvPr/>
        </p:nvSpPr>
        <p:spPr>
          <a:xfrm>
            <a:off x="724375" y="1558450"/>
            <a:ext cx="7759800" cy="247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2300">
                <a:solidFill>
                  <a:srgbClr val="003081"/>
                </a:solidFill>
                <a:latin typeface="Palanquin Medium"/>
                <a:ea typeface="Palanquin Medium"/>
                <a:cs typeface="Palanquin Medium"/>
                <a:sym typeface="Palanquin Medium"/>
              </a:rPr>
              <a:t>Camille, en reconversion professionnelle, souhaite se former comme cuisinière. Elle veut mobiliser son CPF mais ne comprend pas son fonctionnement. Elle réside </a:t>
            </a:r>
            <a:r>
              <a:rPr lang="fr" sz="2300">
                <a:solidFill>
                  <a:srgbClr val="003081"/>
                </a:solidFill>
                <a:highlight>
                  <a:srgbClr val="00FF00"/>
                </a:highlight>
                <a:latin typeface="Palanquin Medium"/>
                <a:ea typeface="Palanquin Medium"/>
                <a:cs typeface="Palanquin Medium"/>
                <a:sym typeface="Palanquin Medium"/>
              </a:rPr>
              <a:t>[à personnaliser]. </a:t>
            </a:r>
            <a:endParaRPr sz="2300">
              <a:solidFill>
                <a:srgbClr val="003081"/>
              </a:solidFill>
              <a:highlight>
                <a:srgbClr val="00FF00"/>
              </a:highlight>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rPr lang="fr" sz="2300">
                <a:solidFill>
                  <a:srgbClr val="FF3333"/>
                </a:solidFill>
                <a:latin typeface="Palanquin Medium"/>
                <a:ea typeface="Palanquin Medium"/>
                <a:cs typeface="Palanquin Medium"/>
                <a:sym typeface="Palanquin Medium"/>
              </a:rPr>
              <a:t>Vers quelle structure allez-vous l’orienter ? </a:t>
            </a:r>
            <a:endParaRPr sz="2300">
              <a:solidFill>
                <a:srgbClr val="FF3333"/>
              </a:solidFill>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p:nvPr/>
        </p:nvSpPr>
        <p:spPr>
          <a:xfrm>
            <a:off x="14975" y="-900"/>
            <a:ext cx="9144000" cy="5143500"/>
          </a:xfrm>
          <a:prstGeom prst="rect">
            <a:avLst/>
          </a:prstGeom>
          <a:noFill/>
          <a:ln cap="flat" cmpd="sng" w="228600">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 name="Google Shape;76;p16"/>
          <p:cNvSpPr txBox="1"/>
          <p:nvPr/>
        </p:nvSpPr>
        <p:spPr>
          <a:xfrm>
            <a:off x="826900" y="638572"/>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FF3333"/>
                </a:highlight>
                <a:latin typeface="Palanquin"/>
                <a:ea typeface="Palanquin"/>
                <a:cs typeface="Palanquin"/>
                <a:sym typeface="Palanquin"/>
              </a:rPr>
              <a:t>Situation : Michou</a:t>
            </a:r>
            <a:endParaRPr i="0" sz="2600" u="none" cap="none" strike="noStrike">
              <a:solidFill>
                <a:srgbClr val="FFFFFF"/>
              </a:solidFill>
              <a:highlight>
                <a:srgbClr val="FF3333"/>
              </a:highlight>
              <a:latin typeface="Palanquin"/>
              <a:ea typeface="Palanquin"/>
              <a:cs typeface="Palanquin"/>
              <a:sym typeface="Palanquin"/>
            </a:endParaRPr>
          </a:p>
        </p:txBody>
      </p:sp>
      <p:sp>
        <p:nvSpPr>
          <p:cNvPr id="77" name="Google Shape;77;p16"/>
          <p:cNvSpPr txBox="1"/>
          <p:nvPr/>
        </p:nvSpPr>
        <p:spPr>
          <a:xfrm>
            <a:off x="724375" y="1558450"/>
            <a:ext cx="7759800" cy="247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2300">
                <a:solidFill>
                  <a:srgbClr val="003081"/>
                </a:solidFill>
                <a:latin typeface="Palanquin Medium"/>
                <a:ea typeface="Palanquin Medium"/>
                <a:cs typeface="Palanquin Medium"/>
                <a:sym typeface="Palanquin Medium"/>
              </a:rPr>
              <a:t>Michou, 66 ans, souhaite “tout savoir”, comme il dit, sur l’offre de bus. Il avoue ne pas savoir se repérer sur un plan, ne comprend pas les offres, ni comment prendre un abonnement… Il est en situation d'illettrisme et souhaite un rendez-vous pour être accompagné. Il réside </a:t>
            </a:r>
            <a:r>
              <a:rPr lang="fr" sz="2300">
                <a:solidFill>
                  <a:srgbClr val="003081"/>
                </a:solidFill>
                <a:highlight>
                  <a:srgbClr val="00FF00"/>
                </a:highlight>
                <a:latin typeface="Palanquin Medium"/>
                <a:ea typeface="Palanquin Medium"/>
                <a:cs typeface="Palanquin Medium"/>
                <a:sym typeface="Palanquin Medium"/>
              </a:rPr>
              <a:t>[à personnaliser]. </a:t>
            </a:r>
            <a:endParaRPr sz="2300">
              <a:solidFill>
                <a:srgbClr val="003081"/>
              </a:solidFill>
              <a:highlight>
                <a:srgbClr val="00FF00"/>
              </a:highlight>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rPr lang="fr" sz="2300">
                <a:solidFill>
                  <a:srgbClr val="FF3333"/>
                </a:solidFill>
                <a:latin typeface="Palanquin Medium"/>
                <a:ea typeface="Palanquin Medium"/>
                <a:cs typeface="Palanquin Medium"/>
                <a:sym typeface="Palanquin Medium"/>
              </a:rPr>
              <a:t>Vers quelle structure allez-vous l’orienter ? </a:t>
            </a:r>
            <a:endParaRPr sz="2300">
              <a:solidFill>
                <a:srgbClr val="FF3333"/>
              </a:solidFill>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7"/>
          <p:cNvSpPr/>
          <p:nvPr/>
        </p:nvSpPr>
        <p:spPr>
          <a:xfrm>
            <a:off x="14975" y="-900"/>
            <a:ext cx="9144000" cy="5143500"/>
          </a:xfrm>
          <a:prstGeom prst="rect">
            <a:avLst/>
          </a:prstGeom>
          <a:noFill/>
          <a:ln cap="flat" cmpd="sng" w="228600">
            <a:solidFill>
              <a:srgbClr val="FF333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3" name="Google Shape;83;p17"/>
          <p:cNvSpPr txBox="1"/>
          <p:nvPr/>
        </p:nvSpPr>
        <p:spPr>
          <a:xfrm>
            <a:off x="826900" y="638572"/>
            <a:ext cx="6427500" cy="469500"/>
          </a:xfrm>
          <a:prstGeom prst="rect">
            <a:avLst/>
          </a:prstGeom>
          <a:noFill/>
          <a:ln>
            <a:noFill/>
          </a:ln>
        </p:spPr>
        <p:txBody>
          <a:bodyPr anchorCtr="0" anchor="t" bIns="34275" lIns="34275" spcFirstLastPara="1" rIns="34275" wrap="square" tIns="34275">
            <a:spAutoFit/>
          </a:bodyPr>
          <a:lstStyle/>
          <a:p>
            <a:pPr indent="0" lvl="0" marL="0" marR="0" rtl="0" algn="l">
              <a:lnSpc>
                <a:spcPct val="100000"/>
              </a:lnSpc>
              <a:spcBef>
                <a:spcPts val="0"/>
              </a:spcBef>
              <a:spcAft>
                <a:spcPts val="0"/>
              </a:spcAft>
              <a:buClr>
                <a:srgbClr val="000000"/>
              </a:buClr>
              <a:buSzPts val="2200"/>
              <a:buFont typeface="Arial"/>
              <a:buNone/>
            </a:pPr>
            <a:r>
              <a:rPr b="1" lang="fr" sz="2600">
                <a:solidFill>
                  <a:srgbClr val="FFFFFF"/>
                </a:solidFill>
                <a:highlight>
                  <a:srgbClr val="FF3333"/>
                </a:highlight>
                <a:latin typeface="Palanquin"/>
                <a:ea typeface="Palanquin"/>
                <a:cs typeface="Palanquin"/>
                <a:sym typeface="Palanquin"/>
              </a:rPr>
              <a:t>Situation : Naya</a:t>
            </a:r>
            <a:endParaRPr i="0" sz="2600" u="none" cap="none" strike="noStrike">
              <a:solidFill>
                <a:srgbClr val="FFFFFF"/>
              </a:solidFill>
              <a:highlight>
                <a:srgbClr val="FF3333"/>
              </a:highlight>
              <a:latin typeface="Palanquin"/>
              <a:ea typeface="Palanquin"/>
              <a:cs typeface="Palanquin"/>
              <a:sym typeface="Palanquin"/>
            </a:endParaRPr>
          </a:p>
        </p:txBody>
      </p:sp>
      <p:sp>
        <p:nvSpPr>
          <p:cNvPr id="84" name="Google Shape;84;p17"/>
          <p:cNvSpPr txBox="1"/>
          <p:nvPr/>
        </p:nvSpPr>
        <p:spPr>
          <a:xfrm>
            <a:off x="724375" y="1558450"/>
            <a:ext cx="7759800" cy="247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fr" sz="2300">
                <a:solidFill>
                  <a:srgbClr val="003081"/>
                </a:solidFill>
                <a:latin typeface="Palanquin Medium"/>
                <a:ea typeface="Palanquin Medium"/>
                <a:cs typeface="Palanquin Medium"/>
                <a:sym typeface="Palanquin Medium"/>
              </a:rPr>
              <a:t>Naya, 28 ans, souhaite être accompagnée pour envoyer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rPr lang="fr" sz="2300">
                <a:solidFill>
                  <a:srgbClr val="003081"/>
                </a:solidFill>
                <a:latin typeface="Palanquin Medium"/>
                <a:ea typeface="Palanquin Medium"/>
                <a:cs typeface="Palanquin Medium"/>
                <a:sym typeface="Palanquin Medium"/>
              </a:rPr>
              <a:t>des pièces jointes par mail (les messages ne partent pas,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rPr lang="fr" sz="2300">
                <a:solidFill>
                  <a:srgbClr val="003081"/>
                </a:solidFill>
                <a:latin typeface="Palanquin Medium"/>
                <a:ea typeface="Palanquin Medium"/>
                <a:cs typeface="Palanquin Medium"/>
                <a:sym typeface="Palanquin Medium"/>
              </a:rPr>
              <a:t>les fichiers sont trop lourds). Elle s’est cassé la jambe </a:t>
            </a:r>
            <a:br>
              <a:rPr lang="fr" sz="2300">
                <a:solidFill>
                  <a:srgbClr val="003081"/>
                </a:solidFill>
                <a:latin typeface="Palanquin Medium"/>
                <a:ea typeface="Palanquin Medium"/>
                <a:cs typeface="Palanquin Medium"/>
                <a:sym typeface="Palanquin Medium"/>
              </a:rPr>
            </a:br>
            <a:r>
              <a:rPr lang="fr" sz="2300">
                <a:solidFill>
                  <a:srgbClr val="003081"/>
                </a:solidFill>
                <a:latin typeface="Palanquin Medium"/>
                <a:ea typeface="Palanquin Medium"/>
                <a:cs typeface="Palanquin Medium"/>
                <a:sym typeface="Palanquin Medium"/>
              </a:rPr>
              <a:t>et ne peut pas se déplacer… Elle habite </a:t>
            </a:r>
            <a:r>
              <a:rPr lang="fr" sz="2300">
                <a:solidFill>
                  <a:srgbClr val="003081"/>
                </a:solidFill>
                <a:highlight>
                  <a:srgbClr val="00FF00"/>
                </a:highlight>
                <a:latin typeface="Palanquin Medium"/>
                <a:ea typeface="Palanquin Medium"/>
                <a:cs typeface="Palanquin Medium"/>
                <a:sym typeface="Palanquin Medium"/>
              </a:rPr>
              <a:t>[à personnaliser]. </a:t>
            </a:r>
            <a:endParaRPr sz="2300">
              <a:solidFill>
                <a:srgbClr val="003081"/>
              </a:solidFill>
              <a:highlight>
                <a:srgbClr val="00FF00"/>
              </a:highlight>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rPr lang="fr" sz="2300">
                <a:solidFill>
                  <a:srgbClr val="FF3333"/>
                </a:solidFill>
                <a:latin typeface="Palanquin Medium"/>
                <a:ea typeface="Palanquin Medium"/>
                <a:cs typeface="Palanquin Medium"/>
                <a:sym typeface="Palanquin Medium"/>
              </a:rPr>
              <a:t>Vers quelle structure allez-vous l’orienter ? </a:t>
            </a:r>
            <a:endParaRPr sz="2300">
              <a:solidFill>
                <a:srgbClr val="FF3333"/>
              </a:solidFill>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a:p>
            <a:pPr indent="0" lvl="0" marL="0" rtl="0" algn="l">
              <a:spcBef>
                <a:spcPts val="0"/>
              </a:spcBef>
              <a:spcAft>
                <a:spcPts val="0"/>
              </a:spcAft>
              <a:buNone/>
            </a:pPr>
            <a:r>
              <a:t/>
            </a:r>
            <a:endParaRPr sz="2300">
              <a:solidFill>
                <a:srgbClr val="003081"/>
              </a:solidFill>
              <a:latin typeface="Palanquin Medium"/>
              <a:ea typeface="Palanquin Medium"/>
              <a:cs typeface="Palanquin Medium"/>
              <a:sym typeface="Palanquin Medium"/>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