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hyperlink" Target="https://gamma.app" TargetMode="Externa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hyperlink" Target="https://gamma.app" TargetMode="External"/><Relationship Id="rId2" Type="http://schemas.openxmlformats.org/officeDocument/2006/relationships/image" Target="../media/image7.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solidFill>
        </p:spPr>
      </p:sp>
      <p:pic>
        <p:nvPicPr>
          <p:cNvPr id="4" name="Image 1" descr="preencoded.png"/>
          <p:cNvPicPr>
            <a:picLocks noChangeAspect="1"/>
          </p:cNvPicPr>
          <p:nvPr/>
        </p:nvPicPr>
        <p:blipFill>
          <a:blip r:embed="rId2"/>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00000">
              <a:alpha val="80000"/>
            </a:srgbClr>
          </a:solidFill>
        </p:spPr>
      </p:sp>
      <p:sp>
        <p:nvSpPr>
          <p:cNvPr id="6" name="Text 2"/>
          <p:cNvSpPr/>
          <p:nvPr/>
        </p:nvSpPr>
        <p:spPr>
          <a:xfrm>
            <a:off x="2348389" y="2643068"/>
            <a:ext cx="8358068" cy="833199"/>
          </a:xfrm>
          <a:prstGeom prst="rect">
            <a:avLst/>
          </a:prstGeom>
          <a:noFill/>
        </p:spPr>
        <p:txBody>
          <a:bodyPr wrap="none" rtlCol="0" anchor="t"/>
          <a:lstStyle/>
          <a:p>
            <a:pPr marL="0" indent="0">
              <a:lnSpc>
                <a:spcPts val="6560"/>
              </a:lnSpc>
              <a:buNone/>
            </a:pPr>
            <a:r>
              <a:rPr lang="en-US" sz="5250" dirty="0">
                <a:solidFill>
                  <a:srgbClr val="FFFFFF"/>
                </a:solidFill>
                <a:latin typeface="Red Hat Text" pitchFamily="34" charset="0"/>
                <a:ea typeface="Red Hat Text" pitchFamily="34" charset="-122"/>
                <a:cs typeface="Red Hat Text" pitchFamily="34" charset="-120"/>
              </a:rPr>
              <a:t>Fonctionnalités de DECIDIM</a:t>
            </a:r>
            <a:endParaRPr lang="en-US" sz="5250" dirty="0"/>
          </a:p>
        </p:txBody>
      </p:sp>
      <p:sp>
        <p:nvSpPr>
          <p:cNvPr id="7" name="Text 3"/>
          <p:cNvSpPr/>
          <p:nvPr/>
        </p:nvSpPr>
        <p:spPr>
          <a:xfrm>
            <a:off x="2348389" y="3809524"/>
            <a:ext cx="9933503" cy="1777008"/>
          </a:xfrm>
          <a:prstGeom prst="rect">
            <a:avLst/>
          </a:prstGeom>
          <a:noFill/>
        </p:spPr>
        <p:txBody>
          <a:bodyPr wrap="square" rtlCol="0" anchor="t"/>
          <a:lstStyle/>
          <a:p>
            <a:pPr marL="0" indent="0">
              <a:lnSpc>
                <a:spcPts val="2800"/>
              </a:lnSpc>
              <a:buNone/>
            </a:pPr>
            <a:r>
              <a:rPr lang="en-US" sz="1750" dirty="0">
                <a:solidFill>
                  <a:srgbClr val="FFFFFF"/>
                </a:solidFill>
                <a:latin typeface="Roboto" pitchFamily="34" charset="0"/>
                <a:ea typeface="Roboto" pitchFamily="34" charset="-122"/>
                <a:cs typeface="Roboto" pitchFamily="34" charset="-120"/>
              </a:rPr>
              <a:t>DECIDIM est une plateforme de participation citoyenne en ligne qui offre une gamme de fonctionnalités puissantes pour impliquer les citoyens dans les processus décisionnels. De la gestion des rencontres publiques à la réalisation d'enquêtes en passant par le suivi des propositions, DECIDIM est un outil complet qui permet aux institutions de mener des concertations de manière transparente et efficace.</a:t>
            </a:r>
            <a:endParaRPr lang="en-US" sz="1750" dirty="0"/>
          </a:p>
        </p:txBody>
      </p:sp>
      <p:pic>
        <p:nvPicPr>
          <p:cNvPr id="8" name="Image 2"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sp>
        <p:nvSpPr>
          <p:cNvPr id="4" name="Text 1"/>
          <p:cNvSpPr/>
          <p:nvPr/>
        </p:nvSpPr>
        <p:spPr>
          <a:xfrm>
            <a:off x="2348389" y="1415534"/>
            <a:ext cx="9933503" cy="1388745"/>
          </a:xfrm>
          <a:prstGeom prst="rect">
            <a:avLst/>
          </a:prstGeom>
          <a:noFill/>
        </p:spPr>
        <p:txBody>
          <a:bodyPr wrap="square" rtlCol="0" anchor="t"/>
          <a:lstStyle/>
          <a:p>
            <a:pPr marL="0" indent="0">
              <a:lnSpc>
                <a:spcPts val="5470"/>
              </a:lnSpc>
              <a:buNone/>
            </a:pPr>
            <a:r>
              <a:rPr lang="en-US" sz="4375" dirty="0">
                <a:solidFill>
                  <a:srgbClr val="1F1E1E"/>
                </a:solidFill>
                <a:latin typeface="Red Hat Text" pitchFamily="34" charset="0"/>
                <a:ea typeface="Red Hat Text" pitchFamily="34" charset="-122"/>
                <a:cs typeface="Red Hat Text" pitchFamily="34" charset="-120"/>
              </a:rPr>
              <a:t>Actualités : Communiquer sur la concertation</a:t>
            </a:r>
            <a:endParaRPr lang="en-US" sz="4375" dirty="0"/>
          </a:p>
        </p:txBody>
      </p:sp>
      <p:sp>
        <p:nvSpPr>
          <p:cNvPr id="5" name="Shape 2"/>
          <p:cNvSpPr/>
          <p:nvPr/>
        </p:nvSpPr>
        <p:spPr>
          <a:xfrm>
            <a:off x="2348389" y="3422213"/>
            <a:ext cx="499943" cy="499943"/>
          </a:xfrm>
          <a:prstGeom prst="roundRect">
            <a:avLst>
              <a:gd name="adj" fmla="val 26667"/>
            </a:avLst>
          </a:prstGeom>
          <a:solidFill>
            <a:srgbClr val="FFD6D6"/>
          </a:solidFill>
        </p:spPr>
      </p:sp>
      <p:sp>
        <p:nvSpPr>
          <p:cNvPr id="6" name="Text 3"/>
          <p:cNvSpPr/>
          <p:nvPr/>
        </p:nvSpPr>
        <p:spPr>
          <a:xfrm>
            <a:off x="2547104" y="3463885"/>
            <a:ext cx="102394" cy="416481"/>
          </a:xfrm>
          <a:prstGeom prst="rect">
            <a:avLst/>
          </a:prstGeom>
          <a:noFill/>
        </p:spPr>
        <p:txBody>
          <a:bodyPr wrap="none" rtlCol="0" anchor="t"/>
          <a:lstStyle/>
          <a:p>
            <a:pPr marL="0" indent="0" algn="ctr">
              <a:lnSpc>
                <a:spcPts val="3280"/>
              </a:lnSpc>
              <a:buNone/>
            </a:pPr>
            <a:r>
              <a:rPr lang="en-US" sz="2625" dirty="0">
                <a:solidFill>
                  <a:srgbClr val="1F1E1E"/>
                </a:solidFill>
                <a:latin typeface="Red Hat Text" pitchFamily="34" charset="0"/>
                <a:ea typeface="Red Hat Text" pitchFamily="34" charset="-122"/>
                <a:cs typeface="Red Hat Text" pitchFamily="34" charset="-120"/>
              </a:rPr>
              <a:t>1</a:t>
            </a:r>
            <a:endParaRPr lang="en-US" sz="2625" dirty="0"/>
          </a:p>
        </p:txBody>
      </p:sp>
      <p:sp>
        <p:nvSpPr>
          <p:cNvPr id="7" name="Text 4"/>
          <p:cNvSpPr/>
          <p:nvPr/>
        </p:nvSpPr>
        <p:spPr>
          <a:xfrm>
            <a:off x="3070503" y="3498533"/>
            <a:ext cx="2440900" cy="347186"/>
          </a:xfrm>
          <a:prstGeom prst="rect">
            <a:avLst/>
          </a:prstGeom>
          <a:noFill/>
        </p:spPr>
        <p:txBody>
          <a:bodyPr wrap="none" rtlCol="0" anchor="t"/>
          <a:lstStyle/>
          <a:p>
            <a:pPr marL="0" indent="0">
              <a:lnSpc>
                <a:spcPts val="2735"/>
              </a:lnSpc>
              <a:buNone/>
            </a:pPr>
            <a:r>
              <a:rPr lang="en-US" sz="1600" dirty="0">
                <a:solidFill>
                  <a:srgbClr val="1F1E1E"/>
                </a:solidFill>
                <a:latin typeface="Red Hat Text" pitchFamily="34" charset="0"/>
                <a:ea typeface="Red Hat Text" pitchFamily="34" charset="-122"/>
                <a:cs typeface="Red Hat Text" pitchFamily="34" charset="-120"/>
              </a:rPr>
              <a:t>Éditer des articles</a:t>
            </a:r>
            <a:endParaRPr lang="en-US" sz="1600" dirty="0"/>
          </a:p>
        </p:txBody>
      </p:sp>
      <p:sp>
        <p:nvSpPr>
          <p:cNvPr id="8" name="Text 5"/>
          <p:cNvSpPr/>
          <p:nvPr/>
        </p:nvSpPr>
        <p:spPr>
          <a:xfrm>
            <a:off x="3070503" y="3978950"/>
            <a:ext cx="2440900" cy="2132409"/>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"Actualités" permet aux administrateurs de publier des articles sur la concertation, à la manière d'un blog.</a:t>
            </a:r>
            <a:endParaRPr lang="en-US" sz="1750" dirty="0"/>
          </a:p>
        </p:txBody>
      </p:sp>
      <p:sp>
        <p:nvSpPr>
          <p:cNvPr id="9" name="Shape 6"/>
          <p:cNvSpPr/>
          <p:nvPr/>
        </p:nvSpPr>
        <p:spPr>
          <a:xfrm>
            <a:off x="5733574" y="3422213"/>
            <a:ext cx="499943" cy="499943"/>
          </a:xfrm>
          <a:prstGeom prst="roundRect">
            <a:avLst>
              <a:gd name="adj" fmla="val 26667"/>
            </a:avLst>
          </a:prstGeom>
          <a:solidFill>
            <a:srgbClr val="FFD6D6"/>
          </a:solidFill>
        </p:spPr>
      </p:sp>
      <p:sp>
        <p:nvSpPr>
          <p:cNvPr id="10" name="Text 7"/>
          <p:cNvSpPr/>
          <p:nvPr/>
        </p:nvSpPr>
        <p:spPr>
          <a:xfrm>
            <a:off x="5892165" y="3463885"/>
            <a:ext cx="182642" cy="416481"/>
          </a:xfrm>
          <a:prstGeom prst="rect">
            <a:avLst/>
          </a:prstGeom>
          <a:noFill/>
        </p:spPr>
        <p:txBody>
          <a:bodyPr wrap="none" rtlCol="0" anchor="t"/>
          <a:lstStyle/>
          <a:p>
            <a:pPr marL="0" indent="0" algn="ctr">
              <a:lnSpc>
                <a:spcPts val="3280"/>
              </a:lnSpc>
              <a:buNone/>
            </a:pPr>
            <a:r>
              <a:rPr lang="en-US" sz="2625" dirty="0">
                <a:solidFill>
                  <a:srgbClr val="1F1E1E"/>
                </a:solidFill>
                <a:latin typeface="Red Hat Text" pitchFamily="34" charset="0"/>
                <a:ea typeface="Red Hat Text" pitchFamily="34" charset="-122"/>
                <a:cs typeface="Red Hat Text" pitchFamily="34" charset="-120"/>
              </a:rPr>
              <a:t>2</a:t>
            </a:r>
            <a:endParaRPr lang="en-US" sz="2625" dirty="0"/>
          </a:p>
        </p:txBody>
      </p:sp>
      <p:sp>
        <p:nvSpPr>
          <p:cNvPr id="11" name="Text 8"/>
          <p:cNvSpPr/>
          <p:nvPr/>
        </p:nvSpPr>
        <p:spPr>
          <a:xfrm>
            <a:off x="6455688" y="3498533"/>
            <a:ext cx="2440900" cy="694373"/>
          </a:xfrm>
          <a:prstGeom prst="rect">
            <a:avLst/>
          </a:prstGeom>
          <a:noFill/>
        </p:spPr>
        <p:txBody>
          <a:bodyPr wrap="square" rtlCol="0" anchor="t"/>
          <a:lstStyle/>
          <a:p>
            <a:pPr marL="0" indent="0">
              <a:lnSpc>
                <a:spcPts val="2735"/>
              </a:lnSpc>
              <a:buNone/>
            </a:pPr>
            <a:r>
              <a:rPr lang="en-US" sz="1600" dirty="0">
                <a:solidFill>
                  <a:srgbClr val="1F1E1E"/>
                </a:solidFill>
                <a:latin typeface="Red Hat Text" pitchFamily="34" charset="0"/>
                <a:ea typeface="Red Hat Text" pitchFamily="34" charset="-122"/>
                <a:cs typeface="Red Hat Text" pitchFamily="34" charset="-120"/>
              </a:rPr>
              <a:t>Informer les participants</a:t>
            </a:r>
            <a:endParaRPr lang="en-US" sz="1600" dirty="0"/>
          </a:p>
        </p:txBody>
      </p:sp>
      <p:sp>
        <p:nvSpPr>
          <p:cNvPr id="12" name="Text 9"/>
          <p:cNvSpPr/>
          <p:nvPr/>
        </p:nvSpPr>
        <p:spPr>
          <a:xfrm>
            <a:off x="6455688" y="4326136"/>
            <a:ext cx="2440900" cy="2487811"/>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Ces articles peuvent être utilisés pour communiquer des informations importantes, des mises à jour ou des résultats aux participants.</a:t>
            </a:r>
            <a:endParaRPr lang="en-US" sz="1750" dirty="0"/>
          </a:p>
        </p:txBody>
      </p:sp>
      <p:sp>
        <p:nvSpPr>
          <p:cNvPr id="13" name="Shape 10"/>
          <p:cNvSpPr/>
          <p:nvPr/>
        </p:nvSpPr>
        <p:spPr>
          <a:xfrm>
            <a:off x="9118759" y="3422213"/>
            <a:ext cx="499943" cy="499943"/>
          </a:xfrm>
          <a:prstGeom prst="roundRect">
            <a:avLst>
              <a:gd name="adj" fmla="val 26667"/>
            </a:avLst>
          </a:prstGeom>
          <a:solidFill>
            <a:srgbClr val="FFD6D6"/>
          </a:solidFill>
        </p:spPr>
      </p:sp>
      <p:sp>
        <p:nvSpPr>
          <p:cNvPr id="14" name="Text 11"/>
          <p:cNvSpPr/>
          <p:nvPr/>
        </p:nvSpPr>
        <p:spPr>
          <a:xfrm>
            <a:off x="9271040" y="3463885"/>
            <a:ext cx="195382" cy="416481"/>
          </a:xfrm>
          <a:prstGeom prst="rect">
            <a:avLst/>
          </a:prstGeom>
          <a:noFill/>
        </p:spPr>
        <p:txBody>
          <a:bodyPr wrap="none" rtlCol="0" anchor="t"/>
          <a:lstStyle/>
          <a:p>
            <a:pPr marL="0" indent="0" algn="ctr">
              <a:lnSpc>
                <a:spcPts val="3280"/>
              </a:lnSpc>
              <a:buNone/>
            </a:pPr>
            <a:r>
              <a:rPr lang="en-US" sz="2625" dirty="0">
                <a:solidFill>
                  <a:srgbClr val="1F1E1E"/>
                </a:solidFill>
                <a:latin typeface="Red Hat Text" pitchFamily="34" charset="0"/>
                <a:ea typeface="Red Hat Text" pitchFamily="34" charset="-122"/>
                <a:cs typeface="Red Hat Text" pitchFamily="34" charset="-120"/>
              </a:rPr>
              <a:t>3</a:t>
            </a:r>
            <a:endParaRPr lang="en-US" sz="2625" dirty="0"/>
          </a:p>
        </p:txBody>
      </p:sp>
      <p:sp>
        <p:nvSpPr>
          <p:cNvPr id="15" name="Text 12"/>
          <p:cNvSpPr/>
          <p:nvPr/>
        </p:nvSpPr>
        <p:spPr>
          <a:xfrm>
            <a:off x="9840873" y="3498533"/>
            <a:ext cx="2440900" cy="694373"/>
          </a:xfrm>
          <a:prstGeom prst="rect">
            <a:avLst/>
          </a:prstGeom>
          <a:noFill/>
        </p:spPr>
        <p:txBody>
          <a:bodyPr wrap="square" rtlCol="0" anchor="t"/>
          <a:lstStyle/>
          <a:p>
            <a:pPr marL="0" indent="0">
              <a:lnSpc>
                <a:spcPts val="2735"/>
              </a:lnSpc>
              <a:buNone/>
            </a:pPr>
            <a:r>
              <a:rPr lang="en-US" sz="1600" dirty="0">
                <a:solidFill>
                  <a:srgbClr val="1F1E1E"/>
                </a:solidFill>
                <a:latin typeface="Red Hat Text" pitchFamily="34" charset="0"/>
                <a:ea typeface="Red Hat Text" pitchFamily="34" charset="-122"/>
                <a:cs typeface="Red Hat Text" pitchFamily="34" charset="-120"/>
              </a:rPr>
              <a:t>Maintenir l'engagement</a:t>
            </a:r>
            <a:endParaRPr lang="en-US" sz="1600" dirty="0"/>
          </a:p>
        </p:txBody>
      </p:sp>
      <p:sp>
        <p:nvSpPr>
          <p:cNvPr id="16" name="Text 13"/>
          <p:cNvSpPr/>
          <p:nvPr/>
        </p:nvSpPr>
        <p:spPr>
          <a:xfrm>
            <a:off x="9840873" y="4326136"/>
            <a:ext cx="2440900" cy="2487811"/>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En gardant les citoyens informés, cette fonctionnalité contribue à maintenir l'engagement tout au long du processus participatif.</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sp>
        <p:nvSpPr>
          <p:cNvPr id="4" name="Text 1"/>
          <p:cNvSpPr/>
          <p:nvPr/>
        </p:nvSpPr>
        <p:spPr>
          <a:xfrm>
            <a:off x="2348389" y="2309693"/>
            <a:ext cx="9933503" cy="1388745"/>
          </a:xfrm>
          <a:prstGeom prst="rect">
            <a:avLst/>
          </a:prstGeom>
          <a:noFill/>
        </p:spPr>
        <p:txBody>
          <a:bodyPr wrap="square" rtlCol="0" anchor="t"/>
          <a:lstStyle/>
          <a:p>
            <a:pPr marL="0" indent="0">
              <a:lnSpc>
                <a:spcPts val="5470"/>
              </a:lnSpc>
              <a:buNone/>
            </a:pPr>
            <a:r>
              <a:rPr lang="en-US" sz="4375" dirty="0">
                <a:solidFill>
                  <a:srgbClr val="1F1E1E"/>
                </a:solidFill>
                <a:latin typeface="Red Hat Text" pitchFamily="34" charset="0"/>
                <a:ea typeface="Red Hat Text" pitchFamily="34" charset="-122"/>
                <a:cs typeface="Red Hat Text" pitchFamily="34" charset="-120"/>
              </a:rPr>
              <a:t>Rencontres : Agenda des événements publics</a:t>
            </a:r>
            <a:endParaRPr lang="en-US" sz="4375" dirty="0"/>
          </a:p>
        </p:txBody>
      </p:sp>
      <p:sp>
        <p:nvSpPr>
          <p:cNvPr id="5" name="Text 2"/>
          <p:cNvSpPr/>
          <p:nvPr/>
        </p:nvSpPr>
        <p:spPr>
          <a:xfrm>
            <a:off x="2348389" y="4142780"/>
            <a:ext cx="9933503" cy="1777008"/>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"Rencontres" de DECIDIM permet de créer et de gérer un agenda des événements publics liés à un processus participatif. Seuls les administrateurs du processus peuvent créer ces rencontres, qui peuvent être associées à des catégories pour une meilleure organisation. Les utilisateurs peuvent alors consulter cet agenda et s'inscrire aux événements qui les intéressent, favorisant ainsi leur participation active.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pic>
        <p:nvPicPr>
          <p:cNvPr id="4" name="Image 1" descr="preencoded.png"/>
          <p:cNvPicPr>
            <a:picLocks noChangeAspect="1"/>
          </p:cNvPicPr>
          <p:nvPr/>
        </p:nvPicPr>
        <p:blipFill>
          <a:blip r:embed="rId2"/>
          <a:stretch>
            <a:fillRect/>
          </a:stretch>
        </p:blipFill>
        <p:spPr>
          <a:xfrm>
            <a:off x="0" y="0"/>
            <a:ext cx="5486400" cy="8229600"/>
          </a:xfrm>
          <a:prstGeom prst="rect">
            <a:avLst/>
          </a:prstGeom>
        </p:spPr>
      </p:pic>
      <p:sp>
        <p:nvSpPr>
          <p:cNvPr id="5" name="Text 1"/>
          <p:cNvSpPr/>
          <p:nvPr/>
        </p:nvSpPr>
        <p:spPr>
          <a:xfrm>
            <a:off x="6319599" y="2187535"/>
            <a:ext cx="7477601" cy="1388745"/>
          </a:xfrm>
          <a:prstGeom prst="rect">
            <a:avLst/>
          </a:prstGeom>
          <a:noFill/>
        </p:spPr>
        <p:txBody>
          <a:bodyPr wrap="square" rtlCol="0" anchor="t"/>
          <a:lstStyle/>
          <a:p>
            <a:pPr marL="0" indent="0">
              <a:lnSpc>
                <a:spcPts val="5470"/>
              </a:lnSpc>
              <a:buNone/>
            </a:pPr>
            <a:r>
              <a:rPr lang="en-US" sz="2800" dirty="0">
                <a:solidFill>
                  <a:srgbClr val="1F1E1E"/>
                </a:solidFill>
                <a:latin typeface="Red Hat Text" pitchFamily="34" charset="0"/>
                <a:ea typeface="Red Hat Text" pitchFamily="34" charset="-122"/>
                <a:cs typeface="Red Hat Text" pitchFamily="34" charset="-120"/>
              </a:rPr>
              <a:t>Propositions : Espace de contribution citoyenne</a:t>
            </a:r>
            <a:endParaRPr lang="en-US" sz="2800" dirty="0"/>
          </a:p>
        </p:txBody>
      </p:sp>
      <p:sp>
        <p:nvSpPr>
          <p:cNvPr id="6" name="Text 2"/>
          <p:cNvSpPr/>
          <p:nvPr/>
        </p:nvSpPr>
        <p:spPr>
          <a:xfrm>
            <a:off x="6319599" y="3909536"/>
            <a:ext cx="7477601" cy="2132409"/>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"Propositions" est un élément clé de DECIDIM. Selon la configuration choisie, elle peut permettre aux citoyens de soumettre leurs propres propositions, ou bien servir d'espace de consultation pour recueillir les avis des participants sur des propositions émises par l'institution. Cette fonctionnalité favorise l'engagement des citoyens et permet de faire émerger des idées innovantes pour répondre aux enjeux du territoire.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sp>
        <p:nvSpPr>
          <p:cNvPr id="4" name="Text 1"/>
          <p:cNvSpPr/>
          <p:nvPr/>
        </p:nvSpPr>
        <p:spPr>
          <a:xfrm>
            <a:off x="2348389" y="985123"/>
            <a:ext cx="9933503" cy="1388745"/>
          </a:xfrm>
          <a:prstGeom prst="rect">
            <a:avLst/>
          </a:prstGeom>
          <a:noFill/>
        </p:spPr>
        <p:txBody>
          <a:bodyPr wrap="square" rtlCol="0" anchor="t"/>
          <a:lstStyle/>
          <a:p>
            <a:pPr marL="0" indent="0">
              <a:lnSpc>
                <a:spcPts val="5470"/>
              </a:lnSpc>
              <a:buNone/>
            </a:pPr>
            <a:r>
              <a:rPr lang="en-US" sz="2800" dirty="0">
                <a:solidFill>
                  <a:srgbClr val="1F1E1E"/>
                </a:solidFill>
                <a:latin typeface="Red Hat Text" pitchFamily="34" charset="0"/>
                <a:ea typeface="Red Hat Text" pitchFamily="34" charset="-122"/>
                <a:cs typeface="Red Hat Text" pitchFamily="34" charset="-120"/>
              </a:rPr>
              <a:t>Budgets participatifs : Impliquer les citoyens dans les choix budgétaires</a:t>
            </a:r>
            <a:endParaRPr lang="en-US" sz="2800" dirty="0"/>
          </a:p>
        </p:txBody>
      </p:sp>
      <p:sp>
        <p:nvSpPr>
          <p:cNvPr id="5" name="Text 2"/>
          <p:cNvSpPr/>
          <p:nvPr/>
        </p:nvSpPr>
        <p:spPr>
          <a:xfrm>
            <a:off x="2348389" y="2929295"/>
            <a:ext cx="2949416" cy="694373"/>
          </a:xfrm>
          <a:prstGeom prst="rect">
            <a:avLst/>
          </a:prstGeom>
          <a:noFill/>
        </p:spPr>
        <p:txBody>
          <a:bodyPr wrap="square" rtlCol="0" anchor="t"/>
          <a:lstStyle/>
          <a:p>
            <a:pPr marL="0" indent="0">
              <a:lnSpc>
                <a:spcPts val="2735"/>
              </a:lnSpc>
              <a:buNone/>
            </a:pPr>
            <a:r>
              <a:rPr lang="en-US" sz="2185" dirty="0">
                <a:solidFill>
                  <a:srgbClr val="1F1E1E"/>
                </a:solidFill>
                <a:latin typeface="Red Hat Text" pitchFamily="34" charset="0"/>
                <a:ea typeface="Red Hat Text" pitchFamily="34" charset="-122"/>
                <a:cs typeface="Red Hat Text" pitchFamily="34" charset="-120"/>
              </a:rPr>
              <a:t>Définition des enveloppes</a:t>
            </a:r>
            <a:endParaRPr lang="en-US" sz="2185" dirty="0"/>
          </a:p>
        </p:txBody>
      </p:sp>
      <p:sp>
        <p:nvSpPr>
          <p:cNvPr id="6" name="Text 3"/>
          <p:cNvSpPr/>
          <p:nvPr/>
        </p:nvSpPr>
        <p:spPr>
          <a:xfrm>
            <a:off x="2348389" y="3845838"/>
            <a:ext cx="2949416" cy="3198614"/>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"Budgets" permet aux institutions de définir des enveloppes budgétaires pour des projets spécifiques. Les citoyens peuvent alors soumettre leurs propres propositions d'investissement dans le cadre de ces enveloppes.</a:t>
            </a:r>
            <a:endParaRPr lang="en-US" sz="1750" dirty="0"/>
          </a:p>
        </p:txBody>
      </p:sp>
      <p:sp>
        <p:nvSpPr>
          <p:cNvPr id="7" name="Text 4"/>
          <p:cNvSpPr/>
          <p:nvPr/>
        </p:nvSpPr>
        <p:spPr>
          <a:xfrm>
            <a:off x="5847398" y="2929295"/>
            <a:ext cx="2949416" cy="694373"/>
          </a:xfrm>
          <a:prstGeom prst="rect">
            <a:avLst/>
          </a:prstGeom>
          <a:noFill/>
        </p:spPr>
        <p:txBody>
          <a:bodyPr wrap="square" rtlCol="0" anchor="t"/>
          <a:lstStyle/>
          <a:p>
            <a:pPr marL="0" indent="0">
              <a:lnSpc>
                <a:spcPts val="2735"/>
              </a:lnSpc>
              <a:buNone/>
            </a:pPr>
            <a:r>
              <a:rPr lang="en-US" sz="2185" dirty="0">
                <a:solidFill>
                  <a:srgbClr val="1F1E1E"/>
                </a:solidFill>
                <a:latin typeface="Red Hat Text" pitchFamily="34" charset="0"/>
                <a:ea typeface="Red Hat Text" pitchFamily="34" charset="-122"/>
                <a:cs typeface="Red Hat Text" pitchFamily="34" charset="-120"/>
              </a:rPr>
              <a:t>Dépôt et vote des propositions</a:t>
            </a:r>
            <a:endParaRPr lang="en-US" sz="2185" dirty="0"/>
          </a:p>
        </p:txBody>
      </p:sp>
      <p:sp>
        <p:nvSpPr>
          <p:cNvPr id="8" name="Text 5"/>
          <p:cNvSpPr/>
          <p:nvPr/>
        </p:nvSpPr>
        <p:spPr>
          <a:xfrm>
            <a:off x="5847398" y="3845838"/>
            <a:ext cx="2949416" cy="3198614"/>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Les participants peuvent déposer leurs propositions de projets, qui sont ensuite soumises au vote. Les propositions les mieux classées sont alors retenues pour être réalisées, impliquant directement les citoyens dans les choix budgétaires.</a:t>
            </a:r>
            <a:endParaRPr lang="en-US" sz="1750" dirty="0"/>
          </a:p>
        </p:txBody>
      </p:sp>
      <p:sp>
        <p:nvSpPr>
          <p:cNvPr id="9" name="Text 6"/>
          <p:cNvSpPr/>
          <p:nvPr/>
        </p:nvSpPr>
        <p:spPr>
          <a:xfrm>
            <a:off x="9346406" y="2929295"/>
            <a:ext cx="2777490" cy="347186"/>
          </a:xfrm>
          <a:prstGeom prst="rect">
            <a:avLst/>
          </a:prstGeom>
          <a:noFill/>
        </p:spPr>
        <p:txBody>
          <a:bodyPr wrap="none" rtlCol="0" anchor="t"/>
          <a:lstStyle/>
          <a:p>
            <a:pPr marL="0" indent="0">
              <a:lnSpc>
                <a:spcPts val="2735"/>
              </a:lnSpc>
              <a:buNone/>
            </a:pPr>
            <a:r>
              <a:rPr lang="en-US" sz="2185" dirty="0">
                <a:solidFill>
                  <a:srgbClr val="1F1E1E"/>
                </a:solidFill>
                <a:latin typeface="Red Hat Text" pitchFamily="34" charset="0"/>
                <a:ea typeface="Red Hat Text" pitchFamily="34" charset="-122"/>
                <a:cs typeface="Red Hat Text" pitchFamily="34" charset="-120"/>
              </a:rPr>
              <a:t>Suivi des réalisations</a:t>
            </a:r>
            <a:endParaRPr lang="en-US" sz="2185" dirty="0"/>
          </a:p>
        </p:txBody>
      </p:sp>
      <p:sp>
        <p:nvSpPr>
          <p:cNvPr id="10" name="Text 7"/>
          <p:cNvSpPr/>
          <p:nvPr/>
        </p:nvSpPr>
        <p:spPr>
          <a:xfrm>
            <a:off x="9346406" y="3498652"/>
            <a:ext cx="2949416" cy="2487811"/>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Une fois les projets retenus, la plateforme DECIDIM permet de suivre leur avancement et la mise en œuvre des décisions, assurant ainsi une transparence tout au long du processus.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pic>
        <p:nvPicPr>
          <p:cNvPr id="4" name="Image 1" descr="preencoded.png"/>
          <p:cNvPicPr>
            <a:picLocks noChangeAspect="1"/>
          </p:cNvPicPr>
          <p:nvPr/>
        </p:nvPicPr>
        <p:blipFill>
          <a:blip r:embed="rId2"/>
          <a:stretch>
            <a:fillRect/>
          </a:stretch>
        </p:blipFill>
        <p:spPr>
          <a:xfrm>
            <a:off x="0" y="0"/>
            <a:ext cx="5486400" cy="8229600"/>
          </a:xfrm>
          <a:prstGeom prst="rect">
            <a:avLst/>
          </a:prstGeom>
        </p:spPr>
      </p:pic>
      <p:sp>
        <p:nvSpPr>
          <p:cNvPr id="5" name="Text 1"/>
          <p:cNvSpPr/>
          <p:nvPr/>
        </p:nvSpPr>
        <p:spPr>
          <a:xfrm>
            <a:off x="6319599" y="2187535"/>
            <a:ext cx="7477601" cy="1388745"/>
          </a:xfrm>
          <a:prstGeom prst="rect">
            <a:avLst/>
          </a:prstGeom>
          <a:noFill/>
        </p:spPr>
        <p:txBody>
          <a:bodyPr wrap="square" rtlCol="0" anchor="t"/>
          <a:lstStyle/>
          <a:p>
            <a:pPr marL="0" indent="0">
              <a:lnSpc>
                <a:spcPts val="5470"/>
              </a:lnSpc>
              <a:buNone/>
            </a:pPr>
            <a:r>
              <a:rPr lang="en-US" sz="4375" dirty="0">
                <a:solidFill>
                  <a:srgbClr val="1F1E1E"/>
                </a:solidFill>
                <a:latin typeface="Red Hat Text" pitchFamily="34" charset="0"/>
                <a:ea typeface="Red Hat Text" pitchFamily="34" charset="-122"/>
                <a:cs typeface="Red Hat Text" pitchFamily="34" charset="-120"/>
              </a:rPr>
              <a:t>Enquêtes : Recueillir l'avis des citoyens</a:t>
            </a:r>
            <a:endParaRPr lang="en-US" sz="4375" dirty="0"/>
          </a:p>
        </p:txBody>
      </p:sp>
      <p:sp>
        <p:nvSpPr>
          <p:cNvPr id="6" name="Text 2"/>
          <p:cNvSpPr/>
          <p:nvPr/>
        </p:nvSpPr>
        <p:spPr>
          <a:xfrm>
            <a:off x="6319599" y="3909536"/>
            <a:ext cx="7477601" cy="2132409"/>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"Enquête" de DECIDIM permet de créer des formulaires web entièrement personnalisables pour recueillir les avis et les suggestions des participants. Elle offre une grande flexibilité avec 7 types de champs différents, allant de la réponse courte à la question matricielle. Les résultats de ces enquêtes peuvent ensuite être exploités pour alimenter la réflexion et la prise de décision.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pic>
        <p:nvPicPr>
          <p:cNvPr id="4" name="Image 1" descr="preencoded.png"/>
          <p:cNvPicPr>
            <a:picLocks noChangeAspect="1"/>
          </p:cNvPicPr>
          <p:nvPr/>
        </p:nvPicPr>
        <p:blipFill>
          <a:blip r:embed="rId2"/>
          <a:stretch>
            <a:fillRect/>
          </a:stretch>
        </p:blipFill>
        <p:spPr>
          <a:xfrm>
            <a:off x="0" y="0"/>
            <a:ext cx="5486400" cy="8229600"/>
          </a:xfrm>
          <a:prstGeom prst="rect">
            <a:avLst/>
          </a:prstGeom>
        </p:spPr>
      </p:pic>
      <p:sp>
        <p:nvSpPr>
          <p:cNvPr id="5" name="Text 1"/>
          <p:cNvSpPr/>
          <p:nvPr/>
        </p:nvSpPr>
        <p:spPr>
          <a:xfrm>
            <a:off x="6319599" y="2365296"/>
            <a:ext cx="7477601" cy="1388745"/>
          </a:xfrm>
          <a:prstGeom prst="rect">
            <a:avLst/>
          </a:prstGeom>
          <a:noFill/>
        </p:spPr>
        <p:txBody>
          <a:bodyPr wrap="square" rtlCol="0" anchor="t"/>
          <a:lstStyle/>
          <a:p>
            <a:pPr marL="0" indent="0">
              <a:lnSpc>
                <a:spcPts val="5470"/>
              </a:lnSpc>
              <a:buNone/>
            </a:pPr>
            <a:r>
              <a:rPr lang="en-US" sz="3200" dirty="0">
                <a:solidFill>
                  <a:srgbClr val="1F1E1E"/>
                </a:solidFill>
                <a:latin typeface="Red Hat Text" pitchFamily="34" charset="0"/>
                <a:ea typeface="Red Hat Text" pitchFamily="34" charset="-122"/>
                <a:cs typeface="Red Hat Text" pitchFamily="34" charset="-120"/>
              </a:rPr>
              <a:t>Pages statiques : Informer les participants</a:t>
            </a:r>
            <a:endParaRPr lang="en-US" sz="3200" dirty="0"/>
          </a:p>
        </p:txBody>
      </p:sp>
      <p:sp>
        <p:nvSpPr>
          <p:cNvPr id="6" name="Text 2"/>
          <p:cNvSpPr/>
          <p:nvPr/>
        </p:nvSpPr>
        <p:spPr>
          <a:xfrm>
            <a:off x="6319599" y="4087297"/>
            <a:ext cx="7477601" cy="1777008"/>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"Pages" permet de créer des pages d'information statiques au sein de la plateforme DECIDIM. Ces pages peuvent être utilisées pour partager des informations complémentaires sur le processus participatif, son objet ou ses enjeux. Elles permettent ainsi de mieux contextualiser la démarche et d'offrir aux participants un accès facilité à des ressources utiles.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pic>
        <p:nvPicPr>
          <p:cNvPr id="4" name="Image 1" descr="preencoded.png"/>
          <p:cNvPicPr>
            <a:picLocks noChangeAspect="1"/>
          </p:cNvPicPr>
          <p:nvPr/>
        </p:nvPicPr>
        <p:blipFill>
          <a:blip r:embed="rId2"/>
          <a:stretch>
            <a:fillRect/>
          </a:stretch>
        </p:blipFill>
        <p:spPr>
          <a:xfrm>
            <a:off x="0" y="0"/>
            <a:ext cx="3657600" cy="8229600"/>
          </a:xfrm>
          <a:prstGeom prst="rect">
            <a:avLst/>
          </a:prstGeom>
        </p:spPr>
      </p:pic>
      <p:sp>
        <p:nvSpPr>
          <p:cNvPr id="5" name="Text 1"/>
          <p:cNvSpPr/>
          <p:nvPr/>
        </p:nvSpPr>
        <p:spPr>
          <a:xfrm>
            <a:off x="4605814" y="721043"/>
            <a:ext cx="9076373" cy="1268730"/>
          </a:xfrm>
          <a:prstGeom prst="rect">
            <a:avLst/>
          </a:prstGeom>
          <a:noFill/>
        </p:spPr>
        <p:txBody>
          <a:bodyPr wrap="square" rtlCol="0" anchor="t"/>
          <a:lstStyle/>
          <a:p>
            <a:pPr marL="0" indent="0">
              <a:lnSpc>
                <a:spcPts val="4995"/>
              </a:lnSpc>
              <a:buNone/>
            </a:pPr>
            <a:r>
              <a:rPr lang="en-US" sz="3995" dirty="0">
                <a:solidFill>
                  <a:srgbClr val="1F1E1E"/>
                </a:solidFill>
                <a:latin typeface="Red Hat Text" pitchFamily="34" charset="0"/>
                <a:ea typeface="Red Hat Text" pitchFamily="34" charset="-122"/>
                <a:cs typeface="Red Hat Text" pitchFamily="34" charset="-120"/>
              </a:rPr>
              <a:t>Suivi : Communiquer les résultats et les avancées</a:t>
            </a:r>
            <a:endParaRPr lang="en-US" sz="3995" dirty="0"/>
          </a:p>
        </p:txBody>
      </p:sp>
      <p:sp>
        <p:nvSpPr>
          <p:cNvPr id="6" name="Shape 2"/>
          <p:cNvSpPr/>
          <p:nvPr/>
        </p:nvSpPr>
        <p:spPr>
          <a:xfrm>
            <a:off x="4890016" y="2294215"/>
            <a:ext cx="40600" cy="5214223"/>
          </a:xfrm>
          <a:prstGeom prst="rect">
            <a:avLst/>
          </a:prstGeom>
          <a:solidFill>
            <a:srgbClr val="E0B7B7"/>
          </a:solidFill>
        </p:spPr>
      </p:sp>
      <p:sp>
        <p:nvSpPr>
          <p:cNvPr id="7" name="Shape 3"/>
          <p:cNvSpPr/>
          <p:nvPr/>
        </p:nvSpPr>
        <p:spPr>
          <a:xfrm>
            <a:off x="5138618" y="2660868"/>
            <a:ext cx="710565" cy="40600"/>
          </a:xfrm>
          <a:prstGeom prst="rect">
            <a:avLst/>
          </a:prstGeom>
          <a:solidFill>
            <a:srgbClr val="E0B7B7"/>
          </a:solidFill>
        </p:spPr>
      </p:sp>
      <p:sp>
        <p:nvSpPr>
          <p:cNvPr id="8" name="Shape 4"/>
          <p:cNvSpPr/>
          <p:nvPr/>
        </p:nvSpPr>
        <p:spPr>
          <a:xfrm>
            <a:off x="4681895" y="2452807"/>
            <a:ext cx="456724" cy="456724"/>
          </a:xfrm>
          <a:prstGeom prst="roundRect">
            <a:avLst>
              <a:gd name="adj" fmla="val 26671"/>
            </a:avLst>
          </a:prstGeom>
          <a:solidFill>
            <a:srgbClr val="FFD6D6"/>
          </a:solidFill>
        </p:spPr>
      </p:sp>
      <p:sp>
        <p:nvSpPr>
          <p:cNvPr id="9" name="Text 5"/>
          <p:cNvSpPr/>
          <p:nvPr/>
        </p:nvSpPr>
        <p:spPr>
          <a:xfrm>
            <a:off x="4863465" y="2490788"/>
            <a:ext cx="93583" cy="380643"/>
          </a:xfrm>
          <a:prstGeom prst="rect">
            <a:avLst/>
          </a:prstGeom>
          <a:noFill/>
        </p:spPr>
        <p:txBody>
          <a:bodyPr wrap="none" rtlCol="0" anchor="t"/>
          <a:lstStyle/>
          <a:p>
            <a:pPr marL="0" indent="0" algn="ctr">
              <a:lnSpc>
                <a:spcPts val="2995"/>
              </a:lnSpc>
              <a:buNone/>
            </a:pPr>
            <a:r>
              <a:rPr lang="en-US" sz="2400" dirty="0">
                <a:solidFill>
                  <a:srgbClr val="1F1E1E"/>
                </a:solidFill>
                <a:latin typeface="Red Hat Text" pitchFamily="34" charset="0"/>
                <a:ea typeface="Red Hat Text" pitchFamily="34" charset="-122"/>
                <a:cs typeface="Red Hat Text" pitchFamily="34" charset="-120"/>
              </a:rPr>
              <a:t>1</a:t>
            </a:r>
            <a:endParaRPr lang="en-US" sz="2400" dirty="0"/>
          </a:p>
        </p:txBody>
      </p:sp>
      <p:sp>
        <p:nvSpPr>
          <p:cNvPr id="10" name="Text 6"/>
          <p:cNvSpPr/>
          <p:nvPr/>
        </p:nvSpPr>
        <p:spPr>
          <a:xfrm>
            <a:off x="6026825" y="2497217"/>
            <a:ext cx="2537698" cy="317063"/>
          </a:xfrm>
          <a:prstGeom prst="rect">
            <a:avLst/>
          </a:prstGeom>
          <a:noFill/>
        </p:spPr>
        <p:txBody>
          <a:bodyPr wrap="none" rtlCol="0" anchor="t"/>
          <a:lstStyle/>
          <a:p>
            <a:pPr marL="0" indent="0" algn="l">
              <a:lnSpc>
                <a:spcPts val="2500"/>
              </a:lnSpc>
              <a:buNone/>
            </a:pPr>
            <a:r>
              <a:rPr lang="en-US" sz="2000" dirty="0">
                <a:solidFill>
                  <a:srgbClr val="1F1E1E"/>
                </a:solidFill>
                <a:latin typeface="Red Hat Text" pitchFamily="34" charset="0"/>
                <a:ea typeface="Red Hat Text" pitchFamily="34" charset="-122"/>
                <a:cs typeface="Red Hat Text" pitchFamily="34" charset="-120"/>
              </a:rPr>
              <a:t>Publier les résultats</a:t>
            </a:r>
            <a:endParaRPr lang="en-US" sz="2000" dirty="0"/>
          </a:p>
        </p:txBody>
      </p:sp>
      <p:sp>
        <p:nvSpPr>
          <p:cNvPr id="11" name="Text 7"/>
          <p:cNvSpPr/>
          <p:nvPr/>
        </p:nvSpPr>
        <p:spPr>
          <a:xfrm>
            <a:off x="6026825" y="2936081"/>
            <a:ext cx="7655362" cy="974408"/>
          </a:xfrm>
          <a:prstGeom prst="rect">
            <a:avLst/>
          </a:prstGeom>
          <a:noFill/>
        </p:spPr>
        <p:txBody>
          <a:bodyPr wrap="square" rtlCol="0" anchor="t"/>
          <a:lstStyle/>
          <a:p>
            <a:pPr marL="0" indent="0" algn="l">
              <a:lnSpc>
                <a:spcPts val="2560"/>
              </a:lnSpc>
              <a:buNone/>
            </a:pPr>
            <a:r>
              <a:rPr lang="en-US" sz="1600" dirty="0">
                <a:solidFill>
                  <a:srgbClr val="3B3535"/>
                </a:solidFill>
                <a:latin typeface="Roboto" pitchFamily="34" charset="0"/>
                <a:ea typeface="Roboto" pitchFamily="34" charset="-122"/>
                <a:cs typeface="Roboto" pitchFamily="34" charset="-120"/>
              </a:rPr>
              <a:t>Grâce à la fonctionnalité "Suivi", les administrateurs peuvent communiquer les résultats de la concertation, en les associant à des catégories pour une meilleure organisation.</a:t>
            </a:r>
            <a:endParaRPr lang="en-US" sz="1600" dirty="0"/>
          </a:p>
        </p:txBody>
      </p:sp>
      <p:sp>
        <p:nvSpPr>
          <p:cNvPr id="12" name="Shape 8"/>
          <p:cNvSpPr/>
          <p:nvPr/>
        </p:nvSpPr>
        <p:spPr>
          <a:xfrm>
            <a:off x="5138618" y="4683145"/>
            <a:ext cx="710565" cy="40600"/>
          </a:xfrm>
          <a:prstGeom prst="rect">
            <a:avLst/>
          </a:prstGeom>
          <a:solidFill>
            <a:srgbClr val="E0B7B7"/>
          </a:solidFill>
        </p:spPr>
      </p:sp>
      <p:sp>
        <p:nvSpPr>
          <p:cNvPr id="13" name="Shape 9"/>
          <p:cNvSpPr/>
          <p:nvPr/>
        </p:nvSpPr>
        <p:spPr>
          <a:xfrm>
            <a:off x="4681895" y="4475083"/>
            <a:ext cx="456724" cy="456724"/>
          </a:xfrm>
          <a:prstGeom prst="roundRect">
            <a:avLst>
              <a:gd name="adj" fmla="val 26671"/>
            </a:avLst>
          </a:prstGeom>
          <a:solidFill>
            <a:srgbClr val="FFD6D6"/>
          </a:solidFill>
        </p:spPr>
      </p:sp>
      <p:sp>
        <p:nvSpPr>
          <p:cNvPr id="14" name="Text 10"/>
          <p:cNvSpPr/>
          <p:nvPr/>
        </p:nvSpPr>
        <p:spPr>
          <a:xfrm>
            <a:off x="4826794" y="4513064"/>
            <a:ext cx="166926" cy="380643"/>
          </a:xfrm>
          <a:prstGeom prst="rect">
            <a:avLst/>
          </a:prstGeom>
          <a:noFill/>
        </p:spPr>
        <p:txBody>
          <a:bodyPr wrap="none" rtlCol="0" anchor="t"/>
          <a:lstStyle/>
          <a:p>
            <a:pPr marL="0" indent="0" algn="ctr">
              <a:lnSpc>
                <a:spcPts val="2995"/>
              </a:lnSpc>
              <a:buNone/>
            </a:pPr>
            <a:r>
              <a:rPr lang="en-US" sz="2400" dirty="0">
                <a:solidFill>
                  <a:srgbClr val="1F1E1E"/>
                </a:solidFill>
                <a:latin typeface="Red Hat Text" pitchFamily="34" charset="0"/>
                <a:ea typeface="Red Hat Text" pitchFamily="34" charset="-122"/>
                <a:cs typeface="Red Hat Text" pitchFamily="34" charset="-120"/>
              </a:rPr>
              <a:t>2</a:t>
            </a:r>
            <a:endParaRPr lang="en-US" sz="2400" dirty="0"/>
          </a:p>
        </p:txBody>
      </p:sp>
      <p:sp>
        <p:nvSpPr>
          <p:cNvPr id="15" name="Text 11"/>
          <p:cNvSpPr/>
          <p:nvPr/>
        </p:nvSpPr>
        <p:spPr>
          <a:xfrm>
            <a:off x="6026825" y="4519493"/>
            <a:ext cx="2537698" cy="317063"/>
          </a:xfrm>
          <a:prstGeom prst="rect">
            <a:avLst/>
          </a:prstGeom>
          <a:noFill/>
        </p:spPr>
        <p:txBody>
          <a:bodyPr wrap="none" rtlCol="0" anchor="t"/>
          <a:lstStyle/>
          <a:p>
            <a:pPr marL="0" indent="0" algn="l">
              <a:lnSpc>
                <a:spcPts val="2500"/>
              </a:lnSpc>
              <a:buNone/>
            </a:pPr>
            <a:r>
              <a:rPr lang="en-US" sz="2000" dirty="0">
                <a:solidFill>
                  <a:srgbClr val="1F1E1E"/>
                </a:solidFill>
                <a:latin typeface="Red Hat Text" pitchFamily="34" charset="0"/>
                <a:ea typeface="Red Hat Text" pitchFamily="34" charset="-122"/>
                <a:cs typeface="Red Hat Text" pitchFamily="34" charset="-120"/>
              </a:rPr>
              <a:t>Lier les propositions</a:t>
            </a:r>
            <a:endParaRPr lang="en-US" sz="2000" dirty="0"/>
          </a:p>
        </p:txBody>
      </p:sp>
      <p:sp>
        <p:nvSpPr>
          <p:cNvPr id="16" name="Text 12"/>
          <p:cNvSpPr/>
          <p:nvPr/>
        </p:nvSpPr>
        <p:spPr>
          <a:xfrm>
            <a:off x="6026825" y="4958358"/>
            <a:ext cx="7655362" cy="649605"/>
          </a:xfrm>
          <a:prstGeom prst="rect">
            <a:avLst/>
          </a:prstGeom>
          <a:noFill/>
        </p:spPr>
        <p:txBody>
          <a:bodyPr wrap="square" rtlCol="0" anchor="t"/>
          <a:lstStyle/>
          <a:p>
            <a:pPr marL="0" indent="0" algn="l">
              <a:lnSpc>
                <a:spcPts val="2560"/>
              </a:lnSpc>
              <a:buNone/>
            </a:pPr>
            <a:r>
              <a:rPr lang="en-US" sz="1600" dirty="0">
                <a:solidFill>
                  <a:srgbClr val="3B3535"/>
                </a:solidFill>
                <a:latin typeface="Roboto" pitchFamily="34" charset="0"/>
                <a:ea typeface="Roboto" pitchFamily="34" charset="-122"/>
                <a:cs typeface="Roboto" pitchFamily="34" charset="-120"/>
              </a:rPr>
              <a:t>Ils peuvent également lier les propositions qui ont émergé pendant le processus participatif, permettant ainsi de faire le lien entre les différentes étapes.</a:t>
            </a:r>
            <a:endParaRPr lang="en-US" sz="1600" dirty="0"/>
          </a:p>
        </p:txBody>
      </p:sp>
      <p:sp>
        <p:nvSpPr>
          <p:cNvPr id="17" name="Shape 13"/>
          <p:cNvSpPr/>
          <p:nvPr/>
        </p:nvSpPr>
        <p:spPr>
          <a:xfrm>
            <a:off x="5138618" y="6380619"/>
            <a:ext cx="710565" cy="40600"/>
          </a:xfrm>
          <a:prstGeom prst="rect">
            <a:avLst/>
          </a:prstGeom>
          <a:solidFill>
            <a:srgbClr val="E0B7B7"/>
          </a:solidFill>
        </p:spPr>
      </p:sp>
      <p:sp>
        <p:nvSpPr>
          <p:cNvPr id="18" name="Shape 14"/>
          <p:cNvSpPr/>
          <p:nvPr/>
        </p:nvSpPr>
        <p:spPr>
          <a:xfrm>
            <a:off x="4681895" y="6172557"/>
            <a:ext cx="456724" cy="456724"/>
          </a:xfrm>
          <a:prstGeom prst="roundRect">
            <a:avLst>
              <a:gd name="adj" fmla="val 26671"/>
            </a:avLst>
          </a:prstGeom>
          <a:solidFill>
            <a:srgbClr val="FFD6D6"/>
          </a:solidFill>
        </p:spPr>
      </p:sp>
      <p:sp>
        <p:nvSpPr>
          <p:cNvPr id="19" name="Text 15"/>
          <p:cNvSpPr/>
          <p:nvPr/>
        </p:nvSpPr>
        <p:spPr>
          <a:xfrm>
            <a:off x="4820960" y="6210538"/>
            <a:ext cx="178475" cy="380643"/>
          </a:xfrm>
          <a:prstGeom prst="rect">
            <a:avLst/>
          </a:prstGeom>
          <a:noFill/>
        </p:spPr>
        <p:txBody>
          <a:bodyPr wrap="none" rtlCol="0" anchor="t"/>
          <a:lstStyle/>
          <a:p>
            <a:pPr marL="0" indent="0" algn="ctr">
              <a:lnSpc>
                <a:spcPts val="2995"/>
              </a:lnSpc>
              <a:buNone/>
            </a:pPr>
            <a:r>
              <a:rPr lang="en-US" sz="2400" dirty="0">
                <a:solidFill>
                  <a:srgbClr val="1F1E1E"/>
                </a:solidFill>
                <a:latin typeface="Red Hat Text" pitchFamily="34" charset="0"/>
                <a:ea typeface="Red Hat Text" pitchFamily="34" charset="-122"/>
                <a:cs typeface="Red Hat Text" pitchFamily="34" charset="-120"/>
              </a:rPr>
              <a:t>3</a:t>
            </a:r>
            <a:endParaRPr lang="en-US" sz="2400" dirty="0"/>
          </a:p>
        </p:txBody>
      </p:sp>
      <p:sp>
        <p:nvSpPr>
          <p:cNvPr id="20" name="Text 16"/>
          <p:cNvSpPr/>
          <p:nvPr/>
        </p:nvSpPr>
        <p:spPr>
          <a:xfrm>
            <a:off x="6026825" y="6216968"/>
            <a:ext cx="2537698" cy="317063"/>
          </a:xfrm>
          <a:prstGeom prst="rect">
            <a:avLst/>
          </a:prstGeom>
          <a:noFill/>
        </p:spPr>
        <p:txBody>
          <a:bodyPr wrap="none" rtlCol="0" anchor="t"/>
          <a:lstStyle/>
          <a:p>
            <a:pPr marL="0" indent="0" algn="l">
              <a:lnSpc>
                <a:spcPts val="2500"/>
              </a:lnSpc>
              <a:buNone/>
            </a:pPr>
            <a:r>
              <a:rPr lang="en-US" sz="2000" dirty="0">
                <a:solidFill>
                  <a:srgbClr val="1F1E1E"/>
                </a:solidFill>
                <a:latin typeface="Red Hat Text" pitchFamily="34" charset="0"/>
                <a:ea typeface="Red Hat Text" pitchFamily="34" charset="-122"/>
                <a:cs typeface="Red Hat Text" pitchFamily="34" charset="-120"/>
              </a:rPr>
              <a:t>Suivre les réalisations</a:t>
            </a:r>
            <a:endParaRPr lang="en-US" sz="2000" dirty="0"/>
          </a:p>
        </p:txBody>
      </p:sp>
      <p:sp>
        <p:nvSpPr>
          <p:cNvPr id="21" name="Text 17"/>
          <p:cNvSpPr/>
          <p:nvPr/>
        </p:nvSpPr>
        <p:spPr>
          <a:xfrm>
            <a:off x="6026825" y="6655832"/>
            <a:ext cx="7655362" cy="649605"/>
          </a:xfrm>
          <a:prstGeom prst="rect">
            <a:avLst/>
          </a:prstGeom>
          <a:noFill/>
        </p:spPr>
        <p:txBody>
          <a:bodyPr wrap="square" rtlCol="0" anchor="t"/>
          <a:lstStyle/>
          <a:p>
            <a:pPr marL="0" indent="0" algn="l">
              <a:lnSpc>
                <a:spcPts val="2560"/>
              </a:lnSpc>
              <a:buNone/>
            </a:pPr>
            <a:r>
              <a:rPr lang="en-US" sz="1600" dirty="0">
                <a:solidFill>
                  <a:srgbClr val="3B3535"/>
                </a:solidFill>
                <a:latin typeface="Roboto" pitchFamily="34" charset="0"/>
                <a:ea typeface="Roboto" pitchFamily="34" charset="-122"/>
                <a:cs typeface="Roboto" pitchFamily="34" charset="-120"/>
              </a:rPr>
              <a:t>Enfin, le "Suivi" permet de rendre compte de l'avancement des réalisations issues de la concertation, assurant ainsi une transparence tout au long du processus.</a:t>
            </a:r>
            <a:endParaRPr lang="en-US" sz="1600" dirty="0"/>
          </a:p>
        </p:txBody>
      </p:sp>
      <p:pic>
        <p:nvPicPr>
          <p:cNvPr id="22" name="Image 2"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sp>
        <p:nvSpPr>
          <p:cNvPr id="4" name="Text 1"/>
          <p:cNvSpPr/>
          <p:nvPr/>
        </p:nvSpPr>
        <p:spPr>
          <a:xfrm>
            <a:off x="2348389" y="2834640"/>
            <a:ext cx="8194238" cy="694373"/>
          </a:xfrm>
          <a:prstGeom prst="rect">
            <a:avLst/>
          </a:prstGeom>
          <a:noFill/>
        </p:spPr>
        <p:txBody>
          <a:bodyPr wrap="none" rtlCol="0" anchor="t"/>
          <a:lstStyle/>
          <a:p>
            <a:pPr marL="0" indent="0">
              <a:lnSpc>
                <a:spcPts val="5470"/>
              </a:lnSpc>
              <a:buNone/>
            </a:pPr>
            <a:r>
              <a:rPr lang="en-US" sz="4375" dirty="0">
                <a:solidFill>
                  <a:srgbClr val="1F1E1E"/>
                </a:solidFill>
                <a:latin typeface="Red Hat Text" pitchFamily="34" charset="0"/>
                <a:ea typeface="Red Hat Text" pitchFamily="34" charset="-122"/>
                <a:cs typeface="Red Hat Text" pitchFamily="34" charset="-120"/>
              </a:rPr>
              <a:t>Débats : Échanger et argumenter</a:t>
            </a:r>
            <a:endParaRPr lang="en-US" sz="4375" dirty="0"/>
          </a:p>
        </p:txBody>
      </p:sp>
      <p:sp>
        <p:nvSpPr>
          <p:cNvPr id="5" name="Text 2"/>
          <p:cNvSpPr/>
          <p:nvPr/>
        </p:nvSpPr>
        <p:spPr>
          <a:xfrm>
            <a:off x="2348389" y="3973354"/>
            <a:ext cx="9933503" cy="1421606"/>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"Débats" de DECIDIM offre un espace de discussion libre, où les administrateurs et les participants peuvent lancer des sujets de débat. Ces débats prennent la forme de fils de commentaires, permettant ainsi aux citoyens d'échanger leurs points de vue, de confronter leurs arguments et de faire émerger de nouvelles idées.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p:spPr>
      </p:sp>
      <p:sp>
        <p:nvSpPr>
          <p:cNvPr id="4" name="Text 1"/>
          <p:cNvSpPr/>
          <p:nvPr/>
        </p:nvSpPr>
        <p:spPr>
          <a:xfrm>
            <a:off x="2348389" y="2487454"/>
            <a:ext cx="9933503" cy="1388745"/>
          </a:xfrm>
          <a:prstGeom prst="rect">
            <a:avLst/>
          </a:prstGeom>
          <a:noFill/>
        </p:spPr>
        <p:txBody>
          <a:bodyPr wrap="square" rtlCol="0" anchor="t"/>
          <a:lstStyle/>
          <a:p>
            <a:pPr marL="0" indent="0">
              <a:lnSpc>
                <a:spcPts val="5470"/>
              </a:lnSpc>
              <a:buNone/>
            </a:pPr>
            <a:r>
              <a:rPr lang="en-US" sz="4375" dirty="0">
                <a:solidFill>
                  <a:srgbClr val="1F1E1E"/>
                </a:solidFill>
                <a:latin typeface="Red Hat Text" pitchFamily="34" charset="0"/>
                <a:ea typeface="Red Hat Text" pitchFamily="34" charset="-122"/>
                <a:cs typeface="Red Hat Text" pitchFamily="34" charset="-120"/>
              </a:rPr>
              <a:t>Tirage au sort : Sélectionner de manière aléatoire</a:t>
            </a:r>
            <a:endParaRPr lang="en-US" sz="4375" dirty="0"/>
          </a:p>
        </p:txBody>
      </p:sp>
      <p:sp>
        <p:nvSpPr>
          <p:cNvPr id="5" name="Text 2"/>
          <p:cNvSpPr/>
          <p:nvPr/>
        </p:nvSpPr>
        <p:spPr>
          <a:xfrm>
            <a:off x="2348389" y="4320540"/>
            <a:ext cx="9933503" cy="1421606"/>
          </a:xfrm>
          <a:prstGeom prst="rect">
            <a:avLst/>
          </a:prstGeom>
          <a:noFill/>
        </p:spPr>
        <p:txBody>
          <a:bodyPr wrap="square" rtlCol="0" anchor="t"/>
          <a:lstStyle/>
          <a:p>
            <a:pPr marL="0" indent="0">
              <a:lnSpc>
                <a:spcPts val="2800"/>
              </a:lnSpc>
              <a:buNone/>
            </a:pPr>
            <a:r>
              <a:rPr lang="en-US" sz="1750" dirty="0">
                <a:solidFill>
                  <a:srgbClr val="3B3535"/>
                </a:solidFill>
                <a:latin typeface="Roboto" pitchFamily="34" charset="0"/>
                <a:ea typeface="Roboto" pitchFamily="34" charset="-122"/>
                <a:cs typeface="Roboto" pitchFamily="34" charset="-120"/>
              </a:rPr>
              <a:t>La fonctionnalité "Tirage au sort" est un outil intéressant pour sélectionner de manière aléatoire une ou plusieurs propositions parmi celles soumises dans le cadre d'un processus participatif. Cette approche permet d'intégrer un élément d'aléatoire et de diversité dans la prise de décision, favorisant ainsi l'équité et la représentativité.</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4923</Words>
  <Application>WPS Presentation</Application>
  <PresentationFormat>On-screen Show (16:9)</PresentationFormat>
  <Paragraphs>82</Paragraphs>
  <Slides>10</Slides>
  <Notes>10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SimSun</vt:lpstr>
      <vt:lpstr>Wingdings</vt:lpstr>
      <vt:lpstr>Red Hat Text</vt:lpstr>
      <vt:lpstr>Liberation Mono</vt:lpstr>
      <vt:lpstr>Red Hat Text</vt:lpstr>
      <vt:lpstr>Red Hat Text</vt:lpstr>
      <vt:lpstr>Roboto</vt:lpstr>
      <vt:lpstr>Roboto</vt:lpstr>
      <vt:lpstr>Roboto</vt:lpstr>
      <vt:lpstr>Calibri</vt:lpstr>
      <vt:lpstr>Times New Roman</vt:lpstr>
      <vt:lpstr>Microsoft YaHei</vt:lpstr>
      <vt:lpstr>Arial Unicode MS</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othma</cp:lastModifiedBy>
  <cp:revision>2</cp:revision>
  <dcterms:created xsi:type="dcterms:W3CDTF">2024-03-28T03:41:00Z</dcterms:created>
  <dcterms:modified xsi:type="dcterms:W3CDTF">2024-03-28T03:44:26Z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9874FE9289DE42679E273D2EAD90C172_12</vt:lpwstr>
  </property>
  <property fmtid="{D5CDD505-2E9C-101B-9397-08002B2CF9AE}" pid="3" name="KSOProductBuildVer">
    <vt:lpwstr>1036-12.2.0.13489</vt:lpwstr>
  </property>
</Properties>
</file>