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10440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Tahoma"/>
      <p:regular r:id="rId12"/>
      <p:bold r:id="rId13"/>
    </p:embeddedFont>
    <p:embeddedFont>
      <p:font typeface="Fir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72">
          <p15:clr>
            <a:srgbClr val="747775"/>
          </p15:clr>
        </p15:guide>
        <p15:guide id="3" pos="544">
          <p15:clr>
            <a:srgbClr val="747775"/>
          </p15:clr>
        </p15:guide>
        <p15:guide id="4" pos="4218">
          <p15:clr>
            <a:srgbClr val="747775"/>
          </p15:clr>
        </p15:guide>
        <p15:guide id="5" pos="4490">
          <p15:clr>
            <a:srgbClr val="747775"/>
          </p15:clr>
        </p15:guide>
        <p15:guide id="6" orient="horz" pos="483">
          <p15:clr>
            <a:srgbClr val="747775"/>
          </p15:clr>
        </p15:guide>
        <p15:guide id="7" orient="horz" pos="1236">
          <p15:clr>
            <a:srgbClr val="747775"/>
          </p15:clr>
        </p15:guide>
      </p15:sldGuideLst>
    </p:ext>
    <p:ext uri="GoogleSlidesCustomDataVersion2">
      <go:slidesCustomData xmlns:go="http://customooxmlschemas.google.com/" r:id="rId18" roundtripDataSignature="AMtx7mg6xTq+Tn7MqqqE8rXoJlv2hnq+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72"/>
        <p:guide pos="544"/>
        <p:guide pos="4218"/>
        <p:guide pos="4490"/>
        <p:guide pos="483" orient="horz"/>
        <p:guide pos="123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Tahoma-bold.fntdata"/><Relationship Id="rId12" Type="http://schemas.openxmlformats.org/officeDocument/2006/relationships/font" Target="fonts/Tahom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impair">
  <p:cSld name="SECTION_HEADER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5810256" y="9541350"/>
            <a:ext cx="1648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11" name="Google Shape;11;p4"/>
          <p:cNvSpPr txBox="1"/>
          <p:nvPr/>
        </p:nvSpPr>
        <p:spPr>
          <a:xfrm>
            <a:off x="1076325" y="9744075"/>
            <a:ext cx="4953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80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80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fr" sz="80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80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4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pair">
  <p:cSld name="TITLE_AND_BODY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54" name="Google Shape;54;p15"/>
          <p:cNvSpPr txBox="1"/>
          <p:nvPr/>
        </p:nvSpPr>
        <p:spPr>
          <a:xfrm>
            <a:off x="3143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CC-BY-SA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5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8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10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2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12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le-pas-de-cote.net" TargetMode="External"/><Relationship Id="rId4" Type="http://schemas.openxmlformats.org/officeDocument/2006/relationships/hyperlink" Target="http://falc-able.co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 txBox="1"/>
          <p:nvPr/>
        </p:nvSpPr>
        <p:spPr>
          <a:xfrm rot="-5400000">
            <a:off x="-1183950" y="8377500"/>
            <a:ext cx="3228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1562100" y="561975"/>
            <a:ext cx="548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1085850" y="1076325"/>
            <a:ext cx="6038700" cy="878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 cyberharcèlement</a:t>
            </a:r>
            <a:endParaRPr b="1" i="0" sz="1350" u="none" cap="none" strike="noStrike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Le cyberharcèlement c’est quand je suis victime de moqueries violentes et répétées.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Les moqueries peuvent me faire souffrir.</a:t>
            </a:r>
            <a:b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Quand je me moque des autres, je peux les faire souffrir.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Cela peut être à cause : 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mon handicap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ma religion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ma couleur de peau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mon apparence physique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mon sexe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 ma vie amoureuse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C’est une discrimination.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Parfois le cyberharcèlement c’est juste pour faire du mal aux autres sans raison.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Parfois c'est parce que la personne est jalouse, en colère, veut se venger.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Parfois c’est quelqu’un que je connais.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Parfois c’est une personne inconnue, cachée derrière un pseudonyme.</a:t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1" i="0" sz="1350" u="none" cap="none" strike="noStrike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différentes formes de cyberharcèlement</a:t>
            </a:r>
            <a:endParaRPr b="1" i="0" sz="1350" u="none" cap="none" strike="noStrike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Le cyberharcèlement peut prendre plusieurs formes comme : 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 commentaires méchants et répétés sur les réseaux sociaux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 menaces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 rumeurs fausses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 vidéos ou des photos personnelles partagées sans mon accord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 montages photos humiliants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923925" y="438150"/>
            <a:ext cx="6334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Fira Sans"/>
                <a:ea typeface="Fira Sans"/>
                <a:cs typeface="Fira Sans"/>
                <a:sym typeface="Fira Sans"/>
              </a:rPr>
              <a:t>Parler et  réagir au cyberharcèlement</a:t>
            </a:r>
            <a:endParaRPr b="0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>
            <p:ph idx="12" type="sldNum"/>
          </p:nvPr>
        </p:nvSpPr>
        <p:spPr>
          <a:xfrm>
            <a:off x="5810256" y="9541350"/>
            <a:ext cx="1648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67" name="Google Shape;67;p1"/>
          <p:cNvSpPr txBox="1"/>
          <p:nvPr/>
        </p:nvSpPr>
        <p:spPr>
          <a:xfrm>
            <a:off x="1199800" y="9277350"/>
            <a:ext cx="63348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Cette fiche s’appuie sur le travail d’Isabelle de Groot (</a:t>
            </a:r>
            <a:r>
              <a:rPr b="0" i="1" lang="fr" sz="800" u="sng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le-pas-de-cote.net</a:t>
            </a:r>
            <a:r>
              <a:rPr b="0" i="1" lang="fr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et sur le dictionnaire collaboratif Falc-able (</a:t>
            </a:r>
            <a:r>
              <a:rPr b="0" i="1" lang="fr" sz="800" u="sng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falc-able.com</a:t>
            </a:r>
            <a:r>
              <a:rPr b="0" i="1" lang="fr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b="0" i="0" sz="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" name="Google Shape;68;p1"/>
          <p:cNvGrpSpPr/>
          <p:nvPr/>
        </p:nvGrpSpPr>
        <p:grpSpPr>
          <a:xfrm>
            <a:off x="218719" y="507611"/>
            <a:ext cx="442373" cy="420775"/>
            <a:chOff x="-6690625" y="3631325"/>
            <a:chExt cx="307225" cy="292225"/>
          </a:xfrm>
        </p:grpSpPr>
        <p:sp>
          <p:nvSpPr>
            <p:cNvPr id="69" name="Google Shape;69;p1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4" name="Google Shape;74;p1"/>
          <p:cNvCxnSpPr/>
          <p:nvPr/>
        </p:nvCxnSpPr>
        <p:spPr>
          <a:xfrm flipH="1" rot="10800000">
            <a:off x="914400" y="9696300"/>
            <a:ext cx="6610500" cy="1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>
            <a:off x="-660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 txBox="1"/>
          <p:nvPr/>
        </p:nvSpPr>
        <p:spPr>
          <a:xfrm flipH="1" rot="-5400000">
            <a:off x="-1083300" y="8491625"/>
            <a:ext cx="3014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"/>
          <p:cNvSpPr txBox="1"/>
          <p:nvPr/>
        </p:nvSpPr>
        <p:spPr>
          <a:xfrm>
            <a:off x="961675" y="366000"/>
            <a:ext cx="6420000" cy="9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conséquences du cyberharcèlement</a:t>
            </a:r>
            <a:endParaRPr b="1" i="0" sz="1350" u="none" cap="none" strike="noStrike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 cyberharcèlement est dangereux.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 personne harcelée peut avoir :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du stress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perte de confiance en elle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 troubles du sommeil ou de l’alimentation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dépression</a:t>
            </a:r>
            <a:endParaRPr b="0" i="0" sz="12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Je réagis au cyberharcèlement</a:t>
            </a:r>
            <a:endParaRPr b="1" i="0" sz="1350" u="none" cap="none" strike="noStrike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 cyberharcèlement est puni par la loi.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 personne harceleuse peut avoir 2 ans de prison et une grosse amende.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Quand je suis victime de cyberharcèlement :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ne réponds pas aux agressions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J’en parle à une personne de confiance comme par exemple :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mes parents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amie ou un ami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éducatrice ou un éducateur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ou un médecin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bloque la personne sur les réseaux sociaux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fais des captures d’écran pour avoir des preuves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peux porter plainte à la gendarmerie ou à la police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peux appeler :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 </a:t>
            </a:r>
            <a:r>
              <a:rPr b="1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3977</a:t>
            </a: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si je suis une adulte en situation de handicap. 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C’est le numéro de téléphone pour signaler une maltraitance sur 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les personnes en situation de handicap.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Une maltraitance c’est quand quelqu’un fait exprès de me faire du mal.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○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 </a:t>
            </a:r>
            <a:r>
              <a:rPr b="1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3018</a:t>
            </a: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si je suis enfant ou adolescent.</a:t>
            </a:r>
            <a:b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C’est le numéro de téléphone pour signaler le cyberharcèlement.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Quand je vois une personne être victime de cyberharcèlement : 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J’écoute ce qu’elle dit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l’aide à le dire à une personne de confiance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0" i="0" lang="fr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Je lui propose les solutions que je connais.</a:t>
            </a:r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2" name="Google Shape;82;p2"/>
          <p:cNvSpPr txBox="1"/>
          <p:nvPr>
            <p:ph idx="12" type="sldNum"/>
          </p:nvPr>
        </p:nvSpPr>
        <p:spPr>
          <a:xfrm>
            <a:off x="5810256" y="9541350"/>
            <a:ext cx="1648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grpSp>
        <p:nvGrpSpPr>
          <p:cNvPr id="83" name="Google Shape;83;p2"/>
          <p:cNvGrpSpPr/>
          <p:nvPr/>
        </p:nvGrpSpPr>
        <p:grpSpPr>
          <a:xfrm>
            <a:off x="218719" y="507611"/>
            <a:ext cx="442373" cy="420775"/>
            <a:chOff x="-6690625" y="3631325"/>
            <a:chExt cx="307225" cy="292225"/>
          </a:xfrm>
        </p:grpSpPr>
        <p:sp>
          <p:nvSpPr>
            <p:cNvPr id="84" name="Google Shape;84;p2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9" name="Google Shape;89;p2"/>
          <p:cNvCxnSpPr/>
          <p:nvPr/>
        </p:nvCxnSpPr>
        <p:spPr>
          <a:xfrm flipH="1" rot="10800000">
            <a:off x="914400" y="9696300"/>
            <a:ext cx="6610500" cy="1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