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Fira Sans Medium"/>
      <p:regular r:id="rId13"/>
      <p:bold r:id="rId14"/>
      <p:italic r:id="rId15"/>
      <p:boldItalic r:id="rId16"/>
    </p:embeddedFont>
    <p:embeddedFont>
      <p:font typeface="Barlow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72">
          <p15:clr>
            <a:srgbClr val="747775"/>
          </p15:clr>
        </p15:guide>
        <p15:guide id="3" pos="544">
          <p15:clr>
            <a:srgbClr val="747775"/>
          </p15:clr>
        </p15:guide>
        <p15:guide id="4" pos="4218">
          <p15:clr>
            <a:srgbClr val="747775"/>
          </p15:clr>
        </p15:guide>
        <p15:guide id="5" pos="4490">
          <p15:clr>
            <a:srgbClr val="747775"/>
          </p15:clr>
        </p15:guide>
        <p15:guide id="6" orient="horz" pos="483">
          <p15:clr>
            <a:srgbClr val="747775"/>
          </p15:clr>
        </p15:guide>
      </p15:sldGuideLst>
    </p:ext>
    <p:ext uri="GoogleSlidesCustomDataVersion2">
      <go:slidesCustomData xmlns:go="http://customooxmlschemas.google.com/" r:id="rId21" roundtripDataSignature="AMtx7mg4LsUU98NP9z7S6XUH2ymRjiJU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72"/>
        <p:guide pos="544"/>
        <p:guide pos="4218"/>
        <p:guide pos="4490"/>
        <p:guide pos="483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boldItalic.fntdata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21" Type="http://customschemas.google.com/relationships/presentationmetadata" Target="metadata"/><Relationship Id="rId13" Type="http://schemas.openxmlformats.org/officeDocument/2006/relationships/font" Target="fonts/FiraSansMedium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15" Type="http://schemas.openxmlformats.org/officeDocument/2006/relationships/font" Target="fonts/FiraSansMedium-italic.fntdata"/><Relationship Id="rId14" Type="http://schemas.openxmlformats.org/officeDocument/2006/relationships/font" Target="fonts/FiraSansMedium-bold.fntdata"/><Relationship Id="rId17" Type="http://schemas.openxmlformats.org/officeDocument/2006/relationships/font" Target="fonts/Barlow-regular.fntdata"/><Relationship Id="rId16" Type="http://schemas.openxmlformats.org/officeDocument/2006/relationships/font" Target="fonts/FiraSansMedium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arlow-italic.fntdata"/><Relationship Id="rId6" Type="http://schemas.openxmlformats.org/officeDocument/2006/relationships/slide" Target="slides/slide1.xml"/><Relationship Id="rId18" Type="http://schemas.openxmlformats.org/officeDocument/2006/relationships/font" Target="fonts/Barlow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impair">
  <p:cSld name="SECTION_HEADER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5"/>
          <p:cNvSpPr txBox="1"/>
          <p:nvPr/>
        </p:nvSpPr>
        <p:spPr>
          <a:xfrm>
            <a:off x="10763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CC-BY-SA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4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4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14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6" name="Google Shape;46;p14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0" name="Google Shape;50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16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te bas de page pair">
  <p:cSld name="TITLE_AND_BODY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314325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CC-BY-SA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" name="Google Shape;18;p7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" name="Google Shape;19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0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12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/>
        </p:nvSpPr>
        <p:spPr>
          <a:xfrm>
            <a:off x="1084500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Je bloque un contact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1108200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2683231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4258262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5833293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1378825" y="2460350"/>
            <a:ext cx="9375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Smartphone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2742675" y="2427800"/>
            <a:ext cx="13827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Collectif/Individuel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 txBox="1"/>
          <p:nvPr/>
        </p:nvSpPr>
        <p:spPr>
          <a:xfrm>
            <a:off x="1084500" y="3983213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Connaître la procédure pour bloquer un contact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Bloquer les interactions avec un contact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/>
          <p:nvPr/>
        </p:nvSpPr>
        <p:spPr>
          <a:xfrm>
            <a:off x="1084500" y="3086150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Les activités d’application visent à accompagner les personnes en situation de handicap à la maîtrise de mouvements sensorimoteur et à la compréhension des interfaces numériques. Ici, nous cherchons à bloquer un contact sur un réseau social.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1084500" y="4880275"/>
            <a:ext cx="6081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Vidéo projecteur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Pas-à-pas en papier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1084500" y="5777338"/>
            <a:ext cx="600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Avoir un smartphone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 txBox="1"/>
          <p:nvPr/>
        </p:nvSpPr>
        <p:spPr>
          <a:xfrm>
            <a:off x="1084500" y="6505200"/>
            <a:ext cx="61671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Supports et contenus utilisés: 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Cyberharcèlement 5 - Je bloque un contact  (pas à pas Facebook)</a:t>
            </a: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Cyberharcèlement 5 - Je bloque un contact  (pas à pas Instagram)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	</a:t>
            </a:r>
            <a:endParaRPr b="1" i="0" sz="1100" u="none" cap="none" strike="noStrike">
              <a:solidFill>
                <a:srgbClr val="213A8E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</a:rPr>
              <a:t>Cyberharcèlement 5 - Je bloque un contact  (pas à pas Tik Tok)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 </a:t>
            </a: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9325" y="126066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5" name="Google Shape;75;p1"/>
          <p:cNvGrpSpPr/>
          <p:nvPr/>
        </p:nvGrpSpPr>
        <p:grpSpPr>
          <a:xfrm>
            <a:off x="4589789" y="1533074"/>
            <a:ext cx="820008" cy="878061"/>
            <a:chOff x="1674750" y="3254050"/>
            <a:chExt cx="294575" cy="295375"/>
          </a:xfrm>
        </p:grpSpPr>
        <p:sp>
          <p:nvSpPr>
            <p:cNvPr id="76" name="Google Shape;76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" name="Google Shape;79;p1"/>
          <p:cNvSpPr txBox="1"/>
          <p:nvPr/>
        </p:nvSpPr>
        <p:spPr>
          <a:xfrm>
            <a:off x="4529788" y="2409650"/>
            <a:ext cx="8991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30 minutes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6445950" y="15330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Résoudre un problème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6445950" y="2171052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Mémoriser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 rot="-5400000">
            <a:off x="-1436700" y="7667550"/>
            <a:ext cx="3734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" name="Google Shape;83;p1"/>
          <p:cNvGrpSpPr/>
          <p:nvPr/>
        </p:nvGrpSpPr>
        <p:grpSpPr>
          <a:xfrm>
            <a:off x="1521836" y="1570515"/>
            <a:ext cx="696908" cy="754214"/>
            <a:chOff x="-1951475" y="3597450"/>
            <a:chExt cx="295375" cy="291450"/>
          </a:xfrm>
        </p:grpSpPr>
        <p:sp>
          <p:nvSpPr>
            <p:cNvPr id="84" name="Google Shape;84;p1"/>
            <p:cNvSpPr/>
            <p:nvPr/>
          </p:nvSpPr>
          <p:spPr>
            <a:xfrm>
              <a:off x="-1951475" y="3597450"/>
              <a:ext cx="170925" cy="34675"/>
            </a:xfrm>
            <a:custGeom>
              <a:rect b="b" l="l" r="r" t="t"/>
              <a:pathLst>
                <a:path extrusionOk="0" h="1387" w="6837">
                  <a:moveTo>
                    <a:pt x="1008" y="1"/>
                  </a:moveTo>
                  <a:cubicBezTo>
                    <a:pt x="473" y="1"/>
                    <a:pt x="0" y="473"/>
                    <a:pt x="0" y="1040"/>
                  </a:cubicBezTo>
                  <a:lnTo>
                    <a:pt x="0" y="1387"/>
                  </a:lnTo>
                  <a:lnTo>
                    <a:pt x="6837" y="1387"/>
                  </a:lnTo>
                  <a:lnTo>
                    <a:pt x="6837" y="1040"/>
                  </a:lnTo>
                  <a:cubicBezTo>
                    <a:pt x="6837" y="473"/>
                    <a:pt x="6364" y="1"/>
                    <a:pt x="5829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"/>
            <p:cNvSpPr/>
            <p:nvPr/>
          </p:nvSpPr>
          <p:spPr>
            <a:xfrm>
              <a:off x="-1949900" y="3648650"/>
              <a:ext cx="171725" cy="173300"/>
            </a:xfrm>
            <a:custGeom>
              <a:rect b="b" l="l" r="r" t="t"/>
              <a:pathLst>
                <a:path extrusionOk="0" h="6932" w="6869">
                  <a:moveTo>
                    <a:pt x="0" y="1"/>
                  </a:moveTo>
                  <a:lnTo>
                    <a:pt x="0" y="6932"/>
                  </a:lnTo>
                  <a:lnTo>
                    <a:pt x="2426" y="6932"/>
                  </a:lnTo>
                  <a:cubicBezTo>
                    <a:pt x="2521" y="6585"/>
                    <a:pt x="2836" y="6333"/>
                    <a:pt x="3245" y="6270"/>
                  </a:cubicBezTo>
                  <a:lnTo>
                    <a:pt x="1166" y="4191"/>
                  </a:lnTo>
                  <a:cubicBezTo>
                    <a:pt x="693" y="3718"/>
                    <a:pt x="693" y="2962"/>
                    <a:pt x="1166" y="2489"/>
                  </a:cubicBezTo>
                  <a:cubicBezTo>
                    <a:pt x="1386" y="2237"/>
                    <a:pt x="1670" y="2143"/>
                    <a:pt x="2017" y="2143"/>
                  </a:cubicBezTo>
                  <a:cubicBezTo>
                    <a:pt x="2363" y="2143"/>
                    <a:pt x="2647" y="2237"/>
                    <a:pt x="2899" y="2489"/>
                  </a:cubicBezTo>
                  <a:lnTo>
                    <a:pt x="3560" y="3151"/>
                  </a:lnTo>
                  <a:cubicBezTo>
                    <a:pt x="3592" y="2994"/>
                    <a:pt x="3718" y="2836"/>
                    <a:pt x="3844" y="2710"/>
                  </a:cubicBezTo>
                  <a:cubicBezTo>
                    <a:pt x="4064" y="2489"/>
                    <a:pt x="4348" y="2363"/>
                    <a:pt x="4694" y="2363"/>
                  </a:cubicBezTo>
                  <a:cubicBezTo>
                    <a:pt x="4694" y="2048"/>
                    <a:pt x="4820" y="1733"/>
                    <a:pt x="5041" y="1513"/>
                  </a:cubicBezTo>
                  <a:cubicBezTo>
                    <a:pt x="5293" y="1261"/>
                    <a:pt x="5577" y="1135"/>
                    <a:pt x="5923" y="1135"/>
                  </a:cubicBezTo>
                  <a:cubicBezTo>
                    <a:pt x="6112" y="1135"/>
                    <a:pt x="6301" y="1198"/>
                    <a:pt x="6459" y="1261"/>
                  </a:cubicBezTo>
                  <a:cubicBezTo>
                    <a:pt x="6522" y="1072"/>
                    <a:pt x="6616" y="914"/>
                    <a:pt x="6774" y="757"/>
                  </a:cubicBezTo>
                  <a:lnTo>
                    <a:pt x="6868" y="662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-1951475" y="3838475"/>
              <a:ext cx="170925" cy="50425"/>
            </a:xfrm>
            <a:custGeom>
              <a:rect b="b" l="l" r="r" t="t"/>
              <a:pathLst>
                <a:path extrusionOk="0" h="2017" w="6837">
                  <a:moveTo>
                    <a:pt x="0" y="0"/>
                  </a:moveTo>
                  <a:lnTo>
                    <a:pt x="0" y="1008"/>
                  </a:lnTo>
                  <a:cubicBezTo>
                    <a:pt x="0" y="1544"/>
                    <a:pt x="473" y="2017"/>
                    <a:pt x="1008" y="2017"/>
                  </a:cubicBezTo>
                  <a:lnTo>
                    <a:pt x="5829" y="2017"/>
                  </a:lnTo>
                  <a:cubicBezTo>
                    <a:pt x="6333" y="2017"/>
                    <a:pt x="6774" y="1670"/>
                    <a:pt x="6837" y="1166"/>
                  </a:cubicBezTo>
                  <a:lnTo>
                    <a:pt x="6679" y="1071"/>
                  </a:lnTo>
                  <a:lnTo>
                    <a:pt x="3466" y="1071"/>
                  </a:lnTo>
                  <a:cubicBezTo>
                    <a:pt x="2867" y="1071"/>
                    <a:pt x="2363" y="599"/>
                    <a:pt x="2269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-1912900" y="3675825"/>
              <a:ext cx="256800" cy="202825"/>
            </a:xfrm>
            <a:custGeom>
              <a:rect b="b" l="l" r="r" t="t"/>
              <a:pathLst>
                <a:path extrusionOk="0" h="8113" w="10272">
                  <a:moveTo>
                    <a:pt x="6085" y="0"/>
                  </a:moveTo>
                  <a:cubicBezTo>
                    <a:pt x="5955" y="0"/>
                    <a:pt x="5829" y="48"/>
                    <a:pt x="5735" y="142"/>
                  </a:cubicBezTo>
                  <a:cubicBezTo>
                    <a:pt x="5546" y="331"/>
                    <a:pt x="5546" y="646"/>
                    <a:pt x="5735" y="835"/>
                  </a:cubicBezTo>
                  <a:lnTo>
                    <a:pt x="6081" y="1213"/>
                  </a:lnTo>
                  <a:cubicBezTo>
                    <a:pt x="6207" y="1308"/>
                    <a:pt x="6207" y="1560"/>
                    <a:pt x="6081" y="1655"/>
                  </a:cubicBezTo>
                  <a:cubicBezTo>
                    <a:pt x="6034" y="1718"/>
                    <a:pt x="5948" y="1749"/>
                    <a:pt x="5857" y="1749"/>
                  </a:cubicBezTo>
                  <a:cubicBezTo>
                    <a:pt x="5766" y="1749"/>
                    <a:pt x="5672" y="1718"/>
                    <a:pt x="5609" y="1655"/>
                  </a:cubicBezTo>
                  <a:lnTo>
                    <a:pt x="4758" y="804"/>
                  </a:lnTo>
                  <a:cubicBezTo>
                    <a:pt x="4664" y="709"/>
                    <a:pt x="4538" y="662"/>
                    <a:pt x="4408" y="662"/>
                  </a:cubicBezTo>
                  <a:cubicBezTo>
                    <a:pt x="4278" y="662"/>
                    <a:pt x="4144" y="709"/>
                    <a:pt x="4034" y="804"/>
                  </a:cubicBezTo>
                  <a:cubicBezTo>
                    <a:pt x="3845" y="993"/>
                    <a:pt x="3845" y="1308"/>
                    <a:pt x="4034" y="1528"/>
                  </a:cubicBezTo>
                  <a:cubicBezTo>
                    <a:pt x="4034" y="1655"/>
                    <a:pt x="4884" y="2505"/>
                    <a:pt x="4821" y="2505"/>
                  </a:cubicBezTo>
                  <a:cubicBezTo>
                    <a:pt x="4947" y="2631"/>
                    <a:pt x="4947" y="2852"/>
                    <a:pt x="4821" y="2978"/>
                  </a:cubicBezTo>
                  <a:cubicBezTo>
                    <a:pt x="4774" y="3041"/>
                    <a:pt x="4687" y="3072"/>
                    <a:pt x="4601" y="3072"/>
                  </a:cubicBezTo>
                  <a:cubicBezTo>
                    <a:pt x="4514" y="3072"/>
                    <a:pt x="4427" y="3041"/>
                    <a:pt x="4380" y="2978"/>
                  </a:cubicBezTo>
                  <a:lnTo>
                    <a:pt x="3498" y="2096"/>
                  </a:lnTo>
                  <a:cubicBezTo>
                    <a:pt x="3403" y="2001"/>
                    <a:pt x="3277" y="1954"/>
                    <a:pt x="3151" y="1954"/>
                  </a:cubicBezTo>
                  <a:cubicBezTo>
                    <a:pt x="3025" y="1954"/>
                    <a:pt x="2899" y="2001"/>
                    <a:pt x="2805" y="2096"/>
                  </a:cubicBezTo>
                  <a:cubicBezTo>
                    <a:pt x="2584" y="2316"/>
                    <a:pt x="2584" y="2631"/>
                    <a:pt x="2805" y="2820"/>
                  </a:cubicBezTo>
                  <a:lnTo>
                    <a:pt x="3656" y="3671"/>
                  </a:lnTo>
                  <a:cubicBezTo>
                    <a:pt x="3782" y="3797"/>
                    <a:pt x="3782" y="4017"/>
                    <a:pt x="3656" y="4143"/>
                  </a:cubicBezTo>
                  <a:cubicBezTo>
                    <a:pt x="3593" y="4206"/>
                    <a:pt x="3506" y="4238"/>
                    <a:pt x="3419" y="4238"/>
                  </a:cubicBezTo>
                  <a:cubicBezTo>
                    <a:pt x="3333" y="4238"/>
                    <a:pt x="3246" y="4206"/>
                    <a:pt x="3183" y="4143"/>
                  </a:cubicBezTo>
                  <a:lnTo>
                    <a:pt x="883" y="1875"/>
                  </a:lnTo>
                  <a:cubicBezTo>
                    <a:pt x="789" y="1765"/>
                    <a:pt x="663" y="1710"/>
                    <a:pt x="537" y="1710"/>
                  </a:cubicBezTo>
                  <a:cubicBezTo>
                    <a:pt x="411" y="1710"/>
                    <a:pt x="284" y="1765"/>
                    <a:pt x="190" y="1875"/>
                  </a:cubicBezTo>
                  <a:cubicBezTo>
                    <a:pt x="1" y="2064"/>
                    <a:pt x="1" y="2379"/>
                    <a:pt x="190" y="2568"/>
                  </a:cubicBezTo>
                  <a:lnTo>
                    <a:pt x="1797" y="4206"/>
                  </a:lnTo>
                  <a:lnTo>
                    <a:pt x="3403" y="5845"/>
                  </a:lnTo>
                  <a:lnTo>
                    <a:pt x="1954" y="5845"/>
                  </a:lnTo>
                  <a:cubicBezTo>
                    <a:pt x="1671" y="5845"/>
                    <a:pt x="1450" y="6097"/>
                    <a:pt x="1450" y="6349"/>
                  </a:cubicBezTo>
                  <a:cubicBezTo>
                    <a:pt x="1450" y="6632"/>
                    <a:pt x="1671" y="6884"/>
                    <a:pt x="1954" y="6884"/>
                  </a:cubicBezTo>
                  <a:lnTo>
                    <a:pt x="5451" y="6884"/>
                  </a:lnTo>
                  <a:cubicBezTo>
                    <a:pt x="5514" y="6916"/>
                    <a:pt x="6491" y="7829"/>
                    <a:pt x="6491" y="7829"/>
                  </a:cubicBezTo>
                  <a:cubicBezTo>
                    <a:pt x="6680" y="8018"/>
                    <a:pt x="6948" y="8113"/>
                    <a:pt x="7216" y="8113"/>
                  </a:cubicBezTo>
                  <a:cubicBezTo>
                    <a:pt x="7483" y="8113"/>
                    <a:pt x="7751" y="8018"/>
                    <a:pt x="7940" y="7829"/>
                  </a:cubicBezTo>
                  <a:lnTo>
                    <a:pt x="9862" y="5876"/>
                  </a:lnTo>
                  <a:cubicBezTo>
                    <a:pt x="10272" y="5498"/>
                    <a:pt x="10272" y="4836"/>
                    <a:pt x="9862" y="4427"/>
                  </a:cubicBezTo>
                  <a:lnTo>
                    <a:pt x="9452" y="3986"/>
                  </a:lnTo>
                  <a:cubicBezTo>
                    <a:pt x="9326" y="3608"/>
                    <a:pt x="9043" y="3198"/>
                    <a:pt x="8822" y="2820"/>
                  </a:cubicBezTo>
                  <a:cubicBezTo>
                    <a:pt x="8570" y="2411"/>
                    <a:pt x="8350" y="2064"/>
                    <a:pt x="8035" y="1718"/>
                  </a:cubicBezTo>
                  <a:lnTo>
                    <a:pt x="6459" y="142"/>
                  </a:lnTo>
                  <a:cubicBezTo>
                    <a:pt x="6349" y="48"/>
                    <a:pt x="6215" y="0"/>
                    <a:pt x="608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0299" y="1927174"/>
            <a:ext cx="585000" cy="58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"/>
          <p:cNvGrpSpPr/>
          <p:nvPr/>
        </p:nvGrpSpPr>
        <p:grpSpPr>
          <a:xfrm>
            <a:off x="5947539" y="1636373"/>
            <a:ext cx="368184" cy="337812"/>
            <a:chOff x="-33646250" y="3586425"/>
            <a:chExt cx="293000" cy="292225"/>
          </a:xfrm>
        </p:grpSpPr>
        <p:sp>
          <p:nvSpPr>
            <p:cNvPr id="90" name="Google Shape;90;p1"/>
            <p:cNvSpPr/>
            <p:nvPr/>
          </p:nvSpPr>
          <p:spPr>
            <a:xfrm>
              <a:off x="-33646250" y="3739225"/>
              <a:ext cx="141775" cy="139425"/>
            </a:xfrm>
            <a:custGeom>
              <a:rect b="b" l="l" r="r" t="t"/>
              <a:pathLst>
                <a:path extrusionOk="0" h="5577" w="5671">
                  <a:moveTo>
                    <a:pt x="4190" y="1"/>
                  </a:moveTo>
                  <a:cubicBezTo>
                    <a:pt x="4001" y="316"/>
                    <a:pt x="3970" y="725"/>
                    <a:pt x="4127" y="1040"/>
                  </a:cubicBezTo>
                  <a:lnTo>
                    <a:pt x="3497" y="1670"/>
                  </a:lnTo>
                  <a:cubicBezTo>
                    <a:pt x="3345" y="1589"/>
                    <a:pt x="3194" y="1550"/>
                    <a:pt x="3047" y="1550"/>
                  </a:cubicBezTo>
                  <a:cubicBezTo>
                    <a:pt x="2797" y="1550"/>
                    <a:pt x="2561" y="1661"/>
                    <a:pt x="2363" y="1859"/>
                  </a:cubicBezTo>
                  <a:lnTo>
                    <a:pt x="378" y="3813"/>
                  </a:lnTo>
                  <a:cubicBezTo>
                    <a:pt x="0" y="4222"/>
                    <a:pt x="0" y="4884"/>
                    <a:pt x="378" y="5293"/>
                  </a:cubicBezTo>
                  <a:cubicBezTo>
                    <a:pt x="583" y="5482"/>
                    <a:pt x="851" y="5577"/>
                    <a:pt x="1115" y="5577"/>
                  </a:cubicBezTo>
                  <a:cubicBezTo>
                    <a:pt x="1378" y="5577"/>
                    <a:pt x="1638" y="5482"/>
                    <a:pt x="1827" y="5293"/>
                  </a:cubicBezTo>
                  <a:lnTo>
                    <a:pt x="3812" y="3309"/>
                  </a:lnTo>
                  <a:cubicBezTo>
                    <a:pt x="4096" y="3025"/>
                    <a:pt x="4190" y="2553"/>
                    <a:pt x="4001" y="2143"/>
                  </a:cubicBezTo>
                  <a:lnTo>
                    <a:pt x="4631" y="1513"/>
                  </a:lnTo>
                  <a:cubicBezTo>
                    <a:pt x="4789" y="1576"/>
                    <a:pt x="4915" y="1607"/>
                    <a:pt x="5072" y="1607"/>
                  </a:cubicBezTo>
                  <a:cubicBezTo>
                    <a:pt x="5261" y="1607"/>
                    <a:pt x="5450" y="1544"/>
                    <a:pt x="5671" y="1418"/>
                  </a:cubicBezTo>
                  <a:cubicBezTo>
                    <a:pt x="5041" y="1040"/>
                    <a:pt x="4568" y="568"/>
                    <a:pt x="41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-33541500" y="3586425"/>
              <a:ext cx="188250" cy="187475"/>
            </a:xfrm>
            <a:custGeom>
              <a:rect b="b" l="l" r="r" t="t"/>
              <a:pathLst>
                <a:path extrusionOk="0" h="7499" w="7530">
                  <a:moveTo>
                    <a:pt x="3718" y="1387"/>
                  </a:moveTo>
                  <a:cubicBezTo>
                    <a:pt x="4253" y="1387"/>
                    <a:pt x="4726" y="1859"/>
                    <a:pt x="4726" y="2427"/>
                  </a:cubicBezTo>
                  <a:cubicBezTo>
                    <a:pt x="4789" y="2805"/>
                    <a:pt x="4505" y="3214"/>
                    <a:pt x="4096" y="3372"/>
                  </a:cubicBezTo>
                  <a:lnTo>
                    <a:pt x="4096" y="3750"/>
                  </a:lnTo>
                  <a:cubicBezTo>
                    <a:pt x="4096" y="3939"/>
                    <a:pt x="3938" y="4096"/>
                    <a:pt x="3749" y="4096"/>
                  </a:cubicBezTo>
                  <a:cubicBezTo>
                    <a:pt x="3560" y="4096"/>
                    <a:pt x="3403" y="3939"/>
                    <a:pt x="3403" y="3750"/>
                  </a:cubicBezTo>
                  <a:lnTo>
                    <a:pt x="3403" y="3372"/>
                  </a:lnTo>
                  <a:cubicBezTo>
                    <a:pt x="3403" y="3088"/>
                    <a:pt x="3592" y="2805"/>
                    <a:pt x="3875" y="2742"/>
                  </a:cubicBezTo>
                  <a:cubicBezTo>
                    <a:pt x="4001" y="2679"/>
                    <a:pt x="4096" y="2521"/>
                    <a:pt x="4096" y="2427"/>
                  </a:cubicBezTo>
                  <a:cubicBezTo>
                    <a:pt x="4096" y="2206"/>
                    <a:pt x="3938" y="2049"/>
                    <a:pt x="3749" y="2049"/>
                  </a:cubicBezTo>
                  <a:cubicBezTo>
                    <a:pt x="3560" y="2049"/>
                    <a:pt x="3403" y="2206"/>
                    <a:pt x="3403" y="2427"/>
                  </a:cubicBezTo>
                  <a:cubicBezTo>
                    <a:pt x="3403" y="2616"/>
                    <a:pt x="3245" y="2773"/>
                    <a:pt x="3056" y="2773"/>
                  </a:cubicBezTo>
                  <a:cubicBezTo>
                    <a:pt x="2836" y="2773"/>
                    <a:pt x="2678" y="2616"/>
                    <a:pt x="2678" y="2427"/>
                  </a:cubicBezTo>
                  <a:cubicBezTo>
                    <a:pt x="2678" y="1859"/>
                    <a:pt x="3151" y="1387"/>
                    <a:pt x="3718" y="1387"/>
                  </a:cubicBezTo>
                  <a:close/>
                  <a:moveTo>
                    <a:pt x="3749" y="4726"/>
                  </a:moveTo>
                  <a:cubicBezTo>
                    <a:pt x="3938" y="4726"/>
                    <a:pt x="4096" y="4884"/>
                    <a:pt x="4096" y="5104"/>
                  </a:cubicBezTo>
                  <a:cubicBezTo>
                    <a:pt x="4096" y="5294"/>
                    <a:pt x="3938" y="5451"/>
                    <a:pt x="3749" y="5451"/>
                  </a:cubicBezTo>
                  <a:cubicBezTo>
                    <a:pt x="3560" y="5451"/>
                    <a:pt x="3403" y="5294"/>
                    <a:pt x="3403" y="5104"/>
                  </a:cubicBezTo>
                  <a:cubicBezTo>
                    <a:pt x="3403" y="4884"/>
                    <a:pt x="3560" y="4726"/>
                    <a:pt x="3749" y="4726"/>
                  </a:cubicBezTo>
                  <a:close/>
                  <a:moveTo>
                    <a:pt x="3749" y="1"/>
                  </a:moveTo>
                  <a:cubicBezTo>
                    <a:pt x="1670" y="1"/>
                    <a:pt x="0" y="1702"/>
                    <a:pt x="0" y="3750"/>
                  </a:cubicBezTo>
                  <a:cubicBezTo>
                    <a:pt x="0" y="5829"/>
                    <a:pt x="1702" y="7499"/>
                    <a:pt x="3749" y="7499"/>
                  </a:cubicBezTo>
                  <a:cubicBezTo>
                    <a:pt x="5829" y="7499"/>
                    <a:pt x="7498" y="5798"/>
                    <a:pt x="7498" y="3750"/>
                  </a:cubicBezTo>
                  <a:cubicBezTo>
                    <a:pt x="7530" y="1670"/>
                    <a:pt x="5829" y="1"/>
                    <a:pt x="3749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" name="Google Shape;92;p1"/>
          <p:cNvGrpSpPr/>
          <p:nvPr/>
        </p:nvGrpSpPr>
        <p:grpSpPr>
          <a:xfrm>
            <a:off x="5992476" y="2171044"/>
            <a:ext cx="368188" cy="337804"/>
            <a:chOff x="-22845575" y="3504075"/>
            <a:chExt cx="296950" cy="295025"/>
          </a:xfrm>
        </p:grpSpPr>
        <p:sp>
          <p:nvSpPr>
            <p:cNvPr id="93" name="Google Shape;93;p1"/>
            <p:cNvSpPr/>
            <p:nvPr/>
          </p:nvSpPr>
          <p:spPr>
            <a:xfrm>
              <a:off x="-22688825" y="3504100"/>
              <a:ext cx="140200" cy="295000"/>
            </a:xfrm>
            <a:custGeom>
              <a:rect b="b" l="l" r="r" t="t"/>
              <a:pathLst>
                <a:path extrusionOk="0" h="11800" w="5608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-22845575" y="3504075"/>
              <a:ext cx="139425" cy="294250"/>
            </a:xfrm>
            <a:custGeom>
              <a:rect b="b" l="l" r="r" t="t"/>
              <a:pathLst>
                <a:path extrusionOk="0" h="11770" w="5577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" name="Google Shape;95;p1"/>
          <p:cNvSpPr/>
          <p:nvPr/>
        </p:nvSpPr>
        <p:spPr>
          <a:xfrm>
            <a:off x="6224100" y="263975"/>
            <a:ext cx="1051200" cy="10074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6315729" y="3173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315729" y="53189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6315729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6315729" y="1002522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6EB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528354" y="3173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528354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6528354" y="53189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6740979" y="746447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FFEFB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6528354" y="1002522"/>
            <a:ext cx="188758" cy="207070"/>
          </a:xfrm>
          <a:custGeom>
            <a:rect b="b" l="l" r="r" t="t"/>
            <a:pathLst>
              <a:path extrusionOk="0" h="18196" w="19601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rgbClr val="6EB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" name="Google Shape;105;p1"/>
          <p:cNvGrpSpPr/>
          <p:nvPr/>
        </p:nvGrpSpPr>
        <p:grpSpPr>
          <a:xfrm>
            <a:off x="1333113" y="6988936"/>
            <a:ext cx="188767" cy="207060"/>
            <a:chOff x="266768" y="1721375"/>
            <a:chExt cx="397907" cy="397887"/>
          </a:xfrm>
        </p:grpSpPr>
        <p:sp>
          <p:nvSpPr>
            <p:cNvPr id="106" name="Google Shape;106;p1"/>
            <p:cNvSpPr/>
            <p:nvPr/>
          </p:nvSpPr>
          <p:spPr>
            <a:xfrm>
              <a:off x="454843" y="1791037"/>
              <a:ext cx="136218" cy="328222"/>
            </a:xfrm>
            <a:custGeom>
              <a:rect b="b" l="l" r="r" t="t"/>
              <a:pathLst>
                <a:path extrusionOk="0" h="15727" w="6527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"/>
            <p:cNvSpPr/>
            <p:nvPr/>
          </p:nvSpPr>
          <p:spPr>
            <a:xfrm>
              <a:off x="266768" y="1721375"/>
              <a:ext cx="397907" cy="397887"/>
            </a:xfrm>
            <a:custGeom>
              <a:rect b="b" l="l" r="r" t="t"/>
              <a:pathLst>
                <a:path extrusionOk="0" h="19065" w="19066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" name="Google Shape;108;p1"/>
          <p:cNvGrpSpPr/>
          <p:nvPr/>
        </p:nvGrpSpPr>
        <p:grpSpPr>
          <a:xfrm>
            <a:off x="1327906" y="7318544"/>
            <a:ext cx="188747" cy="207060"/>
            <a:chOff x="864491" y="1723250"/>
            <a:chExt cx="397866" cy="397887"/>
          </a:xfrm>
        </p:grpSpPr>
        <p:sp>
          <p:nvSpPr>
            <p:cNvPr id="109" name="Google Shape;109;p1"/>
            <p:cNvSpPr/>
            <p:nvPr/>
          </p:nvSpPr>
          <p:spPr>
            <a:xfrm>
              <a:off x="935197" y="1793977"/>
              <a:ext cx="256451" cy="256430"/>
            </a:xfrm>
            <a:custGeom>
              <a:rect b="b" l="l" r="r" t="t"/>
              <a:pathLst>
                <a:path extrusionOk="0" h="12287" w="12288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"/>
            <p:cNvSpPr/>
            <p:nvPr/>
          </p:nvSpPr>
          <p:spPr>
            <a:xfrm>
              <a:off x="1005109" y="1863910"/>
              <a:ext cx="116622" cy="116559"/>
            </a:xfrm>
            <a:custGeom>
              <a:rect b="b" l="l" r="r" t="t"/>
              <a:pathLst>
                <a:path extrusionOk="0" h="5585" w="5588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"/>
            <p:cNvSpPr/>
            <p:nvPr/>
          </p:nvSpPr>
          <p:spPr>
            <a:xfrm>
              <a:off x="864491" y="1723250"/>
              <a:ext cx="397866" cy="397887"/>
            </a:xfrm>
            <a:custGeom>
              <a:rect b="b" l="l" r="r" t="t"/>
              <a:pathLst>
                <a:path extrusionOk="0" h="19065" w="19064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2" name="Google Shape;112;p1"/>
          <p:cNvGrpSpPr/>
          <p:nvPr/>
        </p:nvGrpSpPr>
        <p:grpSpPr>
          <a:xfrm>
            <a:off x="1333180" y="7648159"/>
            <a:ext cx="188986" cy="207309"/>
            <a:chOff x="1190625" y="238125"/>
            <a:chExt cx="5235075" cy="5235075"/>
          </a:xfrm>
        </p:grpSpPr>
        <p:sp>
          <p:nvSpPr>
            <p:cNvPr id="113" name="Google Shape;113;p1"/>
            <p:cNvSpPr/>
            <p:nvPr/>
          </p:nvSpPr>
          <p:spPr>
            <a:xfrm>
              <a:off x="2315100" y="1168900"/>
              <a:ext cx="2952100" cy="3373700"/>
            </a:xfrm>
            <a:custGeom>
              <a:rect b="b" l="l" r="r" t="t"/>
              <a:pathLst>
                <a:path extrusionOk="0" h="134948" w="118084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"/>
            <p:cNvSpPr/>
            <p:nvPr/>
          </p:nvSpPr>
          <p:spPr>
            <a:xfrm>
              <a:off x="1190625" y="238125"/>
              <a:ext cx="5235075" cy="5235075"/>
            </a:xfrm>
            <a:custGeom>
              <a:rect b="b" l="l" r="r" t="t"/>
              <a:pathLst>
                <a:path extrusionOk="0" h="209403" w="209403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Google Shape;115;p1"/>
          <p:cNvGrpSpPr/>
          <p:nvPr/>
        </p:nvGrpSpPr>
        <p:grpSpPr>
          <a:xfrm>
            <a:off x="213160" y="507608"/>
            <a:ext cx="437674" cy="429888"/>
            <a:chOff x="57600" y="371550"/>
            <a:chExt cx="748800" cy="638100"/>
          </a:xfrm>
        </p:grpSpPr>
        <p:grpSp>
          <p:nvGrpSpPr>
            <p:cNvPr id="116" name="Google Shape;116;p1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117" name="Google Shape;117;p1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9" name="Google Shape;119;p1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"/>
          <p:cNvSpPr/>
          <p:nvPr/>
        </p:nvSpPr>
        <p:spPr>
          <a:xfrm>
            <a:off x="440675" y="7695350"/>
            <a:ext cx="25407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/>
          <p:nvPr/>
        </p:nvSpPr>
        <p:spPr>
          <a:xfrm>
            <a:off x="440675" y="4331488"/>
            <a:ext cx="17562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/>
          <p:nvPr/>
        </p:nvSpPr>
        <p:spPr>
          <a:xfrm>
            <a:off x="440675" y="1321950"/>
            <a:ext cx="1756200" cy="3318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 txBox="1"/>
          <p:nvPr/>
        </p:nvSpPr>
        <p:spPr>
          <a:xfrm>
            <a:off x="351127" y="3514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78D2AA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78D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"/>
          <p:cNvSpPr/>
          <p:nvPr/>
        </p:nvSpPr>
        <p:spPr>
          <a:xfrm>
            <a:off x="669900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"/>
          <p:cNvSpPr txBox="1"/>
          <p:nvPr/>
        </p:nvSpPr>
        <p:spPr>
          <a:xfrm flipH="1" rot="5400000">
            <a:off x="5731200" y="8496325"/>
            <a:ext cx="2846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"/>
          <p:cNvSpPr txBox="1"/>
          <p:nvPr/>
        </p:nvSpPr>
        <p:spPr>
          <a:xfrm>
            <a:off x="392450" y="1321950"/>
            <a:ext cx="5946000" cy="82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Introduction : 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prévenir le cyberharcèlement, il peut être nécessaire de bloquer un compte que l’on juge offensant ou harcelant.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les personnes que vous accompagnez ne souhaitent plus être en contact avec quelqu’un et ne souhaite plus voir ou recevoir ses contenus, elles/ils peuvent bloquer cette personne. La personne bloquée n’aura plus accès à son profil.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vous avez abordé précédemment la question du cyberharcèlement et/ou de la publication, demandez au groupe ce qu’est un contact problématique pour elles / eux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si elles/ils savent déjà faire bloquer des contacts avec leurs smartphones. Le cas échéant demandez leur de montrer aux autres comment elles/ils font et pourquoi elles/ils le font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 startAt="2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Application :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Distribuez le pas-à-pas en papier adapté au réseau social de chacune et chacun et annoncez l’enjeu de l’activité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“À la fin de la séquence de travail, vous aurez appris à bloquer un contact dérangeant et à ne plus recevoir ou voir ses contenus”.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Demandez au groupe d’aller sur leur réseau social préféré et accompagnez les à bloquer un contact. Précisez qu’aujourd’hui il s’agit d’un exercice mais qu’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elles/ils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pourront s’en servir quand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elles/ils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rencontreront des contenus dérangeants.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Commencez la manœuvre étape par étape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Je cherche l'icône appropriée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Je bloque un contact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N'hésitez pas à apporter votre aide à chaque personne en difficulté ou à demander à quelqu’un du groupe d'apporter son aide si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elle/il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est à l'aise avec la séquence.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 startAt="3"/>
            </a:pPr>
            <a:r>
              <a:rPr b="0"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Reformulation et conclusion :</a:t>
            </a:r>
            <a:endParaRPr b="0"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highlight>
                <a:srgbClr val="FFFFFF"/>
              </a:highlight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Avant de clore l'atelier et de quitter le groupe, demandez à chacune et chacun de dire ce qui lui a paru important dans l’atelier aujourd’hui.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Rappelez de conserver leur pas-à-pas comme support pour mémoriser l’action.</a:t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" name="Google Shape;131;p2"/>
          <p:cNvGrpSpPr/>
          <p:nvPr/>
        </p:nvGrpSpPr>
        <p:grpSpPr>
          <a:xfrm>
            <a:off x="6915598" y="523958"/>
            <a:ext cx="437674" cy="429888"/>
            <a:chOff x="57600" y="371550"/>
            <a:chExt cx="748800" cy="638100"/>
          </a:xfrm>
        </p:grpSpPr>
        <p:grpSp>
          <p:nvGrpSpPr>
            <p:cNvPr id="132" name="Google Shape;132;p2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5" name="Google Shape;135;p2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"/>
          <p:cNvSpPr txBox="1"/>
          <p:nvPr/>
        </p:nvSpPr>
        <p:spPr>
          <a:xfrm>
            <a:off x="1108202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0" y="0"/>
            <a:ext cx="8610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 txBox="1"/>
          <p:nvPr/>
        </p:nvSpPr>
        <p:spPr>
          <a:xfrm rot="-5400000">
            <a:off x="-1441050" y="7663200"/>
            <a:ext cx="3743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ACTIVITÉ ADAPTÉE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2376900" y="1570875"/>
            <a:ext cx="4784400" cy="20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Animer une séquence de travail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Autant que possible, soyez dans un espace calme (éviter les distractions et les stimulations sensorielles).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Suivez l’ordre des étapes et concentrez-vous dessus. Ne posez pas de questions, ne faites pas de remarques “hors” de la séquence.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La séquence visuelle pas-à-pas est un appui à la réalisation de l’activité. Le plus important ce sont les consignes courtes que vous donnez oralement et l’aide particulière aux participant·es le cas échéant.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"/>
          <p:cNvSpPr txBox="1"/>
          <p:nvPr/>
        </p:nvSpPr>
        <p:spPr>
          <a:xfrm>
            <a:off x="1196349" y="4221750"/>
            <a:ext cx="45246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Suivre une séquence de travail mobilise beaucoup de ressources physiques et fatigue les </a:t>
            </a:r>
            <a:r>
              <a:rPr lang="fr" sz="1100">
                <a:solidFill>
                  <a:srgbClr val="213A8E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gardez l’oeil et proposez des pauses ou des aides au besoin.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2707050" y="5572725"/>
            <a:ext cx="4360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Bien que vu de l’extérieur, ce type d’activité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parait fastidieux, il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permet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comprendre une partie du fonctionnement d’internet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faire une manoeuvre informatique en entier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 travailler la résolution de problème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6339" y="2030238"/>
            <a:ext cx="1251549" cy="12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09750" y="3589625"/>
            <a:ext cx="1251549" cy="12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96350" y="5572725"/>
            <a:ext cx="1251549" cy="1251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9" name="Google Shape;149;p3"/>
          <p:cNvGrpSpPr/>
          <p:nvPr/>
        </p:nvGrpSpPr>
        <p:grpSpPr>
          <a:xfrm>
            <a:off x="213160" y="507608"/>
            <a:ext cx="437674" cy="429888"/>
            <a:chOff x="57600" y="371550"/>
            <a:chExt cx="748800" cy="638100"/>
          </a:xfrm>
        </p:grpSpPr>
        <p:grpSp>
          <p:nvGrpSpPr>
            <p:cNvPr id="150" name="Google Shape;150;p3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151" name="Google Shape;151;p3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3" name="Google Shape;153;p3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