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Lst>
  <p:sldSz cy="10440000" cx="7560000"/>
  <p:notesSz cx="6858000" cy="9144000"/>
  <p:embeddedFontLst>
    <p:embeddedFont>
      <p:font typeface="Roboto"/>
      <p:regular r:id="rId9"/>
      <p:bold r:id="rId10"/>
      <p:italic r:id="rId11"/>
      <p:boldItalic r:id="rId12"/>
    </p:embeddedFont>
    <p:embeddedFont>
      <p:font typeface="Fira Sans Medium"/>
      <p:regular r:id="rId13"/>
      <p:bold r:id="rId14"/>
      <p:italic r:id="rId15"/>
      <p:boldItalic r:id="rId16"/>
    </p:embeddedFont>
    <p:embeddedFont>
      <p:font typeface="Barlow"/>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0">
          <p15:clr>
            <a:srgbClr val="747775"/>
          </p15:clr>
        </p15:guide>
        <p15:guide id="2" pos="272">
          <p15:clr>
            <a:srgbClr val="747775"/>
          </p15:clr>
        </p15:guide>
        <p15:guide id="3" pos="544">
          <p15:clr>
            <a:srgbClr val="747775"/>
          </p15:clr>
        </p15:guide>
        <p15:guide id="4" pos="4218">
          <p15:clr>
            <a:srgbClr val="747775"/>
          </p15:clr>
        </p15:guide>
        <p15:guide id="5" pos="4490">
          <p15:clr>
            <a:srgbClr val="747775"/>
          </p15:clr>
        </p15:guide>
        <p15:guide id="6" orient="horz" pos="483">
          <p15:clr>
            <a:srgbClr val="747775"/>
          </p15:clr>
        </p15:guide>
        <p15:guide id="7" orient="horz" pos="6093">
          <p15:clr>
            <a:srgbClr val="747775"/>
          </p15:clr>
        </p15:guide>
      </p15:sldGuideLst>
    </p:ext>
    <p:ext uri="GoogleSlidesCustomDataVersion2">
      <go:slidesCustomData xmlns:go="http://customooxmlschemas.google.com/" r:id="rId21" roundtripDataSignature="AMtx7mhyPswj8E6U/1cl30xLtyD6nTA7g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0" orient="horz"/>
        <p:guide pos="272"/>
        <p:guide pos="544"/>
        <p:guide pos="4218"/>
        <p:guide pos="4490"/>
        <p:guide pos="483" orient="horz"/>
        <p:guide pos="6093"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Barlow-boldItalic.fntdata"/><Relationship Id="rId11" Type="http://schemas.openxmlformats.org/officeDocument/2006/relationships/font" Target="fonts/Roboto-italic.fntdata"/><Relationship Id="rId10" Type="http://schemas.openxmlformats.org/officeDocument/2006/relationships/font" Target="fonts/Roboto-bold.fntdata"/><Relationship Id="rId21" Type="http://customschemas.google.com/relationships/presentationmetadata" Target="metadata"/><Relationship Id="rId13" Type="http://schemas.openxmlformats.org/officeDocument/2006/relationships/font" Target="fonts/FiraSansMedium-regular.fntdata"/><Relationship Id="rId12"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regular.fntdata"/><Relationship Id="rId15" Type="http://schemas.openxmlformats.org/officeDocument/2006/relationships/font" Target="fonts/FiraSansMedium-italic.fntdata"/><Relationship Id="rId14" Type="http://schemas.openxmlformats.org/officeDocument/2006/relationships/font" Target="fonts/FiraSansMedium-bold.fntdata"/><Relationship Id="rId17" Type="http://schemas.openxmlformats.org/officeDocument/2006/relationships/font" Target="fonts/Barlow-regular.fntdata"/><Relationship Id="rId16" Type="http://schemas.openxmlformats.org/officeDocument/2006/relationships/font" Target="fonts/FiraSansMedium-boldItalic.fntdata"/><Relationship Id="rId5" Type="http://schemas.openxmlformats.org/officeDocument/2006/relationships/notesMaster" Target="notesMasters/notesMaster1.xml"/><Relationship Id="rId19" Type="http://schemas.openxmlformats.org/officeDocument/2006/relationships/font" Target="fonts/Barlow-italic.fntdata"/><Relationship Id="rId6" Type="http://schemas.openxmlformats.org/officeDocument/2006/relationships/slide" Target="slides/slide1.xml"/><Relationship Id="rId18" Type="http://schemas.openxmlformats.org/officeDocument/2006/relationships/font" Target="fonts/Barlow-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impair">
  <p:cSld name="SECTION_HEADER_1">
    <p:spTree>
      <p:nvGrpSpPr>
        <p:cNvPr id="9" name="Shape 9"/>
        <p:cNvGrpSpPr/>
        <p:nvPr/>
      </p:nvGrpSpPr>
      <p:grpSpPr>
        <a:xfrm>
          <a:off x="0" y="0"/>
          <a:ext cx="0" cy="0"/>
          <a:chOff x="0" y="0"/>
          <a:chExt cx="0" cy="0"/>
        </a:xfrm>
      </p:grpSpPr>
      <p:sp>
        <p:nvSpPr>
          <p:cNvPr id="10" name="Google Shape;10;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5"/>
          <p:cNvSpPr txBox="1"/>
          <p:nvPr/>
        </p:nvSpPr>
        <p:spPr>
          <a:xfrm>
            <a:off x="1076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
        <p:nvSpPr>
          <p:cNvPr id="12" name="Google Shape;12;p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14"/>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4"/>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5" name="Google Shape;45;p14"/>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6" name="Google Shape;46;p14"/>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7" name="Google Shape;47;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5"/>
          <p:cNvSpPr txBox="1"/>
          <p:nvPr>
            <p:ph idx="1" type="body"/>
          </p:nvPr>
        </p:nvSpPr>
        <p:spPr>
          <a:xfrm>
            <a:off x="257705" y="8586994"/>
            <a:ext cx="4959600" cy="12282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50" name="Google Shape;50;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6"/>
          <p:cNvSpPr txBox="1"/>
          <p:nvPr>
            <p:ph hasCustomPrompt="1" type="title"/>
          </p:nvPr>
        </p:nvSpPr>
        <p:spPr>
          <a:xfrm>
            <a:off x="257705" y="2245153"/>
            <a:ext cx="7044600" cy="3985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3" name="Google Shape;53;p16"/>
          <p:cNvSpPr txBox="1"/>
          <p:nvPr>
            <p:ph idx="1" type="body"/>
          </p:nvPr>
        </p:nvSpPr>
        <p:spPr>
          <a:xfrm>
            <a:off x="257705" y="6398217"/>
            <a:ext cx="7044600" cy="26403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4" name="Google Shape;54;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 bas de page pair">
  <p:cSld name="TITLE_AND_BODY_1">
    <p:spTree>
      <p:nvGrpSpPr>
        <p:cNvPr id="13" name="Shape 13"/>
        <p:cNvGrpSpPr/>
        <p:nvPr/>
      </p:nvGrpSpPr>
      <p:grpSpPr>
        <a:xfrm>
          <a:off x="0" y="0"/>
          <a:ext cx="0" cy="0"/>
          <a:chOff x="0" y="0"/>
          <a:chExt cx="0" cy="0"/>
        </a:xfrm>
      </p:grpSpPr>
      <p:sp>
        <p:nvSpPr>
          <p:cNvPr id="14" name="Google Shape;14;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6"/>
          <p:cNvSpPr txBox="1"/>
          <p:nvPr/>
        </p:nvSpPr>
        <p:spPr>
          <a:xfrm>
            <a:off x="314325" y="96678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 CC-BY-SA</a:t>
            </a:r>
            <a:endParaRPr b="0" i="1"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7"/>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8" name="Google Shape;18;p7"/>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 name="Google Shape;19;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sp>
        <p:nvSpPr>
          <p:cNvPr id="21" name="Google Shape;21;p8"/>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2" name="Google Shape;22;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9"/>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5" name="Google Shape;25;p9"/>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6" name="Google Shape;26;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10"/>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10"/>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0" name="Google Shape;30;p10"/>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4" name="Google Shape;34;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5" name="Shape 35"/>
        <p:cNvGrpSpPr/>
        <p:nvPr/>
      </p:nvGrpSpPr>
      <p:grpSpPr>
        <a:xfrm>
          <a:off x="0" y="0"/>
          <a:ext cx="0" cy="0"/>
          <a:chOff x="0" y="0"/>
          <a:chExt cx="0" cy="0"/>
        </a:xfrm>
      </p:grpSpPr>
      <p:sp>
        <p:nvSpPr>
          <p:cNvPr id="36" name="Google Shape;36;p12"/>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7" name="Google Shape;37;p12"/>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8" name="Google Shape;38;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13"/>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1" name="Google Shape;41;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youtube.com/watch?v=a_6RywFmzaAw.youtube.com/watch?v=69bP_c_gR-Y" TargetMode="External"/><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
          <p:cNvSpPr txBox="1"/>
          <p:nvPr/>
        </p:nvSpPr>
        <p:spPr>
          <a:xfrm>
            <a:off x="1084500"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Parler et réagir au cyberharcèlement</a:t>
            </a:r>
            <a:endParaRPr b="1" i="0" sz="2500" u="none" cap="none" strike="noStrike">
              <a:solidFill>
                <a:srgbClr val="78D2AA"/>
              </a:solidFill>
              <a:latin typeface="Arial"/>
              <a:ea typeface="Arial"/>
              <a:cs typeface="Arial"/>
              <a:sym typeface="Arial"/>
            </a:endParaRPr>
          </a:p>
        </p:txBody>
      </p:sp>
      <p:sp>
        <p:nvSpPr>
          <p:cNvPr id="62" name="Google Shape;62;p1"/>
          <p:cNvSpPr/>
          <p:nvPr/>
        </p:nvSpPr>
        <p:spPr>
          <a:xfrm>
            <a:off x="1108200"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63" name="Google Shape;63;p1"/>
          <p:cNvSpPr/>
          <p:nvPr/>
        </p:nvSpPr>
        <p:spPr>
          <a:xfrm>
            <a:off x="2683231"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64" name="Google Shape;64;p1"/>
          <p:cNvSpPr/>
          <p:nvPr/>
        </p:nvSpPr>
        <p:spPr>
          <a:xfrm>
            <a:off x="4258262"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
          <p:cNvSpPr/>
          <p:nvPr/>
        </p:nvSpPr>
        <p:spPr>
          <a:xfrm>
            <a:off x="5833293"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1"/>
          <p:cNvSpPr txBox="1"/>
          <p:nvPr/>
        </p:nvSpPr>
        <p:spPr>
          <a:xfrm>
            <a:off x="1213288" y="2106200"/>
            <a:ext cx="1225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Compréhension</a:t>
            </a:r>
            <a:endParaRPr b="1" i="0" sz="1000" u="none" cap="none" strike="noStrike">
              <a:solidFill>
                <a:srgbClr val="213A8E"/>
              </a:solidFill>
              <a:latin typeface="Arial"/>
              <a:ea typeface="Arial"/>
              <a:cs typeface="Arial"/>
              <a:sym typeface="Arial"/>
            </a:endParaRPr>
          </a:p>
        </p:txBody>
      </p:sp>
      <p:sp>
        <p:nvSpPr>
          <p:cNvPr id="67" name="Google Shape;67;p1"/>
          <p:cNvSpPr txBox="1"/>
          <p:nvPr/>
        </p:nvSpPr>
        <p:spPr>
          <a:xfrm>
            <a:off x="3055825" y="2123000"/>
            <a:ext cx="6969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a:t>
            </a:r>
            <a:endParaRPr b="1" i="0" sz="1000" u="none" cap="none" strike="noStrike">
              <a:solidFill>
                <a:srgbClr val="213A8E"/>
              </a:solidFill>
              <a:latin typeface="Arial"/>
              <a:ea typeface="Arial"/>
              <a:cs typeface="Arial"/>
              <a:sym typeface="Arial"/>
            </a:endParaRPr>
          </a:p>
        </p:txBody>
      </p:sp>
      <p:sp>
        <p:nvSpPr>
          <p:cNvPr id="68" name="Google Shape;68;p1"/>
          <p:cNvSpPr txBox="1"/>
          <p:nvPr/>
        </p:nvSpPr>
        <p:spPr>
          <a:xfrm>
            <a:off x="1084500" y="3643140"/>
            <a:ext cx="61671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Objectifs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Sensibiliser aux risques de cyberharcèlement.</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Identifier les différents types de cyberharcèlement.</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Réagir face à une situation manifeste de cyberharcèlement.</a:t>
            </a:r>
            <a:endParaRPr b="0" i="0" sz="1100" u="none" cap="none" strike="noStrike">
              <a:solidFill>
                <a:srgbClr val="213A8E"/>
              </a:solidFill>
              <a:latin typeface="Arial"/>
              <a:ea typeface="Arial"/>
              <a:cs typeface="Arial"/>
              <a:sym typeface="Arial"/>
            </a:endParaRPr>
          </a:p>
        </p:txBody>
      </p:sp>
      <p:sp>
        <p:nvSpPr>
          <p:cNvPr id="69" name="Google Shape;69;p1"/>
          <p:cNvSpPr txBox="1"/>
          <p:nvPr/>
        </p:nvSpPr>
        <p:spPr>
          <a:xfrm>
            <a:off x="1084500" y="2628950"/>
            <a:ext cx="6167100" cy="109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Description rapide : </a:t>
            </a:r>
            <a:r>
              <a:rPr b="0" i="0" lang="fr" sz="1100" u="none" cap="none" strike="noStrike">
                <a:solidFill>
                  <a:srgbClr val="213A8E"/>
                </a:solidFill>
                <a:latin typeface="Arial"/>
                <a:ea typeface="Arial"/>
                <a:cs typeface="Arial"/>
                <a:sym typeface="Arial"/>
              </a:rPr>
              <a:t>Cet atelier d’expression et de compréhension s’appuie sur une vidéo courte et un questionnaire guidé permettant d’introduire la question du cyberharcèlement. Les dernières question permettent aussi de mobiliser des compétences psychosociales importantes comme avoir une pensée critique, avoir conscience de soi et développer de l’empathie.</a:t>
            </a:r>
            <a:endParaRPr b="0" i="0" sz="1100" u="none" cap="none" strike="noStrike">
              <a:solidFill>
                <a:srgbClr val="213A8E"/>
              </a:solidFill>
              <a:latin typeface="Arial"/>
              <a:ea typeface="Arial"/>
              <a:cs typeface="Arial"/>
              <a:sym typeface="Arial"/>
            </a:endParaRPr>
          </a:p>
        </p:txBody>
      </p:sp>
      <p:sp>
        <p:nvSpPr>
          <p:cNvPr id="70" name="Google Shape;70;p1"/>
          <p:cNvSpPr txBox="1"/>
          <p:nvPr/>
        </p:nvSpPr>
        <p:spPr>
          <a:xfrm>
            <a:off x="1084500" y="4564030"/>
            <a:ext cx="60813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Matériel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Vidéo projecteur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1" i="0" lang="fr" sz="1100" u="none" cap="none" strike="noStrike">
                <a:solidFill>
                  <a:srgbClr val="213A8E"/>
                </a:solidFill>
              </a:rPr>
              <a:t>Cartes de couleur</a:t>
            </a:r>
            <a:r>
              <a:rPr b="0" i="0" lang="fr" sz="1100" u="none" cap="none" strike="noStrike">
                <a:solidFill>
                  <a:srgbClr val="213A8E"/>
                </a:solidFill>
                <a:latin typeface="Arial"/>
                <a:ea typeface="Arial"/>
                <a:cs typeface="Arial"/>
                <a:sym typeface="Arial"/>
              </a:rPr>
              <a:t> à créer ou imprimer - 1 set par personne ou par sous groupe </a:t>
            </a:r>
            <a:endParaRPr sz="1100">
              <a:solidFill>
                <a:srgbClr val="213A8E"/>
              </a:solidFill>
            </a:endParaRPr>
          </a:p>
        </p:txBody>
      </p:sp>
      <p:sp>
        <p:nvSpPr>
          <p:cNvPr id="71" name="Google Shape;71;p1"/>
          <p:cNvSpPr txBox="1"/>
          <p:nvPr/>
        </p:nvSpPr>
        <p:spPr>
          <a:xfrm>
            <a:off x="1084500" y="5451320"/>
            <a:ext cx="60006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Prérequis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Aucun</a:t>
            </a:r>
            <a:endParaRPr b="0" i="0" sz="1100" u="none" cap="none" strike="noStrike">
              <a:solidFill>
                <a:srgbClr val="213A8E"/>
              </a:solidFill>
              <a:latin typeface="Arial"/>
              <a:ea typeface="Arial"/>
              <a:cs typeface="Arial"/>
              <a:sym typeface="Arial"/>
            </a:endParaRPr>
          </a:p>
        </p:txBody>
      </p:sp>
      <p:sp>
        <p:nvSpPr>
          <p:cNvPr id="72" name="Google Shape;72;p1"/>
          <p:cNvSpPr txBox="1"/>
          <p:nvPr/>
        </p:nvSpPr>
        <p:spPr>
          <a:xfrm>
            <a:off x="1084500" y="7460500"/>
            <a:ext cx="6081300" cy="210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Messages clés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 cyberharcèlement, c’est des moqueries violentes</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et répétées sur les réseaux sociaux ou par mail.</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 cyberharcèlement est dangereux pour </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la sécurité affective et psychologique des gens.</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Si je suis victime ou témoin de cyberharcèlement</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je peux : </a:t>
            </a:r>
            <a:endParaRPr b="0" i="0" sz="1100" u="none" cap="none" strike="noStrike">
              <a:solidFill>
                <a:srgbClr val="213A8E"/>
              </a:solidFill>
              <a:latin typeface="Arial"/>
              <a:ea typeface="Arial"/>
              <a:cs typeface="Arial"/>
              <a:sym typeface="Arial"/>
            </a:endParaRPr>
          </a:p>
          <a:p>
            <a:pPr indent="-298450" lvl="1" marL="9144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porter plainte</a:t>
            </a:r>
            <a:endParaRPr b="0" i="0" sz="1100" u="none" cap="none" strike="noStrike">
              <a:solidFill>
                <a:srgbClr val="213A8E"/>
              </a:solidFill>
              <a:latin typeface="Arial"/>
              <a:ea typeface="Arial"/>
              <a:cs typeface="Arial"/>
              <a:sym typeface="Arial"/>
            </a:endParaRPr>
          </a:p>
          <a:p>
            <a:pPr indent="-298450" lvl="1" marL="9144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appeler le 3018</a:t>
            </a:r>
            <a:endParaRPr b="0" i="0" sz="1100" u="none" cap="none" strike="noStrike">
              <a:solidFill>
                <a:srgbClr val="213A8E"/>
              </a:solidFill>
              <a:latin typeface="Arial"/>
              <a:ea typeface="Arial"/>
              <a:cs typeface="Arial"/>
              <a:sym typeface="Arial"/>
            </a:endParaRPr>
          </a:p>
          <a:p>
            <a:pPr indent="-298450" lvl="1" marL="9144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prévenir une personne de confiance</a:t>
            </a:r>
            <a:endParaRPr b="0" i="0" sz="1100" u="none" cap="none" strike="noStrike">
              <a:solidFill>
                <a:srgbClr val="213A8E"/>
              </a:solidFill>
              <a:latin typeface="Arial"/>
              <a:ea typeface="Arial"/>
              <a:cs typeface="Arial"/>
              <a:sym typeface="Arial"/>
            </a:endParaRPr>
          </a:p>
          <a:p>
            <a:pPr indent="-298450" lvl="1" marL="9144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garder des preuves</a:t>
            </a:r>
            <a:endParaRPr b="0" i="0" sz="1100" u="none" cap="none" strike="noStrike">
              <a:solidFill>
                <a:srgbClr val="213A8E"/>
              </a:solidFill>
              <a:latin typeface="Arial"/>
              <a:ea typeface="Arial"/>
              <a:cs typeface="Arial"/>
              <a:sym typeface="Arial"/>
            </a:endParaRPr>
          </a:p>
        </p:txBody>
      </p:sp>
      <p:sp>
        <p:nvSpPr>
          <p:cNvPr id="73" name="Google Shape;73;p1"/>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1"/>
          <p:cNvSpPr txBox="1"/>
          <p:nvPr/>
        </p:nvSpPr>
        <p:spPr>
          <a:xfrm>
            <a:off x="1084500" y="5967135"/>
            <a:ext cx="6167100" cy="1200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Supports et contenus utilisés: </a:t>
            </a:r>
            <a:endParaRPr b="1" i="0" sz="15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sng" cap="none" strike="noStrike">
                <a:solidFill>
                  <a:schemeClr val="hlink"/>
                </a:solidFill>
                <a:latin typeface="Arial"/>
                <a:ea typeface="Arial"/>
                <a:cs typeface="Arial"/>
                <a:sym typeface="Arial"/>
                <a:hlinkClick r:id="rId3"/>
              </a:rPr>
              <a:t>Vidéo :  Le harcèlement c'est quoi ?</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Cyberharcèlement 2 - Parler et réagir (support)</a:t>
            </a:r>
            <a:r>
              <a:rPr b="1" i="0" lang="fr" sz="1100" u="none" cap="none" strike="noStrike">
                <a:solidFill>
                  <a:srgbClr val="213A8E"/>
                </a:solidFill>
              </a:rPr>
              <a:t>	</a:t>
            </a:r>
            <a:endParaRPr b="1" i="0" sz="1100" u="none" cap="none" strike="noStrike">
              <a:solidFill>
                <a:srgbClr val="213A8E"/>
              </a:solidFill>
            </a:endParaRPr>
          </a:p>
        </p:txBody>
      </p:sp>
      <p:grpSp>
        <p:nvGrpSpPr>
          <p:cNvPr id="75" name="Google Shape;75;p1"/>
          <p:cNvGrpSpPr/>
          <p:nvPr/>
        </p:nvGrpSpPr>
        <p:grpSpPr>
          <a:xfrm>
            <a:off x="1559466" y="1356956"/>
            <a:ext cx="425305" cy="592503"/>
            <a:chOff x="-38129425" y="3222550"/>
            <a:chExt cx="228450" cy="315850"/>
          </a:xfrm>
        </p:grpSpPr>
        <p:sp>
          <p:nvSpPr>
            <p:cNvPr id="76" name="Google Shape;76;p1"/>
            <p:cNvSpPr/>
            <p:nvPr/>
          </p:nvSpPr>
          <p:spPr>
            <a:xfrm>
              <a:off x="-38129425" y="3222550"/>
              <a:ext cx="228450" cy="227650"/>
            </a:xfrm>
            <a:custGeom>
              <a:rect b="b" l="l" r="r" t="t"/>
              <a:pathLst>
                <a:path extrusionOk="0" h="9106" w="9138">
                  <a:moveTo>
                    <a:pt x="4097" y="1292"/>
                  </a:moveTo>
                  <a:cubicBezTo>
                    <a:pt x="4349" y="1292"/>
                    <a:pt x="4538" y="1450"/>
                    <a:pt x="4538" y="1702"/>
                  </a:cubicBezTo>
                  <a:cubicBezTo>
                    <a:pt x="4538" y="1922"/>
                    <a:pt x="4349" y="2111"/>
                    <a:pt x="4160" y="2111"/>
                  </a:cubicBezTo>
                  <a:cubicBezTo>
                    <a:pt x="2994" y="2111"/>
                    <a:pt x="2112" y="3056"/>
                    <a:pt x="2049" y="4222"/>
                  </a:cubicBezTo>
                  <a:cubicBezTo>
                    <a:pt x="2049" y="4443"/>
                    <a:pt x="1860" y="4600"/>
                    <a:pt x="1639" y="4600"/>
                  </a:cubicBezTo>
                  <a:cubicBezTo>
                    <a:pt x="1387" y="4600"/>
                    <a:pt x="1198" y="4411"/>
                    <a:pt x="1198" y="4222"/>
                  </a:cubicBezTo>
                  <a:cubicBezTo>
                    <a:pt x="1198" y="2584"/>
                    <a:pt x="2490" y="1324"/>
                    <a:pt x="4097" y="1292"/>
                  </a:cubicBezTo>
                  <a:close/>
                  <a:moveTo>
                    <a:pt x="4569" y="0"/>
                  </a:moveTo>
                  <a:cubicBezTo>
                    <a:pt x="2049" y="0"/>
                    <a:pt x="1" y="2048"/>
                    <a:pt x="1" y="4569"/>
                  </a:cubicBezTo>
                  <a:cubicBezTo>
                    <a:pt x="1" y="6207"/>
                    <a:pt x="946" y="7688"/>
                    <a:pt x="2332" y="8475"/>
                  </a:cubicBezTo>
                  <a:cubicBezTo>
                    <a:pt x="2458" y="8507"/>
                    <a:pt x="2521" y="8664"/>
                    <a:pt x="2521" y="8822"/>
                  </a:cubicBezTo>
                  <a:lnTo>
                    <a:pt x="2521" y="9105"/>
                  </a:lnTo>
                  <a:lnTo>
                    <a:pt x="6680" y="9105"/>
                  </a:lnTo>
                  <a:lnTo>
                    <a:pt x="6680" y="8822"/>
                  </a:lnTo>
                  <a:cubicBezTo>
                    <a:pt x="6680" y="8696"/>
                    <a:pt x="6743" y="8570"/>
                    <a:pt x="6900" y="8507"/>
                  </a:cubicBezTo>
                  <a:cubicBezTo>
                    <a:pt x="8255" y="7719"/>
                    <a:pt x="9137" y="6270"/>
                    <a:pt x="9137" y="4569"/>
                  </a:cubicBezTo>
                  <a:cubicBezTo>
                    <a:pt x="9137" y="2048"/>
                    <a:pt x="7089" y="32"/>
                    <a:pt x="4569"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
            <p:cNvSpPr/>
            <p:nvPr/>
          </p:nvSpPr>
          <p:spPr>
            <a:xfrm>
              <a:off x="-38067200" y="3470650"/>
              <a:ext cx="103200" cy="67750"/>
            </a:xfrm>
            <a:custGeom>
              <a:rect b="b" l="l" r="r" t="t"/>
              <a:pathLst>
                <a:path extrusionOk="0" h="2710" w="4128">
                  <a:moveTo>
                    <a:pt x="1" y="0"/>
                  </a:moveTo>
                  <a:lnTo>
                    <a:pt x="1" y="662"/>
                  </a:lnTo>
                  <a:cubicBezTo>
                    <a:pt x="1" y="1198"/>
                    <a:pt x="410" y="1702"/>
                    <a:pt x="883" y="1859"/>
                  </a:cubicBezTo>
                  <a:cubicBezTo>
                    <a:pt x="1040" y="2363"/>
                    <a:pt x="1513" y="2710"/>
                    <a:pt x="2049" y="2710"/>
                  </a:cubicBezTo>
                  <a:cubicBezTo>
                    <a:pt x="2647" y="2710"/>
                    <a:pt x="3120" y="2363"/>
                    <a:pt x="3277" y="1859"/>
                  </a:cubicBezTo>
                  <a:cubicBezTo>
                    <a:pt x="3781" y="1702"/>
                    <a:pt x="4128" y="1198"/>
                    <a:pt x="4128" y="662"/>
                  </a:cubicBezTo>
                  <a:lnTo>
                    <a:pt x="4128"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8" name="Google Shape;78;p1"/>
          <p:cNvPicPr preferRelativeResize="0"/>
          <p:nvPr/>
        </p:nvPicPr>
        <p:blipFill rotWithShape="1">
          <a:blip r:embed="rId4">
            <a:alphaModFix/>
          </a:blip>
          <a:srcRect b="0" l="0" r="0" t="0"/>
          <a:stretch/>
        </p:blipFill>
        <p:spPr>
          <a:xfrm>
            <a:off x="2818875" y="1098212"/>
            <a:ext cx="1089225" cy="1089225"/>
          </a:xfrm>
          <a:prstGeom prst="rect">
            <a:avLst/>
          </a:prstGeom>
          <a:noFill/>
          <a:ln>
            <a:noFill/>
          </a:ln>
        </p:spPr>
      </p:pic>
      <p:grpSp>
        <p:nvGrpSpPr>
          <p:cNvPr id="79" name="Google Shape;79;p1"/>
          <p:cNvGrpSpPr/>
          <p:nvPr/>
        </p:nvGrpSpPr>
        <p:grpSpPr>
          <a:xfrm>
            <a:off x="4589789" y="1228274"/>
            <a:ext cx="820008" cy="878061"/>
            <a:chOff x="1674750" y="3254050"/>
            <a:chExt cx="294575" cy="295375"/>
          </a:xfrm>
        </p:grpSpPr>
        <p:sp>
          <p:nvSpPr>
            <p:cNvPr id="80" name="Google Shape;80;p1"/>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3" name="Google Shape;83;p1"/>
          <p:cNvSpPr txBox="1"/>
          <p:nvPr/>
        </p:nvSpPr>
        <p:spPr>
          <a:xfrm>
            <a:off x="4319675" y="2132513"/>
            <a:ext cx="14274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1 heure maximum</a:t>
            </a:r>
            <a:endParaRPr b="1" i="0" sz="1000" u="none" cap="none" strike="noStrike">
              <a:solidFill>
                <a:srgbClr val="213A8E"/>
              </a:solidFill>
              <a:latin typeface="Arial"/>
              <a:ea typeface="Arial"/>
              <a:cs typeface="Arial"/>
              <a:sym typeface="Arial"/>
            </a:endParaRPr>
          </a:p>
        </p:txBody>
      </p:sp>
      <p:sp>
        <p:nvSpPr>
          <p:cNvPr id="84" name="Google Shape;84;p1"/>
          <p:cNvSpPr/>
          <p:nvPr/>
        </p:nvSpPr>
        <p:spPr>
          <a:xfrm>
            <a:off x="6009728" y="13569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 name="Google Shape;85;p1"/>
          <p:cNvGrpSpPr/>
          <p:nvPr/>
        </p:nvGrpSpPr>
        <p:grpSpPr>
          <a:xfrm>
            <a:off x="6009737" y="1858532"/>
            <a:ext cx="340573" cy="339271"/>
            <a:chOff x="2085450" y="842250"/>
            <a:chExt cx="483700" cy="481850"/>
          </a:xfrm>
        </p:grpSpPr>
        <p:sp>
          <p:nvSpPr>
            <p:cNvPr id="86" name="Google Shape;86;p1"/>
            <p:cNvSpPr/>
            <p:nvPr/>
          </p:nvSpPr>
          <p:spPr>
            <a:xfrm>
              <a:off x="2085525" y="926925"/>
              <a:ext cx="483625" cy="397175"/>
            </a:xfrm>
            <a:custGeom>
              <a:rect b="b" l="l" r="r" t="t"/>
              <a:pathLst>
                <a:path extrusionOk="0" h="15887" w="19345">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87" name="Google Shape;87;p1"/>
            <p:cNvSpPr/>
            <p:nvPr/>
          </p:nvSpPr>
          <p:spPr>
            <a:xfrm>
              <a:off x="2085450" y="1151875"/>
              <a:ext cx="143650" cy="87575"/>
            </a:xfrm>
            <a:custGeom>
              <a:rect b="b" l="l" r="r" t="t"/>
              <a:pathLst>
                <a:path extrusionOk="0" h="3503" w="5746">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88" name="Google Shape;88;p1"/>
            <p:cNvSpPr/>
            <p:nvPr/>
          </p:nvSpPr>
          <p:spPr>
            <a:xfrm>
              <a:off x="2274775" y="842250"/>
              <a:ext cx="294375" cy="197650"/>
            </a:xfrm>
            <a:custGeom>
              <a:rect b="b" l="l" r="r" t="t"/>
              <a:pathLst>
                <a:path extrusionOk="0" h="7906" w="11775">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grpSp>
      <p:sp>
        <p:nvSpPr>
          <p:cNvPr id="89" name="Google Shape;89;p1"/>
          <p:cNvSpPr txBox="1"/>
          <p:nvPr/>
        </p:nvSpPr>
        <p:spPr>
          <a:xfrm>
            <a:off x="6445950" y="13315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S’exprimer</a:t>
            </a:r>
            <a:endParaRPr b="1" i="0" sz="800" u="none" cap="none" strike="noStrike">
              <a:solidFill>
                <a:srgbClr val="213A8E"/>
              </a:solidFill>
              <a:latin typeface="Arial"/>
              <a:ea typeface="Arial"/>
              <a:cs typeface="Arial"/>
              <a:sym typeface="Arial"/>
            </a:endParaRPr>
          </a:p>
        </p:txBody>
      </p:sp>
      <p:sp>
        <p:nvSpPr>
          <p:cNvPr id="90" name="Google Shape;90;p1"/>
          <p:cNvSpPr txBox="1"/>
          <p:nvPr/>
        </p:nvSpPr>
        <p:spPr>
          <a:xfrm>
            <a:off x="6445950" y="1772255"/>
            <a:ext cx="7488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Faire un choix</a:t>
            </a:r>
            <a:endParaRPr b="1" i="0" sz="800" u="none" cap="none" strike="noStrike">
              <a:solidFill>
                <a:srgbClr val="213A8E"/>
              </a:solidFill>
              <a:latin typeface="Arial"/>
              <a:ea typeface="Arial"/>
              <a:cs typeface="Arial"/>
              <a:sym typeface="Arial"/>
            </a:endParaRPr>
          </a:p>
        </p:txBody>
      </p:sp>
      <p:sp>
        <p:nvSpPr>
          <p:cNvPr id="91" name="Google Shape;91;p1"/>
          <p:cNvSpPr txBox="1"/>
          <p:nvPr/>
        </p:nvSpPr>
        <p:spPr>
          <a:xfrm rot="-5400000">
            <a:off x="-1183950" y="78441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ATELIER “HORS ÉCRAN”</a:t>
            </a:r>
            <a:endParaRPr b="1" i="0" sz="1800" u="none" cap="none" strike="noStrike">
              <a:solidFill>
                <a:schemeClr val="lt1"/>
              </a:solidFill>
              <a:latin typeface="Arial"/>
              <a:ea typeface="Arial"/>
              <a:cs typeface="Arial"/>
              <a:sym typeface="Arial"/>
            </a:endParaRPr>
          </a:p>
        </p:txBody>
      </p:sp>
      <p:pic>
        <p:nvPicPr>
          <p:cNvPr id="92" name="Google Shape;92;p1"/>
          <p:cNvPicPr preferRelativeResize="0"/>
          <p:nvPr/>
        </p:nvPicPr>
        <p:blipFill rotWithShape="1">
          <a:blip r:embed="rId5">
            <a:alphaModFix/>
          </a:blip>
          <a:srcRect b="0" l="0" r="0" t="0"/>
          <a:stretch/>
        </p:blipFill>
        <p:spPr>
          <a:xfrm>
            <a:off x="1213306" y="6554809"/>
            <a:ext cx="265980" cy="234808"/>
          </a:xfrm>
          <a:prstGeom prst="rect">
            <a:avLst/>
          </a:prstGeom>
          <a:noFill/>
          <a:ln>
            <a:noFill/>
          </a:ln>
        </p:spPr>
      </p:pic>
      <p:pic>
        <p:nvPicPr>
          <p:cNvPr id="93" name="Google Shape;93;p1"/>
          <p:cNvPicPr preferRelativeResize="0"/>
          <p:nvPr/>
        </p:nvPicPr>
        <p:blipFill rotWithShape="1">
          <a:blip r:embed="rId6">
            <a:alphaModFix/>
          </a:blip>
          <a:srcRect b="0" l="0" r="0" t="0"/>
          <a:stretch/>
        </p:blipFill>
        <p:spPr>
          <a:xfrm>
            <a:off x="1213306" y="6855288"/>
            <a:ext cx="265980" cy="234808"/>
          </a:xfrm>
          <a:prstGeom prst="rect">
            <a:avLst/>
          </a:prstGeom>
          <a:noFill/>
          <a:ln>
            <a:noFill/>
          </a:ln>
        </p:spPr>
      </p:pic>
      <p:sp>
        <p:nvSpPr>
          <p:cNvPr id="94" name="Google Shape;94;p1"/>
          <p:cNvSpPr txBox="1"/>
          <p:nvPr/>
        </p:nvSpPr>
        <p:spPr>
          <a:xfrm>
            <a:off x="3021020" y="1884600"/>
            <a:ext cx="748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213A8E"/>
                </a:solidFill>
                <a:latin typeface="Arial"/>
                <a:ea typeface="Arial"/>
                <a:cs typeface="Arial"/>
                <a:sym typeface="Arial"/>
              </a:rPr>
              <a:t>6 max</a:t>
            </a:r>
            <a:endParaRPr b="1" i="0" sz="1400" u="none" cap="none" strike="noStrike">
              <a:solidFill>
                <a:srgbClr val="213A8E"/>
              </a:solidFill>
              <a:latin typeface="Arial"/>
              <a:ea typeface="Arial"/>
              <a:cs typeface="Arial"/>
              <a:sym typeface="Arial"/>
            </a:endParaRPr>
          </a:p>
        </p:txBody>
      </p:sp>
      <p:grpSp>
        <p:nvGrpSpPr>
          <p:cNvPr id="95" name="Google Shape;95;p1"/>
          <p:cNvGrpSpPr/>
          <p:nvPr/>
        </p:nvGrpSpPr>
        <p:grpSpPr>
          <a:xfrm>
            <a:off x="255459" y="507597"/>
            <a:ext cx="350079" cy="350079"/>
            <a:chOff x="2037825" y="3254050"/>
            <a:chExt cx="296175" cy="296175"/>
          </a:xfrm>
        </p:grpSpPr>
        <p:sp>
          <p:nvSpPr>
            <p:cNvPr id="96" name="Google Shape;96;p1"/>
            <p:cNvSpPr/>
            <p:nvPr/>
          </p:nvSpPr>
          <p:spPr>
            <a:xfrm>
              <a:off x="2063825" y="3254050"/>
              <a:ext cx="86675" cy="86675"/>
            </a:xfrm>
            <a:custGeom>
              <a:rect b="b" l="l" r="r" t="t"/>
              <a:pathLst>
                <a:path extrusionOk="0" h="3467" w="3467">
                  <a:moveTo>
                    <a:pt x="1733" y="1"/>
                  </a:moveTo>
                  <a:cubicBezTo>
                    <a:pt x="788" y="1"/>
                    <a:pt x="1" y="788"/>
                    <a:pt x="1" y="1733"/>
                  </a:cubicBezTo>
                  <a:cubicBezTo>
                    <a:pt x="1" y="2679"/>
                    <a:pt x="788" y="3466"/>
                    <a:pt x="1733" y="3466"/>
                  </a:cubicBezTo>
                  <a:cubicBezTo>
                    <a:pt x="2678" y="3466"/>
                    <a:pt x="3466" y="2679"/>
                    <a:pt x="3466" y="1733"/>
                  </a:cubicBezTo>
                  <a:cubicBezTo>
                    <a:pt x="3466" y="788"/>
                    <a:pt x="2678" y="1"/>
                    <a:pt x="1733"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
            <p:cNvSpPr/>
            <p:nvPr/>
          </p:nvSpPr>
          <p:spPr>
            <a:xfrm>
              <a:off x="2178025" y="3289500"/>
              <a:ext cx="104000" cy="67950"/>
            </a:xfrm>
            <a:custGeom>
              <a:rect b="b" l="l" r="r" t="t"/>
              <a:pathLst>
                <a:path extrusionOk="0" h="2718" w="4160">
                  <a:moveTo>
                    <a:pt x="347" y="0"/>
                  </a:moveTo>
                  <a:cubicBezTo>
                    <a:pt x="158" y="0"/>
                    <a:pt x="1" y="158"/>
                    <a:pt x="1" y="347"/>
                  </a:cubicBezTo>
                  <a:cubicBezTo>
                    <a:pt x="1" y="536"/>
                    <a:pt x="95" y="662"/>
                    <a:pt x="316" y="662"/>
                  </a:cubicBezTo>
                  <a:lnTo>
                    <a:pt x="2395" y="662"/>
                  </a:lnTo>
                  <a:cubicBezTo>
                    <a:pt x="2584" y="662"/>
                    <a:pt x="2742" y="820"/>
                    <a:pt x="2742" y="1009"/>
                  </a:cubicBezTo>
                  <a:lnTo>
                    <a:pt x="2742" y="1576"/>
                  </a:lnTo>
                  <a:lnTo>
                    <a:pt x="2616" y="1450"/>
                  </a:lnTo>
                  <a:cubicBezTo>
                    <a:pt x="2568" y="1387"/>
                    <a:pt x="2482" y="1355"/>
                    <a:pt x="2391" y="1355"/>
                  </a:cubicBezTo>
                  <a:cubicBezTo>
                    <a:pt x="2301" y="1355"/>
                    <a:pt x="2206" y="1387"/>
                    <a:pt x="2143" y="1450"/>
                  </a:cubicBezTo>
                  <a:cubicBezTo>
                    <a:pt x="2049" y="1576"/>
                    <a:pt x="2049" y="1796"/>
                    <a:pt x="2143" y="1922"/>
                  </a:cubicBezTo>
                  <a:lnTo>
                    <a:pt x="2868" y="2647"/>
                  </a:lnTo>
                  <a:cubicBezTo>
                    <a:pt x="2931" y="2694"/>
                    <a:pt x="3017" y="2718"/>
                    <a:pt x="3104" y="2718"/>
                  </a:cubicBezTo>
                  <a:cubicBezTo>
                    <a:pt x="3191" y="2718"/>
                    <a:pt x="3277" y="2694"/>
                    <a:pt x="3340" y="2647"/>
                  </a:cubicBezTo>
                  <a:lnTo>
                    <a:pt x="4033" y="1922"/>
                  </a:lnTo>
                  <a:cubicBezTo>
                    <a:pt x="4159" y="1796"/>
                    <a:pt x="4159" y="1576"/>
                    <a:pt x="4033" y="1450"/>
                  </a:cubicBezTo>
                  <a:cubicBezTo>
                    <a:pt x="3986" y="1387"/>
                    <a:pt x="3899" y="1355"/>
                    <a:pt x="3809" y="1355"/>
                  </a:cubicBezTo>
                  <a:cubicBezTo>
                    <a:pt x="3718" y="1355"/>
                    <a:pt x="3624" y="1387"/>
                    <a:pt x="3561" y="1450"/>
                  </a:cubicBezTo>
                  <a:lnTo>
                    <a:pt x="3466" y="1576"/>
                  </a:lnTo>
                  <a:lnTo>
                    <a:pt x="3466" y="1009"/>
                  </a:lnTo>
                  <a:cubicBezTo>
                    <a:pt x="3466" y="441"/>
                    <a:pt x="2994" y="0"/>
                    <a:pt x="242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2070125" y="3444225"/>
              <a:ext cx="106350" cy="69075"/>
            </a:xfrm>
            <a:custGeom>
              <a:rect b="b" l="l" r="r" t="t"/>
              <a:pathLst>
                <a:path extrusionOk="0" h="2763" w="4254">
                  <a:moveTo>
                    <a:pt x="1095" y="0"/>
                  </a:moveTo>
                  <a:cubicBezTo>
                    <a:pt x="1002" y="0"/>
                    <a:pt x="904" y="28"/>
                    <a:pt x="820" y="112"/>
                  </a:cubicBezTo>
                  <a:lnTo>
                    <a:pt x="127" y="805"/>
                  </a:lnTo>
                  <a:cubicBezTo>
                    <a:pt x="1" y="931"/>
                    <a:pt x="1" y="1184"/>
                    <a:pt x="127" y="1278"/>
                  </a:cubicBezTo>
                  <a:cubicBezTo>
                    <a:pt x="190" y="1341"/>
                    <a:pt x="276" y="1373"/>
                    <a:pt x="363" y="1373"/>
                  </a:cubicBezTo>
                  <a:cubicBezTo>
                    <a:pt x="449" y="1373"/>
                    <a:pt x="536" y="1341"/>
                    <a:pt x="599" y="1278"/>
                  </a:cubicBezTo>
                  <a:lnTo>
                    <a:pt x="725" y="1184"/>
                  </a:lnTo>
                  <a:lnTo>
                    <a:pt x="725" y="1719"/>
                  </a:lnTo>
                  <a:cubicBezTo>
                    <a:pt x="725" y="2318"/>
                    <a:pt x="1198" y="2759"/>
                    <a:pt x="1733" y="2759"/>
                  </a:cubicBezTo>
                  <a:lnTo>
                    <a:pt x="3813" y="2759"/>
                  </a:lnTo>
                  <a:cubicBezTo>
                    <a:pt x="3837" y="2761"/>
                    <a:pt x="3861" y="2763"/>
                    <a:pt x="3883" y="2763"/>
                  </a:cubicBezTo>
                  <a:cubicBezTo>
                    <a:pt x="4122" y="2763"/>
                    <a:pt x="4254" y="2616"/>
                    <a:pt x="4254" y="2444"/>
                  </a:cubicBezTo>
                  <a:cubicBezTo>
                    <a:pt x="4254" y="2223"/>
                    <a:pt x="4096" y="2066"/>
                    <a:pt x="3907" y="2066"/>
                  </a:cubicBezTo>
                  <a:lnTo>
                    <a:pt x="1828" y="2066"/>
                  </a:lnTo>
                  <a:cubicBezTo>
                    <a:pt x="1639" y="2066"/>
                    <a:pt x="1481" y="1908"/>
                    <a:pt x="1481" y="1719"/>
                  </a:cubicBezTo>
                  <a:lnTo>
                    <a:pt x="1481" y="1184"/>
                  </a:lnTo>
                  <a:lnTo>
                    <a:pt x="1576" y="1278"/>
                  </a:lnTo>
                  <a:cubicBezTo>
                    <a:pt x="1639" y="1341"/>
                    <a:pt x="1733" y="1373"/>
                    <a:pt x="1824" y="1373"/>
                  </a:cubicBezTo>
                  <a:cubicBezTo>
                    <a:pt x="1914" y="1373"/>
                    <a:pt x="2001" y="1341"/>
                    <a:pt x="2048" y="1278"/>
                  </a:cubicBezTo>
                  <a:cubicBezTo>
                    <a:pt x="2174" y="1184"/>
                    <a:pt x="2174" y="931"/>
                    <a:pt x="2048" y="805"/>
                  </a:cubicBezTo>
                  <a:lnTo>
                    <a:pt x="1355" y="112"/>
                  </a:lnTo>
                  <a:cubicBezTo>
                    <a:pt x="1292" y="81"/>
                    <a:pt x="1261" y="81"/>
                    <a:pt x="1229" y="18"/>
                  </a:cubicBezTo>
                  <a:cubicBezTo>
                    <a:pt x="1187" y="7"/>
                    <a:pt x="1142" y="0"/>
                    <a:pt x="1095"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2219775" y="3375350"/>
              <a:ext cx="89025" cy="85875"/>
            </a:xfrm>
            <a:custGeom>
              <a:rect b="b" l="l" r="r" t="t"/>
              <a:pathLst>
                <a:path extrusionOk="0" h="3435" w="3561">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
            <p:cNvSpPr/>
            <p:nvPr/>
          </p:nvSpPr>
          <p:spPr>
            <a:xfrm>
              <a:off x="2037825" y="3339125"/>
              <a:ext cx="138650" cy="88225"/>
            </a:xfrm>
            <a:custGeom>
              <a:rect b="b" l="l" r="r" t="t"/>
              <a:pathLst>
                <a:path extrusionOk="0" h="3529" w="5546">
                  <a:moveTo>
                    <a:pt x="1072" y="0"/>
                  </a:moveTo>
                  <a:cubicBezTo>
                    <a:pt x="442" y="536"/>
                    <a:pt x="32" y="1292"/>
                    <a:pt x="32" y="2143"/>
                  </a:cubicBezTo>
                  <a:lnTo>
                    <a:pt x="32" y="3182"/>
                  </a:lnTo>
                  <a:cubicBezTo>
                    <a:pt x="1" y="3371"/>
                    <a:pt x="158" y="3529"/>
                    <a:pt x="347" y="3529"/>
                  </a:cubicBezTo>
                  <a:lnTo>
                    <a:pt x="5199" y="3529"/>
                  </a:lnTo>
                  <a:cubicBezTo>
                    <a:pt x="5388" y="3529"/>
                    <a:pt x="5546" y="3371"/>
                    <a:pt x="5546" y="3182"/>
                  </a:cubicBezTo>
                  <a:lnTo>
                    <a:pt x="5546" y="2143"/>
                  </a:lnTo>
                  <a:cubicBezTo>
                    <a:pt x="5546" y="1292"/>
                    <a:pt x="5168" y="536"/>
                    <a:pt x="4538" y="0"/>
                  </a:cubicBezTo>
                  <a:cubicBezTo>
                    <a:pt x="4096" y="473"/>
                    <a:pt x="3466" y="756"/>
                    <a:pt x="2805" y="756"/>
                  </a:cubicBezTo>
                  <a:cubicBezTo>
                    <a:pt x="2143" y="756"/>
                    <a:pt x="1513" y="504"/>
                    <a:pt x="107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2193775" y="3460400"/>
              <a:ext cx="140225" cy="89825"/>
            </a:xfrm>
            <a:custGeom>
              <a:rect b="b" l="l" r="r" t="t"/>
              <a:pathLst>
                <a:path extrusionOk="0" h="3593" w="5609">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
          <p:cNvSpPr/>
          <p:nvPr/>
        </p:nvSpPr>
        <p:spPr>
          <a:xfrm>
            <a:off x="432000" y="4965361"/>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2"/>
          <p:cNvSpPr/>
          <p:nvPr/>
        </p:nvSpPr>
        <p:spPr>
          <a:xfrm>
            <a:off x="432000" y="6660428"/>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
          <p:cNvSpPr/>
          <p:nvPr/>
        </p:nvSpPr>
        <p:spPr>
          <a:xfrm>
            <a:off x="440675" y="7677093"/>
            <a:ext cx="24189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
          <p:cNvSpPr/>
          <p:nvPr/>
        </p:nvSpPr>
        <p:spPr>
          <a:xfrm>
            <a:off x="432000" y="3280954"/>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2"/>
          <p:cNvSpPr/>
          <p:nvPr/>
        </p:nvSpPr>
        <p:spPr>
          <a:xfrm>
            <a:off x="440675" y="2293114"/>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2"/>
          <p:cNvSpPr/>
          <p:nvPr/>
        </p:nvSpPr>
        <p:spPr>
          <a:xfrm>
            <a:off x="440675" y="940950"/>
            <a:ext cx="1756200" cy="3318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
          <p:cNvSpPr txBox="1"/>
          <p:nvPr/>
        </p:nvSpPr>
        <p:spPr>
          <a:xfrm>
            <a:off x="355802" y="35973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78D2AA"/>
                </a:solidFill>
                <a:latin typeface="Arial"/>
                <a:ea typeface="Arial"/>
                <a:cs typeface="Arial"/>
                <a:sym typeface="Arial"/>
              </a:rPr>
              <a:t>Déroulé</a:t>
            </a:r>
            <a:endParaRPr b="1" i="0" sz="2500" u="none" cap="none" strike="noStrike">
              <a:solidFill>
                <a:srgbClr val="78D2AA"/>
              </a:solidFill>
              <a:latin typeface="Arial"/>
              <a:ea typeface="Arial"/>
              <a:cs typeface="Arial"/>
              <a:sym typeface="Arial"/>
            </a:endParaRPr>
          </a:p>
        </p:txBody>
      </p:sp>
      <p:sp>
        <p:nvSpPr>
          <p:cNvPr id="113" name="Google Shape;113;p2"/>
          <p:cNvSpPr/>
          <p:nvPr/>
        </p:nvSpPr>
        <p:spPr>
          <a:xfrm>
            <a:off x="669900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flipH="1" rot="5400000">
            <a:off x="5622300" y="8034425"/>
            <a:ext cx="30144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ATELIER “HORS ÉCRAN”</a:t>
            </a:r>
            <a:endParaRPr b="1" i="0" sz="1800" u="none" cap="none" strike="noStrike">
              <a:solidFill>
                <a:schemeClr val="lt1"/>
              </a:solidFill>
              <a:latin typeface="Arial"/>
              <a:ea typeface="Arial"/>
              <a:cs typeface="Arial"/>
              <a:sym typeface="Arial"/>
            </a:endParaRPr>
          </a:p>
        </p:txBody>
      </p:sp>
      <p:sp>
        <p:nvSpPr>
          <p:cNvPr id="115" name="Google Shape;115;p2"/>
          <p:cNvSpPr txBox="1"/>
          <p:nvPr/>
        </p:nvSpPr>
        <p:spPr>
          <a:xfrm>
            <a:off x="1061225" y="8790300"/>
            <a:ext cx="5070300" cy="55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Les échanges peuvent parfois aboutir à la révélation de situations de violence : il est souhaitable de pouvoir orienter vers d’autres professionnels plus spécialisés (personnel socio-éducatif, psychologues, etc.) si besoin. </a:t>
            </a:r>
            <a:endParaRPr b="0" i="0" sz="1800" u="none" cap="none" strike="noStrike">
              <a:solidFill>
                <a:schemeClr val="dk2"/>
              </a:solidFill>
              <a:latin typeface="Arial"/>
              <a:ea typeface="Arial"/>
              <a:cs typeface="Arial"/>
              <a:sym typeface="Arial"/>
            </a:endParaRPr>
          </a:p>
        </p:txBody>
      </p:sp>
      <p:pic>
        <p:nvPicPr>
          <p:cNvPr id="116" name="Google Shape;116;p2"/>
          <p:cNvPicPr preferRelativeResize="0"/>
          <p:nvPr/>
        </p:nvPicPr>
        <p:blipFill rotWithShape="1">
          <a:blip r:embed="rId3">
            <a:alphaModFix/>
          </a:blip>
          <a:srcRect b="0" l="0" r="0" t="0"/>
          <a:stretch/>
        </p:blipFill>
        <p:spPr>
          <a:xfrm>
            <a:off x="484475" y="8882925"/>
            <a:ext cx="511800" cy="511800"/>
          </a:xfrm>
          <a:prstGeom prst="rect">
            <a:avLst/>
          </a:prstGeom>
          <a:noFill/>
          <a:ln>
            <a:noFill/>
          </a:ln>
        </p:spPr>
      </p:pic>
      <p:sp>
        <p:nvSpPr>
          <p:cNvPr id="117" name="Google Shape;117;p2"/>
          <p:cNvSpPr txBox="1"/>
          <p:nvPr/>
        </p:nvSpPr>
        <p:spPr>
          <a:xfrm>
            <a:off x="316250" y="940950"/>
            <a:ext cx="5946000" cy="71556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chemeClr val="lt1"/>
              </a:buClr>
              <a:buSzPts val="1100"/>
              <a:buFont typeface="Fira Sans Medium"/>
              <a:buAutoNum type="arabicPeriod"/>
            </a:pPr>
            <a:r>
              <a:rPr b="0" i="0" lang="fr" sz="1100" u="none" cap="none" strike="noStrike">
                <a:solidFill>
                  <a:schemeClr val="lt1"/>
                </a:solidFill>
                <a:latin typeface="Fira Sans Medium"/>
                <a:ea typeface="Fira Sans Medium"/>
                <a:cs typeface="Fira Sans Medium"/>
                <a:sym typeface="Fira Sans Medium"/>
              </a:rPr>
              <a:t>Introduction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rgbClr val="213A8E"/>
                </a:solidFill>
                <a:latin typeface="Arial"/>
                <a:ea typeface="Arial"/>
                <a:cs typeface="Arial"/>
                <a:sym typeface="Arial"/>
              </a:rPr>
              <a:t>(Diapo 1)</a:t>
            </a:r>
            <a:r>
              <a:rPr b="0" i="0" lang="fr" sz="1100" u="none" cap="none" strike="noStrike">
                <a:solidFill>
                  <a:srgbClr val="213A8E"/>
                </a:solidFill>
                <a:latin typeface="Arial"/>
                <a:ea typeface="Arial"/>
                <a:cs typeface="Arial"/>
                <a:sym typeface="Arial"/>
              </a:rPr>
              <a:t> Introduisez l'atelier en rappelant aux </a:t>
            </a:r>
            <a:r>
              <a:rPr lang="fr" sz="1100">
                <a:solidFill>
                  <a:srgbClr val="213A8E"/>
                </a:solidFill>
                <a:highlight>
                  <a:schemeClr val="lt1"/>
                </a:highlight>
              </a:rPr>
              <a:t>stagiaires </a:t>
            </a:r>
            <a:r>
              <a:rPr b="0" i="0" lang="fr" sz="1100" u="none" cap="none" strike="noStrike">
                <a:solidFill>
                  <a:srgbClr val="213A8E"/>
                </a:solidFill>
                <a:latin typeface="Arial"/>
                <a:ea typeface="Arial"/>
                <a:cs typeface="Arial"/>
                <a:sym typeface="Arial"/>
              </a:rPr>
              <a:t>qu’internet facilite le harcèlement. Demandez aux personnes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si elles savent ce que veut dire harcèlement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si elles ont des exemples de harcèlement sur internet ?</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2"/>
            </a:pPr>
            <a:r>
              <a:rPr b="0" i="0" lang="fr" sz="1100" u="none" cap="none" strike="noStrike">
                <a:solidFill>
                  <a:schemeClr val="lt1"/>
                </a:solidFill>
                <a:latin typeface="Fira Sans Medium"/>
                <a:ea typeface="Fira Sans Medium"/>
                <a:cs typeface="Fira Sans Medium"/>
                <a:sym typeface="Fira Sans Medium"/>
              </a:rPr>
              <a:t>Expression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latin typeface="Arial"/>
                <a:ea typeface="Arial"/>
                <a:cs typeface="Arial"/>
                <a:sym typeface="Arial"/>
              </a:rPr>
              <a:t>(Diapos 2 et 3) </a:t>
            </a:r>
            <a:r>
              <a:rPr b="0" i="0" lang="fr" sz="1100" u="none" cap="none" strike="noStrike">
                <a:solidFill>
                  <a:srgbClr val="213A8E"/>
                </a:solidFill>
                <a:latin typeface="Arial"/>
                <a:ea typeface="Arial"/>
                <a:cs typeface="Arial"/>
                <a:sym typeface="Arial"/>
              </a:rPr>
              <a:t>Projetez une première fois la vidéo et demandez au groupe de dire ce qu’elles/ils ont compris après une première projection.</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3"/>
            </a:pPr>
            <a:r>
              <a:rPr b="0" i="0" lang="fr" sz="1100" u="none" cap="none" strike="noStrike">
                <a:solidFill>
                  <a:schemeClr val="lt1"/>
                </a:solidFill>
                <a:latin typeface="Fira Sans Medium"/>
                <a:ea typeface="Fira Sans Medium"/>
                <a:cs typeface="Fira Sans Medium"/>
                <a:sym typeface="Fira Sans Medium"/>
              </a:rPr>
              <a:t>Compréhension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rgbClr val="213A8E"/>
                </a:solidFill>
                <a:latin typeface="Arial"/>
                <a:ea typeface="Arial"/>
                <a:cs typeface="Arial"/>
                <a:sym typeface="Arial"/>
              </a:rPr>
              <a:t>(Diapos 4 à 16)</a:t>
            </a:r>
            <a:r>
              <a:rPr b="0" i="0" lang="fr" sz="1100" u="none" cap="none" strike="noStrike">
                <a:solidFill>
                  <a:srgbClr val="213A8E"/>
                </a:solidFill>
                <a:latin typeface="Arial"/>
                <a:ea typeface="Arial"/>
                <a:cs typeface="Arial"/>
                <a:sym typeface="Arial"/>
              </a:rPr>
              <a:t>  Passez la vidéo une seconde fois et démarrer le quiz de compréhension. N’hésitez pas à discuter des choix et à entendre leurs expériences.</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rgbClr val="213A8E"/>
                </a:solidFill>
                <a:latin typeface="Arial"/>
                <a:ea typeface="Arial"/>
                <a:cs typeface="Arial"/>
                <a:sym typeface="Arial"/>
              </a:rPr>
              <a:t>(Diapo 14) </a:t>
            </a:r>
            <a:r>
              <a:rPr b="0" i="0" lang="fr" sz="1100" u="none" cap="none" strike="noStrike">
                <a:solidFill>
                  <a:srgbClr val="213A8E"/>
                </a:solidFill>
                <a:latin typeface="Arial"/>
                <a:ea typeface="Arial"/>
                <a:cs typeface="Arial"/>
                <a:sym typeface="Arial"/>
              </a:rPr>
              <a:t>Présentez les deux numéros de téléphone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 </a:t>
            </a:r>
            <a:r>
              <a:rPr b="1" i="0" lang="fr" sz="1100" u="none" cap="none" strike="noStrike">
                <a:solidFill>
                  <a:srgbClr val="213A8E"/>
                </a:solidFill>
                <a:latin typeface="Arial"/>
                <a:ea typeface="Arial"/>
                <a:cs typeface="Arial"/>
                <a:sym typeface="Arial"/>
              </a:rPr>
              <a:t>3018</a:t>
            </a:r>
            <a:r>
              <a:rPr b="0" i="0" lang="fr" sz="1100" u="none" cap="none" strike="noStrike">
                <a:solidFill>
                  <a:srgbClr val="213A8E"/>
                </a:solidFill>
                <a:latin typeface="Arial"/>
                <a:ea typeface="Arial"/>
                <a:cs typeface="Arial"/>
                <a:sym typeface="Arial"/>
              </a:rPr>
              <a:t> pour alerter sur une situation de cyberharcèlement</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 </a:t>
            </a:r>
            <a:r>
              <a:rPr b="1" i="0" lang="fr" sz="1100" u="none" cap="none" strike="noStrike">
                <a:solidFill>
                  <a:srgbClr val="213A8E"/>
                </a:solidFill>
                <a:latin typeface="Arial"/>
                <a:ea typeface="Arial"/>
                <a:cs typeface="Arial"/>
                <a:sym typeface="Arial"/>
              </a:rPr>
              <a:t>3077 </a:t>
            </a:r>
            <a:r>
              <a:rPr b="0" i="0" lang="fr" sz="1100" u="none" cap="none" strike="noStrike">
                <a:solidFill>
                  <a:srgbClr val="213A8E"/>
                </a:solidFill>
                <a:latin typeface="Arial"/>
                <a:ea typeface="Arial"/>
                <a:cs typeface="Arial"/>
                <a:sym typeface="Arial"/>
              </a:rPr>
              <a:t>pour alerter sur une situation de maltraitance d’une personne en situation de handicap</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4"/>
            </a:pPr>
            <a:r>
              <a:rPr b="0" i="0" lang="fr" sz="1100" u="none" cap="none" strike="noStrike">
                <a:solidFill>
                  <a:schemeClr val="lt1"/>
                </a:solidFill>
                <a:latin typeface="Fira Sans Medium"/>
                <a:ea typeface="Fira Sans Medium"/>
                <a:cs typeface="Fira Sans Medium"/>
                <a:sym typeface="Fira Sans Medium"/>
              </a:rPr>
              <a:t>Expression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rgbClr val="213A8E"/>
                </a:solidFill>
                <a:latin typeface="Arial"/>
                <a:ea typeface="Arial"/>
                <a:cs typeface="Arial"/>
                <a:sym typeface="Arial"/>
              </a:rPr>
              <a:t>(Diapos 18 à 21 ) </a:t>
            </a:r>
            <a:r>
              <a:rPr b="0" i="0" lang="fr" sz="1100" u="none" cap="none" strike="noStrike">
                <a:solidFill>
                  <a:srgbClr val="213A8E"/>
                </a:solidFill>
                <a:latin typeface="Arial"/>
                <a:ea typeface="Arial"/>
                <a:cs typeface="Arial"/>
                <a:sym typeface="Arial"/>
              </a:rPr>
              <a:t>Demandez de donner leur avis sur les situations suivantes. Pour cela, elles/ils disposent des cartons colorés à découper préalablement. Le code couleur est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Vert : J’accepte de faire ça</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Orange : J’accepte mais ça peut être dangereux</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Rouge : Je n’accepte pas, c’est du cyberharcèlement.</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Vous pouvez reprendre les</a:t>
            </a:r>
            <a:r>
              <a:rPr lang="fr" sz="1100">
                <a:solidFill>
                  <a:srgbClr val="213A8E"/>
                </a:solidFill>
              </a:rPr>
              <a:t> </a:t>
            </a:r>
            <a:r>
              <a:rPr b="0" i="0" lang="fr" sz="1100" u="none" cap="none" strike="noStrike">
                <a:solidFill>
                  <a:srgbClr val="213A8E"/>
                </a:solidFill>
                <a:latin typeface="Arial"/>
                <a:ea typeface="Arial"/>
                <a:cs typeface="Arial"/>
                <a:sym typeface="Arial"/>
              </a:rPr>
              <a:t>réponses données et demander d’argumenter leur choix.</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5"/>
            </a:pPr>
            <a:r>
              <a:rPr b="0" i="0" lang="fr" sz="1100" u="none" cap="none" strike="noStrike">
                <a:solidFill>
                  <a:schemeClr val="lt1"/>
                </a:solidFill>
                <a:latin typeface="Fira Sans Medium"/>
                <a:ea typeface="Fira Sans Medium"/>
                <a:cs typeface="Fira Sans Medium"/>
                <a:sym typeface="Fira Sans Medium"/>
              </a:rPr>
              <a:t>Synthèse</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latin typeface="Arial"/>
                <a:ea typeface="Arial"/>
                <a:cs typeface="Arial"/>
                <a:sym typeface="Arial"/>
              </a:rPr>
              <a:t>(Diapo 22)</a:t>
            </a:r>
            <a:r>
              <a:rPr b="0" i="0" lang="fr" sz="1100" u="none" cap="none" strike="noStrike">
                <a:solidFill>
                  <a:srgbClr val="213A8E"/>
                </a:solidFill>
                <a:latin typeface="Arial"/>
                <a:ea typeface="Arial"/>
                <a:cs typeface="Arial"/>
                <a:sym typeface="Arial"/>
              </a:rPr>
              <a:t> Finissez l’atelier en posant cette dernière question : “Que feriez vous si vous êtes témoin de cyberharcèlement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6"/>
            </a:pPr>
            <a:r>
              <a:rPr b="0" i="0" lang="fr" sz="1100" u="none" cap="none" strike="noStrike">
                <a:solidFill>
                  <a:schemeClr val="lt1"/>
                </a:solidFill>
                <a:latin typeface="Fira Sans Medium"/>
                <a:ea typeface="Fira Sans Medium"/>
                <a:cs typeface="Fira Sans Medium"/>
                <a:sym typeface="Fira Sans Medium"/>
              </a:rPr>
              <a:t>Reformulation et conclusion </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Avant de clore l'atelier et de quitter le groupe, demandez à chacune et chacun de dire ce qui lui a paru important dans l’atelier aujourd’hui et de dire une bonne pratique à avoir quand on est victime ou témoin de cyberharcèlement.</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213A8E"/>
              </a:solidFill>
              <a:latin typeface="Arial"/>
              <a:ea typeface="Arial"/>
              <a:cs typeface="Arial"/>
              <a:sym typeface="Arial"/>
            </a:endParaRPr>
          </a:p>
        </p:txBody>
      </p:sp>
      <p:grpSp>
        <p:nvGrpSpPr>
          <p:cNvPr id="118" name="Google Shape;118;p2"/>
          <p:cNvGrpSpPr/>
          <p:nvPr/>
        </p:nvGrpSpPr>
        <p:grpSpPr>
          <a:xfrm>
            <a:off x="6954459" y="507597"/>
            <a:ext cx="350079" cy="350079"/>
            <a:chOff x="2037825" y="3254050"/>
            <a:chExt cx="296175" cy="296175"/>
          </a:xfrm>
        </p:grpSpPr>
        <p:sp>
          <p:nvSpPr>
            <p:cNvPr id="119" name="Google Shape;119;p2"/>
            <p:cNvSpPr/>
            <p:nvPr/>
          </p:nvSpPr>
          <p:spPr>
            <a:xfrm>
              <a:off x="2063825" y="3254050"/>
              <a:ext cx="86675" cy="86675"/>
            </a:xfrm>
            <a:custGeom>
              <a:rect b="b" l="l" r="r" t="t"/>
              <a:pathLst>
                <a:path extrusionOk="0" h="3467" w="3467">
                  <a:moveTo>
                    <a:pt x="1733" y="1"/>
                  </a:moveTo>
                  <a:cubicBezTo>
                    <a:pt x="788" y="1"/>
                    <a:pt x="1" y="788"/>
                    <a:pt x="1" y="1733"/>
                  </a:cubicBezTo>
                  <a:cubicBezTo>
                    <a:pt x="1" y="2679"/>
                    <a:pt x="788" y="3466"/>
                    <a:pt x="1733" y="3466"/>
                  </a:cubicBezTo>
                  <a:cubicBezTo>
                    <a:pt x="2678" y="3466"/>
                    <a:pt x="3466" y="2679"/>
                    <a:pt x="3466" y="1733"/>
                  </a:cubicBezTo>
                  <a:cubicBezTo>
                    <a:pt x="3466" y="788"/>
                    <a:pt x="2678" y="1"/>
                    <a:pt x="1733"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2"/>
            <p:cNvSpPr/>
            <p:nvPr/>
          </p:nvSpPr>
          <p:spPr>
            <a:xfrm>
              <a:off x="2178025" y="3289500"/>
              <a:ext cx="104000" cy="67950"/>
            </a:xfrm>
            <a:custGeom>
              <a:rect b="b" l="l" r="r" t="t"/>
              <a:pathLst>
                <a:path extrusionOk="0" h="2718" w="4160">
                  <a:moveTo>
                    <a:pt x="347" y="0"/>
                  </a:moveTo>
                  <a:cubicBezTo>
                    <a:pt x="158" y="0"/>
                    <a:pt x="1" y="158"/>
                    <a:pt x="1" y="347"/>
                  </a:cubicBezTo>
                  <a:cubicBezTo>
                    <a:pt x="1" y="536"/>
                    <a:pt x="95" y="662"/>
                    <a:pt x="316" y="662"/>
                  </a:cubicBezTo>
                  <a:lnTo>
                    <a:pt x="2395" y="662"/>
                  </a:lnTo>
                  <a:cubicBezTo>
                    <a:pt x="2584" y="662"/>
                    <a:pt x="2742" y="820"/>
                    <a:pt x="2742" y="1009"/>
                  </a:cubicBezTo>
                  <a:lnTo>
                    <a:pt x="2742" y="1576"/>
                  </a:lnTo>
                  <a:lnTo>
                    <a:pt x="2616" y="1450"/>
                  </a:lnTo>
                  <a:cubicBezTo>
                    <a:pt x="2568" y="1387"/>
                    <a:pt x="2482" y="1355"/>
                    <a:pt x="2391" y="1355"/>
                  </a:cubicBezTo>
                  <a:cubicBezTo>
                    <a:pt x="2301" y="1355"/>
                    <a:pt x="2206" y="1387"/>
                    <a:pt x="2143" y="1450"/>
                  </a:cubicBezTo>
                  <a:cubicBezTo>
                    <a:pt x="2049" y="1576"/>
                    <a:pt x="2049" y="1796"/>
                    <a:pt x="2143" y="1922"/>
                  </a:cubicBezTo>
                  <a:lnTo>
                    <a:pt x="2868" y="2647"/>
                  </a:lnTo>
                  <a:cubicBezTo>
                    <a:pt x="2931" y="2694"/>
                    <a:pt x="3017" y="2718"/>
                    <a:pt x="3104" y="2718"/>
                  </a:cubicBezTo>
                  <a:cubicBezTo>
                    <a:pt x="3191" y="2718"/>
                    <a:pt x="3277" y="2694"/>
                    <a:pt x="3340" y="2647"/>
                  </a:cubicBezTo>
                  <a:lnTo>
                    <a:pt x="4033" y="1922"/>
                  </a:lnTo>
                  <a:cubicBezTo>
                    <a:pt x="4159" y="1796"/>
                    <a:pt x="4159" y="1576"/>
                    <a:pt x="4033" y="1450"/>
                  </a:cubicBezTo>
                  <a:cubicBezTo>
                    <a:pt x="3986" y="1387"/>
                    <a:pt x="3899" y="1355"/>
                    <a:pt x="3809" y="1355"/>
                  </a:cubicBezTo>
                  <a:cubicBezTo>
                    <a:pt x="3718" y="1355"/>
                    <a:pt x="3624" y="1387"/>
                    <a:pt x="3561" y="1450"/>
                  </a:cubicBezTo>
                  <a:lnTo>
                    <a:pt x="3466" y="1576"/>
                  </a:lnTo>
                  <a:lnTo>
                    <a:pt x="3466" y="1009"/>
                  </a:lnTo>
                  <a:cubicBezTo>
                    <a:pt x="3466" y="441"/>
                    <a:pt x="2994" y="0"/>
                    <a:pt x="242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2"/>
            <p:cNvSpPr/>
            <p:nvPr/>
          </p:nvSpPr>
          <p:spPr>
            <a:xfrm>
              <a:off x="2070125" y="3444225"/>
              <a:ext cx="106350" cy="69075"/>
            </a:xfrm>
            <a:custGeom>
              <a:rect b="b" l="l" r="r" t="t"/>
              <a:pathLst>
                <a:path extrusionOk="0" h="2763" w="4254">
                  <a:moveTo>
                    <a:pt x="1095" y="0"/>
                  </a:moveTo>
                  <a:cubicBezTo>
                    <a:pt x="1002" y="0"/>
                    <a:pt x="904" y="28"/>
                    <a:pt x="820" y="112"/>
                  </a:cubicBezTo>
                  <a:lnTo>
                    <a:pt x="127" y="805"/>
                  </a:lnTo>
                  <a:cubicBezTo>
                    <a:pt x="1" y="931"/>
                    <a:pt x="1" y="1184"/>
                    <a:pt x="127" y="1278"/>
                  </a:cubicBezTo>
                  <a:cubicBezTo>
                    <a:pt x="190" y="1341"/>
                    <a:pt x="276" y="1373"/>
                    <a:pt x="363" y="1373"/>
                  </a:cubicBezTo>
                  <a:cubicBezTo>
                    <a:pt x="449" y="1373"/>
                    <a:pt x="536" y="1341"/>
                    <a:pt x="599" y="1278"/>
                  </a:cubicBezTo>
                  <a:lnTo>
                    <a:pt x="725" y="1184"/>
                  </a:lnTo>
                  <a:lnTo>
                    <a:pt x="725" y="1719"/>
                  </a:lnTo>
                  <a:cubicBezTo>
                    <a:pt x="725" y="2318"/>
                    <a:pt x="1198" y="2759"/>
                    <a:pt x="1733" y="2759"/>
                  </a:cubicBezTo>
                  <a:lnTo>
                    <a:pt x="3813" y="2759"/>
                  </a:lnTo>
                  <a:cubicBezTo>
                    <a:pt x="3837" y="2761"/>
                    <a:pt x="3861" y="2763"/>
                    <a:pt x="3883" y="2763"/>
                  </a:cubicBezTo>
                  <a:cubicBezTo>
                    <a:pt x="4122" y="2763"/>
                    <a:pt x="4254" y="2616"/>
                    <a:pt x="4254" y="2444"/>
                  </a:cubicBezTo>
                  <a:cubicBezTo>
                    <a:pt x="4254" y="2223"/>
                    <a:pt x="4096" y="2066"/>
                    <a:pt x="3907" y="2066"/>
                  </a:cubicBezTo>
                  <a:lnTo>
                    <a:pt x="1828" y="2066"/>
                  </a:lnTo>
                  <a:cubicBezTo>
                    <a:pt x="1639" y="2066"/>
                    <a:pt x="1481" y="1908"/>
                    <a:pt x="1481" y="1719"/>
                  </a:cubicBezTo>
                  <a:lnTo>
                    <a:pt x="1481" y="1184"/>
                  </a:lnTo>
                  <a:lnTo>
                    <a:pt x="1576" y="1278"/>
                  </a:lnTo>
                  <a:cubicBezTo>
                    <a:pt x="1639" y="1341"/>
                    <a:pt x="1733" y="1373"/>
                    <a:pt x="1824" y="1373"/>
                  </a:cubicBezTo>
                  <a:cubicBezTo>
                    <a:pt x="1914" y="1373"/>
                    <a:pt x="2001" y="1341"/>
                    <a:pt x="2048" y="1278"/>
                  </a:cubicBezTo>
                  <a:cubicBezTo>
                    <a:pt x="2174" y="1184"/>
                    <a:pt x="2174" y="931"/>
                    <a:pt x="2048" y="805"/>
                  </a:cubicBezTo>
                  <a:lnTo>
                    <a:pt x="1355" y="112"/>
                  </a:lnTo>
                  <a:cubicBezTo>
                    <a:pt x="1292" y="81"/>
                    <a:pt x="1261" y="81"/>
                    <a:pt x="1229" y="18"/>
                  </a:cubicBezTo>
                  <a:cubicBezTo>
                    <a:pt x="1187" y="7"/>
                    <a:pt x="1142" y="0"/>
                    <a:pt x="1095"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2"/>
            <p:cNvSpPr/>
            <p:nvPr/>
          </p:nvSpPr>
          <p:spPr>
            <a:xfrm>
              <a:off x="2219775" y="3375350"/>
              <a:ext cx="89025" cy="85875"/>
            </a:xfrm>
            <a:custGeom>
              <a:rect b="b" l="l" r="r" t="t"/>
              <a:pathLst>
                <a:path extrusionOk="0" h="3435" w="3561">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2"/>
            <p:cNvSpPr/>
            <p:nvPr/>
          </p:nvSpPr>
          <p:spPr>
            <a:xfrm>
              <a:off x="2037825" y="3339125"/>
              <a:ext cx="138650" cy="88225"/>
            </a:xfrm>
            <a:custGeom>
              <a:rect b="b" l="l" r="r" t="t"/>
              <a:pathLst>
                <a:path extrusionOk="0" h="3529" w="5546">
                  <a:moveTo>
                    <a:pt x="1072" y="0"/>
                  </a:moveTo>
                  <a:cubicBezTo>
                    <a:pt x="442" y="536"/>
                    <a:pt x="32" y="1292"/>
                    <a:pt x="32" y="2143"/>
                  </a:cubicBezTo>
                  <a:lnTo>
                    <a:pt x="32" y="3182"/>
                  </a:lnTo>
                  <a:cubicBezTo>
                    <a:pt x="1" y="3371"/>
                    <a:pt x="158" y="3529"/>
                    <a:pt x="347" y="3529"/>
                  </a:cubicBezTo>
                  <a:lnTo>
                    <a:pt x="5199" y="3529"/>
                  </a:lnTo>
                  <a:cubicBezTo>
                    <a:pt x="5388" y="3529"/>
                    <a:pt x="5546" y="3371"/>
                    <a:pt x="5546" y="3182"/>
                  </a:cubicBezTo>
                  <a:lnTo>
                    <a:pt x="5546" y="2143"/>
                  </a:lnTo>
                  <a:cubicBezTo>
                    <a:pt x="5546" y="1292"/>
                    <a:pt x="5168" y="536"/>
                    <a:pt x="4538" y="0"/>
                  </a:cubicBezTo>
                  <a:cubicBezTo>
                    <a:pt x="4096" y="473"/>
                    <a:pt x="3466" y="756"/>
                    <a:pt x="2805" y="756"/>
                  </a:cubicBezTo>
                  <a:cubicBezTo>
                    <a:pt x="2143" y="756"/>
                    <a:pt x="1513" y="504"/>
                    <a:pt x="107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2"/>
            <p:cNvSpPr/>
            <p:nvPr/>
          </p:nvSpPr>
          <p:spPr>
            <a:xfrm>
              <a:off x="2193775" y="3460400"/>
              <a:ext cx="140225" cy="89825"/>
            </a:xfrm>
            <a:custGeom>
              <a:rect b="b" l="l" r="r" t="t"/>
              <a:pathLst>
                <a:path extrusionOk="0" h="3593" w="5609">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3"/>
          <p:cNvSpPr/>
          <p:nvPr/>
        </p:nvSpPr>
        <p:spPr>
          <a:xfrm>
            <a:off x="1408950" y="5961625"/>
            <a:ext cx="5533200" cy="30585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3"/>
          <p:cNvSpPr txBox="1"/>
          <p:nvPr/>
        </p:nvSpPr>
        <p:spPr>
          <a:xfrm>
            <a:off x="1108202"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Conseils</a:t>
            </a:r>
            <a:endParaRPr b="1" i="0" sz="2500" u="none" cap="none" strike="noStrike">
              <a:solidFill>
                <a:srgbClr val="213A8E"/>
              </a:solidFill>
              <a:latin typeface="Arial"/>
              <a:ea typeface="Arial"/>
              <a:cs typeface="Arial"/>
              <a:sym typeface="Arial"/>
            </a:endParaRPr>
          </a:p>
        </p:txBody>
      </p:sp>
      <p:sp>
        <p:nvSpPr>
          <p:cNvPr id="131" name="Google Shape;131;p3"/>
          <p:cNvSpPr/>
          <p:nvPr/>
        </p:nvSpPr>
        <p:spPr>
          <a:xfrm>
            <a:off x="0" y="0"/>
            <a:ext cx="8610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rot="-5400000">
            <a:off x="-1183950" y="77679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ATELIER “HORS ÉCRAN” 3</a:t>
            </a:r>
            <a:endParaRPr b="1" i="0" sz="1800" u="none" cap="none" strike="noStrike">
              <a:solidFill>
                <a:schemeClr val="lt1"/>
              </a:solidFill>
              <a:latin typeface="Arial"/>
              <a:ea typeface="Arial"/>
              <a:cs typeface="Arial"/>
              <a:sym typeface="Arial"/>
            </a:endParaRPr>
          </a:p>
        </p:txBody>
      </p:sp>
      <p:sp>
        <p:nvSpPr>
          <p:cNvPr id="133" name="Google Shape;133;p3"/>
          <p:cNvSpPr txBox="1"/>
          <p:nvPr/>
        </p:nvSpPr>
        <p:spPr>
          <a:xfrm>
            <a:off x="2376900" y="1113675"/>
            <a:ext cx="4784400" cy="98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Pour faire face à des potentielles problématiques liées à des troubles de l’inhibition, équipez-vous et présentez un dispositif type “bâton de parole”. Si une ou plusieurs personnes ont des difficultés de préhension, soyez celui ou celle qui fera voyager le “bâton de parole”.</a:t>
            </a:r>
            <a:endParaRPr b="0" i="0" sz="1100" u="none" cap="none" strike="noStrike">
              <a:solidFill>
                <a:srgbClr val="213A8E"/>
              </a:solidFill>
              <a:latin typeface="Arial"/>
              <a:ea typeface="Arial"/>
              <a:cs typeface="Arial"/>
              <a:sym typeface="Arial"/>
            </a:endParaRPr>
          </a:p>
        </p:txBody>
      </p:sp>
      <p:sp>
        <p:nvSpPr>
          <p:cNvPr id="134" name="Google Shape;134;p3"/>
          <p:cNvSpPr txBox="1"/>
          <p:nvPr/>
        </p:nvSpPr>
        <p:spPr>
          <a:xfrm>
            <a:off x="1125338" y="2677075"/>
            <a:ext cx="4784400" cy="71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Demandez régulièrement de reformuler ce que vous dites, ce qu’elles/ils font, vont faire, etc. par divers moyens (oral, écrit, montrer, etc.). Ça facilite “l’inscription” dans la mémoire.</a:t>
            </a:r>
            <a:endParaRPr b="0" i="0" sz="1100" u="none" cap="none" strike="noStrike">
              <a:solidFill>
                <a:srgbClr val="213A8E"/>
              </a:solidFill>
              <a:latin typeface="Arial"/>
              <a:ea typeface="Arial"/>
              <a:cs typeface="Arial"/>
              <a:sym typeface="Arial"/>
            </a:endParaRPr>
          </a:p>
        </p:txBody>
      </p:sp>
      <p:pic>
        <p:nvPicPr>
          <p:cNvPr id="135" name="Google Shape;135;p3"/>
          <p:cNvPicPr preferRelativeResize="0"/>
          <p:nvPr/>
        </p:nvPicPr>
        <p:blipFill rotWithShape="1">
          <a:blip r:embed="rId3">
            <a:alphaModFix/>
          </a:blip>
          <a:srcRect b="0" l="0" r="0" t="0"/>
          <a:stretch/>
        </p:blipFill>
        <p:spPr>
          <a:xfrm>
            <a:off x="1125350" y="1030713"/>
            <a:ext cx="1153225" cy="1153225"/>
          </a:xfrm>
          <a:prstGeom prst="rect">
            <a:avLst/>
          </a:prstGeom>
          <a:noFill/>
          <a:ln>
            <a:noFill/>
          </a:ln>
        </p:spPr>
      </p:pic>
      <p:pic>
        <p:nvPicPr>
          <p:cNvPr id="136" name="Google Shape;136;p3"/>
          <p:cNvPicPr preferRelativeResize="0"/>
          <p:nvPr/>
        </p:nvPicPr>
        <p:blipFill rotWithShape="1">
          <a:blip r:embed="rId4">
            <a:alphaModFix/>
          </a:blip>
          <a:srcRect b="0" l="0" r="0" t="0"/>
          <a:stretch/>
        </p:blipFill>
        <p:spPr>
          <a:xfrm>
            <a:off x="5990925" y="2529638"/>
            <a:ext cx="1170374" cy="1170374"/>
          </a:xfrm>
          <a:prstGeom prst="rect">
            <a:avLst/>
          </a:prstGeom>
          <a:noFill/>
          <a:ln>
            <a:noFill/>
          </a:ln>
        </p:spPr>
      </p:pic>
      <p:sp>
        <p:nvSpPr>
          <p:cNvPr id="137" name="Google Shape;137;p3"/>
          <p:cNvSpPr txBox="1"/>
          <p:nvPr/>
        </p:nvSpPr>
        <p:spPr>
          <a:xfrm>
            <a:off x="1534500" y="6035400"/>
            <a:ext cx="5282100" cy="265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Le cyber harcèlement, c’est quand je subis des moqueries violentes et répétées qui peuvent détruire ma réputation ou bien me faire souffrir.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Cela peut être à cause de mon handicap, de ma religion, de ma couleur de peau ou sans raison apparente, juste pour le plaisir de faire du mal.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Parfois, c’est quelqu’un que je connais Parfois c’est quelqu’un qui se cache derrière un pseudo.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Le cyber harcèlement peut prendre plusieurs formes comme par exemple :</a:t>
            </a:r>
            <a:endParaRPr b="1" i="0" sz="1100" u="none" cap="none" strike="noStrike">
              <a:solidFill>
                <a:schemeClr val="lt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 des commentaires méchants et répétés </a:t>
            </a:r>
            <a:endParaRPr b="1" i="0" sz="1100" u="none" cap="none" strike="noStrike">
              <a:solidFill>
                <a:schemeClr val="lt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 des menaces </a:t>
            </a:r>
            <a:endParaRPr b="1" i="0" sz="1100" u="none" cap="none" strike="noStrike">
              <a:solidFill>
                <a:schemeClr val="lt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 des fausses rumeurs </a:t>
            </a:r>
            <a:endParaRPr b="1" i="0" sz="1100" u="none" cap="none" strike="noStrike">
              <a:solidFill>
                <a:schemeClr val="lt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 des vidéos ou des photos personnelles </a:t>
            </a:r>
            <a:endParaRPr b="1" i="0" sz="1100" u="none" cap="none" strike="noStrike">
              <a:solidFill>
                <a:schemeClr val="lt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Arial"/>
                <a:ea typeface="Arial"/>
                <a:cs typeface="Arial"/>
                <a:sym typeface="Arial"/>
              </a:rPr>
              <a:t>• des montages photos humiliants qui détruisent ma réputation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lt1"/>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100"/>
              <a:buFont typeface="Arial"/>
              <a:buNone/>
            </a:pPr>
            <a:r>
              <a:rPr b="1" i="1" lang="fr" sz="1100" u="none" cap="none" strike="noStrike">
                <a:solidFill>
                  <a:schemeClr val="lt1"/>
                </a:solidFill>
                <a:latin typeface="Arial"/>
                <a:ea typeface="Arial"/>
                <a:cs typeface="Arial"/>
                <a:sym typeface="Arial"/>
              </a:rPr>
              <a:t>Source : Isabelle de Groot, Le pas de coté</a:t>
            </a:r>
            <a:endParaRPr b="1" i="1" sz="1100" u="none" cap="none" strike="noStrike">
              <a:solidFill>
                <a:schemeClr val="lt1"/>
              </a:solidFill>
              <a:latin typeface="Arial"/>
              <a:ea typeface="Arial"/>
              <a:cs typeface="Arial"/>
              <a:sym typeface="Arial"/>
            </a:endParaRPr>
          </a:p>
        </p:txBody>
      </p:sp>
      <p:pic>
        <p:nvPicPr>
          <p:cNvPr id="138" name="Google Shape;138;p3"/>
          <p:cNvPicPr preferRelativeResize="0"/>
          <p:nvPr/>
        </p:nvPicPr>
        <p:blipFill rotWithShape="1">
          <a:blip r:embed="rId5">
            <a:alphaModFix/>
          </a:blip>
          <a:srcRect b="0" l="0" r="0" t="0"/>
          <a:stretch/>
        </p:blipFill>
        <p:spPr>
          <a:xfrm>
            <a:off x="1076187" y="3823263"/>
            <a:ext cx="1251549" cy="1251549"/>
          </a:xfrm>
          <a:prstGeom prst="rect">
            <a:avLst/>
          </a:prstGeom>
          <a:noFill/>
          <a:ln>
            <a:noFill/>
          </a:ln>
        </p:spPr>
      </p:pic>
      <p:sp>
        <p:nvSpPr>
          <p:cNvPr id="139" name="Google Shape;139;p3"/>
          <p:cNvSpPr txBox="1"/>
          <p:nvPr/>
        </p:nvSpPr>
        <p:spPr>
          <a:xfrm>
            <a:off x="2376900" y="4048175"/>
            <a:ext cx="4784400" cy="79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Même si le film est court, n’hésitez pas à le projeter plusieurs fois. Et, si le support de discussion s’appuie sur des parties différentes du film, projetez-le tout le temps en entier pour garder le sens général et faciliter la compréhension.</a:t>
            </a:r>
            <a:endParaRPr b="0" i="0" sz="1100" u="none" cap="none" strike="noStrike">
              <a:solidFill>
                <a:srgbClr val="213A8E"/>
              </a:solidFill>
              <a:latin typeface="Arial"/>
              <a:ea typeface="Arial"/>
              <a:cs typeface="Arial"/>
              <a:sym typeface="Arial"/>
            </a:endParaRPr>
          </a:p>
        </p:txBody>
      </p:sp>
      <p:grpSp>
        <p:nvGrpSpPr>
          <p:cNvPr id="140" name="Google Shape;140;p3"/>
          <p:cNvGrpSpPr/>
          <p:nvPr/>
        </p:nvGrpSpPr>
        <p:grpSpPr>
          <a:xfrm>
            <a:off x="255459" y="507597"/>
            <a:ext cx="350079" cy="350079"/>
            <a:chOff x="2037825" y="3254050"/>
            <a:chExt cx="296175" cy="296175"/>
          </a:xfrm>
        </p:grpSpPr>
        <p:sp>
          <p:nvSpPr>
            <p:cNvPr id="141" name="Google Shape;141;p3"/>
            <p:cNvSpPr/>
            <p:nvPr/>
          </p:nvSpPr>
          <p:spPr>
            <a:xfrm>
              <a:off x="2063825" y="3254050"/>
              <a:ext cx="86675" cy="86675"/>
            </a:xfrm>
            <a:custGeom>
              <a:rect b="b" l="l" r="r" t="t"/>
              <a:pathLst>
                <a:path extrusionOk="0" h="3467" w="3467">
                  <a:moveTo>
                    <a:pt x="1733" y="1"/>
                  </a:moveTo>
                  <a:cubicBezTo>
                    <a:pt x="788" y="1"/>
                    <a:pt x="1" y="788"/>
                    <a:pt x="1" y="1733"/>
                  </a:cubicBezTo>
                  <a:cubicBezTo>
                    <a:pt x="1" y="2679"/>
                    <a:pt x="788" y="3466"/>
                    <a:pt x="1733" y="3466"/>
                  </a:cubicBezTo>
                  <a:cubicBezTo>
                    <a:pt x="2678" y="3466"/>
                    <a:pt x="3466" y="2679"/>
                    <a:pt x="3466" y="1733"/>
                  </a:cubicBezTo>
                  <a:cubicBezTo>
                    <a:pt x="3466" y="788"/>
                    <a:pt x="2678" y="1"/>
                    <a:pt x="1733"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3"/>
            <p:cNvSpPr/>
            <p:nvPr/>
          </p:nvSpPr>
          <p:spPr>
            <a:xfrm>
              <a:off x="2178025" y="3289500"/>
              <a:ext cx="104000" cy="67950"/>
            </a:xfrm>
            <a:custGeom>
              <a:rect b="b" l="l" r="r" t="t"/>
              <a:pathLst>
                <a:path extrusionOk="0" h="2718" w="4160">
                  <a:moveTo>
                    <a:pt x="347" y="0"/>
                  </a:moveTo>
                  <a:cubicBezTo>
                    <a:pt x="158" y="0"/>
                    <a:pt x="1" y="158"/>
                    <a:pt x="1" y="347"/>
                  </a:cubicBezTo>
                  <a:cubicBezTo>
                    <a:pt x="1" y="536"/>
                    <a:pt x="95" y="662"/>
                    <a:pt x="316" y="662"/>
                  </a:cubicBezTo>
                  <a:lnTo>
                    <a:pt x="2395" y="662"/>
                  </a:lnTo>
                  <a:cubicBezTo>
                    <a:pt x="2584" y="662"/>
                    <a:pt x="2742" y="820"/>
                    <a:pt x="2742" y="1009"/>
                  </a:cubicBezTo>
                  <a:lnTo>
                    <a:pt x="2742" y="1576"/>
                  </a:lnTo>
                  <a:lnTo>
                    <a:pt x="2616" y="1450"/>
                  </a:lnTo>
                  <a:cubicBezTo>
                    <a:pt x="2568" y="1387"/>
                    <a:pt x="2482" y="1355"/>
                    <a:pt x="2391" y="1355"/>
                  </a:cubicBezTo>
                  <a:cubicBezTo>
                    <a:pt x="2301" y="1355"/>
                    <a:pt x="2206" y="1387"/>
                    <a:pt x="2143" y="1450"/>
                  </a:cubicBezTo>
                  <a:cubicBezTo>
                    <a:pt x="2049" y="1576"/>
                    <a:pt x="2049" y="1796"/>
                    <a:pt x="2143" y="1922"/>
                  </a:cubicBezTo>
                  <a:lnTo>
                    <a:pt x="2868" y="2647"/>
                  </a:lnTo>
                  <a:cubicBezTo>
                    <a:pt x="2931" y="2694"/>
                    <a:pt x="3017" y="2718"/>
                    <a:pt x="3104" y="2718"/>
                  </a:cubicBezTo>
                  <a:cubicBezTo>
                    <a:pt x="3191" y="2718"/>
                    <a:pt x="3277" y="2694"/>
                    <a:pt x="3340" y="2647"/>
                  </a:cubicBezTo>
                  <a:lnTo>
                    <a:pt x="4033" y="1922"/>
                  </a:lnTo>
                  <a:cubicBezTo>
                    <a:pt x="4159" y="1796"/>
                    <a:pt x="4159" y="1576"/>
                    <a:pt x="4033" y="1450"/>
                  </a:cubicBezTo>
                  <a:cubicBezTo>
                    <a:pt x="3986" y="1387"/>
                    <a:pt x="3899" y="1355"/>
                    <a:pt x="3809" y="1355"/>
                  </a:cubicBezTo>
                  <a:cubicBezTo>
                    <a:pt x="3718" y="1355"/>
                    <a:pt x="3624" y="1387"/>
                    <a:pt x="3561" y="1450"/>
                  </a:cubicBezTo>
                  <a:lnTo>
                    <a:pt x="3466" y="1576"/>
                  </a:lnTo>
                  <a:lnTo>
                    <a:pt x="3466" y="1009"/>
                  </a:lnTo>
                  <a:cubicBezTo>
                    <a:pt x="3466" y="441"/>
                    <a:pt x="2994" y="0"/>
                    <a:pt x="242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3"/>
            <p:cNvSpPr/>
            <p:nvPr/>
          </p:nvSpPr>
          <p:spPr>
            <a:xfrm>
              <a:off x="2070125" y="3444225"/>
              <a:ext cx="106350" cy="69075"/>
            </a:xfrm>
            <a:custGeom>
              <a:rect b="b" l="l" r="r" t="t"/>
              <a:pathLst>
                <a:path extrusionOk="0" h="2763" w="4254">
                  <a:moveTo>
                    <a:pt x="1095" y="0"/>
                  </a:moveTo>
                  <a:cubicBezTo>
                    <a:pt x="1002" y="0"/>
                    <a:pt x="904" y="28"/>
                    <a:pt x="820" y="112"/>
                  </a:cubicBezTo>
                  <a:lnTo>
                    <a:pt x="127" y="805"/>
                  </a:lnTo>
                  <a:cubicBezTo>
                    <a:pt x="1" y="931"/>
                    <a:pt x="1" y="1184"/>
                    <a:pt x="127" y="1278"/>
                  </a:cubicBezTo>
                  <a:cubicBezTo>
                    <a:pt x="190" y="1341"/>
                    <a:pt x="276" y="1373"/>
                    <a:pt x="363" y="1373"/>
                  </a:cubicBezTo>
                  <a:cubicBezTo>
                    <a:pt x="449" y="1373"/>
                    <a:pt x="536" y="1341"/>
                    <a:pt x="599" y="1278"/>
                  </a:cubicBezTo>
                  <a:lnTo>
                    <a:pt x="725" y="1184"/>
                  </a:lnTo>
                  <a:lnTo>
                    <a:pt x="725" y="1719"/>
                  </a:lnTo>
                  <a:cubicBezTo>
                    <a:pt x="725" y="2318"/>
                    <a:pt x="1198" y="2759"/>
                    <a:pt x="1733" y="2759"/>
                  </a:cubicBezTo>
                  <a:lnTo>
                    <a:pt x="3813" y="2759"/>
                  </a:lnTo>
                  <a:cubicBezTo>
                    <a:pt x="3837" y="2761"/>
                    <a:pt x="3861" y="2763"/>
                    <a:pt x="3883" y="2763"/>
                  </a:cubicBezTo>
                  <a:cubicBezTo>
                    <a:pt x="4122" y="2763"/>
                    <a:pt x="4254" y="2616"/>
                    <a:pt x="4254" y="2444"/>
                  </a:cubicBezTo>
                  <a:cubicBezTo>
                    <a:pt x="4254" y="2223"/>
                    <a:pt x="4096" y="2066"/>
                    <a:pt x="3907" y="2066"/>
                  </a:cubicBezTo>
                  <a:lnTo>
                    <a:pt x="1828" y="2066"/>
                  </a:lnTo>
                  <a:cubicBezTo>
                    <a:pt x="1639" y="2066"/>
                    <a:pt x="1481" y="1908"/>
                    <a:pt x="1481" y="1719"/>
                  </a:cubicBezTo>
                  <a:lnTo>
                    <a:pt x="1481" y="1184"/>
                  </a:lnTo>
                  <a:lnTo>
                    <a:pt x="1576" y="1278"/>
                  </a:lnTo>
                  <a:cubicBezTo>
                    <a:pt x="1639" y="1341"/>
                    <a:pt x="1733" y="1373"/>
                    <a:pt x="1824" y="1373"/>
                  </a:cubicBezTo>
                  <a:cubicBezTo>
                    <a:pt x="1914" y="1373"/>
                    <a:pt x="2001" y="1341"/>
                    <a:pt x="2048" y="1278"/>
                  </a:cubicBezTo>
                  <a:cubicBezTo>
                    <a:pt x="2174" y="1184"/>
                    <a:pt x="2174" y="931"/>
                    <a:pt x="2048" y="805"/>
                  </a:cubicBezTo>
                  <a:lnTo>
                    <a:pt x="1355" y="112"/>
                  </a:lnTo>
                  <a:cubicBezTo>
                    <a:pt x="1292" y="81"/>
                    <a:pt x="1261" y="81"/>
                    <a:pt x="1229" y="18"/>
                  </a:cubicBezTo>
                  <a:cubicBezTo>
                    <a:pt x="1187" y="7"/>
                    <a:pt x="1142" y="0"/>
                    <a:pt x="1095"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3"/>
            <p:cNvSpPr/>
            <p:nvPr/>
          </p:nvSpPr>
          <p:spPr>
            <a:xfrm>
              <a:off x="2219775" y="3375350"/>
              <a:ext cx="89025" cy="85875"/>
            </a:xfrm>
            <a:custGeom>
              <a:rect b="b" l="l" r="r" t="t"/>
              <a:pathLst>
                <a:path extrusionOk="0" h="3435" w="3561">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3"/>
            <p:cNvSpPr/>
            <p:nvPr/>
          </p:nvSpPr>
          <p:spPr>
            <a:xfrm>
              <a:off x="2037825" y="3339125"/>
              <a:ext cx="138650" cy="88225"/>
            </a:xfrm>
            <a:custGeom>
              <a:rect b="b" l="l" r="r" t="t"/>
              <a:pathLst>
                <a:path extrusionOk="0" h="3529" w="5546">
                  <a:moveTo>
                    <a:pt x="1072" y="0"/>
                  </a:moveTo>
                  <a:cubicBezTo>
                    <a:pt x="442" y="536"/>
                    <a:pt x="32" y="1292"/>
                    <a:pt x="32" y="2143"/>
                  </a:cubicBezTo>
                  <a:lnTo>
                    <a:pt x="32" y="3182"/>
                  </a:lnTo>
                  <a:cubicBezTo>
                    <a:pt x="1" y="3371"/>
                    <a:pt x="158" y="3529"/>
                    <a:pt x="347" y="3529"/>
                  </a:cubicBezTo>
                  <a:lnTo>
                    <a:pt x="5199" y="3529"/>
                  </a:lnTo>
                  <a:cubicBezTo>
                    <a:pt x="5388" y="3529"/>
                    <a:pt x="5546" y="3371"/>
                    <a:pt x="5546" y="3182"/>
                  </a:cubicBezTo>
                  <a:lnTo>
                    <a:pt x="5546" y="2143"/>
                  </a:lnTo>
                  <a:cubicBezTo>
                    <a:pt x="5546" y="1292"/>
                    <a:pt x="5168" y="536"/>
                    <a:pt x="4538" y="0"/>
                  </a:cubicBezTo>
                  <a:cubicBezTo>
                    <a:pt x="4096" y="473"/>
                    <a:pt x="3466" y="756"/>
                    <a:pt x="2805" y="756"/>
                  </a:cubicBezTo>
                  <a:cubicBezTo>
                    <a:pt x="2143" y="756"/>
                    <a:pt x="1513" y="504"/>
                    <a:pt x="107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3"/>
            <p:cNvSpPr/>
            <p:nvPr/>
          </p:nvSpPr>
          <p:spPr>
            <a:xfrm>
              <a:off x="2193775" y="3460400"/>
              <a:ext cx="140225" cy="89825"/>
            </a:xfrm>
            <a:custGeom>
              <a:rect b="b" l="l" r="r" t="t"/>
              <a:pathLst>
                <a:path extrusionOk="0" h="3593" w="5609">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