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10440000" cx="7560000"/>
  <p:notesSz cx="6858000" cy="9144000"/>
  <p:embeddedFontLst>
    <p:embeddedFont>
      <p:font typeface="Roboto"/>
      <p:regular r:id="rId9"/>
      <p:bold r:id="rId10"/>
      <p:italic r:id="rId11"/>
      <p:boldItalic r:id="rId12"/>
    </p:embeddedFont>
    <p:embeddedFont>
      <p:font typeface="Fir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0">
          <p15:clr>
            <a:srgbClr val="747775"/>
          </p15:clr>
        </p15:guide>
        <p15:guide id="2" pos="110">
          <p15:clr>
            <a:srgbClr val="747775"/>
          </p15:clr>
        </p15:guide>
        <p15:guide id="3" orient="horz" pos="483">
          <p15:clr>
            <a:srgbClr val="747775"/>
          </p15:clr>
        </p15:guide>
        <p15:guide id="4" pos="544">
          <p15:clr>
            <a:srgbClr val="747775"/>
          </p15:clr>
        </p15:guide>
        <p15:guide id="5" pos="4218">
          <p15:clr>
            <a:srgbClr val="747775"/>
          </p15:clr>
        </p15:guide>
        <p15:guide id="6" pos="4490">
          <p15:clr>
            <a:srgbClr val="747775"/>
          </p15:clr>
        </p15:guide>
        <p15:guide id="7" orient="horz" pos="6066">
          <p15:clr>
            <a:srgbClr val="747775"/>
          </p15:clr>
        </p15:guide>
      </p15:sldGuideLst>
    </p:ext>
    <p:ext uri="GoogleSlidesCustomDataVersion2">
      <go:slidesCustomData xmlns:go="http://customooxmlschemas.google.com/" r:id="rId17" roundtripDataSignature="AMtx7mgl2NCminarEg65U6pd5++0reSkW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0" orient="horz"/>
        <p:guide pos="110"/>
        <p:guide pos="483" orient="horz"/>
        <p:guide pos="544"/>
        <p:guide pos="4218"/>
        <p:guide pos="4490"/>
        <p:guide pos="6066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italic.fntdata"/><Relationship Id="rId10" Type="http://schemas.openxmlformats.org/officeDocument/2006/relationships/font" Target="fonts/Roboto-bold.fntdata"/><Relationship Id="rId13" Type="http://schemas.openxmlformats.org/officeDocument/2006/relationships/font" Target="fonts/FiraSansMedium-regular.fntdata"/><Relationship Id="rId12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regular.fntdata"/><Relationship Id="rId15" Type="http://schemas.openxmlformats.org/officeDocument/2006/relationships/font" Target="fonts/FiraSansMedium-italic.fntdata"/><Relationship Id="rId14" Type="http://schemas.openxmlformats.org/officeDocument/2006/relationships/font" Target="fonts/FiraSansMedium-bold.fntdata"/><Relationship Id="rId17" Type="http://customschemas.google.com/relationships/presentationmetadata" Target="metadata"/><Relationship Id="rId16" Type="http://schemas.openxmlformats.org/officeDocument/2006/relationships/font" Target="fonts/FiraSansMedium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" name="Google Shape;5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ote bas de page impair">
  <p:cSld name="SECTION_HEADER_1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1" name="Google Shape;11;p5"/>
          <p:cNvSpPr txBox="1"/>
          <p:nvPr/>
        </p:nvSpPr>
        <p:spPr>
          <a:xfrm>
            <a:off x="1076325" y="9667875"/>
            <a:ext cx="61245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5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4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4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5" name="Google Shape;45;p14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6" name="Google Shape;46;p14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5"/>
          <p:cNvSpPr txBox="1"/>
          <p:nvPr>
            <p:ph idx="1" type="body"/>
          </p:nvPr>
        </p:nvSpPr>
        <p:spPr>
          <a:xfrm>
            <a:off x="257705" y="8586994"/>
            <a:ext cx="4959600" cy="122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0" name="Google Shape;50;p1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6"/>
          <p:cNvSpPr txBox="1"/>
          <p:nvPr>
            <p:ph hasCustomPrompt="1" type="title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3" name="Google Shape;53;p16"/>
          <p:cNvSpPr txBox="1"/>
          <p:nvPr>
            <p:ph idx="1" type="body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4" name="Google Shape;54;p1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ote bas de page pair">
  <p:cSld name="TITLE_AND_BODY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5" name="Google Shape;15;p6"/>
          <p:cNvSpPr txBox="1"/>
          <p:nvPr/>
        </p:nvSpPr>
        <p:spPr>
          <a:xfrm>
            <a:off x="314325" y="9667875"/>
            <a:ext cx="61245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7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8" name="Google Shape;18;p7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" name="Google Shape;19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8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10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1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12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1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3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1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"/>
          <p:cNvSpPr txBox="1"/>
          <p:nvPr/>
        </p:nvSpPr>
        <p:spPr>
          <a:xfrm>
            <a:off x="1084500" y="379189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78D2AA"/>
                </a:solidFill>
                <a:latin typeface="Arial"/>
                <a:ea typeface="Arial"/>
                <a:cs typeface="Arial"/>
                <a:sym typeface="Arial"/>
              </a:rPr>
              <a:t>Cadavre Exquis</a:t>
            </a:r>
            <a:endParaRPr b="1" i="0" sz="2500" u="none" cap="none" strike="noStrike">
              <a:solidFill>
                <a:srgbClr val="78D2A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/>
          <p:nvPr/>
        </p:nvSpPr>
        <p:spPr>
          <a:xfrm>
            <a:off x="1108200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"/>
          <p:cNvSpPr/>
          <p:nvPr/>
        </p:nvSpPr>
        <p:spPr>
          <a:xfrm>
            <a:off x="2683231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/>
          <p:nvPr/>
        </p:nvSpPr>
        <p:spPr>
          <a:xfrm>
            <a:off x="4258262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"/>
          <p:cNvSpPr/>
          <p:nvPr/>
        </p:nvSpPr>
        <p:spPr>
          <a:xfrm>
            <a:off x="5833293" y="1088707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"/>
          <p:cNvSpPr txBox="1"/>
          <p:nvPr/>
        </p:nvSpPr>
        <p:spPr>
          <a:xfrm>
            <a:off x="3084400" y="2151575"/>
            <a:ext cx="6969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Collectif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"/>
          <p:cNvSpPr txBox="1"/>
          <p:nvPr/>
        </p:nvSpPr>
        <p:spPr>
          <a:xfrm>
            <a:off x="1084500" y="3698580"/>
            <a:ext cx="6167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Objectifs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Sensibiliser aux risques de cyberharcèlement.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Identifier les différents types de cyberharcèlement.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Réagir face à une situation manifeste de cyberharcèlement.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"/>
          <p:cNvSpPr txBox="1"/>
          <p:nvPr/>
        </p:nvSpPr>
        <p:spPr>
          <a:xfrm>
            <a:off x="1084500" y="2781350"/>
            <a:ext cx="61671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Description rapide : 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Vous connaissez les cadavre exquis ? Ces petits jeux où on doit compléter une proposition ? En voici une version dédiée au cyberharcèlement et adaptée à des publics en situation de handicap.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"/>
          <p:cNvSpPr txBox="1"/>
          <p:nvPr/>
        </p:nvSpPr>
        <p:spPr>
          <a:xfrm>
            <a:off x="1084500" y="4785010"/>
            <a:ext cx="6081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Matériel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Vidéo projecteur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lang="fr" sz="1100">
                <a:solidFill>
                  <a:srgbClr val="213A8E"/>
                </a:solidFill>
              </a:rPr>
              <a:t> Cartes à découper “</a:t>
            </a:r>
            <a:r>
              <a:rPr b="0" i="0" lang="fr" sz="1100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Cyberharcèlement 3 - Cadavre exquis</a:t>
            </a:r>
            <a:r>
              <a:rPr lang="fr" sz="1100">
                <a:solidFill>
                  <a:srgbClr val="213A8E"/>
                </a:solidFill>
              </a:rPr>
              <a:t>”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 txBox="1"/>
          <p:nvPr/>
        </p:nvSpPr>
        <p:spPr>
          <a:xfrm>
            <a:off x="1084500" y="5549840"/>
            <a:ext cx="60006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Prérequis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Savoir identifier une situation de cyberharcèlement (cf. Trame </a:t>
            </a:r>
            <a:r>
              <a:rPr b="1" lang="fr" sz="1100">
                <a:solidFill>
                  <a:srgbClr val="213A8E"/>
                </a:solidFill>
              </a:rPr>
              <a:t>“</a:t>
            </a:r>
            <a:r>
              <a:rPr b="1" i="0" lang="fr" sz="1100" cap="none" strike="noStrike">
                <a:solidFill>
                  <a:srgbClr val="213A8E"/>
                </a:solidFill>
              </a:rPr>
              <a:t>Cyberharcèlement 2 - Parler et réagir</a:t>
            </a:r>
            <a:r>
              <a:rPr b="1" lang="fr" sz="1100">
                <a:solidFill>
                  <a:srgbClr val="213A8E"/>
                </a:solidFill>
              </a:rPr>
              <a:t>”</a:t>
            </a:r>
            <a:r>
              <a:rPr lang="fr" sz="1100">
                <a:solidFill>
                  <a:srgbClr val="213A8E"/>
                </a:solidFill>
              </a:rPr>
              <a:t>, disponible sur les Bases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)	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 txBox="1"/>
          <p:nvPr/>
        </p:nvSpPr>
        <p:spPr>
          <a:xfrm>
            <a:off x="1084500" y="6393700"/>
            <a:ext cx="60813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Messages clés :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Le cyberharcèlement, c’est des moqueries violentes</a:t>
            </a:r>
            <a:b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et répétées sur les réseaux sociaux ou par mail.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Le cyberharcèlement est dangereux pour </a:t>
            </a:r>
            <a:b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la sécurité affective et psychologique des gens.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Si je suis victime ou témoin de cyberharcèlement</a:t>
            </a:r>
            <a:b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je peux :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○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porter plainte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○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appeler le 3018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○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prévenir une personne de confiance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○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garder des preuves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"/>
          <p:cNvSpPr/>
          <p:nvPr/>
        </p:nvSpPr>
        <p:spPr>
          <a:xfrm>
            <a:off x="0" y="0"/>
            <a:ext cx="8610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" name="Google Shape;73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95075" y="1098212"/>
            <a:ext cx="1089225" cy="1089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4" name="Google Shape;74;p1"/>
          <p:cNvGrpSpPr/>
          <p:nvPr/>
        </p:nvGrpSpPr>
        <p:grpSpPr>
          <a:xfrm>
            <a:off x="4589789" y="1228274"/>
            <a:ext cx="820008" cy="878061"/>
            <a:chOff x="1674750" y="3254050"/>
            <a:chExt cx="294575" cy="295375"/>
          </a:xfrm>
        </p:grpSpPr>
        <p:sp>
          <p:nvSpPr>
            <p:cNvPr id="75" name="Google Shape;75;p1"/>
            <p:cNvSpPr/>
            <p:nvPr/>
          </p:nvSpPr>
          <p:spPr>
            <a:xfrm>
              <a:off x="1691275" y="3351700"/>
              <a:ext cx="278050" cy="197725"/>
            </a:xfrm>
            <a:custGeom>
              <a:rect b="b" l="l" r="r" t="t"/>
              <a:pathLst>
                <a:path extrusionOk="0" h="7909" w="11122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"/>
            <p:cNvSpPr/>
            <p:nvPr/>
          </p:nvSpPr>
          <p:spPr>
            <a:xfrm>
              <a:off x="1674750" y="3254050"/>
              <a:ext cx="277250" cy="197900"/>
            </a:xfrm>
            <a:custGeom>
              <a:rect b="b" l="l" r="r" t="t"/>
              <a:pathLst>
                <a:path extrusionOk="0" h="7916" w="1109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1"/>
            <p:cNvSpPr/>
            <p:nvPr/>
          </p:nvSpPr>
          <p:spPr>
            <a:xfrm>
              <a:off x="1727500" y="3306825"/>
              <a:ext cx="189075" cy="189050"/>
            </a:xfrm>
            <a:custGeom>
              <a:rect b="b" l="l" r="r" t="t"/>
              <a:pathLst>
                <a:path extrusionOk="0" h="7562" w="7563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8" name="Google Shape;78;p1"/>
          <p:cNvSpPr txBox="1"/>
          <p:nvPr/>
        </p:nvSpPr>
        <p:spPr>
          <a:xfrm>
            <a:off x="4319675" y="2132513"/>
            <a:ext cx="14274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1 heure maximum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"/>
          <p:cNvSpPr/>
          <p:nvPr/>
        </p:nvSpPr>
        <p:spPr>
          <a:xfrm>
            <a:off x="6009728" y="1347418"/>
            <a:ext cx="368186" cy="287081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0" name="Google Shape;80;p1"/>
          <p:cNvGrpSpPr/>
          <p:nvPr/>
        </p:nvGrpSpPr>
        <p:grpSpPr>
          <a:xfrm>
            <a:off x="6009737" y="1849007"/>
            <a:ext cx="340573" cy="339271"/>
            <a:chOff x="2085450" y="842250"/>
            <a:chExt cx="483700" cy="481850"/>
          </a:xfrm>
        </p:grpSpPr>
        <p:sp>
          <p:nvSpPr>
            <p:cNvPr id="81" name="Google Shape;81;p1"/>
            <p:cNvSpPr/>
            <p:nvPr/>
          </p:nvSpPr>
          <p:spPr>
            <a:xfrm>
              <a:off x="2085525" y="926925"/>
              <a:ext cx="483625" cy="397175"/>
            </a:xfrm>
            <a:custGeom>
              <a:rect b="b" l="l" r="r" t="t"/>
              <a:pathLst>
                <a:path extrusionOk="0" h="15887" w="19345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1"/>
            <p:cNvSpPr/>
            <p:nvPr/>
          </p:nvSpPr>
          <p:spPr>
            <a:xfrm>
              <a:off x="2085450" y="1151875"/>
              <a:ext cx="143650" cy="87575"/>
            </a:xfrm>
            <a:custGeom>
              <a:rect b="b" l="l" r="r" t="t"/>
              <a:pathLst>
                <a:path extrusionOk="0" h="3503" w="5746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1"/>
            <p:cNvSpPr/>
            <p:nvPr/>
          </p:nvSpPr>
          <p:spPr>
            <a:xfrm>
              <a:off x="2274775" y="842250"/>
              <a:ext cx="294375" cy="197650"/>
            </a:xfrm>
            <a:custGeom>
              <a:rect b="b" l="l" r="r" t="t"/>
              <a:pathLst>
                <a:path extrusionOk="0" h="7906" w="11775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4" name="Google Shape;84;p1"/>
          <p:cNvSpPr txBox="1"/>
          <p:nvPr/>
        </p:nvSpPr>
        <p:spPr>
          <a:xfrm>
            <a:off x="6445950" y="1322050"/>
            <a:ext cx="7488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S’exprimer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"/>
          <p:cNvSpPr txBox="1"/>
          <p:nvPr/>
        </p:nvSpPr>
        <p:spPr>
          <a:xfrm>
            <a:off x="6445950" y="1762730"/>
            <a:ext cx="7488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Faire un choix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 txBox="1"/>
          <p:nvPr/>
        </p:nvSpPr>
        <p:spPr>
          <a:xfrm rot="-5400000">
            <a:off x="-1183950" y="7844100"/>
            <a:ext cx="32289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ATELIER “HORS ÉCRAN”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3071700" y="1960800"/>
            <a:ext cx="748800" cy="2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6 max</a:t>
            </a:r>
            <a:endParaRPr b="1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8" name="Google Shape;88;p1"/>
          <p:cNvGrpSpPr/>
          <p:nvPr/>
        </p:nvGrpSpPr>
        <p:grpSpPr>
          <a:xfrm>
            <a:off x="1368109" y="1228272"/>
            <a:ext cx="1019860" cy="1004771"/>
            <a:chOff x="580725" y="3617925"/>
            <a:chExt cx="299325" cy="297375"/>
          </a:xfrm>
        </p:grpSpPr>
        <p:sp>
          <p:nvSpPr>
            <p:cNvPr id="89" name="Google Shape;89;p1"/>
            <p:cNvSpPr/>
            <p:nvPr/>
          </p:nvSpPr>
          <p:spPr>
            <a:xfrm>
              <a:off x="609075" y="3662050"/>
              <a:ext cx="51225" cy="51200"/>
            </a:xfrm>
            <a:custGeom>
              <a:rect b="b" l="l" r="r" t="t"/>
              <a:pathLst>
                <a:path extrusionOk="0" h="2048" w="2049">
                  <a:moveTo>
                    <a:pt x="1041" y="0"/>
                  </a:moveTo>
                  <a:cubicBezTo>
                    <a:pt x="473" y="0"/>
                    <a:pt x="1" y="473"/>
                    <a:pt x="1" y="1040"/>
                  </a:cubicBezTo>
                  <a:cubicBezTo>
                    <a:pt x="1" y="1607"/>
                    <a:pt x="473" y="2048"/>
                    <a:pt x="1041" y="2048"/>
                  </a:cubicBezTo>
                  <a:cubicBezTo>
                    <a:pt x="1608" y="2048"/>
                    <a:pt x="2049" y="1607"/>
                    <a:pt x="2049" y="1040"/>
                  </a:cubicBezTo>
                  <a:cubicBezTo>
                    <a:pt x="2049" y="473"/>
                    <a:pt x="1608" y="0"/>
                    <a:pt x="1041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"/>
            <p:cNvSpPr/>
            <p:nvPr/>
          </p:nvSpPr>
          <p:spPr>
            <a:xfrm>
              <a:off x="668950" y="3617925"/>
              <a:ext cx="122875" cy="104475"/>
            </a:xfrm>
            <a:custGeom>
              <a:rect b="b" l="l" r="r" t="t"/>
              <a:pathLst>
                <a:path extrusionOk="0" h="4179" w="4915">
                  <a:moveTo>
                    <a:pt x="1040" y="1"/>
                  </a:moveTo>
                  <a:cubicBezTo>
                    <a:pt x="441" y="1"/>
                    <a:pt x="0" y="473"/>
                    <a:pt x="0" y="1072"/>
                  </a:cubicBezTo>
                  <a:lnTo>
                    <a:pt x="0" y="1797"/>
                  </a:lnTo>
                  <a:cubicBezTo>
                    <a:pt x="0" y="2364"/>
                    <a:pt x="473" y="2805"/>
                    <a:pt x="1040" y="2805"/>
                  </a:cubicBezTo>
                  <a:lnTo>
                    <a:pt x="2300" y="2805"/>
                  </a:lnTo>
                  <a:lnTo>
                    <a:pt x="3592" y="4097"/>
                  </a:lnTo>
                  <a:cubicBezTo>
                    <a:pt x="3672" y="4156"/>
                    <a:pt x="3764" y="4178"/>
                    <a:pt x="3853" y="4178"/>
                  </a:cubicBezTo>
                  <a:cubicBezTo>
                    <a:pt x="3905" y="4178"/>
                    <a:pt x="3955" y="4171"/>
                    <a:pt x="4001" y="4160"/>
                  </a:cubicBezTo>
                  <a:cubicBezTo>
                    <a:pt x="4127" y="4097"/>
                    <a:pt x="4190" y="3939"/>
                    <a:pt x="4190" y="3844"/>
                  </a:cubicBezTo>
                  <a:lnTo>
                    <a:pt x="4190" y="2742"/>
                  </a:lnTo>
                  <a:cubicBezTo>
                    <a:pt x="4600" y="2584"/>
                    <a:pt x="4915" y="2206"/>
                    <a:pt x="4915" y="1734"/>
                  </a:cubicBezTo>
                  <a:lnTo>
                    <a:pt x="4915" y="1072"/>
                  </a:lnTo>
                  <a:cubicBezTo>
                    <a:pt x="4915" y="473"/>
                    <a:pt x="4411" y="1"/>
                    <a:pt x="3875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"/>
            <p:cNvSpPr/>
            <p:nvPr/>
          </p:nvSpPr>
          <p:spPr>
            <a:xfrm>
              <a:off x="580725" y="3721900"/>
              <a:ext cx="141800" cy="192025"/>
            </a:xfrm>
            <a:custGeom>
              <a:rect b="b" l="l" r="r" t="t"/>
              <a:pathLst>
                <a:path extrusionOk="0" h="7681" w="5672">
                  <a:moveTo>
                    <a:pt x="3340" y="4506"/>
                  </a:moveTo>
                  <a:lnTo>
                    <a:pt x="3718" y="5577"/>
                  </a:lnTo>
                  <a:lnTo>
                    <a:pt x="1229" y="5577"/>
                  </a:lnTo>
                  <a:lnTo>
                    <a:pt x="1450" y="4600"/>
                  </a:lnTo>
                  <a:lnTo>
                    <a:pt x="1450" y="4506"/>
                  </a:lnTo>
                  <a:close/>
                  <a:moveTo>
                    <a:pt x="1450" y="1"/>
                  </a:moveTo>
                  <a:cubicBezTo>
                    <a:pt x="1135" y="1"/>
                    <a:pt x="883" y="221"/>
                    <a:pt x="788" y="505"/>
                  </a:cubicBezTo>
                  <a:lnTo>
                    <a:pt x="95" y="3624"/>
                  </a:lnTo>
                  <a:cubicBezTo>
                    <a:pt x="1" y="4096"/>
                    <a:pt x="316" y="4506"/>
                    <a:pt x="757" y="4506"/>
                  </a:cubicBezTo>
                  <a:lnTo>
                    <a:pt x="95" y="7247"/>
                  </a:lnTo>
                  <a:cubicBezTo>
                    <a:pt x="32" y="7436"/>
                    <a:pt x="158" y="7593"/>
                    <a:pt x="316" y="7656"/>
                  </a:cubicBezTo>
                  <a:cubicBezTo>
                    <a:pt x="350" y="7668"/>
                    <a:pt x="383" y="7673"/>
                    <a:pt x="415" y="7673"/>
                  </a:cubicBezTo>
                  <a:cubicBezTo>
                    <a:pt x="559" y="7673"/>
                    <a:pt x="679" y="7565"/>
                    <a:pt x="757" y="7436"/>
                  </a:cubicBezTo>
                  <a:lnTo>
                    <a:pt x="1040" y="6301"/>
                  </a:lnTo>
                  <a:lnTo>
                    <a:pt x="3939" y="6301"/>
                  </a:lnTo>
                  <a:lnTo>
                    <a:pt x="4254" y="7152"/>
                  </a:lnTo>
                  <a:cubicBezTo>
                    <a:pt x="4358" y="7492"/>
                    <a:pt x="4637" y="7680"/>
                    <a:pt x="4908" y="7680"/>
                  </a:cubicBezTo>
                  <a:cubicBezTo>
                    <a:pt x="4964" y="7680"/>
                    <a:pt x="5019" y="7672"/>
                    <a:pt x="5073" y="7656"/>
                  </a:cubicBezTo>
                  <a:cubicBezTo>
                    <a:pt x="5451" y="7593"/>
                    <a:pt x="5672" y="7184"/>
                    <a:pt x="5609" y="6837"/>
                  </a:cubicBezTo>
                  <a:lnTo>
                    <a:pt x="4569" y="3687"/>
                  </a:lnTo>
                  <a:cubicBezTo>
                    <a:pt x="4506" y="3372"/>
                    <a:pt x="4222" y="3183"/>
                    <a:pt x="3907" y="3183"/>
                  </a:cubicBezTo>
                  <a:lnTo>
                    <a:pt x="3183" y="3183"/>
                  </a:lnTo>
                  <a:cubicBezTo>
                    <a:pt x="2994" y="3183"/>
                    <a:pt x="2836" y="3025"/>
                    <a:pt x="2836" y="2836"/>
                  </a:cubicBezTo>
                  <a:cubicBezTo>
                    <a:pt x="2836" y="2615"/>
                    <a:pt x="2994" y="2458"/>
                    <a:pt x="3183" y="2458"/>
                  </a:cubicBezTo>
                  <a:lnTo>
                    <a:pt x="4222" y="2458"/>
                  </a:lnTo>
                  <a:cubicBezTo>
                    <a:pt x="4600" y="2458"/>
                    <a:pt x="4915" y="2143"/>
                    <a:pt x="4915" y="1765"/>
                  </a:cubicBezTo>
                  <a:cubicBezTo>
                    <a:pt x="4915" y="1355"/>
                    <a:pt x="4600" y="1040"/>
                    <a:pt x="4222" y="1040"/>
                  </a:cubicBezTo>
                  <a:lnTo>
                    <a:pt x="2332" y="1040"/>
                  </a:lnTo>
                  <a:lnTo>
                    <a:pt x="2080" y="379"/>
                  </a:lnTo>
                  <a:cubicBezTo>
                    <a:pt x="1985" y="158"/>
                    <a:pt x="1733" y="1"/>
                    <a:pt x="1450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1"/>
            <p:cNvSpPr/>
            <p:nvPr/>
          </p:nvSpPr>
          <p:spPr>
            <a:xfrm>
              <a:off x="800475" y="3662050"/>
              <a:ext cx="51225" cy="51200"/>
            </a:xfrm>
            <a:custGeom>
              <a:rect b="b" l="l" r="r" t="t"/>
              <a:pathLst>
                <a:path extrusionOk="0" h="2048" w="2049">
                  <a:moveTo>
                    <a:pt x="1009" y="0"/>
                  </a:moveTo>
                  <a:cubicBezTo>
                    <a:pt x="442" y="0"/>
                    <a:pt x="1" y="473"/>
                    <a:pt x="1" y="1040"/>
                  </a:cubicBezTo>
                  <a:cubicBezTo>
                    <a:pt x="1" y="1607"/>
                    <a:pt x="442" y="2048"/>
                    <a:pt x="1009" y="2048"/>
                  </a:cubicBezTo>
                  <a:cubicBezTo>
                    <a:pt x="1576" y="2048"/>
                    <a:pt x="2048" y="1607"/>
                    <a:pt x="2048" y="1040"/>
                  </a:cubicBez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1"/>
            <p:cNvSpPr/>
            <p:nvPr/>
          </p:nvSpPr>
          <p:spPr>
            <a:xfrm>
              <a:off x="738250" y="3722700"/>
              <a:ext cx="141800" cy="192600"/>
            </a:xfrm>
            <a:custGeom>
              <a:rect b="b" l="l" r="r" t="t"/>
              <a:pathLst>
                <a:path extrusionOk="0" h="7704" w="5672">
                  <a:moveTo>
                    <a:pt x="4222" y="4474"/>
                  </a:moveTo>
                  <a:lnTo>
                    <a:pt x="4222" y="4568"/>
                  </a:lnTo>
                  <a:lnTo>
                    <a:pt x="4443" y="5545"/>
                  </a:lnTo>
                  <a:lnTo>
                    <a:pt x="1985" y="5545"/>
                  </a:lnTo>
                  <a:lnTo>
                    <a:pt x="2332" y="4474"/>
                  </a:lnTo>
                  <a:close/>
                  <a:moveTo>
                    <a:pt x="4222" y="0"/>
                  </a:moveTo>
                  <a:cubicBezTo>
                    <a:pt x="3939" y="0"/>
                    <a:pt x="3718" y="158"/>
                    <a:pt x="3592" y="378"/>
                  </a:cubicBezTo>
                  <a:lnTo>
                    <a:pt x="3340" y="1071"/>
                  </a:lnTo>
                  <a:lnTo>
                    <a:pt x="1450" y="1071"/>
                  </a:lnTo>
                  <a:cubicBezTo>
                    <a:pt x="1072" y="1071"/>
                    <a:pt x="757" y="1386"/>
                    <a:pt x="757" y="1764"/>
                  </a:cubicBezTo>
                  <a:cubicBezTo>
                    <a:pt x="757" y="2174"/>
                    <a:pt x="1072" y="2489"/>
                    <a:pt x="1450" y="2489"/>
                  </a:cubicBezTo>
                  <a:lnTo>
                    <a:pt x="2490" y="2489"/>
                  </a:lnTo>
                  <a:cubicBezTo>
                    <a:pt x="2679" y="2489"/>
                    <a:pt x="2836" y="2646"/>
                    <a:pt x="2836" y="2835"/>
                  </a:cubicBezTo>
                  <a:cubicBezTo>
                    <a:pt x="2836" y="3024"/>
                    <a:pt x="2679" y="3182"/>
                    <a:pt x="2490" y="3182"/>
                  </a:cubicBezTo>
                  <a:lnTo>
                    <a:pt x="1765" y="3182"/>
                  </a:lnTo>
                  <a:cubicBezTo>
                    <a:pt x="1450" y="3182"/>
                    <a:pt x="1198" y="3371"/>
                    <a:pt x="1103" y="3686"/>
                  </a:cubicBezTo>
                  <a:lnTo>
                    <a:pt x="95" y="6837"/>
                  </a:lnTo>
                  <a:cubicBezTo>
                    <a:pt x="1" y="7215"/>
                    <a:pt x="190" y="7593"/>
                    <a:pt x="599" y="7687"/>
                  </a:cubicBezTo>
                  <a:cubicBezTo>
                    <a:pt x="643" y="7696"/>
                    <a:pt x="690" y="7701"/>
                    <a:pt x="738" y="7701"/>
                  </a:cubicBezTo>
                  <a:cubicBezTo>
                    <a:pt x="1030" y="7701"/>
                    <a:pt x="1364" y="7531"/>
                    <a:pt x="1418" y="7152"/>
                  </a:cubicBezTo>
                  <a:lnTo>
                    <a:pt x="1733" y="6301"/>
                  </a:lnTo>
                  <a:lnTo>
                    <a:pt x="4632" y="6301"/>
                  </a:lnTo>
                  <a:lnTo>
                    <a:pt x="4915" y="7435"/>
                  </a:lnTo>
                  <a:cubicBezTo>
                    <a:pt x="4967" y="7591"/>
                    <a:pt x="5104" y="7704"/>
                    <a:pt x="5257" y="7704"/>
                  </a:cubicBezTo>
                  <a:cubicBezTo>
                    <a:pt x="5290" y="7704"/>
                    <a:pt x="5323" y="7698"/>
                    <a:pt x="5356" y="7687"/>
                  </a:cubicBezTo>
                  <a:cubicBezTo>
                    <a:pt x="5546" y="7624"/>
                    <a:pt x="5672" y="7435"/>
                    <a:pt x="5577" y="7246"/>
                  </a:cubicBezTo>
                  <a:lnTo>
                    <a:pt x="4915" y="4537"/>
                  </a:lnTo>
                  <a:cubicBezTo>
                    <a:pt x="5356" y="4474"/>
                    <a:pt x="5672" y="4064"/>
                    <a:pt x="5609" y="3623"/>
                  </a:cubicBezTo>
                  <a:lnTo>
                    <a:pt x="4884" y="504"/>
                  </a:lnTo>
                  <a:cubicBezTo>
                    <a:pt x="4821" y="189"/>
                    <a:pt x="4537" y="0"/>
                    <a:pt x="4222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4" name="Google Shape;94;p1"/>
          <p:cNvGrpSpPr/>
          <p:nvPr/>
        </p:nvGrpSpPr>
        <p:grpSpPr>
          <a:xfrm>
            <a:off x="253326" y="529599"/>
            <a:ext cx="354341" cy="354341"/>
            <a:chOff x="-49027775" y="3183175"/>
            <a:chExt cx="299325" cy="299325"/>
          </a:xfrm>
        </p:grpSpPr>
        <p:sp>
          <p:nvSpPr>
            <p:cNvPr id="95" name="Google Shape;95;p1"/>
            <p:cNvSpPr/>
            <p:nvPr/>
          </p:nvSpPr>
          <p:spPr>
            <a:xfrm>
              <a:off x="-48870250" y="3183175"/>
              <a:ext cx="141800" cy="185900"/>
            </a:xfrm>
            <a:custGeom>
              <a:rect b="b" l="l" r="r" t="t"/>
              <a:pathLst>
                <a:path extrusionOk="0" h="7436" w="5672">
                  <a:moveTo>
                    <a:pt x="1" y="0"/>
                  </a:moveTo>
                  <a:lnTo>
                    <a:pt x="1" y="1796"/>
                  </a:lnTo>
                  <a:lnTo>
                    <a:pt x="32" y="1796"/>
                  </a:lnTo>
                  <a:cubicBezTo>
                    <a:pt x="158" y="1765"/>
                    <a:pt x="284" y="1765"/>
                    <a:pt x="379" y="1765"/>
                  </a:cubicBezTo>
                  <a:cubicBezTo>
                    <a:pt x="1166" y="1765"/>
                    <a:pt x="1828" y="2395"/>
                    <a:pt x="1828" y="3182"/>
                  </a:cubicBezTo>
                  <a:cubicBezTo>
                    <a:pt x="1828" y="3970"/>
                    <a:pt x="1166" y="4600"/>
                    <a:pt x="379" y="4600"/>
                  </a:cubicBezTo>
                  <a:cubicBezTo>
                    <a:pt x="284" y="4600"/>
                    <a:pt x="158" y="4600"/>
                    <a:pt x="32" y="4568"/>
                  </a:cubicBezTo>
                  <a:lnTo>
                    <a:pt x="32" y="5671"/>
                  </a:lnTo>
                  <a:lnTo>
                    <a:pt x="1702" y="5671"/>
                  </a:lnTo>
                  <a:cubicBezTo>
                    <a:pt x="2017" y="5671"/>
                    <a:pt x="2175" y="6018"/>
                    <a:pt x="1954" y="6270"/>
                  </a:cubicBezTo>
                  <a:cubicBezTo>
                    <a:pt x="1860" y="6364"/>
                    <a:pt x="1765" y="6585"/>
                    <a:pt x="1765" y="6742"/>
                  </a:cubicBezTo>
                  <a:cubicBezTo>
                    <a:pt x="1765" y="7120"/>
                    <a:pt x="2080" y="7435"/>
                    <a:pt x="2490" y="7435"/>
                  </a:cubicBezTo>
                  <a:cubicBezTo>
                    <a:pt x="2868" y="7435"/>
                    <a:pt x="3183" y="7120"/>
                    <a:pt x="3183" y="6742"/>
                  </a:cubicBezTo>
                  <a:cubicBezTo>
                    <a:pt x="3183" y="6585"/>
                    <a:pt x="3120" y="6364"/>
                    <a:pt x="2994" y="6270"/>
                  </a:cubicBezTo>
                  <a:cubicBezTo>
                    <a:pt x="2805" y="6018"/>
                    <a:pt x="2962" y="5671"/>
                    <a:pt x="3277" y="5671"/>
                  </a:cubicBezTo>
                  <a:lnTo>
                    <a:pt x="5672" y="5671"/>
                  </a:lnTo>
                  <a:lnTo>
                    <a:pt x="5672" y="1765"/>
                  </a:lnTo>
                  <a:cubicBezTo>
                    <a:pt x="5672" y="788"/>
                    <a:pt x="4884" y="0"/>
                    <a:pt x="39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"/>
            <p:cNvSpPr/>
            <p:nvPr/>
          </p:nvSpPr>
          <p:spPr>
            <a:xfrm>
              <a:off x="-49027775" y="3183175"/>
              <a:ext cx="185900" cy="141800"/>
            </a:xfrm>
            <a:custGeom>
              <a:rect b="b" l="l" r="r" t="t"/>
              <a:pathLst>
                <a:path extrusionOk="0" h="5672" w="7436">
                  <a:moveTo>
                    <a:pt x="1765" y="0"/>
                  </a:moveTo>
                  <a:cubicBezTo>
                    <a:pt x="788" y="0"/>
                    <a:pt x="1" y="788"/>
                    <a:pt x="1" y="1765"/>
                  </a:cubicBezTo>
                  <a:lnTo>
                    <a:pt x="1" y="5671"/>
                  </a:lnTo>
                  <a:lnTo>
                    <a:pt x="1828" y="5671"/>
                  </a:lnTo>
                  <a:lnTo>
                    <a:pt x="1828" y="5640"/>
                  </a:lnTo>
                  <a:cubicBezTo>
                    <a:pt x="1765" y="5514"/>
                    <a:pt x="1765" y="5388"/>
                    <a:pt x="1765" y="5262"/>
                  </a:cubicBezTo>
                  <a:cubicBezTo>
                    <a:pt x="1765" y="4474"/>
                    <a:pt x="2395" y="3844"/>
                    <a:pt x="3183" y="3844"/>
                  </a:cubicBezTo>
                  <a:cubicBezTo>
                    <a:pt x="3970" y="3844"/>
                    <a:pt x="4600" y="4474"/>
                    <a:pt x="4600" y="5262"/>
                  </a:cubicBezTo>
                  <a:cubicBezTo>
                    <a:pt x="4600" y="5388"/>
                    <a:pt x="4569" y="5514"/>
                    <a:pt x="4569" y="5640"/>
                  </a:cubicBezTo>
                  <a:lnTo>
                    <a:pt x="5672" y="5640"/>
                  </a:lnTo>
                  <a:lnTo>
                    <a:pt x="5672" y="3970"/>
                  </a:lnTo>
                  <a:cubicBezTo>
                    <a:pt x="5672" y="3748"/>
                    <a:pt x="5843" y="3605"/>
                    <a:pt x="6032" y="3605"/>
                  </a:cubicBezTo>
                  <a:cubicBezTo>
                    <a:pt x="6112" y="3605"/>
                    <a:pt x="6195" y="3630"/>
                    <a:pt x="6270" y="3686"/>
                  </a:cubicBezTo>
                  <a:cubicBezTo>
                    <a:pt x="6396" y="3812"/>
                    <a:pt x="6585" y="3907"/>
                    <a:pt x="6743" y="3907"/>
                  </a:cubicBezTo>
                  <a:cubicBezTo>
                    <a:pt x="7121" y="3907"/>
                    <a:pt x="7436" y="3592"/>
                    <a:pt x="7436" y="3182"/>
                  </a:cubicBezTo>
                  <a:cubicBezTo>
                    <a:pt x="7436" y="2804"/>
                    <a:pt x="7121" y="2489"/>
                    <a:pt x="6743" y="2489"/>
                  </a:cubicBezTo>
                  <a:cubicBezTo>
                    <a:pt x="6585" y="2489"/>
                    <a:pt x="6396" y="2552"/>
                    <a:pt x="6270" y="2678"/>
                  </a:cubicBezTo>
                  <a:cubicBezTo>
                    <a:pt x="6195" y="2734"/>
                    <a:pt x="6112" y="2760"/>
                    <a:pt x="6032" y="2760"/>
                  </a:cubicBezTo>
                  <a:cubicBezTo>
                    <a:pt x="5843" y="2760"/>
                    <a:pt x="5672" y="2616"/>
                    <a:pt x="5672" y="2395"/>
                  </a:cubicBezTo>
                  <a:lnTo>
                    <a:pt x="56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1"/>
            <p:cNvSpPr/>
            <p:nvPr/>
          </p:nvSpPr>
          <p:spPr>
            <a:xfrm>
              <a:off x="-49027775" y="3295800"/>
              <a:ext cx="141800" cy="186700"/>
            </a:xfrm>
            <a:custGeom>
              <a:rect b="b" l="l" r="r" t="t"/>
              <a:pathLst>
                <a:path extrusionOk="0" h="7468" w="5672">
                  <a:moveTo>
                    <a:pt x="3183" y="0"/>
                  </a:moveTo>
                  <a:cubicBezTo>
                    <a:pt x="2805" y="0"/>
                    <a:pt x="2490" y="315"/>
                    <a:pt x="2490" y="725"/>
                  </a:cubicBezTo>
                  <a:cubicBezTo>
                    <a:pt x="2490" y="883"/>
                    <a:pt x="2553" y="1072"/>
                    <a:pt x="2679" y="1198"/>
                  </a:cubicBezTo>
                  <a:cubicBezTo>
                    <a:pt x="2868" y="1418"/>
                    <a:pt x="2710" y="1796"/>
                    <a:pt x="2395" y="1796"/>
                  </a:cubicBezTo>
                  <a:lnTo>
                    <a:pt x="1" y="1796"/>
                  </a:lnTo>
                  <a:lnTo>
                    <a:pt x="1" y="5671"/>
                  </a:lnTo>
                  <a:cubicBezTo>
                    <a:pt x="1" y="6679"/>
                    <a:pt x="788" y="7467"/>
                    <a:pt x="1765" y="7467"/>
                  </a:cubicBezTo>
                  <a:lnTo>
                    <a:pt x="5672" y="7467"/>
                  </a:lnTo>
                  <a:lnTo>
                    <a:pt x="5672" y="5640"/>
                  </a:lnTo>
                  <a:lnTo>
                    <a:pt x="5640" y="5640"/>
                  </a:lnTo>
                  <a:cubicBezTo>
                    <a:pt x="5514" y="5703"/>
                    <a:pt x="5388" y="5703"/>
                    <a:pt x="5294" y="5703"/>
                  </a:cubicBezTo>
                  <a:cubicBezTo>
                    <a:pt x="4506" y="5703"/>
                    <a:pt x="3844" y="5041"/>
                    <a:pt x="3844" y="4254"/>
                  </a:cubicBezTo>
                  <a:cubicBezTo>
                    <a:pt x="3844" y="3466"/>
                    <a:pt x="4506" y="2867"/>
                    <a:pt x="5294" y="2867"/>
                  </a:cubicBezTo>
                  <a:cubicBezTo>
                    <a:pt x="5388" y="2867"/>
                    <a:pt x="5514" y="2867"/>
                    <a:pt x="5640" y="2899"/>
                  </a:cubicBezTo>
                  <a:lnTo>
                    <a:pt x="5640" y="1796"/>
                  </a:lnTo>
                  <a:lnTo>
                    <a:pt x="3970" y="1796"/>
                  </a:lnTo>
                  <a:cubicBezTo>
                    <a:pt x="3655" y="1796"/>
                    <a:pt x="3498" y="1418"/>
                    <a:pt x="3718" y="1198"/>
                  </a:cubicBezTo>
                  <a:cubicBezTo>
                    <a:pt x="3813" y="1072"/>
                    <a:pt x="3907" y="883"/>
                    <a:pt x="3907" y="725"/>
                  </a:cubicBezTo>
                  <a:cubicBezTo>
                    <a:pt x="3907" y="315"/>
                    <a:pt x="3592" y="0"/>
                    <a:pt x="31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"/>
            <p:cNvSpPr/>
            <p:nvPr/>
          </p:nvSpPr>
          <p:spPr>
            <a:xfrm>
              <a:off x="-48914350" y="3340700"/>
              <a:ext cx="185900" cy="141800"/>
            </a:xfrm>
            <a:custGeom>
              <a:rect b="b" l="l" r="r" t="t"/>
              <a:pathLst>
                <a:path extrusionOk="0" h="5672" w="7436">
                  <a:moveTo>
                    <a:pt x="5608" y="0"/>
                  </a:moveTo>
                  <a:lnTo>
                    <a:pt x="5608" y="32"/>
                  </a:lnTo>
                  <a:cubicBezTo>
                    <a:pt x="5671" y="158"/>
                    <a:pt x="5671" y="284"/>
                    <a:pt x="5671" y="378"/>
                  </a:cubicBezTo>
                  <a:cubicBezTo>
                    <a:pt x="5671" y="1166"/>
                    <a:pt x="5041" y="1796"/>
                    <a:pt x="4254" y="1796"/>
                  </a:cubicBezTo>
                  <a:cubicBezTo>
                    <a:pt x="3466" y="1796"/>
                    <a:pt x="2836" y="1166"/>
                    <a:pt x="2836" y="378"/>
                  </a:cubicBezTo>
                  <a:cubicBezTo>
                    <a:pt x="2836" y="284"/>
                    <a:pt x="2867" y="158"/>
                    <a:pt x="2867" y="32"/>
                  </a:cubicBezTo>
                  <a:lnTo>
                    <a:pt x="1765" y="32"/>
                  </a:lnTo>
                  <a:lnTo>
                    <a:pt x="1765" y="1670"/>
                  </a:lnTo>
                  <a:cubicBezTo>
                    <a:pt x="1765" y="1907"/>
                    <a:pt x="1602" y="2041"/>
                    <a:pt x="1419" y="2041"/>
                  </a:cubicBezTo>
                  <a:cubicBezTo>
                    <a:pt x="1334" y="2041"/>
                    <a:pt x="1245" y="2013"/>
                    <a:pt x="1166" y="1954"/>
                  </a:cubicBezTo>
                  <a:cubicBezTo>
                    <a:pt x="1040" y="1827"/>
                    <a:pt x="851" y="1764"/>
                    <a:pt x="694" y="1764"/>
                  </a:cubicBezTo>
                  <a:cubicBezTo>
                    <a:pt x="315" y="1764"/>
                    <a:pt x="0" y="2080"/>
                    <a:pt x="0" y="2458"/>
                  </a:cubicBezTo>
                  <a:cubicBezTo>
                    <a:pt x="0" y="2867"/>
                    <a:pt x="315" y="3182"/>
                    <a:pt x="694" y="3182"/>
                  </a:cubicBezTo>
                  <a:cubicBezTo>
                    <a:pt x="851" y="3182"/>
                    <a:pt x="1040" y="3119"/>
                    <a:pt x="1166" y="2993"/>
                  </a:cubicBezTo>
                  <a:cubicBezTo>
                    <a:pt x="1247" y="2933"/>
                    <a:pt x="1337" y="2904"/>
                    <a:pt x="1423" y="2904"/>
                  </a:cubicBezTo>
                  <a:cubicBezTo>
                    <a:pt x="1605" y="2904"/>
                    <a:pt x="1765" y="3031"/>
                    <a:pt x="1765" y="3245"/>
                  </a:cubicBezTo>
                  <a:lnTo>
                    <a:pt x="1765" y="5671"/>
                  </a:lnTo>
                  <a:lnTo>
                    <a:pt x="5671" y="5671"/>
                  </a:lnTo>
                  <a:cubicBezTo>
                    <a:pt x="6648" y="5671"/>
                    <a:pt x="7436" y="4883"/>
                    <a:pt x="7436" y="3907"/>
                  </a:cubicBezTo>
                  <a:lnTo>
                    <a:pt x="74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/>
          <p:cNvSpPr txBox="1"/>
          <p:nvPr/>
        </p:nvSpPr>
        <p:spPr>
          <a:xfrm>
            <a:off x="351127" y="380064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78D2AA"/>
                </a:solidFill>
                <a:latin typeface="Arial"/>
                <a:ea typeface="Arial"/>
                <a:cs typeface="Arial"/>
                <a:sym typeface="Arial"/>
              </a:rPr>
              <a:t>Déroulé</a:t>
            </a:r>
            <a:endParaRPr b="1" i="0" sz="2500" u="none" cap="none" strike="noStrike">
              <a:solidFill>
                <a:srgbClr val="78D2A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2"/>
          <p:cNvSpPr/>
          <p:nvPr/>
        </p:nvSpPr>
        <p:spPr>
          <a:xfrm>
            <a:off x="6699000" y="0"/>
            <a:ext cx="8610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2"/>
          <p:cNvSpPr txBox="1"/>
          <p:nvPr/>
        </p:nvSpPr>
        <p:spPr>
          <a:xfrm flipH="1" rot="5400000">
            <a:off x="5622300" y="7882025"/>
            <a:ext cx="30144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ATELIER “HORS ÉCRAN”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411500" y="2712600"/>
            <a:ext cx="6098400" cy="54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Cette activité peut être utilisée de deux manières différentes selon les capabilités des </a:t>
            </a:r>
            <a:r>
              <a:rPr lang="fr" sz="1100">
                <a:solidFill>
                  <a:srgbClr val="213A8E"/>
                </a:solidFill>
                <a:highlight>
                  <a:schemeClr val="lt1"/>
                </a:highlight>
              </a:rPr>
              <a:t>stagiaires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. Quelque soit le niveau que vous choisissez, la première étape consistera à annoncer les règles du jeu :.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Niveau 1 : Je complète une proposition</a:t>
            </a:r>
            <a:endParaRPr b="1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Déposez les cartes jaunes face visibles et lisez les propositions.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Tirez une carte verte, lisez la à voix haute, et demandez quelle proposition jaune la personne peut compléter.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Demandez d’argumenter leur choix, corriger si nécessaire, tirez une nouvelle carte et recommencez.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Niveau 2 : J’ai une pensée critique</a:t>
            </a:r>
            <a:endParaRPr b="1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Déposez les cartes jaunes face cachées et distribuez les cartes vertes. Une personne retourne une carte jaune et la lit à voix haute. 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Chaque joueuse ou joueur doit choisir dans son jeu quelle carte lui semble la plus adaptée pour compléter la proposition.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Il y a des réponses vraies, des réponses fausses, des pièges, des réponses saugrenues.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Pour chaque proposition, discutez et choisissez celle que le groupe préfère. 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La personne qui a été choisie comme meilleure réponse pioche une nouvelle carte jaune et le jeu reprend.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Une fois les 4 cartes visibles, continuez de compléter les propositions avec les cartes vertes encore en main. </a:t>
            </a:r>
            <a:endParaRPr b="0" i="0" sz="1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7" name="Google Shape;107;p2"/>
          <p:cNvGrpSpPr/>
          <p:nvPr/>
        </p:nvGrpSpPr>
        <p:grpSpPr>
          <a:xfrm>
            <a:off x="6958926" y="529599"/>
            <a:ext cx="354341" cy="354341"/>
            <a:chOff x="-49027775" y="3183175"/>
            <a:chExt cx="299325" cy="299325"/>
          </a:xfrm>
        </p:grpSpPr>
        <p:sp>
          <p:nvSpPr>
            <p:cNvPr id="108" name="Google Shape;108;p2"/>
            <p:cNvSpPr/>
            <p:nvPr/>
          </p:nvSpPr>
          <p:spPr>
            <a:xfrm>
              <a:off x="-48870250" y="3183175"/>
              <a:ext cx="141800" cy="185900"/>
            </a:xfrm>
            <a:custGeom>
              <a:rect b="b" l="l" r="r" t="t"/>
              <a:pathLst>
                <a:path extrusionOk="0" h="7436" w="5672">
                  <a:moveTo>
                    <a:pt x="1" y="0"/>
                  </a:moveTo>
                  <a:lnTo>
                    <a:pt x="1" y="1796"/>
                  </a:lnTo>
                  <a:lnTo>
                    <a:pt x="32" y="1796"/>
                  </a:lnTo>
                  <a:cubicBezTo>
                    <a:pt x="158" y="1765"/>
                    <a:pt x="284" y="1765"/>
                    <a:pt x="379" y="1765"/>
                  </a:cubicBezTo>
                  <a:cubicBezTo>
                    <a:pt x="1166" y="1765"/>
                    <a:pt x="1828" y="2395"/>
                    <a:pt x="1828" y="3182"/>
                  </a:cubicBezTo>
                  <a:cubicBezTo>
                    <a:pt x="1828" y="3970"/>
                    <a:pt x="1166" y="4600"/>
                    <a:pt x="379" y="4600"/>
                  </a:cubicBezTo>
                  <a:cubicBezTo>
                    <a:pt x="284" y="4600"/>
                    <a:pt x="158" y="4600"/>
                    <a:pt x="32" y="4568"/>
                  </a:cubicBezTo>
                  <a:lnTo>
                    <a:pt x="32" y="5671"/>
                  </a:lnTo>
                  <a:lnTo>
                    <a:pt x="1702" y="5671"/>
                  </a:lnTo>
                  <a:cubicBezTo>
                    <a:pt x="2017" y="5671"/>
                    <a:pt x="2175" y="6018"/>
                    <a:pt x="1954" y="6270"/>
                  </a:cubicBezTo>
                  <a:cubicBezTo>
                    <a:pt x="1860" y="6364"/>
                    <a:pt x="1765" y="6585"/>
                    <a:pt x="1765" y="6742"/>
                  </a:cubicBezTo>
                  <a:cubicBezTo>
                    <a:pt x="1765" y="7120"/>
                    <a:pt x="2080" y="7435"/>
                    <a:pt x="2490" y="7435"/>
                  </a:cubicBezTo>
                  <a:cubicBezTo>
                    <a:pt x="2868" y="7435"/>
                    <a:pt x="3183" y="7120"/>
                    <a:pt x="3183" y="6742"/>
                  </a:cubicBezTo>
                  <a:cubicBezTo>
                    <a:pt x="3183" y="6585"/>
                    <a:pt x="3120" y="6364"/>
                    <a:pt x="2994" y="6270"/>
                  </a:cubicBezTo>
                  <a:cubicBezTo>
                    <a:pt x="2805" y="6018"/>
                    <a:pt x="2962" y="5671"/>
                    <a:pt x="3277" y="5671"/>
                  </a:cubicBezTo>
                  <a:lnTo>
                    <a:pt x="5672" y="5671"/>
                  </a:lnTo>
                  <a:lnTo>
                    <a:pt x="5672" y="1765"/>
                  </a:lnTo>
                  <a:cubicBezTo>
                    <a:pt x="5672" y="788"/>
                    <a:pt x="4884" y="0"/>
                    <a:pt x="39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-49027775" y="3183175"/>
              <a:ext cx="185900" cy="141800"/>
            </a:xfrm>
            <a:custGeom>
              <a:rect b="b" l="l" r="r" t="t"/>
              <a:pathLst>
                <a:path extrusionOk="0" h="5672" w="7436">
                  <a:moveTo>
                    <a:pt x="1765" y="0"/>
                  </a:moveTo>
                  <a:cubicBezTo>
                    <a:pt x="788" y="0"/>
                    <a:pt x="1" y="788"/>
                    <a:pt x="1" y="1765"/>
                  </a:cubicBezTo>
                  <a:lnTo>
                    <a:pt x="1" y="5671"/>
                  </a:lnTo>
                  <a:lnTo>
                    <a:pt x="1828" y="5671"/>
                  </a:lnTo>
                  <a:lnTo>
                    <a:pt x="1828" y="5640"/>
                  </a:lnTo>
                  <a:cubicBezTo>
                    <a:pt x="1765" y="5514"/>
                    <a:pt x="1765" y="5388"/>
                    <a:pt x="1765" y="5262"/>
                  </a:cubicBezTo>
                  <a:cubicBezTo>
                    <a:pt x="1765" y="4474"/>
                    <a:pt x="2395" y="3844"/>
                    <a:pt x="3183" y="3844"/>
                  </a:cubicBezTo>
                  <a:cubicBezTo>
                    <a:pt x="3970" y="3844"/>
                    <a:pt x="4600" y="4474"/>
                    <a:pt x="4600" y="5262"/>
                  </a:cubicBezTo>
                  <a:cubicBezTo>
                    <a:pt x="4600" y="5388"/>
                    <a:pt x="4569" y="5514"/>
                    <a:pt x="4569" y="5640"/>
                  </a:cubicBezTo>
                  <a:lnTo>
                    <a:pt x="5672" y="5640"/>
                  </a:lnTo>
                  <a:lnTo>
                    <a:pt x="5672" y="3970"/>
                  </a:lnTo>
                  <a:cubicBezTo>
                    <a:pt x="5672" y="3748"/>
                    <a:pt x="5843" y="3605"/>
                    <a:pt x="6032" y="3605"/>
                  </a:cubicBezTo>
                  <a:cubicBezTo>
                    <a:pt x="6112" y="3605"/>
                    <a:pt x="6195" y="3630"/>
                    <a:pt x="6270" y="3686"/>
                  </a:cubicBezTo>
                  <a:cubicBezTo>
                    <a:pt x="6396" y="3812"/>
                    <a:pt x="6585" y="3907"/>
                    <a:pt x="6743" y="3907"/>
                  </a:cubicBezTo>
                  <a:cubicBezTo>
                    <a:pt x="7121" y="3907"/>
                    <a:pt x="7436" y="3592"/>
                    <a:pt x="7436" y="3182"/>
                  </a:cubicBezTo>
                  <a:cubicBezTo>
                    <a:pt x="7436" y="2804"/>
                    <a:pt x="7121" y="2489"/>
                    <a:pt x="6743" y="2489"/>
                  </a:cubicBezTo>
                  <a:cubicBezTo>
                    <a:pt x="6585" y="2489"/>
                    <a:pt x="6396" y="2552"/>
                    <a:pt x="6270" y="2678"/>
                  </a:cubicBezTo>
                  <a:cubicBezTo>
                    <a:pt x="6195" y="2734"/>
                    <a:pt x="6112" y="2760"/>
                    <a:pt x="6032" y="2760"/>
                  </a:cubicBezTo>
                  <a:cubicBezTo>
                    <a:pt x="5843" y="2760"/>
                    <a:pt x="5672" y="2616"/>
                    <a:pt x="5672" y="2395"/>
                  </a:cubicBezTo>
                  <a:lnTo>
                    <a:pt x="56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-49027775" y="3295800"/>
              <a:ext cx="141800" cy="186700"/>
            </a:xfrm>
            <a:custGeom>
              <a:rect b="b" l="l" r="r" t="t"/>
              <a:pathLst>
                <a:path extrusionOk="0" h="7468" w="5672">
                  <a:moveTo>
                    <a:pt x="3183" y="0"/>
                  </a:moveTo>
                  <a:cubicBezTo>
                    <a:pt x="2805" y="0"/>
                    <a:pt x="2490" y="315"/>
                    <a:pt x="2490" y="725"/>
                  </a:cubicBezTo>
                  <a:cubicBezTo>
                    <a:pt x="2490" y="883"/>
                    <a:pt x="2553" y="1072"/>
                    <a:pt x="2679" y="1198"/>
                  </a:cubicBezTo>
                  <a:cubicBezTo>
                    <a:pt x="2868" y="1418"/>
                    <a:pt x="2710" y="1796"/>
                    <a:pt x="2395" y="1796"/>
                  </a:cubicBezTo>
                  <a:lnTo>
                    <a:pt x="1" y="1796"/>
                  </a:lnTo>
                  <a:lnTo>
                    <a:pt x="1" y="5671"/>
                  </a:lnTo>
                  <a:cubicBezTo>
                    <a:pt x="1" y="6679"/>
                    <a:pt x="788" y="7467"/>
                    <a:pt x="1765" y="7467"/>
                  </a:cubicBezTo>
                  <a:lnTo>
                    <a:pt x="5672" y="7467"/>
                  </a:lnTo>
                  <a:lnTo>
                    <a:pt x="5672" y="5640"/>
                  </a:lnTo>
                  <a:lnTo>
                    <a:pt x="5640" y="5640"/>
                  </a:lnTo>
                  <a:cubicBezTo>
                    <a:pt x="5514" y="5703"/>
                    <a:pt x="5388" y="5703"/>
                    <a:pt x="5294" y="5703"/>
                  </a:cubicBezTo>
                  <a:cubicBezTo>
                    <a:pt x="4506" y="5703"/>
                    <a:pt x="3844" y="5041"/>
                    <a:pt x="3844" y="4254"/>
                  </a:cubicBezTo>
                  <a:cubicBezTo>
                    <a:pt x="3844" y="3466"/>
                    <a:pt x="4506" y="2867"/>
                    <a:pt x="5294" y="2867"/>
                  </a:cubicBezTo>
                  <a:cubicBezTo>
                    <a:pt x="5388" y="2867"/>
                    <a:pt x="5514" y="2867"/>
                    <a:pt x="5640" y="2899"/>
                  </a:cubicBezTo>
                  <a:lnTo>
                    <a:pt x="5640" y="1796"/>
                  </a:lnTo>
                  <a:lnTo>
                    <a:pt x="3970" y="1796"/>
                  </a:lnTo>
                  <a:cubicBezTo>
                    <a:pt x="3655" y="1796"/>
                    <a:pt x="3498" y="1418"/>
                    <a:pt x="3718" y="1198"/>
                  </a:cubicBezTo>
                  <a:cubicBezTo>
                    <a:pt x="3813" y="1072"/>
                    <a:pt x="3907" y="883"/>
                    <a:pt x="3907" y="725"/>
                  </a:cubicBezTo>
                  <a:cubicBezTo>
                    <a:pt x="3907" y="315"/>
                    <a:pt x="3592" y="0"/>
                    <a:pt x="31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-48914350" y="3340700"/>
              <a:ext cx="185900" cy="141800"/>
            </a:xfrm>
            <a:custGeom>
              <a:rect b="b" l="l" r="r" t="t"/>
              <a:pathLst>
                <a:path extrusionOk="0" h="5672" w="7436">
                  <a:moveTo>
                    <a:pt x="5608" y="0"/>
                  </a:moveTo>
                  <a:lnTo>
                    <a:pt x="5608" y="32"/>
                  </a:lnTo>
                  <a:cubicBezTo>
                    <a:pt x="5671" y="158"/>
                    <a:pt x="5671" y="284"/>
                    <a:pt x="5671" y="378"/>
                  </a:cubicBezTo>
                  <a:cubicBezTo>
                    <a:pt x="5671" y="1166"/>
                    <a:pt x="5041" y="1796"/>
                    <a:pt x="4254" y="1796"/>
                  </a:cubicBezTo>
                  <a:cubicBezTo>
                    <a:pt x="3466" y="1796"/>
                    <a:pt x="2836" y="1166"/>
                    <a:pt x="2836" y="378"/>
                  </a:cubicBezTo>
                  <a:cubicBezTo>
                    <a:pt x="2836" y="284"/>
                    <a:pt x="2867" y="158"/>
                    <a:pt x="2867" y="32"/>
                  </a:cubicBezTo>
                  <a:lnTo>
                    <a:pt x="1765" y="32"/>
                  </a:lnTo>
                  <a:lnTo>
                    <a:pt x="1765" y="1670"/>
                  </a:lnTo>
                  <a:cubicBezTo>
                    <a:pt x="1765" y="1907"/>
                    <a:pt x="1602" y="2041"/>
                    <a:pt x="1419" y="2041"/>
                  </a:cubicBezTo>
                  <a:cubicBezTo>
                    <a:pt x="1334" y="2041"/>
                    <a:pt x="1245" y="2013"/>
                    <a:pt x="1166" y="1954"/>
                  </a:cubicBezTo>
                  <a:cubicBezTo>
                    <a:pt x="1040" y="1827"/>
                    <a:pt x="851" y="1764"/>
                    <a:pt x="694" y="1764"/>
                  </a:cubicBezTo>
                  <a:cubicBezTo>
                    <a:pt x="315" y="1764"/>
                    <a:pt x="0" y="2080"/>
                    <a:pt x="0" y="2458"/>
                  </a:cubicBezTo>
                  <a:cubicBezTo>
                    <a:pt x="0" y="2867"/>
                    <a:pt x="315" y="3182"/>
                    <a:pt x="694" y="3182"/>
                  </a:cubicBezTo>
                  <a:cubicBezTo>
                    <a:pt x="851" y="3182"/>
                    <a:pt x="1040" y="3119"/>
                    <a:pt x="1166" y="2993"/>
                  </a:cubicBezTo>
                  <a:cubicBezTo>
                    <a:pt x="1247" y="2933"/>
                    <a:pt x="1337" y="2904"/>
                    <a:pt x="1423" y="2904"/>
                  </a:cubicBezTo>
                  <a:cubicBezTo>
                    <a:pt x="1605" y="2904"/>
                    <a:pt x="1765" y="3031"/>
                    <a:pt x="1765" y="3245"/>
                  </a:cubicBezTo>
                  <a:lnTo>
                    <a:pt x="1765" y="5671"/>
                  </a:lnTo>
                  <a:lnTo>
                    <a:pt x="5671" y="5671"/>
                  </a:lnTo>
                  <a:cubicBezTo>
                    <a:pt x="6648" y="5671"/>
                    <a:pt x="7436" y="4883"/>
                    <a:pt x="7436" y="3907"/>
                  </a:cubicBezTo>
                  <a:lnTo>
                    <a:pt x="74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2" name="Google Shape;112;p2"/>
          <p:cNvSpPr txBox="1"/>
          <p:nvPr/>
        </p:nvSpPr>
        <p:spPr>
          <a:xfrm>
            <a:off x="457200" y="990600"/>
            <a:ext cx="3000000" cy="354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1. Introduction : 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"/>
          <p:cNvSpPr txBox="1"/>
          <p:nvPr/>
        </p:nvSpPr>
        <p:spPr>
          <a:xfrm>
            <a:off x="457200" y="1371600"/>
            <a:ext cx="61533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Introduisez l'atelier en rappelant qu’internet facilite le harcèlement. Demandez au groupe :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si elles /ils savent ce que veut dire harcèlement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si elles /ils ont des exemples de harcèlement sur internet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2"/>
          <p:cNvSpPr txBox="1"/>
          <p:nvPr/>
        </p:nvSpPr>
        <p:spPr>
          <a:xfrm>
            <a:off x="457200" y="2385900"/>
            <a:ext cx="3000000" cy="354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2. Expression :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"/>
          <p:cNvSpPr txBox="1"/>
          <p:nvPr/>
        </p:nvSpPr>
        <p:spPr>
          <a:xfrm>
            <a:off x="457200" y="8590800"/>
            <a:ext cx="60528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Avant de clore l'atelier, demandez à chacune et chacun de dire ce qui lui a paru important dans l’atelier aujourd’hui et de dire au choix, et selon le niveau d’activité choisi : 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Une bonne pratique à avoir quand je suis victime ou témoin de cyberharcèlement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Une caractéristique du cyberharcèlement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"/>
          <p:cNvSpPr txBox="1"/>
          <p:nvPr/>
        </p:nvSpPr>
        <p:spPr>
          <a:xfrm>
            <a:off x="457200" y="8229600"/>
            <a:ext cx="3000000" cy="354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3. Reformulation et conclusion :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"/>
          <p:cNvSpPr txBox="1"/>
          <p:nvPr/>
        </p:nvSpPr>
        <p:spPr>
          <a:xfrm>
            <a:off x="1108202" y="379189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78D2AA"/>
                </a:solidFill>
                <a:latin typeface="Arial"/>
                <a:ea typeface="Arial"/>
                <a:cs typeface="Arial"/>
                <a:sym typeface="Arial"/>
              </a:rPr>
              <a:t>Conseils</a:t>
            </a:r>
            <a:endParaRPr b="1" i="0" sz="2500" u="none" cap="none" strike="noStrike">
              <a:solidFill>
                <a:srgbClr val="78D2A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3"/>
          <p:cNvSpPr/>
          <p:nvPr/>
        </p:nvSpPr>
        <p:spPr>
          <a:xfrm>
            <a:off x="0" y="0"/>
            <a:ext cx="8610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"/>
          <p:cNvSpPr txBox="1"/>
          <p:nvPr/>
        </p:nvSpPr>
        <p:spPr>
          <a:xfrm rot="-5400000">
            <a:off x="-1183950" y="7844100"/>
            <a:ext cx="32289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ATELIER “HORS ÉCRAN”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3"/>
          <p:cNvSpPr txBox="1"/>
          <p:nvPr/>
        </p:nvSpPr>
        <p:spPr>
          <a:xfrm>
            <a:off x="2376900" y="1570875"/>
            <a:ext cx="4784400" cy="9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Pour faire face à des potentielles /ils problématiques liées à des troubles de l’inhibition des </a:t>
            </a:r>
            <a:r>
              <a:rPr lang="fr" sz="1100">
                <a:solidFill>
                  <a:srgbClr val="213A8E"/>
                </a:solidFill>
                <a:highlight>
                  <a:srgbClr val="FFFFFF"/>
                </a:highlight>
              </a:rPr>
              <a:t>stagiaires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proposez un dispositif type “bâton de parole”. Si un ou plusieurs </a:t>
            </a:r>
            <a:r>
              <a:rPr lang="fr" sz="1100">
                <a:solidFill>
                  <a:srgbClr val="213A8E"/>
                </a:solidFill>
                <a:highlight>
                  <a:schemeClr val="lt1"/>
                </a:highlight>
              </a:rPr>
              <a:t>stagiaires 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ont des difficultés de préhension, soyez celui ou celle qui fera voyager le “bâton de parole”.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1125338" y="3296475"/>
            <a:ext cx="47844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Demandez régulièrement aux </a:t>
            </a:r>
            <a:r>
              <a:rPr lang="fr" sz="1100">
                <a:solidFill>
                  <a:srgbClr val="213A8E"/>
                </a:solidFill>
                <a:highlight>
                  <a:schemeClr val="lt1"/>
                </a:highlight>
              </a:rPr>
              <a:t>stagiaires 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 reformuler ce que vous dites, ce qu’elles /ils font, ce qu’elles /ils vont faire, etc. par divers moyens (oral, écrit, montrer, etc.). Ça facilite “l’inscription” dans la mémoire.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Google Shape;12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5350" y="1487913"/>
            <a:ext cx="1153225" cy="115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90925" y="2986838"/>
            <a:ext cx="1170374" cy="1170374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3"/>
          <p:cNvSpPr txBox="1"/>
          <p:nvPr/>
        </p:nvSpPr>
        <p:spPr>
          <a:xfrm>
            <a:off x="2497050" y="4753575"/>
            <a:ext cx="47844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Si tous les </a:t>
            </a:r>
            <a:r>
              <a:rPr lang="fr" sz="1100">
                <a:solidFill>
                  <a:srgbClr val="213A8E"/>
                </a:solidFill>
                <a:highlight>
                  <a:schemeClr val="lt1"/>
                </a:highlight>
              </a:rPr>
              <a:t>stagiaires 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ne sont pas lecteur/lectrices, demandez d’abord si un </a:t>
            </a:r>
            <a:r>
              <a:rPr lang="fr" sz="1100">
                <a:solidFill>
                  <a:srgbClr val="213A8E"/>
                </a:solidFill>
                <a:highlight>
                  <a:schemeClr val="lt1"/>
                </a:highlight>
              </a:rPr>
              <a:t>stagiaire 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veut lire les propositions. Si personne ne veut/peut, faites le.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45500" y="4502913"/>
            <a:ext cx="1153225" cy="1153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0" name="Google Shape;130;p3"/>
          <p:cNvGrpSpPr/>
          <p:nvPr/>
        </p:nvGrpSpPr>
        <p:grpSpPr>
          <a:xfrm>
            <a:off x="253326" y="529599"/>
            <a:ext cx="354341" cy="354341"/>
            <a:chOff x="-49027775" y="3183175"/>
            <a:chExt cx="299325" cy="299325"/>
          </a:xfrm>
        </p:grpSpPr>
        <p:sp>
          <p:nvSpPr>
            <p:cNvPr id="131" name="Google Shape;131;p3"/>
            <p:cNvSpPr/>
            <p:nvPr/>
          </p:nvSpPr>
          <p:spPr>
            <a:xfrm>
              <a:off x="-48870250" y="3183175"/>
              <a:ext cx="141800" cy="185900"/>
            </a:xfrm>
            <a:custGeom>
              <a:rect b="b" l="l" r="r" t="t"/>
              <a:pathLst>
                <a:path extrusionOk="0" h="7436" w="5672">
                  <a:moveTo>
                    <a:pt x="1" y="0"/>
                  </a:moveTo>
                  <a:lnTo>
                    <a:pt x="1" y="1796"/>
                  </a:lnTo>
                  <a:lnTo>
                    <a:pt x="32" y="1796"/>
                  </a:lnTo>
                  <a:cubicBezTo>
                    <a:pt x="158" y="1765"/>
                    <a:pt x="284" y="1765"/>
                    <a:pt x="379" y="1765"/>
                  </a:cubicBezTo>
                  <a:cubicBezTo>
                    <a:pt x="1166" y="1765"/>
                    <a:pt x="1828" y="2395"/>
                    <a:pt x="1828" y="3182"/>
                  </a:cubicBezTo>
                  <a:cubicBezTo>
                    <a:pt x="1828" y="3970"/>
                    <a:pt x="1166" y="4600"/>
                    <a:pt x="379" y="4600"/>
                  </a:cubicBezTo>
                  <a:cubicBezTo>
                    <a:pt x="284" y="4600"/>
                    <a:pt x="158" y="4600"/>
                    <a:pt x="32" y="4568"/>
                  </a:cubicBezTo>
                  <a:lnTo>
                    <a:pt x="32" y="5671"/>
                  </a:lnTo>
                  <a:lnTo>
                    <a:pt x="1702" y="5671"/>
                  </a:lnTo>
                  <a:cubicBezTo>
                    <a:pt x="2017" y="5671"/>
                    <a:pt x="2175" y="6018"/>
                    <a:pt x="1954" y="6270"/>
                  </a:cubicBezTo>
                  <a:cubicBezTo>
                    <a:pt x="1860" y="6364"/>
                    <a:pt x="1765" y="6585"/>
                    <a:pt x="1765" y="6742"/>
                  </a:cubicBezTo>
                  <a:cubicBezTo>
                    <a:pt x="1765" y="7120"/>
                    <a:pt x="2080" y="7435"/>
                    <a:pt x="2490" y="7435"/>
                  </a:cubicBezTo>
                  <a:cubicBezTo>
                    <a:pt x="2868" y="7435"/>
                    <a:pt x="3183" y="7120"/>
                    <a:pt x="3183" y="6742"/>
                  </a:cubicBezTo>
                  <a:cubicBezTo>
                    <a:pt x="3183" y="6585"/>
                    <a:pt x="3120" y="6364"/>
                    <a:pt x="2994" y="6270"/>
                  </a:cubicBezTo>
                  <a:cubicBezTo>
                    <a:pt x="2805" y="6018"/>
                    <a:pt x="2962" y="5671"/>
                    <a:pt x="3277" y="5671"/>
                  </a:cubicBezTo>
                  <a:lnTo>
                    <a:pt x="5672" y="5671"/>
                  </a:lnTo>
                  <a:lnTo>
                    <a:pt x="5672" y="1765"/>
                  </a:lnTo>
                  <a:cubicBezTo>
                    <a:pt x="5672" y="788"/>
                    <a:pt x="4884" y="0"/>
                    <a:pt x="39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-49027775" y="3183175"/>
              <a:ext cx="185900" cy="141800"/>
            </a:xfrm>
            <a:custGeom>
              <a:rect b="b" l="l" r="r" t="t"/>
              <a:pathLst>
                <a:path extrusionOk="0" h="5672" w="7436">
                  <a:moveTo>
                    <a:pt x="1765" y="0"/>
                  </a:moveTo>
                  <a:cubicBezTo>
                    <a:pt x="788" y="0"/>
                    <a:pt x="1" y="788"/>
                    <a:pt x="1" y="1765"/>
                  </a:cubicBezTo>
                  <a:lnTo>
                    <a:pt x="1" y="5671"/>
                  </a:lnTo>
                  <a:lnTo>
                    <a:pt x="1828" y="5671"/>
                  </a:lnTo>
                  <a:lnTo>
                    <a:pt x="1828" y="5640"/>
                  </a:lnTo>
                  <a:cubicBezTo>
                    <a:pt x="1765" y="5514"/>
                    <a:pt x="1765" y="5388"/>
                    <a:pt x="1765" y="5262"/>
                  </a:cubicBezTo>
                  <a:cubicBezTo>
                    <a:pt x="1765" y="4474"/>
                    <a:pt x="2395" y="3844"/>
                    <a:pt x="3183" y="3844"/>
                  </a:cubicBezTo>
                  <a:cubicBezTo>
                    <a:pt x="3970" y="3844"/>
                    <a:pt x="4600" y="4474"/>
                    <a:pt x="4600" y="5262"/>
                  </a:cubicBezTo>
                  <a:cubicBezTo>
                    <a:pt x="4600" y="5388"/>
                    <a:pt x="4569" y="5514"/>
                    <a:pt x="4569" y="5640"/>
                  </a:cubicBezTo>
                  <a:lnTo>
                    <a:pt x="5672" y="5640"/>
                  </a:lnTo>
                  <a:lnTo>
                    <a:pt x="5672" y="3970"/>
                  </a:lnTo>
                  <a:cubicBezTo>
                    <a:pt x="5672" y="3748"/>
                    <a:pt x="5843" y="3605"/>
                    <a:pt x="6032" y="3605"/>
                  </a:cubicBezTo>
                  <a:cubicBezTo>
                    <a:pt x="6112" y="3605"/>
                    <a:pt x="6195" y="3630"/>
                    <a:pt x="6270" y="3686"/>
                  </a:cubicBezTo>
                  <a:cubicBezTo>
                    <a:pt x="6396" y="3812"/>
                    <a:pt x="6585" y="3907"/>
                    <a:pt x="6743" y="3907"/>
                  </a:cubicBezTo>
                  <a:cubicBezTo>
                    <a:pt x="7121" y="3907"/>
                    <a:pt x="7436" y="3592"/>
                    <a:pt x="7436" y="3182"/>
                  </a:cubicBezTo>
                  <a:cubicBezTo>
                    <a:pt x="7436" y="2804"/>
                    <a:pt x="7121" y="2489"/>
                    <a:pt x="6743" y="2489"/>
                  </a:cubicBezTo>
                  <a:cubicBezTo>
                    <a:pt x="6585" y="2489"/>
                    <a:pt x="6396" y="2552"/>
                    <a:pt x="6270" y="2678"/>
                  </a:cubicBezTo>
                  <a:cubicBezTo>
                    <a:pt x="6195" y="2734"/>
                    <a:pt x="6112" y="2760"/>
                    <a:pt x="6032" y="2760"/>
                  </a:cubicBezTo>
                  <a:cubicBezTo>
                    <a:pt x="5843" y="2760"/>
                    <a:pt x="5672" y="2616"/>
                    <a:pt x="5672" y="2395"/>
                  </a:cubicBezTo>
                  <a:lnTo>
                    <a:pt x="56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3"/>
            <p:cNvSpPr/>
            <p:nvPr/>
          </p:nvSpPr>
          <p:spPr>
            <a:xfrm>
              <a:off x="-49027775" y="3295800"/>
              <a:ext cx="141800" cy="186700"/>
            </a:xfrm>
            <a:custGeom>
              <a:rect b="b" l="l" r="r" t="t"/>
              <a:pathLst>
                <a:path extrusionOk="0" h="7468" w="5672">
                  <a:moveTo>
                    <a:pt x="3183" y="0"/>
                  </a:moveTo>
                  <a:cubicBezTo>
                    <a:pt x="2805" y="0"/>
                    <a:pt x="2490" y="315"/>
                    <a:pt x="2490" y="725"/>
                  </a:cubicBezTo>
                  <a:cubicBezTo>
                    <a:pt x="2490" y="883"/>
                    <a:pt x="2553" y="1072"/>
                    <a:pt x="2679" y="1198"/>
                  </a:cubicBezTo>
                  <a:cubicBezTo>
                    <a:pt x="2868" y="1418"/>
                    <a:pt x="2710" y="1796"/>
                    <a:pt x="2395" y="1796"/>
                  </a:cubicBezTo>
                  <a:lnTo>
                    <a:pt x="1" y="1796"/>
                  </a:lnTo>
                  <a:lnTo>
                    <a:pt x="1" y="5671"/>
                  </a:lnTo>
                  <a:cubicBezTo>
                    <a:pt x="1" y="6679"/>
                    <a:pt x="788" y="7467"/>
                    <a:pt x="1765" y="7467"/>
                  </a:cubicBezTo>
                  <a:lnTo>
                    <a:pt x="5672" y="7467"/>
                  </a:lnTo>
                  <a:lnTo>
                    <a:pt x="5672" y="5640"/>
                  </a:lnTo>
                  <a:lnTo>
                    <a:pt x="5640" y="5640"/>
                  </a:lnTo>
                  <a:cubicBezTo>
                    <a:pt x="5514" y="5703"/>
                    <a:pt x="5388" y="5703"/>
                    <a:pt x="5294" y="5703"/>
                  </a:cubicBezTo>
                  <a:cubicBezTo>
                    <a:pt x="4506" y="5703"/>
                    <a:pt x="3844" y="5041"/>
                    <a:pt x="3844" y="4254"/>
                  </a:cubicBezTo>
                  <a:cubicBezTo>
                    <a:pt x="3844" y="3466"/>
                    <a:pt x="4506" y="2867"/>
                    <a:pt x="5294" y="2867"/>
                  </a:cubicBezTo>
                  <a:cubicBezTo>
                    <a:pt x="5388" y="2867"/>
                    <a:pt x="5514" y="2867"/>
                    <a:pt x="5640" y="2899"/>
                  </a:cubicBezTo>
                  <a:lnTo>
                    <a:pt x="5640" y="1796"/>
                  </a:lnTo>
                  <a:lnTo>
                    <a:pt x="3970" y="1796"/>
                  </a:lnTo>
                  <a:cubicBezTo>
                    <a:pt x="3655" y="1796"/>
                    <a:pt x="3498" y="1418"/>
                    <a:pt x="3718" y="1198"/>
                  </a:cubicBezTo>
                  <a:cubicBezTo>
                    <a:pt x="3813" y="1072"/>
                    <a:pt x="3907" y="883"/>
                    <a:pt x="3907" y="725"/>
                  </a:cubicBezTo>
                  <a:cubicBezTo>
                    <a:pt x="3907" y="315"/>
                    <a:pt x="3592" y="0"/>
                    <a:pt x="31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3"/>
            <p:cNvSpPr/>
            <p:nvPr/>
          </p:nvSpPr>
          <p:spPr>
            <a:xfrm>
              <a:off x="-48914350" y="3340700"/>
              <a:ext cx="185900" cy="141800"/>
            </a:xfrm>
            <a:custGeom>
              <a:rect b="b" l="l" r="r" t="t"/>
              <a:pathLst>
                <a:path extrusionOk="0" h="5672" w="7436">
                  <a:moveTo>
                    <a:pt x="5608" y="0"/>
                  </a:moveTo>
                  <a:lnTo>
                    <a:pt x="5608" y="32"/>
                  </a:lnTo>
                  <a:cubicBezTo>
                    <a:pt x="5671" y="158"/>
                    <a:pt x="5671" y="284"/>
                    <a:pt x="5671" y="378"/>
                  </a:cubicBezTo>
                  <a:cubicBezTo>
                    <a:pt x="5671" y="1166"/>
                    <a:pt x="5041" y="1796"/>
                    <a:pt x="4254" y="1796"/>
                  </a:cubicBezTo>
                  <a:cubicBezTo>
                    <a:pt x="3466" y="1796"/>
                    <a:pt x="2836" y="1166"/>
                    <a:pt x="2836" y="378"/>
                  </a:cubicBezTo>
                  <a:cubicBezTo>
                    <a:pt x="2836" y="284"/>
                    <a:pt x="2867" y="158"/>
                    <a:pt x="2867" y="32"/>
                  </a:cubicBezTo>
                  <a:lnTo>
                    <a:pt x="1765" y="32"/>
                  </a:lnTo>
                  <a:lnTo>
                    <a:pt x="1765" y="1670"/>
                  </a:lnTo>
                  <a:cubicBezTo>
                    <a:pt x="1765" y="1907"/>
                    <a:pt x="1602" y="2041"/>
                    <a:pt x="1419" y="2041"/>
                  </a:cubicBezTo>
                  <a:cubicBezTo>
                    <a:pt x="1334" y="2041"/>
                    <a:pt x="1245" y="2013"/>
                    <a:pt x="1166" y="1954"/>
                  </a:cubicBezTo>
                  <a:cubicBezTo>
                    <a:pt x="1040" y="1827"/>
                    <a:pt x="851" y="1764"/>
                    <a:pt x="694" y="1764"/>
                  </a:cubicBezTo>
                  <a:cubicBezTo>
                    <a:pt x="315" y="1764"/>
                    <a:pt x="0" y="2080"/>
                    <a:pt x="0" y="2458"/>
                  </a:cubicBezTo>
                  <a:cubicBezTo>
                    <a:pt x="0" y="2867"/>
                    <a:pt x="315" y="3182"/>
                    <a:pt x="694" y="3182"/>
                  </a:cubicBezTo>
                  <a:cubicBezTo>
                    <a:pt x="851" y="3182"/>
                    <a:pt x="1040" y="3119"/>
                    <a:pt x="1166" y="2993"/>
                  </a:cubicBezTo>
                  <a:cubicBezTo>
                    <a:pt x="1247" y="2933"/>
                    <a:pt x="1337" y="2904"/>
                    <a:pt x="1423" y="2904"/>
                  </a:cubicBezTo>
                  <a:cubicBezTo>
                    <a:pt x="1605" y="2904"/>
                    <a:pt x="1765" y="3031"/>
                    <a:pt x="1765" y="3245"/>
                  </a:cubicBezTo>
                  <a:lnTo>
                    <a:pt x="1765" y="5671"/>
                  </a:lnTo>
                  <a:lnTo>
                    <a:pt x="5671" y="5671"/>
                  </a:lnTo>
                  <a:cubicBezTo>
                    <a:pt x="6648" y="5671"/>
                    <a:pt x="7436" y="4883"/>
                    <a:pt x="7436" y="3907"/>
                  </a:cubicBezTo>
                  <a:lnTo>
                    <a:pt x="74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