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Lst>
  <p:sldSz cy="10440000" cx="7560000"/>
  <p:notesSz cx="6858000" cy="9144000"/>
  <p:embeddedFontLst>
    <p:embeddedFont>
      <p:font typeface="Roboto"/>
      <p:regular r:id="rId9"/>
      <p:bold r:id="rId10"/>
      <p:italic r:id="rId11"/>
      <p:boldItalic r:id="rId12"/>
    </p:embeddedFont>
    <p:embeddedFont>
      <p:font typeface="Tahoma"/>
      <p:regular r:id="rId13"/>
      <p:bold r:id="rId14"/>
    </p:embeddedFont>
    <p:embeddedFont>
      <p:font typeface="Fir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0">
          <p15:clr>
            <a:srgbClr val="747775"/>
          </p15:clr>
        </p15:guide>
        <p15:guide id="2" pos="272">
          <p15:clr>
            <a:srgbClr val="747775"/>
          </p15:clr>
        </p15:guide>
        <p15:guide id="3" pos="544">
          <p15:clr>
            <a:srgbClr val="747775"/>
          </p15:clr>
        </p15:guide>
        <p15:guide id="4" pos="4218">
          <p15:clr>
            <a:srgbClr val="747775"/>
          </p15:clr>
        </p15:guide>
        <p15:guide id="5" pos="4490">
          <p15:clr>
            <a:srgbClr val="747775"/>
          </p15:clr>
        </p15:guide>
        <p15:guide id="6" orient="horz" pos="483">
          <p15:clr>
            <a:srgbClr val="747775"/>
          </p15:clr>
        </p15:guide>
        <p15:guide id="7" orient="horz" pos="6093">
          <p15:clr>
            <a:srgbClr val="747775"/>
          </p15:clr>
        </p15:guide>
      </p15:sldGuideLst>
    </p:ext>
    <p:ext uri="GoogleSlidesCustomDataVersion2">
      <go:slidesCustomData xmlns:go="http://customooxmlschemas.google.com/" r:id="rId19" roundtripDataSignature="AMtx7mi6gYAj4tZZdxkToVQqo0FFalZbz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0" orient="horz"/>
        <p:guide pos="272"/>
        <p:guide pos="544"/>
        <p:guide pos="4218"/>
        <p:guide pos="4490"/>
        <p:guide pos="483" orient="horz"/>
        <p:guide pos="6093"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italic.fntdata"/><Relationship Id="rId10" Type="http://schemas.openxmlformats.org/officeDocument/2006/relationships/font" Target="fonts/Roboto-bold.fntdata"/><Relationship Id="rId13" Type="http://schemas.openxmlformats.org/officeDocument/2006/relationships/font" Target="fonts/Tahoma-regular.fntdata"/><Relationship Id="rId12"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regular.fntdata"/><Relationship Id="rId15" Type="http://schemas.openxmlformats.org/officeDocument/2006/relationships/font" Target="fonts/FiraSans-regular.fntdata"/><Relationship Id="rId14" Type="http://schemas.openxmlformats.org/officeDocument/2006/relationships/font" Target="fonts/Tahoma-bold.fntdata"/><Relationship Id="rId17" Type="http://schemas.openxmlformats.org/officeDocument/2006/relationships/font" Target="fonts/FiraSans-italic.fntdata"/><Relationship Id="rId16" Type="http://schemas.openxmlformats.org/officeDocument/2006/relationships/font" Target="fonts/FiraSans-bold.fntdata"/><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font" Target="fonts/FiraSans-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9" name="Google Shape;9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impair">
  <p:cSld name="SECTION_HEADER_1">
    <p:spTree>
      <p:nvGrpSpPr>
        <p:cNvPr id="9" name="Shape 9"/>
        <p:cNvGrpSpPr/>
        <p:nvPr/>
      </p:nvGrpSpPr>
      <p:grpSpPr>
        <a:xfrm>
          <a:off x="0" y="0"/>
          <a:ext cx="0" cy="0"/>
          <a:chOff x="0" y="0"/>
          <a:chExt cx="0" cy="0"/>
        </a:xfrm>
      </p:grpSpPr>
      <p:sp>
        <p:nvSpPr>
          <p:cNvPr id="10" name="Google Shape;10;p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5"/>
          <p:cNvSpPr txBox="1"/>
          <p:nvPr/>
        </p:nvSpPr>
        <p:spPr>
          <a:xfrm>
            <a:off x="1076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400" u="none" cap="none" strike="noStrike">
              <a:solidFill>
                <a:srgbClr val="000000"/>
              </a:solidFill>
              <a:latin typeface="Arial"/>
              <a:ea typeface="Arial"/>
              <a:cs typeface="Arial"/>
              <a:sym typeface="Arial"/>
            </a:endParaRPr>
          </a:p>
        </p:txBody>
      </p:sp>
      <p:sp>
        <p:nvSpPr>
          <p:cNvPr id="12" name="Google Shape;12;p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14"/>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14"/>
          <p:cNvSpPr txBox="1"/>
          <p:nvPr>
            <p:ph type="title"/>
          </p:nvPr>
        </p:nvSpPr>
        <p:spPr>
          <a:xfrm>
            <a:off x="219508" y="2503032"/>
            <a:ext cx="3344400" cy="30087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5" name="Google Shape;45;p14"/>
          <p:cNvSpPr txBox="1"/>
          <p:nvPr>
            <p:ph idx="1" type="subTitle"/>
          </p:nvPr>
        </p:nvSpPr>
        <p:spPr>
          <a:xfrm>
            <a:off x="219508" y="5689531"/>
            <a:ext cx="3344400" cy="25068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6" name="Google Shape;46;p14"/>
          <p:cNvSpPr txBox="1"/>
          <p:nvPr>
            <p:ph idx="2" type="body"/>
          </p:nvPr>
        </p:nvSpPr>
        <p:spPr>
          <a:xfrm>
            <a:off x="4083839" y="1469689"/>
            <a:ext cx="3172200" cy="75000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7" name="Google Shape;47;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5"/>
          <p:cNvSpPr txBox="1"/>
          <p:nvPr>
            <p:ph idx="1" type="body"/>
          </p:nvPr>
        </p:nvSpPr>
        <p:spPr>
          <a:xfrm>
            <a:off x="257705" y="8586994"/>
            <a:ext cx="4959600" cy="12282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50" name="Google Shape;50;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6"/>
          <p:cNvSpPr txBox="1"/>
          <p:nvPr>
            <p:ph hasCustomPrompt="1" type="title"/>
          </p:nvPr>
        </p:nvSpPr>
        <p:spPr>
          <a:xfrm>
            <a:off x="257705" y="2245153"/>
            <a:ext cx="7044600" cy="3985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3" name="Google Shape;53;p16"/>
          <p:cNvSpPr txBox="1"/>
          <p:nvPr>
            <p:ph idx="1" type="body"/>
          </p:nvPr>
        </p:nvSpPr>
        <p:spPr>
          <a:xfrm>
            <a:off x="257705" y="6398217"/>
            <a:ext cx="7044600" cy="26403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54" name="Google Shape;54;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1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pair">
  <p:cSld name="TITLE_AND_BODY_1">
    <p:spTree>
      <p:nvGrpSpPr>
        <p:cNvPr id="13" name="Shape 13"/>
        <p:cNvGrpSpPr/>
        <p:nvPr/>
      </p:nvGrpSpPr>
      <p:grpSpPr>
        <a:xfrm>
          <a:off x="0" y="0"/>
          <a:ext cx="0" cy="0"/>
          <a:chOff x="0" y="0"/>
          <a:chExt cx="0" cy="0"/>
        </a:xfrm>
      </p:grpSpPr>
      <p:sp>
        <p:nvSpPr>
          <p:cNvPr id="14" name="Google Shape;14;p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6"/>
          <p:cNvSpPr txBox="1"/>
          <p:nvPr/>
        </p:nvSpPr>
        <p:spPr>
          <a:xfrm>
            <a:off x="314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7"/>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8" name="Google Shape;18;p7"/>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9" name="Google Shape;19;p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sp>
        <p:nvSpPr>
          <p:cNvPr id="21" name="Google Shape;21;p8"/>
          <p:cNvSpPr txBox="1"/>
          <p:nvPr>
            <p:ph type="title"/>
          </p:nvPr>
        </p:nvSpPr>
        <p:spPr>
          <a:xfrm>
            <a:off x="257705" y="4365680"/>
            <a:ext cx="7044600" cy="1708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2" name="Google Shape;22;p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9"/>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5" name="Google Shape;25;p9"/>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6" name="Google Shape;26;p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10"/>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10"/>
          <p:cNvSpPr txBox="1"/>
          <p:nvPr>
            <p:ph idx="1" type="body"/>
          </p:nvPr>
        </p:nvSpPr>
        <p:spPr>
          <a:xfrm>
            <a:off x="257705"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0" name="Google Shape;30;p10"/>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1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1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4" name="Google Shape;34;p1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5" name="Shape 35"/>
        <p:cNvGrpSpPr/>
        <p:nvPr/>
      </p:nvGrpSpPr>
      <p:grpSpPr>
        <a:xfrm>
          <a:off x="0" y="0"/>
          <a:ext cx="0" cy="0"/>
          <a:chOff x="0" y="0"/>
          <a:chExt cx="0" cy="0"/>
        </a:xfrm>
      </p:grpSpPr>
      <p:sp>
        <p:nvSpPr>
          <p:cNvPr id="36" name="Google Shape;36;p12"/>
          <p:cNvSpPr txBox="1"/>
          <p:nvPr>
            <p:ph type="title"/>
          </p:nvPr>
        </p:nvSpPr>
        <p:spPr>
          <a:xfrm>
            <a:off x="257705" y="1127727"/>
            <a:ext cx="2321700" cy="15339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7" name="Google Shape;37;p12"/>
          <p:cNvSpPr txBox="1"/>
          <p:nvPr>
            <p:ph idx="1" type="body"/>
          </p:nvPr>
        </p:nvSpPr>
        <p:spPr>
          <a:xfrm>
            <a:off x="257705" y="2820535"/>
            <a:ext cx="2321700" cy="6453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8" name="Google Shape;38;p1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13"/>
          <p:cNvSpPr txBox="1"/>
          <p:nvPr>
            <p:ph type="title"/>
          </p:nvPr>
        </p:nvSpPr>
        <p:spPr>
          <a:xfrm>
            <a:off x="405325" y="913690"/>
            <a:ext cx="5264700" cy="83034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1" name="Google Shape;41;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le-pas-de-cote.net" TargetMode="External"/><Relationship Id="rId4" Type="http://schemas.openxmlformats.org/officeDocument/2006/relationships/hyperlink" Target="http://falc-able.com" TargetMode="External"/><Relationship Id="rId5" Type="http://schemas.openxmlformats.org/officeDocument/2006/relationships/image" Target="../media/image1.png"/><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
          <p:cNvSpPr txBox="1"/>
          <p:nvPr/>
        </p:nvSpPr>
        <p:spPr>
          <a:xfrm>
            <a:off x="1084500"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Je reformule et je mémorise</a:t>
            </a:r>
            <a:endParaRPr b="1" i="0" sz="2500" u="none" cap="none" strike="noStrike">
              <a:solidFill>
                <a:srgbClr val="78D2AA"/>
              </a:solidFill>
              <a:latin typeface="Arial"/>
              <a:ea typeface="Arial"/>
              <a:cs typeface="Arial"/>
              <a:sym typeface="Arial"/>
            </a:endParaRPr>
          </a:p>
        </p:txBody>
      </p:sp>
      <p:sp>
        <p:nvSpPr>
          <p:cNvPr id="62" name="Google Shape;62;p1"/>
          <p:cNvSpPr/>
          <p:nvPr/>
        </p:nvSpPr>
        <p:spPr>
          <a:xfrm>
            <a:off x="955800"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6EBEEB"/>
              </a:solidFill>
              <a:latin typeface="Arial"/>
              <a:ea typeface="Arial"/>
              <a:cs typeface="Arial"/>
              <a:sym typeface="Arial"/>
            </a:endParaRPr>
          </a:p>
        </p:txBody>
      </p:sp>
      <p:sp>
        <p:nvSpPr>
          <p:cNvPr id="63" name="Google Shape;63;p1"/>
          <p:cNvSpPr/>
          <p:nvPr/>
        </p:nvSpPr>
        <p:spPr>
          <a:xfrm>
            <a:off x="2530831"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1"/>
          <p:cNvSpPr/>
          <p:nvPr/>
        </p:nvSpPr>
        <p:spPr>
          <a:xfrm>
            <a:off x="4105862"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1"/>
          <p:cNvSpPr/>
          <p:nvPr/>
        </p:nvSpPr>
        <p:spPr>
          <a:xfrm>
            <a:off x="5680868" y="14030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1"/>
          <p:cNvSpPr txBox="1"/>
          <p:nvPr/>
        </p:nvSpPr>
        <p:spPr>
          <a:xfrm>
            <a:off x="1326452" y="2453150"/>
            <a:ext cx="10056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Synthèse</a:t>
            </a:r>
            <a:endParaRPr b="1" i="0" sz="1000" u="none" cap="none" strike="noStrike">
              <a:solidFill>
                <a:srgbClr val="213A8E"/>
              </a:solidFill>
              <a:latin typeface="Arial"/>
              <a:ea typeface="Arial"/>
              <a:cs typeface="Arial"/>
              <a:sym typeface="Arial"/>
            </a:endParaRPr>
          </a:p>
        </p:txBody>
      </p:sp>
      <p:sp>
        <p:nvSpPr>
          <p:cNvPr id="67" name="Google Shape;67;p1"/>
          <p:cNvSpPr txBox="1"/>
          <p:nvPr/>
        </p:nvSpPr>
        <p:spPr>
          <a:xfrm>
            <a:off x="2903425" y="2427800"/>
            <a:ext cx="6969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a:t>
            </a:r>
            <a:endParaRPr b="1" i="0" sz="1000" u="none" cap="none" strike="noStrike">
              <a:solidFill>
                <a:srgbClr val="213A8E"/>
              </a:solidFill>
              <a:latin typeface="Arial"/>
              <a:ea typeface="Arial"/>
              <a:cs typeface="Arial"/>
              <a:sym typeface="Arial"/>
            </a:endParaRPr>
          </a:p>
        </p:txBody>
      </p:sp>
      <p:sp>
        <p:nvSpPr>
          <p:cNvPr id="68" name="Google Shape;68;p1"/>
          <p:cNvSpPr txBox="1"/>
          <p:nvPr/>
        </p:nvSpPr>
        <p:spPr>
          <a:xfrm>
            <a:off x="1084500" y="4403690"/>
            <a:ext cx="61671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Objectifs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Définir ce qu’est le cyberharcèlement</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S’approprier les bonnes pratiques pour réagir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Produire un support de mémorisation</a:t>
            </a:r>
            <a:endParaRPr b="0" i="0" sz="1100" u="none" cap="none" strike="noStrike">
              <a:solidFill>
                <a:srgbClr val="213A8E"/>
              </a:solidFill>
              <a:latin typeface="Arial"/>
              <a:ea typeface="Arial"/>
              <a:cs typeface="Arial"/>
              <a:sym typeface="Arial"/>
            </a:endParaRPr>
          </a:p>
        </p:txBody>
      </p:sp>
      <p:sp>
        <p:nvSpPr>
          <p:cNvPr id="69" name="Google Shape;69;p1"/>
          <p:cNvSpPr txBox="1"/>
          <p:nvPr/>
        </p:nvSpPr>
        <p:spPr>
          <a:xfrm>
            <a:off x="1084500" y="3242861"/>
            <a:ext cx="61671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Description rapide : </a:t>
            </a:r>
            <a:r>
              <a:rPr b="0" i="0" lang="fr" sz="1100" u="none" cap="none" strike="noStrike">
                <a:solidFill>
                  <a:srgbClr val="213A8E"/>
                </a:solidFill>
                <a:latin typeface="Arial"/>
                <a:ea typeface="Arial"/>
                <a:cs typeface="Arial"/>
                <a:sym typeface="Arial"/>
              </a:rPr>
              <a:t>Plus qu'un atelier, il s’agit d’un temps d’expression et de production collective de savoirs. À ce titre, l’exercice proposé s’inspire des pratiques des ateliers de transcription FALC et participe à la mémorisation des acquis.</a:t>
            </a:r>
            <a:endParaRPr b="0" i="0" sz="1100" u="none" cap="none" strike="noStrike">
              <a:solidFill>
                <a:srgbClr val="213A8E"/>
              </a:solidFill>
              <a:latin typeface="Arial"/>
              <a:ea typeface="Arial"/>
              <a:cs typeface="Arial"/>
              <a:sym typeface="Arial"/>
            </a:endParaRPr>
          </a:p>
        </p:txBody>
      </p:sp>
      <p:sp>
        <p:nvSpPr>
          <p:cNvPr id="70" name="Google Shape;70;p1"/>
          <p:cNvSpPr txBox="1"/>
          <p:nvPr/>
        </p:nvSpPr>
        <p:spPr>
          <a:xfrm>
            <a:off x="1084500" y="5733718"/>
            <a:ext cx="60813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Matériel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Paper board</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Feutres</a:t>
            </a:r>
            <a:endParaRPr b="0" i="0" sz="1100" u="none" cap="none" strike="noStrike">
              <a:solidFill>
                <a:srgbClr val="213A8E"/>
              </a:solidFill>
              <a:latin typeface="Arial"/>
              <a:ea typeface="Arial"/>
              <a:cs typeface="Arial"/>
              <a:sym typeface="Arial"/>
            </a:endParaRPr>
          </a:p>
        </p:txBody>
      </p:sp>
      <p:sp>
        <p:nvSpPr>
          <p:cNvPr id="71" name="Google Shape;71;p1"/>
          <p:cNvSpPr txBox="1"/>
          <p:nvPr/>
        </p:nvSpPr>
        <p:spPr>
          <a:xfrm>
            <a:off x="1084500" y="6894547"/>
            <a:ext cx="60006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Prérequis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Avoir suivi l’atelier “Parler et réagir au cyberharcèlement”, idéalement l’ensemble du parcours.</a:t>
            </a:r>
            <a:endParaRPr b="0" i="0" sz="1100" u="none" cap="none" strike="noStrike">
              <a:solidFill>
                <a:srgbClr val="213A8E"/>
              </a:solidFill>
              <a:latin typeface="Arial"/>
              <a:ea typeface="Arial"/>
              <a:cs typeface="Arial"/>
              <a:sym typeface="Arial"/>
            </a:endParaRPr>
          </a:p>
        </p:txBody>
      </p:sp>
      <p:sp>
        <p:nvSpPr>
          <p:cNvPr id="72" name="Google Shape;72;p1"/>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
          <p:cNvSpPr txBox="1"/>
          <p:nvPr/>
        </p:nvSpPr>
        <p:spPr>
          <a:xfrm>
            <a:off x="1084500" y="8055375"/>
            <a:ext cx="6167100" cy="137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Supports et contenus utilisés: </a:t>
            </a:r>
            <a:endParaRPr b="1" i="0" sz="1500" u="none" cap="none" strike="noStrike">
              <a:solidFill>
                <a:srgbClr val="213A8E"/>
              </a:solidFill>
              <a:latin typeface="Arial"/>
              <a:ea typeface="Arial"/>
              <a:cs typeface="Arial"/>
              <a:sym typeface="Arial"/>
            </a:endParaRPr>
          </a:p>
          <a:p>
            <a:pPr indent="0" lvl="0" marL="457200" marR="0" rtl="0" algn="l">
              <a:lnSpc>
                <a:spcPct val="100000"/>
              </a:lnSpc>
              <a:spcBef>
                <a:spcPts val="1000"/>
              </a:spcBef>
              <a:spcAft>
                <a:spcPts val="0"/>
              </a:spcAft>
              <a:buClr>
                <a:srgbClr val="000000"/>
              </a:buClr>
              <a:buSzPts val="1100"/>
              <a:buFont typeface="Arial"/>
              <a:buNone/>
            </a:pPr>
            <a:r>
              <a:rPr b="1" i="0" lang="fr" sz="1100" cap="none" strike="noStrike">
                <a:solidFill>
                  <a:srgbClr val="213A8E"/>
                </a:solidFill>
                <a:latin typeface="Arial"/>
                <a:ea typeface="Arial"/>
                <a:cs typeface="Arial"/>
                <a:sym typeface="Arial"/>
              </a:rPr>
              <a:t>Cyberharcèlement 4 - Parler et  réagir (mémo)</a:t>
            </a:r>
            <a:r>
              <a:rPr b="1" i="0" lang="fr" sz="1100" u="none" cap="none" strike="noStrike">
                <a:solidFill>
                  <a:srgbClr val="213A8E"/>
                </a:solidFill>
                <a:latin typeface="Arial"/>
                <a:ea typeface="Arial"/>
                <a:cs typeface="Arial"/>
                <a:sym typeface="Arial"/>
              </a:rPr>
              <a:t>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000"/>
              <a:buFont typeface="Arial"/>
              <a:buNone/>
            </a:pPr>
            <a:r>
              <a:rPr b="0" i="1" lang="fr" sz="1000" u="none" cap="none" strike="noStrike">
                <a:solidFill>
                  <a:srgbClr val="213A8E"/>
                </a:solidFill>
                <a:latin typeface="Tahoma"/>
                <a:ea typeface="Tahoma"/>
                <a:cs typeface="Tahoma"/>
                <a:sym typeface="Tahoma"/>
              </a:rPr>
              <a:t>Cette fiche s’appuie sur le travail d’Isabelle de Groot (</a:t>
            </a:r>
            <a:r>
              <a:rPr b="0" i="1" lang="fr" sz="1000" u="sng" cap="none" strike="noStrike">
                <a:solidFill>
                  <a:srgbClr val="213A8E"/>
                </a:solidFill>
                <a:latin typeface="Tahoma"/>
                <a:ea typeface="Tahoma"/>
                <a:cs typeface="Tahoma"/>
                <a:sym typeface="Tahoma"/>
                <a:hlinkClick r:id="rId3">
                  <a:extLst>
                    <a:ext uri="{A12FA001-AC4F-418D-AE19-62706E023703}">
                      <ahyp:hlinkClr val="tx"/>
                    </a:ext>
                  </a:extLst>
                </a:hlinkClick>
              </a:rPr>
              <a:t>le-pas-de-cote.net</a:t>
            </a:r>
            <a:r>
              <a:rPr b="0" i="1" lang="fr" sz="1000" u="none" cap="none" strike="noStrike">
                <a:solidFill>
                  <a:srgbClr val="213A8E"/>
                </a:solidFill>
                <a:latin typeface="Tahoma"/>
                <a:ea typeface="Tahoma"/>
                <a:cs typeface="Tahoma"/>
                <a:sym typeface="Tahoma"/>
              </a:rPr>
              <a:t>) et sur </a:t>
            </a:r>
            <a:br>
              <a:rPr b="0" i="1" lang="fr" sz="1000" u="none" cap="none" strike="noStrike">
                <a:solidFill>
                  <a:srgbClr val="213A8E"/>
                </a:solidFill>
                <a:latin typeface="Tahoma"/>
                <a:ea typeface="Tahoma"/>
                <a:cs typeface="Tahoma"/>
                <a:sym typeface="Tahoma"/>
              </a:rPr>
            </a:br>
            <a:r>
              <a:rPr b="0" i="1" lang="fr" sz="1000" u="none" cap="none" strike="noStrike">
                <a:solidFill>
                  <a:srgbClr val="213A8E"/>
                </a:solidFill>
                <a:latin typeface="Tahoma"/>
                <a:ea typeface="Tahoma"/>
                <a:cs typeface="Tahoma"/>
                <a:sym typeface="Tahoma"/>
              </a:rPr>
              <a:t>le dictionnaire collaboratif Falc-able (</a:t>
            </a:r>
            <a:r>
              <a:rPr b="0" i="1" lang="fr" sz="1000" u="sng" cap="none" strike="noStrike">
                <a:solidFill>
                  <a:srgbClr val="213A8E"/>
                </a:solidFill>
                <a:latin typeface="Tahoma"/>
                <a:ea typeface="Tahoma"/>
                <a:cs typeface="Tahoma"/>
                <a:sym typeface="Tahoma"/>
                <a:hlinkClick r:id="rId4">
                  <a:extLst>
                    <a:ext uri="{A12FA001-AC4F-418D-AE19-62706E023703}">
                      <ahyp:hlinkClr val="tx"/>
                    </a:ext>
                  </a:extLst>
                </a:hlinkClick>
              </a:rPr>
              <a:t>falc-able.com</a:t>
            </a:r>
            <a:r>
              <a:rPr b="0" i="1" lang="fr" sz="1000" u="none" cap="none" strike="noStrike">
                <a:solidFill>
                  <a:srgbClr val="213A8E"/>
                </a:solidFill>
                <a:latin typeface="Tahoma"/>
                <a:ea typeface="Tahoma"/>
                <a:cs typeface="Tahoma"/>
                <a:sym typeface="Tahoma"/>
              </a:rPr>
              <a:t>)</a:t>
            </a:r>
            <a:r>
              <a:rPr b="1" i="0" lang="fr" sz="1100" u="none" cap="none" strike="noStrike">
                <a:solidFill>
                  <a:srgbClr val="213A8E"/>
                </a:solidFill>
                <a:latin typeface="Arial"/>
                <a:ea typeface="Arial"/>
                <a:cs typeface="Arial"/>
                <a:sym typeface="Arial"/>
              </a:rPr>
              <a:t>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213A8E"/>
              </a:solidFill>
              <a:latin typeface="Arial"/>
              <a:ea typeface="Arial"/>
              <a:cs typeface="Arial"/>
              <a:sym typeface="Arial"/>
            </a:endParaRPr>
          </a:p>
        </p:txBody>
      </p:sp>
      <p:pic>
        <p:nvPicPr>
          <p:cNvPr id="74" name="Google Shape;74;p1"/>
          <p:cNvPicPr preferRelativeResize="0"/>
          <p:nvPr/>
        </p:nvPicPr>
        <p:blipFill rotWithShape="1">
          <a:blip r:embed="rId5">
            <a:alphaModFix/>
          </a:blip>
          <a:srcRect b="0" l="0" r="0" t="0"/>
          <a:stretch/>
        </p:blipFill>
        <p:spPr>
          <a:xfrm>
            <a:off x="2666475" y="1403012"/>
            <a:ext cx="1089225" cy="1089225"/>
          </a:xfrm>
          <a:prstGeom prst="rect">
            <a:avLst/>
          </a:prstGeom>
          <a:noFill/>
          <a:ln>
            <a:noFill/>
          </a:ln>
        </p:spPr>
      </p:pic>
      <p:grpSp>
        <p:nvGrpSpPr>
          <p:cNvPr id="75" name="Google Shape;75;p1"/>
          <p:cNvGrpSpPr/>
          <p:nvPr/>
        </p:nvGrpSpPr>
        <p:grpSpPr>
          <a:xfrm>
            <a:off x="4437389" y="1533074"/>
            <a:ext cx="820008" cy="878061"/>
            <a:chOff x="1674750" y="3254050"/>
            <a:chExt cx="294575" cy="295375"/>
          </a:xfrm>
        </p:grpSpPr>
        <p:sp>
          <p:nvSpPr>
            <p:cNvPr id="76" name="Google Shape;76;p1"/>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1"/>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1"/>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9" name="Google Shape;79;p1"/>
          <p:cNvSpPr txBox="1"/>
          <p:nvPr/>
        </p:nvSpPr>
        <p:spPr>
          <a:xfrm>
            <a:off x="4415938" y="2427800"/>
            <a:ext cx="10056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45 minutes</a:t>
            </a:r>
            <a:endParaRPr b="1" i="0" sz="1000" u="none" cap="none" strike="noStrike">
              <a:solidFill>
                <a:srgbClr val="213A8E"/>
              </a:solidFill>
              <a:latin typeface="Arial"/>
              <a:ea typeface="Arial"/>
              <a:cs typeface="Arial"/>
              <a:sym typeface="Arial"/>
            </a:endParaRPr>
          </a:p>
        </p:txBody>
      </p:sp>
      <p:sp>
        <p:nvSpPr>
          <p:cNvPr id="80" name="Google Shape;80;p1"/>
          <p:cNvSpPr/>
          <p:nvPr/>
        </p:nvSpPr>
        <p:spPr>
          <a:xfrm>
            <a:off x="5857328" y="1661743"/>
            <a:ext cx="368186" cy="28708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
          <p:cNvSpPr txBox="1"/>
          <p:nvPr/>
        </p:nvSpPr>
        <p:spPr>
          <a:xfrm>
            <a:off x="6293550" y="16363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S’exprimer</a:t>
            </a:r>
            <a:endParaRPr b="1" i="0" sz="800" u="none" cap="none" strike="noStrike">
              <a:solidFill>
                <a:srgbClr val="213A8E"/>
              </a:solidFill>
              <a:latin typeface="Arial"/>
              <a:ea typeface="Arial"/>
              <a:cs typeface="Arial"/>
              <a:sym typeface="Arial"/>
            </a:endParaRPr>
          </a:p>
        </p:txBody>
      </p:sp>
      <p:sp>
        <p:nvSpPr>
          <p:cNvPr id="82" name="Google Shape;82;p1"/>
          <p:cNvSpPr txBox="1"/>
          <p:nvPr/>
        </p:nvSpPr>
        <p:spPr>
          <a:xfrm rot="-5400000">
            <a:off x="-1182450" y="7846475"/>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ATELIER “HORS ÉCRAN”</a:t>
            </a:r>
            <a:endParaRPr b="1" i="0" sz="1800" u="none" cap="none" strike="noStrike">
              <a:solidFill>
                <a:schemeClr val="lt1"/>
              </a:solidFill>
              <a:latin typeface="Arial"/>
              <a:ea typeface="Arial"/>
              <a:cs typeface="Arial"/>
              <a:sym typeface="Arial"/>
            </a:endParaRPr>
          </a:p>
        </p:txBody>
      </p:sp>
      <p:sp>
        <p:nvSpPr>
          <p:cNvPr id="83" name="Google Shape;83;p1"/>
          <p:cNvSpPr txBox="1"/>
          <p:nvPr/>
        </p:nvSpPr>
        <p:spPr>
          <a:xfrm>
            <a:off x="2919300" y="2189400"/>
            <a:ext cx="7488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213A8E"/>
                </a:solidFill>
                <a:latin typeface="Arial"/>
                <a:ea typeface="Arial"/>
                <a:cs typeface="Arial"/>
                <a:sym typeface="Arial"/>
              </a:rPr>
              <a:t>6 max</a:t>
            </a:r>
            <a:endParaRPr b="1" i="0" sz="1400" u="none" cap="none" strike="noStrike">
              <a:solidFill>
                <a:srgbClr val="213A8E"/>
              </a:solidFill>
              <a:latin typeface="Arial"/>
              <a:ea typeface="Arial"/>
              <a:cs typeface="Arial"/>
              <a:sym typeface="Arial"/>
            </a:endParaRPr>
          </a:p>
        </p:txBody>
      </p:sp>
      <p:sp>
        <p:nvSpPr>
          <p:cNvPr id="84" name="Google Shape;84;p1"/>
          <p:cNvSpPr txBox="1"/>
          <p:nvPr/>
        </p:nvSpPr>
        <p:spPr>
          <a:xfrm>
            <a:off x="6293550" y="221332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Mémoriser</a:t>
            </a:r>
            <a:endParaRPr b="1" i="0" sz="800" u="none" cap="none" strike="noStrike">
              <a:solidFill>
                <a:srgbClr val="213A8E"/>
              </a:solidFill>
              <a:latin typeface="Arial"/>
              <a:ea typeface="Arial"/>
              <a:cs typeface="Arial"/>
              <a:sym typeface="Arial"/>
            </a:endParaRPr>
          </a:p>
        </p:txBody>
      </p:sp>
      <p:grpSp>
        <p:nvGrpSpPr>
          <p:cNvPr id="85" name="Google Shape;85;p1"/>
          <p:cNvGrpSpPr/>
          <p:nvPr/>
        </p:nvGrpSpPr>
        <p:grpSpPr>
          <a:xfrm>
            <a:off x="5864543" y="2206501"/>
            <a:ext cx="353757" cy="351463"/>
            <a:chOff x="-22845575" y="3504075"/>
            <a:chExt cx="296950" cy="295025"/>
          </a:xfrm>
        </p:grpSpPr>
        <p:sp>
          <p:nvSpPr>
            <p:cNvPr id="86" name="Google Shape;86;p1"/>
            <p:cNvSpPr/>
            <p:nvPr/>
          </p:nvSpPr>
          <p:spPr>
            <a:xfrm>
              <a:off x="-22688825" y="3504100"/>
              <a:ext cx="140200" cy="295000"/>
            </a:xfrm>
            <a:custGeom>
              <a:rect b="b" l="l" r="r" t="t"/>
              <a:pathLst>
                <a:path extrusionOk="0" h="11800" w="5608">
                  <a:moveTo>
                    <a:pt x="1465" y="2908"/>
                  </a:moveTo>
                  <a:cubicBezTo>
                    <a:pt x="1552" y="2908"/>
                    <a:pt x="1638" y="2931"/>
                    <a:pt x="1701" y="2979"/>
                  </a:cubicBezTo>
                  <a:cubicBezTo>
                    <a:pt x="1827" y="3105"/>
                    <a:pt x="1827" y="3357"/>
                    <a:pt x="1701" y="3451"/>
                  </a:cubicBezTo>
                  <a:cubicBezTo>
                    <a:pt x="1292" y="3861"/>
                    <a:pt x="1292" y="4522"/>
                    <a:pt x="1701" y="4932"/>
                  </a:cubicBezTo>
                  <a:cubicBezTo>
                    <a:pt x="1827" y="5026"/>
                    <a:pt x="1827" y="5279"/>
                    <a:pt x="1701" y="5373"/>
                  </a:cubicBezTo>
                  <a:cubicBezTo>
                    <a:pt x="1632" y="5477"/>
                    <a:pt x="1544" y="5524"/>
                    <a:pt x="1452" y="5524"/>
                  </a:cubicBezTo>
                  <a:cubicBezTo>
                    <a:pt x="1377" y="5524"/>
                    <a:pt x="1300" y="5493"/>
                    <a:pt x="1229" y="5436"/>
                  </a:cubicBezTo>
                  <a:cubicBezTo>
                    <a:pt x="567" y="4774"/>
                    <a:pt x="567" y="3672"/>
                    <a:pt x="1229" y="2979"/>
                  </a:cubicBezTo>
                  <a:cubicBezTo>
                    <a:pt x="1292" y="2931"/>
                    <a:pt x="1378" y="2908"/>
                    <a:pt x="1465" y="2908"/>
                  </a:cubicBezTo>
                  <a:close/>
                  <a:moveTo>
                    <a:pt x="2461" y="7313"/>
                  </a:moveTo>
                  <a:cubicBezTo>
                    <a:pt x="2532" y="7313"/>
                    <a:pt x="2605" y="7318"/>
                    <a:pt x="2678" y="7326"/>
                  </a:cubicBezTo>
                  <a:cubicBezTo>
                    <a:pt x="2867" y="7358"/>
                    <a:pt x="3025" y="7515"/>
                    <a:pt x="2993" y="7704"/>
                  </a:cubicBezTo>
                  <a:cubicBezTo>
                    <a:pt x="2962" y="7925"/>
                    <a:pt x="2804" y="8019"/>
                    <a:pt x="2615" y="8019"/>
                  </a:cubicBezTo>
                  <a:cubicBezTo>
                    <a:pt x="2579" y="8016"/>
                    <a:pt x="2543" y="8014"/>
                    <a:pt x="2507" y="8014"/>
                  </a:cubicBezTo>
                  <a:cubicBezTo>
                    <a:pt x="1947" y="8014"/>
                    <a:pt x="1418" y="8467"/>
                    <a:pt x="1418" y="9059"/>
                  </a:cubicBezTo>
                  <a:cubicBezTo>
                    <a:pt x="1418" y="9248"/>
                    <a:pt x="1260" y="9406"/>
                    <a:pt x="1071" y="9406"/>
                  </a:cubicBezTo>
                  <a:cubicBezTo>
                    <a:pt x="882" y="9406"/>
                    <a:pt x="725" y="9248"/>
                    <a:pt x="725" y="9059"/>
                  </a:cubicBezTo>
                  <a:cubicBezTo>
                    <a:pt x="725" y="8091"/>
                    <a:pt x="1490" y="7313"/>
                    <a:pt x="2461" y="7313"/>
                  </a:cubicBezTo>
                  <a:close/>
                  <a:moveTo>
                    <a:pt x="1060" y="0"/>
                  </a:moveTo>
                  <a:cubicBezTo>
                    <a:pt x="689" y="0"/>
                    <a:pt x="327" y="130"/>
                    <a:pt x="0" y="364"/>
                  </a:cubicBezTo>
                  <a:lnTo>
                    <a:pt x="0" y="5247"/>
                  </a:lnTo>
                  <a:cubicBezTo>
                    <a:pt x="0" y="5814"/>
                    <a:pt x="473" y="6255"/>
                    <a:pt x="1040" y="6255"/>
                  </a:cubicBezTo>
                  <a:cubicBezTo>
                    <a:pt x="1229" y="6255"/>
                    <a:pt x="1386" y="6413"/>
                    <a:pt x="1386" y="6602"/>
                  </a:cubicBezTo>
                  <a:cubicBezTo>
                    <a:pt x="1386" y="6822"/>
                    <a:pt x="1229" y="6948"/>
                    <a:pt x="1040" y="6948"/>
                  </a:cubicBezTo>
                  <a:cubicBezTo>
                    <a:pt x="630" y="6948"/>
                    <a:pt x="284" y="6854"/>
                    <a:pt x="0" y="6602"/>
                  </a:cubicBezTo>
                  <a:lnTo>
                    <a:pt x="0" y="11453"/>
                  </a:lnTo>
                  <a:cubicBezTo>
                    <a:pt x="284" y="11705"/>
                    <a:pt x="630" y="11800"/>
                    <a:pt x="1040" y="11800"/>
                  </a:cubicBezTo>
                  <a:cubicBezTo>
                    <a:pt x="1733" y="11800"/>
                    <a:pt x="2363" y="11359"/>
                    <a:pt x="2647" y="10760"/>
                  </a:cubicBezTo>
                  <a:cubicBezTo>
                    <a:pt x="3497" y="10634"/>
                    <a:pt x="4190" y="9910"/>
                    <a:pt x="4190" y="9028"/>
                  </a:cubicBezTo>
                  <a:cubicBezTo>
                    <a:pt x="4190" y="8902"/>
                    <a:pt x="4159" y="8776"/>
                    <a:pt x="4159" y="8618"/>
                  </a:cubicBezTo>
                  <a:cubicBezTo>
                    <a:pt x="4505" y="8555"/>
                    <a:pt x="4820" y="8397"/>
                    <a:pt x="5104" y="8145"/>
                  </a:cubicBezTo>
                  <a:cubicBezTo>
                    <a:pt x="5419" y="7830"/>
                    <a:pt x="5608" y="7389"/>
                    <a:pt x="5608" y="6917"/>
                  </a:cubicBezTo>
                  <a:cubicBezTo>
                    <a:pt x="5608" y="6539"/>
                    <a:pt x="5482" y="6192"/>
                    <a:pt x="5261" y="5909"/>
                  </a:cubicBezTo>
                  <a:cubicBezTo>
                    <a:pt x="5482" y="5594"/>
                    <a:pt x="5608" y="5247"/>
                    <a:pt x="5608" y="4869"/>
                  </a:cubicBezTo>
                  <a:cubicBezTo>
                    <a:pt x="5608" y="4396"/>
                    <a:pt x="5387" y="3987"/>
                    <a:pt x="5072" y="3672"/>
                  </a:cubicBezTo>
                  <a:cubicBezTo>
                    <a:pt x="4852" y="3420"/>
                    <a:pt x="4505" y="3262"/>
                    <a:pt x="4127" y="3199"/>
                  </a:cubicBezTo>
                  <a:cubicBezTo>
                    <a:pt x="4253" y="2632"/>
                    <a:pt x="4096" y="2002"/>
                    <a:pt x="3655" y="1561"/>
                  </a:cubicBezTo>
                  <a:cubicBezTo>
                    <a:pt x="3403" y="1309"/>
                    <a:pt x="3025" y="1120"/>
                    <a:pt x="2647" y="1088"/>
                  </a:cubicBezTo>
                  <a:cubicBezTo>
                    <a:pt x="2394" y="584"/>
                    <a:pt x="1985" y="143"/>
                    <a:pt x="1449" y="49"/>
                  </a:cubicBezTo>
                  <a:cubicBezTo>
                    <a:pt x="1319" y="16"/>
                    <a:pt x="1189" y="0"/>
                    <a:pt x="1060"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
            <p:cNvSpPr/>
            <p:nvPr/>
          </p:nvSpPr>
          <p:spPr>
            <a:xfrm>
              <a:off x="-22845575" y="3504075"/>
              <a:ext cx="139425" cy="294250"/>
            </a:xfrm>
            <a:custGeom>
              <a:rect b="b" l="l" r="r" t="t"/>
              <a:pathLst>
                <a:path extrusionOk="0" h="11770" w="5577">
                  <a:moveTo>
                    <a:pt x="4187" y="2948"/>
                  </a:moveTo>
                  <a:cubicBezTo>
                    <a:pt x="4277" y="2948"/>
                    <a:pt x="4364" y="2980"/>
                    <a:pt x="4411" y="3043"/>
                  </a:cubicBezTo>
                  <a:cubicBezTo>
                    <a:pt x="5104" y="3673"/>
                    <a:pt x="5104" y="4775"/>
                    <a:pt x="4411" y="5437"/>
                  </a:cubicBezTo>
                  <a:cubicBezTo>
                    <a:pt x="4364" y="5500"/>
                    <a:pt x="4277" y="5532"/>
                    <a:pt x="4187" y="5532"/>
                  </a:cubicBezTo>
                  <a:cubicBezTo>
                    <a:pt x="4096" y="5532"/>
                    <a:pt x="4002" y="5500"/>
                    <a:pt x="3939" y="5437"/>
                  </a:cubicBezTo>
                  <a:cubicBezTo>
                    <a:pt x="3844" y="5311"/>
                    <a:pt x="3844" y="5090"/>
                    <a:pt x="3939" y="4964"/>
                  </a:cubicBezTo>
                  <a:cubicBezTo>
                    <a:pt x="4348" y="4555"/>
                    <a:pt x="4348" y="3893"/>
                    <a:pt x="3939" y="3515"/>
                  </a:cubicBezTo>
                  <a:cubicBezTo>
                    <a:pt x="3844" y="3389"/>
                    <a:pt x="3844" y="3137"/>
                    <a:pt x="3939" y="3043"/>
                  </a:cubicBezTo>
                  <a:cubicBezTo>
                    <a:pt x="4002" y="2980"/>
                    <a:pt x="4096" y="2948"/>
                    <a:pt x="4187" y="2948"/>
                  </a:cubicBezTo>
                  <a:close/>
                  <a:moveTo>
                    <a:pt x="3148" y="7314"/>
                  </a:moveTo>
                  <a:cubicBezTo>
                    <a:pt x="4123" y="7314"/>
                    <a:pt x="4915" y="8092"/>
                    <a:pt x="4915" y="9060"/>
                  </a:cubicBezTo>
                  <a:cubicBezTo>
                    <a:pt x="4915" y="9249"/>
                    <a:pt x="4726" y="9407"/>
                    <a:pt x="4537" y="9407"/>
                  </a:cubicBezTo>
                  <a:cubicBezTo>
                    <a:pt x="4348" y="9407"/>
                    <a:pt x="4191" y="9249"/>
                    <a:pt x="4191" y="9060"/>
                  </a:cubicBezTo>
                  <a:cubicBezTo>
                    <a:pt x="4191" y="8468"/>
                    <a:pt x="3662" y="8015"/>
                    <a:pt x="3101" y="8015"/>
                  </a:cubicBezTo>
                  <a:cubicBezTo>
                    <a:pt x="3066" y="8015"/>
                    <a:pt x="3030" y="8017"/>
                    <a:pt x="2994" y="8020"/>
                  </a:cubicBezTo>
                  <a:cubicBezTo>
                    <a:pt x="2968" y="8029"/>
                    <a:pt x="2944" y="8033"/>
                    <a:pt x="2920" y="8033"/>
                  </a:cubicBezTo>
                  <a:cubicBezTo>
                    <a:pt x="2765" y="8033"/>
                    <a:pt x="2643" y="7869"/>
                    <a:pt x="2616" y="7705"/>
                  </a:cubicBezTo>
                  <a:cubicBezTo>
                    <a:pt x="2584" y="7516"/>
                    <a:pt x="2742" y="7359"/>
                    <a:pt x="2931" y="7327"/>
                  </a:cubicBezTo>
                  <a:cubicBezTo>
                    <a:pt x="3004" y="7319"/>
                    <a:pt x="3077" y="7314"/>
                    <a:pt x="3148" y="7314"/>
                  </a:cubicBezTo>
                  <a:close/>
                  <a:moveTo>
                    <a:pt x="4581" y="0"/>
                  </a:moveTo>
                  <a:cubicBezTo>
                    <a:pt x="4444" y="0"/>
                    <a:pt x="4303" y="16"/>
                    <a:pt x="4159" y="50"/>
                  </a:cubicBezTo>
                  <a:cubicBezTo>
                    <a:pt x="3592" y="144"/>
                    <a:pt x="3214" y="585"/>
                    <a:pt x="2962" y="1089"/>
                  </a:cubicBezTo>
                  <a:cubicBezTo>
                    <a:pt x="2584" y="1152"/>
                    <a:pt x="2206" y="1310"/>
                    <a:pt x="1954" y="1562"/>
                  </a:cubicBezTo>
                  <a:cubicBezTo>
                    <a:pt x="1513" y="2003"/>
                    <a:pt x="1355" y="2633"/>
                    <a:pt x="1481" y="3200"/>
                  </a:cubicBezTo>
                  <a:cubicBezTo>
                    <a:pt x="1135" y="3232"/>
                    <a:pt x="820" y="3389"/>
                    <a:pt x="536" y="3673"/>
                  </a:cubicBezTo>
                  <a:cubicBezTo>
                    <a:pt x="221" y="3988"/>
                    <a:pt x="1" y="4397"/>
                    <a:pt x="1" y="4870"/>
                  </a:cubicBezTo>
                  <a:cubicBezTo>
                    <a:pt x="1" y="5280"/>
                    <a:pt x="127" y="5626"/>
                    <a:pt x="379" y="5910"/>
                  </a:cubicBezTo>
                  <a:cubicBezTo>
                    <a:pt x="127" y="6225"/>
                    <a:pt x="1" y="6571"/>
                    <a:pt x="1" y="6918"/>
                  </a:cubicBezTo>
                  <a:cubicBezTo>
                    <a:pt x="1" y="7390"/>
                    <a:pt x="221" y="7831"/>
                    <a:pt x="536" y="8146"/>
                  </a:cubicBezTo>
                  <a:cubicBezTo>
                    <a:pt x="788" y="8430"/>
                    <a:pt x="1135" y="8588"/>
                    <a:pt x="1481" y="8619"/>
                  </a:cubicBezTo>
                  <a:cubicBezTo>
                    <a:pt x="1229" y="9690"/>
                    <a:pt x="1985" y="10604"/>
                    <a:pt x="2931" y="10698"/>
                  </a:cubicBezTo>
                  <a:cubicBezTo>
                    <a:pt x="3214" y="11328"/>
                    <a:pt x="3781" y="11769"/>
                    <a:pt x="4537" y="11769"/>
                  </a:cubicBezTo>
                  <a:cubicBezTo>
                    <a:pt x="4947" y="11769"/>
                    <a:pt x="5293" y="11612"/>
                    <a:pt x="5577" y="11423"/>
                  </a:cubicBezTo>
                  <a:lnTo>
                    <a:pt x="5577" y="6571"/>
                  </a:lnTo>
                  <a:cubicBezTo>
                    <a:pt x="5293" y="6823"/>
                    <a:pt x="4947" y="6918"/>
                    <a:pt x="4537" y="6918"/>
                  </a:cubicBezTo>
                  <a:cubicBezTo>
                    <a:pt x="4348" y="6918"/>
                    <a:pt x="4191" y="6760"/>
                    <a:pt x="4191" y="6571"/>
                  </a:cubicBezTo>
                  <a:cubicBezTo>
                    <a:pt x="4191" y="6382"/>
                    <a:pt x="4348" y="6225"/>
                    <a:pt x="4537" y="6225"/>
                  </a:cubicBezTo>
                  <a:cubicBezTo>
                    <a:pt x="5136" y="6225"/>
                    <a:pt x="5577" y="5752"/>
                    <a:pt x="5577" y="5185"/>
                  </a:cubicBezTo>
                  <a:lnTo>
                    <a:pt x="5577" y="302"/>
                  </a:lnTo>
                  <a:cubicBezTo>
                    <a:pt x="5300" y="117"/>
                    <a:pt x="4956" y="0"/>
                    <a:pt x="4581"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8" name="Google Shape;88;p1"/>
          <p:cNvGrpSpPr/>
          <p:nvPr/>
        </p:nvGrpSpPr>
        <p:grpSpPr>
          <a:xfrm>
            <a:off x="1315630" y="1570529"/>
            <a:ext cx="820014" cy="754193"/>
            <a:chOff x="-37804925" y="3953450"/>
            <a:chExt cx="315075" cy="318225"/>
          </a:xfrm>
        </p:grpSpPr>
        <p:sp>
          <p:nvSpPr>
            <p:cNvPr id="89" name="Google Shape;89;p1"/>
            <p:cNvSpPr/>
            <p:nvPr/>
          </p:nvSpPr>
          <p:spPr>
            <a:xfrm>
              <a:off x="-37614300" y="3955025"/>
              <a:ext cx="124450" cy="186200"/>
            </a:xfrm>
            <a:custGeom>
              <a:rect b="b" l="l" r="r" t="t"/>
              <a:pathLst>
                <a:path extrusionOk="0" h="7448" w="4978">
                  <a:moveTo>
                    <a:pt x="2489" y="820"/>
                  </a:moveTo>
                  <a:cubicBezTo>
                    <a:pt x="3403" y="820"/>
                    <a:pt x="4127" y="1576"/>
                    <a:pt x="4127" y="2490"/>
                  </a:cubicBezTo>
                  <a:cubicBezTo>
                    <a:pt x="4127" y="3372"/>
                    <a:pt x="3403" y="4128"/>
                    <a:pt x="2489" y="4128"/>
                  </a:cubicBezTo>
                  <a:cubicBezTo>
                    <a:pt x="1575" y="4128"/>
                    <a:pt x="819" y="3372"/>
                    <a:pt x="819" y="2490"/>
                  </a:cubicBezTo>
                  <a:cubicBezTo>
                    <a:pt x="819" y="1576"/>
                    <a:pt x="1575" y="820"/>
                    <a:pt x="2489" y="820"/>
                  </a:cubicBezTo>
                  <a:close/>
                  <a:moveTo>
                    <a:pt x="2489" y="1"/>
                  </a:moveTo>
                  <a:cubicBezTo>
                    <a:pt x="1103" y="1"/>
                    <a:pt x="0" y="1104"/>
                    <a:pt x="0" y="2490"/>
                  </a:cubicBezTo>
                  <a:cubicBezTo>
                    <a:pt x="0" y="3214"/>
                    <a:pt x="315" y="3845"/>
                    <a:pt x="819" y="4317"/>
                  </a:cubicBezTo>
                  <a:lnTo>
                    <a:pt x="819" y="7058"/>
                  </a:lnTo>
                  <a:cubicBezTo>
                    <a:pt x="819" y="7287"/>
                    <a:pt x="1012" y="7448"/>
                    <a:pt x="1225" y="7448"/>
                  </a:cubicBezTo>
                  <a:cubicBezTo>
                    <a:pt x="1334" y="7448"/>
                    <a:pt x="1448" y="7406"/>
                    <a:pt x="1544" y="7310"/>
                  </a:cubicBezTo>
                  <a:lnTo>
                    <a:pt x="2489" y="6365"/>
                  </a:lnTo>
                  <a:lnTo>
                    <a:pt x="3434" y="7310"/>
                  </a:lnTo>
                  <a:cubicBezTo>
                    <a:pt x="3530" y="7406"/>
                    <a:pt x="3640" y="7448"/>
                    <a:pt x="3744" y="7448"/>
                  </a:cubicBezTo>
                  <a:cubicBezTo>
                    <a:pt x="3948" y="7448"/>
                    <a:pt x="4127" y="7287"/>
                    <a:pt x="4127" y="7058"/>
                  </a:cubicBezTo>
                  <a:lnTo>
                    <a:pt x="4127" y="4317"/>
                  </a:lnTo>
                  <a:cubicBezTo>
                    <a:pt x="4663" y="3845"/>
                    <a:pt x="4978" y="3214"/>
                    <a:pt x="4978" y="2490"/>
                  </a:cubicBezTo>
                  <a:cubicBezTo>
                    <a:pt x="4978" y="1104"/>
                    <a:pt x="3875" y="1"/>
                    <a:pt x="2489"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
            <p:cNvSpPr/>
            <p:nvPr/>
          </p:nvSpPr>
          <p:spPr>
            <a:xfrm>
              <a:off x="-37761600" y="4230700"/>
              <a:ext cx="270175" cy="40975"/>
            </a:xfrm>
            <a:custGeom>
              <a:rect b="b" l="l" r="r" t="t"/>
              <a:pathLst>
                <a:path extrusionOk="0" h="1639" w="10807">
                  <a:moveTo>
                    <a:pt x="1450" y="1"/>
                  </a:moveTo>
                  <a:cubicBezTo>
                    <a:pt x="1292" y="788"/>
                    <a:pt x="662" y="1387"/>
                    <a:pt x="1" y="1639"/>
                  </a:cubicBezTo>
                  <a:lnTo>
                    <a:pt x="8822" y="1639"/>
                  </a:lnTo>
                  <a:cubicBezTo>
                    <a:pt x="9799" y="1639"/>
                    <a:pt x="10649" y="946"/>
                    <a:pt x="1080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
            <p:cNvSpPr/>
            <p:nvPr/>
          </p:nvSpPr>
          <p:spPr>
            <a:xfrm>
              <a:off x="-37804925" y="3953450"/>
              <a:ext cx="274125" cy="295675"/>
            </a:xfrm>
            <a:custGeom>
              <a:rect b="b" l="l" r="r" t="t"/>
              <a:pathLst>
                <a:path extrusionOk="0" h="11827" w="10965">
                  <a:moveTo>
                    <a:pt x="379" y="1"/>
                  </a:moveTo>
                  <a:cubicBezTo>
                    <a:pt x="158" y="1"/>
                    <a:pt x="1" y="221"/>
                    <a:pt x="1" y="411"/>
                  </a:cubicBezTo>
                  <a:lnTo>
                    <a:pt x="1" y="10618"/>
                  </a:lnTo>
                  <a:cubicBezTo>
                    <a:pt x="1" y="11280"/>
                    <a:pt x="537" y="11815"/>
                    <a:pt x="1198" y="11815"/>
                  </a:cubicBezTo>
                  <a:cubicBezTo>
                    <a:pt x="1247" y="11823"/>
                    <a:pt x="1295" y="11826"/>
                    <a:pt x="1342" y="11826"/>
                  </a:cubicBezTo>
                  <a:cubicBezTo>
                    <a:pt x="1912" y="11826"/>
                    <a:pt x="2395" y="11318"/>
                    <a:pt x="2395" y="10650"/>
                  </a:cubicBezTo>
                  <a:cubicBezTo>
                    <a:pt x="2395" y="10398"/>
                    <a:pt x="2584" y="10272"/>
                    <a:pt x="2836" y="10272"/>
                  </a:cubicBezTo>
                  <a:lnTo>
                    <a:pt x="10965" y="10272"/>
                  </a:lnTo>
                  <a:lnTo>
                    <a:pt x="10965" y="8255"/>
                  </a:lnTo>
                  <a:cubicBezTo>
                    <a:pt x="10807" y="8161"/>
                    <a:pt x="10650" y="8098"/>
                    <a:pt x="10492" y="7972"/>
                  </a:cubicBezTo>
                  <a:lnTo>
                    <a:pt x="10146" y="7625"/>
                  </a:lnTo>
                  <a:lnTo>
                    <a:pt x="9799" y="7972"/>
                  </a:lnTo>
                  <a:cubicBezTo>
                    <a:pt x="9547" y="8224"/>
                    <a:pt x="9232" y="8318"/>
                    <a:pt x="8917" y="8318"/>
                  </a:cubicBezTo>
                  <a:cubicBezTo>
                    <a:pt x="8255" y="8318"/>
                    <a:pt x="7720" y="7783"/>
                    <a:pt x="7720" y="7058"/>
                  </a:cubicBezTo>
                  <a:lnTo>
                    <a:pt x="7720" y="4664"/>
                  </a:lnTo>
                  <a:cubicBezTo>
                    <a:pt x="7184" y="4065"/>
                    <a:pt x="6869" y="3309"/>
                    <a:pt x="6869" y="2490"/>
                  </a:cubicBezTo>
                  <a:cubicBezTo>
                    <a:pt x="6869" y="1513"/>
                    <a:pt x="7310" y="600"/>
                    <a:pt x="8035"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92" name="Google Shape;92;p1"/>
          <p:cNvPicPr preferRelativeResize="0"/>
          <p:nvPr/>
        </p:nvPicPr>
        <p:blipFill rotWithShape="1">
          <a:blip r:embed="rId6">
            <a:alphaModFix/>
          </a:blip>
          <a:srcRect b="0" l="0" r="0" t="0"/>
          <a:stretch/>
        </p:blipFill>
        <p:spPr>
          <a:xfrm>
            <a:off x="1223076" y="8593775"/>
            <a:ext cx="265975" cy="265975"/>
          </a:xfrm>
          <a:prstGeom prst="rect">
            <a:avLst/>
          </a:prstGeom>
          <a:noFill/>
          <a:ln>
            <a:noFill/>
          </a:ln>
        </p:spPr>
      </p:pic>
      <p:grpSp>
        <p:nvGrpSpPr>
          <p:cNvPr id="93" name="Google Shape;93;p1"/>
          <p:cNvGrpSpPr/>
          <p:nvPr/>
        </p:nvGrpSpPr>
        <p:grpSpPr>
          <a:xfrm>
            <a:off x="232480" y="507592"/>
            <a:ext cx="399038" cy="372165"/>
            <a:chOff x="-38542250" y="3220175"/>
            <a:chExt cx="341525" cy="318525"/>
          </a:xfrm>
        </p:grpSpPr>
        <p:sp>
          <p:nvSpPr>
            <p:cNvPr id="94" name="Google Shape;94;p1"/>
            <p:cNvSpPr/>
            <p:nvPr/>
          </p:nvSpPr>
          <p:spPr>
            <a:xfrm>
              <a:off x="-38542250" y="3440725"/>
              <a:ext cx="101750" cy="97975"/>
            </a:xfrm>
            <a:custGeom>
              <a:rect b="b" l="l" r="r" t="t"/>
              <a:pathLst>
                <a:path extrusionOk="0" h="3919" w="4070">
                  <a:moveTo>
                    <a:pt x="1455" y="0"/>
                  </a:moveTo>
                  <a:lnTo>
                    <a:pt x="1013" y="2489"/>
                  </a:lnTo>
                  <a:lnTo>
                    <a:pt x="289" y="3214"/>
                  </a:lnTo>
                  <a:cubicBezTo>
                    <a:pt x="1" y="3502"/>
                    <a:pt x="280" y="3919"/>
                    <a:pt x="597" y="3919"/>
                  </a:cubicBezTo>
                  <a:cubicBezTo>
                    <a:pt x="695" y="3919"/>
                    <a:pt x="798" y="3878"/>
                    <a:pt x="887" y="3781"/>
                  </a:cubicBezTo>
                  <a:lnTo>
                    <a:pt x="1612" y="3088"/>
                  </a:lnTo>
                  <a:lnTo>
                    <a:pt x="4069" y="2647"/>
                  </a:lnTo>
                  <a:lnTo>
                    <a:pt x="145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
            <p:cNvSpPr/>
            <p:nvPr/>
          </p:nvSpPr>
          <p:spPr>
            <a:xfrm>
              <a:off x="-38494875" y="3354075"/>
              <a:ext cx="141800" cy="141025"/>
            </a:xfrm>
            <a:custGeom>
              <a:rect b="b" l="l" r="r" t="t"/>
              <a:pathLst>
                <a:path extrusionOk="0" h="5641" w="5672">
                  <a:moveTo>
                    <a:pt x="2742" y="1"/>
                  </a:moveTo>
                  <a:lnTo>
                    <a:pt x="1" y="2710"/>
                  </a:lnTo>
                  <a:lnTo>
                    <a:pt x="2931" y="5640"/>
                  </a:lnTo>
                  <a:lnTo>
                    <a:pt x="5671" y="2899"/>
                  </a:lnTo>
                  <a:lnTo>
                    <a:pt x="2742"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
            <p:cNvSpPr/>
            <p:nvPr/>
          </p:nvSpPr>
          <p:spPr>
            <a:xfrm>
              <a:off x="-38432050" y="3220175"/>
              <a:ext cx="231325" cy="192225"/>
            </a:xfrm>
            <a:custGeom>
              <a:rect b="b" l="l" r="r" t="t"/>
              <a:pathLst>
                <a:path extrusionOk="0" h="7689" w="9253">
                  <a:moveTo>
                    <a:pt x="3442" y="1"/>
                  </a:moveTo>
                  <a:cubicBezTo>
                    <a:pt x="3127" y="1"/>
                    <a:pt x="2812" y="127"/>
                    <a:pt x="2591" y="379"/>
                  </a:cubicBezTo>
                  <a:lnTo>
                    <a:pt x="292" y="2647"/>
                  </a:lnTo>
                  <a:cubicBezTo>
                    <a:pt x="1" y="2962"/>
                    <a:pt x="287" y="3370"/>
                    <a:pt x="607" y="3370"/>
                  </a:cubicBezTo>
                  <a:cubicBezTo>
                    <a:pt x="704" y="3370"/>
                    <a:pt x="803" y="3333"/>
                    <a:pt x="890" y="3246"/>
                  </a:cubicBezTo>
                  <a:lnTo>
                    <a:pt x="3190" y="946"/>
                  </a:lnTo>
                  <a:cubicBezTo>
                    <a:pt x="3269" y="867"/>
                    <a:pt x="3371" y="828"/>
                    <a:pt x="3474" y="828"/>
                  </a:cubicBezTo>
                  <a:cubicBezTo>
                    <a:pt x="3576" y="828"/>
                    <a:pt x="3678" y="867"/>
                    <a:pt x="3757" y="946"/>
                  </a:cubicBezTo>
                  <a:lnTo>
                    <a:pt x="4198" y="1387"/>
                  </a:lnTo>
                  <a:lnTo>
                    <a:pt x="827" y="4758"/>
                  </a:lnTo>
                  <a:lnTo>
                    <a:pt x="3726" y="7688"/>
                  </a:lnTo>
                  <a:lnTo>
                    <a:pt x="7821" y="3593"/>
                  </a:lnTo>
                  <a:cubicBezTo>
                    <a:pt x="9253" y="2161"/>
                    <a:pt x="8028" y="43"/>
                    <a:pt x="6392" y="43"/>
                  </a:cubicBezTo>
                  <a:cubicBezTo>
                    <a:pt x="5868" y="43"/>
                    <a:pt x="5301" y="261"/>
                    <a:pt x="4765" y="789"/>
                  </a:cubicBezTo>
                  <a:cubicBezTo>
                    <a:pt x="4324" y="379"/>
                    <a:pt x="4041" y="1"/>
                    <a:pt x="344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
          <p:cNvSpPr/>
          <p:nvPr/>
        </p:nvSpPr>
        <p:spPr>
          <a:xfrm>
            <a:off x="469250" y="4974129"/>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2"/>
          <p:cNvSpPr/>
          <p:nvPr/>
        </p:nvSpPr>
        <p:spPr>
          <a:xfrm>
            <a:off x="469250" y="1949182"/>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2"/>
          <p:cNvSpPr/>
          <p:nvPr/>
        </p:nvSpPr>
        <p:spPr>
          <a:xfrm>
            <a:off x="469250" y="940950"/>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2"/>
          <p:cNvSpPr txBox="1"/>
          <p:nvPr/>
        </p:nvSpPr>
        <p:spPr>
          <a:xfrm>
            <a:off x="351127" y="303864"/>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Déroulé</a:t>
            </a:r>
            <a:endParaRPr b="1" i="0" sz="2500" u="none" cap="none" strike="noStrike">
              <a:solidFill>
                <a:srgbClr val="78D2AA"/>
              </a:solidFill>
              <a:latin typeface="Arial"/>
              <a:ea typeface="Arial"/>
              <a:cs typeface="Arial"/>
              <a:sym typeface="Arial"/>
            </a:endParaRPr>
          </a:p>
        </p:txBody>
      </p:sp>
      <p:sp>
        <p:nvSpPr>
          <p:cNvPr id="105" name="Google Shape;105;p2"/>
          <p:cNvSpPr/>
          <p:nvPr/>
        </p:nvSpPr>
        <p:spPr>
          <a:xfrm>
            <a:off x="669900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2"/>
          <p:cNvSpPr txBox="1"/>
          <p:nvPr/>
        </p:nvSpPr>
        <p:spPr>
          <a:xfrm flipH="1" rot="5400000">
            <a:off x="5389050" y="7779750"/>
            <a:ext cx="3477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ATELIER “HORS ÉCRAN”</a:t>
            </a:r>
            <a:endParaRPr b="1" i="0" sz="1800" u="none" cap="none" strike="noStrike">
              <a:solidFill>
                <a:schemeClr val="lt1"/>
              </a:solidFill>
              <a:latin typeface="Arial"/>
              <a:ea typeface="Arial"/>
              <a:cs typeface="Arial"/>
              <a:sym typeface="Arial"/>
            </a:endParaRPr>
          </a:p>
        </p:txBody>
      </p:sp>
      <p:sp>
        <p:nvSpPr>
          <p:cNvPr id="107" name="Google Shape;107;p2"/>
          <p:cNvSpPr txBox="1"/>
          <p:nvPr/>
        </p:nvSpPr>
        <p:spPr>
          <a:xfrm>
            <a:off x="449600" y="940950"/>
            <a:ext cx="5946000" cy="7036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chemeClr val="lt1"/>
              </a:buClr>
              <a:buSzPts val="1100"/>
              <a:buFont typeface="Fira Sans"/>
              <a:buAutoNum type="arabicPeriod"/>
            </a:pPr>
            <a:r>
              <a:rPr b="1" i="0" lang="fr" sz="1100" u="none" cap="none" strike="noStrike">
                <a:solidFill>
                  <a:schemeClr val="lt1"/>
                </a:solidFill>
                <a:latin typeface="Fira Sans"/>
                <a:ea typeface="Fira Sans"/>
                <a:cs typeface="Fira Sans"/>
                <a:sym typeface="Fira Sans"/>
              </a:rPr>
              <a:t>Introduction </a:t>
            </a:r>
            <a:endParaRPr b="1" i="0" sz="1100" u="none" cap="none" strike="noStrike">
              <a:solidFill>
                <a:schemeClr val="lt1"/>
              </a:solidFill>
              <a:latin typeface="Fira Sans"/>
              <a:ea typeface="Fira Sans"/>
              <a:cs typeface="Fira Sans"/>
              <a:sym typeface="Fira Sans"/>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Introduisez l'atelier en annonçant le programme : Vous allez écrire ensemble un guide de bonnes pratiques pour se protéger et réagir au cyberharcèlement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chemeClr val="lt1"/>
              </a:buClr>
              <a:buSzPts val="1100"/>
              <a:buFont typeface="Fira Sans"/>
              <a:buAutoNum type="arabicPeriod" startAt="2"/>
            </a:pPr>
            <a:r>
              <a:rPr b="1" i="0" lang="fr" sz="1100" u="none" cap="none" strike="noStrike">
                <a:solidFill>
                  <a:schemeClr val="lt1"/>
                </a:solidFill>
                <a:latin typeface="Fira Sans"/>
                <a:ea typeface="Fira Sans"/>
                <a:cs typeface="Fira Sans"/>
                <a:sym typeface="Fira Sans"/>
              </a:rPr>
              <a:t>Expression</a:t>
            </a:r>
            <a:endParaRPr b="1" i="0" sz="1100" u="none" cap="none" strike="noStrike">
              <a:solidFill>
                <a:schemeClr val="lt1"/>
              </a:solidFill>
              <a:latin typeface="Fira Sans"/>
              <a:ea typeface="Fira Sans"/>
              <a:cs typeface="Fira Sans"/>
              <a:sym typeface="Fira Sans"/>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Le débat mouvant consiste à soumettre une proposition au groupe, qui prennent position d’une part et d’autre d’une ligne imaginaire tracée au milieu de la pièce. Si des personnes ont des difficultés de mobilité, proposez leur de juste se prononcer (“d’accord/pas d’accord”) et de rester à leur place. Elles / ils vont d’un côté ou de l’autre de la ligne, ou bien sur la ligne si hésitation ou réponse non tranchée.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fr" sz="1100">
                <a:solidFill>
                  <a:srgbClr val="213A8E"/>
                </a:solidFill>
              </a:rPr>
              <a:t>Énoncez</a:t>
            </a:r>
            <a:r>
              <a:rPr b="0" i="0" lang="fr" sz="1100" u="none" cap="none" strike="noStrike">
                <a:solidFill>
                  <a:srgbClr val="213A8E"/>
                </a:solidFill>
                <a:latin typeface="Arial"/>
                <a:ea typeface="Arial"/>
                <a:cs typeface="Arial"/>
                <a:sym typeface="Arial"/>
              </a:rPr>
              <a:t> les propositions une par une et </a:t>
            </a:r>
            <a:r>
              <a:rPr lang="fr" sz="1100">
                <a:solidFill>
                  <a:srgbClr val="213A8E"/>
                </a:solidFill>
              </a:rPr>
              <a:t>interrogez </a:t>
            </a:r>
            <a:r>
              <a:rPr b="0" i="0" lang="fr" sz="1100" u="none" cap="none" strike="noStrike">
                <a:solidFill>
                  <a:srgbClr val="213A8E"/>
                </a:solidFill>
                <a:latin typeface="Arial"/>
                <a:ea typeface="Arial"/>
                <a:cs typeface="Arial"/>
                <a:sym typeface="Arial"/>
              </a:rPr>
              <a:t>les participant·es de manière à ce qu’elles / ils expliquent leur choix. Le débat mouvant est particulièrement adapté aux notions simples et aux questions fermées. Voici quelques exemples de questions ici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Je peux me moquer de la photo d’une amie sur internet</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Je continue d’envoyer des messages à Béatrice, même si elle ne me répond pas</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Si je vois quelqu’un se faire cyber harceler, je ne fais rien</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Demandez ensuite à chacune et chacun quel serait le meilleur conseil qu’elle/ il ait à donner. Notez les différentes propositions</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chemeClr val="lt1"/>
              </a:buClr>
              <a:buSzPts val="1100"/>
              <a:buFont typeface="Fira Sans"/>
              <a:buAutoNum type="arabicPeriod" startAt="3"/>
            </a:pPr>
            <a:r>
              <a:rPr b="1" i="0" lang="fr" sz="1100" u="none" cap="none" strike="noStrike">
                <a:solidFill>
                  <a:schemeClr val="lt1"/>
                </a:solidFill>
                <a:latin typeface="Fira Sans"/>
                <a:ea typeface="Fira Sans"/>
                <a:cs typeface="Fira Sans"/>
                <a:sym typeface="Fira Sans"/>
              </a:rPr>
              <a:t>Compréhension</a:t>
            </a:r>
            <a:endParaRPr b="1" i="0" sz="1100" u="none" cap="none" strike="noStrike">
              <a:solidFill>
                <a:schemeClr val="lt1"/>
              </a:solidFill>
              <a:latin typeface="Fira Sans"/>
              <a:ea typeface="Fira Sans"/>
              <a:cs typeface="Fira Sans"/>
              <a:sym typeface="Fira Sans"/>
            </a:endParaRPr>
          </a:p>
          <a:p>
            <a:pPr indent="0" lvl="0" marL="0" marR="0" rtl="0" algn="l">
              <a:lnSpc>
                <a:spcPct val="100000"/>
              </a:lnSpc>
              <a:spcBef>
                <a:spcPts val="120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Distribuez la fiche mémo et lisez-la ensemble. Vérifiez si les propositions faites concordent, complètent ou annulent la fiche mémo.</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Vérifier en même temps la compréhension de la fiche mémo.</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Si ce n'est pas le cas, demandez ce qui est difficile à comprendre et proposez d'autres pistes de compréhension (autre picto, schéma, écrit, etc.)</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Assurez-vous que tout le monde repart avec son mémo.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Proposez une version dématérialisée aux personnes accompagnantes pour anticiper une potentielle perte.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Mettez au propre le travail produit lors du temps 2 (Expression) et distribuez le aussi.</a:t>
            </a:r>
            <a:endParaRPr b="0" i="0" sz="1800" u="none" cap="none" strike="noStrike">
              <a:solidFill>
                <a:srgbClr val="213A8E"/>
              </a:solidFill>
              <a:latin typeface="Arial"/>
              <a:ea typeface="Arial"/>
              <a:cs typeface="Arial"/>
              <a:sym typeface="Arial"/>
            </a:endParaRPr>
          </a:p>
        </p:txBody>
      </p:sp>
      <p:grpSp>
        <p:nvGrpSpPr>
          <p:cNvPr id="108" name="Google Shape;108;p2"/>
          <p:cNvGrpSpPr/>
          <p:nvPr/>
        </p:nvGrpSpPr>
        <p:grpSpPr>
          <a:xfrm>
            <a:off x="6928555" y="507592"/>
            <a:ext cx="399038" cy="372165"/>
            <a:chOff x="-38542250" y="3220175"/>
            <a:chExt cx="341525" cy="318525"/>
          </a:xfrm>
        </p:grpSpPr>
        <p:sp>
          <p:nvSpPr>
            <p:cNvPr id="109" name="Google Shape;109;p2"/>
            <p:cNvSpPr/>
            <p:nvPr/>
          </p:nvSpPr>
          <p:spPr>
            <a:xfrm>
              <a:off x="-38542250" y="3440725"/>
              <a:ext cx="101750" cy="97975"/>
            </a:xfrm>
            <a:custGeom>
              <a:rect b="b" l="l" r="r" t="t"/>
              <a:pathLst>
                <a:path extrusionOk="0" h="3919" w="4070">
                  <a:moveTo>
                    <a:pt x="1455" y="0"/>
                  </a:moveTo>
                  <a:lnTo>
                    <a:pt x="1013" y="2489"/>
                  </a:lnTo>
                  <a:lnTo>
                    <a:pt x="289" y="3214"/>
                  </a:lnTo>
                  <a:cubicBezTo>
                    <a:pt x="1" y="3502"/>
                    <a:pt x="280" y="3919"/>
                    <a:pt x="597" y="3919"/>
                  </a:cubicBezTo>
                  <a:cubicBezTo>
                    <a:pt x="695" y="3919"/>
                    <a:pt x="798" y="3878"/>
                    <a:pt x="887" y="3781"/>
                  </a:cubicBezTo>
                  <a:lnTo>
                    <a:pt x="1612" y="3088"/>
                  </a:lnTo>
                  <a:lnTo>
                    <a:pt x="4069" y="2647"/>
                  </a:lnTo>
                  <a:lnTo>
                    <a:pt x="145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2"/>
            <p:cNvSpPr/>
            <p:nvPr/>
          </p:nvSpPr>
          <p:spPr>
            <a:xfrm>
              <a:off x="-38494875" y="3354075"/>
              <a:ext cx="141800" cy="141025"/>
            </a:xfrm>
            <a:custGeom>
              <a:rect b="b" l="l" r="r" t="t"/>
              <a:pathLst>
                <a:path extrusionOk="0" h="5641" w="5672">
                  <a:moveTo>
                    <a:pt x="2742" y="1"/>
                  </a:moveTo>
                  <a:lnTo>
                    <a:pt x="1" y="2710"/>
                  </a:lnTo>
                  <a:lnTo>
                    <a:pt x="2931" y="5640"/>
                  </a:lnTo>
                  <a:lnTo>
                    <a:pt x="5671" y="2899"/>
                  </a:lnTo>
                  <a:lnTo>
                    <a:pt x="2742"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2"/>
            <p:cNvSpPr/>
            <p:nvPr/>
          </p:nvSpPr>
          <p:spPr>
            <a:xfrm>
              <a:off x="-38432050" y="3220175"/>
              <a:ext cx="231325" cy="192225"/>
            </a:xfrm>
            <a:custGeom>
              <a:rect b="b" l="l" r="r" t="t"/>
              <a:pathLst>
                <a:path extrusionOk="0" h="7689" w="9253">
                  <a:moveTo>
                    <a:pt x="3442" y="1"/>
                  </a:moveTo>
                  <a:cubicBezTo>
                    <a:pt x="3127" y="1"/>
                    <a:pt x="2812" y="127"/>
                    <a:pt x="2591" y="379"/>
                  </a:cubicBezTo>
                  <a:lnTo>
                    <a:pt x="292" y="2647"/>
                  </a:lnTo>
                  <a:cubicBezTo>
                    <a:pt x="1" y="2962"/>
                    <a:pt x="287" y="3370"/>
                    <a:pt x="607" y="3370"/>
                  </a:cubicBezTo>
                  <a:cubicBezTo>
                    <a:pt x="704" y="3370"/>
                    <a:pt x="803" y="3333"/>
                    <a:pt x="890" y="3246"/>
                  </a:cubicBezTo>
                  <a:lnTo>
                    <a:pt x="3190" y="946"/>
                  </a:lnTo>
                  <a:cubicBezTo>
                    <a:pt x="3269" y="867"/>
                    <a:pt x="3371" y="828"/>
                    <a:pt x="3474" y="828"/>
                  </a:cubicBezTo>
                  <a:cubicBezTo>
                    <a:pt x="3576" y="828"/>
                    <a:pt x="3678" y="867"/>
                    <a:pt x="3757" y="946"/>
                  </a:cubicBezTo>
                  <a:lnTo>
                    <a:pt x="4198" y="1387"/>
                  </a:lnTo>
                  <a:lnTo>
                    <a:pt x="827" y="4758"/>
                  </a:lnTo>
                  <a:lnTo>
                    <a:pt x="3726" y="7688"/>
                  </a:lnTo>
                  <a:lnTo>
                    <a:pt x="7821" y="3593"/>
                  </a:lnTo>
                  <a:cubicBezTo>
                    <a:pt x="9253" y="2161"/>
                    <a:pt x="8028" y="43"/>
                    <a:pt x="6392" y="43"/>
                  </a:cubicBezTo>
                  <a:cubicBezTo>
                    <a:pt x="5868" y="43"/>
                    <a:pt x="5301" y="261"/>
                    <a:pt x="4765" y="789"/>
                  </a:cubicBezTo>
                  <a:cubicBezTo>
                    <a:pt x="4324" y="379"/>
                    <a:pt x="4041" y="1"/>
                    <a:pt x="344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nvSpPr>
        <p:spPr>
          <a:xfrm>
            <a:off x="1032002"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Conseils</a:t>
            </a:r>
            <a:endParaRPr b="1" i="0" sz="2500" u="none" cap="none" strike="noStrike">
              <a:solidFill>
                <a:srgbClr val="78D2AA"/>
              </a:solidFill>
              <a:latin typeface="Arial"/>
              <a:ea typeface="Arial"/>
              <a:cs typeface="Arial"/>
              <a:sym typeface="Arial"/>
            </a:endParaRPr>
          </a:p>
        </p:txBody>
      </p:sp>
      <p:sp>
        <p:nvSpPr>
          <p:cNvPr id="117" name="Google Shape;117;p3"/>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3"/>
          <p:cNvSpPr txBox="1"/>
          <p:nvPr/>
        </p:nvSpPr>
        <p:spPr>
          <a:xfrm rot="-5400000">
            <a:off x="-936850" y="7606050"/>
            <a:ext cx="3228900" cy="905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ATELIER “HORS ÉCRAN”</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p:txBody>
      </p:sp>
      <p:sp>
        <p:nvSpPr>
          <p:cNvPr id="119" name="Google Shape;119;p3"/>
          <p:cNvSpPr txBox="1"/>
          <p:nvPr/>
        </p:nvSpPr>
        <p:spPr>
          <a:xfrm>
            <a:off x="2523100" y="4454125"/>
            <a:ext cx="4784400" cy="987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Pour faire face à des potentielles problématiques liées à des troubles de l’inhibition, équipez-vous et présentez un dispositif type “bâton de parole”. Si une ou plusieurs personnes ont des difficultés de préhension, soyez celui ou celle qui fera voyager le “bâton de parole”.</a:t>
            </a:r>
            <a:endParaRPr b="0" i="0" sz="1100" u="none" cap="none" strike="noStrike">
              <a:solidFill>
                <a:srgbClr val="213A8E"/>
              </a:solidFill>
              <a:latin typeface="Arial"/>
              <a:ea typeface="Arial"/>
              <a:cs typeface="Arial"/>
              <a:sym typeface="Arial"/>
            </a:endParaRPr>
          </a:p>
        </p:txBody>
      </p:sp>
      <p:pic>
        <p:nvPicPr>
          <p:cNvPr id="120" name="Google Shape;120;p3"/>
          <p:cNvPicPr preferRelativeResize="0"/>
          <p:nvPr/>
        </p:nvPicPr>
        <p:blipFill rotWithShape="1">
          <a:blip r:embed="rId3">
            <a:alphaModFix/>
          </a:blip>
          <a:srcRect b="0" l="0" r="0" t="0"/>
          <a:stretch/>
        </p:blipFill>
        <p:spPr>
          <a:xfrm>
            <a:off x="1271550" y="4371163"/>
            <a:ext cx="1153225" cy="1153225"/>
          </a:xfrm>
          <a:prstGeom prst="rect">
            <a:avLst/>
          </a:prstGeom>
          <a:noFill/>
          <a:ln>
            <a:noFill/>
          </a:ln>
        </p:spPr>
      </p:pic>
      <p:sp>
        <p:nvSpPr>
          <p:cNvPr id="121" name="Google Shape;121;p3"/>
          <p:cNvSpPr txBox="1"/>
          <p:nvPr/>
        </p:nvSpPr>
        <p:spPr>
          <a:xfrm>
            <a:off x="1271550" y="1451925"/>
            <a:ext cx="5833800" cy="272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Les personnes handicapées intellectuelles savent mieux que les autres ce qu’elles comprennent. Pour cela, il est important qu’elles produisent, lisent ou entendent les textes de synthèse.</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Concrètement, vous pouvez :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Faites lire le mémo par une personne en situation de handicap. Si personne ne veut, lisez le et demandez à être arrêté dès qu’un mot ne semble pas compris.</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Si vous posez des questions de compréhension, ne posez que des questions auxquelles les personnes peuvent simplement répondre par « oui » ou « non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Ne posez pas de questions comme « Est-ce que c’est facile à comprendre ? ». Posez plutôt des questions qui montreront si les personnes ont compris. Par exemple : « De quoi parle ce document ? » « Qu’avez-vous compris ? » « Que n’avez-vous pas compris ? »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(d’après “N'écrivez pas pour nous sans nous” - UNAPEI 2009”)</a:t>
            </a:r>
            <a:endParaRPr b="0" i="0" sz="1400" u="none" cap="none" strike="noStrike">
              <a:solidFill>
                <a:srgbClr val="213A8E"/>
              </a:solidFill>
              <a:latin typeface="Arial"/>
              <a:ea typeface="Arial"/>
              <a:cs typeface="Arial"/>
              <a:sym typeface="Arial"/>
            </a:endParaRPr>
          </a:p>
        </p:txBody>
      </p:sp>
      <p:pic>
        <p:nvPicPr>
          <p:cNvPr id="122" name="Google Shape;122;p3"/>
          <p:cNvPicPr preferRelativeResize="0"/>
          <p:nvPr/>
        </p:nvPicPr>
        <p:blipFill rotWithShape="1">
          <a:blip r:embed="rId4">
            <a:alphaModFix/>
          </a:blip>
          <a:srcRect b="0" l="0" r="0" t="0"/>
          <a:stretch/>
        </p:blipFill>
        <p:spPr>
          <a:xfrm>
            <a:off x="5733300" y="5719326"/>
            <a:ext cx="1414900" cy="1414924"/>
          </a:xfrm>
          <a:prstGeom prst="rect">
            <a:avLst/>
          </a:prstGeom>
          <a:noFill/>
          <a:ln>
            <a:noFill/>
          </a:ln>
        </p:spPr>
      </p:pic>
      <p:sp>
        <p:nvSpPr>
          <p:cNvPr id="123" name="Google Shape;123;p3"/>
          <p:cNvSpPr txBox="1"/>
          <p:nvPr/>
        </p:nvSpPr>
        <p:spPr>
          <a:xfrm>
            <a:off x="1228700" y="6020738"/>
            <a:ext cx="4351800" cy="812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Les fiches mémo FALC sont volontairement “brutes”, sans images, photos ou pictographie. N’hésitez pas à vous en emparer pour compléter la compréhension avec le groupe et à les modifier le cas échéant.</a:t>
            </a:r>
            <a:endParaRPr b="0" i="0" sz="1100" u="none" cap="none" strike="noStrike">
              <a:solidFill>
                <a:srgbClr val="213A8E"/>
              </a:solidFill>
              <a:latin typeface="Arial"/>
              <a:ea typeface="Arial"/>
              <a:cs typeface="Arial"/>
              <a:sym typeface="Arial"/>
            </a:endParaRPr>
          </a:p>
        </p:txBody>
      </p:sp>
      <p:grpSp>
        <p:nvGrpSpPr>
          <p:cNvPr id="124" name="Google Shape;124;p3"/>
          <p:cNvGrpSpPr/>
          <p:nvPr/>
        </p:nvGrpSpPr>
        <p:grpSpPr>
          <a:xfrm>
            <a:off x="232480" y="507592"/>
            <a:ext cx="399038" cy="372165"/>
            <a:chOff x="-38542250" y="3220175"/>
            <a:chExt cx="341525" cy="318525"/>
          </a:xfrm>
        </p:grpSpPr>
        <p:sp>
          <p:nvSpPr>
            <p:cNvPr id="125" name="Google Shape;125;p3"/>
            <p:cNvSpPr/>
            <p:nvPr/>
          </p:nvSpPr>
          <p:spPr>
            <a:xfrm>
              <a:off x="-38542250" y="3440725"/>
              <a:ext cx="101750" cy="97975"/>
            </a:xfrm>
            <a:custGeom>
              <a:rect b="b" l="l" r="r" t="t"/>
              <a:pathLst>
                <a:path extrusionOk="0" h="3919" w="4070">
                  <a:moveTo>
                    <a:pt x="1455" y="0"/>
                  </a:moveTo>
                  <a:lnTo>
                    <a:pt x="1013" y="2489"/>
                  </a:lnTo>
                  <a:lnTo>
                    <a:pt x="289" y="3214"/>
                  </a:lnTo>
                  <a:cubicBezTo>
                    <a:pt x="1" y="3502"/>
                    <a:pt x="280" y="3919"/>
                    <a:pt x="597" y="3919"/>
                  </a:cubicBezTo>
                  <a:cubicBezTo>
                    <a:pt x="695" y="3919"/>
                    <a:pt x="798" y="3878"/>
                    <a:pt x="887" y="3781"/>
                  </a:cubicBezTo>
                  <a:lnTo>
                    <a:pt x="1612" y="3088"/>
                  </a:lnTo>
                  <a:lnTo>
                    <a:pt x="4069" y="2647"/>
                  </a:lnTo>
                  <a:lnTo>
                    <a:pt x="145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3"/>
            <p:cNvSpPr/>
            <p:nvPr/>
          </p:nvSpPr>
          <p:spPr>
            <a:xfrm>
              <a:off x="-38494875" y="3354075"/>
              <a:ext cx="141800" cy="141025"/>
            </a:xfrm>
            <a:custGeom>
              <a:rect b="b" l="l" r="r" t="t"/>
              <a:pathLst>
                <a:path extrusionOk="0" h="5641" w="5672">
                  <a:moveTo>
                    <a:pt x="2742" y="1"/>
                  </a:moveTo>
                  <a:lnTo>
                    <a:pt x="1" y="2710"/>
                  </a:lnTo>
                  <a:lnTo>
                    <a:pt x="2931" y="5640"/>
                  </a:lnTo>
                  <a:lnTo>
                    <a:pt x="5671" y="2899"/>
                  </a:lnTo>
                  <a:lnTo>
                    <a:pt x="2742"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3"/>
            <p:cNvSpPr/>
            <p:nvPr/>
          </p:nvSpPr>
          <p:spPr>
            <a:xfrm>
              <a:off x="-38432050" y="3220175"/>
              <a:ext cx="231325" cy="192225"/>
            </a:xfrm>
            <a:custGeom>
              <a:rect b="b" l="l" r="r" t="t"/>
              <a:pathLst>
                <a:path extrusionOk="0" h="7689" w="9253">
                  <a:moveTo>
                    <a:pt x="3442" y="1"/>
                  </a:moveTo>
                  <a:cubicBezTo>
                    <a:pt x="3127" y="1"/>
                    <a:pt x="2812" y="127"/>
                    <a:pt x="2591" y="379"/>
                  </a:cubicBezTo>
                  <a:lnTo>
                    <a:pt x="292" y="2647"/>
                  </a:lnTo>
                  <a:cubicBezTo>
                    <a:pt x="1" y="2962"/>
                    <a:pt x="287" y="3370"/>
                    <a:pt x="607" y="3370"/>
                  </a:cubicBezTo>
                  <a:cubicBezTo>
                    <a:pt x="704" y="3370"/>
                    <a:pt x="803" y="3333"/>
                    <a:pt x="890" y="3246"/>
                  </a:cubicBezTo>
                  <a:lnTo>
                    <a:pt x="3190" y="946"/>
                  </a:lnTo>
                  <a:cubicBezTo>
                    <a:pt x="3269" y="867"/>
                    <a:pt x="3371" y="828"/>
                    <a:pt x="3474" y="828"/>
                  </a:cubicBezTo>
                  <a:cubicBezTo>
                    <a:pt x="3576" y="828"/>
                    <a:pt x="3678" y="867"/>
                    <a:pt x="3757" y="946"/>
                  </a:cubicBezTo>
                  <a:lnTo>
                    <a:pt x="4198" y="1387"/>
                  </a:lnTo>
                  <a:lnTo>
                    <a:pt x="827" y="4758"/>
                  </a:lnTo>
                  <a:lnTo>
                    <a:pt x="3726" y="7688"/>
                  </a:lnTo>
                  <a:lnTo>
                    <a:pt x="7821" y="3593"/>
                  </a:lnTo>
                  <a:cubicBezTo>
                    <a:pt x="9253" y="2161"/>
                    <a:pt x="8028" y="43"/>
                    <a:pt x="6392" y="43"/>
                  </a:cubicBezTo>
                  <a:cubicBezTo>
                    <a:pt x="5868" y="43"/>
                    <a:pt x="5301" y="261"/>
                    <a:pt x="4765" y="789"/>
                  </a:cubicBezTo>
                  <a:cubicBezTo>
                    <a:pt x="4324" y="379"/>
                    <a:pt x="4041" y="1"/>
                    <a:pt x="344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