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Barlow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Barlow-boldItalic.fntdata"/><Relationship Id="rId10" Type="http://schemas.openxmlformats.org/officeDocument/2006/relationships/font" Target="fonts/Barlow-italic.fntdata"/><Relationship Id="rId9" Type="http://schemas.openxmlformats.org/officeDocument/2006/relationships/font" Target="fonts/Barlow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Barlow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cf44d5914c_0_0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cf44d5914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cf44d5914c_0_69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cf44d5914c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pport barre latérale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50" name="Google Shape;50;p12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" name="Google Shape;51;p12"/>
          <p:cNvGrpSpPr/>
          <p:nvPr/>
        </p:nvGrpSpPr>
        <p:grpSpPr>
          <a:xfrm>
            <a:off x="8472458" y="284887"/>
            <a:ext cx="387681" cy="387661"/>
            <a:chOff x="266768" y="1721375"/>
            <a:chExt cx="397907" cy="397887"/>
          </a:xfrm>
        </p:grpSpPr>
        <p:sp>
          <p:nvSpPr>
            <p:cNvPr id="52" name="Google Shape;52;p12"/>
            <p:cNvSpPr/>
            <p:nvPr/>
          </p:nvSpPr>
          <p:spPr>
            <a:xfrm>
              <a:off x="454843" y="1791037"/>
              <a:ext cx="136218" cy="328222"/>
            </a:xfrm>
            <a:custGeom>
              <a:rect b="b" l="l" r="r" t="t"/>
              <a:pathLst>
                <a:path extrusionOk="0" h="15727" w="6527">
                  <a:moveTo>
                    <a:pt x="4957" y="1"/>
                  </a:moveTo>
                  <a:cubicBezTo>
                    <a:pt x="4645" y="1"/>
                    <a:pt x="4336" y="24"/>
                    <a:pt x="4028" y="69"/>
                  </a:cubicBezTo>
                  <a:cubicBezTo>
                    <a:pt x="2588" y="280"/>
                    <a:pt x="1700" y="890"/>
                    <a:pt x="1675" y="2250"/>
                  </a:cubicBezTo>
                  <a:lnTo>
                    <a:pt x="1675" y="5040"/>
                  </a:lnTo>
                  <a:cubicBezTo>
                    <a:pt x="1675" y="5348"/>
                    <a:pt x="1426" y="5599"/>
                    <a:pt x="1118" y="5599"/>
                  </a:cubicBezTo>
                  <a:lnTo>
                    <a:pt x="0" y="5599"/>
                  </a:lnTo>
                  <a:lnTo>
                    <a:pt x="0" y="6715"/>
                  </a:lnTo>
                  <a:lnTo>
                    <a:pt x="1118" y="6715"/>
                  </a:lnTo>
                  <a:cubicBezTo>
                    <a:pt x="1426" y="6715"/>
                    <a:pt x="1675" y="6965"/>
                    <a:pt x="1675" y="7274"/>
                  </a:cubicBezTo>
                  <a:lnTo>
                    <a:pt x="1675" y="15727"/>
                  </a:lnTo>
                  <a:lnTo>
                    <a:pt x="3352" y="15727"/>
                  </a:lnTo>
                  <a:lnTo>
                    <a:pt x="3352" y="7274"/>
                  </a:lnTo>
                  <a:cubicBezTo>
                    <a:pt x="3352" y="6965"/>
                    <a:pt x="3602" y="6715"/>
                    <a:pt x="3910" y="6715"/>
                  </a:cubicBezTo>
                  <a:lnTo>
                    <a:pt x="5709" y="6715"/>
                  </a:lnTo>
                  <a:lnTo>
                    <a:pt x="5987" y="5599"/>
                  </a:lnTo>
                  <a:lnTo>
                    <a:pt x="3910" y="5599"/>
                  </a:lnTo>
                  <a:cubicBezTo>
                    <a:pt x="3602" y="5599"/>
                    <a:pt x="3352" y="5348"/>
                    <a:pt x="3352" y="5040"/>
                  </a:cubicBezTo>
                  <a:lnTo>
                    <a:pt x="3352" y="3253"/>
                  </a:lnTo>
                  <a:cubicBezTo>
                    <a:pt x="3352" y="2316"/>
                    <a:pt x="3942" y="1677"/>
                    <a:pt x="4968" y="1504"/>
                  </a:cubicBezTo>
                  <a:cubicBezTo>
                    <a:pt x="5157" y="1473"/>
                    <a:pt x="5339" y="1460"/>
                    <a:pt x="5511" y="1460"/>
                  </a:cubicBezTo>
                  <a:cubicBezTo>
                    <a:pt x="5810" y="1460"/>
                    <a:pt x="6082" y="1498"/>
                    <a:pt x="6324" y="1546"/>
                  </a:cubicBezTo>
                  <a:lnTo>
                    <a:pt x="6526" y="182"/>
                  </a:lnTo>
                  <a:cubicBezTo>
                    <a:pt x="5988" y="62"/>
                    <a:pt x="5468" y="1"/>
                    <a:pt x="4957" y="1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12"/>
            <p:cNvSpPr/>
            <p:nvPr/>
          </p:nvSpPr>
          <p:spPr>
            <a:xfrm>
              <a:off x="266768" y="1721375"/>
              <a:ext cx="397907" cy="397887"/>
            </a:xfrm>
            <a:custGeom>
              <a:rect b="b" l="l" r="r" t="t"/>
              <a:pathLst>
                <a:path extrusionOk="0" h="19065" w="19066">
                  <a:moveTo>
                    <a:pt x="2794" y="0"/>
                  </a:moveTo>
                  <a:cubicBezTo>
                    <a:pt x="1255" y="0"/>
                    <a:pt x="1" y="1253"/>
                    <a:pt x="1" y="2793"/>
                  </a:cubicBezTo>
                  <a:lnTo>
                    <a:pt x="1" y="16271"/>
                  </a:lnTo>
                  <a:cubicBezTo>
                    <a:pt x="1" y="17812"/>
                    <a:pt x="1255" y="19065"/>
                    <a:pt x="2794" y="19065"/>
                  </a:cubicBezTo>
                  <a:lnTo>
                    <a:pt x="9571" y="19065"/>
                  </a:lnTo>
                  <a:lnTo>
                    <a:pt x="9571" y="11171"/>
                  </a:lnTo>
                  <a:lnTo>
                    <a:pt x="8453" y="11171"/>
                  </a:lnTo>
                  <a:cubicBezTo>
                    <a:pt x="8145" y="11171"/>
                    <a:pt x="7896" y="10920"/>
                    <a:pt x="7896" y="10612"/>
                  </a:cubicBezTo>
                  <a:lnTo>
                    <a:pt x="7896" y="8378"/>
                  </a:lnTo>
                  <a:cubicBezTo>
                    <a:pt x="7896" y="8070"/>
                    <a:pt x="8145" y="7819"/>
                    <a:pt x="8453" y="7819"/>
                  </a:cubicBezTo>
                  <a:lnTo>
                    <a:pt x="9571" y="7819"/>
                  </a:lnTo>
                  <a:lnTo>
                    <a:pt x="9571" y="5836"/>
                  </a:lnTo>
                  <a:cubicBezTo>
                    <a:pt x="9571" y="3710"/>
                    <a:pt x="10741" y="2615"/>
                    <a:pt x="12878" y="2302"/>
                  </a:cubicBezTo>
                  <a:cubicBezTo>
                    <a:pt x="13231" y="2249"/>
                    <a:pt x="13591" y="2223"/>
                    <a:pt x="13956" y="2223"/>
                  </a:cubicBezTo>
                  <a:cubicBezTo>
                    <a:pt x="14725" y="2223"/>
                    <a:pt x="15517" y="2339"/>
                    <a:pt x="16318" y="2567"/>
                  </a:cubicBezTo>
                  <a:cubicBezTo>
                    <a:pt x="16589" y="2643"/>
                    <a:pt x="16759" y="2908"/>
                    <a:pt x="16718" y="3186"/>
                  </a:cubicBezTo>
                  <a:lnTo>
                    <a:pt x="16352" y="5650"/>
                  </a:lnTo>
                  <a:cubicBezTo>
                    <a:pt x="16329" y="5806"/>
                    <a:pt x="16240" y="5944"/>
                    <a:pt x="16111" y="6031"/>
                  </a:cubicBezTo>
                  <a:cubicBezTo>
                    <a:pt x="16006" y="6102"/>
                    <a:pt x="15912" y="6127"/>
                    <a:pt x="15818" y="6127"/>
                  </a:cubicBezTo>
                  <a:cubicBezTo>
                    <a:pt x="15717" y="6127"/>
                    <a:pt x="15614" y="6098"/>
                    <a:pt x="15494" y="6068"/>
                  </a:cubicBezTo>
                  <a:cubicBezTo>
                    <a:pt x="15202" y="5995"/>
                    <a:pt x="14879" y="5914"/>
                    <a:pt x="14527" y="5914"/>
                  </a:cubicBezTo>
                  <a:cubicBezTo>
                    <a:pt x="14409" y="5914"/>
                    <a:pt x="14289" y="5923"/>
                    <a:pt x="14165" y="5944"/>
                  </a:cubicBezTo>
                  <a:cubicBezTo>
                    <a:pt x="13534" y="6050"/>
                    <a:pt x="13481" y="6333"/>
                    <a:pt x="13481" y="6590"/>
                  </a:cubicBezTo>
                  <a:lnTo>
                    <a:pt x="13481" y="7819"/>
                  </a:lnTo>
                  <a:lnTo>
                    <a:pt x="15715" y="7819"/>
                  </a:lnTo>
                  <a:cubicBezTo>
                    <a:pt x="15887" y="7819"/>
                    <a:pt x="16048" y="7899"/>
                    <a:pt x="16154" y="8035"/>
                  </a:cubicBezTo>
                  <a:cubicBezTo>
                    <a:pt x="16260" y="8169"/>
                    <a:pt x="16297" y="8346"/>
                    <a:pt x="16256" y="8513"/>
                  </a:cubicBezTo>
                  <a:lnTo>
                    <a:pt x="15697" y="10747"/>
                  </a:lnTo>
                  <a:cubicBezTo>
                    <a:pt x="15635" y="10996"/>
                    <a:pt x="15412" y="11170"/>
                    <a:pt x="15156" y="11170"/>
                  </a:cubicBezTo>
                  <a:lnTo>
                    <a:pt x="13481" y="11170"/>
                  </a:lnTo>
                  <a:lnTo>
                    <a:pt x="13481" y="19065"/>
                  </a:lnTo>
                  <a:lnTo>
                    <a:pt x="16272" y="19065"/>
                  </a:lnTo>
                  <a:cubicBezTo>
                    <a:pt x="17813" y="19065"/>
                    <a:pt x="19066" y="17810"/>
                    <a:pt x="19066" y="16271"/>
                  </a:cubicBezTo>
                  <a:lnTo>
                    <a:pt x="19066" y="2793"/>
                  </a:lnTo>
                  <a:cubicBezTo>
                    <a:pt x="19066" y="1253"/>
                    <a:pt x="17813" y="0"/>
                    <a:pt x="16274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4" name="Google Shape;54;p12"/>
          <p:cNvGrpSpPr/>
          <p:nvPr/>
        </p:nvGrpSpPr>
        <p:grpSpPr>
          <a:xfrm>
            <a:off x="83620" y="263768"/>
            <a:ext cx="437674" cy="429888"/>
            <a:chOff x="57600" y="371550"/>
            <a:chExt cx="748800" cy="638100"/>
          </a:xfrm>
        </p:grpSpPr>
        <p:grpSp>
          <p:nvGrpSpPr>
            <p:cNvPr id="55" name="Google Shape;55;p12"/>
            <p:cNvGrpSpPr/>
            <p:nvPr/>
          </p:nvGrpSpPr>
          <p:grpSpPr>
            <a:xfrm>
              <a:off x="215760" y="414191"/>
              <a:ext cx="429450" cy="552797"/>
              <a:chOff x="2037825" y="4085775"/>
              <a:chExt cx="157550" cy="191425"/>
            </a:xfrm>
          </p:grpSpPr>
          <p:sp>
            <p:nvSpPr>
              <p:cNvPr id="56" name="Google Shape;56;p12"/>
              <p:cNvSpPr/>
              <p:nvPr/>
            </p:nvSpPr>
            <p:spPr>
              <a:xfrm>
                <a:off x="2072500" y="4085775"/>
                <a:ext cx="88225" cy="86675"/>
              </a:xfrm>
              <a:custGeom>
                <a:rect b="b" l="l" r="r" t="t"/>
                <a:pathLst>
                  <a:path extrusionOk="0" h="3467" w="3529">
                    <a:moveTo>
                      <a:pt x="1764" y="1"/>
                    </a:moveTo>
                    <a:cubicBezTo>
                      <a:pt x="819" y="1"/>
                      <a:pt x="0" y="788"/>
                      <a:pt x="0" y="1734"/>
                    </a:cubicBezTo>
                    <a:cubicBezTo>
                      <a:pt x="0" y="2679"/>
                      <a:pt x="819" y="3466"/>
                      <a:pt x="1764" y="3466"/>
                    </a:cubicBezTo>
                    <a:cubicBezTo>
                      <a:pt x="2709" y="3466"/>
                      <a:pt x="3529" y="2679"/>
                      <a:pt x="3529" y="1734"/>
                    </a:cubicBezTo>
                    <a:cubicBezTo>
                      <a:pt x="3529" y="788"/>
                      <a:pt x="2741" y="1"/>
                      <a:pt x="17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12"/>
              <p:cNvSpPr/>
              <p:nvPr/>
            </p:nvSpPr>
            <p:spPr>
              <a:xfrm>
                <a:off x="2037825" y="4168475"/>
                <a:ext cx="157550" cy="108725"/>
              </a:xfrm>
              <a:custGeom>
                <a:rect b="b" l="l" r="r" t="t"/>
                <a:pathLst>
                  <a:path extrusionOk="0" h="4349" w="6302">
                    <a:moveTo>
                      <a:pt x="1356" y="1"/>
                    </a:moveTo>
                    <a:cubicBezTo>
                      <a:pt x="568" y="568"/>
                      <a:pt x="1" y="1513"/>
                      <a:pt x="1" y="2553"/>
                    </a:cubicBezTo>
                    <a:lnTo>
                      <a:pt x="1" y="3970"/>
                    </a:lnTo>
                    <a:cubicBezTo>
                      <a:pt x="1" y="4222"/>
                      <a:pt x="158" y="4348"/>
                      <a:pt x="347" y="4348"/>
                    </a:cubicBezTo>
                    <a:lnTo>
                      <a:pt x="5955" y="4348"/>
                    </a:lnTo>
                    <a:cubicBezTo>
                      <a:pt x="6144" y="4348"/>
                      <a:pt x="6302" y="4191"/>
                      <a:pt x="6302" y="3970"/>
                    </a:cubicBezTo>
                    <a:lnTo>
                      <a:pt x="6302" y="2553"/>
                    </a:lnTo>
                    <a:cubicBezTo>
                      <a:pt x="6302" y="1513"/>
                      <a:pt x="5798" y="599"/>
                      <a:pt x="4947" y="1"/>
                    </a:cubicBezTo>
                    <a:cubicBezTo>
                      <a:pt x="4538" y="505"/>
                      <a:pt x="3844" y="820"/>
                      <a:pt x="3151" y="820"/>
                    </a:cubicBezTo>
                    <a:cubicBezTo>
                      <a:pt x="2427" y="820"/>
                      <a:pt x="1765" y="505"/>
                      <a:pt x="135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8" name="Google Shape;58;p12"/>
            <p:cNvSpPr/>
            <p:nvPr/>
          </p:nvSpPr>
          <p:spPr>
            <a:xfrm>
              <a:off x="57600" y="371550"/>
              <a:ext cx="748800" cy="638100"/>
            </a:xfrm>
            <a:prstGeom prst="noSmoking">
              <a:avLst>
                <a:gd fmla="val 6253" name="adj"/>
              </a:avLst>
            </a:prstGeom>
            <a:solidFill>
              <a:srgbClr val="E633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12"/>
          <p:cNvSpPr txBox="1"/>
          <p:nvPr/>
        </p:nvSpPr>
        <p:spPr>
          <a:xfrm>
            <a:off x="685800" y="4625725"/>
            <a:ext cx="828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444746"/>
                </a:solidFill>
              </a:rPr>
              <a:t>Contenus produits par Emmaüs Connect et la Croix Rouge française en 2024 dans le cadre d'un projet soutenu par l'ANCT et l'Agefiph</a:t>
            </a:r>
            <a:endParaRPr i="1" sz="800">
              <a:solidFill>
                <a:srgbClr val="44474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444746"/>
                </a:solidFill>
              </a:rPr>
              <a:t>Licence CC BY-NC-SA 4.0. - https://creativecommons.org/licenses/by-nc-sa/4.0/</a:t>
            </a:r>
            <a:endParaRPr sz="8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image" Target="../media/image2.png"/><Relationship Id="rId7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7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3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330595" y="152400"/>
            <a:ext cx="2323206" cy="4276202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3"/>
          <p:cNvSpPr txBox="1"/>
          <p:nvPr/>
        </p:nvSpPr>
        <p:spPr>
          <a:xfrm>
            <a:off x="7280100" y="4542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1 sur 2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66" name="Google Shape;66;p13"/>
          <p:cNvPicPr preferRelativeResize="0"/>
          <p:nvPr/>
        </p:nvPicPr>
        <p:blipFill rotWithShape="1">
          <a:blip r:embed="rId4">
            <a:alphaModFix/>
          </a:blip>
          <a:srcRect b="4162" l="0" r="0" t="1869"/>
          <a:stretch/>
        </p:blipFill>
        <p:spPr>
          <a:xfrm>
            <a:off x="1538466" y="721395"/>
            <a:ext cx="1735763" cy="3019028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3"/>
          <p:cNvSpPr/>
          <p:nvPr/>
        </p:nvSpPr>
        <p:spPr>
          <a:xfrm>
            <a:off x="1014325" y="281269"/>
            <a:ext cx="753300" cy="7029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3"/>
          <p:cNvSpPr txBox="1"/>
          <p:nvPr/>
        </p:nvSpPr>
        <p:spPr>
          <a:xfrm>
            <a:off x="1213453" y="331931"/>
            <a:ext cx="2949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1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69" name="Google Shape;69;p13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253722" y="152400"/>
            <a:ext cx="2323206" cy="4276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3"/>
          <p:cNvPicPr preferRelativeResize="0"/>
          <p:nvPr/>
        </p:nvPicPr>
        <p:blipFill rotWithShape="1">
          <a:blip r:embed="rId5">
            <a:alphaModFix/>
          </a:blip>
          <a:srcRect b="6331" l="0" r="0" t="6331"/>
          <a:stretch/>
        </p:blipFill>
        <p:spPr>
          <a:xfrm>
            <a:off x="4461594" y="873922"/>
            <a:ext cx="1676011" cy="2933424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3"/>
          <p:cNvSpPr/>
          <p:nvPr/>
        </p:nvSpPr>
        <p:spPr>
          <a:xfrm>
            <a:off x="3937453" y="281269"/>
            <a:ext cx="753300" cy="7029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3"/>
          <p:cNvSpPr txBox="1"/>
          <p:nvPr/>
        </p:nvSpPr>
        <p:spPr>
          <a:xfrm>
            <a:off x="4144122" y="324390"/>
            <a:ext cx="2949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2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73" name="Google Shape;73;p13"/>
          <p:cNvSpPr/>
          <p:nvPr/>
        </p:nvSpPr>
        <p:spPr>
          <a:xfrm>
            <a:off x="1767761" y="1096427"/>
            <a:ext cx="753300" cy="316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3"/>
          <p:cNvSpPr/>
          <p:nvPr/>
        </p:nvSpPr>
        <p:spPr>
          <a:xfrm>
            <a:off x="5838712" y="2522381"/>
            <a:ext cx="363600" cy="316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5" name="Google Shape;75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525785">
            <a:off x="5912011" y="2519852"/>
            <a:ext cx="1232405" cy="1286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525785">
            <a:off x="2788239" y="1054895"/>
            <a:ext cx="1232405" cy="1286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60388" y="1412671"/>
            <a:ext cx="1218838" cy="10991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175985" y="0"/>
            <a:ext cx="2306976" cy="4517526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4"/>
          <p:cNvSpPr txBox="1"/>
          <p:nvPr/>
        </p:nvSpPr>
        <p:spPr>
          <a:xfrm>
            <a:off x="7534525" y="45191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2 sur 2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4">
            <a:alphaModFix/>
          </a:blip>
          <a:srcRect b="5916" l="0" r="0" t="5916"/>
          <a:stretch/>
        </p:blipFill>
        <p:spPr>
          <a:xfrm>
            <a:off x="1397025" y="694630"/>
            <a:ext cx="1664300" cy="3128264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/>
          <p:nvPr/>
        </p:nvSpPr>
        <p:spPr>
          <a:xfrm>
            <a:off x="861925" y="136142"/>
            <a:ext cx="748200" cy="7428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4"/>
          <p:cNvSpPr txBox="1"/>
          <p:nvPr/>
        </p:nvSpPr>
        <p:spPr>
          <a:xfrm>
            <a:off x="1058668" y="193964"/>
            <a:ext cx="2928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3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87" name="Google Shape;87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674148" y="0"/>
            <a:ext cx="2306976" cy="4517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4"/>
          <p:cNvPicPr preferRelativeResize="0"/>
          <p:nvPr/>
        </p:nvPicPr>
        <p:blipFill rotWithShape="1">
          <a:blip r:embed="rId5">
            <a:alphaModFix/>
          </a:blip>
          <a:srcRect b="5846" l="0" r="0" t="5837"/>
          <a:stretch/>
        </p:blipFill>
        <p:spPr>
          <a:xfrm>
            <a:off x="4880567" y="744840"/>
            <a:ext cx="1664300" cy="3133748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4"/>
          <p:cNvSpPr/>
          <p:nvPr/>
        </p:nvSpPr>
        <p:spPr>
          <a:xfrm>
            <a:off x="4360088" y="136142"/>
            <a:ext cx="748200" cy="7428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4"/>
          <p:cNvSpPr txBox="1"/>
          <p:nvPr/>
        </p:nvSpPr>
        <p:spPr>
          <a:xfrm>
            <a:off x="4534988" y="193964"/>
            <a:ext cx="2928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4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1" name="Google Shape;91;p14"/>
          <p:cNvSpPr/>
          <p:nvPr/>
        </p:nvSpPr>
        <p:spPr>
          <a:xfrm>
            <a:off x="1332601" y="2926782"/>
            <a:ext cx="1793100" cy="334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4"/>
          <p:cNvSpPr/>
          <p:nvPr/>
        </p:nvSpPr>
        <p:spPr>
          <a:xfrm>
            <a:off x="5641797" y="3194825"/>
            <a:ext cx="748200" cy="3423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3" name="Google Shape;93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8932291">
            <a:off x="6099615" y="2455923"/>
            <a:ext cx="1298875" cy="1275803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426318">
            <a:off x="2695226" y="2886171"/>
            <a:ext cx="1276224" cy="1298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54903" y="1612051"/>
            <a:ext cx="1232086" cy="11820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