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24371300" cy="13716000"/>
  <p:notesSz cx="6858000" cy="9144000"/>
  <p:defaultTextStyle>
    <a:defPPr marL="0" marR="0" indent="0" algn="l" defTabSz="91414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074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7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521415D9-36F7-43E2-AB2F-B90AF26B5E84}">
      <p14:sectionLst xmlns:p14="http://schemas.microsoft.com/office/powerpoint/2010/main">
        <p14:section name="Section par défaut" id="{70EAB8AD-BECF-D846-986E-EDC5ACF57158}">
          <p14:sldIdLst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000091"/>
    <a:srgbClr val="F2F2F2"/>
    <a:srgbClr val="2B2B29"/>
    <a:srgbClr val="E1000F"/>
    <a:srgbClr val="006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57"/>
    <p:restoredTop sz="94626"/>
  </p:normalViewPr>
  <p:slideViewPr>
    <p:cSldViewPr snapToGrid="0" snapToObjects="1">
      <p:cViewPr varScale="1">
        <p:scale>
          <a:sx n="60" d="100"/>
          <a:sy n="60" d="100"/>
        </p:scale>
        <p:origin x="1008" y="200"/>
      </p:cViewPr>
      <p:guideLst>
        <p:guide orient="horz" pos="4320"/>
        <p:guide pos="76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18" d="100"/>
          <a:sy n="118" d="100"/>
        </p:scale>
        <p:origin x="395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6AB47CD-87B4-8308-6981-F59CC886F66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2649A07-7E75-B05F-D69D-7FAF43B36F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758DF-DD72-C64D-AE7C-3FFD0481DD67}" type="datetimeFigureOut">
              <a:rPr lang="fr-FR" smtClean="0"/>
              <a:t>16/06/2022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210C04-8FEE-B832-F280-54341BA507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0AF617C-ECAB-160F-70A6-656D694515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960CE-47D8-7742-84D2-50D9AB4118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17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316291" latinLnBrk="0">
      <a:defRPr sz="1699">
        <a:latin typeface="+mn-lt"/>
        <a:ea typeface="+mn-ea"/>
        <a:cs typeface="+mn-cs"/>
        <a:sym typeface="Calibri"/>
      </a:defRPr>
    </a:lvl1pPr>
    <a:lvl2pPr indent="228537" defTabSz="1316291" latinLnBrk="0">
      <a:defRPr sz="1699">
        <a:latin typeface="+mn-lt"/>
        <a:ea typeface="+mn-ea"/>
        <a:cs typeface="+mn-cs"/>
        <a:sym typeface="Calibri"/>
      </a:defRPr>
    </a:lvl2pPr>
    <a:lvl3pPr indent="457074" defTabSz="1316291" latinLnBrk="0">
      <a:defRPr sz="1699">
        <a:latin typeface="+mn-lt"/>
        <a:ea typeface="+mn-ea"/>
        <a:cs typeface="+mn-cs"/>
        <a:sym typeface="Calibri"/>
      </a:defRPr>
    </a:lvl3pPr>
    <a:lvl4pPr indent="685614" defTabSz="1316291" latinLnBrk="0">
      <a:defRPr sz="1699">
        <a:latin typeface="+mn-lt"/>
        <a:ea typeface="+mn-ea"/>
        <a:cs typeface="+mn-cs"/>
        <a:sym typeface="Calibri"/>
      </a:defRPr>
    </a:lvl4pPr>
    <a:lvl5pPr indent="914149" defTabSz="1316291" latinLnBrk="0">
      <a:defRPr sz="1699">
        <a:latin typeface="+mn-lt"/>
        <a:ea typeface="+mn-ea"/>
        <a:cs typeface="+mn-cs"/>
        <a:sym typeface="Calibri"/>
      </a:defRPr>
    </a:lvl5pPr>
    <a:lvl6pPr indent="1142686" defTabSz="1316291" latinLnBrk="0">
      <a:defRPr sz="1699">
        <a:latin typeface="+mn-lt"/>
        <a:ea typeface="+mn-ea"/>
        <a:cs typeface="+mn-cs"/>
        <a:sym typeface="Calibri"/>
      </a:defRPr>
    </a:lvl6pPr>
    <a:lvl7pPr indent="1371223" defTabSz="1316291" latinLnBrk="0">
      <a:defRPr sz="1699">
        <a:latin typeface="+mn-lt"/>
        <a:ea typeface="+mn-ea"/>
        <a:cs typeface="+mn-cs"/>
        <a:sym typeface="Calibri"/>
      </a:defRPr>
    </a:lvl7pPr>
    <a:lvl8pPr indent="1599763" defTabSz="1316291" latinLnBrk="0">
      <a:defRPr sz="1699">
        <a:latin typeface="+mn-lt"/>
        <a:ea typeface="+mn-ea"/>
        <a:cs typeface="+mn-cs"/>
        <a:sym typeface="Calibri"/>
      </a:defRPr>
    </a:lvl8pPr>
    <a:lvl9pPr indent="1828300" defTabSz="1316291" latinLnBrk="0">
      <a:defRPr sz="1699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2">
            <a:extLst>
              <a:ext uri="{FF2B5EF4-FFF2-40B4-BE49-F238E27FC236}">
                <a16:creationId xmlns:a16="http://schemas.microsoft.com/office/drawing/2014/main" id="{1A4569AB-298C-79EB-4FAC-A2CFC7B691FA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algn="r">
              <a:lnSpc>
                <a:spcPct val="116100"/>
              </a:lnSpc>
              <a:spcBef>
                <a:spcPts val="100"/>
              </a:spcBef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Fiche de synthèse</a:t>
            </a:r>
            <a:endParaRPr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661714BD-94FE-DD70-2DC1-641C9A27C5A5}"/>
              </a:ext>
            </a:extLst>
          </p:cNvPr>
          <p:cNvSpPr txBox="1"/>
          <p:nvPr userDrawn="1"/>
        </p:nvSpPr>
        <p:spPr>
          <a:xfrm>
            <a:off x="1674810" y="3167534"/>
            <a:ext cx="21021675" cy="75277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Cette fiche doit permettre de rapidement mettre en avant les bonnes pratiques partagées pendant les exercices de retours d’expérience.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lang="fr-FR" sz="3200" b="1" i="0" dirty="0">
                <a:solidFill>
                  <a:srgbClr val="000091"/>
                </a:solidFill>
                <a:latin typeface="Marianne" panose="02000000000000000000" pitchFamily="2" charset="0"/>
                <a:cs typeface="Marianne"/>
              </a:rPr>
              <a:t>Organisation de l’exercice :</a:t>
            </a:r>
          </a:p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endParaRPr lang="fr-FR" sz="3200" b="1" i="0" dirty="0">
              <a:solidFill>
                <a:srgbClr val="000091"/>
              </a:solidFill>
              <a:latin typeface="Marianne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L’animateur saisit la problématique dans le champ du document.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Pour une gestion papier, l’animateur imprime la version A3 de la fiche. Pour une gestion numérique, le fichier </a:t>
            </a:r>
            <a:r>
              <a:rPr lang="fr-FR" sz="3200" b="0" i="0" dirty="0" err="1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powerpoint</a:t>
            </a: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 servira de support.</a:t>
            </a: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  <a:p>
            <a:pPr marL="527050" marR="121285" indent="-514350">
              <a:lnSpc>
                <a:spcPct val="100000"/>
              </a:lnSpc>
              <a:spcBef>
                <a:spcPts val="100"/>
              </a:spcBef>
              <a:buAutoNum type="arabicPeriod"/>
            </a:pPr>
            <a:r>
              <a:rPr lang="fr-FR" sz="3200" b="0" i="0" dirty="0">
                <a:solidFill>
                  <a:srgbClr val="000091"/>
                </a:solidFill>
                <a:latin typeface="Marianne Light" panose="02000000000000000000" pitchFamily="2" charset="0"/>
                <a:cs typeface="Marianne"/>
              </a:rPr>
              <a:t>Au-regard des discussions et retours d’expériences menés en amont en sous-groupes, l’animateur saisit avec chaque représentant des sous-groupes les principales bonnes pratiques remontées ou imaginées lors de l’exercice.</a:t>
            </a:r>
          </a:p>
          <a:p>
            <a:pPr marL="12700" marR="121285" indent="0">
              <a:lnSpc>
                <a:spcPct val="100000"/>
              </a:lnSpc>
              <a:spcBef>
                <a:spcPts val="100"/>
              </a:spcBef>
              <a:buNone/>
            </a:pPr>
            <a:endParaRPr lang="fr-FR" sz="3200" b="0" i="0" dirty="0">
              <a:solidFill>
                <a:srgbClr val="000091"/>
              </a:solidFill>
              <a:latin typeface="Marianne Light" panose="02000000000000000000" pitchFamily="2" charset="0"/>
              <a:cs typeface="Marianne"/>
            </a:endParaRP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92911681-F198-F680-19AC-1B6F00A2617B}"/>
              </a:ext>
            </a:extLst>
          </p:cNvPr>
          <p:cNvSpPr txBox="1"/>
          <p:nvPr userDrawn="1"/>
        </p:nvSpPr>
        <p:spPr>
          <a:xfrm>
            <a:off x="1700220" y="1764580"/>
            <a:ext cx="21021675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6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Principe de l’exercice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694B8B4-5C03-3C32-B332-07D83B20FD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90523" y="1457429"/>
            <a:ext cx="365177" cy="36517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D2DE603-CB2C-5749-71FD-7D9C78489778}"/>
              </a:ext>
            </a:extLst>
          </p:cNvPr>
          <p:cNvSpPr txBox="1"/>
          <p:nvPr userDrawn="1"/>
        </p:nvSpPr>
        <p:spPr>
          <a:xfrm>
            <a:off x="20561050" y="1410465"/>
            <a:ext cx="1277706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20 min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F25712F-C3CF-E4B3-8A53-1DCB27F37F7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21193" y="1881515"/>
            <a:ext cx="503836" cy="5038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A0CD223D-359C-E5BD-8492-D684279AFD96}"/>
              </a:ext>
            </a:extLst>
          </p:cNvPr>
          <p:cNvSpPr txBox="1"/>
          <p:nvPr userDrawn="1"/>
        </p:nvSpPr>
        <p:spPr>
          <a:xfrm>
            <a:off x="20561049" y="1980092"/>
            <a:ext cx="1852381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spc="0" normalizeH="0" baseline="0" dirty="0">
                <a:ln>
                  <a:noFill/>
                </a:ln>
                <a:solidFill>
                  <a:srgbClr val="000091"/>
                </a:solidFill>
                <a:effectLst/>
                <a:uFillTx/>
                <a:latin typeface="Marianne" panose="02000000000000000000" pitchFamily="2" charset="0"/>
                <a:ea typeface="+mj-ea"/>
                <a:cs typeface="+mj-cs"/>
                <a:sym typeface="Helvetica"/>
              </a:rPr>
              <a:t>Groupe de 10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4F7DC2EB-748A-B5F4-49F3-817DDF1CFA10}"/>
              </a:ext>
            </a:extLst>
          </p:cNvPr>
          <p:cNvCxnSpPr/>
          <p:nvPr userDrawn="1"/>
        </p:nvCxnSpPr>
        <p:spPr>
          <a:xfrm>
            <a:off x="19585172" y="1233377"/>
            <a:ext cx="0" cy="1177530"/>
          </a:xfrm>
          <a:prstGeom prst="lin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70805115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che Règles d'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8">
            <a:extLst>
              <a:ext uri="{FF2B5EF4-FFF2-40B4-BE49-F238E27FC236}">
                <a16:creationId xmlns:a16="http://schemas.microsoft.com/office/drawing/2014/main" id="{6CCD990F-0B20-B783-2419-2672248F51A4}"/>
              </a:ext>
            </a:extLst>
          </p:cNvPr>
          <p:cNvSpPr/>
          <p:nvPr userDrawn="1"/>
        </p:nvSpPr>
        <p:spPr>
          <a:xfrm>
            <a:off x="1644997" y="1510496"/>
            <a:ext cx="21081302" cy="1180566"/>
          </a:xfrm>
          <a:custGeom>
            <a:avLst/>
            <a:gdLst/>
            <a:ahLst/>
            <a:cxnLst/>
            <a:rect l="l" t="t" r="r" b="b"/>
            <a:pathLst>
              <a:path w="3035300" h="1181100">
                <a:moveTo>
                  <a:pt x="3035300" y="0"/>
                </a:moveTo>
                <a:lnTo>
                  <a:pt x="0" y="0"/>
                </a:lnTo>
                <a:lnTo>
                  <a:pt x="0" y="1181100"/>
                </a:lnTo>
                <a:lnTo>
                  <a:pt x="3035300" y="1181100"/>
                </a:lnTo>
                <a:lnTo>
                  <a:pt x="3035300" y="0"/>
                </a:lnTo>
                <a:close/>
              </a:path>
            </a:pathLst>
          </a:custGeom>
          <a:solidFill>
            <a:srgbClr val="E1E2DC">
              <a:alpha val="41828"/>
            </a:srgbClr>
          </a:solidFill>
        </p:spPr>
        <p:txBody>
          <a:bodyPr wrap="square" lIns="0" tIns="0" rIns="0" bIns="0" rtlCol="0" anchor="ctr"/>
          <a:lstStyle/>
          <a:p>
            <a:pPr algn="ctr"/>
            <a:endParaRPr sz="3200" dirty="0">
              <a:solidFill>
                <a:schemeClr val="bg1"/>
              </a:solidFill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1106E5F-64E2-3B37-E4E6-CFBD8F559FBB}"/>
              </a:ext>
            </a:extLst>
          </p:cNvPr>
          <p:cNvGrpSpPr/>
          <p:nvPr userDrawn="1"/>
        </p:nvGrpSpPr>
        <p:grpSpPr>
          <a:xfrm>
            <a:off x="3275643" y="5555056"/>
            <a:ext cx="17820013" cy="6542088"/>
            <a:chOff x="3275643" y="5555056"/>
            <a:chExt cx="17820013" cy="6542088"/>
          </a:xfrm>
          <a:solidFill>
            <a:srgbClr val="F8F9F9"/>
          </a:solidFill>
        </p:grpSpPr>
        <p:grpSp>
          <p:nvGrpSpPr>
            <p:cNvPr id="3" name="object 9">
              <a:extLst>
                <a:ext uri="{FF2B5EF4-FFF2-40B4-BE49-F238E27FC236}">
                  <a16:creationId xmlns:a16="http://schemas.microsoft.com/office/drawing/2014/main" id="{6D51C7FA-8E6A-8850-15E6-A7B4B43B7277}"/>
                </a:ext>
              </a:extLst>
            </p:cNvPr>
            <p:cNvGrpSpPr/>
            <p:nvPr/>
          </p:nvGrpSpPr>
          <p:grpSpPr>
            <a:xfrm>
              <a:off x="3275643" y="5697063"/>
              <a:ext cx="17820013" cy="943509"/>
              <a:chOff x="1193071" y="3181350"/>
              <a:chExt cx="8275320" cy="438150"/>
            </a:xfrm>
            <a:grpFill/>
          </p:grpSpPr>
          <p:sp>
            <p:nvSpPr>
              <p:cNvPr id="20" name="object 10">
                <a:extLst>
                  <a:ext uri="{FF2B5EF4-FFF2-40B4-BE49-F238E27FC236}">
                    <a16:creationId xmlns:a16="http://schemas.microsoft.com/office/drawing/2014/main" id="{FD780EFD-B1B5-100F-B8D3-D578A2D8944E}"/>
                  </a:ext>
                </a:extLst>
              </p:cNvPr>
              <p:cNvSpPr/>
              <p:nvPr/>
            </p:nvSpPr>
            <p:spPr>
              <a:xfrm>
                <a:off x="1346199" y="3187700"/>
                <a:ext cx="8115300" cy="425450"/>
              </a:xfrm>
              <a:custGeom>
                <a:avLst/>
                <a:gdLst/>
                <a:ahLst/>
                <a:cxnLst/>
                <a:rect l="l" t="t" r="r" b="b"/>
                <a:pathLst>
                  <a:path w="8115300" h="425450">
                    <a:moveTo>
                      <a:pt x="0" y="0"/>
                    </a:moveTo>
                    <a:lnTo>
                      <a:pt x="8115300" y="0"/>
                    </a:lnTo>
                    <a:lnTo>
                      <a:pt x="8115300" y="425158"/>
                    </a:lnTo>
                    <a:lnTo>
                      <a:pt x="0" y="42515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rgbClr val="C3C3C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1" name="object 11">
                <a:extLst>
                  <a:ext uri="{FF2B5EF4-FFF2-40B4-BE49-F238E27FC236}">
                    <a16:creationId xmlns:a16="http://schemas.microsoft.com/office/drawing/2014/main" id="{3653DCB6-BA1B-B571-28CE-9DA124CC5360}"/>
                  </a:ext>
                </a:extLst>
              </p:cNvPr>
              <p:cNvSpPr/>
              <p:nvPr/>
            </p:nvSpPr>
            <p:spPr>
              <a:xfrm>
                <a:off x="1193071" y="3213100"/>
                <a:ext cx="319405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19405" h="368300">
                    <a:moveTo>
                      <a:pt x="159478" y="0"/>
                    </a:moveTo>
                    <a:lnTo>
                      <a:pt x="0" y="92075"/>
                    </a:lnTo>
                    <a:lnTo>
                      <a:pt x="0" y="276225"/>
                    </a:lnTo>
                    <a:lnTo>
                      <a:pt x="159478" y="368300"/>
                    </a:lnTo>
                    <a:lnTo>
                      <a:pt x="318957" y="276225"/>
                    </a:lnTo>
                    <a:lnTo>
                      <a:pt x="318957" y="92075"/>
                    </a:lnTo>
                    <a:lnTo>
                      <a:pt x="159478" y="0"/>
                    </a:lnTo>
                    <a:close/>
                  </a:path>
                </a:pathLst>
              </a:custGeom>
              <a:solidFill>
                <a:srgbClr val="000091"/>
              </a:solidFill>
            </p:spPr>
            <p:txBody>
              <a:bodyPr wrap="square" lIns="0" tIns="0" rIns="0" bIns="0" rtlCol="0"/>
              <a:lstStyle/>
              <a:p>
                <a:endParaRPr dirty="0"/>
              </a:p>
            </p:txBody>
          </p:sp>
        </p:grpSp>
        <p:grpSp>
          <p:nvGrpSpPr>
            <p:cNvPr id="4" name="object 12">
              <a:extLst>
                <a:ext uri="{FF2B5EF4-FFF2-40B4-BE49-F238E27FC236}">
                  <a16:creationId xmlns:a16="http://schemas.microsoft.com/office/drawing/2014/main" id="{253F33D6-B5C3-8FEE-0DAA-96366E6EA882}"/>
                </a:ext>
              </a:extLst>
            </p:cNvPr>
            <p:cNvGrpSpPr/>
            <p:nvPr/>
          </p:nvGrpSpPr>
          <p:grpSpPr>
            <a:xfrm>
              <a:off x="3275643" y="6783495"/>
              <a:ext cx="17820013" cy="943509"/>
              <a:chOff x="1193071" y="3685871"/>
              <a:chExt cx="8275320" cy="438150"/>
            </a:xfrm>
            <a:grpFill/>
          </p:grpSpPr>
          <p:sp>
            <p:nvSpPr>
              <p:cNvPr id="18" name="object 13">
                <a:extLst>
                  <a:ext uri="{FF2B5EF4-FFF2-40B4-BE49-F238E27FC236}">
                    <a16:creationId xmlns:a16="http://schemas.microsoft.com/office/drawing/2014/main" id="{50AB2353-5DF6-1CCB-1F8B-B3E49D019262}"/>
                  </a:ext>
                </a:extLst>
              </p:cNvPr>
              <p:cNvSpPr/>
              <p:nvPr/>
            </p:nvSpPr>
            <p:spPr>
              <a:xfrm>
                <a:off x="1346199" y="3692221"/>
                <a:ext cx="8115300" cy="425450"/>
              </a:xfrm>
              <a:custGeom>
                <a:avLst/>
                <a:gdLst/>
                <a:ahLst/>
                <a:cxnLst/>
                <a:rect l="l" t="t" r="r" b="b"/>
                <a:pathLst>
                  <a:path w="8115300" h="425450">
                    <a:moveTo>
                      <a:pt x="0" y="0"/>
                    </a:moveTo>
                    <a:lnTo>
                      <a:pt x="8115300" y="0"/>
                    </a:lnTo>
                    <a:lnTo>
                      <a:pt x="8115300" y="425158"/>
                    </a:lnTo>
                    <a:lnTo>
                      <a:pt x="0" y="42515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rgbClr val="C3C3C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9" name="object 14">
                <a:extLst>
                  <a:ext uri="{FF2B5EF4-FFF2-40B4-BE49-F238E27FC236}">
                    <a16:creationId xmlns:a16="http://schemas.microsoft.com/office/drawing/2014/main" id="{68977B40-13EC-ED37-9E9A-AC8E573D929D}"/>
                  </a:ext>
                </a:extLst>
              </p:cNvPr>
              <p:cNvSpPr/>
              <p:nvPr/>
            </p:nvSpPr>
            <p:spPr>
              <a:xfrm>
                <a:off x="1193071" y="3721100"/>
                <a:ext cx="319405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19405" h="368300">
                    <a:moveTo>
                      <a:pt x="159478" y="0"/>
                    </a:moveTo>
                    <a:lnTo>
                      <a:pt x="0" y="92075"/>
                    </a:lnTo>
                    <a:lnTo>
                      <a:pt x="0" y="276225"/>
                    </a:lnTo>
                    <a:lnTo>
                      <a:pt x="159478" y="368300"/>
                    </a:lnTo>
                    <a:lnTo>
                      <a:pt x="318957" y="276225"/>
                    </a:lnTo>
                    <a:lnTo>
                      <a:pt x="318957" y="92075"/>
                    </a:lnTo>
                    <a:lnTo>
                      <a:pt x="159478" y="0"/>
                    </a:lnTo>
                    <a:close/>
                  </a:path>
                </a:pathLst>
              </a:custGeom>
              <a:solidFill>
                <a:srgbClr val="00009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5" name="object 15">
              <a:extLst>
                <a:ext uri="{FF2B5EF4-FFF2-40B4-BE49-F238E27FC236}">
                  <a16:creationId xmlns:a16="http://schemas.microsoft.com/office/drawing/2014/main" id="{BD79992E-7A87-AB5E-8089-162927E717D4}"/>
                </a:ext>
              </a:extLst>
            </p:cNvPr>
            <p:cNvGrpSpPr/>
            <p:nvPr/>
          </p:nvGrpSpPr>
          <p:grpSpPr>
            <a:xfrm>
              <a:off x="3275643" y="7869924"/>
              <a:ext cx="17820013" cy="943509"/>
              <a:chOff x="1193071" y="4190391"/>
              <a:chExt cx="8275320" cy="438150"/>
            </a:xfrm>
            <a:grpFill/>
          </p:grpSpPr>
          <p:sp>
            <p:nvSpPr>
              <p:cNvPr id="16" name="object 16">
                <a:extLst>
                  <a:ext uri="{FF2B5EF4-FFF2-40B4-BE49-F238E27FC236}">
                    <a16:creationId xmlns:a16="http://schemas.microsoft.com/office/drawing/2014/main" id="{FD4A1EC2-0A39-112B-5EC9-FEDC6163E999}"/>
                  </a:ext>
                </a:extLst>
              </p:cNvPr>
              <p:cNvSpPr/>
              <p:nvPr/>
            </p:nvSpPr>
            <p:spPr>
              <a:xfrm>
                <a:off x="1346199" y="4196741"/>
                <a:ext cx="8115300" cy="425450"/>
              </a:xfrm>
              <a:custGeom>
                <a:avLst/>
                <a:gdLst/>
                <a:ahLst/>
                <a:cxnLst/>
                <a:rect l="l" t="t" r="r" b="b"/>
                <a:pathLst>
                  <a:path w="8115300" h="425450">
                    <a:moveTo>
                      <a:pt x="0" y="0"/>
                    </a:moveTo>
                    <a:lnTo>
                      <a:pt x="8115300" y="0"/>
                    </a:lnTo>
                    <a:lnTo>
                      <a:pt x="8115300" y="425158"/>
                    </a:lnTo>
                    <a:lnTo>
                      <a:pt x="0" y="42515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rgbClr val="C3C3C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17">
                <a:extLst>
                  <a:ext uri="{FF2B5EF4-FFF2-40B4-BE49-F238E27FC236}">
                    <a16:creationId xmlns:a16="http://schemas.microsoft.com/office/drawing/2014/main" id="{89A200DB-E32A-09D7-4769-ECB23D9A5984}"/>
                  </a:ext>
                </a:extLst>
              </p:cNvPr>
              <p:cNvSpPr/>
              <p:nvPr/>
            </p:nvSpPr>
            <p:spPr>
              <a:xfrm>
                <a:off x="1193071" y="4229099"/>
                <a:ext cx="319405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19405" h="368300">
                    <a:moveTo>
                      <a:pt x="159478" y="0"/>
                    </a:moveTo>
                    <a:lnTo>
                      <a:pt x="0" y="92075"/>
                    </a:lnTo>
                    <a:lnTo>
                      <a:pt x="0" y="276225"/>
                    </a:lnTo>
                    <a:lnTo>
                      <a:pt x="159478" y="368300"/>
                    </a:lnTo>
                    <a:lnTo>
                      <a:pt x="318957" y="276225"/>
                    </a:lnTo>
                    <a:lnTo>
                      <a:pt x="318957" y="92075"/>
                    </a:lnTo>
                    <a:lnTo>
                      <a:pt x="159478" y="0"/>
                    </a:lnTo>
                    <a:close/>
                  </a:path>
                </a:pathLst>
              </a:custGeom>
              <a:solidFill>
                <a:srgbClr val="00009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6" name="object 18">
              <a:extLst>
                <a:ext uri="{FF2B5EF4-FFF2-40B4-BE49-F238E27FC236}">
                  <a16:creationId xmlns:a16="http://schemas.microsoft.com/office/drawing/2014/main" id="{B81D38E7-BA32-3454-5686-3BB69EF0ADED}"/>
                </a:ext>
              </a:extLst>
            </p:cNvPr>
            <p:cNvGrpSpPr/>
            <p:nvPr/>
          </p:nvGrpSpPr>
          <p:grpSpPr>
            <a:xfrm>
              <a:off x="3275643" y="8956358"/>
              <a:ext cx="17820013" cy="943509"/>
              <a:chOff x="1193071" y="4694913"/>
              <a:chExt cx="8275320" cy="438150"/>
            </a:xfrm>
            <a:grpFill/>
          </p:grpSpPr>
          <p:sp>
            <p:nvSpPr>
              <p:cNvPr id="14" name="object 19">
                <a:extLst>
                  <a:ext uri="{FF2B5EF4-FFF2-40B4-BE49-F238E27FC236}">
                    <a16:creationId xmlns:a16="http://schemas.microsoft.com/office/drawing/2014/main" id="{4C99B073-B40D-ABA2-3D3B-8975731BBE63}"/>
                  </a:ext>
                </a:extLst>
              </p:cNvPr>
              <p:cNvSpPr/>
              <p:nvPr/>
            </p:nvSpPr>
            <p:spPr>
              <a:xfrm>
                <a:off x="1346199" y="4701263"/>
                <a:ext cx="8115300" cy="425450"/>
              </a:xfrm>
              <a:custGeom>
                <a:avLst/>
                <a:gdLst/>
                <a:ahLst/>
                <a:cxnLst/>
                <a:rect l="l" t="t" r="r" b="b"/>
                <a:pathLst>
                  <a:path w="8115300" h="425450">
                    <a:moveTo>
                      <a:pt x="0" y="0"/>
                    </a:moveTo>
                    <a:lnTo>
                      <a:pt x="8115300" y="0"/>
                    </a:lnTo>
                    <a:lnTo>
                      <a:pt x="8115300" y="425158"/>
                    </a:lnTo>
                    <a:lnTo>
                      <a:pt x="0" y="42515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rgbClr val="C3C3C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5" name="object 20">
                <a:extLst>
                  <a:ext uri="{FF2B5EF4-FFF2-40B4-BE49-F238E27FC236}">
                    <a16:creationId xmlns:a16="http://schemas.microsoft.com/office/drawing/2014/main" id="{DD6AA618-5FB4-0A77-FE98-E9B05602E121}"/>
                  </a:ext>
                </a:extLst>
              </p:cNvPr>
              <p:cNvSpPr/>
              <p:nvPr/>
            </p:nvSpPr>
            <p:spPr>
              <a:xfrm>
                <a:off x="1193071" y="4737099"/>
                <a:ext cx="319405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19405" h="368300">
                    <a:moveTo>
                      <a:pt x="159478" y="0"/>
                    </a:moveTo>
                    <a:lnTo>
                      <a:pt x="0" y="92075"/>
                    </a:lnTo>
                    <a:lnTo>
                      <a:pt x="0" y="276225"/>
                    </a:lnTo>
                    <a:lnTo>
                      <a:pt x="159478" y="368300"/>
                    </a:lnTo>
                    <a:lnTo>
                      <a:pt x="318957" y="276225"/>
                    </a:lnTo>
                    <a:lnTo>
                      <a:pt x="318957" y="92075"/>
                    </a:lnTo>
                    <a:lnTo>
                      <a:pt x="159478" y="0"/>
                    </a:lnTo>
                    <a:close/>
                  </a:path>
                </a:pathLst>
              </a:custGeom>
              <a:solidFill>
                <a:srgbClr val="00009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7" name="object 21">
              <a:extLst>
                <a:ext uri="{FF2B5EF4-FFF2-40B4-BE49-F238E27FC236}">
                  <a16:creationId xmlns:a16="http://schemas.microsoft.com/office/drawing/2014/main" id="{A69643F3-F865-1785-4576-ED2715DA4941}"/>
                </a:ext>
              </a:extLst>
            </p:cNvPr>
            <p:cNvGrpSpPr/>
            <p:nvPr/>
          </p:nvGrpSpPr>
          <p:grpSpPr>
            <a:xfrm>
              <a:off x="3275643" y="10054996"/>
              <a:ext cx="17820013" cy="943509"/>
              <a:chOff x="1193071" y="5205102"/>
              <a:chExt cx="8275320" cy="438150"/>
            </a:xfrm>
            <a:grpFill/>
          </p:grpSpPr>
          <p:sp>
            <p:nvSpPr>
              <p:cNvPr id="12" name="object 22">
                <a:extLst>
                  <a:ext uri="{FF2B5EF4-FFF2-40B4-BE49-F238E27FC236}">
                    <a16:creationId xmlns:a16="http://schemas.microsoft.com/office/drawing/2014/main" id="{6DDE5EBF-494A-58DA-05C9-68ED2D0F9B13}"/>
                  </a:ext>
                </a:extLst>
              </p:cNvPr>
              <p:cNvSpPr/>
              <p:nvPr/>
            </p:nvSpPr>
            <p:spPr>
              <a:xfrm>
                <a:off x="1346199" y="5211452"/>
                <a:ext cx="8115300" cy="425450"/>
              </a:xfrm>
              <a:custGeom>
                <a:avLst/>
                <a:gdLst/>
                <a:ahLst/>
                <a:cxnLst/>
                <a:rect l="l" t="t" r="r" b="b"/>
                <a:pathLst>
                  <a:path w="8115300" h="425450">
                    <a:moveTo>
                      <a:pt x="0" y="0"/>
                    </a:moveTo>
                    <a:lnTo>
                      <a:pt x="8115300" y="0"/>
                    </a:lnTo>
                    <a:lnTo>
                      <a:pt x="8115300" y="425158"/>
                    </a:lnTo>
                    <a:lnTo>
                      <a:pt x="0" y="42515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rgbClr val="C3C3C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3" name="object 23">
                <a:extLst>
                  <a:ext uri="{FF2B5EF4-FFF2-40B4-BE49-F238E27FC236}">
                    <a16:creationId xmlns:a16="http://schemas.microsoft.com/office/drawing/2014/main" id="{024181D7-7976-EBDA-0A85-555D5FF7ED9E}"/>
                  </a:ext>
                </a:extLst>
              </p:cNvPr>
              <p:cNvSpPr/>
              <p:nvPr/>
            </p:nvSpPr>
            <p:spPr>
              <a:xfrm>
                <a:off x="1193071" y="5245099"/>
                <a:ext cx="319405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19405" h="368300">
                    <a:moveTo>
                      <a:pt x="159478" y="0"/>
                    </a:moveTo>
                    <a:lnTo>
                      <a:pt x="0" y="92075"/>
                    </a:lnTo>
                    <a:lnTo>
                      <a:pt x="0" y="276225"/>
                    </a:lnTo>
                    <a:lnTo>
                      <a:pt x="159478" y="368300"/>
                    </a:lnTo>
                    <a:lnTo>
                      <a:pt x="318957" y="276225"/>
                    </a:lnTo>
                    <a:lnTo>
                      <a:pt x="318957" y="92075"/>
                    </a:lnTo>
                    <a:lnTo>
                      <a:pt x="159478" y="0"/>
                    </a:lnTo>
                    <a:close/>
                  </a:path>
                </a:pathLst>
              </a:custGeom>
              <a:solidFill>
                <a:srgbClr val="00009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grpSp>
          <p:nvGrpSpPr>
            <p:cNvPr id="8" name="object 24">
              <a:extLst>
                <a:ext uri="{FF2B5EF4-FFF2-40B4-BE49-F238E27FC236}">
                  <a16:creationId xmlns:a16="http://schemas.microsoft.com/office/drawing/2014/main" id="{C48E5CD9-30FB-F591-517D-6BBAAF5D5B4B}"/>
                </a:ext>
              </a:extLst>
            </p:cNvPr>
            <p:cNvGrpSpPr/>
            <p:nvPr/>
          </p:nvGrpSpPr>
          <p:grpSpPr>
            <a:xfrm>
              <a:off x="3275643" y="11153635"/>
              <a:ext cx="17820013" cy="943509"/>
              <a:chOff x="1193071" y="5715292"/>
              <a:chExt cx="8275320" cy="438150"/>
            </a:xfrm>
            <a:grpFill/>
          </p:grpSpPr>
          <p:sp>
            <p:nvSpPr>
              <p:cNvPr id="10" name="object 25">
                <a:extLst>
                  <a:ext uri="{FF2B5EF4-FFF2-40B4-BE49-F238E27FC236}">
                    <a16:creationId xmlns:a16="http://schemas.microsoft.com/office/drawing/2014/main" id="{63739DCB-11B0-C3C0-974A-C40B7DD79EB8}"/>
                  </a:ext>
                </a:extLst>
              </p:cNvPr>
              <p:cNvSpPr/>
              <p:nvPr/>
            </p:nvSpPr>
            <p:spPr>
              <a:xfrm>
                <a:off x="1346199" y="5721642"/>
                <a:ext cx="8115300" cy="425450"/>
              </a:xfrm>
              <a:custGeom>
                <a:avLst/>
                <a:gdLst/>
                <a:ahLst/>
                <a:cxnLst/>
                <a:rect l="l" t="t" r="r" b="b"/>
                <a:pathLst>
                  <a:path w="8115300" h="425450">
                    <a:moveTo>
                      <a:pt x="0" y="0"/>
                    </a:moveTo>
                    <a:lnTo>
                      <a:pt x="8115300" y="0"/>
                    </a:lnTo>
                    <a:lnTo>
                      <a:pt x="8115300" y="425158"/>
                    </a:lnTo>
                    <a:lnTo>
                      <a:pt x="0" y="42515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12700">
                <a:solidFill>
                  <a:srgbClr val="C3C3C3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1" name="object 26">
                <a:extLst>
                  <a:ext uri="{FF2B5EF4-FFF2-40B4-BE49-F238E27FC236}">
                    <a16:creationId xmlns:a16="http://schemas.microsoft.com/office/drawing/2014/main" id="{357A180E-CC0A-F336-BE6D-5867C973FD25}"/>
                  </a:ext>
                </a:extLst>
              </p:cNvPr>
              <p:cNvSpPr/>
              <p:nvPr/>
            </p:nvSpPr>
            <p:spPr>
              <a:xfrm>
                <a:off x="1193071" y="5753100"/>
                <a:ext cx="319405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19405" h="368300">
                    <a:moveTo>
                      <a:pt x="159478" y="0"/>
                    </a:moveTo>
                    <a:lnTo>
                      <a:pt x="0" y="92075"/>
                    </a:lnTo>
                    <a:lnTo>
                      <a:pt x="0" y="276225"/>
                    </a:lnTo>
                    <a:lnTo>
                      <a:pt x="159478" y="368300"/>
                    </a:lnTo>
                    <a:lnTo>
                      <a:pt x="318957" y="276225"/>
                    </a:lnTo>
                    <a:lnTo>
                      <a:pt x="318957" y="92075"/>
                    </a:lnTo>
                    <a:lnTo>
                      <a:pt x="159478" y="0"/>
                    </a:lnTo>
                    <a:close/>
                  </a:path>
                </a:pathLst>
              </a:custGeom>
              <a:solidFill>
                <a:srgbClr val="000091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9" name="object 27">
              <a:extLst>
                <a:ext uri="{FF2B5EF4-FFF2-40B4-BE49-F238E27FC236}">
                  <a16:creationId xmlns:a16="http://schemas.microsoft.com/office/drawing/2014/main" id="{09311FA7-6986-1F53-4B85-20574C780057}"/>
                </a:ext>
              </a:extLst>
            </p:cNvPr>
            <p:cNvSpPr txBox="1"/>
            <p:nvPr/>
          </p:nvSpPr>
          <p:spPr>
            <a:xfrm>
              <a:off x="3406230" y="5555056"/>
              <a:ext cx="426630" cy="941283"/>
            </a:xfrm>
            <a:prstGeom prst="rect">
              <a:avLst/>
            </a:prstGeom>
            <a:noFill/>
          </p:spPr>
          <p:txBody>
            <a:bodyPr vert="horz" wrap="square" lIns="0" tIns="200660" rIns="0" bIns="0" rtlCol="0">
              <a:spAutoFit/>
            </a:bodyPr>
            <a:lstStyle/>
            <a:p>
              <a:pPr marL="38100">
                <a:lnSpc>
                  <a:spcPct val="100000"/>
                </a:lnSpc>
                <a:spcBef>
                  <a:spcPts val="1580"/>
                </a:spcBef>
              </a:pPr>
              <a:r>
                <a:rPr sz="4800" b="1" dirty="0">
                  <a:solidFill>
                    <a:srgbClr val="FFFFFF"/>
                  </a:solidFill>
                  <a:latin typeface="Marianne"/>
                  <a:cs typeface="Marianne"/>
                </a:rPr>
                <a:t>1</a:t>
              </a:r>
              <a:endParaRPr sz="4800" dirty="0">
                <a:latin typeface="Marianne"/>
                <a:cs typeface="Marianne"/>
              </a:endParaRPr>
            </a:p>
          </p:txBody>
        </p:sp>
      </p:grp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BEB19D78-EF38-F736-8276-E131F6F67516}"/>
              </a:ext>
            </a:extLst>
          </p:cNvPr>
          <p:cNvGrpSpPr/>
          <p:nvPr userDrawn="1"/>
        </p:nvGrpSpPr>
        <p:grpSpPr>
          <a:xfrm>
            <a:off x="10448097" y="3369600"/>
            <a:ext cx="3475104" cy="1976841"/>
            <a:chOff x="10448096" y="4094816"/>
            <a:chExt cx="3475104" cy="1976841"/>
          </a:xfrm>
        </p:grpSpPr>
        <p:sp>
          <p:nvSpPr>
            <p:cNvPr id="23" name="object 5">
              <a:extLst>
                <a:ext uri="{FF2B5EF4-FFF2-40B4-BE49-F238E27FC236}">
                  <a16:creationId xmlns:a16="http://schemas.microsoft.com/office/drawing/2014/main" id="{A7DAA896-23DD-BFD6-205E-BC3DA1C89ADD}"/>
                </a:ext>
              </a:extLst>
            </p:cNvPr>
            <p:cNvSpPr/>
            <p:nvPr/>
          </p:nvSpPr>
          <p:spPr>
            <a:xfrm>
              <a:off x="11555650" y="4094816"/>
              <a:ext cx="1260000" cy="1450801"/>
            </a:xfrm>
            <a:custGeom>
              <a:avLst/>
              <a:gdLst/>
              <a:ahLst/>
              <a:cxnLst/>
              <a:rect l="l" t="t" r="r" b="b"/>
              <a:pathLst>
                <a:path w="693420" h="800100">
                  <a:moveTo>
                    <a:pt x="346453" y="0"/>
                  </a:moveTo>
                  <a:lnTo>
                    <a:pt x="0" y="200025"/>
                  </a:lnTo>
                  <a:lnTo>
                    <a:pt x="0" y="600075"/>
                  </a:lnTo>
                  <a:lnTo>
                    <a:pt x="346453" y="800100"/>
                  </a:lnTo>
                  <a:lnTo>
                    <a:pt x="692906" y="600075"/>
                  </a:lnTo>
                  <a:lnTo>
                    <a:pt x="692906" y="200025"/>
                  </a:lnTo>
                  <a:lnTo>
                    <a:pt x="346453" y="0"/>
                  </a:lnTo>
                  <a:close/>
                </a:path>
              </a:pathLst>
            </a:custGeom>
            <a:solidFill>
              <a:srgbClr val="0067E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6">
              <a:extLst>
                <a:ext uri="{FF2B5EF4-FFF2-40B4-BE49-F238E27FC236}">
                  <a16:creationId xmlns:a16="http://schemas.microsoft.com/office/drawing/2014/main" id="{52FE7E18-7446-0ABB-4B5B-620D4A23F60E}"/>
                </a:ext>
              </a:extLst>
            </p:cNvPr>
            <p:cNvSpPr/>
            <p:nvPr/>
          </p:nvSpPr>
          <p:spPr>
            <a:xfrm>
              <a:off x="11842430" y="4603482"/>
              <a:ext cx="686437" cy="433467"/>
            </a:xfrm>
            <a:custGeom>
              <a:avLst/>
              <a:gdLst/>
              <a:ahLst/>
              <a:cxnLst/>
              <a:rect l="l" t="t" r="r" b="b"/>
              <a:pathLst>
                <a:path w="318770" h="201294">
                  <a:moveTo>
                    <a:pt x="0" y="84214"/>
                  </a:moveTo>
                  <a:lnTo>
                    <a:pt x="117040" y="201254"/>
                  </a:lnTo>
                  <a:lnTo>
                    <a:pt x="318294" y="0"/>
                  </a:lnTo>
                </a:path>
              </a:pathLst>
            </a:custGeom>
            <a:ln w="1016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14">
              <a:extLst>
                <a:ext uri="{FF2B5EF4-FFF2-40B4-BE49-F238E27FC236}">
                  <a16:creationId xmlns:a16="http://schemas.microsoft.com/office/drawing/2014/main" id="{E04CEC22-BBF6-A792-61EB-C740969E35E3}"/>
                </a:ext>
              </a:extLst>
            </p:cNvPr>
            <p:cNvSpPr txBox="1"/>
            <p:nvPr/>
          </p:nvSpPr>
          <p:spPr>
            <a:xfrm>
              <a:off x="10448096" y="5609346"/>
              <a:ext cx="3475104" cy="462311"/>
            </a:xfrm>
            <a:prstGeom prst="rect">
              <a:avLst/>
            </a:prstGeom>
          </p:spPr>
          <p:txBody>
            <a:bodyPr vert="horz" wrap="square" lIns="0" tIns="31120" rIns="0" bIns="0" rtlCol="0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fr-FR" sz="2800" b="1" dirty="0">
                  <a:solidFill>
                    <a:srgbClr val="1D1D1D"/>
                  </a:solidFill>
                  <a:latin typeface="Marianne"/>
                  <a:cs typeface="Marianne"/>
                </a:rPr>
                <a:t>LES</a:t>
              </a:r>
              <a:r>
                <a:rPr lang="fr-FR" sz="2800" b="1" spc="-15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lang="fr-FR" sz="2800" b="1" dirty="0">
                  <a:solidFill>
                    <a:srgbClr val="1D1D1D"/>
                  </a:solidFill>
                  <a:latin typeface="Marianne"/>
                  <a:cs typeface="Marianne"/>
                </a:rPr>
                <a:t>6</a:t>
              </a:r>
              <a:r>
                <a:rPr lang="fr-FR" sz="2800" b="1" spc="-10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lang="fr-FR" sz="2800" b="1" dirty="0">
                  <a:solidFill>
                    <a:srgbClr val="1D1D1D"/>
                  </a:solidFill>
                  <a:latin typeface="Marianne"/>
                  <a:cs typeface="Marianne"/>
                </a:rPr>
                <a:t>REGLES</a:t>
              </a:r>
              <a:r>
                <a:rPr lang="fr-FR" sz="2800" b="1" spc="-10" dirty="0">
                  <a:solidFill>
                    <a:srgbClr val="1D1D1D"/>
                  </a:solidFill>
                  <a:latin typeface="Marianne"/>
                  <a:cs typeface="Marianne"/>
                </a:rPr>
                <a:t> </a:t>
              </a:r>
              <a:r>
                <a:rPr lang="fr-FR" sz="2800" b="1" spc="-20" dirty="0">
                  <a:solidFill>
                    <a:srgbClr val="1D1D1D"/>
                  </a:solidFill>
                  <a:latin typeface="Marianne"/>
                  <a:cs typeface="Marianne"/>
                </a:rPr>
                <a:t>D’OR</a:t>
              </a:r>
              <a:endParaRPr lang="fr-FR" sz="2800" dirty="0">
                <a:latin typeface="Marianne"/>
                <a:cs typeface="Marianne"/>
              </a:endParaRPr>
            </a:p>
          </p:txBody>
        </p:sp>
      </p:grpSp>
      <p:sp>
        <p:nvSpPr>
          <p:cNvPr id="27" name="object 27">
            <a:extLst>
              <a:ext uri="{FF2B5EF4-FFF2-40B4-BE49-F238E27FC236}">
                <a16:creationId xmlns:a16="http://schemas.microsoft.com/office/drawing/2014/main" id="{E615F9E1-095D-2057-C893-A9DB97D5D9AA}"/>
              </a:ext>
            </a:extLst>
          </p:cNvPr>
          <p:cNvSpPr txBox="1"/>
          <p:nvPr userDrawn="1"/>
        </p:nvSpPr>
        <p:spPr>
          <a:xfrm>
            <a:off x="3406230" y="6641485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2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28" name="object 27">
            <a:extLst>
              <a:ext uri="{FF2B5EF4-FFF2-40B4-BE49-F238E27FC236}">
                <a16:creationId xmlns:a16="http://schemas.microsoft.com/office/drawing/2014/main" id="{B20066D6-31BC-BF31-5425-0EB8508F4EF7}"/>
              </a:ext>
            </a:extLst>
          </p:cNvPr>
          <p:cNvSpPr txBox="1"/>
          <p:nvPr userDrawn="1"/>
        </p:nvSpPr>
        <p:spPr>
          <a:xfrm>
            <a:off x="3406230" y="7753036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3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29" name="object 27">
            <a:extLst>
              <a:ext uri="{FF2B5EF4-FFF2-40B4-BE49-F238E27FC236}">
                <a16:creationId xmlns:a16="http://schemas.microsoft.com/office/drawing/2014/main" id="{59A54822-F444-F864-7BFF-BFD40F180D13}"/>
              </a:ext>
            </a:extLst>
          </p:cNvPr>
          <p:cNvSpPr txBox="1"/>
          <p:nvPr userDrawn="1"/>
        </p:nvSpPr>
        <p:spPr>
          <a:xfrm>
            <a:off x="3392073" y="8842111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4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0" name="object 27">
            <a:extLst>
              <a:ext uri="{FF2B5EF4-FFF2-40B4-BE49-F238E27FC236}">
                <a16:creationId xmlns:a16="http://schemas.microsoft.com/office/drawing/2014/main" id="{693D1D82-D756-B1D2-9A8F-07586BC74433}"/>
              </a:ext>
            </a:extLst>
          </p:cNvPr>
          <p:cNvSpPr txBox="1"/>
          <p:nvPr userDrawn="1"/>
        </p:nvSpPr>
        <p:spPr>
          <a:xfrm>
            <a:off x="3386122" y="9953667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5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1" name="object 27">
            <a:extLst>
              <a:ext uri="{FF2B5EF4-FFF2-40B4-BE49-F238E27FC236}">
                <a16:creationId xmlns:a16="http://schemas.microsoft.com/office/drawing/2014/main" id="{37F5E9A1-CB29-111C-AB25-05D486920EDC}"/>
              </a:ext>
            </a:extLst>
          </p:cNvPr>
          <p:cNvSpPr txBox="1"/>
          <p:nvPr userDrawn="1"/>
        </p:nvSpPr>
        <p:spPr>
          <a:xfrm>
            <a:off x="3396852" y="11045738"/>
            <a:ext cx="426630" cy="941283"/>
          </a:xfrm>
          <a:prstGeom prst="rect">
            <a:avLst/>
          </a:prstGeom>
        </p:spPr>
        <p:txBody>
          <a:bodyPr vert="horz" wrap="square" lIns="0" tIns="20066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lang="fr-FR" sz="4800" b="1" dirty="0">
                <a:solidFill>
                  <a:srgbClr val="FFFFFF"/>
                </a:solidFill>
                <a:latin typeface="Marianne"/>
                <a:cs typeface="Marianne"/>
              </a:rPr>
              <a:t>6</a:t>
            </a:r>
            <a:endParaRPr sz="4800" dirty="0">
              <a:latin typeface="Marianne"/>
              <a:cs typeface="Marianne"/>
            </a:endParaRPr>
          </a:p>
        </p:txBody>
      </p:sp>
      <p:sp>
        <p:nvSpPr>
          <p:cNvPr id="32" name="object 12">
            <a:extLst>
              <a:ext uri="{FF2B5EF4-FFF2-40B4-BE49-F238E27FC236}">
                <a16:creationId xmlns:a16="http://schemas.microsoft.com/office/drawing/2014/main" id="{89020D61-BE05-24FB-1440-2F2E7878E3FE}"/>
              </a:ext>
            </a:extLst>
          </p:cNvPr>
          <p:cNvSpPr txBox="1"/>
          <p:nvPr userDrawn="1"/>
        </p:nvSpPr>
        <p:spPr>
          <a:xfrm>
            <a:off x="7981286" y="210638"/>
            <a:ext cx="15708054" cy="597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lvl="1" indent="0" algn="r" defTabSz="457074" rtl="0" eaLnBrk="1" fontAlgn="auto" latinLnBrk="0" hangingPunct="0">
              <a:lnSpc>
                <a:spcPct val="1161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b="1" spc="-25" dirty="0">
                <a:solidFill>
                  <a:schemeClr val="bg1"/>
                </a:solidFill>
                <a:latin typeface="Marianne" panose="02000000000000000000" pitchFamily="2" charset="0"/>
                <a:cs typeface="Marianne-ExtraBold"/>
              </a:rPr>
              <a:t>Les 6 règles d’or</a:t>
            </a:r>
            <a:endParaRPr lang="fr-FR" sz="3600" b="1" dirty="0">
              <a:solidFill>
                <a:schemeClr val="bg1"/>
              </a:solidFill>
              <a:latin typeface="Marianne" panose="02000000000000000000" pitchFamily="2" charset="0"/>
              <a:cs typeface="Marianne-ExtraBold"/>
            </a:endParaRPr>
          </a:p>
        </p:txBody>
      </p:sp>
      <p:sp>
        <p:nvSpPr>
          <p:cNvPr id="33" name="Titre 82">
            <a:extLst>
              <a:ext uri="{FF2B5EF4-FFF2-40B4-BE49-F238E27FC236}">
                <a16:creationId xmlns:a16="http://schemas.microsoft.com/office/drawing/2014/main" id="{9697A9DA-3481-D259-1C1B-20D0F3CCF1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Exemple titre: </a:t>
            </a:r>
            <a:r>
              <a:rPr lang="fr-FR" b="1" dirty="0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Effectuer son diagnostic territorial lors de son entrée </a:t>
            </a:r>
            <a:r>
              <a:rPr lang="fr-FR" b="1">
                <a:solidFill>
                  <a:srgbClr val="00008A"/>
                </a:solidFill>
                <a:effectLst/>
                <a:latin typeface="Marianne" panose="02000000000000000000" pitchFamily="2" charset="0"/>
              </a:rPr>
              <a:t>en poste</a:t>
            </a:r>
            <a:endParaRPr lang="fr-FR" dirty="0"/>
          </a:p>
        </p:txBody>
      </p:sp>
      <p:sp>
        <p:nvSpPr>
          <p:cNvPr id="34" name="Espace réservé du texte 84">
            <a:extLst>
              <a:ext uri="{FF2B5EF4-FFF2-40B4-BE49-F238E27FC236}">
                <a16:creationId xmlns:a16="http://schemas.microsoft.com/office/drawing/2014/main" id="{2D34CE62-35DE-689B-61A8-FE48A871F7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90881" y="5797109"/>
            <a:ext cx="16802465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Règle d’or</a:t>
            </a:r>
          </a:p>
        </p:txBody>
      </p:sp>
      <p:sp>
        <p:nvSpPr>
          <p:cNvPr id="36" name="Espace réservé du texte 84">
            <a:extLst>
              <a:ext uri="{FF2B5EF4-FFF2-40B4-BE49-F238E27FC236}">
                <a16:creationId xmlns:a16="http://schemas.microsoft.com/office/drawing/2014/main" id="{D56CA661-E352-140C-6A50-7D095D6CDC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90881" y="6899583"/>
            <a:ext cx="16802465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Règle d’or</a:t>
            </a:r>
          </a:p>
        </p:txBody>
      </p:sp>
      <p:sp>
        <p:nvSpPr>
          <p:cNvPr id="37" name="Espace réservé du texte 84">
            <a:extLst>
              <a:ext uri="{FF2B5EF4-FFF2-40B4-BE49-F238E27FC236}">
                <a16:creationId xmlns:a16="http://schemas.microsoft.com/office/drawing/2014/main" id="{73B8F13B-D66B-38E5-9D04-19BF9EA121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90881" y="7969970"/>
            <a:ext cx="16802465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Règle d’or</a:t>
            </a:r>
          </a:p>
        </p:txBody>
      </p:sp>
      <p:sp>
        <p:nvSpPr>
          <p:cNvPr id="38" name="Espace réservé du texte 84">
            <a:extLst>
              <a:ext uri="{FF2B5EF4-FFF2-40B4-BE49-F238E27FC236}">
                <a16:creationId xmlns:a16="http://schemas.microsoft.com/office/drawing/2014/main" id="{3A311E2E-D938-D5D4-8777-D4866D5A63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76762" y="9072040"/>
            <a:ext cx="16802465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Règle d’or</a:t>
            </a:r>
          </a:p>
        </p:txBody>
      </p:sp>
      <p:sp>
        <p:nvSpPr>
          <p:cNvPr id="39" name="Espace réservé du texte 84">
            <a:extLst>
              <a:ext uri="{FF2B5EF4-FFF2-40B4-BE49-F238E27FC236}">
                <a16:creationId xmlns:a16="http://schemas.microsoft.com/office/drawing/2014/main" id="{8DB6E582-2B99-2C83-26F7-CDD79C8E99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62603" y="10165964"/>
            <a:ext cx="16802465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Règle d’or</a:t>
            </a:r>
          </a:p>
        </p:txBody>
      </p:sp>
      <p:sp>
        <p:nvSpPr>
          <p:cNvPr id="40" name="Espace réservé du texte 84">
            <a:extLst>
              <a:ext uri="{FF2B5EF4-FFF2-40B4-BE49-F238E27FC236}">
                <a16:creationId xmlns:a16="http://schemas.microsoft.com/office/drawing/2014/main" id="{99681270-4D0C-6A0B-CF6D-28948E7BD7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90881" y="11253681"/>
            <a:ext cx="16802465" cy="743416"/>
          </a:xfrm>
        </p:spPr>
        <p:txBody>
          <a:bodyPr anchor="ctr"/>
          <a:lstStyle>
            <a:lvl1pPr algn="l">
              <a:defRPr/>
            </a:lvl1pPr>
          </a:lstStyle>
          <a:p>
            <a:pPr lvl="0"/>
            <a:r>
              <a:rPr lang="fr-FR" dirty="0"/>
              <a:t>Règle d’or</a:t>
            </a:r>
          </a:p>
        </p:txBody>
      </p:sp>
      <p:sp>
        <p:nvSpPr>
          <p:cNvPr id="41" name="Espace réservé du texte 4">
            <a:extLst>
              <a:ext uri="{FF2B5EF4-FFF2-40B4-BE49-F238E27FC236}">
                <a16:creationId xmlns:a16="http://schemas.microsoft.com/office/drawing/2014/main" id="{E5EBA0F7-B19D-5C9C-4818-CBD3A4F3A3E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558021" y="1039397"/>
            <a:ext cx="11335679" cy="292964"/>
          </a:xfrm>
        </p:spPr>
        <p:txBody>
          <a:bodyPr anchor="ctr">
            <a:noAutofit/>
          </a:bodyPr>
          <a:lstStyle>
            <a:lvl1pPr algn="r">
              <a:defRPr sz="1800"/>
            </a:lvl1pPr>
          </a:lstStyle>
          <a:p>
            <a:pPr lvl="0"/>
            <a:r>
              <a:rPr lang="fr-FR" dirty="0"/>
              <a:t>Nom de l’évènement</a:t>
            </a:r>
          </a:p>
        </p:txBody>
      </p:sp>
      <p:sp>
        <p:nvSpPr>
          <p:cNvPr id="42" name="Espace réservé du texte 4">
            <a:extLst>
              <a:ext uri="{FF2B5EF4-FFF2-40B4-BE49-F238E27FC236}">
                <a16:creationId xmlns:a16="http://schemas.microsoft.com/office/drawing/2014/main" id="{5B273EE4-313C-6DB8-6485-81AB716074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893700" y="1039397"/>
            <a:ext cx="1795639" cy="292964"/>
          </a:xfrm>
        </p:spPr>
        <p:txBody>
          <a:bodyPr anchor="ctr">
            <a:noAutofit/>
          </a:bodyPr>
          <a:lstStyle>
            <a:lvl1pPr algn="l">
              <a:defRPr sz="1800"/>
            </a:lvl1pPr>
          </a:lstStyle>
          <a:p>
            <a:pPr lvl="0"/>
            <a:r>
              <a:rPr lang="fr-FR" dirty="0"/>
              <a:t>JJ/MM/AAAA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4609C7AB-A02D-C57E-E0B9-8F1A67502FF4}"/>
              </a:ext>
            </a:extLst>
          </p:cNvPr>
          <p:cNvSpPr txBox="1"/>
          <p:nvPr userDrawn="1"/>
        </p:nvSpPr>
        <p:spPr>
          <a:xfrm>
            <a:off x="21804635" y="995688"/>
            <a:ext cx="17812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arianne Light" panose="02000000000000000000" pitchFamily="2" charset="0"/>
                <a:ea typeface="+mj-ea"/>
                <a:cs typeface="+mj-cs"/>
                <a:sym typeface="Helvetica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1067574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nseiller-numerique.gouv.fr/" TargetMode="Externa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6">
            <a:extLst>
              <a:ext uri="{FF2B5EF4-FFF2-40B4-BE49-F238E27FC236}">
                <a16:creationId xmlns:a16="http://schemas.microsoft.com/office/drawing/2014/main" id="{FDEE982A-63A9-F78D-83A9-390460BFE47C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2752" y="392400"/>
            <a:ext cx="1934693" cy="818176"/>
          </a:xfrm>
          <a:prstGeom prst="rect">
            <a:avLst/>
          </a:prstGeom>
        </p:spPr>
      </p:pic>
      <p:pic>
        <p:nvPicPr>
          <p:cNvPr id="10" name="object 5">
            <a:extLst>
              <a:ext uri="{FF2B5EF4-FFF2-40B4-BE49-F238E27FC236}">
                <a16:creationId xmlns:a16="http://schemas.microsoft.com/office/drawing/2014/main" id="{639EE321-3330-3023-5CDD-D52AB21DA16C}"/>
              </a:ext>
            </a:extLst>
          </p:cNvPr>
          <p:cNvPicPr/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459920" y="12568670"/>
            <a:ext cx="4942527" cy="728508"/>
          </a:xfrm>
          <a:prstGeom prst="rect">
            <a:avLst/>
          </a:prstGeom>
        </p:spPr>
      </p:pic>
      <p:sp>
        <p:nvSpPr>
          <p:cNvPr id="12" name="object 2">
            <a:extLst>
              <a:ext uri="{FF2B5EF4-FFF2-40B4-BE49-F238E27FC236}">
                <a16:creationId xmlns:a16="http://schemas.microsoft.com/office/drawing/2014/main" id="{A6FE4999-CBBE-0399-43B9-229C7C64740C}"/>
              </a:ext>
            </a:extLst>
          </p:cNvPr>
          <p:cNvSpPr txBox="1"/>
          <p:nvPr userDrawn="1"/>
        </p:nvSpPr>
        <p:spPr>
          <a:xfrm>
            <a:off x="392750" y="13034225"/>
            <a:ext cx="9655722" cy="262828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1" marR="5080">
              <a:lnSpc>
                <a:spcPct val="156200"/>
              </a:lnSpc>
              <a:spcBef>
                <a:spcPts val="100"/>
              </a:spcBef>
            </a:pP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Opération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soutenue par l'État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dans le cadre du dispositif</a:t>
            </a:r>
            <a:r>
              <a:rPr sz="1199" spc="-5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 </a:t>
            </a:r>
            <a:r>
              <a:rPr sz="1199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Conseiller numérique France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</a:rPr>
              <a:t>Services </a:t>
            </a:r>
            <a:r>
              <a:rPr sz="1199" spc="-11" dirty="0">
                <a:solidFill>
                  <a:srgbClr val="1D1D1D"/>
                </a:solidFill>
                <a:latin typeface="Marianne Light" panose="02000000000000000000" pitchFamily="2" charset="0"/>
                <a:cs typeface="Arial"/>
                <a:hlinkClick r:id="rId6"/>
              </a:rPr>
              <a:t>www.conseiller-numerique.gouv.fr</a:t>
            </a:r>
            <a:endParaRPr sz="1199" dirty="0">
              <a:latin typeface="Marianne Light" panose="02000000000000000000" pitchFamily="2" charset="0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C99CFD69-0F3C-5150-F144-06029CF8FFBD}"/>
              </a:ext>
            </a:extLst>
          </p:cNvPr>
          <p:cNvSpPr/>
          <p:nvPr userDrawn="1"/>
        </p:nvSpPr>
        <p:spPr>
          <a:xfrm>
            <a:off x="6804837" y="-17829"/>
            <a:ext cx="17576087" cy="1054021"/>
          </a:xfrm>
          <a:custGeom>
            <a:avLst/>
            <a:gdLst/>
            <a:ahLst/>
            <a:cxnLst/>
            <a:rect l="l" t="t" r="r" b="b"/>
            <a:pathLst>
              <a:path w="7620000" h="533400">
                <a:moveTo>
                  <a:pt x="7620000" y="0"/>
                </a:moveTo>
                <a:lnTo>
                  <a:pt x="0" y="0"/>
                </a:lnTo>
                <a:lnTo>
                  <a:pt x="444500" y="533400"/>
                </a:lnTo>
                <a:lnTo>
                  <a:pt x="7620000" y="533400"/>
                </a:lnTo>
                <a:lnTo>
                  <a:pt x="7620000" y="0"/>
                </a:lnTo>
                <a:close/>
              </a:path>
            </a:pathLst>
          </a:custGeom>
          <a:solidFill>
            <a:srgbClr val="3A52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Espace réservé du titre 2">
            <a:extLst>
              <a:ext uri="{FF2B5EF4-FFF2-40B4-BE49-F238E27FC236}">
                <a16:creationId xmlns:a16="http://schemas.microsoft.com/office/drawing/2014/main" id="{0917BD33-4726-16D3-F9AD-2B93FACAC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1579816"/>
            <a:ext cx="21021675" cy="105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A66083C-E8CC-8609-0759-DE54081B0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4812" y="3623685"/>
            <a:ext cx="21021675" cy="8702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ransition spd="med"/>
  <p:txStyles>
    <p:titleStyle>
      <a:lvl1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000091"/>
          </a:solidFill>
          <a:uFillTx/>
          <a:latin typeface="Marianne" panose="02000000000000000000" pitchFamily="2" charset="0"/>
          <a:ea typeface="+mn-ea"/>
          <a:cs typeface="+mn-cs"/>
          <a:sym typeface="Calibri"/>
        </a:defRPr>
      </a:lvl1pPr>
      <a:lvl2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9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1pPr>
      <a:lvl2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2pPr>
      <a:lvl3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3pPr>
      <a:lvl4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4pPr>
      <a:lvl5pPr marL="0" marR="0" indent="0" algn="l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Marianne Light" panose="02000000000000000000" pitchFamily="2" charset="0"/>
          <a:ea typeface="+mn-ea"/>
          <a:cs typeface="+mn-cs"/>
          <a:sym typeface="Calibri"/>
        </a:defRPr>
      </a:lvl5pPr>
      <a:lvl6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1829199" rtl="0" latinLnBrk="0">
        <a:lnSpc>
          <a:spcPct val="90000"/>
        </a:lnSpc>
        <a:spcBef>
          <a:spcPts val="2001"/>
        </a:spcBef>
        <a:spcAft>
          <a:spcPts val="0"/>
        </a:spcAft>
        <a:buClrTx/>
        <a:buSzTx/>
        <a:buFontTx/>
        <a:buNone/>
        <a:tabLst/>
        <a:defRPr sz="4799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32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31340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594010-AAC6-E6CA-C24E-F65884D2C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DAEEBF-03E2-1D5A-8637-E30F104DE2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CFD0C8-0A0F-55DB-46C0-E921A985A1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F870B0-30D6-B0D3-9245-946FBEADB60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5FA45AF-09ED-0DA2-357D-6B44483A63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9B0137C-A215-BA39-901E-3D7EAFB0D15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4BFDC10-3C75-8B6B-B5C1-40325D82C1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0BAFE6-C21F-7C03-1AED-634EBD74359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16F7FC8B-E0E2-A231-D68B-91BC28B29B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320508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{7EA811DC-C738-0E47-BA44-12DA3CC4E9F7}tf16401369</Template>
  <TotalTime>930</TotalTime>
  <Words>0</Words>
  <Application>Microsoft Macintosh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Marianne</vt:lpstr>
      <vt:lpstr>Marianne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Victor VINCENT</cp:lastModifiedBy>
  <cp:revision>100</cp:revision>
  <dcterms:modified xsi:type="dcterms:W3CDTF">2022-06-16T12:47:31Z</dcterms:modified>
</cp:coreProperties>
</file>