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Playfair Display"/>
      <p:regular r:id="rId33"/>
      <p:bold r:id="rId34"/>
      <p:italic r:id="rId35"/>
      <p:boldItalic r:id="rId36"/>
    </p:embeddedFont>
    <p:embeddedFont>
      <p:font typeface="Nunito"/>
      <p:regular r:id="rId37"/>
      <p:bold r:id="rId38"/>
      <p:italic r:id="rId39"/>
      <p:boldItalic r:id="rId40"/>
    </p:embeddedFont>
    <p:embeddedFont>
      <p:font typeface="Lato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9" roundtripDataSignature="AMtx7mgkaJ44fy/LZXt2C/rfB8QI6O1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boldItalic.fntdata"/><Relationship Id="rId42" Type="http://schemas.openxmlformats.org/officeDocument/2006/relationships/font" Target="fonts/Lato-bold.fntdata"/><Relationship Id="rId41" Type="http://schemas.openxmlformats.org/officeDocument/2006/relationships/font" Target="fonts/Lato-regular.fntdata"/><Relationship Id="rId44" Type="http://schemas.openxmlformats.org/officeDocument/2006/relationships/font" Target="fonts/Lato-boldItalic.fntdata"/><Relationship Id="rId43" Type="http://schemas.openxmlformats.org/officeDocument/2006/relationships/font" Target="fonts/Lato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PlayfairDisplay-regular.fntdata"/><Relationship Id="rId32" Type="http://schemas.openxmlformats.org/officeDocument/2006/relationships/slide" Target="slides/slide27.xml"/><Relationship Id="rId35" Type="http://schemas.openxmlformats.org/officeDocument/2006/relationships/font" Target="fonts/PlayfairDisplay-italic.fntdata"/><Relationship Id="rId34" Type="http://schemas.openxmlformats.org/officeDocument/2006/relationships/font" Target="fonts/PlayfairDisplay-bold.fntdata"/><Relationship Id="rId37" Type="http://schemas.openxmlformats.org/officeDocument/2006/relationships/font" Target="fonts/Nunito-regular.fntdata"/><Relationship Id="rId36" Type="http://schemas.openxmlformats.org/officeDocument/2006/relationships/font" Target="fonts/PlayfairDisplay-boldItalic.fntdata"/><Relationship Id="rId39" Type="http://schemas.openxmlformats.org/officeDocument/2006/relationships/font" Target="fonts/Nunito-italic.fntdata"/><Relationship Id="rId38" Type="http://schemas.openxmlformats.org/officeDocument/2006/relationships/font" Target="fonts/Nunito-bold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1da6f6a2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121da6f6a2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2b800b6eeb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12b800b6eeb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2cdc0e12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152cdc0e12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52cdc0e12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152cdc0e12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21bacad4c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21bacad4c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1bacad4c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121bacad4c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23debd094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g123debd094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b800b6ee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2b800b6ee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b800b6eeb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12b800b6ee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2b800b6eeb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g12b800b6eeb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b800b6ee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12b800b6ee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b800b6eeb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12b800b6ee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b800b6eeb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8" name="Google Shape;408;g12b800b6ee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23debd094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123debd094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b800b6eeb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12b800b6eeb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21da6f6a2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g121da6f6a2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2cdc0e124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152cdc0e124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21da6f6a2d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g121da6f6a2d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2cdc0e124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152cdc0e124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1bacad4c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21bacad4c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bacad4c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121bacad4c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bacad4c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121bacad4c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b800b6eeb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2b800b6eeb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b800b6eeb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2b800b6ee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b800b6eeb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12b800b6eeb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9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29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8" name="Google Shape;1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22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4" name="Google Shape;24;p22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hyperlink" Target="https://blog.usecure.io/fr/les-exemples-les-plus-commun-demails-de-phishing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hyperlink" Target="https://www.kaspersky.fr/resource-center/threats/ransomware-attacks-and-types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votrepolice.ch/cybercriminalite/faux-support-technique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20.jpg"/><Relationship Id="rId7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3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26.jpg"/><Relationship Id="rId7" Type="http://schemas.openxmlformats.org/officeDocument/2006/relationships/image" Target="../media/image2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28.jpg"/><Relationship Id="rId7" Type="http://schemas.openxmlformats.org/officeDocument/2006/relationships/image" Target="../media/image3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29.png"/><Relationship Id="rId7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Relationship Id="rId7" Type="http://schemas.openxmlformats.org/officeDocument/2006/relationships/image" Target="../media/image3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9.jpg"/><Relationship Id="rId7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jpg"/><Relationship Id="rId4" Type="http://schemas.openxmlformats.org/officeDocument/2006/relationships/image" Target="../media/image40.jp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3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6" Type="http://schemas.openxmlformats.org/officeDocument/2006/relationships/image" Target="../media/image22.jpg"/><Relationship Id="rId7" Type="http://schemas.openxmlformats.org/officeDocument/2006/relationships/image" Target="../media/image2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6200"/>
            <a:ext cx="9144000" cy="52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>
            <p:ph idx="1" type="subTitle"/>
          </p:nvPr>
        </p:nvSpPr>
        <p:spPr>
          <a:xfrm>
            <a:off x="1173600" y="4221425"/>
            <a:ext cx="4856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latin typeface="Montserrat"/>
                <a:ea typeface="Montserrat"/>
                <a:cs typeface="Montserrat"/>
                <a:sym typeface="Montserrat"/>
              </a:rPr>
              <a:t>27 Octobre 2022</a:t>
            </a:r>
            <a:r>
              <a:rPr b="0" lang="fr" sz="1600">
                <a:latin typeface="Montserrat"/>
                <a:ea typeface="Montserrat"/>
                <a:cs typeface="Montserrat"/>
                <a:sym typeface="Montserrat"/>
              </a:rPr>
              <a:t> - Salle des Ursulines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1600">
                <a:latin typeface="Montserrat"/>
                <a:ea typeface="Montserrat"/>
                <a:cs typeface="Montserrat"/>
                <a:sym typeface="Montserrat"/>
              </a:rPr>
              <a:t>Espace Salier - Saulieu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1"/>
          <p:cNvSpPr txBox="1"/>
          <p:nvPr>
            <p:ph idx="1" type="subTitle"/>
          </p:nvPr>
        </p:nvSpPr>
        <p:spPr>
          <a:xfrm>
            <a:off x="1352400" y="2019158"/>
            <a:ext cx="55689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3500">
                <a:latin typeface="Montserrat"/>
                <a:ea typeface="Montserrat"/>
                <a:cs typeface="Montserrat"/>
                <a:sym typeface="Montserrat"/>
              </a:rPr>
              <a:t>ATELIER NUMÉRIQUE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2300">
                <a:latin typeface="Montserrat"/>
                <a:ea typeface="Montserrat"/>
                <a:cs typeface="Montserrat"/>
                <a:sym typeface="Montserrat"/>
              </a:rPr>
              <a:t>Usagers niv. Intermédiaire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" name="Google Shape;62;p1"/>
          <p:cNvCxnSpPr/>
          <p:nvPr/>
        </p:nvCxnSpPr>
        <p:spPr>
          <a:xfrm>
            <a:off x="1210010" y="4312993"/>
            <a:ext cx="6757800" cy="0"/>
          </a:xfrm>
          <a:prstGeom prst="straightConnector1">
            <a:avLst/>
          </a:prstGeom>
          <a:noFill/>
          <a:ln cap="flat" cmpd="sng" w="15875">
            <a:solidFill>
              <a:srgbClr val="EEEEE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1362400" y="316050"/>
            <a:ext cx="6839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1600">
                <a:latin typeface="Montserrat"/>
                <a:ea typeface="Montserrat"/>
                <a:cs typeface="Montserrat"/>
                <a:sym typeface="Montserrat"/>
              </a:rPr>
              <a:t>Usagers du territoire - Communauté de Communes de Saulieu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4" name="Google Shape;64;p1"/>
          <p:cNvCxnSpPr/>
          <p:nvPr/>
        </p:nvCxnSpPr>
        <p:spPr>
          <a:xfrm>
            <a:off x="1210010" y="688730"/>
            <a:ext cx="6757800" cy="0"/>
          </a:xfrm>
          <a:prstGeom prst="straightConnector1">
            <a:avLst/>
          </a:prstGeom>
          <a:noFill/>
          <a:ln cap="flat" cmpd="sng" w="15875">
            <a:solidFill>
              <a:srgbClr val="EEEEE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" name="Google Shape;65;p1"/>
          <p:cNvSpPr/>
          <p:nvPr/>
        </p:nvSpPr>
        <p:spPr>
          <a:xfrm>
            <a:off x="264993" y="153018"/>
            <a:ext cx="1087408" cy="110508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1"/>
          <p:cNvGrpSpPr/>
          <p:nvPr/>
        </p:nvGrpSpPr>
        <p:grpSpPr>
          <a:xfrm>
            <a:off x="6170275" y="3941175"/>
            <a:ext cx="2356179" cy="701401"/>
            <a:chOff x="6170275" y="3941175"/>
            <a:chExt cx="2356179" cy="701401"/>
          </a:xfrm>
        </p:grpSpPr>
        <p:pic>
          <p:nvPicPr>
            <p:cNvPr id="67" name="Google Shape;67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81479" y="3941176"/>
              <a:ext cx="1344975" cy="701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48235"/>
                </a:srgbClr>
              </a:outerShdw>
            </a:effectLst>
          </p:spPr>
        </p:pic>
        <p:sp>
          <p:nvSpPr>
            <p:cNvPr id="68" name="Google Shape;68;p1"/>
            <p:cNvSpPr/>
            <p:nvPr/>
          </p:nvSpPr>
          <p:spPr>
            <a:xfrm>
              <a:off x="6170275" y="3941175"/>
              <a:ext cx="1087500" cy="701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9" name="Google Shape;69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07950" y="3982788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" name="Google Shape;70;p1"/>
            <p:cNvCxnSpPr/>
            <p:nvPr/>
          </p:nvCxnSpPr>
          <p:spPr>
            <a:xfrm flipH="1">
              <a:off x="7139450" y="4045425"/>
              <a:ext cx="6300" cy="4983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71" name="Google Shape;7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690" y="239450"/>
            <a:ext cx="913925" cy="91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g121da6f6a2d_0_83"/>
          <p:cNvPicPr preferRelativeResize="0"/>
          <p:nvPr/>
        </p:nvPicPr>
        <p:blipFill rotWithShape="1">
          <a:blip r:embed="rId3">
            <a:alphaModFix/>
          </a:blip>
          <a:srcRect b="0" l="0" r="-2743" t="0"/>
          <a:stretch/>
        </p:blipFill>
        <p:spPr>
          <a:xfrm>
            <a:off x="4848150" y="1757075"/>
            <a:ext cx="3505576" cy="263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g121da6f6a2d_0_83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200"/>
              <a:t>LES RISQUES</a:t>
            </a:r>
            <a:endParaRPr sz="2200"/>
          </a:p>
        </p:txBody>
      </p:sp>
      <p:sp>
        <p:nvSpPr>
          <p:cNvPr id="235" name="Google Shape;235;g121da6f6a2d_0_83"/>
          <p:cNvSpPr txBox="1"/>
          <p:nvPr>
            <p:ph idx="1" type="body"/>
          </p:nvPr>
        </p:nvSpPr>
        <p:spPr>
          <a:xfrm>
            <a:off x="309325" y="1201400"/>
            <a:ext cx="41205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fr"/>
              <a:t>L’hameçonnage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400"/>
              <a:t>L’hameçonnage </a:t>
            </a:r>
            <a:r>
              <a:rPr lang="fr" sz="1400"/>
              <a:t>(phishing en anglais) est une technique frauduleuse destinée à </a:t>
            </a:r>
            <a:r>
              <a:rPr b="1" lang="fr" sz="1400"/>
              <a:t>leurrer l’internaute</a:t>
            </a:r>
            <a:r>
              <a:rPr lang="fr" sz="1400"/>
              <a:t> pour l’inciter à </a:t>
            </a:r>
            <a:r>
              <a:rPr b="1" lang="fr" sz="1400"/>
              <a:t>communiquer des données personnelles</a:t>
            </a:r>
            <a:r>
              <a:rPr lang="fr" sz="1400"/>
              <a:t> (comptes d’accès,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mots de passe…) </a:t>
            </a:r>
            <a:r>
              <a:rPr b="1" lang="fr" sz="1400"/>
              <a:t>et/ou bancaires</a:t>
            </a:r>
            <a:r>
              <a:rPr lang="fr" sz="1400"/>
              <a:t> en se faisant passer pour un</a:t>
            </a:r>
            <a:r>
              <a:rPr b="1" lang="fr" sz="1400"/>
              <a:t> tiers de confiance</a:t>
            </a:r>
            <a:r>
              <a:rPr lang="fr" sz="1400"/>
              <a:t>. Il peut s’agir d’un </a:t>
            </a:r>
            <a:r>
              <a:rPr b="1" lang="fr" sz="1400"/>
              <a:t>faux message</a:t>
            </a:r>
            <a:r>
              <a:rPr lang="fr" sz="1400"/>
              <a:t>, </a:t>
            </a:r>
            <a:r>
              <a:rPr b="1" lang="fr" sz="1400"/>
              <a:t>SMS </a:t>
            </a:r>
            <a:r>
              <a:rPr lang="fr" sz="1400"/>
              <a:t>ou </a:t>
            </a:r>
            <a:r>
              <a:rPr b="1" lang="fr" sz="1400"/>
              <a:t>appel téléphonique de banque</a:t>
            </a:r>
            <a:r>
              <a:rPr lang="fr" sz="1400"/>
              <a:t>, </a:t>
            </a:r>
            <a:r>
              <a:rPr b="1" lang="fr" sz="1400"/>
              <a:t>de réseau social</a:t>
            </a:r>
            <a:r>
              <a:rPr lang="fr" sz="1400"/>
              <a:t>, </a:t>
            </a:r>
            <a:r>
              <a:rPr b="1" lang="fr" sz="1400"/>
              <a:t>d’opérat</a:t>
            </a:r>
            <a:r>
              <a:rPr lang="fr" sz="1400"/>
              <a:t>eur de téléphonie, de fournisseur d’énergie, de </a:t>
            </a:r>
            <a:r>
              <a:rPr b="1" lang="fr" sz="1400"/>
              <a:t>sites</a:t>
            </a:r>
            <a:r>
              <a:rPr b="1" lang="fr" sz="1400"/>
              <a:t> de commerce en ligne</a:t>
            </a:r>
            <a:r>
              <a:rPr lang="fr" sz="1400"/>
              <a:t>, d’</a:t>
            </a:r>
            <a:r>
              <a:rPr b="1" lang="fr" sz="1400"/>
              <a:t>administrations</a:t>
            </a:r>
            <a:r>
              <a:rPr lang="fr" sz="1400"/>
              <a:t>, etc.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>
                <a:solidFill>
                  <a:schemeClr val="hlink"/>
                </a:solidFill>
                <a:hlinkClick r:id="rId4"/>
              </a:rPr>
              <a:t>exemples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cxnSp>
        <p:nvCxnSpPr>
          <p:cNvPr id="236" name="Google Shape;236;g121da6f6a2d_0_83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7" name="Google Shape;237;g121da6f6a2d_0_83"/>
          <p:cNvSpPr/>
          <p:nvPr/>
        </p:nvSpPr>
        <p:spPr>
          <a:xfrm>
            <a:off x="3093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121da6f6a2d_0_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pic>
        <p:nvPicPr>
          <p:cNvPr id="239" name="Google Shape;239;g121da6f6a2d_0_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121da6f6a2d_0_83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b800b6eeb_0_120"/>
          <p:cNvSpPr txBox="1"/>
          <p:nvPr>
            <p:ph type="title"/>
          </p:nvPr>
        </p:nvSpPr>
        <p:spPr>
          <a:xfrm>
            <a:off x="1133800" y="688750"/>
            <a:ext cx="85206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 u="sng">
                <a:solidFill>
                  <a:srgbClr val="CC0000"/>
                </a:solidFill>
              </a:rPr>
              <a:t>Bonus: le jeu du Phishing</a:t>
            </a:r>
            <a:endParaRPr sz="2300" u="sng">
              <a:solidFill>
                <a:srgbClr val="CC0000"/>
              </a:solidFill>
            </a:endParaRPr>
          </a:p>
        </p:txBody>
      </p:sp>
      <p:sp>
        <p:nvSpPr>
          <p:cNvPr id="246" name="Google Shape;246;g12b800b6eeb_0_120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7" name="Google Shape;247;g12b800b6eeb_0_120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" name="Google Shape;248;g12b800b6eeb_0_120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g12b800b6eeb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250" name="Google Shape;250;g12b800b6eeb_0_120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251" name="Google Shape;251;g12b800b6eeb_0_120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2" name="Google Shape;252;g12b800b6eeb_0_1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g12b800b6eeb_0_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12b800b6eeb_0_120"/>
          <p:cNvSpPr txBox="1"/>
          <p:nvPr/>
        </p:nvSpPr>
        <p:spPr>
          <a:xfrm>
            <a:off x="512700" y="1474038"/>
            <a:ext cx="81186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r" sz="4100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https://mabanque.bnpparibas/fr/serious-game-phishing/jeu</a:t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12b800b6eeb_0_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250" y="2920950"/>
            <a:ext cx="2990299" cy="19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g12b800b6eeb_0_120"/>
          <p:cNvPicPr preferRelativeResize="0"/>
          <p:nvPr/>
        </p:nvPicPr>
        <p:blipFill rotWithShape="1">
          <a:blip r:embed="rId7">
            <a:alphaModFix/>
          </a:blip>
          <a:srcRect b="3992" l="4170" r="4780" t="12833"/>
          <a:stretch/>
        </p:blipFill>
        <p:spPr>
          <a:xfrm>
            <a:off x="3647400" y="3172200"/>
            <a:ext cx="3104227" cy="159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g152cdc0e124_0_7"/>
          <p:cNvPicPr preferRelativeResize="0"/>
          <p:nvPr/>
        </p:nvPicPr>
        <p:blipFill rotWithShape="1">
          <a:blip r:embed="rId3">
            <a:alphaModFix/>
          </a:blip>
          <a:srcRect b="0" l="4730" r="3230" t="0"/>
          <a:stretch/>
        </p:blipFill>
        <p:spPr>
          <a:xfrm>
            <a:off x="4413400" y="1809775"/>
            <a:ext cx="4416624" cy="269927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152cdc0e124_0_7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200"/>
              <a:t>LES RISQUES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200"/>
          </a:p>
        </p:txBody>
      </p:sp>
      <p:sp>
        <p:nvSpPr>
          <p:cNvPr id="263" name="Google Shape;263;g152cdc0e124_0_7"/>
          <p:cNvSpPr txBox="1"/>
          <p:nvPr>
            <p:ph idx="1" type="body"/>
          </p:nvPr>
        </p:nvSpPr>
        <p:spPr>
          <a:xfrm>
            <a:off x="309325" y="1105725"/>
            <a:ext cx="39393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/>
              <a:t>2.       Les rançongiciels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/>
              <a:t>Un </a:t>
            </a:r>
            <a:r>
              <a:rPr b="1" lang="fr" sz="1300"/>
              <a:t>rançongiciel </a:t>
            </a:r>
            <a:r>
              <a:rPr lang="fr" sz="1300"/>
              <a:t>(ransomware en anglais) est un</a:t>
            </a:r>
            <a:r>
              <a:rPr b="1" lang="fr" sz="1300"/>
              <a:t> logiciel malveillant </a:t>
            </a:r>
            <a:r>
              <a:rPr lang="fr" sz="1300"/>
              <a:t>qui </a:t>
            </a:r>
            <a:r>
              <a:rPr b="1" lang="fr" sz="1300"/>
              <a:t>bloque l’accès à l’ordinateur ou à des fichiers en les chiffrant</a:t>
            </a:r>
            <a:r>
              <a:rPr lang="fr" sz="1300"/>
              <a:t> et qui réclame à la victime le paiement d’une rançon pour en obtenir de nouveau l’accès. La machine peut être infectée après</a:t>
            </a:r>
            <a:r>
              <a:rPr b="1" lang="fr" sz="1300"/>
              <a:t> l’ouverture d’une pièce jointe</a:t>
            </a:r>
            <a:r>
              <a:rPr lang="fr" sz="1300"/>
              <a:t>, ou après avoir </a:t>
            </a:r>
            <a:r>
              <a:rPr b="1" lang="fr" sz="1300"/>
              <a:t>cliqué sur un lien malveillant</a:t>
            </a:r>
            <a:r>
              <a:rPr lang="fr" sz="1300"/>
              <a:t> reçu dans des courriels, ou parfois simplement en </a:t>
            </a:r>
            <a:r>
              <a:rPr b="1" lang="fr" sz="1300"/>
              <a:t>naviguant sur des sites compromis</a:t>
            </a:r>
            <a:r>
              <a:rPr lang="fr" sz="1300"/>
              <a:t>, ou encore suite à</a:t>
            </a:r>
            <a:r>
              <a:rPr b="1" lang="fr" sz="1300"/>
              <a:t> une intrusion sur le système</a:t>
            </a:r>
            <a:r>
              <a:rPr lang="fr" sz="1300"/>
              <a:t>. Dans la majorité des cas, les cybercriminels exploitent des vulnérabilités connues dans les logiciels, mais dont les correctifs n’ont pas été mis à jour par les victimes.</a:t>
            </a:r>
            <a:endParaRPr sz="13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 u="sng">
                <a:solidFill>
                  <a:schemeClr val="hlink"/>
                </a:solidFill>
                <a:hlinkClick r:id="rId4"/>
              </a:rPr>
              <a:t>exemples</a:t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cxnSp>
        <p:nvCxnSpPr>
          <p:cNvPr id="264" name="Google Shape;264;g152cdc0e124_0_7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5" name="Google Shape;265;g152cdc0e124_0_7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g152cdc0e124_0_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267" name="Google Shape;267;g152cdc0e124_0_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152cdc0e124_0_7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69" name="Google Shape;269;g152cdc0e124_0_7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270" name="Google Shape;270;g152cdc0e124_0_7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1" name="Google Shape;271;g152cdc0e124_0_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2cdc0e124_0_22"/>
          <p:cNvSpPr txBox="1"/>
          <p:nvPr>
            <p:ph idx="1" type="body"/>
          </p:nvPr>
        </p:nvSpPr>
        <p:spPr>
          <a:xfrm>
            <a:off x="3693675" y="912671"/>
            <a:ext cx="5245200" cy="36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L’arnaque au </a:t>
            </a:r>
            <a:r>
              <a:rPr b="1" lang="fr" sz="1400"/>
              <a:t>faux support technique</a:t>
            </a:r>
            <a:r>
              <a:rPr lang="fr" sz="1400"/>
              <a:t> (Tech support scam en anglais) consiste à effrayer la victime, par </a:t>
            </a:r>
            <a:r>
              <a:rPr b="1" lang="fr" sz="1400"/>
              <a:t>SMS</a:t>
            </a:r>
            <a:r>
              <a:rPr lang="fr" sz="1400"/>
              <a:t>, </a:t>
            </a:r>
            <a:r>
              <a:rPr b="1" lang="fr" sz="1400"/>
              <a:t>téléphone</a:t>
            </a:r>
            <a:r>
              <a:rPr lang="fr" sz="1400"/>
              <a:t>, </a:t>
            </a:r>
            <a:r>
              <a:rPr b="1" lang="fr" sz="1400"/>
              <a:t>chat</a:t>
            </a:r>
            <a:r>
              <a:rPr lang="fr" sz="1400"/>
              <a:t>, </a:t>
            </a:r>
            <a:r>
              <a:rPr b="1" lang="fr" sz="1400"/>
              <a:t>courriel</a:t>
            </a:r>
            <a:r>
              <a:rPr lang="fr" sz="1400"/>
              <a:t>, ou par l’apparition d’un </a:t>
            </a:r>
            <a:r>
              <a:rPr b="1" lang="fr" sz="1400"/>
              <a:t>message qui bloque son ordinateur</a:t>
            </a:r>
            <a:r>
              <a:rPr lang="fr" sz="1400"/>
              <a:t>, lui</a:t>
            </a:r>
            <a:endParaRPr sz="14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indiquant un </a:t>
            </a:r>
            <a:r>
              <a:rPr b="1" lang="fr" sz="1400"/>
              <a:t>problème technique grave </a:t>
            </a:r>
            <a:r>
              <a:rPr lang="fr" sz="1400"/>
              <a:t>et un</a:t>
            </a:r>
            <a:r>
              <a:rPr b="1" lang="fr" sz="1400"/>
              <a:t> risque de perte de ses données</a:t>
            </a:r>
            <a:r>
              <a:rPr lang="fr" sz="1400"/>
              <a:t> ou de l’usage de son équipement afin de la pousser à contacter un prétendu support technique officiel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/>
              <a:t>(Microsoft, Apple, Google…), pour ensuite la convaincre de payer un pseudo-dépannage informatique et/ou à acheter des logiciels inutiles, voire nuisibles. Si la victime refuse de payer, les criminels peuvent la </a:t>
            </a:r>
            <a:r>
              <a:rPr b="1" lang="fr" sz="1400"/>
              <a:t>menacer de détruire ses fichiers </a:t>
            </a:r>
            <a:r>
              <a:rPr lang="fr" sz="1400"/>
              <a:t>ou </a:t>
            </a:r>
            <a:r>
              <a:rPr b="1" lang="fr" sz="1400"/>
              <a:t>de divulguer ses informations personnelles</a:t>
            </a:r>
            <a:r>
              <a:rPr lang="fr" sz="1400"/>
              <a:t>.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u="sng">
                <a:solidFill>
                  <a:schemeClr val="hlink"/>
                </a:solidFill>
                <a:hlinkClick r:id="rId3"/>
              </a:rPr>
              <a:t>exemple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sp>
        <p:nvSpPr>
          <p:cNvPr id="277" name="Google Shape;277;g152cdc0e124_0_22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200"/>
              <a:t>LES RISQUES</a:t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200"/>
          </a:p>
        </p:txBody>
      </p:sp>
      <p:sp>
        <p:nvSpPr>
          <p:cNvPr id="278" name="Google Shape;278;g152cdc0e124_0_22"/>
          <p:cNvSpPr txBox="1"/>
          <p:nvPr>
            <p:ph idx="1" type="body"/>
          </p:nvPr>
        </p:nvSpPr>
        <p:spPr>
          <a:xfrm>
            <a:off x="309325" y="1082988"/>
            <a:ext cx="3463200" cy="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/>
              <a:t>3.       L’arnaque au faux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/>
              <a:t>           support technique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</p:txBody>
      </p:sp>
      <p:cxnSp>
        <p:nvCxnSpPr>
          <p:cNvPr id="279" name="Google Shape;279;g152cdc0e124_0_22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0" name="Google Shape;280;g152cdc0e124_0_22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1" name="Google Shape;281;g152cdc0e124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282" name="Google Shape;282;g152cdc0e124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52cdc0e124_0_22"/>
          <p:cNvPicPr preferRelativeResize="0"/>
          <p:nvPr/>
        </p:nvPicPr>
        <p:blipFill rotWithShape="1">
          <a:blip r:embed="rId6">
            <a:alphaModFix/>
          </a:blip>
          <a:srcRect b="21542" l="0" r="7834" t="21542"/>
          <a:stretch/>
        </p:blipFill>
        <p:spPr>
          <a:xfrm>
            <a:off x="382049" y="2655950"/>
            <a:ext cx="2994076" cy="123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152cdc0e124_0_22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5" name="Google Shape;285;g152cdc0e124_0_22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286" name="Google Shape;286;g152cdc0e124_0_22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7" name="Google Shape;287;g152cdc0e124_0_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21bacad4cf_0_88"/>
          <p:cNvSpPr txBox="1"/>
          <p:nvPr>
            <p:ph type="ctrTitle"/>
          </p:nvPr>
        </p:nvSpPr>
        <p:spPr>
          <a:xfrm>
            <a:off x="2914950" y="3163650"/>
            <a:ext cx="3314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2800"/>
              <a:t>Bonnes pratiques</a:t>
            </a:r>
            <a:endParaRPr b="0" i="1" sz="2800"/>
          </a:p>
        </p:txBody>
      </p:sp>
      <p:pic>
        <p:nvPicPr>
          <p:cNvPr id="293" name="Google Shape;293;g121bacad4cf_0_88"/>
          <p:cNvPicPr preferRelativeResize="0"/>
          <p:nvPr/>
        </p:nvPicPr>
        <p:blipFill rotWithShape="1">
          <a:blip r:embed="rId3">
            <a:alphaModFix/>
          </a:blip>
          <a:srcRect b="0" l="0" r="0" t="15908"/>
          <a:stretch/>
        </p:blipFill>
        <p:spPr>
          <a:xfrm>
            <a:off x="0" y="3401363"/>
            <a:ext cx="3094625" cy="174212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21bacad4cf_0_88"/>
          <p:cNvSpPr txBox="1"/>
          <p:nvPr>
            <p:ph idx="1" type="subTitle"/>
          </p:nvPr>
        </p:nvSpPr>
        <p:spPr>
          <a:xfrm>
            <a:off x="2915025" y="986500"/>
            <a:ext cx="3314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50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fr" sz="3500">
                <a:latin typeface="Montserrat"/>
                <a:ea typeface="Montserrat"/>
                <a:cs typeface="Montserrat"/>
                <a:sym typeface="Montserrat"/>
              </a:rPr>
              <a:t>2 -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5" name="Google Shape;295;g121bacad4cf_0_88"/>
          <p:cNvPicPr preferRelativeResize="0"/>
          <p:nvPr/>
        </p:nvPicPr>
        <p:blipFill rotWithShape="1">
          <a:blip r:embed="rId4">
            <a:alphaModFix/>
          </a:blip>
          <a:srcRect b="-2464" l="-7872" r="-3004" t="-6586"/>
          <a:stretch/>
        </p:blipFill>
        <p:spPr>
          <a:xfrm>
            <a:off x="3463300" y="1591625"/>
            <a:ext cx="2124075" cy="1742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sp>
        <p:nvSpPr>
          <p:cNvPr id="296" name="Google Shape;296;g121bacad4cf_0_88"/>
          <p:cNvSpPr txBox="1"/>
          <p:nvPr>
            <p:ph idx="4294967295" type="title"/>
          </p:nvPr>
        </p:nvSpPr>
        <p:spPr>
          <a:xfrm>
            <a:off x="6406900" y="0"/>
            <a:ext cx="2649900" cy="5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1300" u="sng">
                <a:solidFill>
                  <a:srgbClr val="F4CCCC"/>
                </a:solidFill>
              </a:rPr>
              <a:t>Les bonnes pratiques</a:t>
            </a:r>
            <a:endParaRPr sz="1300" u="sng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1300" u="sng">
                <a:solidFill>
                  <a:srgbClr val="F4CCCC"/>
                </a:solidFill>
              </a:rPr>
              <a:t>Fiches pratiques</a:t>
            </a:r>
            <a:endParaRPr sz="1300" u="sng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5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Mots de passe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Sécurité des réseaux sociaux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Sécurité des appareils mobiles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Les sauvegardes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Les mises à jour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fr" sz="1300">
                <a:solidFill>
                  <a:srgbClr val="F4CCCC"/>
                </a:solidFill>
              </a:rPr>
              <a:t>La sécurité des usages pro-perso</a:t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0"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3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300"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21bacad4cf_0_53"/>
          <p:cNvSpPr txBox="1"/>
          <p:nvPr>
            <p:ph type="title"/>
          </p:nvPr>
        </p:nvSpPr>
        <p:spPr>
          <a:xfrm>
            <a:off x="79300" y="1107950"/>
            <a:ext cx="44028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 sz="4100"/>
              <a:t>Fiches des bonnes pratiques</a:t>
            </a:r>
            <a:endParaRPr sz="4100"/>
          </a:p>
        </p:txBody>
      </p:sp>
      <p:sp>
        <p:nvSpPr>
          <p:cNvPr id="302" name="Google Shape;302;g121bacad4cf_0_5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/>
              <a:t>Voici 6 fiches pour vous aider à adopter les bonnes pratiques</a:t>
            </a:r>
            <a:endParaRPr/>
          </a:p>
        </p:txBody>
      </p:sp>
      <p:sp>
        <p:nvSpPr>
          <p:cNvPr id="303" name="Google Shape;303;g121bacad4cf_0_53"/>
          <p:cNvSpPr txBox="1"/>
          <p:nvPr>
            <p:ph idx="2" type="body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Mots de passe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Sécurité des réseaux sociaux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S</a:t>
            </a:r>
            <a:r>
              <a:rPr lang="fr"/>
              <a:t>écurité des appareils mobiles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Les sauvegardes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Les mises à jour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r"/>
              <a:t>La sécurité des usages pro-perso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cxnSp>
        <p:nvCxnSpPr>
          <p:cNvPr id="304" name="Google Shape;304;g121bacad4cf_0_53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5" name="Google Shape;305;g121bacad4cf_0_53"/>
          <p:cNvSpPr/>
          <p:nvPr/>
        </p:nvSpPr>
        <p:spPr>
          <a:xfrm>
            <a:off x="3093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g121bacad4cf_0_53"/>
          <p:cNvCxnSpPr/>
          <p:nvPr/>
        </p:nvCxnSpPr>
        <p:spPr>
          <a:xfrm>
            <a:off x="4553350" y="66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g121bacad4cf_0_53"/>
          <p:cNvCxnSpPr/>
          <p:nvPr/>
        </p:nvCxnSpPr>
        <p:spPr>
          <a:xfrm flipH="1" rot="10800000">
            <a:off x="1022282" y="449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g121bacad4cf_0_53"/>
          <p:cNvCxnSpPr/>
          <p:nvPr/>
        </p:nvCxnSpPr>
        <p:spPr>
          <a:xfrm>
            <a:off x="4553350" y="447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g121bacad4cf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6279" y="40935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grpSp>
        <p:nvGrpSpPr>
          <p:cNvPr id="310" name="Google Shape;310;g121bacad4cf_0_53"/>
          <p:cNvGrpSpPr/>
          <p:nvPr/>
        </p:nvGrpSpPr>
        <p:grpSpPr>
          <a:xfrm>
            <a:off x="7815150" y="338026"/>
            <a:ext cx="1016100" cy="701400"/>
            <a:chOff x="7580825" y="338026"/>
            <a:chExt cx="1016100" cy="701400"/>
          </a:xfrm>
        </p:grpSpPr>
        <p:sp>
          <p:nvSpPr>
            <p:cNvPr id="311" name="Google Shape;311;g121bacad4cf_0_53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" name="Google Shape;312;g121bacad4cf_0_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" name="Google Shape;313;g121bacad4cf_0_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121bacad4cf_0_53"/>
          <p:cNvSpPr txBox="1"/>
          <p:nvPr>
            <p:ph idx="4294967295" type="subTitle"/>
          </p:nvPr>
        </p:nvSpPr>
        <p:spPr>
          <a:xfrm>
            <a:off x="1133800" y="316050"/>
            <a:ext cx="34194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g123debd094f_0_41"/>
          <p:cNvPicPr preferRelativeResize="0"/>
          <p:nvPr/>
        </p:nvPicPr>
        <p:blipFill rotWithShape="1">
          <a:blip r:embed="rId3">
            <a:alphaModFix/>
          </a:blip>
          <a:srcRect b="4716" l="6340" r="0" t="12384"/>
          <a:stretch/>
        </p:blipFill>
        <p:spPr>
          <a:xfrm>
            <a:off x="524575" y="1093925"/>
            <a:ext cx="3098039" cy="38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23debd094f_0_41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/>
              <a:t>Les mots de passe</a:t>
            </a:r>
            <a:endParaRPr sz="2300"/>
          </a:p>
        </p:txBody>
      </p:sp>
      <p:cxnSp>
        <p:nvCxnSpPr>
          <p:cNvPr id="321" name="Google Shape;321;g123debd094f_0_41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g123debd094f_0_41"/>
          <p:cNvSpPr/>
          <p:nvPr/>
        </p:nvSpPr>
        <p:spPr>
          <a:xfrm>
            <a:off x="3093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123debd094f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grpSp>
        <p:nvGrpSpPr>
          <p:cNvPr id="324" name="Google Shape;324;g123debd094f_0_41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325" name="Google Shape;325;g123debd094f_0_41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6" name="Google Shape;326;g123debd094f_0_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7" name="Google Shape;327;g123debd094f_0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123debd094f_0_41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9" name="Google Shape;329;g123debd094f_0_41"/>
          <p:cNvPicPr preferRelativeResize="0"/>
          <p:nvPr/>
        </p:nvPicPr>
        <p:blipFill rotWithShape="1">
          <a:blip r:embed="rId7">
            <a:alphaModFix/>
          </a:blip>
          <a:srcRect b="4709" l="9288" r="0" t="12386"/>
          <a:stretch/>
        </p:blipFill>
        <p:spPr>
          <a:xfrm>
            <a:off x="4220660" y="1093933"/>
            <a:ext cx="3000489" cy="3879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2b800b6eeb_0_11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Sécurité des réseaux sociaux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  <p:cxnSp>
        <p:nvCxnSpPr>
          <p:cNvPr id="335" name="Google Shape;335;g12b800b6eeb_0_11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g12b800b6eeb_0_11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g12b800b6eeb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338" name="Google Shape;338;g12b800b6eeb_0_11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339" name="Google Shape;339;g12b800b6eeb_0_11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40" name="Google Shape;340;g12b800b6eeb_0_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1" name="Google Shape;341;g12b800b6eeb_0_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12b800b6eeb_0_11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3" name="Google Shape;343;g12b800b6eeb_0_11"/>
          <p:cNvPicPr preferRelativeResize="0"/>
          <p:nvPr/>
        </p:nvPicPr>
        <p:blipFill rotWithShape="1">
          <a:blip r:embed="rId6">
            <a:alphaModFix/>
          </a:blip>
          <a:srcRect b="3598" l="10329" r="0" t="12530"/>
          <a:stretch/>
        </p:blipFill>
        <p:spPr>
          <a:xfrm>
            <a:off x="4184312" y="1105725"/>
            <a:ext cx="3036839" cy="390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12b800b6eeb_0_11"/>
          <p:cNvPicPr preferRelativeResize="0"/>
          <p:nvPr/>
        </p:nvPicPr>
        <p:blipFill rotWithShape="1">
          <a:blip r:embed="rId7">
            <a:alphaModFix/>
          </a:blip>
          <a:srcRect b="4219" l="4834" r="0" t="13203"/>
          <a:stretch/>
        </p:blipFill>
        <p:spPr>
          <a:xfrm>
            <a:off x="382050" y="1166015"/>
            <a:ext cx="3222939" cy="384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9" name="Google Shape;349;g12b800b6eeb_0_23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0" name="Google Shape;350;g12b800b6eeb_0_23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g12b800b6eeb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352" name="Google Shape;352;g12b800b6eeb_0_23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353" name="Google Shape;353;g12b800b6eeb_0_23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4" name="Google Shape;354;g12b800b6eeb_0_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5" name="Google Shape;355;g12b800b6eeb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12b800b6eeb_0_23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7" name="Google Shape;357;g12b800b6eeb_0_23"/>
          <p:cNvPicPr preferRelativeResize="0"/>
          <p:nvPr/>
        </p:nvPicPr>
        <p:blipFill rotWithShape="1">
          <a:blip r:embed="rId6">
            <a:alphaModFix/>
          </a:blip>
          <a:srcRect b="4715" l="11245" r="0" t="12708"/>
          <a:stretch/>
        </p:blipFill>
        <p:spPr>
          <a:xfrm>
            <a:off x="4245900" y="1135187"/>
            <a:ext cx="2945574" cy="387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12b800b6eeb_0_23"/>
          <p:cNvPicPr preferRelativeResize="0"/>
          <p:nvPr/>
        </p:nvPicPr>
        <p:blipFill rotWithShape="1">
          <a:blip r:embed="rId7">
            <a:alphaModFix/>
          </a:blip>
          <a:srcRect b="4715" l="5882" r="0" t="12708"/>
          <a:stretch/>
        </p:blipFill>
        <p:spPr>
          <a:xfrm>
            <a:off x="487906" y="1123784"/>
            <a:ext cx="3123714" cy="3877548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g12b800b6eeb_0_23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Sécurité des appareils mobiles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b800b6eeb_0_146"/>
          <p:cNvSpPr txBox="1"/>
          <p:nvPr>
            <p:ph type="title"/>
          </p:nvPr>
        </p:nvSpPr>
        <p:spPr>
          <a:xfrm>
            <a:off x="1133800" y="688750"/>
            <a:ext cx="85206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 u="sng">
                <a:solidFill>
                  <a:srgbClr val="CC0000"/>
                </a:solidFill>
              </a:rPr>
              <a:t>Bonus: le jeu des fraudes</a:t>
            </a:r>
            <a:endParaRPr sz="2300" u="sng">
              <a:solidFill>
                <a:srgbClr val="CC0000"/>
              </a:solidFill>
            </a:endParaRPr>
          </a:p>
        </p:txBody>
      </p:sp>
      <p:sp>
        <p:nvSpPr>
          <p:cNvPr id="365" name="Google Shape;365;g12b800b6eeb_0_146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66" name="Google Shape;366;g12b800b6eeb_0_146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" name="Google Shape;367;g12b800b6eeb_0_146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g12b800b6eeb_0_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369" name="Google Shape;369;g12b800b6eeb_0_146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370" name="Google Shape;370;g12b800b6eeb_0_146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1" name="Google Shape;371;g12b800b6eeb_0_1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2" name="Google Shape;372;g12b800b6eeb_0_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12b800b6eeb_0_146"/>
          <p:cNvSpPr txBox="1"/>
          <p:nvPr/>
        </p:nvSpPr>
        <p:spPr>
          <a:xfrm>
            <a:off x="512700" y="1474050"/>
            <a:ext cx="83127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r" sz="3100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https://www.labanquepostale.fr/particulier/</a:t>
            </a:r>
            <a:endParaRPr b="1" sz="3100">
              <a:solidFill>
                <a:srgbClr val="146AFF"/>
              </a:solidFill>
              <a:highlight>
                <a:srgbClr val="FFFFFF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fr" sz="3100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footer/alertes-et-fraudes/serious-game.html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12b800b6eeb_0_146"/>
          <p:cNvPicPr preferRelativeResize="0"/>
          <p:nvPr/>
        </p:nvPicPr>
        <p:blipFill rotWithShape="1">
          <a:blip r:embed="rId6">
            <a:alphaModFix/>
          </a:blip>
          <a:srcRect b="9103" l="0" r="1263" t="12218"/>
          <a:stretch/>
        </p:blipFill>
        <p:spPr>
          <a:xfrm>
            <a:off x="3667075" y="3328963"/>
            <a:ext cx="3064877" cy="13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12b800b6eeb_0_1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250" y="2920950"/>
            <a:ext cx="2990299" cy="19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/>
          <p:nvPr>
            <p:ph type="title"/>
          </p:nvPr>
        </p:nvSpPr>
        <p:spPr>
          <a:xfrm>
            <a:off x="311700" y="723525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/>
              <a:t>Se connecter à internet: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>
                <a:solidFill>
                  <a:srgbClr val="333333"/>
                </a:solidFill>
              </a:rPr>
              <a:t>Wifi: </a:t>
            </a:r>
            <a:r>
              <a:rPr lang="fr"/>
              <a:t>Microfolie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>
                <a:solidFill>
                  <a:srgbClr val="333333"/>
                </a:solidFill>
              </a:rPr>
              <a:t>Mdp:</a:t>
            </a:r>
            <a:r>
              <a:rPr lang="fr"/>
              <a:t> Sau21210</a:t>
            </a:r>
            <a:endParaRPr/>
          </a:p>
        </p:txBody>
      </p:sp>
      <p:pic>
        <p:nvPicPr>
          <p:cNvPr id="77" name="Google Shape;7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688" y="4441635"/>
            <a:ext cx="971675" cy="50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pic>
        <p:nvPicPr>
          <p:cNvPr id="78" name="Google Shape;7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10" y="4344286"/>
            <a:ext cx="4057830" cy="70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2"/>
          <p:cNvGrpSpPr/>
          <p:nvPr/>
        </p:nvGrpSpPr>
        <p:grpSpPr>
          <a:xfrm>
            <a:off x="4202800" y="4268076"/>
            <a:ext cx="1016100" cy="701400"/>
            <a:chOff x="7580825" y="338026"/>
            <a:chExt cx="1016100" cy="701400"/>
          </a:xfrm>
        </p:grpSpPr>
        <p:sp>
          <p:nvSpPr>
            <p:cNvPr id="80" name="Google Shape;80;p2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g12b800b6eeb_0_35"/>
          <p:cNvPicPr preferRelativeResize="0"/>
          <p:nvPr/>
        </p:nvPicPr>
        <p:blipFill rotWithShape="1">
          <a:blip r:embed="rId3">
            <a:alphaModFix/>
          </a:blip>
          <a:srcRect b="4716" l="5882" r="0" t="12384"/>
          <a:stretch/>
        </p:blipFill>
        <p:spPr>
          <a:xfrm>
            <a:off x="368779" y="1152725"/>
            <a:ext cx="3038737" cy="3786848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g12b800b6eeb_0_35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Les sauvegardes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  <p:cxnSp>
        <p:nvCxnSpPr>
          <p:cNvPr id="382" name="Google Shape;382;g12b800b6eeb_0_35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83" name="Google Shape;383;g12b800b6eeb_0_35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4" name="Google Shape;384;g12b800b6eeb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385" name="Google Shape;385;g12b800b6eeb_0_35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386" name="Google Shape;386;g12b800b6eeb_0_35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7" name="Google Shape;387;g12b800b6eeb_0_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8" name="Google Shape;388;g12b800b6eeb_0_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12b800b6eeb_0_35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0" name="Google Shape;390;g12b800b6eeb_0_35"/>
          <p:cNvPicPr preferRelativeResize="0"/>
          <p:nvPr/>
        </p:nvPicPr>
        <p:blipFill rotWithShape="1">
          <a:blip r:embed="rId7">
            <a:alphaModFix/>
          </a:blip>
          <a:srcRect b="4716" l="11245" r="0" t="12384"/>
          <a:stretch/>
        </p:blipFill>
        <p:spPr>
          <a:xfrm>
            <a:off x="4113904" y="1152725"/>
            <a:ext cx="2865441" cy="37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2b800b6eeb_0_47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Les mises à jour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  <p:cxnSp>
        <p:nvCxnSpPr>
          <p:cNvPr id="396" name="Google Shape;396;g12b800b6eeb_0_47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7" name="Google Shape;397;g12b800b6eeb_0_47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g12b800b6eeb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399" name="Google Shape;399;g12b800b6eeb_0_47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400" name="Google Shape;400;g12b800b6eeb_0_47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01" name="Google Shape;401;g12b800b6eeb_0_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2" name="Google Shape;402;g12b800b6eeb_0_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g12b800b6eeb_0_47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04" name="Google Shape;404;g12b800b6eeb_0_47"/>
          <p:cNvPicPr preferRelativeResize="0"/>
          <p:nvPr/>
        </p:nvPicPr>
        <p:blipFill rotWithShape="1">
          <a:blip r:embed="rId6">
            <a:alphaModFix/>
          </a:blip>
          <a:srcRect b="3223" l="4370" r="0" t="13038"/>
          <a:stretch/>
        </p:blipFill>
        <p:spPr>
          <a:xfrm>
            <a:off x="412975" y="1173200"/>
            <a:ext cx="3113907" cy="38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g12b800b6eeb_0_47"/>
          <p:cNvPicPr preferRelativeResize="0"/>
          <p:nvPr/>
        </p:nvPicPr>
        <p:blipFill rotWithShape="1">
          <a:blip r:embed="rId7">
            <a:alphaModFix/>
          </a:blip>
          <a:srcRect b="4712" l="10007" r="0" t="13036"/>
          <a:stretch/>
        </p:blipFill>
        <p:spPr>
          <a:xfrm>
            <a:off x="4053383" y="1173200"/>
            <a:ext cx="2930591" cy="3789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12b800b6eeb_0_59"/>
          <p:cNvPicPr preferRelativeResize="0"/>
          <p:nvPr/>
        </p:nvPicPr>
        <p:blipFill rotWithShape="1">
          <a:blip r:embed="rId3">
            <a:alphaModFix/>
          </a:blip>
          <a:srcRect b="4715" l="11245" r="0" t="12708"/>
          <a:stretch/>
        </p:blipFill>
        <p:spPr>
          <a:xfrm>
            <a:off x="4088125" y="1139713"/>
            <a:ext cx="2950731" cy="3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g12b800b6eeb_0_59"/>
          <p:cNvPicPr preferRelativeResize="0"/>
          <p:nvPr/>
        </p:nvPicPr>
        <p:blipFill rotWithShape="1">
          <a:blip r:embed="rId4">
            <a:alphaModFix/>
          </a:blip>
          <a:srcRect b="4715" l="4507" r="0" t="12708"/>
          <a:stretch/>
        </p:blipFill>
        <p:spPr>
          <a:xfrm>
            <a:off x="332112" y="1139713"/>
            <a:ext cx="3174863" cy="38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12b800b6eeb_0_59"/>
          <p:cNvSpPr txBox="1"/>
          <p:nvPr>
            <p:ph type="title"/>
          </p:nvPr>
        </p:nvSpPr>
        <p:spPr>
          <a:xfrm>
            <a:off x="1133800" y="7140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300"/>
              <a:t>La sécurité des usages pro-perso</a:t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300"/>
          </a:p>
        </p:txBody>
      </p:sp>
      <p:cxnSp>
        <p:nvCxnSpPr>
          <p:cNvPr id="413" name="Google Shape;413;g12b800b6eeb_0_59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4" name="Google Shape;414;g12b800b6eeb_0_59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g12b800b6eeb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45916" y="417692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416" name="Google Shape;416;g12b800b6eeb_0_59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417" name="Google Shape;417;g12b800b6eeb_0_59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18" name="Google Shape;418;g12b800b6eeb_0_5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19" name="Google Shape;419;g12b800b6eeb_0_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12b800b6eeb_0_59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3debd094f_0_1"/>
          <p:cNvSpPr txBox="1"/>
          <p:nvPr>
            <p:ph type="title"/>
          </p:nvPr>
        </p:nvSpPr>
        <p:spPr>
          <a:xfrm>
            <a:off x="178200" y="593625"/>
            <a:ext cx="4283700" cy="12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/>
              <a:t>Vos droits</a:t>
            </a:r>
            <a:endParaRPr/>
          </a:p>
        </p:txBody>
      </p:sp>
      <p:sp>
        <p:nvSpPr>
          <p:cNvPr id="426" name="Google Shape;426;g123debd094f_0_1"/>
          <p:cNvSpPr txBox="1"/>
          <p:nvPr>
            <p:ph idx="1" type="subTitle"/>
          </p:nvPr>
        </p:nvSpPr>
        <p:spPr>
          <a:xfrm>
            <a:off x="309325" y="1823925"/>
            <a:ext cx="4216500" cy="15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"/>
              <a:t>La CNIL rappelle que tous les utilisateurs du web ont des droits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55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427" name="Google Shape;427;g123debd094f_0_1"/>
          <p:cNvSpPr txBox="1"/>
          <p:nvPr>
            <p:ph idx="2" type="body"/>
          </p:nvPr>
        </p:nvSpPr>
        <p:spPr>
          <a:xfrm>
            <a:off x="5143500" y="532475"/>
            <a:ext cx="3765000" cy="38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INFORMATION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ACCÈS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RECTIFICATION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OPPOSITION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DÉRÉFÉRENCEMENT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EFFACEMENT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u="sng"/>
              <a:t>PORTABILITÉ</a:t>
            </a:r>
            <a:endParaRPr b="1" u="sng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u="sng"/>
          </a:p>
        </p:txBody>
      </p:sp>
      <p:cxnSp>
        <p:nvCxnSpPr>
          <p:cNvPr id="428" name="Google Shape;428;g123debd094f_0_1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g123debd094f_0_1"/>
          <p:cNvSpPr/>
          <p:nvPr/>
        </p:nvSpPr>
        <p:spPr>
          <a:xfrm>
            <a:off x="3093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0" name="Google Shape;430;g123debd094f_0_1"/>
          <p:cNvCxnSpPr/>
          <p:nvPr/>
        </p:nvCxnSpPr>
        <p:spPr>
          <a:xfrm>
            <a:off x="4553350" y="66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g123debd094f_0_1"/>
          <p:cNvCxnSpPr/>
          <p:nvPr/>
        </p:nvCxnSpPr>
        <p:spPr>
          <a:xfrm flipH="1" rot="10800000">
            <a:off x="1022282" y="449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123debd094f_0_1"/>
          <p:cNvCxnSpPr/>
          <p:nvPr/>
        </p:nvCxnSpPr>
        <p:spPr>
          <a:xfrm>
            <a:off x="4553350" y="447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3" name="Google Shape;433;g123debd094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6279" y="40935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grpSp>
        <p:nvGrpSpPr>
          <p:cNvPr id="434" name="Google Shape;434;g123debd094f_0_1"/>
          <p:cNvGrpSpPr/>
          <p:nvPr/>
        </p:nvGrpSpPr>
        <p:grpSpPr>
          <a:xfrm>
            <a:off x="7815150" y="338026"/>
            <a:ext cx="1016100" cy="701400"/>
            <a:chOff x="7580825" y="338026"/>
            <a:chExt cx="1016100" cy="701400"/>
          </a:xfrm>
        </p:grpSpPr>
        <p:sp>
          <p:nvSpPr>
            <p:cNvPr id="435" name="Google Shape;435;g123debd094f_0_1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6" name="Google Shape;436;g123debd094f_0_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7" name="Google Shape;437;g123debd094f_0_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123debd094f_0_1"/>
          <p:cNvSpPr txBox="1"/>
          <p:nvPr>
            <p:ph idx="4294967295" type="subTitle"/>
          </p:nvPr>
        </p:nvSpPr>
        <p:spPr>
          <a:xfrm>
            <a:off x="1133800" y="316050"/>
            <a:ext cx="32733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9" name="Google Shape;439;g123debd094f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5400" y="2655345"/>
            <a:ext cx="2669300" cy="17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2b800b6eeb_0_164"/>
          <p:cNvSpPr txBox="1"/>
          <p:nvPr>
            <p:ph type="title"/>
          </p:nvPr>
        </p:nvSpPr>
        <p:spPr>
          <a:xfrm>
            <a:off x="0" y="412350"/>
            <a:ext cx="3686100" cy="90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fr" sz="2500"/>
              <a:t>Vos droits(suite)</a:t>
            </a:r>
            <a:endParaRPr sz="2500"/>
          </a:p>
        </p:txBody>
      </p:sp>
      <p:sp>
        <p:nvSpPr>
          <p:cNvPr id="445" name="Google Shape;445;g12b800b6eeb_0_164"/>
          <p:cNvSpPr txBox="1"/>
          <p:nvPr>
            <p:ph idx="1" type="subTitle"/>
          </p:nvPr>
        </p:nvSpPr>
        <p:spPr>
          <a:xfrm>
            <a:off x="184600" y="1372725"/>
            <a:ext cx="4216500" cy="27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d’information</a:t>
            </a:r>
            <a:r>
              <a:rPr lang="fr" sz="1600"/>
              <a:t> : un organisme qui collecte des données sur les personnes doit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/>
              <a:t>proposer une information claire sur l’utilisation des données et sur leurs droits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d’accès</a:t>
            </a:r>
            <a:r>
              <a:rPr lang="fr" sz="1600"/>
              <a:t> : obtenir et vérifier les informations qu’un organisme détient sur elles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de rectification</a:t>
            </a:r>
            <a:r>
              <a:rPr lang="fr" sz="1600"/>
              <a:t> : rectifier les informations inexactes qui les concernent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00FF"/>
                </a:solidFill>
              </a:rPr>
              <a:t>source CNIL</a:t>
            </a:r>
            <a:endParaRPr sz="1600"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160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446" name="Google Shape;446;g12b800b6eeb_0_164"/>
          <p:cNvSpPr txBox="1"/>
          <p:nvPr>
            <p:ph idx="2" type="body"/>
          </p:nvPr>
        </p:nvSpPr>
        <p:spPr>
          <a:xfrm>
            <a:off x="4690325" y="1049175"/>
            <a:ext cx="43299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d’opposition</a:t>
            </a:r>
            <a:r>
              <a:rPr b="1" lang="fr" sz="1600"/>
              <a:t> </a:t>
            </a:r>
            <a:r>
              <a:rPr lang="fr" sz="1600"/>
              <a:t>: s’opposer à tout moment à ce qu’un organisme utilise certaines de leurs informations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au déréférencement</a:t>
            </a:r>
            <a:r>
              <a:rPr lang="fr" sz="1600"/>
              <a:t> : ne plus associer leur nom-prénom à un contenu visible dans un moteur de recherche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à l’effacement</a:t>
            </a:r>
            <a:r>
              <a:rPr lang="fr" sz="1600" u="sng"/>
              <a:t> </a:t>
            </a:r>
            <a:r>
              <a:rPr lang="fr" sz="1600"/>
              <a:t>: effacer des informations qui les concernent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 u="sng"/>
              <a:t>Droit à la portabilité </a:t>
            </a:r>
            <a:r>
              <a:rPr lang="fr" sz="1600"/>
              <a:t>: emporter une copie de leurs informations pour les réutiliser ailleurs.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</p:txBody>
      </p:sp>
      <p:cxnSp>
        <p:nvCxnSpPr>
          <p:cNvPr id="447" name="Google Shape;447;g12b800b6eeb_0_164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8" name="Google Shape;448;g12b800b6eeb_0_164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g12b800b6eeb_0_164"/>
          <p:cNvCxnSpPr/>
          <p:nvPr/>
        </p:nvCxnSpPr>
        <p:spPr>
          <a:xfrm>
            <a:off x="4553350" y="66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0" name="Google Shape;450;g12b800b6eeb_0_164"/>
          <p:cNvCxnSpPr/>
          <p:nvPr/>
        </p:nvCxnSpPr>
        <p:spPr>
          <a:xfrm flipH="1" rot="10800000">
            <a:off x="1022282" y="449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1" name="Google Shape;451;g12b800b6eeb_0_164"/>
          <p:cNvCxnSpPr/>
          <p:nvPr/>
        </p:nvCxnSpPr>
        <p:spPr>
          <a:xfrm>
            <a:off x="4553350" y="4476750"/>
            <a:ext cx="4216500" cy="17700"/>
          </a:xfrm>
          <a:prstGeom prst="straightConnector1">
            <a:avLst/>
          </a:prstGeom>
          <a:noFill/>
          <a:ln cap="flat" cmpd="sng" w="158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2" name="Google Shape;452;g12b800b6eeb_0_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5151" y="4265083"/>
            <a:ext cx="1016100" cy="52989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453" name="Google Shape;453;g12b800b6eeb_0_164"/>
          <p:cNvGrpSpPr/>
          <p:nvPr/>
        </p:nvGrpSpPr>
        <p:grpSpPr>
          <a:xfrm>
            <a:off x="7815150" y="338026"/>
            <a:ext cx="1016100" cy="701400"/>
            <a:chOff x="7580825" y="338026"/>
            <a:chExt cx="1016100" cy="701400"/>
          </a:xfrm>
        </p:grpSpPr>
        <p:sp>
          <p:nvSpPr>
            <p:cNvPr id="454" name="Google Shape;454;g12b800b6eeb_0_164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55" name="Google Shape;455;g12b800b6eeb_0_1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6" name="Google Shape;456;g12b800b6eeb_0_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g12b800b6eeb_0_164"/>
          <p:cNvSpPr txBox="1"/>
          <p:nvPr>
            <p:ph idx="4294967295" type="subTitle"/>
          </p:nvPr>
        </p:nvSpPr>
        <p:spPr>
          <a:xfrm>
            <a:off x="1133800" y="316050"/>
            <a:ext cx="32673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21da6f6a2d_0_73"/>
          <p:cNvSpPr txBox="1"/>
          <p:nvPr>
            <p:ph type="ctrTitle"/>
          </p:nvPr>
        </p:nvSpPr>
        <p:spPr>
          <a:xfrm>
            <a:off x="2914950" y="3163650"/>
            <a:ext cx="3314100" cy="9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2800"/>
              <a:t>Questions</a:t>
            </a:r>
            <a:endParaRPr b="0" sz="2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2800"/>
              <a:t>Réponses</a:t>
            </a:r>
            <a:endParaRPr b="0" sz="2800"/>
          </a:p>
        </p:txBody>
      </p:sp>
      <p:pic>
        <p:nvPicPr>
          <p:cNvPr id="463" name="Google Shape;463;g121da6f6a2d_0_73"/>
          <p:cNvPicPr preferRelativeResize="0"/>
          <p:nvPr/>
        </p:nvPicPr>
        <p:blipFill rotWithShape="1">
          <a:blip r:embed="rId3">
            <a:alphaModFix/>
          </a:blip>
          <a:srcRect b="0" l="-14850" r="-14847" t="-29701"/>
          <a:stretch/>
        </p:blipFill>
        <p:spPr>
          <a:xfrm>
            <a:off x="6411625" y="2430725"/>
            <a:ext cx="2712749" cy="271277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g121da6f6a2d_0_73"/>
          <p:cNvSpPr txBox="1"/>
          <p:nvPr>
            <p:ph idx="1" type="subTitle"/>
          </p:nvPr>
        </p:nvSpPr>
        <p:spPr>
          <a:xfrm>
            <a:off x="2915025" y="986500"/>
            <a:ext cx="3314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50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fr" sz="3500">
                <a:latin typeface="Montserrat"/>
                <a:ea typeface="Montserrat"/>
                <a:cs typeface="Montserrat"/>
                <a:sym typeface="Montserrat"/>
              </a:rPr>
              <a:t>3 -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5" name="Google Shape;465;g121da6f6a2d_0_73"/>
          <p:cNvPicPr preferRelativeResize="0"/>
          <p:nvPr/>
        </p:nvPicPr>
        <p:blipFill rotWithShape="1">
          <a:blip r:embed="rId4">
            <a:alphaModFix/>
          </a:blip>
          <a:srcRect b="1873" l="0" r="911" t="2374"/>
          <a:stretch/>
        </p:blipFill>
        <p:spPr>
          <a:xfrm>
            <a:off x="3113375" y="1539011"/>
            <a:ext cx="2917401" cy="1675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g152cdc0e124_0_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7813" y="4427235"/>
            <a:ext cx="971675" cy="50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sp>
        <p:nvSpPr>
          <p:cNvPr id="471" name="Google Shape;471;g152cdc0e124_0_203"/>
          <p:cNvSpPr txBox="1"/>
          <p:nvPr/>
        </p:nvSpPr>
        <p:spPr>
          <a:xfrm>
            <a:off x="1088325" y="628500"/>
            <a:ext cx="802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fr" sz="2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Partage et analyses</a:t>
            </a:r>
            <a:endParaRPr b="1" i="0" sz="2200" u="none" cap="none" strike="noStrik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472" name="Google Shape;472;g152cdc0e124_0_203"/>
          <p:cNvSpPr txBox="1"/>
          <p:nvPr/>
        </p:nvSpPr>
        <p:spPr>
          <a:xfrm>
            <a:off x="147600" y="1039425"/>
            <a:ext cx="8848800" cy="43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Partage et analyses:								</a:t>
            </a: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partager à</a:t>
            </a:r>
            <a:r>
              <a:rPr b="1" i="0" lang="fr" sz="1300" u="none" cap="none" strike="noStrik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 informatique.ccsaulieu@gmail.com</a:t>
            </a:r>
            <a:endParaRPr b="1" i="0" sz="1300" u="none" cap="none" strike="noStrike">
              <a:solidFill>
                <a:srgbClr val="0000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fr" sz="13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……………………………………………………………………………………………………………………………………………………………………………………………</a:t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73" name="Google Shape;473;g152cdc0e124_0_203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4" name="Google Shape;474;g152cdc0e124_0_203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Google Shape;475;g152cdc0e124_0_203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476" name="Google Shape;476;g152cdc0e124_0_203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7" name="Google Shape;477;g152cdc0e124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8" name="Google Shape;478;g152cdc0e124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152cdc0e124_0_203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g121da6f6a2d_0_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17908" y="-525"/>
            <a:ext cx="9262536" cy="521017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g121da6f6a2d_0_110"/>
          <p:cNvSpPr txBox="1"/>
          <p:nvPr>
            <p:ph idx="1" type="subTitle"/>
          </p:nvPr>
        </p:nvSpPr>
        <p:spPr>
          <a:xfrm>
            <a:off x="1691033" y="1724350"/>
            <a:ext cx="50046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3000"/>
              <a:t>Merci de votre attention !</a:t>
            </a:r>
            <a:endParaRPr sz="3000"/>
          </a:p>
        </p:txBody>
      </p:sp>
      <p:sp>
        <p:nvSpPr>
          <p:cNvPr id="486" name="Google Shape;486;g121da6f6a2d_0_110"/>
          <p:cNvSpPr/>
          <p:nvPr/>
        </p:nvSpPr>
        <p:spPr>
          <a:xfrm>
            <a:off x="4211400" y="4644375"/>
            <a:ext cx="4932600" cy="565800"/>
          </a:xfrm>
          <a:prstGeom prst="rect">
            <a:avLst/>
          </a:prstGeom>
          <a:gradFill>
            <a:gsLst>
              <a:gs pos="0">
                <a:schemeClr val="lt1"/>
              </a:gs>
              <a:gs pos="51000">
                <a:schemeClr val="lt1"/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121da6f6a2d_0_110"/>
          <p:cNvSpPr/>
          <p:nvPr/>
        </p:nvSpPr>
        <p:spPr>
          <a:xfrm>
            <a:off x="-118525" y="-33125"/>
            <a:ext cx="4045800" cy="565800"/>
          </a:xfrm>
          <a:prstGeom prst="rect">
            <a:avLst/>
          </a:prstGeom>
          <a:gradFill>
            <a:gsLst>
              <a:gs pos="0">
                <a:schemeClr val="lt1"/>
              </a:gs>
              <a:gs pos="51000">
                <a:schemeClr val="lt1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8" name="Google Shape;488;g121da6f6a2d_0_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525" y="-525"/>
            <a:ext cx="2896102" cy="500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g121da6f6a2d_0_110"/>
          <p:cNvGrpSpPr/>
          <p:nvPr/>
        </p:nvGrpSpPr>
        <p:grpSpPr>
          <a:xfrm>
            <a:off x="8356999" y="4682736"/>
            <a:ext cx="628356" cy="433746"/>
            <a:chOff x="7580825" y="338026"/>
            <a:chExt cx="1016100" cy="701400"/>
          </a:xfrm>
        </p:grpSpPr>
        <p:sp>
          <p:nvSpPr>
            <p:cNvPr id="490" name="Google Shape;490;g121da6f6a2d_0_110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1" name="Google Shape;491;g121da6f6a2d_0_1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2" name="Google Shape;492;g121da6f6a2d_0_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5732" y="4682727"/>
            <a:ext cx="831741" cy="4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121da6f6a2d_0_110"/>
          <p:cNvSpPr txBox="1"/>
          <p:nvPr>
            <p:ph idx="1" type="subTitle"/>
          </p:nvPr>
        </p:nvSpPr>
        <p:spPr>
          <a:xfrm>
            <a:off x="4324350" y="0"/>
            <a:ext cx="47067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/>
              <a:t>julien.maignaut@conseiller-numerique.fr</a:t>
            </a:r>
            <a:endParaRPr b="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9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2cdc0e124_0_29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/>
              <a:t>À propos </a:t>
            </a:r>
            <a:endParaRPr/>
          </a:p>
        </p:txBody>
      </p:sp>
      <p:sp>
        <p:nvSpPr>
          <p:cNvPr id="87" name="Google Shape;87;g152cdc0e124_0_295"/>
          <p:cNvSpPr txBox="1"/>
          <p:nvPr>
            <p:ph idx="1" type="body"/>
          </p:nvPr>
        </p:nvSpPr>
        <p:spPr>
          <a:xfrm>
            <a:off x="311700" y="1017458"/>
            <a:ext cx="8520600" cy="36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Dans cette session, je vous propose de commencer par une</a:t>
            </a:r>
            <a:r>
              <a:rPr b="1" lang="fr" sz="1500"/>
              <a:t> introduction à la cybersécurité</a:t>
            </a:r>
            <a:r>
              <a:rPr lang="fr" sz="1500"/>
              <a:t>, avant la superbe surprise sur le sujet et les différents bonus que comportent cette session….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Ensuite nous allons énumérer les </a:t>
            </a:r>
            <a:r>
              <a:rPr b="1" lang="fr" sz="1500"/>
              <a:t>principaux risques</a:t>
            </a:r>
            <a:r>
              <a:rPr lang="fr" sz="1500"/>
              <a:t> présents dans le </a:t>
            </a:r>
            <a:r>
              <a:rPr lang="fr" sz="1500"/>
              <a:t>cybermonde.</a:t>
            </a:r>
            <a:r>
              <a:rPr lang="fr" sz="1500"/>
              <a:t>  Nous verrons la définition des différents termes </a:t>
            </a:r>
            <a:r>
              <a:rPr lang="fr" sz="1500"/>
              <a:t>techniques</a:t>
            </a:r>
            <a:r>
              <a:rPr lang="fr" sz="1500"/>
              <a:t> que cela induit.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Enfin, nous regarderons les fiches des </a:t>
            </a:r>
            <a:r>
              <a:rPr b="1" lang="fr" sz="1500"/>
              <a:t>bonnes pratiques </a:t>
            </a:r>
            <a:r>
              <a:rPr lang="fr" sz="1500"/>
              <a:t>fournies par </a:t>
            </a:r>
            <a:r>
              <a:rPr i="1" lang="fr" sz="1500"/>
              <a:t>c</a:t>
            </a:r>
            <a:r>
              <a:rPr i="1" lang="fr" sz="1500"/>
              <a:t>ybermalveillance.gouv.fr</a:t>
            </a:r>
            <a:r>
              <a:rPr lang="fr" sz="1500"/>
              <a:t> avant de rappeler les </a:t>
            </a:r>
            <a:r>
              <a:rPr b="1" lang="fr" sz="1500"/>
              <a:t>droits des internautes </a:t>
            </a:r>
            <a:r>
              <a:rPr lang="fr" sz="1500"/>
              <a:t>sur la protection des données personnelles.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Nous  conclurons cette session par un échange de questions/réponses.</a:t>
            </a:r>
            <a:endParaRPr sz="1500"/>
          </a:p>
        </p:txBody>
      </p:sp>
      <p:pic>
        <p:nvPicPr>
          <p:cNvPr id="88" name="Google Shape;88;g152cdc0e124_0_2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6688" y="4441635"/>
            <a:ext cx="971675" cy="506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627"/>
              </a:srgbClr>
            </a:outerShdw>
          </a:effectLst>
        </p:spPr>
      </p:pic>
      <p:pic>
        <p:nvPicPr>
          <p:cNvPr id="89" name="Google Shape;89;g152cdc0e124_0_2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10" y="4344286"/>
            <a:ext cx="4057831" cy="701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152cdc0e124_0_295"/>
          <p:cNvGrpSpPr/>
          <p:nvPr/>
        </p:nvGrpSpPr>
        <p:grpSpPr>
          <a:xfrm>
            <a:off x="4202800" y="4268076"/>
            <a:ext cx="1016100" cy="701400"/>
            <a:chOff x="7580825" y="338026"/>
            <a:chExt cx="1016100" cy="701400"/>
          </a:xfrm>
        </p:grpSpPr>
        <p:sp>
          <p:nvSpPr>
            <p:cNvPr id="91" name="Google Shape;91;g152cdc0e124_0_295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" name="Google Shape;92;g152cdc0e124_0_29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121bacad4cf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79175" y="-122825"/>
            <a:ext cx="9523176" cy="52663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121bacad4cf_0_23"/>
          <p:cNvSpPr/>
          <p:nvPr/>
        </p:nvSpPr>
        <p:spPr>
          <a:xfrm>
            <a:off x="1221125" y="1591150"/>
            <a:ext cx="6975300" cy="2442300"/>
          </a:xfrm>
          <a:prstGeom prst="rect">
            <a:avLst/>
          </a:prstGeom>
          <a:solidFill>
            <a:srgbClr val="000000">
              <a:alpha val="6509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121bacad4cf_0_23"/>
          <p:cNvSpPr txBox="1"/>
          <p:nvPr>
            <p:ph idx="1" type="subTitle"/>
          </p:nvPr>
        </p:nvSpPr>
        <p:spPr>
          <a:xfrm>
            <a:off x="1357375" y="1524150"/>
            <a:ext cx="6839100" cy="244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Montserrat"/>
              <a:buAutoNum type="arabicPeriod"/>
            </a:pPr>
            <a:r>
              <a:rPr b="0" lang="fr" sz="2300">
                <a:latin typeface="Montserrat"/>
                <a:ea typeface="Montserrat"/>
                <a:cs typeface="Montserrat"/>
                <a:sym typeface="Montserrat"/>
              </a:rPr>
              <a:t>Introduction à la Cyber Sécurité</a:t>
            </a:r>
            <a:endParaRPr b="0"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2300">
                <a:latin typeface="Montserrat"/>
                <a:ea typeface="Montserrat"/>
                <a:cs typeface="Montserrat"/>
                <a:sym typeface="Montserrat"/>
              </a:rPr>
              <a:t>2.   Fiches pratiques</a:t>
            </a:r>
            <a:endParaRPr b="0"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2300">
                <a:latin typeface="Montserrat"/>
                <a:ea typeface="Montserrat"/>
                <a:cs typeface="Montserrat"/>
                <a:sym typeface="Montserrat"/>
              </a:rPr>
              <a:t>3.   Vos droits</a:t>
            </a:r>
            <a:endParaRPr b="0" sz="2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2300">
                <a:latin typeface="Montserrat"/>
                <a:ea typeface="Montserrat"/>
                <a:cs typeface="Montserrat"/>
                <a:sym typeface="Montserrat"/>
              </a:rPr>
              <a:t>3.   Questions/réponses</a:t>
            </a:r>
            <a:endParaRPr b="0"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g121bacad4cf_0_23"/>
          <p:cNvSpPr txBox="1"/>
          <p:nvPr>
            <p:ph idx="1" type="subTitle"/>
          </p:nvPr>
        </p:nvSpPr>
        <p:spPr>
          <a:xfrm>
            <a:off x="1362400" y="316050"/>
            <a:ext cx="68391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fr" sz="1600">
                <a:latin typeface="Montserrat"/>
                <a:ea typeface="Montserrat"/>
                <a:cs typeface="Montserrat"/>
                <a:sym typeface="Montserrat"/>
              </a:rPr>
              <a:t>Usagers du territoire - Communauté de Communes de Saulieu</a:t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1" name="Google Shape;101;g121bacad4cf_0_23"/>
          <p:cNvCxnSpPr/>
          <p:nvPr/>
        </p:nvCxnSpPr>
        <p:spPr>
          <a:xfrm>
            <a:off x="1210010" y="688730"/>
            <a:ext cx="6757800" cy="0"/>
          </a:xfrm>
          <a:prstGeom prst="straightConnector1">
            <a:avLst/>
          </a:prstGeom>
          <a:noFill/>
          <a:ln cap="flat" cmpd="sng" w="15875">
            <a:solidFill>
              <a:srgbClr val="EEEEE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g121bacad4cf_0_23"/>
          <p:cNvSpPr/>
          <p:nvPr/>
        </p:nvSpPr>
        <p:spPr>
          <a:xfrm>
            <a:off x="5379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g121bacad4cf_0_23"/>
          <p:cNvCxnSpPr/>
          <p:nvPr/>
        </p:nvCxnSpPr>
        <p:spPr>
          <a:xfrm>
            <a:off x="1210010" y="4312993"/>
            <a:ext cx="6757800" cy="0"/>
          </a:xfrm>
          <a:prstGeom prst="straightConnector1">
            <a:avLst/>
          </a:prstGeom>
          <a:noFill/>
          <a:ln cap="flat" cmpd="sng" w="15875">
            <a:solidFill>
              <a:srgbClr val="EEEEE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" name="Google Shape;104;g121bacad4cf_0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sp>
        <p:nvSpPr>
          <p:cNvPr id="105" name="Google Shape;105;g121bacad4cf_0_23"/>
          <p:cNvSpPr txBox="1"/>
          <p:nvPr>
            <p:ph idx="1" type="subTitle"/>
          </p:nvPr>
        </p:nvSpPr>
        <p:spPr>
          <a:xfrm>
            <a:off x="3867000" y="822753"/>
            <a:ext cx="55689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3500">
                <a:latin typeface="Montserrat"/>
                <a:ea typeface="Montserrat"/>
                <a:cs typeface="Montserrat"/>
                <a:sym typeface="Montserrat"/>
              </a:rPr>
              <a:t>PROGRAMME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g121bacad4cf_0_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834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1bacad4cf_0_6"/>
          <p:cNvSpPr txBox="1"/>
          <p:nvPr>
            <p:ph type="ctrTitle"/>
          </p:nvPr>
        </p:nvSpPr>
        <p:spPr>
          <a:xfrm>
            <a:off x="2914950" y="3204563"/>
            <a:ext cx="3314100" cy="4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2700"/>
              <a:t>Introduction</a:t>
            </a:r>
            <a:endParaRPr b="0" sz="2700"/>
          </a:p>
        </p:txBody>
      </p:sp>
      <p:sp>
        <p:nvSpPr>
          <p:cNvPr id="112" name="Google Shape;112;g121bacad4cf_0_6"/>
          <p:cNvSpPr txBox="1"/>
          <p:nvPr>
            <p:ph idx="1" type="subTitle"/>
          </p:nvPr>
        </p:nvSpPr>
        <p:spPr>
          <a:xfrm>
            <a:off x="3096300" y="3881976"/>
            <a:ext cx="2951400" cy="28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400"/>
              <a:t>Julien Maignaut</a:t>
            </a:r>
            <a:endParaRPr sz="1400"/>
          </a:p>
        </p:txBody>
      </p:sp>
      <p:pic>
        <p:nvPicPr>
          <p:cNvPr id="113" name="Google Shape;113;g121bacad4cf_0_6"/>
          <p:cNvPicPr preferRelativeResize="0"/>
          <p:nvPr/>
        </p:nvPicPr>
        <p:blipFill rotWithShape="1">
          <a:blip r:embed="rId3">
            <a:alphaModFix/>
          </a:blip>
          <a:srcRect b="1059" l="0" r="0" t="-1060"/>
          <a:stretch/>
        </p:blipFill>
        <p:spPr>
          <a:xfrm>
            <a:off x="3247125" y="1506325"/>
            <a:ext cx="2649903" cy="17087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pic>
        <p:nvPicPr>
          <p:cNvPr id="114" name="Google Shape;114;g121bacad4cf_0_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" y="3616331"/>
            <a:ext cx="2712749" cy="1527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21bacad4cf_0_6"/>
          <p:cNvSpPr txBox="1"/>
          <p:nvPr>
            <p:ph idx="1" type="subTitle"/>
          </p:nvPr>
        </p:nvSpPr>
        <p:spPr>
          <a:xfrm>
            <a:off x="2915025" y="986500"/>
            <a:ext cx="33141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508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-"/>
            </a:pPr>
            <a:r>
              <a:rPr lang="fr" sz="3500">
                <a:latin typeface="Montserrat"/>
                <a:ea typeface="Montserrat"/>
                <a:cs typeface="Montserrat"/>
                <a:sym typeface="Montserrat"/>
              </a:rPr>
              <a:t>1 -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g121bacad4cf_0_6"/>
          <p:cNvSpPr txBox="1"/>
          <p:nvPr>
            <p:ph idx="4294967295" type="title"/>
          </p:nvPr>
        </p:nvSpPr>
        <p:spPr>
          <a:xfrm>
            <a:off x="6406900" y="0"/>
            <a:ext cx="2649900" cy="23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1400">
                <a:solidFill>
                  <a:srgbClr val="F4CCCC"/>
                </a:solidFill>
              </a:rPr>
              <a:t>Introduction</a:t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1400">
                <a:solidFill>
                  <a:srgbClr val="F4CCCC"/>
                </a:solidFill>
              </a:rPr>
              <a:t>Les Risques</a:t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1400">
                <a:solidFill>
                  <a:srgbClr val="F4CCCC"/>
                </a:solidFill>
              </a:rPr>
              <a:t>Phishing</a:t>
            </a:r>
            <a:endParaRPr b="0"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1400">
                <a:solidFill>
                  <a:srgbClr val="F4CCCC"/>
                </a:solidFill>
              </a:rPr>
              <a:t>Ransomware</a:t>
            </a:r>
            <a:endParaRPr b="0"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fr" sz="1400">
                <a:solidFill>
                  <a:srgbClr val="F4CCCC"/>
                </a:solidFill>
              </a:rPr>
              <a:t>Tech support scam</a:t>
            </a:r>
            <a:endParaRPr b="0"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400">
              <a:solidFill>
                <a:srgbClr val="F4CC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1bacad4cf_0_98"/>
          <p:cNvSpPr txBox="1"/>
          <p:nvPr>
            <p:ph type="title"/>
          </p:nvPr>
        </p:nvSpPr>
        <p:spPr>
          <a:xfrm>
            <a:off x="1133800" y="6887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/>
              <a:t>Introduction à la cybersécurité</a:t>
            </a:r>
            <a:endParaRPr sz="2300"/>
          </a:p>
        </p:txBody>
      </p:sp>
      <p:sp>
        <p:nvSpPr>
          <p:cNvPr id="122" name="Google Shape;122;g121bacad4cf_0_98"/>
          <p:cNvSpPr txBox="1"/>
          <p:nvPr>
            <p:ph idx="1" type="body"/>
          </p:nvPr>
        </p:nvSpPr>
        <p:spPr>
          <a:xfrm>
            <a:off x="0" y="1105750"/>
            <a:ext cx="91440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	Petit exercice brise glace:</a:t>
            </a:r>
            <a:endParaRPr sz="1500"/>
          </a:p>
        </p:txBody>
      </p:sp>
      <p:sp>
        <p:nvSpPr>
          <p:cNvPr id="123" name="Google Shape;123;g121bacad4cf_0_98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4" name="Google Shape;124;g121bacad4cf_0_98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5" name="Google Shape;125;g121bacad4cf_0_98"/>
          <p:cNvSpPr/>
          <p:nvPr/>
        </p:nvSpPr>
        <p:spPr>
          <a:xfrm>
            <a:off x="309332" y="278318"/>
            <a:ext cx="814050" cy="827444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g121bacad4cf_0_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</p:pic>
      <p:grpSp>
        <p:nvGrpSpPr>
          <p:cNvPr id="127" name="Google Shape;127;g121bacad4cf_0_98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128" name="Google Shape;128;g121bacad4cf_0_98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" name="Google Shape;129;g121bacad4cf_0_9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0" name="Google Shape;130;g121bacad4cf_0_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121bacad4cf_0_98"/>
          <p:cNvSpPr txBox="1"/>
          <p:nvPr/>
        </p:nvSpPr>
        <p:spPr>
          <a:xfrm>
            <a:off x="464500" y="2115625"/>
            <a:ext cx="82476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fr" sz="4100" u="none" cap="none" strike="noStrike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www.wooclap.com/</a:t>
            </a:r>
            <a:r>
              <a:rPr b="1" lang="fr" sz="4100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SECURITE</a:t>
            </a:r>
            <a:r>
              <a:rPr b="1" i="0" lang="fr" sz="4100" u="none" cap="none" strike="noStrike">
                <a:solidFill>
                  <a:srgbClr val="146AF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21</a:t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g121bacad4cf_0_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5475" y="3087300"/>
            <a:ext cx="2128875" cy="17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21bacad4cf_0_98"/>
          <p:cNvSpPr txBox="1"/>
          <p:nvPr>
            <p:ph idx="1" type="body"/>
          </p:nvPr>
        </p:nvSpPr>
        <p:spPr>
          <a:xfrm>
            <a:off x="2983950" y="3159925"/>
            <a:ext cx="3176100" cy="14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Rendez-vous à cette adresse pour participer activement à l’élaboration de notre réflexion du jour…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2b800b6eeb_0_102"/>
          <p:cNvSpPr txBox="1"/>
          <p:nvPr>
            <p:ph type="title"/>
          </p:nvPr>
        </p:nvSpPr>
        <p:spPr>
          <a:xfrm>
            <a:off x="1133800" y="6887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/>
              <a:t>Introduction à la cybersécurité</a:t>
            </a:r>
            <a:endParaRPr sz="2300"/>
          </a:p>
        </p:txBody>
      </p:sp>
      <p:sp>
        <p:nvSpPr>
          <p:cNvPr id="139" name="Google Shape;139;g12b800b6eeb_0_102"/>
          <p:cNvSpPr txBox="1"/>
          <p:nvPr>
            <p:ph idx="1" type="body"/>
          </p:nvPr>
        </p:nvSpPr>
        <p:spPr>
          <a:xfrm>
            <a:off x="0" y="1105750"/>
            <a:ext cx="9144000" cy="27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Tout le monde a des connaissances plus ou moins approfondies sur le sujet de la cybersécurité.</a:t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Les risques de sécurité les plus souvent rencontrés:</a:t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i="1" lang="fr" sz="1300">
                <a:solidFill>
                  <a:schemeClr val="lt1"/>
                </a:solidFill>
              </a:rPr>
              <a:t>Rançongiciels</a:t>
            </a:r>
            <a:endParaRPr b="1" i="1" sz="13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140" name="Google Shape;140;g12b800b6eeb_0_102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1" name="Google Shape;141;g12b800b6eeb_0_102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g12b800b6eeb_0_102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g12b800b6eeb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144" name="Google Shape;144;g12b800b6eeb_0_102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145" name="Google Shape;145;g12b800b6eeb_0_102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" name="Google Shape;146;g12b800b6eeb_0_10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g12b800b6eeb_0_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2b800b6eeb_0_102"/>
          <p:cNvSpPr txBox="1"/>
          <p:nvPr/>
        </p:nvSpPr>
        <p:spPr>
          <a:xfrm>
            <a:off x="526650" y="2370400"/>
            <a:ext cx="1723500" cy="585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Rançongiciels</a:t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9" name="Google Shape;149;g12b800b6eeb_0_102"/>
          <p:cNvSpPr txBox="1"/>
          <p:nvPr/>
        </p:nvSpPr>
        <p:spPr>
          <a:xfrm>
            <a:off x="2517450" y="2370400"/>
            <a:ext cx="1723500" cy="585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Hameçonnage</a:t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g12b800b6eeb_0_102"/>
          <p:cNvSpPr txBox="1"/>
          <p:nvPr/>
        </p:nvSpPr>
        <p:spPr>
          <a:xfrm>
            <a:off x="4508250" y="2370400"/>
            <a:ext cx="1723500" cy="585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Virus informatique</a:t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1"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1" name="Google Shape;151;g12b800b6eeb_0_102"/>
          <p:cNvSpPr txBox="1"/>
          <p:nvPr/>
        </p:nvSpPr>
        <p:spPr>
          <a:xfrm>
            <a:off x="6557600" y="2370400"/>
            <a:ext cx="1723500" cy="5850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rgbClr val="4A86E8"/>
            </a:solidFill>
            <a:prstDash val="dash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4902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fr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Arnaque au faux support technique</a:t>
            </a:r>
            <a:endParaRPr b="1" i="1" sz="13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2" name="Google Shape;152;g12b800b6eeb_0_102"/>
          <p:cNvPicPr preferRelativeResize="0"/>
          <p:nvPr/>
        </p:nvPicPr>
        <p:blipFill rotWithShape="1">
          <a:blip r:embed="rId6">
            <a:alphaModFix/>
          </a:blip>
          <a:srcRect b="3521" l="0" r="0" t="0"/>
          <a:stretch/>
        </p:blipFill>
        <p:spPr>
          <a:xfrm>
            <a:off x="2989675" y="3176654"/>
            <a:ext cx="2573002" cy="186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12b800b6eeb_0_203"/>
          <p:cNvPicPr preferRelativeResize="0"/>
          <p:nvPr/>
        </p:nvPicPr>
        <p:blipFill rotWithShape="1">
          <a:blip r:embed="rId3">
            <a:alphaModFix/>
          </a:blip>
          <a:srcRect b="3139" l="6446" r="5602" t="12692"/>
          <a:stretch/>
        </p:blipFill>
        <p:spPr>
          <a:xfrm>
            <a:off x="304800" y="1103350"/>
            <a:ext cx="2724149" cy="3834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g12b800b6eeb_0_203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9" name="Google Shape;159;g12b800b6eeb_0_203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g12b800b6eeb_0_203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161" name="Google Shape;161;g12b800b6eeb_0_203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2" name="Google Shape;162;g12b800b6eeb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3" name="Google Shape;163;g12b800b6eeb_0_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2b800b6eeb_0_203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g12b800b6eeb_0_203"/>
          <p:cNvPicPr preferRelativeResize="0"/>
          <p:nvPr/>
        </p:nvPicPr>
        <p:blipFill rotWithShape="1">
          <a:blip r:embed="rId6">
            <a:alphaModFix/>
          </a:blip>
          <a:srcRect b="3591" l="0" r="3260" t="12684"/>
          <a:stretch/>
        </p:blipFill>
        <p:spPr>
          <a:xfrm>
            <a:off x="5913475" y="1103350"/>
            <a:ext cx="3097450" cy="383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2b800b6eeb_0_203"/>
          <p:cNvPicPr preferRelativeResize="0"/>
          <p:nvPr/>
        </p:nvPicPr>
        <p:blipFill rotWithShape="1">
          <a:blip r:embed="rId7">
            <a:alphaModFix/>
          </a:blip>
          <a:srcRect b="2353" l="0" r="3381" t="12388"/>
          <a:stretch/>
        </p:blipFill>
        <p:spPr>
          <a:xfrm>
            <a:off x="2952750" y="1103350"/>
            <a:ext cx="2981325" cy="386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2b800b6eeb_0_203"/>
          <p:cNvSpPr/>
          <p:nvPr/>
        </p:nvSpPr>
        <p:spPr>
          <a:xfrm>
            <a:off x="447194" y="1808306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b800b6eeb_0_203"/>
          <p:cNvSpPr/>
          <p:nvPr/>
        </p:nvSpPr>
        <p:spPr>
          <a:xfrm>
            <a:off x="447194" y="1939275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2b800b6eeb_0_203"/>
          <p:cNvSpPr/>
          <p:nvPr/>
        </p:nvSpPr>
        <p:spPr>
          <a:xfrm>
            <a:off x="649600" y="2125013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2b800b6eeb_0_203"/>
          <p:cNvSpPr/>
          <p:nvPr/>
        </p:nvSpPr>
        <p:spPr>
          <a:xfrm>
            <a:off x="449575" y="2332181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2b800b6eeb_0_203"/>
          <p:cNvSpPr/>
          <p:nvPr/>
        </p:nvSpPr>
        <p:spPr>
          <a:xfrm>
            <a:off x="461481" y="3360881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2b800b6eeb_0_203"/>
          <p:cNvSpPr/>
          <p:nvPr/>
        </p:nvSpPr>
        <p:spPr>
          <a:xfrm>
            <a:off x="461481" y="3491850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b800b6eeb_0_203"/>
          <p:cNvSpPr/>
          <p:nvPr/>
        </p:nvSpPr>
        <p:spPr>
          <a:xfrm>
            <a:off x="675794" y="3720450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12b800b6eeb_0_203"/>
          <p:cNvSpPr/>
          <p:nvPr/>
        </p:nvSpPr>
        <p:spPr>
          <a:xfrm>
            <a:off x="473388" y="4010963"/>
            <a:ext cx="76200" cy="786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12b800b6eeb_0_203"/>
          <p:cNvSpPr/>
          <p:nvPr/>
        </p:nvSpPr>
        <p:spPr>
          <a:xfrm>
            <a:off x="3313923" y="1530489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2b800b6eeb_0_203"/>
          <p:cNvSpPr/>
          <p:nvPr/>
        </p:nvSpPr>
        <p:spPr>
          <a:xfrm>
            <a:off x="3313923" y="1597073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b800b6eeb_0_203"/>
          <p:cNvSpPr/>
          <p:nvPr/>
        </p:nvSpPr>
        <p:spPr>
          <a:xfrm>
            <a:off x="3518869" y="1846151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2b800b6eeb_0_203"/>
          <p:cNvSpPr/>
          <p:nvPr/>
        </p:nvSpPr>
        <p:spPr>
          <a:xfrm>
            <a:off x="3316392" y="2181542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2b800b6eeb_0_203"/>
          <p:cNvSpPr/>
          <p:nvPr/>
        </p:nvSpPr>
        <p:spPr>
          <a:xfrm>
            <a:off x="3313923" y="3138392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b800b6eeb_0_203"/>
          <p:cNvSpPr/>
          <p:nvPr/>
        </p:nvSpPr>
        <p:spPr>
          <a:xfrm>
            <a:off x="3316392" y="3333215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2b800b6eeb_0_203"/>
          <p:cNvSpPr/>
          <p:nvPr/>
        </p:nvSpPr>
        <p:spPr>
          <a:xfrm>
            <a:off x="3316392" y="3567496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12b800b6eeb_0_203"/>
          <p:cNvSpPr/>
          <p:nvPr/>
        </p:nvSpPr>
        <p:spPr>
          <a:xfrm>
            <a:off x="3316392" y="3912751"/>
            <a:ext cx="79200" cy="813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12b800b6eeb_0_203"/>
          <p:cNvSpPr/>
          <p:nvPr/>
        </p:nvSpPr>
        <p:spPr>
          <a:xfrm>
            <a:off x="6263432" y="3617353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2b800b6eeb_0_203"/>
          <p:cNvSpPr/>
          <p:nvPr/>
        </p:nvSpPr>
        <p:spPr>
          <a:xfrm>
            <a:off x="6276552" y="3209072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2b800b6eeb_0_203"/>
          <p:cNvSpPr/>
          <p:nvPr/>
        </p:nvSpPr>
        <p:spPr>
          <a:xfrm>
            <a:off x="6276552" y="3403005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2b800b6eeb_0_203"/>
          <p:cNvSpPr/>
          <p:nvPr/>
        </p:nvSpPr>
        <p:spPr>
          <a:xfrm>
            <a:off x="6276552" y="3339211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2b800b6eeb_0_203"/>
          <p:cNvSpPr/>
          <p:nvPr/>
        </p:nvSpPr>
        <p:spPr>
          <a:xfrm>
            <a:off x="6273928" y="3892943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2b800b6eeb_0_203"/>
          <p:cNvSpPr/>
          <p:nvPr/>
        </p:nvSpPr>
        <p:spPr>
          <a:xfrm>
            <a:off x="6468105" y="1800500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2b800b6eeb_0_203"/>
          <p:cNvSpPr/>
          <p:nvPr/>
        </p:nvSpPr>
        <p:spPr>
          <a:xfrm>
            <a:off x="6273928" y="1412632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2b800b6eeb_0_203"/>
          <p:cNvSpPr/>
          <p:nvPr/>
        </p:nvSpPr>
        <p:spPr>
          <a:xfrm>
            <a:off x="6271304" y="1542772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2b800b6eeb_0_203"/>
          <p:cNvSpPr/>
          <p:nvPr/>
        </p:nvSpPr>
        <p:spPr>
          <a:xfrm>
            <a:off x="6273928" y="2086297"/>
            <a:ext cx="84000" cy="84000"/>
          </a:xfrm>
          <a:prstGeom prst="mathMultiply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g12b800b6eeb_0_203"/>
          <p:cNvCxnSpPr/>
          <p:nvPr/>
        </p:nvCxnSpPr>
        <p:spPr>
          <a:xfrm>
            <a:off x="7281542" y="2407845"/>
            <a:ext cx="112800" cy="66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g12b800b6eeb_0_203"/>
          <p:cNvCxnSpPr/>
          <p:nvPr/>
        </p:nvCxnSpPr>
        <p:spPr>
          <a:xfrm flipH="1" rot="10800000">
            <a:off x="7281542" y="2402788"/>
            <a:ext cx="112800" cy="663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g12b800b6eeb_0_203"/>
          <p:cNvCxnSpPr/>
          <p:nvPr/>
        </p:nvCxnSpPr>
        <p:spPr>
          <a:xfrm>
            <a:off x="7281542" y="2540524"/>
            <a:ext cx="112800" cy="102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g12b800b6eeb_0_203"/>
          <p:cNvCxnSpPr/>
          <p:nvPr/>
        </p:nvCxnSpPr>
        <p:spPr>
          <a:xfrm flipH="1" rot="10800000">
            <a:off x="7281542" y="2576291"/>
            <a:ext cx="109800" cy="612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g12b800b6eeb_0_203"/>
          <p:cNvCxnSpPr/>
          <p:nvPr/>
        </p:nvCxnSpPr>
        <p:spPr>
          <a:xfrm>
            <a:off x="4253709" y="2363076"/>
            <a:ext cx="113700" cy="864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g12b800b6eeb_0_203"/>
          <p:cNvCxnSpPr/>
          <p:nvPr/>
        </p:nvCxnSpPr>
        <p:spPr>
          <a:xfrm flipH="1" rot="10800000">
            <a:off x="4256198" y="2348282"/>
            <a:ext cx="108600" cy="7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g12b800b6eeb_0_203"/>
          <p:cNvCxnSpPr/>
          <p:nvPr/>
        </p:nvCxnSpPr>
        <p:spPr>
          <a:xfrm>
            <a:off x="4256198" y="2481449"/>
            <a:ext cx="111000" cy="321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g12b800b6eeb_0_203"/>
          <p:cNvCxnSpPr/>
          <p:nvPr/>
        </p:nvCxnSpPr>
        <p:spPr>
          <a:xfrm>
            <a:off x="1378750" y="2634625"/>
            <a:ext cx="71400" cy="64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g12b800b6eeb_0_203"/>
          <p:cNvCxnSpPr/>
          <p:nvPr/>
        </p:nvCxnSpPr>
        <p:spPr>
          <a:xfrm>
            <a:off x="1381125" y="2698900"/>
            <a:ext cx="69000" cy="573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g12b800b6eeb_0_203"/>
          <p:cNvCxnSpPr/>
          <p:nvPr/>
        </p:nvCxnSpPr>
        <p:spPr>
          <a:xfrm flipH="1" rot="10800000">
            <a:off x="1378750" y="2634550"/>
            <a:ext cx="71400" cy="12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g12b800b6eeb_0_203"/>
          <p:cNvCxnSpPr/>
          <p:nvPr/>
        </p:nvCxnSpPr>
        <p:spPr>
          <a:xfrm>
            <a:off x="1707350" y="4315775"/>
            <a:ext cx="111900" cy="119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g12b800b6eeb_0_203"/>
          <p:cNvCxnSpPr/>
          <p:nvPr/>
        </p:nvCxnSpPr>
        <p:spPr>
          <a:xfrm flipH="1" rot="10800000">
            <a:off x="1707350" y="4311075"/>
            <a:ext cx="111900" cy="690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g12b800b6eeb_0_203"/>
          <p:cNvCxnSpPr/>
          <p:nvPr/>
        </p:nvCxnSpPr>
        <p:spPr>
          <a:xfrm flipH="1" rot="10800000">
            <a:off x="1707350" y="4375400"/>
            <a:ext cx="109500" cy="642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g12b800b6eeb_0_203"/>
          <p:cNvCxnSpPr/>
          <p:nvPr/>
        </p:nvCxnSpPr>
        <p:spPr>
          <a:xfrm>
            <a:off x="4543121" y="4164307"/>
            <a:ext cx="86400" cy="1011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g12b800b6eeb_0_203"/>
          <p:cNvCxnSpPr/>
          <p:nvPr/>
        </p:nvCxnSpPr>
        <p:spPr>
          <a:xfrm flipH="1" rot="10800000">
            <a:off x="4545584" y="4161994"/>
            <a:ext cx="79200" cy="61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g12b800b6eeb_0_203"/>
          <p:cNvCxnSpPr/>
          <p:nvPr/>
        </p:nvCxnSpPr>
        <p:spPr>
          <a:xfrm>
            <a:off x="4543121" y="4282680"/>
            <a:ext cx="86400" cy="492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g12b800b6eeb_0_203"/>
          <p:cNvCxnSpPr/>
          <p:nvPr/>
        </p:nvCxnSpPr>
        <p:spPr>
          <a:xfrm>
            <a:off x="7233277" y="4214492"/>
            <a:ext cx="97200" cy="275400"/>
          </a:xfrm>
          <a:prstGeom prst="straightConnector1">
            <a:avLst/>
          </a:prstGeom>
          <a:noFill/>
          <a:ln cap="flat" cmpd="sng" w="952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g12b800b6eeb_0_203"/>
          <p:cNvCxnSpPr/>
          <p:nvPr/>
        </p:nvCxnSpPr>
        <p:spPr>
          <a:xfrm flipH="1" rot="10800000">
            <a:off x="7233277" y="4214553"/>
            <a:ext cx="99900" cy="1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g12b800b6eeb_0_203"/>
          <p:cNvCxnSpPr/>
          <p:nvPr/>
        </p:nvCxnSpPr>
        <p:spPr>
          <a:xfrm flipH="1" rot="10800000">
            <a:off x="7233277" y="4286333"/>
            <a:ext cx="99900" cy="132300"/>
          </a:xfrm>
          <a:prstGeom prst="straightConnector1">
            <a:avLst/>
          </a:prstGeom>
          <a:noFill/>
          <a:ln cap="flat" cmpd="sng" w="9525">
            <a:solidFill>
              <a:srgbClr val="146A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g12b800b6eeb_0_203"/>
          <p:cNvCxnSpPr/>
          <p:nvPr/>
        </p:nvCxnSpPr>
        <p:spPr>
          <a:xfrm flipH="1" rot="10800000">
            <a:off x="7233277" y="4383127"/>
            <a:ext cx="97200" cy="1095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" name="Google Shape;212;g12b800b6eeb_0_203"/>
          <p:cNvSpPr txBox="1"/>
          <p:nvPr>
            <p:ph type="title"/>
          </p:nvPr>
        </p:nvSpPr>
        <p:spPr>
          <a:xfrm>
            <a:off x="1133800" y="647375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/>
              <a:t>Interrogation surprise ;)</a:t>
            </a:r>
            <a:endParaRPr sz="2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12b800b6eeb_0_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25692"/>
            <a:ext cx="2583077" cy="172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2b800b6eeb_0_184"/>
          <p:cNvSpPr txBox="1"/>
          <p:nvPr>
            <p:ph type="title"/>
          </p:nvPr>
        </p:nvSpPr>
        <p:spPr>
          <a:xfrm>
            <a:off x="1133800" y="6887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fr" sz="2300"/>
              <a:t>INTERROGATION SURPRISE</a:t>
            </a:r>
            <a:endParaRPr sz="2300"/>
          </a:p>
        </p:txBody>
      </p:sp>
      <p:sp>
        <p:nvSpPr>
          <p:cNvPr id="219" name="Google Shape;219;g12b800b6eeb_0_184"/>
          <p:cNvSpPr txBox="1"/>
          <p:nvPr>
            <p:ph idx="1" type="body"/>
          </p:nvPr>
        </p:nvSpPr>
        <p:spPr>
          <a:xfrm>
            <a:off x="382050" y="1105750"/>
            <a:ext cx="8398200" cy="9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500"/>
              <a:t>Avant d’aller plus loin, merci de bien vouloir …</a:t>
            </a:r>
            <a:endParaRPr sz="1900" u="sng"/>
          </a:p>
        </p:txBody>
      </p:sp>
      <p:sp>
        <p:nvSpPr>
          <p:cNvPr id="220" name="Google Shape;220;g12b800b6eeb_0_184"/>
          <p:cNvSpPr txBox="1"/>
          <p:nvPr>
            <p:ph idx="4294967295" type="subTitle"/>
          </p:nvPr>
        </p:nvSpPr>
        <p:spPr>
          <a:xfrm>
            <a:off x="1133800" y="316050"/>
            <a:ext cx="6839100" cy="3507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rPr b="0" i="0" lang="fr" sz="16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Les Usagers du territoire</a:t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1" name="Google Shape;221;g12b800b6eeb_0_184"/>
          <p:cNvCxnSpPr/>
          <p:nvPr/>
        </p:nvCxnSpPr>
        <p:spPr>
          <a:xfrm flipH="1" rot="10800000">
            <a:off x="1022282" y="688740"/>
            <a:ext cx="6945600" cy="3300"/>
          </a:xfrm>
          <a:prstGeom prst="straightConnector1">
            <a:avLst/>
          </a:prstGeom>
          <a:noFill/>
          <a:ln cap="flat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" name="Google Shape;222;g12b800b6eeb_0_184"/>
          <p:cNvSpPr/>
          <p:nvPr/>
        </p:nvSpPr>
        <p:spPr>
          <a:xfrm>
            <a:off x="309332" y="278318"/>
            <a:ext cx="814200" cy="8274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g12b800b6eeb_0_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81479" y="3941176"/>
            <a:ext cx="1344975" cy="7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8240"/>
              </a:srgbClr>
            </a:outerShdw>
          </a:effectLst>
        </p:spPr>
      </p:pic>
      <p:grpSp>
        <p:nvGrpSpPr>
          <p:cNvPr id="224" name="Google Shape;224;g12b800b6eeb_0_184"/>
          <p:cNvGrpSpPr/>
          <p:nvPr/>
        </p:nvGrpSpPr>
        <p:grpSpPr>
          <a:xfrm>
            <a:off x="7510350" y="338026"/>
            <a:ext cx="1016100" cy="701400"/>
            <a:chOff x="7580825" y="338026"/>
            <a:chExt cx="1016100" cy="701400"/>
          </a:xfrm>
        </p:grpSpPr>
        <p:sp>
          <p:nvSpPr>
            <p:cNvPr id="225" name="Google Shape;225;g12b800b6eeb_0_184"/>
            <p:cNvSpPr/>
            <p:nvPr/>
          </p:nvSpPr>
          <p:spPr>
            <a:xfrm>
              <a:off x="7580825" y="338026"/>
              <a:ext cx="1016100" cy="701400"/>
            </a:xfrm>
            <a:prstGeom prst="round2DiagRect">
              <a:avLst>
                <a:gd fmla="val 39485" name="adj1"/>
                <a:gd fmla="val 0" name="adj2"/>
              </a:avLst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6" name="Google Shape;226;g12b800b6eeb_0_18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651300" y="396475"/>
              <a:ext cx="875149" cy="61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" name="Google Shape;227;g12b800b6eeb_0_18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82039" y="347762"/>
            <a:ext cx="700863" cy="7014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12b800b6eeb_0_184"/>
          <p:cNvSpPr txBox="1"/>
          <p:nvPr/>
        </p:nvSpPr>
        <p:spPr>
          <a:xfrm>
            <a:off x="386250" y="2033050"/>
            <a:ext cx="8371500" cy="2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éteindre vos téléphones portables, éteindre vos ordinateurs et sortir vos carnets de liaison sur la table!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Ceci est une </a:t>
            </a:r>
            <a:r>
              <a:rPr b="1" lang="fr" sz="2300">
                <a:solidFill>
                  <a:srgbClr val="146AFF"/>
                </a:solidFill>
                <a:latin typeface="Lato"/>
                <a:ea typeface="Lato"/>
                <a:cs typeface="Lato"/>
                <a:sym typeface="Lato"/>
              </a:rPr>
              <a:t>interrogation surprise</a:t>
            </a:r>
            <a:r>
              <a:rPr lang="fr" sz="2300">
                <a:solidFill>
                  <a:srgbClr val="146A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2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 sz="2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Vous avez</a:t>
            </a:r>
            <a:r>
              <a:rPr b="1" lang="fr" sz="1900">
                <a:solidFill>
                  <a:srgbClr val="146A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fr" sz="1900" u="sng">
                <a:solidFill>
                  <a:srgbClr val="146AFF"/>
                </a:solidFill>
                <a:latin typeface="Lato"/>
                <a:ea typeface="Lato"/>
                <a:cs typeface="Lato"/>
                <a:sym typeface="Lato"/>
              </a:rPr>
              <a:t>10 minutes</a:t>
            </a:r>
            <a:endParaRPr sz="1900" u="sng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