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91" r:id="rId16"/>
    <p:sldId id="272" r:id="rId17"/>
    <p:sldId id="273" r:id="rId18"/>
    <p:sldId id="274" r:id="rId19"/>
    <p:sldId id="275" r:id="rId20"/>
    <p:sldId id="289" r:id="rId21"/>
    <p:sldId id="288" r:id="rId22"/>
    <p:sldId id="290" r:id="rId23"/>
    <p:sldId id="287" r:id="rId24"/>
    <p:sldId id="276" r:id="rId25"/>
    <p:sldId id="282" r:id="rId26"/>
    <p:sldId id="284" r:id="rId27"/>
    <p:sldId id="286" r:id="rId28"/>
  </p:sldIdLst>
  <p:sldSz cx="16256000" cy="9144000"/>
  <p:notesSz cx="162560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elle Patat" initials="E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92" y="1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C69ADB-A70A-427E-8E6C-CEBD34BC7B7B}" type="datetimeFigureOut">
              <a:rPr lang="fr-FR"/>
              <a:t>18/09/2023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F037C8-1481-404E-9776-CF2B10941D5B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enumerique.gouv.fr/documents/80/Circulaire_FNE_-_Signee_VDEF_luOkGA9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F037C8-1481-404E-9776-CF2B10941D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39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7567076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227820410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200">
                <a:solidFill>
                  <a:srgbClr val="2C3176"/>
                </a:solidFill>
                <a:latin typeface="Marianne"/>
              </a:rPr>
              <a:t>Lien vers la Circulaire du 28 juillet 2023 : </a:t>
            </a:r>
            <a:r>
              <a:rPr lang="fr-FR" sz="1200" u="sng">
                <a:solidFill>
                  <a:srgbClr val="2C3176"/>
                </a:solidFill>
                <a:latin typeface="Marianne"/>
                <a:hlinkClick r:id="rId3" tooltip="https://societenumerique.gouv.fr/documents/80/Circulaire_FNE_-_Signee_VDEF_luOkGA9.pdf"/>
              </a:rPr>
              <a:t>https://societenumerique.gouv.fr/documents/80/Circulaire_FNE_-_Signee_VDEF_luOkGA9.pdf</a:t>
            </a:r>
            <a:r>
              <a:rPr lang="fr-FR" sz="1200">
                <a:solidFill>
                  <a:srgbClr val="2C3176"/>
                </a:solidFill>
                <a:latin typeface="Marianne"/>
              </a:rPr>
              <a:t> 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2912495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046CC5D-FD4B-2584-65D6-75A8034666AF}" type="slidenum">
              <a:rPr lang="fr-FR"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1219200" y="2834640"/>
            <a:ext cx="13817599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9/18/2023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9/18/2023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812800" y="2103120"/>
            <a:ext cx="7071360" cy="6035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8371840" y="2103120"/>
            <a:ext cx="7071360" cy="6035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9/18/2023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9/18/2023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9/18/2023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1000516" y="3581623"/>
            <a:ext cx="14254967" cy="2875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812800" y="2103120"/>
            <a:ext cx="14630400" cy="6035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9/18/2023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nclusion-numerique.anct.gouv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clusion-numerique.anct.gouv.fr/gouvernanc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eiller-numerique.gouv.fr/coordination-territorial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ide.conseiller-numerique.gouv.fr/fr/article/renouvellement-informations-generales-1ci8cxv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onseiller-numerique.gouv.fr/coordination-territorial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onseiller-numerique.gouv.f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numerique-en-communs.fr/les-billetteries-2023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ocietenumerique.gouv.fr/documents/80/Circulaire_FNE_-_Signee_VDEF_luOkGA9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ocietenumerique.gouv.fr/documents/80/Circulaire_FNE_-_Signee_VDEF_luOkGA9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enumerique.gouv.fr/documents/83/Appel_%C3%A0_candidatures_conseiller_num%C3%A9riques_coordinateur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 bwMode="auto">
          <a:xfrm>
            <a:off x="907181" y="2088972"/>
            <a:ext cx="139441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4400" b="1" dirty="0">
                <a:solidFill>
                  <a:srgbClr val="2C3176"/>
                </a:solidFill>
                <a:latin typeface="Marianne"/>
              </a:rPr>
              <a:t> </a:t>
            </a:r>
            <a:endParaRPr dirty="0"/>
          </a:p>
          <a:p>
            <a:pPr>
              <a:defRPr/>
            </a:pPr>
            <a:r>
              <a:rPr lang="fr-FR" sz="5400" b="1" dirty="0">
                <a:solidFill>
                  <a:srgbClr val="2C3176"/>
                </a:solidFill>
                <a:latin typeface="Marianne"/>
              </a:rPr>
              <a:t>France Numérique Ensemble</a:t>
            </a:r>
          </a:p>
          <a:p>
            <a:pPr>
              <a:defRPr/>
            </a:pPr>
            <a:r>
              <a:rPr lang="fr-FR" sz="4800" b="1" dirty="0">
                <a:solidFill>
                  <a:srgbClr val="2C3176"/>
                </a:solidFill>
                <a:latin typeface="Marianne"/>
              </a:rPr>
              <a:t>AAC Conseiller numérique coordinateur </a:t>
            </a:r>
            <a:endParaRPr sz="4800" b="1" dirty="0">
              <a:solidFill>
                <a:srgbClr val="2C3176"/>
              </a:solidFill>
              <a:latin typeface="Marianne"/>
            </a:endParaRPr>
          </a:p>
        </p:txBody>
      </p:sp>
      <p:sp>
        <p:nvSpPr>
          <p:cNvPr id="14" name="object 4"/>
          <p:cNvSpPr/>
          <p:nvPr/>
        </p:nvSpPr>
        <p:spPr bwMode="auto">
          <a:xfrm>
            <a:off x="13682372" y="594989"/>
            <a:ext cx="2201545" cy="2104390"/>
          </a:xfrm>
          <a:custGeom>
            <a:avLst/>
            <a:gdLst/>
            <a:ahLst/>
            <a:cxnLst/>
            <a:rect l="l" t="t" r="r" b="b"/>
            <a:pathLst>
              <a:path w="2201544" h="2104390" extrusionOk="0">
                <a:moveTo>
                  <a:pt x="1256360" y="0"/>
                </a:moveTo>
                <a:lnTo>
                  <a:pt x="0" y="0"/>
                </a:lnTo>
                <a:lnTo>
                  <a:pt x="0" y="1247749"/>
                </a:lnTo>
                <a:lnTo>
                  <a:pt x="895578" y="1247749"/>
                </a:lnTo>
                <a:lnTo>
                  <a:pt x="951001" y="2104212"/>
                </a:lnTo>
                <a:lnTo>
                  <a:pt x="2201405" y="2104212"/>
                </a:lnTo>
                <a:lnTo>
                  <a:pt x="2117382" y="806983"/>
                </a:lnTo>
                <a:lnTo>
                  <a:pt x="2112914" y="758885"/>
                </a:lnTo>
                <a:lnTo>
                  <a:pt x="2105851" y="711607"/>
                </a:lnTo>
                <a:lnTo>
                  <a:pt x="2096269" y="665221"/>
                </a:lnTo>
                <a:lnTo>
                  <a:pt x="2084242" y="619795"/>
                </a:lnTo>
                <a:lnTo>
                  <a:pt x="2069845" y="575400"/>
                </a:lnTo>
                <a:lnTo>
                  <a:pt x="2053152" y="532105"/>
                </a:lnTo>
                <a:lnTo>
                  <a:pt x="2034239" y="489982"/>
                </a:lnTo>
                <a:lnTo>
                  <a:pt x="2013180" y="449100"/>
                </a:lnTo>
                <a:lnTo>
                  <a:pt x="1990049" y="409529"/>
                </a:lnTo>
                <a:lnTo>
                  <a:pt x="1964921" y="371339"/>
                </a:lnTo>
                <a:lnTo>
                  <a:pt x="1937872" y="334601"/>
                </a:lnTo>
                <a:lnTo>
                  <a:pt x="1908975" y="299384"/>
                </a:lnTo>
                <a:lnTo>
                  <a:pt x="1878305" y="265758"/>
                </a:lnTo>
                <a:lnTo>
                  <a:pt x="1845938" y="233794"/>
                </a:lnTo>
                <a:lnTo>
                  <a:pt x="1811948" y="203561"/>
                </a:lnTo>
                <a:lnTo>
                  <a:pt x="1776409" y="175130"/>
                </a:lnTo>
                <a:lnTo>
                  <a:pt x="1739397" y="148571"/>
                </a:lnTo>
                <a:lnTo>
                  <a:pt x="1700985" y="123954"/>
                </a:lnTo>
                <a:lnTo>
                  <a:pt x="1661249" y="101349"/>
                </a:lnTo>
                <a:lnTo>
                  <a:pt x="1620264" y="80825"/>
                </a:lnTo>
                <a:lnTo>
                  <a:pt x="1578103" y="62454"/>
                </a:lnTo>
                <a:lnTo>
                  <a:pt x="1534843" y="46305"/>
                </a:lnTo>
                <a:lnTo>
                  <a:pt x="1490557" y="32448"/>
                </a:lnTo>
                <a:lnTo>
                  <a:pt x="1445320" y="20953"/>
                </a:lnTo>
                <a:lnTo>
                  <a:pt x="1399207" y="11891"/>
                </a:lnTo>
                <a:lnTo>
                  <a:pt x="1352293" y="5331"/>
                </a:lnTo>
                <a:lnTo>
                  <a:pt x="1304652" y="1344"/>
                </a:lnTo>
                <a:lnTo>
                  <a:pt x="1256360" y="0"/>
                </a:lnTo>
                <a:close/>
              </a:path>
            </a:pathLst>
          </a:custGeom>
          <a:solidFill>
            <a:srgbClr val="5D6DB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5" name="object 3"/>
          <p:cNvSpPr>
            <a:spLocks noChangeAspect="1"/>
          </p:cNvSpPr>
          <p:nvPr/>
        </p:nvSpPr>
        <p:spPr bwMode="auto">
          <a:xfrm>
            <a:off x="584200" y="7848600"/>
            <a:ext cx="954722" cy="913145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13480709" y="6763092"/>
            <a:ext cx="2069465" cy="27164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907181" y="4779552"/>
            <a:ext cx="5564635" cy="914400"/>
          </a:xfrm>
          <a:prstGeom prst="rect">
            <a:avLst/>
          </a:prstGeom>
          <a:solidFill>
            <a:srgbClr val="FC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4400" b="1" dirty="0">
                <a:solidFill>
                  <a:srgbClr val="2C3176"/>
                </a:solidFill>
                <a:latin typeface="Marianne ExtraBold"/>
              </a:rPr>
              <a:t>20 septembre 2023</a:t>
            </a:r>
            <a:endParaRPr dirty="0"/>
          </a:p>
        </p:txBody>
      </p:sp>
      <p:sp>
        <p:nvSpPr>
          <p:cNvPr id="3" name="AutoShape 2" descr="data:image/png;base64,iVBORw0KGgoAAAANSUhEUgAAAUUAAABaCAYAAAAvg0SnAAAgAElEQVR4Xu19CZxdRZlv1bm3OyEksmQhbBoFEuKob57GZUQ0kS1J33sbdMg8hy3gwqgwqKPP91S0dcBlxEFFfToihCCOLziS7ttZcSCu40Jw14CgcQMhCbJm676n5v+vrnNTp26de2933765MfX9fp1On63qfKfqX199qxRtpOddoA4dym9/TVwR/xxJeVWcUyvvuWHmE23sQmgqcCBwIHCgLgdkW/jTp6KT7t/xQhnFK4QSJ+9rU/5WVnLn3XPLkd9uSz9CI4EDgQOBAw04MOGgeNy5vz/k0CmTvqGUeD76Ern9wYEPb1k56/+GLxU4EDgQONAJHJgwUHzBG9SUJ3fv+KAS8cV40ae5LyuF/FJFdr33vpsOv78TGBH6EDgQOBA4QA5MCCjOW77jEhVX3oXnn1DLZvl9GUXvu2fOkRtFn4zT5781TYhHL8exPwvR81l0T4XPFDgQOBA40E4OtA4UoTec++sdC4SMPw+94fM8L/EHNHbNPStnfaL23J15IZ44AyD4b0Ko40bOy3ux2369EFO+I8Si4XYyJbQVOBA4cPByoCWgOO8SNU0Mb7sBYt3felg5hGM3xdseu+y+dSftSZ9XaL88B+C3Xoh4rv8zyA1CTP1fAMZH2/eZ2K8gpbaP36GlwIHO4cD4QPHcVbl5h77yahXHb8Qr1egNASx3xJXoovtuOfKPtSBz42Qhpt+A+87GzyENWPIk7l8BcHxre6TG1ccL8dCfhLiUgB4ocCBw4CDiwJhAUSkl51+0/TWQDN+rhJrn8kuK6GdKxe+894SZ62v1hncCDJ98J7bJb8Z9M2t5LTfj3BE4/izPd9gKcPyAEJtvEqLP0Ue28qvd/nQhjnhQiAUBFFvJ1vCswIEDgAOjBsW5F25/kRCVqwFOp3ve72El5DXqsBmfvO866WyVV+WEmFzAfVcB9J7juZfS5IchDcLAsq1LiElw05FvwnXTPdfCrzHC+cI3J4bHARQnhq/hqYEDnc+BpkHxOa976KjhYfnuOBaX4bVS90kpdkqlVh96yqzlmy+VjnRF/dz6ZwgxjK2yWlQjVUbRUNfUSXfsffyYkhB/tTd9ftVUACmkQrEUP5AwbaLOT92KrrxNiCIAtZUUQLGV3AzPChw4kDjQFChCOgQQVj4GAOqufTn58+5ctORnNx75h1q9IbfKT1yHe5bjBxbmNAEM739Gz3OPjiblu3JCXn/Us2b846Y+6ViaCarrsJWubNpnmU49h0AKybWEbXWrKIBiqzgZnhM4cKBxoC4ozrtwey90hh8CGM2vkfCE2Cpy0WuPfsb0b9QCGa8uQ4JT+BHH1twroz8de9rc7imzD3uaiKQNlr+nzvDelTOvr2Xk57ClPmYxjn8Ozz269ryCE3j+/RAqvzh+y3EAxQNtIIf+Bg60igN1QXHuhdt+AABa4DS2Q0TRNZMr06/7yc3yqfS5PkTtPf8sHKPU5t6HQxIWXfmR4/7myM9NmTv3LULFBM0ZHsCFb6J8zz0rZ0A6dF1jBmGEid+Ce3gvttcpovHlP3kvttTfHzuTAiiOnXfhzsCBA5sDDihyu7tod/JKaVCUFegOy8Nx5dL7b579cO1r98MKHf0zQPRcD0t24dj/h17x7UK8akdyft4l244RFfVxxEXTLQeSYJoiKVYK2fW+LSuO2Fr7zI3HCLGbEuVp+PFs6yNs29U1AMffjf4TTQQoUg2wcQq6it+LuJiMIVpn5aFCPBv3LSA/x3D/6DlRe0fyHruxAJboKrWf+tGKdzkYn8ExdAS+WXE/jqHO5rsBRW5NjwUwqReCWf/bD4ri8fiwx2bdd53rgK31hn24B242NQTJTf5aiNxLsa3dlsWK552347g9ueFvKhHBFUa5SSOUlNGVlaf9+ZratvnEMrLuxINohy48ruRLC/g/AjxXCLHMMeLU+zCtAkWtD4UkHF+Jn9eiRYAiSW7He16LHwB3b73Uabh/Le6vIPRRYUGp+nPCkT36pBA7ER10LkIis4CpTNUFooKqBOm5uNb/5mV+QxKMVsXP117Dd1n9Cqgo/h/6YjIdKeiRxTuE2PPVWv5yTB3XQM8rv4FxsS7d1gDUNXBU0DQFuuJFAF6b1lyAv549ciQPHp7lWaD9b5g+yiiqJ7GjqBL4WMD3cENPeX7wvfvG5ePg+Xm4Nou0y9n/2XdWwfB4N97JdSGjL2wXvSuape8i9LV/38UD4EPO8KEClVHp5xkPwnfbANe3vckYSgyWHDcYQxLv04PxlDmGMCfFJfueHaMfvQi2cInjY/B95ijGRdGjAkt9x7/GnKAwZCjrufY9A8vwzv9z5Ej8qdYbWEeezIiSv8EH/zL+T0BCQ72MPdbkbJ8dUNTRKIg0ERiY4ijPB+FW+Xwhdm3ChKlkfLDqYSSQ6Hpi77YzRCxobXa31FjZ5ANRHF+x5YtH/Ufts/RAXILjkEZVjcSJe/GRui4WYvHXGvVj5HwrQHHtJHy4fweg0Q3J0yfdEAAxgjRbyACPMiZpvBz3u2qC5DWw2kefxv0AJh+teTHaxyCuEqT04iz/xB8wEp/8Hq55SfppWi2CiScwKKuIZV0if4k/Xo77APYJlbEAKEe94vZRv7vT9zIWUo4t0pTZQpz+UPqugdX4u9ccg2tXJhg0+NSrEDAweWf6oghgVvhI7Y2DWFBj8w0jxPMXsNBnUf8/gL9YOGyi+1oRah2bar5Ng/4qPLPXAlGbD9Gr0ScsTD4awPgQF+EHEqKXKDECHEsWkNvXDUKgie3UfvjGRcx3d/HQLnfGSCr/C9fgvnpUxrhUGJ8J0T+56FG52c/oBzbIC0eOUIDrvasB08Z0GoNvgC40xtjRLCgOnopOfTT9UtX2KZGBwYfABeeMx0bbq7mveWCG6M6/HvOC/ow1qcaklJukit61ZeV0MN6ltVgRK5AM1T/hjBUlEzETD3SQhYHm+jNeUFyF7fxkSmTc2ieECSjvwR8YnPGJ+H/yblgwJBajzehfIk1oKQaAqjDYq9IvF4af4RhdkWD4SgHtjRjU1mqeNOmdeLdDcsYC4i5U9UBx8AXgK6RM9lm7XEFiUdTfcqU3qosIUt9dcLlK3sEFRUUjmrvVhtGs9MH0N9mfoCgAwIdADeSO29GA4gDB75XOOENMf+nS9LGJBkWOoacgJMTn1I4hrXrBGEoJEF9AH19XOz9qQJGPg3S/q5geQ6MBxfL/QNs/ctrCPIggPRYwxrOofaBoDdT6oLh1zQ9fvHfHHm6vufK4gMUVB1JcHpM7e6vcHCjBY/HCR54+JIc/CnDktt7VGQ4h9dj1k7qjD/7k+uncwjk08Ff4cABVcQruxQq7G07hy9i/Jmm8oFjGlkQBnEkaRLD9irFiJ1vlgWfiGKRDeR6uwzYmhzDJHvhcJnrCNcsBQhik5LGkjhcSYw7vs/TxkWd+DQ7tu7HwaIOTWdDkFVhpseLb5J14/N4Ar9LX09fWA0VKrIr+qezSuzFwDZCtA4AMY6FRUI1Mg0Rsx6e7oLgbkmMz32C/giK/1xq8H3xmbUmoWVDkojz8WzyECzJVJIeZxQv82Q1fXfv9uZOQjhfF8JdwD3ZuetygD/mf7vtGXdhVnF7Vx0OYsSRmn6Q4QHUN1SCUujGGIoxJBl0kY7DM3RgCIPQ4TcYQvnGRkqVFPlDEfk5IqFKK39p34ahAEeNHJTlUufPj4s+u4v9FX/4E00yHgSJC+3be96XvT1YVV3rTqz9QP79ciCU/STN0/H+dfP6Ol6pc/AW0b2Xsrj5XQXZ5Hdx6bvWXNeC2byzhgOMBxQ2QBPc8gB4iFpyAmIfUsMQaPKkBBz1s981CnMnrDa0/Uogh6MlUoljDIlOiisJDZWw9FQCf4En9Xi/0VDbZoCgfwTV4th58kIjik9L6zLqg+BUjtfJmSBMlArYh6i13YdK7OtsDDhSZcORw/GALOBlbszMtSaZZUCx/HHzC4qR53Icf6L9is9WXb/Drau3vVb4D95sAhwhbyQK2lFlUDxQJeIpqByO4SCyeRU92Kj57DRZXgqW+FkbJEsDbJhsU7TGkEAb7NCRxSXS+zYKiVsVsQQsYfwI6/0lQ2+0hblAFh3F/DLJkZYXXHhigyK3ymWA4wu18CursTzqqM+eq3Lwpj/YoNYTJWWulxrFtUSSXbVkxc9Oonpt58XhAcRBb9xi6Mj0xoDfRupVRWGj7mUJto7kfE7OAjOX1LLwDd+Nao3zeiy3R33LAGUpJip/Bc7ANTvQ4EsafIqVpQ3VBEXHq3EVoguGjAun9HEdH5jLzQANF6hNjLjD8bpCscpikiWTeDCjeBZ3jg9A1MvUd798FKfFIuI/tBHhoaQ3qnlIjPVuLQLEf/rzc4up3wfgoAGDrjiEuANjS6usBdMVf7fuaKUmROxFKslg0SPauoVlQXI3otAjSuG4LY7UAY1EZqiLxd+YYVHO2BGqPq84GRVp1sf2LsDUt1LHEuRNlfH8z1HBoSF4OrRqVwokkNcJeIX83ecqhL/3xZ6e0IORvPKA4QF2nMVTkYNzpWTG6ty7j3egwr6mOlJg81ZZOBCZ1ySrtkJIUAWoRdFuVRJqHjjNGP882W7R6oPhVbNfzdG0y1nMB/Y/6BY5hkjwFfabPkFZjaMECYS+cCinhfFFI+2v7fASk6EehwlBGDxzBMl2gBAVqBhTXQ0+8lwsSxiUXtSL9dUEDPAY1gwS/p0OCe2kdNU7LJEX0XcE9Ts8Mj1rFHZH9GBuSCVp4PRbKIhbMhFKgCEmY2aqq+kC8Ux4AuRRjoVlQLMNyrQxvFHZRvXeCRzSSGq8ICUAuYFfoE7I6FhQl9R4YLEVLIhndtB/v1fMv+NNzKjKixZZK5KcipT6W6977iZ9/4XhsEVtBYwVF7ZaAj6qSjONYVUu29beJzg1wNU48AKBfKXms7fZjyjQsma1RBAtkwehneI0LikU8t8wIpcTSCMmkZECgHijqyQ09rWK0EJThNtFqmIMuaqnzno2sz+oWTAh4J7i0v0BRQd0R47vlIVlp6zd2QQqLRu8PmwNFe7LbW+UBqj6o+yVhB1HK8BTg6ZaBInYFiun8QBJzpEj9Yx3S0WcI49XXY2Eo0svAkAuKJVw7+C/gFV3EeD08OorY3TQDinrrTBcqLLL0CCkadY++l9Ipde2gbmytF99X2+EOA0VsAJ/89eqfnjX8xGmINukEUvKkC7f3dEfqrp+vmAX3n1bSWEGRfShDElPPNb3BNrNk+ZY108cywF6ZlTqC/q5g6e9895fpMG/87SJMhoJZ8XmtDxT1AOSAm2OeBheHEvSajUCRVxMs1mCy6fyZdqYj6kCRbb3Xcp9xQVEyo5GV7i3GZOq1tu/Ju+1PUKQRYpD8p6SFd6XEtxlSzAJsh+u55FCvqn02CRL0Evh7XG/8KyV0dInqQeFYhG150XEFqr57i7bPZduQgd1KaUX9kUffUL37Yv+xKBeNXpR/14AicprqTPn06IA+MHnfnQDTRi45ZfjMKuxWdDvYsifjXB+g5TvRv2ZIt50GiiLLebs+uw/Ms+MCRWxFdK5Ifni4RBTpyzkKWg3pMKIlGuRKfr7HpFxA4CZRgiN7Qj5Q5Lk10DlVqNehch3SNS2jk40Tuc9P0dfuGkgHFep4TXJhhf/3WtFMB5pOkZIiQZGZmQ6BBblqlMJEllhs6oHiAKVz8qIRYVGIsWCeje2mj1olKQ5izNFHluR+F+8Y2oSjsCaT8tD52Q71PlDkdYM9aIMubvSQgKU9Byl72Ljg+fwUdYAIDXzMldqIcN1uLDSuWiaAYiPGTeD58YDiujmwHnMV5WCBC81UfFw3KiPpOvVQ7jahnz6MRtFNX8AcHH8L0Lv4aAOktT20UMJlSWJAboZezLa2Z4EinzXASZy4QsB5XxnwbhYU9cSwHHtZU2czDD1Zfoqd7pKTgCLfq4ycoYq6YS4a2IVE2O7VBUXL2NVoWEar8D2NUcG9tlWguAbGkgp9YkHanxQW7V74kfqon/WU4ASt/V5hgb8b72qPoSxQ5LPW3DZidCNJewx5nLdvm4OxzB1KyhaQza089I5LjcExuSqAYqPRNYHnxwOKGixg+YuZ0Ye0FQMGA6f443SHB+FsHVNxTUMHtg3VaBA61H8Wx+DCoQcbDEdyOSaSE41TXjgiBSRJeCW8/Yu4zqZ6oLiGOS7RJwkrqU0+ULwNrip5KMgFpI8CQ8OMNX0dlOxDJvEGo1oK9A815w5USTHhRSpyxmKQG9FCx/Y4iazglhl6SOmElCq6+hBkCQgAqTx4v9TjX9sqUNS6bYTZKePQT/1dDr7FS7E9t6lMfTJAuioVI+CiSP9Gi+qBIv1t9TbYKUXikxQHYQSMTSiw/Fc0wDHuUAwBgFI5SaL/RTtEFccCKNbyrG1HxguKerBgZU4qE9JaS6fgCBJFTAsuByNcbZJwNiqrC1gZE4ub9nWkmwSkRk28n9IijBkxQCeChJZYSfUAwrXTccy1bNYDRd5Xtl1tTFMuKK6CQ/JkArKp0MhCYnqrSGMEdW+MjQVFML4VrFjiGp0inYKdXJkSk9SNMhqVThHbUOlac7Eg2dbTrEHjhvnZkiLv6UfCEcmFzAk5dUFxgG48yWTvQ9vv97c4AFWKDpMkZej5WgWKbEInaGb/n2Xa5BiiGxUXMUZFIbAhFXkDg9IMHHPHUD1Q5JMHaBR0ggZcULwdC+8uuiaZKLMuuP/4fJo1z+n8Tmdyo9ZZZsW+26AoYOh1s3QJ+AMXE6NW1odveJxSSdMRLf6EEA3bOAAvGC8o8pWZqIJuJ1RGZxJjwvkhsb1x/cj0pGXUCeNBCUAZRECkVGobOZJLG4EioyoqSCRQtZazKSf2mc76ZUihAtE3mf0AOBWxlbffoZH1mX0cd+yzhycRrNoFj1XbvbQRKPL6QUz42JnwNiimrKYA/Aqspuds9X+ofn7jRFJDLHEJ/niu/2orQZG9+A7G0HZumyHN1q3xDkCchDHkS67RCBRZgG4mxlCcgC+bcrbPAzSgGAt4PfWMlnA5HqGG0eMDi3bBSI78OwWKHjZT8Cgismp8FEDRy79WgCIfTOXybLjMSPqMWbHYPCcRBcIooO9hW5oVdcNJdyj0fqilXbtFQbKFHCb/Eii7sxznG4Ei+7EBUu0e6AOroV6ehBDa6gzpNsZWS7iKchh2dkMCckP4/hJAUS8IVG+YbDR6oloJIVKTHfq4qZCqs2qUUwWRs3x6fdJSq0GR/dVjCN8nZnLmac5wpzUci10PvmHWGGoEinziWhpZ6KKXhAu6oGjprxnP35uRvILPWvcyqGToqUDCzqhkwh75ZwDF8cH9uO5uFSgmnWAWn72Icx3GlmYYAEMr3XaE9jVbQpUuELsRKVEx2XIkrKR0Us+agEm7BLNNRrG9DTuCrGxFfH5C9a6jZDnMLQ59+rjDgNXxhzBE1AP1eh/iXMbQOtE+nMQJ+fpLX7dn15Gcf4HnNRvaab93Fi/Zn5lWe4so3Zs+sy+vMKF0FOr7HPWA++52ewu5nXXe3X63ZTSQ1ImEsq/18dFtmwv00RhDkcmWM5YxtJDfy3KrstuoN4b6ML6McVv43rsen+zv0spvnz0ug6To5U2rQXFcCB1uDhwIHGgjBwIoBlBs43ALTQUOdD4HAigGUOz8URp6GDjQRg4EUAyg2MbhFpoKHOh8DgRQDKDY+aO0I3qoXU8YbYSooRix3gVY7CcwXV5HvPP+6sSa2WgZDu4R84T+3u/oPnF9C6A4IaA4QGdeTygXIx1ixHUyOUIEV5x6qdfvhKX5CU/JhaTDCpbOSXCTWdxkZqB+JJmQxnlYIb6614SBNTu41sE1YsjOygz3kgfh29asBd1tZxDZf2K4A9kkmegV0SEKLhtFuAb5cgDqMEiEl9WjCLVMColbBy4ss/6QyeGXdV+EcgEFJ9kJrfcDcIqXSIIgkRhCJanT+BD0lSF7zIpe7zsOlHGNqX0e4ft3IaO2zx9Q11Kh+wm/K3zt3Gt0RAhyl7okmcYPjtEMFujCmDqryexVjGiqWHyMkKRiNp6/wElWoRPWMtwuq86Q0yHmSiwkWZhwbgCZ2oUJIUWZkZpsSsntOub8NfgL30ExP2iSIJcWeJYoQITL8Er4gXKMeEhHFtkF1+DvOA1O8q5Xga4CavIDsDxIkW2mKICil8HjtT7b6fvrTV6JiRAj/6Gvop+OAsgYAPqZmDzDmGyvarKaXT9yX0oUVSIx/ZcbdlivnzrlE0PZTDLbpP16zsr1nsdzZYQFerOpJzdicrCqoAuM6xFKuLdOHQ/9fkhWYFct1LkOrcSpvr5FAPgCne0N6RonKL0Rm5yKme+D75BDpqEek4DBvW6ARa4s8I8QI7wT/qU1NXLYNkBJl6/A9UUnL2gqIqYOcyXSenUj089Z8GOtR2VkpVFO1UZf7sX/gCtZ11Y8yVNG2Pd8phYs0tHfkAZ7U3BL4f16USPIpX5m3UYSFEmH9noEwM8jEYkvRPK2hfgOTo4APs9NWKtLgZjCYwx8KNpjWrcdQNH7CdoFivoTODHDSYdSoIjaHJGTgkzBz+0x5LQ739RtaTCcxHhA8WsYtDuZZNaZGBFqzxRMMtNG7bvnq6AIUJEAFL4P636oBEAgIcSQnM6GxGhTChTx7pEnO41ETHmPVd/EBkXJ9iBxuJRHPO5iSBcJlQEuAvxNQjGZWIHRMgrSBRcV9SqcN9KMrlnCDPSebOQuKPL5LgDz2ECLQFGPKUi8RYbx1aFUirvkOoQFlpx8me0ARTrIKzsV3W/wDgiL1GMCmZcUElwkxFwAuyDluouKDxTpR7sDORsvRuq3hAIojnammutbCYoRtkIFs3Wj9PE4spCohZgYXKURYUBJSGEbU2LBHstZNwWKiJkuMVRrHDQeUFyDbUgFyQI0Mb8jEw3QoRkREbshSdjxqc12sQqK2K51Y+BSDaBT+jPyAu2RfKBrgyIz8xSR1boRpUARju9FJ4GBe/9aODkPM8qHUUgAPOZX3INtsv2eungYjsVm+8U43BwA3S3a5gNFgWwxO5BCLDVZRwGK3djKL2aCDhDH1E7GZyOMUBc7Q5+1dA3gdxOEJO+ZilIhyKPvimUvCB54r6x8j8n9/UwkYmLhFRayrAw8vL6RpDiAXJ4iCcuESiaCJLgTElwCelyU+gGYEbe8ScgssnSXGM5nzRcvKHKY9qXj0UcNigJRFgxJ24UJu6xSv+5zo4F4IJ+fKFC0ecIMJVrPhSgRUg6Tu4cT0VCngKIu18qUTyZLss68Df2kLr9KQv69kqkHMppv7gNF3r8WuthhbDE1Ie64ZCU85aGJBkUd0gh9ZJxIWpBYShk5MXUpWujbqsWmIFkWTAbrhBdVUMSEl5C2VVILBTrColU6YjSSog2KqTGFb0F9rB5TSJQxBd/MrgCYXFu2MnMrxCVHzKpuKjRSpVNEJvV61CpQZCgoMYdVD5npvAtzIqvIm07nRj2x2a3koRJZyhR9hmxQlKyVwx0HviUT+3ahvjRLJpBGD4pJC8zRd9lJF7zkM1JW9UiPh4QQzU76VElQS1J07x+EVBSbFGECMdIlSB4JpUAROjSZpCIzF0yHZFWv3ofb1lglxVTORFOwfBApnuJEN4QSBaULmuXMvut8oNhPyZnZZFizAxR5QCa1fcbgly932gb4uJJOSlKkrs2VLq17VmGCTmZaLyj+qd/rwlZtMTO8ZFA/DCcyUW3AUnr3nHSYYRUUEQ45BGmsixOZEigmawXSYpJAohWgyC6WmQrMJPuVSBdWdFQFOokFdWqUuqB+yAM4uyGh70Tfdb+gXshDWkyKdvleu1WguBYLzzASopDsujZZvLalyhwWzx4augzZoEgjJqXxOAF3GKFKJs6wKVAs0zqGtFWpwti6oe4jDr37+DPmn5ybnCeiB1DMnhnOmWZB0c7YHGELXaCeylAjQ0se0stSAkiTNFZQLEPyUajLQYqwVSxAitOFrGjgoU4Nep/uWc1bwZPuVkGR+jgaXXgCWWYSSYCAxCzVrpW8kaHFBwSNDC0RQL0AcCethzpg79aRfijounrNNjGLzdo6i+QeCbEA1qlW4gcbFEt49gDVJky9D5IoXbEZin7GarcMFK2U/8zgXrDqrbDNdQDMIQMmEmnEisj/SOYPsBZQMv4glZV+kD2wWgWKA+9HG9BLa4JBq2SlnvO1rnOQUkVA3kEHXPynfVelts8AxRIW1n7qJueYa0y9o6ZAkStHHlku8twCWel/TNOR3DttzozfzX7ZCbOCpJg9TNJnmgXF1ViM9KrGj4ytQdGSejoBFLl1PoT1V0wiWtYbKdLgAlp9I/q+fOT/LA9a+Eiz3Bm5rpH1OctSOdGguBqSU0RJikky4BLVqCwp/RenWzkdD4U+8jTLcuyCok7MQCMQpVWAYQ7bV2apaRUo9gP0ZCJBWRJS8nXKMFwpgB4pj4w0S5HGjGSXMBCQfEsmo7bvq7YKFAeRaDaGl4Ee/7D0Fz9afwyVIR0qo1qJbsKYM+OPd/lAcRDzKzbzS2Chys+BZIoFvaH1OemGFquhJ5LoWJI4dF8Xo67c9jhGFbjKzhXZ2VZGNy3Gd7WSJ178yJn5yq67tqw8DtbZVlI7dIrsr+0W4WbOToEiVzxL/8R7K7Awns0tT5M0FklxENuvGN9bE6QJbnFQYHZkENNghMzbmpwUT810qQqKzDqDrbiCe5E0Bb8kLMq6opwnS0xKp8htLXwIbRrGpHdzGqa2zzQmLE/fE6H/Pb8dOUb3EJ3olHo5LABucXj33ezyETw3Cdtu2x3GBUVeY6ccEzA0DUE/1rUCJ5p0ycnSKepnvwv/GDcilrQtGNDhOT3HKcUyhZjhe/V9eCzRowKsuyAoLdnqvq3hUYsMLakqgs3oMiEZymtG+sBqnoX37eufDxQ1P6zkvvQ66O6D0ayRS4772pyMu+l8CR1Xyk6VCn8AABSNSURBVFk1uXATOgbGF+s4FvtZ2aqjJ1784LOjOHclpgwV4I8KKT8gc+L6e26YCctiK6gdoMgBOgl+VYlvlluKshMMLQPcPTi6TC9/mTILbhMlgHez5OoUh2mFp+O22a1IWFOLGGsuTbShRSefhfJfsIQAKKlNnPVediJaV9rXkzLxU4ROkdvnhAbgzycSyzV8SAVAiNJxM36KWaCoxxQAXjIxMfiZh59eIgmy3UGASmxApdF3ktDHFW1nfeuGlkmK+NYxjYvoN8tyFGCE8jnss2ntK0upltt9UPTKdO2iLFDUixZtJMbjgOoVBSmTlOGnOPfC7cfeu3KG4yjKGzQ4YsVWdKg0FtIUI1fgHLzVezmA2kInX/iH6SKadDkkVuoerLx7eD0ptnZ1qZf87PqjEDEyXppoUNSOwVftq1lBy9swtm22I/b+BkUaPSJMZL0wsuaIZemr8pe5+YybhIRrRRFOzM2Sz9BShvVUYCupfQMh0Qwje7nrnD7RoMj+D7CONoQCTdB3ToJE7HOG1unzOeEYlkYQgtO4XQlPPysDFPVk5TYa229NlOCQwHesoKgt4fDPTCpJCug5J8ECm/SbOT2fRB5PRestpX44QtcI4lQZUK9LMvpGb1RRiyRF7dlA/piIH7rPFCAB+tocRJmB+FrTN898yQJF3lFG0ILiwkPCmNbfC5QJituGZSSvuWfFdGzPfJ3Rg5A+VKbj5tEjv+gIC2AsYMudhfCp68f8x/zXbj+7MhRTn1AD0FLIP0NSPGfLjTOgQ2lFPyYSFLXFjVJCAiacTLBQL4HvlU37GxTt2iNMJV+0jEBJPzcCMPdiMmsjHQYbS6Uuc4o2ZX3yLJccFlyKX2sGrRMdwaPtAEWdFh+CgkokO+qjYHCxIynWwDUphrN2UvRJQIWTxxxZyrA7i7JAkZeUEfmhjIEnuWUsoDgIqVpnRTf1ZDgHYiwwvYk+DadYtU/XnCH9EN/T4/c6aKziicN6BImzQNB3qFWSIh+bUtHgbwVDyh5EwCTjSEuIlG5Ze4WLJchXD70eKGr/V7pDGTCs8tof0TL3woe5XIAL8ndKRO+8d+V0j0WTtR4ewcRV2JOrZGWzGCUhRVDnVTD1imvZONYj8y566BSl6DsljH+X3ayMkTD+TWpv9O/33TLdE9lBhjabhdnuYStBkVJWNXEApNuUlZ+WV/CtyOgJh1KgSKBxJXKG+WEr8aom9am2TjHVp6RdliFYOPIHMyU/n2Fxczg2IJRDYrN9KO2ulqECoDO6jupABEqRhZGaoCxQXA/r7RB917j48ZmQ2OxtXAoUYaFWnl2OhPO3vfUerfM2u/9VGCHyjPlNykhQAGBb0AHGdB2ikGAmqcSC0I3x6Y1pzpAU2YaW3uA6Qn1qQs2Aov39FKU7K3M6eUYAsd27+OwyJCVlwjx9rk5J+/2U1OCHSooAUAVjKbc/aStBkc8dgGtaUr1St4O5TJ5q/TU8G1IlMGAEKp5TK/zUA0X9/hjDisXgLKEqU1LUoGiRuiOK81du+eJ0JzielwxCvNdlCun/Y9KaV2+l5z8GUR4M7WGc7LjohIt3HJ8bHr4aww4WJ5kOL5NiD0D8hil7xFU//PJMz/Z9LWpqDDP8jMH8H4IfK6xczUow7HZLQTGLD5Bq81CIu7Vtk8sbWZ/HE/vs7ZJlLNG1qwmKmGz+gbPvCXZFQInIm83YajazEGWBoh7ACzGWuDvhd0eo1m5IZcsM+DWyPvP+erHPTMPfKKIlebsBLDqSYOKEvtn801UWIdkUMxIx1JMU+RxdoxmSmzDJJpoCxYwxpav1QS3j6mLXonbMMI1yBhAYc56VEERXAaQKCv2hwamIseBSq0GRtXCo71R9+/hQ0ygt/HDD2Q3jiq9MRSNQpIC0AFFZMXSKCWWDIq1QSQxncnVFSvn5ynB0NSQwOrI6NIhqWxXs7xnv6asSxqD0HByRfYHbGd/THJ77mgdm5Lq7L6koBY//RIxP3QMwid4BPahHIuHHr7BsJw1F9jYb3ux5DNylX6/fenJ23KDIDDnGWdRuUVGnAzFe0o+qgVGCUsRTHgmy+jx8twp8vHzJJHxvuQbWXAXpJ4ti9KdkdDZlrMQC4VaaoNwuIuY3i3RNaBMNwWty4H09x9/kOWVaDpkIAFJwN1Qwrs6O2VW0NAZSAOikb4zFneRY4t2+DWMRPNtEMPAcy7ROMdKPgvW5CPePZolbr4dohQdPYuoQGUYHx2tGp4gVEADg51tPZVPm4kxLPaSfEselhwbgpC4Tdzh812H01c0GMwiVgvKFeiJpiNyKe2AUy/JGWAOrfvxGw0s4/dfzB9SqA/oPmq34XvT/1Y7zOrNARebbDEH/eo5P32zeky5COdolODaw41uCsMIs2gCpcC/BEcKMlg4piWPO0J9SoZ16c6ZMXWjiicDqkp+qbYU7oBdwK26ELNbDLlhjd+QOCUPL6djdfRmbJPrv1BD0jW986qndN/3h1uMtX6zksjK2DDpUDYPFBUfGUdKCtQ0Tyo7x9DNkYZ/K/3HrI4tkXKFuxFj+qtdSmt2uInXer1Yc5cmyof3poORW3L6nDDDmCdhisvJdj6Vjyf4045cU6z07nAscCBzoZA5oncgxb3hgytRdXecDHBFrKj2WZgnRW11678pZnhhXrRehFAKfqBojCK1c2PZ0wf9xcaau6TkX7zx+KH5qIzQIQHuVBjUpYqmid+Wnxp/++WdmWYWxbWAWzLJCZ1hX4qU+D1LBLvTNLcEZQLGTB2boW+DA/uKAURSPND/vgj89U8j825WIsdWsoQr0eF+PVOWKX94825PPrkxxGuKrDglLPRd/ExwhpeWwTUgCs4U48bwdx0W54X/BLvlc3GEri3Xj2MJ/YbjS/eH7v3gYExI4RHeIHALbY8bJpnWO+soI5/YgRO3VxlFzNCwe7/Z5NG2FawMHAgc6iQMueI2A40WPnCLU0AeUjBbCAJSSvnDDsFLquu788LU/u/FYT0SF3lJTF4akATWSG7P6fnL2icf96+GnHH9RrLTuz922c6v8nUjJd2+5eaZHB8i42y7oRxT1SkY5XWUprZW4Jw991JJxOJcHUOykQRr6EjjQTg54QXGkA0rOv/AhVOTOfUQJBf+zGnpCROrN04+Y9ZX/ulZ69I06lIlOsPvulXJo8vSpjx1/5sldMp8z8bSp5z6Qk/F7f3nTbBP0bZ/TvkbwxxLwRnf9jfR1NGBAQV2AE/F4fRUDKLZzEIa2Agc6iQN1QDHpppJzL3oYIXWSFqkawgOewjb3FVtumulx8tSWLFqDP45rHnl6z3OfmHTklJqkE0TgSKqPb9k56x3iVklruEOssUErqEKwvY8iRLj0wIo0XjBMnh1AsZMGaehL4EA7OdAEKI505+TlD84Rcf6DsVCMN3bvG8KRTZO79l7yk+uPS7nwHPfW3x/S9Vu1MT+560WQDj26P+Siy8dvu/eGWXAJcUGN7h45uFcI5KyrOtEa/uhrYalmHHZhDHrDemwOoNjOQRjaChzoJA40DYpJp+ddvP2VcRxfBUhC9EKa8LCdSsjPdnV1X/3U8U/b2f3r7TDYxAAtZlRxrpViM6zNV/ot2jojLww2iqE9Hlch1qCI+iAdetxzWsHeAIqt4GJ4RuDAgciBUYOifsk+Fc3/zY43VlTMJI8IOq+BvIelUI9BlEuCy60L5B+VqHz02Gcd9elNfSwiZJNOlICYzZi6yDkehlJviAiVAsKCWrVV9n02btePhsPqAoSRBQocCBw4mDgwNlA0HDr3XJX78dRHPisqFQS2u9vbGjbuliL60j03TX8dfG3c0EL046sI1p40AEBk2iOXaMiBAWUa9JNuHdeD6XOFdw0cCByYaA6MCxSTzs0/f9vRcLn+PFxsEFVSS/Bv/LaMhs/fsmI2YildQNyAGOohZkZhaJnPcfxr2CojXXwPU/4EChwIHGgxB9atY4kCwVBOZjt6MIqi4llnneUxnLa44Q59XEtAke+2cKHKP/CMHa+QKv4UxEAEnGtrzL1xnLvsr/ccecetNVZlXTWNcY5X+K3KEvGuMSTDPXd0RqbvDv2CoVuBA+PgwODg4PxcLsdoMySCED8FIPYAEEeR0X0cjXforS0DxX3vp+S8C7ZfISLZvUc+8cmtK57J9O8WMTvwFGRzjpHwQdgFsJNrmA0FkShFJMycSL1hh36R0K3AgTZx4M4775y6e/duFqhiiOwggjLOX7q0mWQebergfmpmAkCx3pswk4WOdvEVxUG0SwQXm8ORP+9lLSorsJ+4GpoNHAgcOGA50EZQLCOVTzVVusMwiXRCRyAPXwDDA3YkHWQdhx5uE16Z6eGuX7Jkyet9r79+/frvQvpCIXbxaVxTLTCPe5l7kdLZPTiuVU024fwc/K1Ty+H+T0B6ewuOMRUW1Ek6ieybcB8Ts2ZSuVw+Np/PM6kqU4DtwPUmFRiKnK5bx3ynvjRk+nkItLh68eLF7/Fcx8AKlk34Ea5ZiW32F/G7ajRdu3btNfhblx3FNnw+zqdyTPb390/r6up6E87RfjAP78YEvg/i95049im0iXycNbwYNa/4hGbf0cfANoGijmxBoRnFmre2Cw8dti+Biw3LCPBjBwocOCA4YIEi+3sFQAcZptI0QaDIRh4DiMwF6KD8rJ/QP2SO0oXdSFmgSEBDfsUa+hje50MWsCTX0RBK3WNCN+O6al2eeqCIZ9Gv+av4SUoC0B2PpRuSZNVs48MAxnfbQDuWBYSd8/TdfUn9jj7utQkUk6ZZDElgVWWdYAGdYg5W56DDyBrY4XjncsABxWEENJzW09ODxX0fTSAospGbMKmX+ziEvi3EcWYETygLFFPH3WdZwFK9zkixcI8TScLiF6Ef1EuKLFDEPZSKacxhRb0HAXqXz5gxY2DBggVDGzduPKlSqdC+kNQAuhLPQ/bwEWoBKNZ9Rx//2gyK7ALTgr8Iq833kRuxmbT1nTsxQs8OXg44oEhGPIxt4Auw1a2GuU4QKNJwyTpJCtLiyyAtpsqGwHiSh/GE22YUnNOSGKW7loGiAarT8Buucpr+IdnK1wFFJndGYXqhsHi8CItHqlwJ+CbBq2/hPDNuM2BiLp659SACxYN3IoU3/8vhQAKKkHq+h0nNGi4Enx/g/6cCGHVFvwkCRUpcfP6paPtHjz/++IJly/bVLEG/mM8U3hsaXJj4mXrIloIi3qsX74kKj5peDQDjttgrKRrdZrJQlHEt8xjUEPptA20frtMJaA4SSfEvZ2KENzl4OWBJiisATt8GSFBfTiPFDdCL6RKtEwSKdKqGHl7QKJHjVhTt6XokaO9o9IM1UKim+ij+/wDOs+5O0zpF3LMMoA7f4JRernq/8WtkxU/UfRHb9+7d+6ze3pE6QT5JEXyiUUWDJuhtALukdnNq8Nx1111d27ZtY+QaM+9vxHWULFsBijV6U/sdfSN4P2yfD96JFN78L4cDFihq3R7+ZjanS80bvhnHPjNRoIhnL0B7NOxcDtB7FFvSuQCybQClW/D33+P4A5MnT563a9eu1zUAxZoPguuXAGR1LSOPsYLb9sQw8gSu7cW1Vd2lDxRx7BJm0DcNXYy+r8gaBWgPRbgE86zejeu0dbwFkmLddwyg+JczJ8Ob7GcOuKC4atWq7mnTphEgtF4M0sgigAErx6FMatolB2D5C5xHRczGLjm45loAxNssl5zNBMXbbrvtcAAfpcJZrLyJnxUAR+Qc1W48dMK+BYD0lgag2KyhJcVtAjEOvBCAmCoT0khSRL/ein4hKKOWHEnxP/GOzNxP6XfUvHIA/UAwtOzn0RyaDxxoAQdcUDQTmNtXbm9RhlUwVh9VJLXBw/VTpFHhFPw8hsnvVq6kdET3FW1AwfPeAyC52gVF097FOI9axlp/yHYJwN/EM1/O8y0ERQ0seN7ZAMTbDPuqwJWw0weKtk4R964GkHI7XUO2xRzv9DG8M+o5aUlx1LwKoNiCAR4eETgwWg74QNFMRgLaJvzYCZVdUGRU1ztMm6cCcDjxqwTp6CoAA+oMwVM7jl9BVx8fKBqrLcGTYEiic/Xz8byf8I9Wg6J5v5X4jQQtGrBfC/AiKGuqY33egNOsEU/r8/PxPrSOpwjv/HU8T4M5rOoLkoQUeO9R88r0M3FQD5Kiy+zwd+DARHAgCxTNhHwDftsRJylQvP32258+PDz8S1zDZMq/gQR1EazIBLfuqVOnno+/r8P/ac3+LgBOJ3P2gSKPb9iw4QUAGlqkI4DKpwBSl1sg1artcxVY0N4sGnPwQwn3zzC0zIeh5aF6oGiMM9/DNTQA/QHvdxn8FNfSTxFAegJA8Go87+/4DPy+Ee9AQ5KmsfAqgOJEjPjwzMCBBhyoB4pmUhIUCY6kFCjygHFr+RL+m1SkRI1yXeZXV88EOPwKIXGnn3HGGUisnA2KBozOZFgdgPXf4J5TLSLXhKSYFdHycTpQ+5y3TV9YAvnT5t1uxbWo+54tKZp7XoZ3+goA8ShzHyNa6HNpR8h8C9ecnrg0JZ9gtLxyQLHuO/o+c7A+h+kfODAGDjQCRWN4QdJk7bRcA4oGRE7A77cDKM7AbxZlI1DQePIVGFGuW7RoEQIcRihLUqzX9SZA0Xs7gOmDAKZ3Z4FiX19f9OIXv5jvpvOn4voSri83in2G1HfY0NDQZbRa4zZGuTB/I7NiMdJlFn4ex7lFvhhoSpTN8soBxbrvGEBxDIM/3BI4EDgwsRwg4AEMqT4gMG5H2N/LC4UC1Qv7hYKkuF/YHhoNHAgcsDmwZs2aBVAB0KWJ2+k/4v+nwtiiMwW1mwIotpvjob3AgcABLwegOzwRJxhCyJRi90NXyUw/bacAim1neWgwcCBwoJM5EECxk79O6FvgQOBA2zkQQLHtLA8NBg4EDnQyBwIodvLXCX0LHAgcaDsHAii2neWhwcCBwIFO5kAAxU7+OqFvgQOBA23nQADFtrM8NBg4EDjQyRwIoNjJXyf0LXAgcKDtHAig2HaWhwYDBwIHOpkD/w2x5tSlC4w3xwAAAABJRU5ErkJggg=="/>
          <p:cNvSpPr>
            <a:spLocks noChangeAspect="1" noChangeArrowheads="1"/>
          </p:cNvSpPr>
          <p:nvPr/>
        </p:nvSpPr>
        <p:spPr bwMode="auto">
          <a:xfrm>
            <a:off x="155575" y="-403225"/>
            <a:ext cx="3095625" cy="84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" name="AutoShape 4" descr="data:image/png;base64,iVBORw0KGgoAAAANSUhEUgAAAUUAAABaCAYAAAAvg0SnAAAgAElEQVR4Xu19CZxdRZlv1bm3OyEksmQhbBoFEuKob57GZUQ0kS1J33sbdMg8hy3gwqgwqKPP91S0dcBlxEFFfToihCCOLziS7ttZcSCu40Jw14CgcQMhCbJm676n5v+vrnNTp26de2933765MfX9fp1On63qfKfqX199qxRtpOddoA4dym9/TVwR/xxJeVWcUyvvuWHmE23sQmgqcCBwIHCgLgdkW/jTp6KT7t/xQhnFK4QSJ+9rU/5WVnLn3XPLkd9uSz9CI4EDgQOBAw04MOGgeNy5vz/k0CmTvqGUeD76Ern9wYEPb1k56/+GLxU4EDgQONAJHJgwUHzBG9SUJ3fv+KAS8cV40ae5LyuF/FJFdr33vpsOv78TGBH6EDgQOBA4QA5MCCjOW77jEhVX3oXnn1DLZvl9GUXvu2fOkRtFn4zT5781TYhHL8exPwvR81l0T4XPFDgQOBA40E4OtA4UoTec++sdC4SMPw+94fM8L/EHNHbNPStnfaL23J15IZ44AyD4b0Ko40bOy3ux2369EFO+I8Si4XYyJbQVOBA4cPByoCWgOO8SNU0Mb7sBYt3felg5hGM3xdseu+y+dSftSZ9XaL88B+C3Xoh4rv8zyA1CTP1fAMZH2/eZ2K8gpbaP36GlwIHO4cD4QPHcVbl5h77yahXHb8Qr1egNASx3xJXoovtuOfKPtSBz42Qhpt+A+87GzyENWPIk7l8BcHxre6TG1ccL8dCfhLiUgB4ocCBw4CDiwJhAUSkl51+0/TWQDN+rhJrn8kuK6GdKxe+894SZ62v1hncCDJ98J7bJb8Z9M2t5LTfj3BE4/izPd9gKcPyAEJtvEqLP0Ue28qvd/nQhjnhQiAUBFFvJ1vCswIEDgAOjBsW5F25/kRCVqwFOp3ve72El5DXqsBmfvO866WyVV+WEmFzAfVcB9J7juZfS5IchDcLAsq1LiElw05FvwnXTPdfCrzHC+cI3J4bHARQnhq/hqYEDnc+BpkHxOa976KjhYfnuOBaX4bVS90kpdkqlVh96yqzlmy+VjnRF/dz6ZwgxjK2yWlQjVUbRUNfUSXfsffyYkhB/tTd9ftVUACmkQrEUP5AwbaLOT92KrrxNiCIAtZUUQLGV3AzPChw4kDjQFChCOgQQVj4GAOqufTn58+5ctORnNx75h1q9IbfKT1yHe5bjBxbmNAEM739Gz3OPjiblu3JCXn/Us2b846Y+6ViaCarrsJWubNpnmU49h0AKybWEbXWrKIBiqzgZnhM4cKBxoC4ozrtwey90hh8CGM2vkfCE2Cpy0WuPfsb0b9QCGa8uQ4JT+BHH1twroz8de9rc7imzD3uaiKQNlr+nzvDelTOvr2Xk57ClPmYxjn8Ozz269ryCE3j+/RAqvzh+y3EAxQNtIIf+Bg60igN1QXHuhdt+AABa4DS2Q0TRNZMr06/7yc3yqfS5PkTtPf8sHKPU5t6HQxIWXfmR4/7myM9NmTv3LULFBM0ZHsCFb6J8zz0rZ0A6dF1jBmGEid+Ce3gvttcpovHlP3kvttTfHzuTAiiOnXfhzsCBA5sDDihyu7tod/JKaVCUFegOy8Nx5dL7b579cO1r98MKHf0zQPRcD0t24dj/h17x7UK8akdyft4l244RFfVxxEXTLQeSYJoiKVYK2fW+LSuO2Fr7zI3HCLGbEuVp+PFs6yNs29U1AMffjf4TTQQoUg2wcQq6it+LuJiMIVpn5aFCPBv3LSA/x3D/6DlRe0fyHruxAJboKrWf+tGKdzkYn8ExdAS+WXE/jqHO5rsBRW5NjwUwqReCWf/bD4ri8fiwx2bdd53rgK31hn24B242NQTJTf5aiNxLsa3dlsWK552347g9ueFvKhHBFUa5SSOUlNGVlaf9+ZratvnEMrLuxINohy48ruRLC/g/AjxXCLHMMeLU+zCtAkWtD4UkHF+Jn9eiRYAiSW7He16LHwB3b73Uabh/Le6vIPRRYUGp+nPCkT36pBA7ER10LkIis4CpTNUFooKqBOm5uNb/5mV+QxKMVsXP117Dd1n9Cqgo/h/6YjIdKeiRxTuE2PPVWv5yTB3XQM8rv4FxsS7d1gDUNXBU0DQFuuJFAF6b1lyAv549ciQPHp7lWaD9b5g+yiiqJ7GjqBL4WMD3cENPeX7wvfvG5ePg+Xm4Nou0y9n/2XdWwfB4N97JdSGjL2wXvSuape8i9LV/38UD4EPO8KEClVHp5xkPwnfbANe3vckYSgyWHDcYQxLv04PxlDmGMCfFJfueHaMfvQi2cInjY/B95ijGRdGjAkt9x7/GnKAwZCjrufY9A8vwzv9z5Ej8qdYbWEeezIiSv8EH/zL+T0BCQ72MPdbkbJ8dUNTRKIg0ERiY4ijPB+FW+Xwhdm3ChKlkfLDqYSSQ6Hpi77YzRCxobXa31FjZ5ANRHF+x5YtH/Ufts/RAXILjkEZVjcSJe/GRui4WYvHXGvVj5HwrQHHtJHy4fweg0Q3J0yfdEAAxgjRbyACPMiZpvBz3u2qC5DWw2kefxv0AJh+teTHaxyCuEqT04iz/xB8wEp/8Hq55SfppWi2CiScwKKuIZV0if4k/Xo77APYJlbEAKEe94vZRv7vT9zIWUo4t0pTZQpz+UPqugdX4u9ccg2tXJhg0+NSrEDAweWf6oghgVvhI7Y2DWFBj8w0jxPMXsNBnUf8/gL9YOGyi+1oRah2bar5Ng/4qPLPXAlGbD9Gr0ScsTD4awPgQF+EHEqKXKDECHEsWkNvXDUKgie3UfvjGRcx3d/HQLnfGSCr/C9fgvnpUxrhUGJ8J0T+56FG52c/oBzbIC0eOUIDrvasB08Z0GoNvgC40xtjRLCgOnopOfTT9UtX2KZGBwYfABeeMx0bbq7mveWCG6M6/HvOC/ow1qcaklJukit61ZeV0MN6ltVgRK5AM1T/hjBUlEzETD3SQhYHm+jNeUFyF7fxkSmTc2ieECSjvwR8YnPGJ+H/yblgwJBajzehfIk1oKQaAqjDYq9IvF4af4RhdkWD4SgHtjRjU1mqeNOmdeLdDcsYC4i5U9UBx8AXgK6RM9lm7XEFiUdTfcqU3qosIUt9dcLlK3sEFRUUjmrvVhtGs9MH0N9mfoCgAwIdADeSO29GA4gDB75XOOENMf+nS9LGJBkWOoacgJMTn1I4hrXrBGEoJEF9AH19XOz9qQJGPg3S/q5geQ6MBxfL/QNs/ctrCPIggPRYwxrOofaBoDdT6oLh1zQ9fvHfHHm6vufK4gMUVB1JcHpM7e6vcHCjBY/HCR54+JIc/CnDktt7VGQ4h9dj1k7qjD/7k+uncwjk08Ff4cABVcQruxQq7G07hy9i/Jmm8oFjGlkQBnEkaRLD9irFiJ1vlgWfiGKRDeR6uwzYmhzDJHvhcJnrCNcsBQhik5LGkjhcSYw7vs/TxkWd+DQ7tu7HwaIOTWdDkFVhpseLb5J14/N4Ar9LX09fWA0VKrIr+qezSuzFwDZCtA4AMY6FRUI1Mg0Rsx6e7oLgbkmMz32C/giK/1xq8H3xmbUmoWVDkojz8WzyECzJVJIeZxQv82Q1fXfv9uZOQjhfF8JdwD3ZuetygD/mf7vtGXdhVnF7Vx0OYsSRmn6Q4QHUN1SCUujGGIoxJBl0kY7DM3RgCIPQ4TcYQvnGRkqVFPlDEfk5IqFKK39p34ahAEeNHJTlUufPj4s+u4v9FX/4E00yHgSJC+3be96XvT1YVV3rTqz9QP79ciCU/STN0/H+dfP6Ol6pc/AW0b2Xsrj5XQXZ5Hdx6bvWXNeC2byzhgOMBxQ2QBPc8gB4iFpyAmIfUsMQaPKkBBz1s981CnMnrDa0/Uogh6MlUoljDIlOiisJDZWw9FQCf4En9Xi/0VDbZoCgfwTV4th58kIjik9L6zLqg+BUjtfJmSBMlArYh6i13YdK7OtsDDhSZcORw/GALOBlbszMtSaZZUCx/HHzC4qR53Icf6L9is9WXb/Drau3vVb4D95sAhwhbyQK2lFlUDxQJeIpqByO4SCyeRU92Kj57DRZXgqW+FkbJEsDbJhsU7TGkEAb7NCRxSXS+zYKiVsVsQQsYfwI6/0lQ2+0hblAFh3F/DLJkZYXXHhigyK3ymWA4wu18CursTzqqM+eq3Lwpj/YoNYTJWWulxrFtUSSXbVkxc9Oonpt58XhAcRBb9xi6Mj0xoDfRupVRWGj7mUJto7kfE7OAjOX1LLwDd+Nao3zeiy3R33LAGUpJip/Bc7ANTvQ4EsafIqVpQ3VBEXHq3EVoguGjAun9HEdH5jLzQANF6hNjLjD8bpCscpikiWTeDCjeBZ3jg9A1MvUd798FKfFIuI/tBHhoaQ3qnlIjPVuLQLEf/rzc4up3wfgoAGDrjiEuANjS6usBdMVf7fuaKUmROxFKslg0SPauoVlQXI3otAjSuG4LY7UAY1EZqiLxd+YYVHO2BGqPq84GRVp1sf2LsDUt1LHEuRNlfH8z1HBoSF4OrRqVwokkNcJeIX83ecqhL/3xZ6e0IORvPKA4QF2nMVTkYNzpWTG6ty7j3egwr6mOlJg81ZZOBCZ1ySrtkJIUAWoRdFuVRJqHjjNGP882W7R6oPhVbNfzdG0y1nMB/Y/6BY5hkjwFfabPkFZjaMECYS+cCinhfFFI+2v7fASk6EehwlBGDxzBMl2gBAVqBhTXQ0+8lwsSxiUXtSL9dUEDPAY1gwS/p0OCe2kdNU7LJEX0XcE9Ts8Mj1rFHZH9GBuSCVp4PRbKIhbMhFKgCEmY2aqq+kC8Ux4AuRRjoVlQLMNyrQxvFHZRvXeCRzSSGq8ICUAuYFfoE7I6FhQl9R4YLEVLIhndtB/v1fMv+NNzKjKixZZK5KcipT6W6977iZ9/4XhsEVtBYwVF7ZaAj6qSjONYVUu29beJzg1wNU48AKBfKXms7fZjyjQsma1RBAtkwehneI0LikU8t8wIpcTSCMmkZECgHijqyQ09rWK0EJThNtFqmIMuaqnzno2sz+oWTAh4J7i0v0BRQd0R47vlIVlp6zd2QQqLRu8PmwNFe7LbW+UBqj6o+yVhB1HK8BTg6ZaBInYFiun8QBJzpEj9Yx3S0WcI49XXY2Eo0svAkAuKJVw7+C/gFV3EeD08OorY3TQDinrrTBcqLLL0CCkadY++l9Ipde2gbmytF99X2+EOA0VsAJ/89eqfnjX8xGmINukEUvKkC7f3dEfqrp+vmAX3n1bSWEGRfShDElPPNb3BNrNk+ZY108cywF6ZlTqC/q5g6e9895fpMG/87SJMhoJZ8XmtDxT1AOSAm2OeBheHEvSajUCRVxMs1mCy6fyZdqYj6kCRbb3Xcp9xQVEyo5GV7i3GZOq1tu/Ju+1PUKQRYpD8p6SFd6XEtxlSzAJsh+u55FCvqn02CRL0Evh7XG/8KyV0dInqQeFYhG150XEFqr57i7bPZduQgd1KaUX9kUffUL37Yv+xKBeNXpR/14AicprqTPn06IA+MHnfnQDTRi45ZfjMKuxWdDvYsifjXB+g5TvRv2ZIt50GiiLLebs+uw/Ms+MCRWxFdK5Ifni4RBTpyzkKWg3pMKIlGuRKfr7HpFxA4CZRgiN7Qj5Q5Lk10DlVqNehch3SNS2jk40Tuc9P0dfuGkgHFep4TXJhhf/3WtFMB5pOkZIiQZGZmQ6BBblqlMJEllhs6oHiAKVz8qIRYVGIsWCeje2mj1olKQ5izNFHluR+F+8Y2oSjsCaT8tD52Q71PlDkdYM9aIMubvSQgKU9Byl72Ljg+fwUdYAIDXzMldqIcN1uLDSuWiaAYiPGTeD58YDiujmwHnMV5WCBC81UfFw3KiPpOvVQ7jahnz6MRtFNX8AcHH8L0Lv4aAOktT20UMJlSWJAboZezLa2Z4EinzXASZy4QsB5XxnwbhYU9cSwHHtZU2czDD1Zfoqd7pKTgCLfq4ycoYq6YS4a2IVE2O7VBUXL2NVoWEar8D2NUcG9tlWguAbGkgp9YkHanxQW7V74kfqon/WU4ASt/V5hgb8b72qPoSxQ5LPW3DZidCNJewx5nLdvm4OxzB1KyhaQza089I5LjcExuSqAYqPRNYHnxwOKGixg+YuZ0Ye0FQMGA6f443SHB+FsHVNxTUMHtg3VaBA61H8Wx+DCoQcbDEdyOSaSE41TXjgiBSRJeCW8/Yu4zqZ6oLiGOS7RJwkrqU0+ULwNrip5KMgFpI8CQ8OMNX0dlOxDJvEGo1oK9A815w5USTHhRSpyxmKQG9FCx/Y4iazglhl6SOmElCq6+hBkCQgAqTx4v9TjX9sqUNS6bYTZKePQT/1dDr7FS7E9t6lMfTJAuioVI+CiSP9Gi+qBIv1t9TbYKUXikxQHYQSMTSiw/Fc0wDHuUAwBgFI5SaL/RTtEFccCKNbyrG1HxguKerBgZU4qE9JaS6fgCBJFTAsuByNcbZJwNiqrC1gZE4ub9nWkmwSkRk28n9IijBkxQCeChJZYSfUAwrXTccy1bNYDRd5Xtl1tTFMuKK6CQ/JkArKp0MhCYnqrSGMEdW+MjQVFML4VrFjiGp0inYKdXJkSk9SNMhqVThHbUOlac7Eg2dbTrEHjhvnZkiLv6UfCEcmFzAk5dUFxgG48yWTvQ9vv97c4AFWKDpMkZej5WgWKbEInaGb/n2Xa5BiiGxUXMUZFIbAhFXkDg9IMHHPHUD1Q5JMHaBR0ggZcULwdC+8uuiaZKLMuuP/4fJo1z+n8Tmdyo9ZZZsW+26AoYOh1s3QJ+AMXE6NW1odveJxSSdMRLf6EEA3bOAAvGC8o8pWZqIJuJ1RGZxJjwvkhsb1x/cj0pGXUCeNBCUAZRECkVGobOZJLG4EioyoqSCRQtZazKSf2mc76ZUihAtE3mf0AOBWxlbffoZH1mX0cd+yzhycRrNoFj1XbvbQRKPL6QUz42JnwNiimrKYA/Aqspuds9X+ofn7jRFJDLHEJ/niu/2orQZG9+A7G0HZumyHN1q3xDkCchDHkS67RCBRZgG4mxlCcgC+bcrbPAzSgGAt4PfWMlnA5HqGG0eMDi3bBSI78OwWKHjZT8Cgismp8FEDRy79WgCIfTOXybLjMSPqMWbHYPCcRBcIooO9hW5oVdcNJdyj0fqilXbtFQbKFHCb/Eii7sxznG4Ei+7EBUu0e6AOroV6ehBDa6gzpNsZWS7iKchh2dkMCckP4/hJAUS8IVG+YbDR6oloJIVKTHfq4qZCqs2qUUwWRs3x6fdJSq0GR/dVjCN8nZnLmac5wpzUci10PvmHWGGoEinziWhpZ6KKXhAu6oGjprxnP35uRvILPWvcyqGToqUDCzqhkwh75ZwDF8cH9uO5uFSgmnWAWn72Icx3GlmYYAEMr3XaE9jVbQpUuELsRKVEx2XIkrKR0Us+agEm7BLNNRrG9DTuCrGxFfH5C9a6jZDnMLQ59+rjDgNXxhzBE1AP1eh/iXMbQOtE+nMQJ+fpLX7dn15Gcf4HnNRvaab93Fi/Zn5lWe4so3Zs+sy+vMKF0FOr7HPWA++52ewu5nXXe3X63ZTSQ1ImEsq/18dFtmwv00RhDkcmWM5YxtJDfy3KrstuoN4b6ML6McVv43rsen+zv0spvnz0ug6To5U2rQXFcCB1uDhwIHGgjBwIoBlBs43ALTQUOdD4HAigGUOz8URp6GDjQRg4EUAyg2MbhFpoKHOh8DgRQDKDY+aO0I3qoXU8YbYSooRix3gVY7CcwXV5HvPP+6sSa2WgZDu4R84T+3u/oPnF9C6A4IaA4QGdeTygXIx1ixHUyOUIEV5x6qdfvhKX5CU/JhaTDCpbOSXCTWdxkZqB+JJmQxnlYIb6614SBNTu41sE1YsjOygz3kgfh29asBd1tZxDZf2K4A9kkmegV0SEKLhtFuAb5cgDqMEiEl9WjCLVMColbBy4ss/6QyeGXdV+EcgEFJ9kJrfcDcIqXSIIgkRhCJanT+BD0lSF7zIpe7zsOlHGNqX0e4ft3IaO2zx9Q11Kh+wm/K3zt3Gt0RAhyl7okmcYPjtEMFujCmDqryexVjGiqWHyMkKRiNp6/wElWoRPWMtwuq86Q0yHmSiwkWZhwbgCZ2oUJIUWZkZpsSsntOub8NfgL30ExP2iSIJcWeJYoQITL8Er4gXKMeEhHFtkF1+DvOA1O8q5Xga4CavIDsDxIkW2mKICil8HjtT7b6fvrTV6JiRAj/6Gvop+OAsgYAPqZmDzDmGyvarKaXT9yX0oUVSIx/ZcbdlivnzrlE0PZTDLbpP16zsr1nsdzZYQFerOpJzdicrCqoAuM6xFKuLdOHQ/9fkhWYFct1LkOrcSpvr5FAPgCne0N6RonKL0Rm5yKme+D75BDpqEek4DBvW6ARa4s8I8QI7wT/qU1NXLYNkBJl6/A9UUnL2gqIqYOcyXSenUj089Z8GOtR2VkpVFO1UZf7sX/gCtZ11Y8yVNG2Pd8phYs0tHfkAZ7U3BL4f16USPIpX5m3UYSFEmH9noEwM8jEYkvRPK2hfgOTo4APs9NWKtLgZjCYwx8KNpjWrcdQNH7CdoFivoTODHDSYdSoIjaHJGTgkzBz+0x5LQ739RtaTCcxHhA8WsYtDuZZNaZGBFqzxRMMtNG7bvnq6AIUJEAFL4P636oBEAgIcSQnM6GxGhTChTx7pEnO41ETHmPVd/EBkXJ9iBxuJRHPO5iSBcJlQEuAvxNQjGZWIHRMgrSBRcV9SqcN9KMrlnCDPSebOQuKPL5LgDz2ECLQFGPKUi8RYbx1aFUirvkOoQFlpx8me0ARTrIKzsV3W/wDgiL1GMCmZcUElwkxFwAuyDluouKDxTpR7sDORsvRuq3hAIojnammutbCYoRtkIFs3Wj9PE4spCohZgYXKURYUBJSGEbU2LBHstZNwWKiJkuMVRrHDQeUFyDbUgFyQI0Mb8jEw3QoRkREbshSdjxqc12sQqK2K51Y+BSDaBT+jPyAu2RfKBrgyIz8xSR1boRpUARju9FJ4GBe/9aODkPM8qHUUgAPOZX3INtsv2eungYjsVm+8U43BwA3S3a5gNFgWwxO5BCLDVZRwGK3djKL2aCDhDH1E7GZyOMUBc7Q5+1dA3gdxOEJO+ZilIhyKPvimUvCB54r6x8j8n9/UwkYmLhFRayrAw8vL6RpDiAXJ4iCcuESiaCJLgTElwCelyU+gGYEbe8ScgssnSXGM5nzRcvKHKY9qXj0UcNigJRFgxJ24UJu6xSv+5zo4F4IJ+fKFC0ecIMJVrPhSgRUg6Tu4cT0VCngKIu18qUTyZLss68Df2kLr9KQv69kqkHMppv7gNF3r8WuthhbDE1Ie64ZCU85aGJBkUd0gh9ZJxIWpBYShk5MXUpWujbqsWmIFkWTAbrhBdVUMSEl5C2VVILBTrColU6YjSSog2KqTGFb0F9rB5TSJQxBd/MrgCYXFu2MnMrxCVHzKpuKjRSpVNEJvV61CpQZCgoMYdVD5npvAtzIqvIm07nRj2x2a3koRJZyhR9hmxQlKyVwx0HviUT+3ahvjRLJpBGD4pJC8zRd9lJF7zkM1JW9UiPh4QQzU76VElQS1J07x+EVBSbFGECMdIlSB4JpUAROjSZpCIzF0yHZFWv3ofb1lglxVTORFOwfBApnuJEN4QSBaULmuXMvut8oNhPyZnZZFizAxR5QCa1fcbgly932gb4uJJOSlKkrs2VLq17VmGCTmZaLyj+qd/rwlZtMTO8ZFA/DCcyUW3AUnr3nHSYYRUUEQ45BGmsixOZEigmawXSYpJAohWgyC6WmQrMJPuVSBdWdFQFOokFdWqUuqB+yAM4uyGh70Tfdb+gXshDWkyKdvleu1WguBYLzzASopDsujZZvLalyhwWzx4augzZoEgjJqXxOAF3GKFKJs6wKVAs0zqGtFWpwti6oe4jDr37+DPmn5ybnCeiB1DMnhnOmWZB0c7YHGELXaCeylAjQ0se0stSAkiTNFZQLEPyUajLQYqwVSxAitOFrGjgoU4Nep/uWc1bwZPuVkGR+jgaXXgCWWYSSYCAxCzVrpW8kaHFBwSNDC0RQL0AcCethzpg79aRfijounrNNjGLzdo6i+QeCbEA1qlW4gcbFEt49gDVJky9D5IoXbEZin7GarcMFK2U/8zgXrDqrbDNdQDMIQMmEmnEisj/SOYPsBZQMv4glZV+kD2wWgWKA+9HG9BLa4JBq2SlnvO1rnOQUkVA3kEHXPynfVelts8AxRIW1n7qJueYa0y9o6ZAkStHHlku8twCWel/TNOR3DttzozfzX7ZCbOCpJg9TNJnmgXF1ViM9KrGj4ytQdGSejoBFLl1PoT1V0wiWtYbKdLgAlp9I/q+fOT/LA9a+Eiz3Bm5rpH1OctSOdGguBqSU0RJikky4BLVqCwp/RenWzkdD4U+8jTLcuyCok7MQCMQpVWAYQ7bV2apaRUo9gP0ZCJBWRJS8nXKMFwpgB4pj4w0S5HGjGSXMBCQfEsmo7bvq7YKFAeRaDaGl4Ee/7D0Fz9afwyVIR0qo1qJbsKYM+OPd/lAcRDzKzbzS2Chys+BZIoFvaH1OemGFquhJ5LoWJI4dF8Xo67c9jhGFbjKzhXZ2VZGNy3Gd7WSJ178yJn5yq67tqw8DtbZVlI7dIrsr+0W4WbOToEiVzxL/8R7K7Awns0tT5M0FklxENuvGN9bE6QJbnFQYHZkENNghMzbmpwUT810qQqKzDqDrbiCe5E0Bb8kLMq6opwnS0xKp8htLXwIbRrGpHdzGqa2zzQmLE/fE6H/Pb8dOUb3EJ3olHo5LABucXj33ezyETw3Cdtu2x3GBUVeY6ccEzA0DUE/1rUCJ5p0ycnSKepnvwv/GDcilrQtGNDhOT3HKcUyhZjhe/V9eCzRowKsuyAoLdnqvq3hUYsMLakqgs3oMiEZymtG+sBqnoX37eufDxQ1P6zkvvQ66O6D0ayRS4772pyMu+l8CR1Xyk6VCn8AABSNSURBVFk1uXATOgbGF+s4FvtZ2aqjJ1784LOjOHclpgwV4I8KKT8gc+L6e26YCctiK6gdoMgBOgl+VYlvlluKshMMLQPcPTi6TC9/mTILbhMlgHez5OoUh2mFp+O22a1IWFOLGGsuTbShRSefhfJfsIQAKKlNnPVediJaV9rXkzLxU4ROkdvnhAbgzycSyzV8SAVAiNJxM36KWaCoxxQAXjIxMfiZh59eIgmy3UGASmxApdF3ktDHFW1nfeuGlkmK+NYxjYvoN8tyFGCE8jnss2ntK0upltt9UPTKdO2iLFDUixZtJMbjgOoVBSmTlOGnOPfC7cfeu3KG4yjKGzQ4YsVWdKg0FtIUI1fgHLzVezmA2kInX/iH6SKadDkkVuoerLx7eD0ptnZ1qZf87PqjEDEyXppoUNSOwVftq1lBy9swtm22I/b+BkUaPSJMZL0wsuaIZemr8pe5+YybhIRrRRFOzM2Sz9BShvVUYCupfQMh0Qwje7nrnD7RoMj+D7CONoQCTdB3ToJE7HOG1unzOeEYlkYQgtO4XQlPPysDFPVk5TYa229NlOCQwHesoKgt4fDPTCpJCug5J8ECm/SbOT2fRB5PRestpX44QtcI4lQZUK9LMvpGb1RRiyRF7dlA/piIH7rPFCAB+tocRJmB+FrTN898yQJF3lFG0ILiwkPCmNbfC5QJituGZSSvuWfFdGzPfJ3Rg5A+VKbj5tEjv+gIC2AsYMudhfCp68f8x/zXbj+7MhRTn1AD0FLIP0NSPGfLjTOgQ2lFPyYSFLXFjVJCAiacTLBQL4HvlU37GxTt2iNMJV+0jEBJPzcCMPdiMmsjHQYbS6Uuc4o2ZX3yLJccFlyKX2sGrRMdwaPtAEWdFh+CgkokO+qjYHCxIynWwDUphrN2UvRJQIWTxxxZyrA7i7JAkZeUEfmhjIEnuWUsoDgIqVpnRTf1ZDgHYiwwvYk+DadYtU/XnCH9EN/T4/c6aKziicN6BImzQNB3qFWSIh+bUtHgbwVDyh5EwCTjSEuIlG5Ze4WLJchXD70eKGr/V7pDGTCs8tof0TL3woe5XIAL8ndKRO+8d+V0j0WTtR4ewcRV2JOrZGWzGCUhRVDnVTD1imvZONYj8y566BSl6DsljH+X3ayMkTD+TWpv9O/33TLdE9lBhjabhdnuYStBkVJWNXEApNuUlZ+WV/CtyOgJh1KgSKBxJXKG+WEr8aom9am2TjHVp6RdliFYOPIHMyU/n2Fxczg2IJRDYrN9KO2ulqECoDO6jupABEqRhZGaoCxQXA/r7RB917j48ZmQ2OxtXAoUYaFWnl2OhPO3vfUerfM2u/9VGCHyjPlNykhQAGBb0AHGdB2ikGAmqcSC0I3x6Y1pzpAU2YaW3uA6Qn1qQs2Aov39FKU7K3M6eUYAsd27+OwyJCVlwjx9rk5J+/2U1OCHSooAUAVjKbc/aStBkc8dgGtaUr1St4O5TJ5q/TU8G1IlMGAEKp5TK/zUA0X9/hjDisXgLKEqU1LUoGiRuiOK81du+eJ0JzielwxCvNdlCun/Y9KaV2+l5z8GUR4M7WGc7LjohIt3HJ8bHr4aww4WJ5kOL5NiD0D8hil7xFU//PJMz/Z9LWpqDDP8jMH8H4IfK6xczUow7HZLQTGLD5Bq81CIu7Vtk8sbWZ/HE/vs7ZJlLNG1qwmKmGz+gbPvCXZFQInIm83YajazEGWBoh7ACzGWuDvhd0eo1m5IZcsM+DWyPvP+erHPTMPfKKIlebsBLDqSYOKEvtn801UWIdkUMxIx1JMU+RxdoxmSmzDJJpoCxYwxpav1QS3j6mLXonbMMI1yBhAYc56VEERXAaQKCv2hwamIseBSq0GRtXCo71R9+/hQ0ygt/HDD2Q3jiq9MRSNQpIC0AFFZMXSKCWWDIq1QSQxncnVFSvn5ynB0NSQwOrI6NIhqWxXs7xnv6asSxqD0HByRfYHbGd/THJ77mgdm5Lq7L6koBY//RIxP3QMwid4BPahHIuHHr7BsJw1F9jYb3ux5DNylX6/fenJ23KDIDDnGWdRuUVGnAzFe0o+qgVGCUsRTHgmy+jx8twp8vHzJJHxvuQbWXAXpJ4ti9KdkdDZlrMQC4VaaoNwuIuY3i3RNaBMNwWty4H09x9/kOWVaDpkIAFJwN1Qwrs6O2VW0NAZSAOikb4zFneRY4t2+DWMRPNtEMPAcy7ROMdKPgvW5CPePZolbr4dohQdPYuoQGUYHx2tGp4gVEADg51tPZVPm4kxLPaSfEselhwbgpC4Tdzh812H01c0GMwiVgvKFeiJpiNyKe2AUy/JGWAOrfvxGw0s4/dfzB9SqA/oPmq34XvT/1Y7zOrNARebbDEH/eo5P32zeky5COdolODaw41uCsMIs2gCpcC/BEcKMlg4piWPO0J9SoZ16c6ZMXWjiicDqkp+qbYU7oBdwK26ELNbDLlhjd+QOCUPL6djdfRmbJPrv1BD0jW986qndN/3h1uMtX6zksjK2DDpUDYPFBUfGUdKCtQ0Tyo7x9DNkYZ/K/3HrI4tkXKFuxFj+qtdSmt2uInXer1Yc5cmyof3poORW3L6nDDDmCdhisvJdj6Vjyf4045cU6z07nAscCBzoZA5oncgxb3hgytRdXecDHBFrKj2WZgnRW11678pZnhhXrRehFAKfqBojCK1c2PZ0wf9xcaau6TkX7zx+KH5qIzQIQHuVBjUpYqmid+Wnxp/++WdmWYWxbWAWzLJCZ1hX4qU+D1LBLvTNLcEZQLGTB2boW+DA/uKAURSPND/vgj89U8j825WIsdWsoQr0eF+PVOWKX94825PPrkxxGuKrDglLPRd/ExwhpeWwTUgCs4U48bwdx0W54X/BLvlc3GEri3Xj2MJ/YbjS/eH7v3gYExI4RHeIHALbY8bJpnWO+soI5/YgRO3VxlFzNCwe7/Z5NG2FawMHAgc6iQMueI2A40WPnCLU0AeUjBbCAJSSvnDDsFLquu788LU/u/FYT0SF3lJTF4akATWSG7P6fnL2icf96+GnHH9RrLTuz922c6v8nUjJd2+5eaZHB8i42y7oRxT1SkY5XWUprZW4Jw991JJxOJcHUOykQRr6EjjQTg54QXGkA0rOv/AhVOTOfUQJBf+zGnpCROrN04+Y9ZX/ulZ69I06lIlOsPvulXJo8vSpjx1/5sldMp8z8bSp5z6Qk/F7f3nTbBP0bZ/TvkbwxxLwRnf9jfR1NGBAQV2AE/F4fRUDKLZzEIa2Agc6iQN1QDHpppJzL3oYIXWSFqkawgOewjb3FVtumulx8tSWLFqDP45rHnl6z3OfmHTklJqkE0TgSKqPb9k56x3iVklruEOssUErqEKwvY8iRLj0wIo0XjBMnh1AsZMGaehL4EA7OdAEKI505+TlD84Rcf6DsVCMN3bvG8KRTZO79l7yk+uPS7nwHPfW3x/S9Vu1MT+560WQDj26P+Siy8dvu/eGWXAJcUGN7h45uFcI5KyrOtEa/uhrYalmHHZhDHrDemwOoNjOQRjaChzoJA40DYpJp+ddvP2VcRxfBUhC9EKa8LCdSsjPdnV1X/3U8U/b2f3r7TDYxAAtZlRxrpViM6zNV/ot2jojLww2iqE9Hlch1qCI+iAdetxzWsHeAIqt4GJ4RuDAgciBUYOifsk+Fc3/zY43VlTMJI8IOq+BvIelUI9BlEuCy60L5B+VqHz02Gcd9elNfSwiZJNOlICYzZi6yDkehlJviAiVAsKCWrVV9n02btePhsPqAoSRBQocCBw4mDgwNlA0HDr3XJX78dRHPisqFQS2u9vbGjbuliL60j03TX8dfG3c0EL046sI1p40AEBk2iOXaMiBAWUa9JNuHdeD6XOFdw0cCByYaA6MCxSTzs0/f9vRcLn+PFxsEFVSS/Bv/LaMhs/fsmI2YildQNyAGOohZkZhaJnPcfxr2CojXXwPU/4EChwIHGgxB9atY4kCwVBOZjt6MIqi4llnneUxnLa44Q59XEtAke+2cKHKP/CMHa+QKv4UxEAEnGtrzL1xnLvsr/ccecetNVZlXTWNcY5X+K3KEvGuMSTDPXd0RqbvDv2CoVuBA+PgwODg4PxcLsdoMySCED8FIPYAEEeR0X0cjXforS0DxX3vp+S8C7ZfISLZvUc+8cmtK57J9O8WMTvwFGRzjpHwQdgFsJNrmA0FkShFJMycSL1hh36R0K3AgTZx4M4775y6e/duFqhiiOwggjLOX7q0mWQebergfmpmAkCx3pswk4WOdvEVxUG0SwQXm8ORP+9lLSorsJ+4GpoNHAgcOGA50EZQLCOVTzVVusMwiXRCRyAPXwDDA3YkHWQdhx5uE16Z6eGuX7Jkyet9r79+/frvQvpCIXbxaVxTLTCPe5l7kdLZPTiuVU024fwc/K1Ty+H+T0B6ewuOMRUW1Ek6ieybcB8Ts2ZSuVw+Np/PM6kqU4DtwPUmFRiKnK5bx3ynvjRk+nkItLh68eLF7/Fcx8AKlk34Ea5ZiW32F/G7ajRdu3btNfhblx3FNnw+zqdyTPb390/r6up6E87RfjAP78YEvg/i95049im0iXycNbwYNa/4hGbf0cfANoGijmxBoRnFmre2Cw8dti+Biw3LCPBjBwocOCA4YIEi+3sFQAcZptI0QaDIRh4DiMwF6KD8rJ/QP2SO0oXdSFmgSEBDfsUa+hje50MWsCTX0RBK3WNCN+O6al2eeqCIZ9Gv+av4SUoC0B2PpRuSZNVs48MAxnfbQDuWBYSd8/TdfUn9jj7utQkUk6ZZDElgVWWdYAGdYg5W56DDyBrY4XjncsABxWEENJzW09ODxX0fTSAospGbMKmX+ziEvi3EcWYETygLFFPH3WdZwFK9zkixcI8TScLiF6Ef1EuKLFDEPZSKacxhRb0HAXqXz5gxY2DBggVDGzduPKlSqdC+kNQAuhLPQ/bwEWoBKNZ9Rx//2gyK7ALTgr8Iq833kRuxmbT1nTsxQs8OXg44oEhGPIxt4Auw1a2GuU4QKNJwyTpJCtLiyyAtpsqGwHiSh/GE22YUnNOSGKW7loGiAarT8Buucpr+IdnK1wFFJndGYXqhsHi8CItHqlwJ+CbBq2/hPDNuM2BiLp659SACxYN3IoU3/8vhQAKKkHq+h0nNGi4Enx/g/6cCGHVFvwkCRUpcfP6paPtHjz/++IJly/bVLEG/mM8U3hsaXJj4mXrIloIi3qsX74kKj5peDQDjttgrKRrdZrJQlHEt8xjUEPptA20frtMJaA4SSfEvZ2KENzl4OWBJiisATt8GSFBfTiPFDdCL6RKtEwSKdKqGHl7QKJHjVhTt6XokaO9o9IM1UKim+ij+/wDOs+5O0zpF3LMMoA7f4JRernq/8WtkxU/UfRHb9+7d+6ze3pE6QT5JEXyiUUWDJuhtALukdnNq8Nx1111d27ZtY+QaM+9vxHWULFsBijV6U/sdfSN4P2yfD96JFN78L4cDFihq3R7+ZjanS80bvhnHPjNRoIhnL0B7NOxcDtB7FFvSuQCybQClW/D33+P4A5MnT563a9eu1zUAxZoPguuXAGR1LSOPsYLb9sQw8gSu7cW1Vd2lDxRx7BJm0DcNXYy+r8gaBWgPRbgE86zejeu0dbwFkmLddwyg+JczJ8Ob7GcOuKC4atWq7mnTphEgtF4M0sgigAErx6FMatolB2D5C5xHRczGLjm45loAxNssl5zNBMXbbrvtcAAfpcJZrLyJnxUAR+Qc1W48dMK+BYD0lgag2KyhJcVtAjEOvBCAmCoT0khSRL/ein4hKKOWHEnxP/GOzNxP6XfUvHIA/UAwtOzn0RyaDxxoAQdcUDQTmNtXbm9RhlUwVh9VJLXBw/VTpFHhFPw8hsnvVq6kdET3FW1AwfPeAyC52gVF097FOI9axlp/yHYJwN/EM1/O8y0ERQ0seN7ZAMTbDPuqwJWw0weKtk4R964GkHI7XUO2xRzv9DG8M+o5aUlx1LwKoNiCAR4eETgwWg74QNFMRgLaJvzYCZVdUGRU1ztMm6cCcDjxqwTp6CoAA+oMwVM7jl9BVx8fKBqrLcGTYEiic/Xz8byf8I9Wg6J5v5X4jQQtGrBfC/AiKGuqY33egNOsEU/r8/PxPrSOpwjv/HU8T4M5rOoLkoQUeO9R88r0M3FQD5Kiy+zwd+DARHAgCxTNhHwDftsRJylQvP32258+PDz8S1zDZMq/gQR1EazIBLfuqVOnno+/r8P/ac3+LgBOJ3P2gSKPb9iw4QUAGlqkI4DKpwBSl1sg1artcxVY0N4sGnPwQwn3zzC0zIeh5aF6oGiMM9/DNTQA/QHvdxn8FNfSTxFAegJA8Go87+/4DPy+Ee9AQ5KmsfAqgOJEjPjwzMCBBhyoB4pmUhIUCY6kFCjygHFr+RL+m1SkRI1yXeZXV88EOPwKIXGnn3HGGUisnA2KBozOZFgdgPXf4J5TLSLXhKSYFdHycTpQ+5y3TV9YAvnT5t1uxbWo+54tKZp7XoZ3+goA8ShzHyNa6HNpR8h8C9ecnrg0JZ9gtLxyQLHuO/o+c7A+h+kfODAGDjQCRWN4QdJk7bRcA4oGRE7A77cDKM7AbxZlI1DQePIVGFGuW7RoEQIcRihLUqzX9SZA0Xs7gOmDAKZ3Z4FiX19f9OIXv5jvpvOn4voSri83in2G1HfY0NDQZbRa4zZGuTB/I7NiMdJlFn4ex7lFvhhoSpTN8soBxbrvGEBxDIM/3BI4EDgwsRwg4AEMqT4gMG5H2N/LC4UC1Qv7hYKkuF/YHhoNHAgcsDmwZs2aBVAB0KWJ2+k/4v+nwtiiMwW1mwIotpvjob3AgcABLwegOzwRJxhCyJRi90NXyUw/bacAim1neWgwcCBwoJM5EECxk79O6FvgQOBA2zkQQLHtLA8NBg4EDnQyBwIodvLXCX0LHAgcaDsHAii2neWhwcCBwIFO5kAAxU7+OqFvgQOBA23nQADFtrM8NBg4EDjQyRwIoNjJXyf0LXAgcKDtHAig2HaWhwYDBwIHOpkD/w2x5tSlC4w3xwAAAABJRU5ErkJggg=="/>
          <p:cNvSpPr>
            <a:spLocks noChangeAspect="1" noChangeArrowheads="1"/>
          </p:cNvSpPr>
          <p:nvPr/>
        </p:nvSpPr>
        <p:spPr bwMode="auto">
          <a:xfrm>
            <a:off x="307975" y="-250825"/>
            <a:ext cx="3095625" cy="84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5" name="AutoShape 6" descr="data:image/png;base64,iVBORw0KGgoAAAANSUhEUgAAAUUAAABaCAYAAAAvg0SnAAAgAElEQVR4Xu19CZxdRZlv1bm3OyEksmQhbBoFEuKob57GZUQ0kS1J33sbdMg8hy3gwqgwqKPP91S0dcBlxEFFfToihCCOLziS7ttZcSCu40Jw14CgcQMhCbJm676n5v+vrnNTp26de2933765MfX9fp1On63qfKfqX199qxRtpOddoA4dym9/TVwR/xxJeVWcUyvvuWHmE23sQmgqcCBwIHCgLgdkW/jTp6KT7t/xQhnFK4QSJ+9rU/5WVnLn3XPLkd9uSz9CI4EDgQOBAw04MOGgeNy5vz/k0CmTvqGUeD76Ern9wYEPb1k56/+GLxU4EDgQONAJHJgwUHzBG9SUJ3fv+KAS8cV40ae5LyuF/FJFdr33vpsOv78TGBH6EDgQOBA4QA5MCCjOW77jEhVX3oXnn1DLZvl9GUXvu2fOkRtFn4zT5781TYhHL8exPwvR81l0T4XPFDgQOBA40E4OtA4UoTec++sdC4SMPw+94fM8L/EHNHbNPStnfaL23J15IZ44AyD4b0Ko40bOy3ux2369EFO+I8Si4XYyJbQVOBA4cPByoCWgOO8SNU0Mb7sBYt3felg5hGM3xdseu+y+dSftSZ9XaL88B+C3Xoh4rv8zyA1CTP1fAMZH2/eZ2K8gpbaP36GlwIHO4cD4QPHcVbl5h77yahXHb8Qr1egNASx3xJXoovtuOfKPtSBz42Qhpt+A+87GzyENWPIk7l8BcHxre6TG1ccL8dCfhLiUgB4ocCBw4CDiwJhAUSkl51+0/TWQDN+rhJrn8kuK6GdKxe+894SZ62v1hncCDJ98J7bJb8Z9M2t5LTfj3BE4/izPd9gKcPyAEJtvEqLP0Ue28qvd/nQhjnhQiAUBFFvJ1vCswIEDgAOjBsW5F25/kRCVqwFOp3ve72El5DXqsBmfvO866WyVV+WEmFzAfVcB9J7juZfS5IchDcLAsq1LiElw05FvwnXTPdfCrzHC+cI3J4bHARQnhq/hqYEDnc+BpkHxOa976KjhYfnuOBaX4bVS90kpdkqlVh96yqzlmy+VjnRF/dz6ZwgxjK2yWlQjVUbRUNfUSXfsffyYkhB/tTd9ftVUACmkQrEUP5AwbaLOT92KrrxNiCIAtZUUQLGV3AzPChw4kDjQFChCOgQQVj4GAOqufTn58+5ctORnNx75h1q9IbfKT1yHe5bjBxbmNAEM739Gz3OPjiblu3JCXn/Us2b846Y+6ViaCarrsJWubNpnmU49h0AKybWEbXWrKIBiqzgZnhM4cKBxoC4ozrtwey90hh8CGM2vkfCE2Cpy0WuPfsb0b9QCGa8uQ4JT+BHH1twroz8de9rc7imzD3uaiKQNlr+nzvDelTOvr2Xk57ClPmYxjn8Ozz269ryCE3j+/RAqvzh+y3EAxQNtIIf+Bg60igN1QXHuhdt+AABa4DS2Q0TRNZMr06/7yc3yqfS5PkTtPf8sHKPU5t6HQxIWXfmR4/7myM9NmTv3LULFBM0ZHsCFb6J8zz0rZ0A6dF1jBmGEid+Ce3gvttcpovHlP3kvttTfHzuTAiiOnXfhzsCBA5sDDihyu7tod/JKaVCUFegOy8Nx5dL7b579cO1r98MKHf0zQPRcD0t24dj/h17x7UK8akdyft4l244RFfVxxEXTLQeSYJoiKVYK2fW+LSuO2Fr7zI3HCLGbEuVp+PFs6yNs29U1AMffjf4TTQQoUg2wcQq6it+LuJiMIVpn5aFCPBv3LSA/x3D/6DlRe0fyHruxAJboKrWf+tGKdzkYn8ExdAS+WXE/jqHO5rsBRW5NjwUwqReCWf/bD4ri8fiwx2bdd53rgK31hn24B242NQTJTf5aiNxLsa3dlsWK552347g9ueFvKhHBFUa5SSOUlNGVlaf9+ZratvnEMrLuxINohy48ruRLC/g/AjxXCLHMMeLU+zCtAkWtD4UkHF+Jn9eiRYAiSW7He16LHwB3b73Uabh/Le6vIPRRYUGp+nPCkT36pBA7ER10LkIis4CpTNUFooKqBOm5uNb/5mV+QxKMVsXP117Dd1n9Cqgo/h/6YjIdKeiRxTuE2PPVWv5yTB3XQM8rv4FxsS7d1gDUNXBU0DQFuuJFAF6b1lyAv549ciQPHp7lWaD9b5g+yiiqJ7GjqBL4WMD3cENPeX7wvfvG5ePg+Xm4Nou0y9n/2XdWwfB4N97JdSGjL2wXvSuape8i9LV/38UD4EPO8KEClVHp5xkPwnfbANe3vckYSgyWHDcYQxLv04PxlDmGMCfFJfueHaMfvQi2cInjY/B95ijGRdGjAkt9x7/GnKAwZCjrufY9A8vwzv9z5Ej8qdYbWEeezIiSv8EH/zL+T0BCQ72MPdbkbJ8dUNTRKIg0ERiY4ijPB+FW+Xwhdm3ChKlkfLDqYSSQ6Hpi77YzRCxobXa31FjZ5ANRHF+x5YtH/Ufts/RAXILjkEZVjcSJe/GRui4WYvHXGvVj5HwrQHHtJHy4fweg0Q3J0yfdEAAxgjRbyACPMiZpvBz3u2qC5DWw2kefxv0AJh+teTHaxyCuEqT04iz/xB8wEp/8Hq55SfppWi2CiScwKKuIZV0if4k/Xo77APYJlbEAKEe94vZRv7vT9zIWUo4t0pTZQpz+UPqugdX4u9ccg2tXJhg0+NSrEDAweWf6oghgVvhI7Y2DWFBj8w0jxPMXsNBnUf8/gL9YOGyi+1oRah2bar5Ng/4qPLPXAlGbD9Gr0ScsTD4awPgQF+EHEqKXKDECHEsWkNvXDUKgie3UfvjGRcx3d/HQLnfGSCr/C9fgvnpUxrhUGJ8J0T+56FG52c/oBzbIC0eOUIDrvasB08Z0GoNvgC40xtjRLCgOnopOfTT9UtX2KZGBwYfABeeMx0bbq7mveWCG6M6/HvOC/ow1qcaklJukit61ZeV0MN6ltVgRK5AM1T/hjBUlEzETD3SQhYHm+jNeUFyF7fxkSmTc2ieECSjvwR8YnPGJ+H/yblgwJBajzehfIk1oKQaAqjDYq9IvF4af4RhdkWD4SgHtjRjU1mqeNOmdeLdDcsYC4i5U9UBx8AXgK6RM9lm7XEFiUdTfcqU3qosIUt9dcLlK3sEFRUUjmrvVhtGs9MH0N9mfoCgAwIdADeSO29GA4gDB75XOOENMf+nS9LGJBkWOoacgJMTn1I4hrXrBGEoJEF9AH19XOz9qQJGPg3S/q5geQ6MBxfL/QNs/ctrCPIggPRYwxrOofaBoDdT6oLh1zQ9fvHfHHm6vufK4gMUVB1JcHpM7e6vcHCjBY/HCR54+JIc/CnDktt7VGQ4h9dj1k7qjD/7k+uncwjk08Ff4cABVcQruxQq7G07hy9i/Jmm8oFjGlkQBnEkaRLD9irFiJ1vlgWfiGKRDeR6uwzYmhzDJHvhcJnrCNcsBQhik5LGkjhcSYw7vs/TxkWd+DQ7tu7HwaIOTWdDkFVhpseLb5J14/N4Ar9LX09fWA0VKrIr+qezSuzFwDZCtA4AMY6FRUI1Mg0Rsx6e7oLgbkmMz32C/giK/1xq8H3xmbUmoWVDkojz8WzyECzJVJIeZxQv82Q1fXfv9uZOQjhfF8JdwD3ZuetygD/mf7vtGXdhVnF7Vx0OYsSRmn6Q4QHUN1SCUujGGIoxJBl0kY7DM3RgCIPQ4TcYQvnGRkqVFPlDEfk5IqFKK39p34ahAEeNHJTlUufPj4s+u4v9FX/4E00yHgSJC+3be96XvT1YVV3rTqz9QP79ciCU/STN0/H+dfP6Ol6pc/AW0b2Xsrj5XQXZ5Hdx6bvWXNeC2byzhgOMBxQ2QBPc8gB4iFpyAmIfUsMQaPKkBBz1s981CnMnrDa0/Uogh6MlUoljDIlOiisJDZWw9FQCf4En9Xi/0VDbZoCgfwTV4th58kIjik9L6zLqg+BUjtfJmSBMlArYh6i13YdK7OtsDDhSZcORw/GALOBlbszMtSaZZUCx/HHzC4qR53Icf6L9is9WXb/Drau3vVb4D95sAhwhbyQK2lFlUDxQJeIpqByO4SCyeRU92Kj57DRZXgqW+FkbJEsDbJhsU7TGkEAb7NCRxSXS+zYKiVsVsQQsYfwI6/0lQ2+0hblAFh3F/DLJkZYXXHhigyK3ymWA4wu18CursTzqqM+eq3Lwpj/YoNYTJWWulxrFtUSSXbVkxc9Oonpt58XhAcRBb9xi6Mj0xoDfRupVRWGj7mUJto7kfE7OAjOX1LLwDd+Nao3zeiy3R33LAGUpJip/Bc7ANTvQ4EsafIqVpQ3VBEXHq3EVoguGjAun9HEdH5jLzQANF6hNjLjD8bpCscpikiWTeDCjeBZ3jg9A1MvUd798FKfFIuI/tBHhoaQ3qnlIjPVuLQLEf/rzc4up3wfgoAGDrjiEuANjS6usBdMVf7fuaKUmROxFKslg0SPauoVlQXI3otAjSuG4LY7UAY1EZqiLxd+YYVHO2BGqPq84GRVp1sf2LsDUt1LHEuRNlfH8z1HBoSF4OrRqVwokkNcJeIX83ecqhL/3xZ6e0IORvPKA4QF2nMVTkYNzpWTG6ty7j3egwr6mOlJg81ZZOBCZ1ySrtkJIUAWoRdFuVRJqHjjNGP882W7R6oPhVbNfzdG0y1nMB/Y/6BY5hkjwFfabPkFZjaMECYS+cCinhfFFI+2v7fASk6EehwlBGDxzBMl2gBAVqBhTXQ0+8lwsSxiUXtSL9dUEDPAY1gwS/p0OCe2kdNU7LJEX0XcE9Ts8Mj1rFHZH9GBuSCVp4PRbKIhbMhFKgCEmY2aqq+kC8Ux4AuRRjoVlQLMNyrQxvFHZRvXeCRzSSGq8ICUAuYFfoE7I6FhQl9R4YLEVLIhndtB/v1fMv+NNzKjKixZZK5KcipT6W6977iZ9/4XhsEVtBYwVF7ZaAj6qSjONYVUu29beJzg1wNU48AKBfKXms7fZjyjQsma1RBAtkwehneI0LikU8t8wIpcTSCMmkZECgHijqyQ09rWK0EJThNtFqmIMuaqnzno2sz+oWTAh4J7i0v0BRQd0R47vlIVlp6zd2QQqLRu8PmwNFe7LbW+UBqj6o+yVhB1HK8BTg6ZaBInYFiun8QBJzpEj9Yx3S0WcI49XXY2Eo0svAkAuKJVw7+C/gFV3EeD08OorY3TQDinrrTBcqLLL0CCkadY++l9Ipde2gbmytF99X2+EOA0VsAJ/89eqfnjX8xGmINukEUvKkC7f3dEfqrp+vmAX3n1bSWEGRfShDElPPNb3BNrNk+ZY108cywF6ZlTqC/q5g6e9895fpMG/87SJMhoJZ8XmtDxT1AOSAm2OeBheHEvSajUCRVxMs1mCy6fyZdqYj6kCRbb3Xcp9xQVEyo5GV7i3GZOq1tu/Ju+1PUKQRYpD8p6SFd6XEtxlSzAJsh+u55FCvqn02CRL0Evh7XG/8KyV0dInqQeFYhG150XEFqr57i7bPZduQgd1KaUX9kUffUL37Yv+xKBeNXpR/14AicprqTPn06IA+MHnfnQDTRi45ZfjMKuxWdDvYsifjXB+g5TvRv2ZIt50GiiLLebs+uw/Ms+MCRWxFdK5Ifni4RBTpyzkKWg3pMKIlGuRKfr7HpFxA4CZRgiN7Qj5Q5Lk10DlVqNehch3SNS2jk40Tuc9P0dfuGkgHFep4TXJhhf/3WtFMB5pOkZIiQZGZmQ6BBblqlMJEllhs6oHiAKVz8qIRYVGIsWCeje2mj1olKQ5izNFHluR+F+8Y2oSjsCaT8tD52Q71PlDkdYM9aIMubvSQgKU9Byl72Ljg+fwUdYAIDXzMldqIcN1uLDSuWiaAYiPGTeD58YDiujmwHnMV5WCBC81UfFw3KiPpOvVQ7jahnz6MRtFNX8AcHH8L0Lv4aAOktT20UMJlSWJAboZezLa2Z4EinzXASZy4QsB5XxnwbhYU9cSwHHtZU2czDD1Zfoqd7pKTgCLfq4ycoYq6YS4a2IVE2O7VBUXL2NVoWEar8D2NUcG9tlWguAbGkgp9YkHanxQW7V74kfqon/WU4ASt/V5hgb8b72qPoSxQ5LPW3DZidCNJewx5nLdvm4OxzB1KyhaQza089I5LjcExuSqAYqPRNYHnxwOKGixg+YuZ0Ye0FQMGA6f443SHB+FsHVNxTUMHtg3VaBA61H8Wx+DCoQcbDEdyOSaSE41TXjgiBSRJeCW8/Yu4zqZ6oLiGOS7RJwkrqU0+ULwNrip5KMgFpI8CQ8OMNX0dlOxDJvEGo1oK9A815w5USTHhRSpyxmKQG9FCx/Y4iazglhl6SOmElCq6+hBkCQgAqTx4v9TjX9sqUNS6bYTZKePQT/1dDr7FS7E9t6lMfTJAuioVI+CiSP9Gi+qBIv1t9TbYKUXikxQHYQSMTSiw/Fc0wDHuUAwBgFI5SaL/RTtEFccCKNbyrG1HxguKerBgZU4qE9JaS6fgCBJFTAsuByNcbZJwNiqrC1gZE4ub9nWkmwSkRk28n9IijBkxQCeChJZYSfUAwrXTccy1bNYDRd5Xtl1tTFMuKK6CQ/JkArKp0MhCYnqrSGMEdW+MjQVFML4VrFjiGp0inYKdXJkSk9SNMhqVThHbUOlac7Eg2dbTrEHjhvnZkiLv6UfCEcmFzAk5dUFxgG48yWTvQ9vv97c4AFWKDpMkZej5WgWKbEInaGb/n2Xa5BiiGxUXMUZFIbAhFXkDg9IMHHPHUD1Q5JMHaBR0ggZcULwdC+8uuiaZKLMuuP/4fJo1z+n8Tmdyo9ZZZsW+26AoYOh1s3QJ+AMXE6NW1odveJxSSdMRLf6EEA3bOAAvGC8o8pWZqIJuJ1RGZxJjwvkhsb1x/cj0pGXUCeNBCUAZRECkVGobOZJLG4EioyoqSCRQtZazKSf2mc76ZUihAtE3mf0AOBWxlbffoZH1mX0cd+yzhycRrNoFj1XbvbQRKPL6QUz42JnwNiimrKYA/Aqspuds9X+ofn7jRFJDLHEJ/niu/2orQZG9+A7G0HZumyHN1q3xDkCchDHkS67RCBRZgG4mxlCcgC+bcrbPAzSgGAt4PfWMlnA5HqGG0eMDi3bBSI78OwWKHjZT8Cgismp8FEDRy79WgCIfTOXybLjMSPqMWbHYPCcRBcIooO9hW5oVdcNJdyj0fqilXbtFQbKFHCb/Eii7sxznG4Ei+7EBUu0e6AOroV6ehBDa6gzpNsZWS7iKchh2dkMCckP4/hJAUS8IVG+YbDR6oloJIVKTHfq4qZCqs2qUUwWRs3x6fdJSq0GR/dVjCN8nZnLmac5wpzUci10PvmHWGGoEinziWhpZ6KKXhAu6oGjprxnP35uRvILPWvcyqGToqUDCzqhkwh75ZwDF8cH9uO5uFSgmnWAWn72Icx3GlmYYAEMr3XaE9jVbQpUuELsRKVEx2XIkrKR0Us+agEm7BLNNRrG9DTuCrGxFfH5C9a6jZDnMLQ59+rjDgNXxhzBE1AP1eh/iXMbQOtE+nMQJ+fpLX7dn15Gcf4HnNRvaab93Fi/Zn5lWe4so3Zs+sy+vMKF0FOr7HPWA++52ewu5nXXe3X63ZTSQ1ImEsq/18dFtmwv00RhDkcmWM5YxtJDfy3KrstuoN4b6ML6McVv43rsen+zv0spvnz0ug6To5U2rQXFcCB1uDhwIHGgjBwIoBlBs43ALTQUOdD4HAigGUOz8URp6GDjQRg4EUAyg2MbhFpoKHOh8DgRQDKDY+aO0I3qoXU8YbYSooRix3gVY7CcwXV5HvPP+6sSa2WgZDu4R84T+3u/oPnF9C6A4IaA4QGdeTygXIx1ixHUyOUIEV5x6qdfvhKX5CU/JhaTDCpbOSXCTWdxkZqB+JJmQxnlYIb6614SBNTu41sE1YsjOygz3kgfh29asBd1tZxDZf2K4A9kkmegV0SEKLhtFuAb5cgDqMEiEl9WjCLVMColbBy4ss/6QyeGXdV+EcgEFJ9kJrfcDcIqXSIIgkRhCJanT+BD0lSF7zIpe7zsOlHGNqX0e4ft3IaO2zx9Q11Kh+wm/K3zt3Gt0RAhyl7okmcYPjtEMFujCmDqryexVjGiqWHyMkKRiNp6/wElWoRPWMtwuq86Q0yHmSiwkWZhwbgCZ2oUJIUWZkZpsSsntOub8NfgL30ExP2iSIJcWeJYoQITL8Er4gXKMeEhHFtkF1+DvOA1O8q5Xga4CavIDsDxIkW2mKICil8HjtT7b6fvrTV6JiRAj/6Gvop+OAsgYAPqZmDzDmGyvarKaXT9yX0oUVSIx/ZcbdlivnzrlE0PZTDLbpP16zsr1nsdzZYQFerOpJzdicrCqoAuM6xFKuLdOHQ/9fkhWYFct1LkOrcSpvr5FAPgCne0N6RonKL0Rm5yKme+D75BDpqEek4DBvW6ARa4s8I8QI7wT/qU1NXLYNkBJl6/A9UUnL2gqIqYOcyXSenUj089Z8GOtR2VkpVFO1UZf7sX/gCtZ11Y8yVNG2Pd8phYs0tHfkAZ7U3BL4f16USPIpX5m3UYSFEmH9noEwM8jEYkvRPK2hfgOTo4APs9NWKtLgZjCYwx8KNpjWrcdQNH7CdoFivoTODHDSYdSoIjaHJGTgkzBz+0x5LQ739RtaTCcxHhA8WsYtDuZZNaZGBFqzxRMMtNG7bvnq6AIUJEAFL4P636oBEAgIcSQnM6GxGhTChTx7pEnO41ETHmPVd/EBkXJ9iBxuJRHPO5iSBcJlQEuAvxNQjGZWIHRMgrSBRcV9SqcN9KMrlnCDPSebOQuKPL5LgDz2ECLQFGPKUi8RYbx1aFUirvkOoQFlpx8me0ARTrIKzsV3W/wDgiL1GMCmZcUElwkxFwAuyDluouKDxTpR7sDORsvRuq3hAIojnammutbCYoRtkIFs3Wj9PE4spCohZgYXKURYUBJSGEbU2LBHstZNwWKiJkuMVRrHDQeUFyDbUgFyQI0Mb8jEw3QoRkREbshSdjxqc12sQqK2K51Y+BSDaBT+jPyAu2RfKBrgyIz8xSR1boRpUARju9FJ4GBe/9aODkPM8qHUUgAPOZX3INtsv2eungYjsVm+8U43BwA3S3a5gNFgWwxO5BCLDVZRwGK3djKL2aCDhDH1E7GZyOMUBc7Q5+1dA3gdxOEJO+ZilIhyKPvimUvCB54r6x8j8n9/UwkYmLhFRayrAw8vL6RpDiAXJ4iCcuESiaCJLgTElwCelyU+gGYEbe8ScgssnSXGM5nzRcvKHKY9qXj0UcNigJRFgxJ24UJu6xSv+5zo4F4IJ+fKFC0ecIMJVrPhSgRUg6Tu4cT0VCngKIu18qUTyZLss68Df2kLr9KQv69kqkHMppv7gNF3r8WuthhbDE1Ie64ZCU85aGJBkUd0gh9ZJxIWpBYShk5MXUpWujbqsWmIFkWTAbrhBdVUMSEl5C2VVILBTrColU6YjSSog2KqTGFb0F9rB5TSJQxBd/MrgCYXFu2MnMrxCVHzKpuKjRSpVNEJvV61CpQZCgoMYdVD5npvAtzIqvIm07nRj2x2a3koRJZyhR9hmxQlKyVwx0HviUT+3ahvjRLJpBGD4pJC8zRd9lJF7zkM1JW9UiPh4QQzU76VElQS1J07x+EVBSbFGECMdIlSB4JpUAROjSZpCIzF0yHZFWv3ofb1lglxVTORFOwfBApnuJEN4QSBaULmuXMvut8oNhPyZnZZFizAxR5QCa1fcbgly932gb4uJJOSlKkrs2VLq17VmGCTmZaLyj+qd/rwlZtMTO8ZFA/DCcyUW3AUnr3nHSYYRUUEQ45BGmsixOZEigmawXSYpJAohWgyC6WmQrMJPuVSBdWdFQFOokFdWqUuqB+yAM4uyGh70Tfdb+gXshDWkyKdvleu1WguBYLzzASopDsujZZvLalyhwWzx4augzZoEgjJqXxOAF3GKFKJs6wKVAs0zqGtFWpwti6oe4jDr37+DPmn5ybnCeiB1DMnhnOmWZB0c7YHGELXaCeylAjQ0se0stSAkiTNFZQLEPyUajLQYqwVSxAitOFrGjgoU4Nep/uWc1bwZPuVkGR+jgaXXgCWWYSSYCAxCzVrpW8kaHFBwSNDC0RQL0AcCethzpg79aRfijounrNNjGLzdo6i+QeCbEA1qlW4gcbFEt49gDVJky9D5IoXbEZin7GarcMFK2U/8zgXrDqrbDNdQDMIQMmEmnEisj/SOYPsBZQMv4glZV+kD2wWgWKA+9HG9BLa4JBq2SlnvO1rnOQUkVA3kEHXPynfVelts8AxRIW1n7qJueYa0y9o6ZAkStHHlku8twCWel/TNOR3DttzozfzX7ZCbOCpJg9TNJnmgXF1ViM9KrGj4ytQdGSejoBFLl1PoT1V0wiWtYbKdLgAlp9I/q+fOT/LA9a+Eiz3Bm5rpH1OctSOdGguBqSU0RJikky4BLVqCwp/RenWzkdD4U+8jTLcuyCok7MQCMQpVWAYQ7bV2apaRUo9gP0ZCJBWRJS8nXKMFwpgB4pj4w0S5HGjGSXMBCQfEsmo7bvq7YKFAeRaDaGl4Ee/7D0Fz9afwyVIR0qo1qJbsKYM+OPd/lAcRDzKzbzS2Chys+BZIoFvaH1OemGFquhJ5LoWJI4dF8Xo67c9jhGFbjKzhXZ2VZGNy3Gd7WSJ178yJn5yq67tqw8DtbZVlI7dIrsr+0W4WbOToEiVzxL/8R7K7Awns0tT5M0FklxENuvGN9bE6QJbnFQYHZkENNghMzbmpwUT810qQqKzDqDrbiCe5E0Bb8kLMq6opwnS0xKp8htLXwIbRrGpHdzGqa2zzQmLE/fE6H/Pb8dOUb3EJ3olHo5LABucXj33ezyETw3Cdtu2x3GBUVeY6ccEzA0DUE/1rUCJ5p0ycnSKepnvwv/GDcilrQtGNDhOT3HKcUyhZjhe/V9eCzRowKsuyAoLdnqvq3hUYsMLakqgs3oMiEZymtG+sBqnoX37eufDxQ1P6zkvvQ66O6D0ayRS4772pyMu+l8CR1Xyk6VCn8AABSNSURBVFk1uXATOgbGF+s4FvtZ2aqjJ1784LOjOHclpgwV4I8KKT8gc+L6e26YCctiK6gdoMgBOgl+VYlvlluKshMMLQPcPTi6TC9/mTILbhMlgHez5OoUh2mFp+O22a1IWFOLGGsuTbShRSefhfJfsIQAKKlNnPVediJaV9rXkzLxU4ROkdvnhAbgzycSyzV8SAVAiNJxM36KWaCoxxQAXjIxMfiZh59eIgmy3UGASmxApdF3ktDHFW1nfeuGlkmK+NYxjYvoN8tyFGCE8jnss2ntK0upltt9UPTKdO2iLFDUixZtJMbjgOoVBSmTlOGnOPfC7cfeu3KG4yjKGzQ4YsVWdKg0FtIUI1fgHLzVezmA2kInX/iH6SKadDkkVuoerLx7eD0ptnZ1qZf87PqjEDEyXppoUNSOwVftq1lBy9swtm22I/b+BkUaPSJMZL0wsuaIZemr8pe5+YybhIRrRRFOzM2Sz9BShvVUYCupfQMh0Qwje7nrnD7RoMj+D7CONoQCTdB3ToJE7HOG1unzOeEYlkYQgtO4XQlPPysDFPVk5TYa229NlOCQwHesoKgt4fDPTCpJCug5J8ECm/SbOT2fRB5PRestpX44QtcI4lQZUK9LMvpGb1RRiyRF7dlA/piIH7rPFCAB+tocRJmB+FrTN898yQJF3lFG0ILiwkPCmNbfC5QJituGZSSvuWfFdGzPfJ3Rg5A+VKbj5tEjv+gIC2AsYMudhfCp68f8x/zXbj+7MhRTn1AD0FLIP0NSPGfLjTOgQ2lFPyYSFLXFjVJCAiacTLBQL4HvlU37GxTt2iNMJV+0jEBJPzcCMPdiMmsjHQYbS6Uuc4o2ZX3yLJccFlyKX2sGrRMdwaPtAEWdFh+CgkokO+qjYHCxIynWwDUphrN2UvRJQIWTxxxZyrA7i7JAkZeUEfmhjIEnuWUsoDgIqVpnRTf1ZDgHYiwwvYk+DadYtU/XnCH9EN/T4/c6aKziicN6BImzQNB3qFWSIh+bUtHgbwVDyh5EwCTjSEuIlG5Ze4WLJchXD70eKGr/V7pDGTCs8tof0TL3woe5XIAL8ndKRO+8d+V0j0WTtR4ewcRV2JOrZGWzGCUhRVDnVTD1imvZONYj8y566BSl6DsljH+X3ayMkTD+TWpv9O/33TLdE9lBhjabhdnuYStBkVJWNXEApNuUlZ+WV/CtyOgJh1KgSKBxJXKG+WEr8aom9am2TjHVp6RdliFYOPIHMyU/n2Fxczg2IJRDYrN9KO2ulqECoDO6jupABEqRhZGaoCxQXA/r7RB917j48ZmQ2OxtXAoUYaFWnl2OhPO3vfUerfM2u/9VGCHyjPlNykhQAGBb0AHGdB2ikGAmqcSC0I3x6Y1pzpAU2YaW3uA6Qn1qQs2Aov39FKU7K3M6eUYAsd27+OwyJCVlwjx9rk5J+/2U1OCHSooAUAVjKbc/aStBkc8dgGtaUr1St4O5TJ5q/TU8G1IlMGAEKp5TK/zUA0X9/hjDisXgLKEqU1LUoGiRuiOK81du+eJ0JzielwxCvNdlCun/Y9KaV2+l5z8GUR4M7WGc7LjohIt3HJ8bHr4aww4WJ5kOL5NiD0D8hil7xFU//PJMz/Z9LWpqDDP8jMH8H4IfK6xczUow7HZLQTGLD5Bq81CIu7Vtk8sbWZ/HE/vs7ZJlLNG1qwmKmGz+gbPvCXZFQInIm83YajazEGWBoh7ACzGWuDvhd0eo1m5IZcsM+DWyPvP+erHPTMPfKKIlebsBLDqSYOKEvtn801UWIdkUMxIx1JMU+RxdoxmSmzDJJpoCxYwxpav1QS3j6mLXonbMMI1yBhAYc56VEERXAaQKCv2hwamIseBSq0GRtXCo71R9+/hQ0ygt/HDD2Q3jiq9MRSNQpIC0AFFZMXSKCWWDIq1QSQxncnVFSvn5ynB0NSQwOrI6NIhqWxXs7xnv6asSxqD0HByRfYHbGd/THJ77mgdm5Lq7L6koBY//RIxP3QMwid4BPahHIuHHr7BsJw1F9jYb3ux5DNylX6/fenJ23KDIDDnGWdRuUVGnAzFe0o+qgVGCUsRTHgmy+jx8twp8vHzJJHxvuQbWXAXpJ4ti9KdkdDZlrMQC4VaaoNwuIuY3i3RNaBMNwWty4H09x9/kOWVaDpkIAFJwN1Qwrs6O2VW0NAZSAOikb4zFneRY4t2+DWMRPNtEMPAcy7ROMdKPgvW5CPePZolbr4dohQdPYuoQGUYHx2tGp4gVEADg51tPZVPm4kxLPaSfEselhwbgpC4Tdzh812H01c0GMwiVgvKFeiJpiNyKe2AUy/JGWAOrfvxGw0s4/dfzB9SqA/oPmq34XvT/1Y7zOrNARebbDEH/eo5P32zeky5COdolODaw41uCsMIs2gCpcC/BEcKMlg4piWPO0J9SoZ16c6ZMXWjiicDqkp+qbYU7oBdwK26ELNbDLlhjd+QOCUPL6djdfRmbJPrv1BD0jW986qndN/3h1uMtX6zksjK2DDpUDYPFBUfGUdKCtQ0Tyo7x9DNkYZ/K/3HrI4tkXKFuxFj+qtdSmt2uInXer1Yc5cmyof3poORW3L6nDDDmCdhisvJdj6Vjyf4045cU6z07nAscCBzoZA5oncgxb3hgytRdXecDHBFrKj2WZgnRW11678pZnhhXrRehFAKfqBojCK1c2PZ0wf9xcaau6TkX7zx+KH5qIzQIQHuVBjUpYqmid+Wnxp/++WdmWYWxbWAWzLJCZ1hX4qU+D1LBLvTNLcEZQLGTB2boW+DA/uKAURSPND/vgj89U8j825WIsdWsoQr0eF+PVOWKX94825PPrkxxGuKrDglLPRd/ExwhpeWwTUgCs4U48bwdx0W54X/BLvlc3GEri3Xj2MJ/YbjS/eH7v3gYExI4RHeIHALbY8bJpnWO+soI5/YgRO3VxlFzNCwe7/Z5NG2FawMHAgc6iQMueI2A40WPnCLU0AeUjBbCAJSSvnDDsFLquu788LU/u/FYT0SF3lJTF4akATWSG7P6fnL2icf96+GnHH9RrLTuz922c6v8nUjJd2+5eaZHB8i42y7oRxT1SkY5XWUprZW4Jw991JJxOJcHUOykQRr6EjjQTg54QXGkA0rOv/AhVOTOfUQJBf+zGnpCROrN04+Y9ZX/ulZ69I06lIlOsPvulXJo8vSpjx1/5sldMp8z8bSp5z6Qk/F7f3nTbBP0bZ/TvkbwxxLwRnf9jfR1NGBAQV2AE/F4fRUDKLZzEIa2Agc6iQN1QDHpppJzL3oYIXWSFqkawgOewjb3FVtumulx8tSWLFqDP45rHnl6z3OfmHTklJqkE0TgSKqPb9k56x3iVklruEOssUErqEKwvY8iRLj0wIo0XjBMnh1AsZMGaehL4EA7OdAEKI505+TlD84Rcf6DsVCMN3bvG8KRTZO79l7yk+uPS7nwHPfW3x/S9Vu1MT+560WQDj26P+Siy8dvu/eGWXAJcUGN7h45uFcI5KyrOtEa/uhrYalmHHZhDHrDemwOoNjOQRjaChzoJA40DYpJp+ddvP2VcRxfBUhC9EKa8LCdSsjPdnV1X/3U8U/b2f3r7TDYxAAtZlRxrpViM6zNV/ot2jojLww2iqE9Hlch1qCI+iAdetxzWsHeAIqt4GJ4RuDAgciBUYOifsk+Fc3/zY43VlTMJI8IOq+BvIelUI9BlEuCy60L5B+VqHz02Gcd9elNfSwiZJNOlICYzZi6yDkehlJviAiVAsKCWrVV9n02btePhsPqAoSRBQocCBw4mDgwNlA0HDr3XJX78dRHPisqFQS2u9vbGjbuliL60j03TX8dfG3c0EL046sI1p40AEBk2iOXaMiBAWUa9JNuHdeD6XOFdw0cCByYaA6MCxSTzs0/f9vRcLn+PFxsEFVSS/Bv/LaMhs/fsmI2YildQNyAGOohZkZhaJnPcfxr2CojXXwPU/4EChwIHGgxB9atY4kCwVBOZjt6MIqi4llnneUxnLa44Q59XEtAke+2cKHKP/CMHa+QKv4UxEAEnGtrzL1xnLvsr/ccecetNVZlXTWNcY5X+K3KEvGuMSTDPXd0RqbvDv2CoVuBA+PgwODg4PxcLsdoMySCED8FIPYAEEeR0X0cjXforS0DxX3vp+S8C7ZfISLZvUc+8cmtK57J9O8WMTvwFGRzjpHwQdgFsJNrmA0FkShFJMycSL1hh36R0K3AgTZx4M4775y6e/duFqhiiOwggjLOX7q0mWQebergfmpmAkCx3pswk4WOdvEVxUG0SwQXm8ORP+9lLSorsJ+4GpoNHAgcOGA50EZQLCOVTzVVusMwiXRCRyAPXwDDA3YkHWQdhx5uE16Z6eGuX7Jkyet9r79+/frvQvpCIXbxaVxTLTCPe5l7kdLZPTiuVU024fwc/K1Ty+H+T0B6ewuOMRUW1Ek6ieybcB8Ts2ZSuVw+Np/PM6kqU4DtwPUmFRiKnK5bx3ynvjRk+nkItLh68eLF7/Fcx8AKlk34Ea5ZiW32F/G7ajRdu3btNfhblx3FNnw+zqdyTPb390/r6up6E87RfjAP78YEvg/i95049im0iXycNbwYNa/4hGbf0cfANoGijmxBoRnFmre2Cw8dti+Biw3LCPBjBwocOCA4YIEi+3sFQAcZptI0QaDIRh4DiMwF6KD8rJ/QP2SO0oXdSFmgSEBDfsUa+hje50MWsCTX0RBK3WNCN+O6al2eeqCIZ9Gv+av4SUoC0B2PpRuSZNVs48MAxnfbQDuWBYSd8/TdfUn9jj7utQkUk6ZZDElgVWWdYAGdYg5W56DDyBrY4XjncsABxWEENJzW09ODxX0fTSAospGbMKmX+ziEvi3EcWYETygLFFPH3WdZwFK9zkixcI8TScLiF6Ef1EuKLFDEPZSKacxhRb0HAXqXz5gxY2DBggVDGzduPKlSqdC+kNQAuhLPQ/bwEWoBKNZ9Rx//2gyK7ALTgr8Iq833kRuxmbT1nTsxQs8OXg44oEhGPIxt4Auw1a2GuU4QKNJwyTpJCtLiyyAtpsqGwHiSh/GE22YUnNOSGKW7loGiAarT8Buucpr+IdnK1wFFJndGYXqhsHi8CItHqlwJ+CbBq2/hPDNuM2BiLp659SACxYN3IoU3/8vhQAKKkHq+h0nNGi4Enx/g/6cCGHVFvwkCRUpcfP6paPtHjz/++IJly/bVLEG/mM8U3hsaXJj4mXrIloIi3qsX74kKj5peDQDjttgrKRrdZrJQlHEt8xjUEPptA20frtMJaA4SSfEvZ2KENzl4OWBJiisATt8GSFBfTiPFDdCL6RKtEwSKdKqGHl7QKJHjVhTt6XokaO9o9IM1UKim+ij+/wDOs+5O0zpF3LMMoA7f4JRernq/8WtkxU/UfRHb9+7d+6ze3pE6QT5JEXyiUUWDJuhtALukdnNq8Nx1111d27ZtY+QaM+9vxHWULFsBijV6U/sdfSN4P2yfD96JFN78L4cDFihq3R7+ZjanS80bvhnHPjNRoIhnL0B7NOxcDtB7FFvSuQCybQClW/D33+P4A5MnT563a9eu1zUAxZoPguuXAGR1LSOPsYLb9sQw8gSu7cW1Vd2lDxRx7BJm0DcNXYy+r8gaBWgPRbgE86zejeu0dbwFkmLddwyg+JczJ8Ob7GcOuKC4atWq7mnTphEgtF4M0sgigAErx6FMatolB2D5C5xHRczGLjm45loAxNssl5zNBMXbbrvtcAAfpcJZrLyJnxUAR+Qc1W48dMK+BYD0lgag2KyhJcVtAjEOvBCAmCoT0khSRL/ein4hKKOWHEnxP/GOzNxP6XfUvHIA/UAwtOzn0RyaDxxoAQdcUDQTmNtXbm9RhlUwVh9VJLXBw/VTpFHhFPw8hsnvVq6kdET3FW1AwfPeAyC52gVF097FOI9axlp/yHYJwN/EM1/O8y0ERQ0seN7ZAMTbDPuqwJWw0weKtk4R964GkHI7XUO2xRzv9DG8M+o5aUlx1LwKoNiCAR4eETgwWg74QNFMRgLaJvzYCZVdUGRU1ztMm6cCcDjxqwTp6CoAA+oMwVM7jl9BVx8fKBqrLcGTYEiic/Xz8byf8I9Wg6J5v5X4jQQtGrBfC/AiKGuqY33egNOsEU/r8/PxPrSOpwjv/HU8T4M5rOoLkoQUeO9R88r0M3FQD5Kiy+zwd+DARHAgCxTNhHwDftsRJylQvP32258+PDz8S1zDZMq/gQR1EazIBLfuqVOnno+/r8P/ac3+LgBOJ3P2gSKPb9iw4QUAGlqkI4DKpwBSl1sg1artcxVY0N4sGnPwQwn3zzC0zIeh5aF6oGiMM9/DNTQA/QHvdxn8FNfSTxFAegJA8Go87+/4DPy+Ee9AQ5KmsfAqgOJEjPjwzMCBBhyoB4pmUhIUCY6kFCjygHFr+RL+m1SkRI1yXeZXV88EOPwKIXGnn3HGGUisnA2KBozOZFgdgPXf4J5TLSLXhKSYFdHycTpQ+5y3TV9YAvnT5t1uxbWo+54tKZp7XoZ3+goA8ShzHyNa6HNpR8h8C9ecnrg0JZ9gtLxyQLHuO/o+c7A+h+kfODAGDjQCRWN4QdJk7bRcA4oGRE7A77cDKM7AbxZlI1DQePIVGFGuW7RoEQIcRihLUqzX9SZA0Xs7gOmDAKZ3Z4FiX19f9OIXv5jvpvOn4voSri83in2G1HfY0NDQZbRa4zZGuTB/I7NiMdJlFn4ex7lFvhhoSpTN8soBxbrvGEBxDIM/3BI4EDgwsRwg4AEMqT4gMG5H2N/LC4UC1Qv7hYKkuF/YHhoNHAgcsDmwZs2aBVAB0KWJ2+k/4v+nwtiiMwW1mwIotpvjob3AgcABLwegOzwRJxhCyJRi90NXyUw/bacAim1neWgwcCBwoJM5EECxk79O6FvgQOBA2zkQQLHtLA8NBg4EDnQyBwIodvLXCX0LHAgcaDsHAii2neWhwcCBwIFO5kAAxU7+OqFvgQOBA23nQADFtrM8NBg4EDjQyRwIoNjJXyf0LXAgcKDtHAig2HaWhwYDBwIHOpkD/w2x5tSlC4w3xwAAAABJRU5ErkJggg=="/>
          <p:cNvSpPr>
            <a:spLocks noChangeAspect="1" noChangeArrowheads="1"/>
          </p:cNvSpPr>
          <p:nvPr/>
        </p:nvSpPr>
        <p:spPr bwMode="auto">
          <a:xfrm>
            <a:off x="460375" y="-98425"/>
            <a:ext cx="3095625" cy="84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6" name="AutoShape 8" descr="data:image/png;base64,iVBORw0KGgoAAAANSUhEUgAAAUUAAABaCAYAAAAvg0SnAAAgAElEQVR4Xu19CZxdRZlv1bm3OyEksmQhbBoFEuKob57GZUQ0kS1J33sbdMg8hy3gwqgwqKPP91S0dcBlxEFFfToihCCOLziS7ttZcSCu40Jw14CgcQMhCbJm676n5v+vrnNTp26de2933765MfX9fp1On63qfKfqX199qxRtpOddoA4dym9/TVwR/xxJeVWcUyvvuWHmE23sQmgqcCBwIHCgLgdkW/jTp6KT7t/xQhnFK4QSJ+9rU/5WVnLn3XPLkd9uSz9CI4EDgQOBAw04MOGgeNy5vz/k0CmTvqGUeD76Ern9wYEPb1k56/+GLxU4EDgQONAJHJgwUHzBG9SUJ3fv+KAS8cV40ae5LyuF/FJFdr33vpsOv78TGBH6EDgQOBA4QA5MCCjOW77jEhVX3oXnn1DLZvl9GUXvu2fOkRtFn4zT5781TYhHL8exPwvR81l0T4XPFDgQOBA40E4OtA4UoTec++sdC4SMPw+94fM8L/EHNHbNPStnfaL23J15IZ44AyD4b0Ko40bOy3ux2369EFO+I8Si4XYyJbQVOBA4cPByoCWgOO8SNU0Mb7sBYt3felg5hGM3xdseu+y+dSftSZ9XaL88B+C3Xoh4rv8zyA1CTP1fAMZH2/eZ2K8gpbaP36GlwIHO4cD4QPHcVbl5h77yahXHb8Qr1egNASx3xJXoovtuOfKPtSBz42Qhpt+A+87GzyENWPIk7l8BcHxre6TG1ccL8dCfhLiUgB4ocCBw4CDiwJhAUSkl51+0/TWQDN+rhJrn8kuK6GdKxe+894SZ62v1hncCDJ98J7bJb8Z9M2t5LTfj3BE4/izPd9gKcPyAEJtvEqLP0Ue28qvd/nQhjnhQiAUBFFvJ1vCswIEDgAOjBsW5F25/kRCVqwFOp3ve72El5DXqsBmfvO866WyVV+WEmFzAfVcB9J7juZfS5IchDcLAsq1LiElw05FvwnXTPdfCrzHC+cI3J4bHARQnhq/hqYEDnc+BpkHxOa976KjhYfnuOBaX4bVS90kpdkqlVh96yqzlmy+VjnRF/dz6ZwgxjK2yWlQjVUbRUNfUSXfsffyYkhB/tTd9ftVUACmkQrEUP5AwbaLOT92KrrxNiCIAtZUUQLGV3AzPChw4kDjQFChCOgQQVj4GAOqufTn58+5ctORnNx75h1q9IbfKT1yHe5bjBxbmNAEM739Gz3OPjiblu3JCXn/Us2b846Y+6ViaCarrsJWubNpnmU49h0AKybWEbXWrKIBiqzgZnhM4cKBxoC4ozrtwey90hh8CGM2vkfCE2Cpy0WuPfsb0b9QCGa8uQ4JT+BHH1twroz8de9rc7imzD3uaiKQNlr+nzvDelTOvr2Xk57ClPmYxjn8Ozz269ryCE3j+/RAqvzh+y3EAxQNtIIf+Bg60igN1QXHuhdt+AABa4DS2Q0TRNZMr06/7yc3yqfS5PkTtPf8sHKPU5t6HQxIWXfmR4/7myM9NmTv3LULFBM0ZHsCFb6J8zz0rZ0A6dF1jBmGEid+Ce3gvttcpovHlP3kvttTfHzuTAiiOnXfhzsCBA5sDDihyu7tod/JKaVCUFegOy8Nx5dL7b579cO1r98MKHf0zQPRcD0t24dj/h17x7UK8akdyft4l244RFfVxxEXTLQeSYJoiKVYK2fW+LSuO2Fr7zI3HCLGbEuVp+PFs6yNs29U1AMffjf4TTQQoUg2wcQq6it+LuJiMIVpn5aFCPBv3LSA/x3D/6DlRe0fyHruxAJboKrWf+tGKdzkYn8ExdAS+WXE/jqHO5rsBRW5NjwUwqReCWf/bD4ri8fiwx2bdd53rgK31hn24B242NQTJTf5aiNxLsa3dlsWK552347g9ueFvKhHBFUa5SSOUlNGVlaf9+ZratvnEMrLuxINohy48ruRLC/g/AjxXCLHMMeLU+zCtAkWtD4UkHF+Jn9eiRYAiSW7He16LHwB3b73Uabh/Le6vIPRRYUGp+nPCkT36pBA7ER10LkIis4CpTNUFooKqBOm5uNb/5mV+QxKMVsXP117Dd1n9Cqgo/h/6YjIdKeiRxTuE2PPVWv5yTB3XQM8rv4FxsS7d1gDUNXBU0DQFuuJFAF6b1lyAv549ciQPHp7lWaD9b5g+yiiqJ7GjqBL4WMD3cENPeX7wvfvG5ePg+Xm4Nou0y9n/2XdWwfB4N97JdSGjL2wXvSuape8i9LV/38UD4EPO8KEClVHp5xkPwnfbANe3vckYSgyWHDcYQxLv04PxlDmGMCfFJfueHaMfvQi2cInjY/B95ijGRdGjAkt9x7/GnKAwZCjrufY9A8vwzv9z5Ej8qdYbWEeezIiSv8EH/zL+T0BCQ72MPdbkbJ8dUNTRKIg0ERiY4ijPB+FW+Xwhdm3ChKlkfLDqYSSQ6Hpi77YzRCxobXa31FjZ5ANRHF+x5YtH/Ufts/RAXILjkEZVjcSJe/GRui4WYvHXGvVj5HwrQHHtJHy4fweg0Q3J0yfdEAAxgjRbyACPMiZpvBz3u2qC5DWw2kefxv0AJh+teTHaxyCuEqT04iz/xB8wEp/8Hq55SfppWi2CiScwKKuIZV0if4k/Xo77APYJlbEAKEe94vZRv7vT9zIWUo4t0pTZQpz+UPqugdX4u9ccg2tXJhg0+NSrEDAweWf6oghgVvhI7Y2DWFBj8w0jxPMXsNBnUf8/gL9YOGyi+1oRah2bar5Ng/4qPLPXAlGbD9Gr0ScsTD4awPgQF+EHEqKXKDECHEsWkNvXDUKgie3UfvjGRcx3d/HQLnfGSCr/C9fgvnpUxrhUGJ8J0T+56FG52c/oBzbIC0eOUIDrvasB08Z0GoNvgC40xtjRLCgOnopOfTT9UtX2KZGBwYfABeeMx0bbq7mveWCG6M6/HvOC/ow1qcaklJukit61ZeV0MN6ltVgRK5AM1T/hjBUlEzETD3SQhYHm+jNeUFyF7fxkSmTc2ieECSjvwR8YnPGJ+H/yblgwJBajzehfIk1oKQaAqjDYq9IvF4af4RhdkWD4SgHtjRjU1mqeNOmdeLdDcsYC4i5U9UBx8AXgK6RM9lm7XEFiUdTfcqU3qosIUt9dcLlK3sEFRUUjmrvVhtGs9MH0N9mfoCgAwIdADeSO29GA4gDB75XOOENMf+nS9LGJBkWOoacgJMTn1I4hrXrBGEoJEF9AH19XOz9qQJGPg3S/q5geQ6MBxfL/QNs/ctrCPIggPRYwxrOofaBoDdT6oLh1zQ9fvHfHHm6vufK4gMUVB1JcHpM7e6vcHCjBY/HCR54+JIc/CnDktt7VGQ4h9dj1k7qjD/7k+uncwjk08Ff4cABVcQruxQq7G07hy9i/Jmm8oFjGlkQBnEkaRLD9irFiJ1vlgWfiGKRDeR6uwzYmhzDJHvhcJnrCNcsBQhik5LGkjhcSYw7vs/TxkWd+DQ7tu7HwaIOTWdDkFVhpseLb5J14/N4Ar9LX09fWA0VKrIr+qezSuzFwDZCtA4AMY6FRUI1Mg0Rsx6e7oLgbkmMz32C/giK/1xq8H3xmbUmoWVDkojz8WzyECzJVJIeZxQv82Q1fXfv9uZOQjhfF8JdwD3ZuetygD/mf7vtGXdhVnF7Vx0OYsSRmn6Q4QHUN1SCUujGGIoxJBl0kY7DM3RgCIPQ4TcYQvnGRkqVFPlDEfk5IqFKK39p34ahAEeNHJTlUufPj4s+u4v9FX/4E00yHgSJC+3be96XvT1YVV3rTqz9QP79ciCU/STN0/H+dfP6Ol6pc/AW0b2Xsrj5XQXZ5Hdx6bvWXNeC2byzhgOMBxQ2QBPc8gB4iFpyAmIfUsMQaPKkBBz1s981CnMnrDa0/Uogh6MlUoljDIlOiisJDZWw9FQCf4En9Xi/0VDbZoCgfwTV4th58kIjik9L6zLqg+BUjtfJmSBMlArYh6i13YdK7OtsDDhSZcORw/GALOBlbszMtSaZZUCx/HHzC4qR53Icf6L9is9WXb/Drau3vVb4D95sAhwhbyQK2lFlUDxQJeIpqByO4SCyeRU92Kj57DRZXgqW+FkbJEsDbJhsU7TGkEAb7NCRxSXS+zYKiVsVsQQsYfwI6/0lQ2+0hblAFh3F/DLJkZYXXHhigyK3ymWA4wu18CursTzqqM+eq3Lwpj/YoNYTJWWulxrFtUSSXbVkxc9Oonpt58XhAcRBb9xi6Mj0xoDfRupVRWGj7mUJto7kfE7OAjOX1LLwDd+Nao3zeiy3R33LAGUpJip/Bc7ANTvQ4EsafIqVpQ3VBEXHq3EVoguGjAun9HEdH5jLzQANF6hNjLjD8bpCscpikiWTeDCjeBZ3jg9A1MvUd798FKfFIuI/tBHhoaQ3qnlIjPVuLQLEf/rzc4up3wfgoAGDrjiEuANjS6usBdMVf7fuaKUmROxFKslg0SPauoVlQXI3otAjSuG4LY7UAY1EZqiLxd+YYVHO2BGqPq84GRVp1sf2LsDUt1LHEuRNlfH8z1HBoSF4OrRqVwokkNcJeIX83ecqhL/3xZ6e0IORvPKA4QF2nMVTkYNzpWTG6ty7j3egwr6mOlJg81ZZOBCZ1ySrtkJIUAWoRdFuVRJqHjjNGP882W7R6oPhVbNfzdG0y1nMB/Y/6BY5hkjwFfabPkFZjaMECYS+cCinhfFFI+2v7fASk6EehwlBGDxzBMl2gBAVqBhTXQ0+8lwsSxiUXtSL9dUEDPAY1gwS/p0OCe2kdNU7LJEX0XcE9Ts8Mj1rFHZH9GBuSCVp4PRbKIhbMhFKgCEmY2aqq+kC8Ux4AuRRjoVlQLMNyrQxvFHZRvXeCRzSSGq8ICUAuYFfoE7I6FhQl9R4YLEVLIhndtB/v1fMv+NNzKjKixZZK5KcipT6W6977iZ9/4XhsEVtBYwVF7ZaAj6qSjONYVUu29beJzg1wNU48AKBfKXms7fZjyjQsma1RBAtkwehneI0LikU8t8wIpcTSCMmkZECgHijqyQ09rWK0EJThNtFqmIMuaqnzno2sz+oWTAh4J7i0v0BRQd0R47vlIVlp6zd2QQqLRu8PmwNFe7LbW+UBqj6o+yVhB1HK8BTg6ZaBInYFiun8QBJzpEj9Yx3S0WcI49XXY2Eo0svAkAuKJVw7+C/gFV3EeD08OorY3TQDinrrTBcqLLL0CCkadY++l9Ipde2gbmytF99X2+EOA0VsAJ/89eqfnjX8xGmINukEUvKkC7f3dEfqrp+vmAX3n1bSWEGRfShDElPPNb3BNrNk+ZY108cywF6ZlTqC/q5g6e9895fpMG/87SJMhoJZ8XmtDxT1AOSAm2OeBheHEvSajUCRVxMs1mCy6fyZdqYj6kCRbb3Xcp9xQVEyo5GV7i3GZOq1tu/Ju+1PUKQRYpD8p6SFd6XEtxlSzAJsh+u55FCvqn02CRL0Evh7XG/8KyV0dInqQeFYhG150XEFqr57i7bPZduQgd1KaUX9kUffUL37Yv+xKBeNXpR/14AicprqTPn06IA+MHnfnQDTRi45ZfjMKuxWdDvYsifjXB+g5TvRv2ZIt50GiiLLebs+uw/Ms+MCRWxFdK5Ifni4RBTpyzkKWg3pMKIlGuRKfr7HpFxA4CZRgiN7Qj5Q5Lk10DlVqNehch3SNS2jk40Tuc9P0dfuGkgHFep4TXJhhf/3WtFMB5pOkZIiQZGZmQ6BBblqlMJEllhs6oHiAKVz8qIRYVGIsWCeje2mj1olKQ5izNFHluR+F+8Y2oSjsCaT8tD52Q71PlDkdYM9aIMubvSQgKU9Byl72Ljg+fwUdYAIDXzMldqIcN1uLDSuWiaAYiPGTeD58YDiujmwHnMV5WCBC81UfFw3KiPpOvVQ7jahnz6MRtFNX8AcHH8L0Lv4aAOktT20UMJlSWJAboZezLa2Z4EinzXASZy4QsB5XxnwbhYU9cSwHHtZU2czDD1Zfoqd7pKTgCLfq4ycoYq6YS4a2IVE2O7VBUXL2NVoWEar8D2NUcG9tlWguAbGkgp9YkHanxQW7V74kfqon/WU4ASt/V5hgb8b72qPoSxQ5LPW3DZidCNJewx5nLdvm4OxzB1KyhaQza089I5LjcExuSqAYqPRNYHnxwOKGixg+YuZ0Ye0FQMGA6f443SHB+FsHVNxTUMHtg3VaBA61H8Wx+DCoQcbDEdyOSaSE41TXjgiBSRJeCW8/Yu4zqZ6oLiGOS7RJwkrqU0+ULwNrip5KMgFpI8CQ8OMNX0dlOxDJvEGo1oK9A815w5USTHhRSpyxmKQG9FCx/Y4iazglhl6SOmElCq6+hBkCQgAqTx4v9TjX9sqUNS6bYTZKePQT/1dDr7FS7E9t6lMfTJAuioVI+CiSP9Gi+qBIv1t9TbYKUXikxQHYQSMTSiw/Fc0wDHuUAwBgFI5SaL/RTtEFccCKNbyrG1HxguKerBgZU4qE9JaS6fgCBJFTAsuByNcbZJwNiqrC1gZE4ub9nWkmwSkRk28n9IijBkxQCeChJZYSfUAwrXTccy1bNYDRd5Xtl1tTFMuKK6CQ/JkArKp0MhCYnqrSGMEdW+MjQVFML4VrFjiGp0inYKdXJkSk9SNMhqVThHbUOlac7Eg2dbTrEHjhvnZkiLv6UfCEcmFzAk5dUFxgG48yWTvQ9vv97c4AFWKDpMkZej5WgWKbEInaGb/n2Xa5BiiGxUXMUZFIbAhFXkDg9IMHHPHUD1Q5JMHaBR0ggZcULwdC+8uuiaZKLMuuP/4fJo1z+n8Tmdyo9ZZZsW+26AoYOh1s3QJ+AMXE6NW1odveJxSSdMRLf6EEA3bOAAvGC8o8pWZqIJuJ1RGZxJjwvkhsb1x/cj0pGXUCeNBCUAZRECkVGobOZJLG4EioyoqSCRQtZazKSf2mc76ZUihAtE3mf0AOBWxlbffoZH1mX0cd+yzhycRrNoFj1XbvbQRKPL6QUz42JnwNiimrKYA/Aqspuds9X+ofn7jRFJDLHEJ/niu/2orQZG9+A7G0HZumyHN1q3xDkCchDHkS67RCBRZgG4mxlCcgC+bcrbPAzSgGAt4PfWMlnA5HqGG0eMDi3bBSI78OwWKHjZT8Cgismp8FEDRy79WgCIfTOXybLjMSPqMWbHYPCcRBcIooO9hW5oVdcNJdyj0fqilXbtFQbKFHCb/Eii7sxznG4Ei+7EBUu0e6AOroV6ehBDa6gzpNsZWS7iKchh2dkMCckP4/hJAUS8IVG+YbDR6oloJIVKTHfq4qZCqs2qUUwWRs3x6fdJSq0GR/dVjCN8nZnLmac5wpzUci10PvmHWGGoEinziWhpZ6KKXhAu6oGjprxnP35uRvILPWvcyqGToqUDCzqhkwh75ZwDF8cH9uO5uFSgmnWAWn72Icx3GlmYYAEMr3XaE9jVbQpUuELsRKVEx2XIkrKR0Us+agEm7BLNNRrG9DTuCrGxFfH5C9a6jZDnMLQ59+rjDgNXxhzBE1AP1eh/iXMbQOtE+nMQJ+fpLX7dn15Gcf4HnNRvaab93Fi/Zn5lWe4so3Zs+sy+vMKF0FOr7HPWA++52ewu5nXXe3X63ZTSQ1ImEsq/18dFtmwv00RhDkcmWM5YxtJDfy3KrstuoN4b6ML6McVv43rsen+zv0spvnz0ug6To5U2rQXFcCB1uDhwIHGgjBwIoBlBs43ALTQUOdD4HAigGUOz8URp6GDjQRg4EUAyg2MbhFpoKHOh8DgRQDKDY+aO0I3qoXU8YbYSooRix3gVY7CcwXV5HvPP+6sSa2WgZDu4R84T+3u/oPnF9C6A4IaA4QGdeTygXIx1ixHUyOUIEV5x6qdfvhKX5CU/JhaTDCpbOSXCTWdxkZqB+JJmQxnlYIb6614SBNTu41sE1YsjOygz3kgfh29asBd1tZxDZf2K4A9kkmegV0SEKLhtFuAb5cgDqMEiEl9WjCLVMColbBy4ss/6QyeGXdV+EcgEFJ9kJrfcDcIqXSIIgkRhCJanT+BD0lSF7zIpe7zsOlHGNqX0e4ft3IaO2zx9Q11Kh+wm/K3zt3Gt0RAhyl7okmcYPjtEMFujCmDqryexVjGiqWHyMkKRiNp6/wElWoRPWMtwuq86Q0yHmSiwkWZhwbgCZ2oUJIUWZkZpsSsntOub8NfgL30ExP2iSIJcWeJYoQITL8Er4gXKMeEhHFtkF1+DvOA1O8q5Xga4CavIDsDxIkW2mKICil8HjtT7b6fvrTV6JiRAj/6Gvop+OAsgYAPqZmDzDmGyvarKaXT9yX0oUVSIx/ZcbdlivnzrlE0PZTDLbpP16zsr1nsdzZYQFerOpJzdicrCqoAuM6xFKuLdOHQ/9fkhWYFct1LkOrcSpvr5FAPgCne0N6RonKL0Rm5yKme+D75BDpqEek4DBvW6ARa4s8I8QI7wT/qU1NXLYNkBJl6/A9UUnL2gqIqYOcyXSenUj089Z8GOtR2VkpVFO1UZf7sX/gCtZ11Y8yVNG2Pd8phYs0tHfkAZ7U3BL4f16USPIpX5m3UYSFEmH9noEwM8jEYkvRPK2hfgOTo4APs9NWKtLgZjCYwx8KNpjWrcdQNH7CdoFivoTODHDSYdSoIjaHJGTgkzBz+0x5LQ739RtaTCcxHhA8WsYtDuZZNaZGBFqzxRMMtNG7bvnq6AIUJEAFL4P636oBEAgIcSQnM6GxGhTChTx7pEnO41ETHmPVd/EBkXJ9iBxuJRHPO5iSBcJlQEuAvxNQjGZWIHRMgrSBRcV9SqcN9KMrlnCDPSebOQuKPL5LgDz2ECLQFGPKUi8RYbx1aFUirvkOoQFlpx8me0ARTrIKzsV3W/wDgiL1GMCmZcUElwkxFwAuyDluouKDxTpR7sDORsvRuq3hAIojnammutbCYoRtkIFs3Wj9PE4spCohZgYXKURYUBJSGEbU2LBHstZNwWKiJkuMVRrHDQeUFyDbUgFyQI0Mb8jEw3QoRkREbshSdjxqc12sQqK2K51Y+BSDaBT+jPyAu2RfKBrgyIz8xSR1boRpUARju9FJ4GBe/9aODkPM8qHUUgAPOZX3INtsv2eungYjsVm+8U43BwA3S3a5gNFgWwxO5BCLDVZRwGK3djKL2aCDhDH1E7GZyOMUBc7Q5+1dA3gdxOEJO+ZilIhyKPvimUvCB54r6x8j8n9/UwkYmLhFRayrAw8vL6RpDiAXJ4iCcuESiaCJLgTElwCelyU+gGYEbe8ScgssnSXGM5nzRcvKHKY9qXj0UcNigJRFgxJ24UJu6xSv+5zo4F4IJ+fKFC0ecIMJVrPhSgRUg6Tu4cT0VCngKIu18qUTyZLss68Df2kLr9KQv69kqkHMppv7gNF3r8WuthhbDE1Ie64ZCU85aGJBkUd0gh9ZJxIWpBYShk5MXUpWujbqsWmIFkWTAbrhBdVUMSEl5C2VVILBTrColU6YjSSog2KqTGFb0F9rB5TSJQxBd/MrgCYXFu2MnMrxCVHzKpuKjRSpVNEJvV61CpQZCgoMYdVD5npvAtzIqvIm07nRj2x2a3koRJZyhR9hmxQlKyVwx0HviUT+3ahvjRLJpBGD4pJC8zRd9lJF7zkM1JW9UiPh4QQzU76VElQS1J07x+EVBSbFGECMdIlSB4JpUAROjSZpCIzF0yHZFWv3ofb1lglxVTORFOwfBApnuJEN4QSBaULmuXMvut8oNhPyZnZZFizAxR5QCa1fcbgly932gb4uJJOSlKkrs2VLq17VmGCTmZaLyj+qd/rwlZtMTO8ZFA/DCcyUW3AUnr3nHSYYRUUEQ45BGmsixOZEigmawXSYpJAohWgyC6WmQrMJPuVSBdWdFQFOokFdWqUuqB+yAM4uyGh70Tfdb+gXshDWkyKdvleu1WguBYLzzASopDsujZZvLalyhwWzx4augzZoEgjJqXxOAF3GKFKJs6wKVAs0zqGtFWpwti6oe4jDr37+DPmn5ybnCeiB1DMnhnOmWZB0c7YHGELXaCeylAjQ0se0stSAkiTNFZQLEPyUajLQYqwVSxAitOFrGjgoU4Nep/uWc1bwZPuVkGR+jgaXXgCWWYSSYCAxCzVrpW8kaHFBwSNDC0RQL0AcCethzpg79aRfijounrNNjGLzdo6i+QeCbEA1qlW4gcbFEt49gDVJky9D5IoXbEZin7GarcMFK2U/8zgXrDqrbDNdQDMIQMmEmnEisj/SOYPsBZQMv4glZV+kD2wWgWKA+9HG9BLa4JBq2SlnvO1rnOQUkVA3kEHXPynfVelts8AxRIW1n7qJueYa0y9o6ZAkStHHlku8twCWel/TNOR3DttzozfzX7ZCbOCpJg9TNJnmgXF1ViM9KrGj4ytQdGSejoBFLl1PoT1V0wiWtYbKdLgAlp9I/q+fOT/LA9a+Eiz3Bm5rpH1OctSOdGguBqSU0RJikky4BLVqCwp/RenWzkdD4U+8jTLcuyCok7MQCMQpVWAYQ7bV2apaRUo9gP0ZCJBWRJS8nXKMFwpgB4pj4w0S5HGjGSXMBCQfEsmo7bvq7YKFAeRaDaGl4Ee/7D0Fz9afwyVIR0qo1qJbsKYM+OPd/lAcRDzKzbzS2Chys+BZIoFvaH1OemGFquhJ5LoWJI4dF8Xo67c9jhGFbjKzhXZ2VZGNy3Gd7WSJ178yJn5yq67tqw8DtbZVlI7dIrsr+0W4WbOToEiVzxL/8R7K7Awns0tT5M0FklxENuvGN9bE6QJbnFQYHZkENNghMzbmpwUT810qQqKzDqDrbiCe5E0Bb8kLMq6opwnS0xKp8htLXwIbRrGpHdzGqa2zzQmLE/fE6H/Pb8dOUb3EJ3olHo5LABucXj33ezyETw3Cdtu2x3GBUVeY6ccEzA0DUE/1rUCJ5p0ycnSKepnvwv/GDcilrQtGNDhOT3HKcUyhZjhe/V9eCzRowKsuyAoLdnqvq3hUYsMLakqgs3oMiEZymtG+sBqnoX37eufDxQ1P6zkvvQ66O6D0ayRS4772pyMu+l8CR1Xyk6VCn8AABSNSURBVFk1uXATOgbGF+s4FvtZ2aqjJ1784LOjOHclpgwV4I8KKT8gc+L6e26YCctiK6gdoMgBOgl+VYlvlluKshMMLQPcPTi6TC9/mTILbhMlgHez5OoUh2mFp+O22a1IWFOLGGsuTbShRSefhfJfsIQAKKlNnPVediJaV9rXkzLxU4ROkdvnhAbgzycSyzV8SAVAiNJxM36KWaCoxxQAXjIxMfiZh59eIgmy3UGASmxApdF3ktDHFW1nfeuGlkmK+NYxjYvoN8tyFGCE8jnss2ntK0upltt9UPTKdO2iLFDUixZtJMbjgOoVBSmTlOGnOPfC7cfeu3KG4yjKGzQ4YsVWdKg0FtIUI1fgHLzVezmA2kInX/iH6SKadDkkVuoerLx7eD0ptnZ1qZf87PqjEDEyXppoUNSOwVftq1lBy9swtm22I/b+BkUaPSJMZL0wsuaIZemr8pe5+YybhIRrRRFOzM2Sz9BShvVUYCupfQMh0Qwje7nrnD7RoMj+D7CONoQCTdB3ToJE7HOG1unzOeEYlkYQgtO4XQlPPysDFPVk5TYa229NlOCQwHesoKgt4fDPTCpJCug5J8ECm/SbOT2fRB5PRestpX44QtcI4lQZUK9LMvpGb1RRiyRF7dlA/piIH7rPFCAB+tocRJmB+FrTN898yQJF3lFG0ILiwkPCmNbfC5QJituGZSSvuWfFdGzPfJ3Rg5A+VKbj5tEjv+gIC2AsYMudhfCp68f8x/zXbj+7MhRTn1AD0FLIP0NSPGfLjTOgQ2lFPyYSFLXFjVJCAiacTLBQL4HvlU37GxTt2iNMJV+0jEBJPzcCMPdiMmsjHQYbS6Uuc4o2ZX3yLJccFlyKX2sGrRMdwaPtAEWdFh+CgkokO+qjYHCxIynWwDUphrN2UvRJQIWTxxxZyrA7i7JAkZeUEfmhjIEnuWUsoDgIqVpnRTf1ZDgHYiwwvYk+DadYtU/XnCH9EN/T4/c6aKziicN6BImzQNB3qFWSIh+bUtHgbwVDyh5EwCTjSEuIlG5Ze4WLJchXD70eKGr/V7pDGTCs8tof0TL3woe5XIAL8ndKRO+8d+V0j0WTtR4ewcRV2JOrZGWzGCUhRVDnVTD1imvZONYj8y566BSl6DsljH+X3ayMkTD+TWpv9O/33TLdE9lBhjabhdnuYStBkVJWNXEApNuUlZ+WV/CtyOgJh1KgSKBxJXKG+WEr8aom9am2TjHVp6RdliFYOPIHMyU/n2Fxczg2IJRDYrN9KO2ulqECoDO6jupABEqRhZGaoCxQXA/r7RB917j48ZmQ2OxtXAoUYaFWnl2OhPO3vfUerfM2u/9VGCHyjPlNykhQAGBb0AHGdB2ikGAmqcSC0I3x6Y1pzpAU2YaW3uA6Qn1qQs2Aov39FKU7K3M6eUYAsd27+OwyJCVlwjx9rk5J+/2U1OCHSooAUAVjKbc/aStBkc8dgGtaUr1St4O5TJ5q/TU8G1IlMGAEKp5TK/zUA0X9/hjDisXgLKEqU1LUoGiRuiOK81du+eJ0JzielwxCvNdlCun/Y9KaV2+l5z8GUR4M7WGc7LjohIt3HJ8bHr4aww4WJ5kOL5NiD0D8hil7xFU//PJMz/Z9LWpqDDP8jMH8H4IfK6xczUow7HZLQTGLD5Bq81CIu7Vtk8sbWZ/HE/vs7ZJlLNG1qwmKmGz+gbPvCXZFQInIm83YajazEGWBoh7ACzGWuDvhd0eo1m5IZcsM+DWyPvP+erHPTMPfKKIlebsBLDqSYOKEvtn801UWIdkUMxIx1JMU+RxdoxmSmzDJJpoCxYwxpav1QS3j6mLXonbMMI1yBhAYc56VEERXAaQKCv2hwamIseBSq0GRtXCo71R9+/hQ0ygt/HDD2Q3jiq9MRSNQpIC0AFFZMXSKCWWDIq1QSQxncnVFSvn5ynB0NSQwOrI6NIhqWxXs7xnv6asSxqD0HByRfYHbGd/THJ77mgdm5Lq7L6koBY//RIxP3QMwid4BPahHIuHHr7BsJw1F9jYb3ux5DNylX6/fenJ23KDIDDnGWdRuUVGnAzFe0o+qgVGCUsRTHgmy+jx8twp8vHzJJHxvuQbWXAXpJ4ti9KdkdDZlrMQC4VaaoNwuIuY3i3RNaBMNwWty4H09x9/kOWVaDpkIAFJwN1Qwrs6O2VW0NAZSAOikb4zFneRY4t2+DWMRPNtEMPAcy7ROMdKPgvW5CPePZolbr4dohQdPYuoQGUYHx2tGp4gVEADg51tPZVPm4kxLPaSfEselhwbgpC4Tdzh812H01c0GMwiVgvKFeiJpiNyKe2AUy/JGWAOrfvxGw0s4/dfzB9SqA/oPmq34XvT/1Y7zOrNARebbDEH/eo5P32zeky5COdolODaw41uCsMIs2gCpcC/BEcKMlg4piWPO0J9SoZ16c6ZMXWjiicDqkp+qbYU7oBdwK26ELNbDLlhjd+QOCUPL6djdfRmbJPrv1BD0jW986qndN/3h1uMtX6zksjK2DDpUDYPFBUfGUdKCtQ0Tyo7x9DNkYZ/K/3HrI4tkXKFuxFj+qtdSmt2uInXer1Yc5cmyof3poORW3L6nDDDmCdhisvJdj6Vjyf4045cU6z07nAscCBzoZA5oncgxb3hgytRdXecDHBFrKj2WZgnRW11678pZnhhXrRehFAKfqBojCK1c2PZ0wf9xcaau6TkX7zx+KH5qIzQIQHuVBjUpYqmid+Wnxp/++WdmWYWxbWAWzLJCZ1hX4qU+D1LBLvTNLcEZQLGTB2boW+DA/uKAURSPND/vgj89U8j825WIsdWsoQr0eF+PVOWKX94825PPrkxxGuKrDglLPRd/ExwhpeWwTUgCs4U48bwdx0W54X/BLvlc3GEri3Xj2MJ/YbjS/eH7v3gYExI4RHeIHALbY8bJpnWO+soI5/YgRO3VxlFzNCwe7/Z5NG2FawMHAgc6iQMueI2A40WPnCLU0AeUjBbCAJSSvnDDsFLquu788LU/u/FYT0SF3lJTF4akATWSG7P6fnL2icf96+GnHH9RrLTuz922c6v8nUjJd2+5eaZHB8i42y7oRxT1SkY5XWUprZW4Jw991JJxOJcHUOykQRr6EjjQTg54QXGkA0rOv/AhVOTOfUQJBf+zGnpCROrN04+Y9ZX/ulZ69I06lIlOsPvulXJo8vSpjx1/5sldMp8z8bSp5z6Qk/F7f3nTbBP0bZ/TvkbwxxLwRnf9jfR1NGBAQV2AE/F4fRUDKLZzEIa2Agc6iQN1QDHpppJzL3oYIXWSFqkawgOewjb3FVtumulx8tSWLFqDP45rHnl6z3OfmHTklJqkE0TgSKqPb9k56x3iVklruEOssUErqEKwvY8iRLj0wIo0XjBMnh1AsZMGaehL4EA7OdAEKI505+TlD84Rcf6DsVCMN3bvG8KRTZO79l7yk+uPS7nwHPfW3x/S9Vu1MT+560WQDj26P+Siy8dvu/eGWXAJcUGN7h45uFcI5KyrOtEa/uhrYalmHHZhDHrDemwOoNjOQRjaChzoJA40DYpJp+ddvP2VcRxfBUhC9EKa8LCdSsjPdnV1X/3U8U/b2f3r7TDYxAAtZlRxrpViM6zNV/ot2jojLww2iqE9Hlch1qCI+iAdetxzWsHeAIqt4GJ4RuDAgciBUYOifsk+Fc3/zY43VlTMJI8IOq+BvIelUI9BlEuCy60L5B+VqHz02Gcd9elNfSwiZJNOlICYzZi6yDkehlJviAiVAsKCWrVV9n02btePhsPqAoSRBQocCBw4mDgwNlA0HDr3XJX78dRHPisqFQS2u9vbGjbuliL60j03TX8dfG3c0EL046sI1p40AEBk2iOXaMiBAWUa9JNuHdeD6XOFdw0cCByYaA6MCxSTzs0/f9vRcLn+PFxsEFVSS/Bv/LaMhs/fsmI2YildQNyAGOohZkZhaJnPcfxr2CojXXwPU/4EChwIHGgxB9atY4kCwVBOZjt6MIqi4llnneUxnLa44Q59XEtAke+2cKHKP/CMHa+QKv4UxEAEnGtrzL1xnLvsr/ccecetNVZlXTWNcY5X+K3KEvGuMSTDPXd0RqbvDv2CoVuBA+PgwODg4PxcLsdoMySCED8FIPYAEEeR0X0cjXforS0DxX3vp+S8C7ZfISLZvUc+8cmtK57J9O8WMTvwFGRzjpHwQdgFsJNrmA0FkShFJMycSL1hh36R0K3AgTZx4M4775y6e/duFqhiiOwggjLOX7q0mWQebergfmpmAkCx3pswk4WOdvEVxUG0SwQXm8ORP+9lLSorsJ+4GpoNHAgcOGA50EZQLCOVTzVVusMwiXRCRyAPXwDDA3YkHWQdhx5uE16Z6eGuX7Jkyet9r79+/frvQvpCIXbxaVxTLTCPe5l7kdLZPTiuVU024fwc/K1Ty+H+T0B6ewuOMRUW1Ek6ieybcB8Ts2ZSuVw+Np/PM6kqU4DtwPUmFRiKnK5bx3ynvjRk+nkItLh68eLF7/Fcx8AKlk34Ea5ZiW32F/G7ajRdu3btNfhblx3FNnw+zqdyTPb390/r6up6E87RfjAP78YEvg/i95049im0iXycNbwYNa/4hGbf0cfANoGijmxBoRnFmre2Cw8dti+Biw3LCPBjBwocOCA4YIEi+3sFQAcZptI0QaDIRh4DiMwF6KD8rJ/QP2SO0oXdSFmgSEBDfsUa+hje50MWsCTX0RBK3WNCN+O6al2eeqCIZ9Gv+av4SUoC0B2PpRuSZNVs48MAxnfbQDuWBYSd8/TdfUn9jj7utQkUk6ZZDElgVWWdYAGdYg5W56DDyBrY4XjncsABxWEENJzW09ODxX0fTSAospGbMKmX+ziEvi3EcWYETygLFFPH3WdZwFK9zkixcI8TScLiF6Ef1EuKLFDEPZSKacxhRb0HAXqXz5gxY2DBggVDGzduPKlSqdC+kNQAuhLPQ/bwEWoBKNZ9Rx//2gyK7ALTgr8Iq833kRuxmbT1nTsxQs8OXg44oEhGPIxt4Auw1a2GuU4QKNJwyTpJCtLiyyAtpsqGwHiSh/GE22YUnNOSGKW7loGiAarT8Buucpr+IdnK1wFFJndGYXqhsHi8CItHqlwJ+CbBq2/hPDNuM2BiLp659SACxYN3IoU3/8vhQAKKkHq+h0nNGi4Enx/g/6cCGHVFvwkCRUpcfP6paPtHjz/++IJly/bVLEG/mM8U3hsaXJj4mXrIloIi3qsX74kKj5peDQDjttgrKRrdZrJQlHEt8xjUEPptA20frtMJaA4SSfEvZ2KENzl4OWBJiisATt8GSFBfTiPFDdCL6RKtEwSKdKqGHl7QKJHjVhTt6XokaO9o9IM1UKim+ij+/wDOs+5O0zpF3LMMoA7f4JRernq/8WtkxU/UfRHb9+7d+6ze3pE6QT5JEXyiUUWDJuhtALukdnNq8Nx1111d27ZtY+QaM+9vxHWULFsBijV6U/sdfSN4P2yfD96JFN78L4cDFihq3R7+ZjanS80bvhnHPjNRoIhnL0B7NOxcDtB7FFvSuQCybQClW/D33+P4A5MnT563a9eu1zUAxZoPguuXAGR1LSOPsYLb9sQw8gSu7cW1Vd2lDxRx7BJm0DcNXYy+r8gaBWgPRbgE86zejeu0dbwFkmLddwyg+JczJ8Ob7GcOuKC4atWq7mnTphEgtF4M0sgigAErx6FMatolB2D5C5xHRczGLjm45loAxNssl5zNBMXbbrvtcAAfpcJZrLyJnxUAR+Qc1W48dMK+BYD0lgag2KyhJcVtAjEOvBCAmCoT0khSRL/ein4hKKOWHEnxP/GOzNxP6XfUvHIA/UAwtOzn0RyaDxxoAQdcUDQTmNtXbm9RhlUwVh9VJLXBw/VTpFHhFPw8hsnvVq6kdET3FW1AwfPeAyC52gVF097FOI9axlp/yHYJwN/EM1/O8y0ERQ0seN7ZAMTbDPuqwJWw0weKtk4R964GkHI7XUO2xRzv9DG8M+o5aUlx1LwKoNiCAR4eETgwWg74QNFMRgLaJvzYCZVdUGRU1ztMm6cCcDjxqwTp6CoAA+oMwVM7jl9BVx8fKBqrLcGTYEiic/Xz8byf8I9Wg6J5v5X4jQQtGrBfC/AiKGuqY33egNOsEU/r8/PxPrSOpwjv/HU8T4M5rOoLkoQUeO9R88r0M3FQD5Kiy+zwd+DARHAgCxTNhHwDftsRJylQvP32258+PDz8S1zDZMq/gQR1EazIBLfuqVOnno+/r8P/ac3+LgBOJ3P2gSKPb9iw4QUAGlqkI4DKpwBSl1sg1artcxVY0N4sGnPwQwn3zzC0zIeh5aF6oGiMM9/DNTQA/QHvdxn8FNfSTxFAegJA8Go87+/4DPy+Ee9AQ5KmsfAqgOJEjPjwzMCBBhyoB4pmUhIUCY6kFCjygHFr+RL+m1SkRI1yXeZXV88EOPwKIXGnn3HGGUisnA2KBozOZFgdgPXf4J5TLSLXhKSYFdHycTpQ+5y3TV9YAvnT5t1uxbWo+54tKZp7XoZ3+goA8ShzHyNa6HNpR8h8C9ecnrg0JZ9gtLxyQLHuO/o+c7A+h+kfODAGDjQCRWN4QdJk7bRcA4oGRE7A77cDKM7AbxZlI1DQePIVGFGuW7RoEQIcRihLUqzX9SZA0Xs7gOmDAKZ3Z4FiX19f9OIXv5jvpvOn4voSri83in2G1HfY0NDQZbRa4zZGuTB/I7NiMdJlFn4ex7lFvhhoSpTN8soBxbrvGEBxDIM/3BI4EDgwsRwg4AEMqT4gMG5H2N/LC4UC1Qv7hYKkuF/YHhoNHAgcsDmwZs2aBVAB0KWJ2+k/4v+nwtiiMwW1mwIotpvjob3AgcABLwegOzwRJxhCyJRi90NXyUw/bacAim1neWgwcCBwoJM5EECxk79O6FvgQOBA2zkQQLHtLA8NBg4EDnQyBwIodvLXCX0LHAgcaDsHAii2neWhwcCBwIFO5kAAxU7+OqFvgQOBA23nQADFtrM8NBg4EDjQyRwIoNjJXyf0LXAgcKDtHAig2HaWhwYDBwIHOpkD/w2x5tSlC4w3xwAAAABJRU5ErkJggg=="/>
          <p:cNvSpPr>
            <a:spLocks noChangeAspect="1" noChangeArrowheads="1"/>
          </p:cNvSpPr>
          <p:nvPr/>
        </p:nvSpPr>
        <p:spPr bwMode="auto">
          <a:xfrm>
            <a:off x="612775" y="53974"/>
            <a:ext cx="3095625" cy="84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75672" y="4623593"/>
            <a:ext cx="6181472" cy="41381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55574" y="173037"/>
            <a:ext cx="3400425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567160" y="755576"/>
            <a:ext cx="12313368" cy="1354217"/>
          </a:xfrm>
        </p:spPr>
        <p:txBody>
          <a:bodyPr/>
          <a:lstStyle/>
          <a:p>
            <a:pPr>
              <a:defRPr/>
            </a:pPr>
            <a:r>
              <a:rPr lang="fr-FR" sz="4400"/>
              <a:t>La Plateforme France Numérique Ensemble </a:t>
            </a:r>
            <a:endParaRPr/>
          </a:p>
        </p:txBody>
      </p:sp>
      <p:sp>
        <p:nvSpPr>
          <p:cNvPr id="7" name="ZoneTexte 6"/>
          <p:cNvSpPr txBox="1"/>
          <p:nvPr/>
        </p:nvSpPr>
        <p:spPr bwMode="auto">
          <a:xfrm>
            <a:off x="282341" y="8258005"/>
            <a:ext cx="14257619" cy="45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>
                <a:solidFill>
                  <a:srgbClr val="2C3176"/>
                </a:solidFill>
                <a:latin typeface="Marianne"/>
              </a:rPr>
              <a:t>Lien vers la plateforme : </a:t>
            </a:r>
            <a:r>
              <a:rPr lang="fr-FR" sz="2400" u="sng">
                <a:solidFill>
                  <a:srgbClr val="2C3176"/>
                </a:solidFill>
                <a:latin typeface="Marianne"/>
                <a:hlinkClick r:id="rId2" tooltip="https://inclusion-numerique.anct.gouv.fr/"/>
              </a:rPr>
              <a:t>https://inclusion-numerique.anct.gouv.fr/</a:t>
            </a:r>
            <a:r>
              <a:rPr lang="fr-FR" sz="2400">
                <a:solidFill>
                  <a:srgbClr val="2C3176"/>
                </a:solidFill>
                <a:latin typeface="Marianne"/>
              </a:rPr>
              <a:t> </a:t>
            </a:r>
            <a:endParaRPr/>
          </a:p>
        </p:txBody>
      </p:sp>
      <p:sp>
        <p:nvSpPr>
          <p:cNvPr id="4" name="object 18"/>
          <p:cNvSpPr/>
          <p:nvPr/>
        </p:nvSpPr>
        <p:spPr bwMode="auto">
          <a:xfrm>
            <a:off x="12823921" y="5486333"/>
            <a:ext cx="3432079" cy="3657667"/>
          </a:xfrm>
          <a:custGeom>
            <a:avLst/>
            <a:gdLst/>
            <a:ahLst/>
            <a:cxnLst/>
            <a:rect l="l" t="t" r="r" b="b"/>
            <a:pathLst>
              <a:path w="3877309" h="4068445" extrusionOk="0">
                <a:moveTo>
                  <a:pt x="2860060" y="0"/>
                </a:moveTo>
                <a:lnTo>
                  <a:pt x="2846877" y="2971965"/>
                </a:lnTo>
                <a:lnTo>
                  <a:pt x="4109" y="3143592"/>
                </a:lnTo>
                <a:lnTo>
                  <a:pt x="0" y="4068378"/>
                </a:lnTo>
                <a:lnTo>
                  <a:pt x="3877028" y="4068378"/>
                </a:lnTo>
                <a:lnTo>
                  <a:pt x="3877028" y="4513"/>
                </a:lnTo>
                <a:lnTo>
                  <a:pt x="2860060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5" name="object 15"/>
          <p:cNvGrpSpPr/>
          <p:nvPr/>
        </p:nvGrpSpPr>
        <p:grpSpPr bwMode="auto">
          <a:xfrm rot="5400000">
            <a:off x="14487029" y="419735"/>
            <a:ext cx="1303020" cy="1377950"/>
            <a:chOff x="845064" y="548305"/>
            <a:chExt cx="1303020" cy="1377950"/>
          </a:xfrm>
        </p:grpSpPr>
        <p:sp>
          <p:nvSpPr>
            <p:cNvPr id="6" name="object 16"/>
            <p:cNvSpPr/>
            <p:nvPr/>
          </p:nvSpPr>
          <p:spPr bwMode="auto"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17"/>
            <p:cNvSpPr/>
            <p:nvPr/>
          </p:nvSpPr>
          <p:spPr bwMode="auto"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037660428" name=" 2037660427"/>
          <p:cNvSpPr/>
          <p:nvPr/>
        </p:nvSpPr>
        <p:spPr bwMode="auto">
          <a:xfrm>
            <a:off x="17496696" y="4215926"/>
            <a:ext cx="181186" cy="250747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652784293" name="Image 165278429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96136" y="2043518"/>
            <a:ext cx="4447954" cy="5842594"/>
          </a:xfrm>
          <a:prstGeom prst="rect">
            <a:avLst/>
          </a:prstGeom>
        </p:spPr>
      </p:pic>
      <p:sp>
        <p:nvSpPr>
          <p:cNvPr id="397029429" name="ZoneTexte 6"/>
          <p:cNvSpPr txBox="1"/>
          <p:nvPr/>
        </p:nvSpPr>
        <p:spPr bwMode="auto">
          <a:xfrm>
            <a:off x="282340" y="2109792"/>
            <a:ext cx="8339136" cy="39319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>
              <a:defRPr/>
            </a:pPr>
            <a:endParaRPr lang="fr-FR" sz="2400" i="1">
              <a:solidFill>
                <a:srgbClr val="2C3176"/>
              </a:solidFill>
              <a:latin typeface="Marianne"/>
            </a:endParaRPr>
          </a:p>
          <a:p>
            <a:pPr lvl="2">
              <a:defRPr/>
            </a:pPr>
            <a:endParaRPr lang="fr-FR" sz="2400" b="1" i="0" u="none" strike="noStrike" cap="none" spc="0">
              <a:solidFill>
                <a:srgbClr val="2C3176"/>
              </a:solidFill>
              <a:latin typeface="Marianne"/>
              <a:ea typeface="Marianne"/>
              <a:cs typeface="Marianne"/>
            </a:endParaRPr>
          </a:p>
          <a:p>
            <a:pPr lvl="1">
              <a:defRPr/>
            </a:pPr>
            <a:r>
              <a:rPr lang="fr-FR" sz="2400" b="0" i="0" u="none" strike="noStrike" cap="none" spc="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Afin d’organiser les concertations territoriales, les structures volontaires ont la possibilité de manifester leur souhait de co-porter les feuilles de routes ou de participer aux gouvernances territoriales. </a:t>
            </a:r>
          </a:p>
          <a:p>
            <a:pPr lvl="1">
              <a:defRPr/>
            </a:pPr>
            <a:endParaRPr lang="fr-FR" sz="2400">
              <a:solidFill>
                <a:srgbClr val="2C3176"/>
              </a:solidFill>
              <a:latin typeface="Marianne"/>
            </a:endParaRPr>
          </a:p>
          <a:p>
            <a:pPr lvl="1">
              <a:defRPr/>
            </a:pPr>
            <a:r>
              <a:rPr lang="fr-FR" sz="2400" b="0" i="0" u="none" strike="noStrike" cap="none" spc="0">
                <a:solidFill>
                  <a:srgbClr val="FF0000"/>
                </a:solidFill>
                <a:latin typeface="Marianne"/>
                <a:ea typeface="Marianne"/>
                <a:cs typeface="Marianne"/>
              </a:rPr>
              <a:t>En ce sens nous vous invitons à manifester votre intérêt pour la participation aux gouvernances locales France Numérique Ensemble, ainsi qu’à partager ce questionnaire à votre réseau !</a:t>
            </a:r>
          </a:p>
          <a:p>
            <a:pPr lvl="1">
              <a:defRPr/>
            </a:pPr>
            <a:r>
              <a:rPr lang="fr-FR" sz="2000">
                <a:solidFill>
                  <a:srgbClr val="FF0000"/>
                </a:solidFill>
                <a:latin typeface="Marianne"/>
              </a:rPr>
              <a:t> </a:t>
            </a:r>
            <a:r>
              <a:rPr lang="fr-FR" sz="2000" u="sng">
                <a:solidFill>
                  <a:srgbClr val="FF0000"/>
                </a:solidFill>
                <a:latin typeface="Marianne"/>
                <a:hlinkClick r:id="rId4" tooltip="https://inclusion-numerique.anct.gouv.fr/gouvernance"/>
              </a:rPr>
              <a:t>Participer à l’élaboration des feuilles de routes territoriales (anct.gouv.fr)</a:t>
            </a:r>
            <a:r>
              <a:rPr lang="fr-FR" sz="2000">
                <a:solidFill>
                  <a:srgbClr val="FF0000"/>
                </a:solidFill>
                <a:latin typeface="Marianne"/>
              </a:rPr>
              <a:t> </a:t>
            </a:r>
            <a:endParaRPr sz="2000">
              <a:solidFill>
                <a:srgbClr val="FF0000"/>
              </a:solidFill>
              <a:latin typeface="Mariann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 bwMode="auto">
          <a:xfrm>
            <a:off x="924877" y="8070484"/>
            <a:ext cx="393700" cy="376555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15" name="object 15"/>
          <p:cNvGrpSpPr/>
          <p:nvPr/>
        </p:nvGrpSpPr>
        <p:grpSpPr bwMode="auto">
          <a:xfrm rot="5400000">
            <a:off x="14487029" y="419735"/>
            <a:ext cx="1303020" cy="1377950"/>
            <a:chOff x="845064" y="548305"/>
            <a:chExt cx="1303020" cy="1377950"/>
          </a:xfrm>
        </p:grpSpPr>
        <p:sp>
          <p:nvSpPr>
            <p:cNvPr id="16" name="object 16"/>
            <p:cNvSpPr/>
            <p:nvPr/>
          </p:nvSpPr>
          <p:spPr bwMode="auto"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58746" y="5410200"/>
            <a:ext cx="7668768" cy="3127248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 bwMode="auto">
          <a:xfrm>
            <a:off x="567160" y="2157324"/>
            <a:ext cx="14254967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123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lang="fr-FR" sz="5400" spc="335" dirty="0">
                <a:solidFill>
                  <a:srgbClr val="2C3176"/>
                </a:solidFill>
                <a:latin typeface="Marianne ExtraBold"/>
                <a:ea typeface="Marianne ExtraBold"/>
                <a:cs typeface="Marianne ExtraBold"/>
              </a:rPr>
              <a:t>Plateforme France Numérique Ensemble et circulaire du 28/07</a:t>
            </a:r>
            <a:endParaRPr sz="5400" spc="335" dirty="0">
              <a:solidFill>
                <a:srgbClr val="2C3176"/>
              </a:solidFill>
              <a:latin typeface="Marianne ExtraBold"/>
              <a:ea typeface="Marianne ExtraBold"/>
              <a:cs typeface="Marianne ExtraBold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086895" y="4184371"/>
            <a:ext cx="6192968" cy="925909"/>
          </a:xfrm>
          <a:prstGeom prst="rect">
            <a:avLst/>
          </a:prstGeom>
          <a:solidFill>
            <a:srgbClr val="FC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2C3176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 bwMode="auto">
          <a:xfrm>
            <a:off x="5391696" y="4243308"/>
            <a:ext cx="5888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440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Questions/Réponses</a:t>
            </a:r>
            <a:endParaRPr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1799" y="380603"/>
            <a:ext cx="2286000" cy="83859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58895"/>
            <a:ext cx="3400425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5895472" y="4256015"/>
            <a:ext cx="4160255" cy="925909"/>
          </a:xfrm>
          <a:prstGeom prst="rect">
            <a:avLst/>
          </a:prstGeom>
          <a:solidFill>
            <a:srgbClr val="FC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2C3176"/>
              </a:solidFill>
            </a:endParaRPr>
          </a:p>
        </p:txBody>
      </p:sp>
      <p:sp>
        <p:nvSpPr>
          <p:cNvPr id="3" name="object 3"/>
          <p:cNvSpPr/>
          <p:nvPr/>
        </p:nvSpPr>
        <p:spPr bwMode="auto">
          <a:xfrm>
            <a:off x="924877" y="8070484"/>
            <a:ext cx="393700" cy="376555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15" name="object 15"/>
          <p:cNvGrpSpPr/>
          <p:nvPr/>
        </p:nvGrpSpPr>
        <p:grpSpPr bwMode="auto">
          <a:xfrm rot="5400000">
            <a:off x="14487029" y="419735"/>
            <a:ext cx="1303020" cy="1377950"/>
            <a:chOff x="845064" y="548305"/>
            <a:chExt cx="1303020" cy="1377950"/>
          </a:xfrm>
        </p:grpSpPr>
        <p:sp>
          <p:nvSpPr>
            <p:cNvPr id="16" name="object 16"/>
            <p:cNvSpPr/>
            <p:nvPr/>
          </p:nvSpPr>
          <p:spPr bwMode="auto"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58746" y="5410200"/>
            <a:ext cx="7668768" cy="3127248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 bwMode="auto">
          <a:xfrm>
            <a:off x="431798" y="2299000"/>
            <a:ext cx="14255254" cy="184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123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lang="fr-FR" sz="6000" spc="335">
                <a:solidFill>
                  <a:srgbClr val="2C3176"/>
                </a:solidFill>
                <a:latin typeface="Marianne ExtraBold"/>
                <a:ea typeface="Marianne ExtraBold"/>
                <a:cs typeface="Marianne ExtraBold"/>
              </a:rPr>
              <a:t>AAC Coordinateur de Conseillers Numériques</a:t>
            </a:r>
            <a:endParaRPr sz="6000" spc="335">
              <a:solidFill>
                <a:srgbClr val="2C3176"/>
              </a:solidFill>
              <a:latin typeface="Marianne ExtraBold"/>
              <a:ea typeface="Marianne ExtraBold"/>
              <a:cs typeface="Marianne ExtraBold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1799" y="380603"/>
            <a:ext cx="2286000" cy="83859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58895"/>
            <a:ext cx="3400425" cy="1524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 bwMode="auto">
          <a:xfrm>
            <a:off x="6200272" y="4314952"/>
            <a:ext cx="3855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440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Présentation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567159" y="409470"/>
            <a:ext cx="15688946" cy="670595"/>
          </a:xfrm>
        </p:spPr>
        <p:txBody>
          <a:bodyPr/>
          <a:lstStyle/>
          <a:p>
            <a:pPr>
              <a:defRPr/>
            </a:pPr>
            <a:r>
              <a:rPr lang="fr-FR" sz="4400"/>
              <a:t>L’objectif de l’AAC</a:t>
            </a:r>
            <a:endParaRPr/>
          </a:p>
        </p:txBody>
      </p:sp>
      <p:sp>
        <p:nvSpPr>
          <p:cNvPr id="7" name="ZoneTexte 6"/>
          <p:cNvSpPr txBox="1"/>
          <p:nvPr/>
        </p:nvSpPr>
        <p:spPr bwMode="auto">
          <a:xfrm>
            <a:off x="567156" y="2694888"/>
            <a:ext cx="150565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rgbClr val="2C3176"/>
                </a:solidFill>
                <a:latin typeface="Marianne"/>
              </a:rPr>
              <a:t>Échelle de coordination : de l’intra-communale ou départementale</a:t>
            </a:r>
            <a:endParaRPr b="1" dirty="0"/>
          </a:p>
          <a:p>
            <a:pPr lvl="1">
              <a:defRPr/>
            </a:pPr>
            <a:endParaRPr lang="fr-FR" sz="2400" b="1" dirty="0">
              <a:solidFill>
                <a:srgbClr val="2C3176"/>
              </a:solidFill>
              <a:latin typeface="Marianne"/>
            </a:endParaRPr>
          </a:p>
          <a:p>
            <a:pPr>
              <a:defRPr/>
            </a:pPr>
            <a:r>
              <a:rPr lang="fr-FR" sz="2400" b="1" u="sng" dirty="0">
                <a:latin typeface="Marianne"/>
                <a:hlinkClick r:id="rId2" tooltip="https://www.conseiller-numerique.gouv.fr/coordination-territoriale"/>
              </a:rPr>
              <a:t>Les missions des Conseillers numériques coordinateurs </a:t>
            </a:r>
            <a:r>
              <a:rPr lang="fr-FR" sz="2400" b="1" dirty="0">
                <a:solidFill>
                  <a:srgbClr val="2C3176"/>
                </a:solidFill>
                <a:latin typeface="Marianne"/>
              </a:rPr>
              <a:t>:</a:t>
            </a:r>
            <a:endParaRPr dirty="0"/>
          </a:p>
          <a:p>
            <a:pPr>
              <a:defRPr/>
            </a:pPr>
            <a:endParaRPr lang="fr-FR" sz="2400" dirty="0">
              <a:solidFill>
                <a:srgbClr val="2C3176"/>
              </a:solidFill>
              <a:latin typeface="Marianne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fr-FR" sz="2400" dirty="0">
                <a:solidFill>
                  <a:srgbClr val="2C3176"/>
                </a:solidFill>
                <a:latin typeface="Marianne"/>
              </a:rPr>
              <a:t>Participer au maillage et aux synergies territoriales ;</a:t>
            </a:r>
            <a:endParaRPr dirty="0"/>
          </a:p>
          <a:p>
            <a:pPr marL="800100" lvl="1" indent="-342900">
              <a:buFont typeface="Arial"/>
              <a:buChar char="•"/>
              <a:defRPr/>
            </a:pPr>
            <a:r>
              <a:rPr lang="fr-FR" sz="2400" dirty="0">
                <a:solidFill>
                  <a:srgbClr val="2C3176"/>
                </a:solidFill>
                <a:latin typeface="Marianne"/>
              </a:rPr>
              <a:t>Être le relai principal des employeurs, des Conseillers numériques et de l’équipe d’animation nationale ;</a:t>
            </a:r>
            <a:endParaRPr dirty="0"/>
          </a:p>
          <a:p>
            <a:pPr marL="800100" lvl="1" indent="-342900">
              <a:buFont typeface="Arial"/>
              <a:buChar char="•"/>
              <a:defRPr/>
            </a:pPr>
            <a:r>
              <a:rPr lang="fr-FR" sz="2400" dirty="0">
                <a:solidFill>
                  <a:srgbClr val="2C3176"/>
                </a:solidFill>
                <a:latin typeface="Marianne"/>
              </a:rPr>
              <a:t>Renforcer la coordination d’actions entre conseillers et médiateurs numériques</a:t>
            </a:r>
            <a:endParaRPr dirty="0"/>
          </a:p>
          <a:p>
            <a:pPr marL="800100" lvl="1" indent="-342900">
              <a:buFont typeface="Arial"/>
              <a:buChar char="•"/>
              <a:defRPr/>
            </a:pPr>
            <a:r>
              <a:rPr lang="fr-FR" sz="2400" dirty="0">
                <a:solidFill>
                  <a:srgbClr val="2C3176"/>
                </a:solidFill>
                <a:latin typeface="Marianne"/>
              </a:rPr>
              <a:t>Imaginer et mettre en place des collaborations sur la base des besoins de la communauté des Conseillers numériques ;</a:t>
            </a:r>
          </a:p>
          <a:p>
            <a:pPr marL="800100" lvl="1" indent="-342900">
              <a:buFont typeface="Arial"/>
              <a:buChar char="•"/>
              <a:defRPr/>
            </a:pPr>
            <a:endParaRPr lang="fr-FR" sz="2400" dirty="0">
              <a:solidFill>
                <a:srgbClr val="2C3176"/>
              </a:solidFill>
              <a:latin typeface="Marianne"/>
            </a:endParaRPr>
          </a:p>
          <a:p>
            <a:pPr marL="1257299" lvl="2" indent="-342900">
              <a:buFont typeface="Arial"/>
              <a:buChar char="•"/>
              <a:defRPr/>
            </a:pPr>
            <a:endParaRPr dirty="0">
              <a:solidFill>
                <a:srgbClr val="0070C0"/>
              </a:solidFill>
            </a:endParaRPr>
          </a:p>
          <a:p>
            <a:pPr marL="1257299" lvl="2" indent="-342900">
              <a:buFont typeface="Arial"/>
              <a:buChar char="•"/>
              <a:defRPr/>
            </a:pPr>
            <a:endParaRPr lang="fr-FR" dirty="0">
              <a:solidFill>
                <a:srgbClr val="0070C0"/>
              </a:solidFill>
            </a:endParaRPr>
          </a:p>
          <a:p>
            <a:pPr lvl="2">
              <a:defRPr/>
            </a:pPr>
            <a:r>
              <a:rPr lang="fr-FR" sz="2400" b="0" i="0" u="none" strike="noStrike" cap="none" spc="0" dirty="0">
                <a:solidFill>
                  <a:srgbClr val="FF0000"/>
                </a:solidFill>
                <a:latin typeface="Marianne"/>
                <a:ea typeface="Marianne"/>
                <a:cs typeface="Marianne"/>
              </a:rPr>
              <a:t>⚠ Il n’y a pas forcément de lien hiérarchique entre les Conseillers numériques coordinateurs et les Conseillers numériques qu’ils coordonnent !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 bwMode="auto">
          <a:xfrm>
            <a:off x="886743" y="1226772"/>
            <a:ext cx="13290681" cy="118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3600">
                <a:solidFill>
                  <a:srgbClr val="FF0000"/>
                </a:solidFill>
                <a:latin typeface="Arial"/>
                <a:cs typeface="Arial"/>
              </a:rPr>
              <a:t>Répondre à un besoin d’accompagnement des Conseillers numériques, de coordination de leur activité et de leur réseau</a:t>
            </a:r>
            <a:endParaRPr>
              <a:solidFill>
                <a:srgbClr val="FF0000"/>
              </a:solidFill>
            </a:endParaRPr>
          </a:p>
        </p:txBody>
      </p:sp>
      <p:grpSp>
        <p:nvGrpSpPr>
          <p:cNvPr id="5" name="object 15"/>
          <p:cNvGrpSpPr/>
          <p:nvPr/>
        </p:nvGrpSpPr>
        <p:grpSpPr bwMode="auto">
          <a:xfrm rot="5400000">
            <a:off x="14487029" y="419735"/>
            <a:ext cx="1303020" cy="1377950"/>
            <a:chOff x="845064" y="548305"/>
            <a:chExt cx="1303020" cy="1377950"/>
          </a:xfrm>
        </p:grpSpPr>
        <p:sp>
          <p:nvSpPr>
            <p:cNvPr id="6" name="object 16"/>
            <p:cNvSpPr/>
            <p:nvPr/>
          </p:nvSpPr>
          <p:spPr bwMode="auto"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17"/>
            <p:cNvSpPr/>
            <p:nvPr/>
          </p:nvSpPr>
          <p:spPr bwMode="auto"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" name="object 18"/>
          <p:cNvSpPr/>
          <p:nvPr/>
        </p:nvSpPr>
        <p:spPr bwMode="auto">
          <a:xfrm>
            <a:off x="13168560" y="5955485"/>
            <a:ext cx="3432079" cy="3657667"/>
          </a:xfrm>
          <a:custGeom>
            <a:avLst/>
            <a:gdLst/>
            <a:ahLst/>
            <a:cxnLst/>
            <a:rect l="l" t="t" r="r" b="b"/>
            <a:pathLst>
              <a:path w="3877309" h="4068445" extrusionOk="0">
                <a:moveTo>
                  <a:pt x="2860060" y="0"/>
                </a:moveTo>
                <a:lnTo>
                  <a:pt x="2846877" y="2971965"/>
                </a:lnTo>
                <a:lnTo>
                  <a:pt x="4109" y="3143592"/>
                </a:lnTo>
                <a:lnTo>
                  <a:pt x="0" y="4068378"/>
                </a:lnTo>
                <a:lnTo>
                  <a:pt x="3877028" y="4068378"/>
                </a:lnTo>
                <a:lnTo>
                  <a:pt x="3877028" y="4513"/>
                </a:lnTo>
                <a:lnTo>
                  <a:pt x="2860060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404582" y="624893"/>
            <a:ext cx="15369256" cy="1354217"/>
          </a:xfrm>
        </p:spPr>
        <p:txBody>
          <a:bodyPr/>
          <a:lstStyle/>
          <a:p>
            <a:pPr>
              <a:defRPr/>
            </a:pPr>
            <a:r>
              <a:rPr lang="fr-FR" sz="4400"/>
              <a:t>Modalité de soutien de l’Etat pour l’accueil d’un Conseiller numérique coordinateur</a:t>
            </a:r>
            <a:endParaRPr/>
          </a:p>
        </p:txBody>
      </p:sp>
      <p:sp>
        <p:nvSpPr>
          <p:cNvPr id="7" name="ZoneTexte 6"/>
          <p:cNvSpPr txBox="1"/>
          <p:nvPr/>
        </p:nvSpPr>
        <p:spPr bwMode="auto">
          <a:xfrm>
            <a:off x="498338" y="1963909"/>
            <a:ext cx="1538009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2C3176"/>
                </a:solidFill>
                <a:latin typeface="Marianne"/>
              </a:rPr>
              <a:t>Les structures lauréates bénéficieront : </a:t>
            </a:r>
            <a:endParaRPr lang="fr-FR" dirty="0"/>
          </a:p>
          <a:p>
            <a:pPr>
              <a:defRPr/>
            </a:pPr>
            <a:endParaRPr lang="fr-FR" sz="2000" dirty="0">
              <a:solidFill>
                <a:srgbClr val="2C3176"/>
              </a:solidFill>
              <a:latin typeface="Marianne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fr-FR" sz="2400" b="1" dirty="0">
                <a:solidFill>
                  <a:srgbClr val="2C3176"/>
                </a:solidFill>
                <a:latin typeface="Marianne"/>
              </a:rPr>
              <a:t>D’un soutien financier</a:t>
            </a:r>
            <a:r>
              <a:rPr lang="fr-FR" sz="2400" dirty="0">
                <a:solidFill>
                  <a:srgbClr val="2C3176"/>
                </a:solidFill>
                <a:latin typeface="Marianne"/>
              </a:rPr>
              <a:t> de l’Etat sous la forme d’uns subvention permettant la prise en charge partielle des coûts de rémunération: </a:t>
            </a:r>
          </a:p>
          <a:p>
            <a:pPr marL="1607265" lvl="3" indent="-349965">
              <a:buFont typeface="Wingdings"/>
              <a:buChar char="Ø"/>
              <a:defRPr/>
            </a:pPr>
            <a:r>
              <a:rPr lang="fr-FR" sz="2400" dirty="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Le même financement que dans le cadre du Plan de Relance: </a:t>
            </a:r>
          </a:p>
          <a:p>
            <a:pPr marL="2521665" lvl="5" indent="-349965">
              <a:buFont typeface="Wingdings" panose="05000000000000000000" pitchFamily="2" charset="2"/>
              <a:buChar char="v"/>
              <a:defRPr/>
            </a:pPr>
            <a:r>
              <a:rPr lang="fr-FR" sz="2400" dirty="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Pour les structures publiques: </a:t>
            </a:r>
          </a:p>
          <a:p>
            <a:pPr marL="2171700" lvl="5">
              <a:defRPr/>
            </a:pPr>
            <a:r>
              <a:rPr lang="fr-FR" sz="2400" dirty="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50 000 Euros (</a:t>
            </a:r>
            <a:r>
              <a:rPr lang="fr-FR" sz="2400" i="1" dirty="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majorée selon les dispositions réglementaires en vigueur en outre-mer le cas échéant : 67 500 Euros à La Réunion et à Mayotte, 70 000 Euros en Guadeloupe, Guyane et Martiniqu</a:t>
            </a:r>
            <a:r>
              <a:rPr lang="fr-FR" sz="2400" dirty="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e) et la convention couvre une période d’activité de 24 mois ;</a:t>
            </a:r>
          </a:p>
          <a:p>
            <a:pPr marL="2514600" lvl="5" indent="-342900">
              <a:buFont typeface="Wingdings" panose="05000000000000000000" pitchFamily="2" charset="2"/>
              <a:buChar char="v"/>
              <a:defRPr/>
            </a:pPr>
            <a:r>
              <a:rPr lang="fr-FR" sz="2400" dirty="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Pour les structures privées: </a:t>
            </a:r>
          </a:p>
          <a:p>
            <a:pPr marL="2171700" lvl="5">
              <a:defRPr/>
            </a:pPr>
            <a:r>
              <a:rPr lang="fr-FR" sz="2400" dirty="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40 000 € pour un contrat d’au moins 24 mois ;</a:t>
            </a:r>
          </a:p>
          <a:p>
            <a:pPr marL="2171700" lvl="5">
              <a:defRPr/>
            </a:pPr>
            <a:r>
              <a:rPr lang="fr-FR" sz="2400" dirty="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32 000 € pour un contrat de 18 mois ;</a:t>
            </a:r>
            <a:endParaRPr lang="fr-FR" sz="2400" b="0" i="0" u="none" strike="noStrike" cap="none" spc="0" dirty="0">
              <a:solidFill>
                <a:srgbClr val="2C3176"/>
              </a:solidFill>
              <a:latin typeface="Marianne"/>
              <a:ea typeface="Marianne"/>
              <a:cs typeface="Marianne"/>
            </a:endParaRPr>
          </a:p>
          <a:p>
            <a:pPr marL="1550115" lvl="3" indent="-349965">
              <a:buFont typeface="Wingdings"/>
              <a:buChar char="Ø"/>
              <a:defRPr/>
            </a:pPr>
            <a:r>
              <a:rPr lang="fr-FR" sz="2400" b="0" i="0" u="sng" strike="noStrike" cap="none" spc="0" dirty="0">
                <a:latin typeface="Marianne"/>
                <a:ea typeface="Marianne"/>
                <a:cs typeface="Marianne"/>
                <a:hlinkClick r:id="rId2" tooltip="https://aide.conseiller-numerique.gouv.fr/fr/article/renouvellement-informations-generales-1ci8cxv/"/>
              </a:rPr>
              <a:t>Un renouvellement des subventions conformément au dispositif actuel </a:t>
            </a:r>
            <a:r>
              <a:rPr lang="fr-FR" sz="2400" b="0" i="0" u="none" strike="noStrike" cap="none" spc="0" dirty="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;</a:t>
            </a:r>
            <a:endParaRPr dirty="0"/>
          </a:p>
          <a:p>
            <a:pPr marL="1550115" lvl="3" indent="-349965">
              <a:buFont typeface="Wingdings"/>
              <a:buChar char="Ø"/>
              <a:defRPr/>
            </a:pPr>
            <a:endParaRPr sz="2400" b="1" i="0" u="none" strike="noStrike" cap="none" spc="0" dirty="0">
              <a:solidFill>
                <a:srgbClr val="2C3176"/>
              </a:solidFill>
              <a:latin typeface="Marianne"/>
              <a:ea typeface="Marianne"/>
              <a:cs typeface="Marianne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fr-FR" sz="2400" b="1" dirty="0">
                <a:solidFill>
                  <a:srgbClr val="2C3176"/>
                </a:solidFill>
                <a:latin typeface="Marianne"/>
              </a:rPr>
              <a:t>D’une prise en charge des frais de formation</a:t>
            </a:r>
            <a:r>
              <a:rPr lang="fr-FR" sz="2400" dirty="0">
                <a:solidFill>
                  <a:srgbClr val="2C3176"/>
                </a:solidFill>
                <a:latin typeface="Marianne"/>
              </a:rPr>
              <a:t> des Conseillers numériques coordinateurs ; Sur demande de la structure éligible, d’une prise en charge du coût de la formation initiale des Conseillers numériques ainsi que de la certification au Certificat de Compétence Professionnelle 1 du Titre professionnel de Responsable d’Espace de Médiation numérique ; </a:t>
            </a:r>
            <a:endParaRPr dirty="0"/>
          </a:p>
          <a:p>
            <a:pPr marL="800100" lvl="1" indent="-342900">
              <a:buFont typeface="Arial"/>
              <a:buChar char="•"/>
              <a:defRPr/>
            </a:pPr>
            <a:endParaRPr dirty="0"/>
          </a:p>
          <a:p>
            <a:pPr marL="800100" lvl="1" indent="-342900">
              <a:buFont typeface="Arial"/>
              <a:buChar char="•"/>
              <a:defRPr/>
            </a:pPr>
            <a:r>
              <a:rPr lang="fr-FR" sz="2400" dirty="0">
                <a:solidFill>
                  <a:srgbClr val="2C3176"/>
                </a:solidFill>
                <a:latin typeface="Marianne"/>
              </a:rPr>
              <a:t>D’une </a:t>
            </a:r>
            <a:r>
              <a:rPr lang="fr-FR" sz="2400" b="1" dirty="0">
                <a:solidFill>
                  <a:srgbClr val="2C3176"/>
                </a:solidFill>
                <a:latin typeface="Marianne"/>
              </a:rPr>
              <a:t>animation au niveau national </a:t>
            </a:r>
            <a:r>
              <a:rPr lang="fr-FR" sz="2400" dirty="0">
                <a:solidFill>
                  <a:srgbClr val="2C3176"/>
                </a:solidFill>
                <a:latin typeface="Marianne"/>
              </a:rPr>
              <a:t>(rencontre de pair à pair, outillage dédié...)</a:t>
            </a:r>
            <a:endParaRPr dirty="0"/>
          </a:p>
        </p:txBody>
      </p:sp>
      <p:grpSp>
        <p:nvGrpSpPr>
          <p:cNvPr id="4" name="object 15"/>
          <p:cNvGrpSpPr/>
          <p:nvPr/>
        </p:nvGrpSpPr>
        <p:grpSpPr bwMode="auto">
          <a:xfrm rot="5400000">
            <a:off x="14487029" y="419735"/>
            <a:ext cx="1303020" cy="1377950"/>
            <a:chOff x="845064" y="548305"/>
            <a:chExt cx="1303020" cy="1377950"/>
          </a:xfrm>
        </p:grpSpPr>
        <p:sp>
          <p:nvSpPr>
            <p:cNvPr id="5" name="object 16"/>
            <p:cNvSpPr/>
            <p:nvPr/>
          </p:nvSpPr>
          <p:spPr bwMode="auto"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17"/>
            <p:cNvSpPr/>
            <p:nvPr/>
          </p:nvSpPr>
          <p:spPr bwMode="auto"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8" name="object 18"/>
          <p:cNvSpPr/>
          <p:nvPr/>
        </p:nvSpPr>
        <p:spPr bwMode="auto">
          <a:xfrm>
            <a:off x="13168560" y="5955485"/>
            <a:ext cx="3432079" cy="3657667"/>
          </a:xfrm>
          <a:custGeom>
            <a:avLst/>
            <a:gdLst/>
            <a:ahLst/>
            <a:cxnLst/>
            <a:rect l="l" t="t" r="r" b="b"/>
            <a:pathLst>
              <a:path w="3877309" h="4068445" extrusionOk="0">
                <a:moveTo>
                  <a:pt x="2860060" y="0"/>
                </a:moveTo>
                <a:lnTo>
                  <a:pt x="2846877" y="2971965"/>
                </a:lnTo>
                <a:lnTo>
                  <a:pt x="4109" y="3143592"/>
                </a:lnTo>
                <a:lnTo>
                  <a:pt x="0" y="4068378"/>
                </a:lnTo>
                <a:lnTo>
                  <a:pt x="3877028" y="4068378"/>
                </a:lnTo>
                <a:lnTo>
                  <a:pt x="3877028" y="4513"/>
                </a:lnTo>
                <a:lnTo>
                  <a:pt x="2860060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404582" y="624893"/>
            <a:ext cx="15369256" cy="677108"/>
          </a:xfrm>
        </p:spPr>
        <p:txBody>
          <a:bodyPr/>
          <a:lstStyle/>
          <a:p>
            <a:pPr>
              <a:defRPr/>
            </a:pPr>
            <a:r>
              <a:rPr lang="fr-FR" sz="4400" dirty="0"/>
              <a:t>Engagements de la structure bénéficiaire</a:t>
            </a:r>
            <a:endParaRPr dirty="0"/>
          </a:p>
        </p:txBody>
      </p:sp>
      <p:sp>
        <p:nvSpPr>
          <p:cNvPr id="7" name="ZoneTexte 6"/>
          <p:cNvSpPr txBox="1"/>
          <p:nvPr/>
        </p:nvSpPr>
        <p:spPr bwMode="auto">
          <a:xfrm>
            <a:off x="498338" y="1963909"/>
            <a:ext cx="1538009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2C3176"/>
                </a:solidFill>
                <a:latin typeface="Marianne"/>
              </a:rPr>
              <a:t>La structure bénéficiaire du dispositif s’engage:</a:t>
            </a:r>
          </a:p>
          <a:p>
            <a:pPr>
              <a:defRPr/>
            </a:pPr>
            <a:endParaRPr lang="fr-FR" sz="2000" b="1" dirty="0">
              <a:solidFill>
                <a:srgbClr val="2C3176"/>
              </a:solidFill>
              <a:latin typeface="Marianne"/>
            </a:endParaRPr>
          </a:p>
          <a:p>
            <a:pPr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- A ce que les activités du Conseiller numérique coordinateur soient réalisées à </a:t>
            </a:r>
            <a:r>
              <a:rPr lang="fr-FR" sz="2000" b="1" dirty="0">
                <a:solidFill>
                  <a:srgbClr val="2C3176"/>
                </a:solidFill>
                <a:latin typeface="Marianne"/>
              </a:rPr>
              <a:t>temps complet (35h par </a:t>
            </a:r>
          </a:p>
          <a:p>
            <a:pPr>
              <a:defRPr/>
            </a:pPr>
            <a:r>
              <a:rPr lang="fr-FR" sz="2000" b="1" dirty="0">
                <a:solidFill>
                  <a:srgbClr val="2C3176"/>
                </a:solidFill>
                <a:latin typeface="Marianne"/>
              </a:rPr>
              <a:t>semaine).</a:t>
            </a:r>
          </a:p>
          <a:p>
            <a:pPr>
              <a:defRPr/>
            </a:pPr>
            <a:endParaRPr lang="fr-FR" sz="2000" dirty="0">
              <a:solidFill>
                <a:srgbClr val="2C3176"/>
              </a:solidFill>
              <a:latin typeface="Marianne"/>
            </a:endParaRPr>
          </a:p>
          <a:p>
            <a:pPr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- À permettre à son conseiller numerique coordinateur de </a:t>
            </a:r>
            <a:r>
              <a:rPr lang="fr-FR" sz="2000" b="1" dirty="0">
                <a:solidFill>
                  <a:srgbClr val="2C3176"/>
                </a:solidFill>
                <a:latin typeface="Marianne"/>
              </a:rPr>
              <a:t>se former en continue </a:t>
            </a:r>
            <a:r>
              <a:rPr lang="fr-FR" sz="2000" dirty="0">
                <a:solidFill>
                  <a:srgbClr val="2C3176"/>
                </a:solidFill>
                <a:latin typeface="Marianne"/>
              </a:rPr>
              <a:t>via les modules de </a:t>
            </a:r>
          </a:p>
          <a:p>
            <a:pPr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formation continue proposés par le dispositif (un module obligatoire et pris en charge par an), et via les </a:t>
            </a:r>
          </a:p>
          <a:p>
            <a:pPr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webinaires organisés régulièrement par l’équipe d’animation nationale.</a:t>
            </a:r>
          </a:p>
          <a:p>
            <a:pPr>
              <a:defRPr/>
            </a:pPr>
            <a:endParaRPr lang="fr-FR" sz="2000" dirty="0">
              <a:solidFill>
                <a:srgbClr val="2C3176"/>
              </a:solidFill>
              <a:latin typeface="Marianne"/>
            </a:endParaRPr>
          </a:p>
          <a:p>
            <a:pPr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- À ce que le Conseiller numérique Coordinateur utilise principalement </a:t>
            </a:r>
            <a:r>
              <a:rPr lang="fr-FR" sz="2000" b="1" dirty="0">
                <a:solidFill>
                  <a:srgbClr val="2C3176"/>
                </a:solidFill>
                <a:latin typeface="Marianne"/>
              </a:rPr>
              <a:t>les outils et services nationaux mis </a:t>
            </a:r>
          </a:p>
          <a:p>
            <a:pPr>
              <a:defRPr/>
            </a:pPr>
            <a:r>
              <a:rPr lang="fr-FR" sz="2000" b="1" dirty="0">
                <a:solidFill>
                  <a:srgbClr val="2C3176"/>
                </a:solidFill>
                <a:latin typeface="Marianne"/>
              </a:rPr>
              <a:t>à disposition dans le cadre du dispositif Conseiller numérique, </a:t>
            </a:r>
            <a:r>
              <a:rPr lang="fr-FR" sz="2000" dirty="0">
                <a:solidFill>
                  <a:srgbClr val="2C3176"/>
                </a:solidFill>
                <a:latin typeface="Marianne"/>
              </a:rPr>
              <a:t>notamment l’Espace Coop, le tableau de </a:t>
            </a:r>
          </a:p>
          <a:p>
            <a:pPr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pilotage et les canaux </a:t>
            </a:r>
            <a:r>
              <a:rPr lang="fr-FR" sz="2000" dirty="0" err="1">
                <a:solidFill>
                  <a:srgbClr val="2C3176"/>
                </a:solidFill>
                <a:latin typeface="Marianne"/>
              </a:rPr>
              <a:t>Mattermost</a:t>
            </a:r>
            <a:r>
              <a:rPr lang="fr-FR" sz="2000" dirty="0">
                <a:solidFill>
                  <a:srgbClr val="2C3176"/>
                </a:solidFill>
                <a:latin typeface="Marianne"/>
              </a:rPr>
              <a:t> (outil de chat interne) pour communiquer avec les Conseillers numériques. A sa demande, le coordinateur pourra être identifié comme un administrateur sur les canaux </a:t>
            </a:r>
          </a:p>
          <a:p>
            <a:pPr>
              <a:defRPr/>
            </a:pPr>
            <a:r>
              <a:rPr lang="fr-FR" sz="2000" dirty="0" err="1">
                <a:solidFill>
                  <a:srgbClr val="2C3176"/>
                </a:solidFill>
                <a:latin typeface="Marianne"/>
              </a:rPr>
              <a:t>Mattermost</a:t>
            </a:r>
            <a:r>
              <a:rPr lang="fr-FR" sz="2000" dirty="0">
                <a:solidFill>
                  <a:srgbClr val="2C3176"/>
                </a:solidFill>
                <a:latin typeface="Marianne"/>
              </a:rPr>
              <a:t> de son territoire ;</a:t>
            </a:r>
          </a:p>
          <a:p>
            <a:pPr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 </a:t>
            </a:r>
          </a:p>
          <a:p>
            <a:pPr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- À permettre au conseiller numérique coordinateur d’être </a:t>
            </a:r>
            <a:r>
              <a:rPr lang="fr-FR" sz="2000" b="1" dirty="0">
                <a:solidFill>
                  <a:srgbClr val="2C3176"/>
                </a:solidFill>
                <a:latin typeface="Marianne"/>
              </a:rPr>
              <a:t>une interface vis-à-vis des acteurs locaux et </a:t>
            </a:r>
          </a:p>
          <a:p>
            <a:pPr>
              <a:defRPr/>
            </a:pPr>
            <a:r>
              <a:rPr lang="fr-FR" sz="2000" b="1" dirty="0">
                <a:solidFill>
                  <a:srgbClr val="2C3176"/>
                </a:solidFill>
                <a:latin typeface="Marianne"/>
              </a:rPr>
              <a:t>nationaux</a:t>
            </a:r>
            <a:r>
              <a:rPr lang="fr-FR" sz="2000" dirty="0">
                <a:solidFill>
                  <a:srgbClr val="2C3176"/>
                </a:solidFill>
                <a:latin typeface="Marianne"/>
              </a:rPr>
              <a:t> intervenants dans le domaine de la médiation numérique ; </a:t>
            </a:r>
          </a:p>
          <a:p>
            <a:pPr>
              <a:defRPr/>
            </a:pPr>
            <a:endParaRPr lang="fr-FR" sz="2000" dirty="0">
              <a:solidFill>
                <a:srgbClr val="2C3176"/>
              </a:solidFill>
              <a:latin typeface="Marianne"/>
            </a:endParaRPr>
          </a:p>
          <a:p>
            <a:pPr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- À mettre à disposition du conseiller numérique coordinateur les </a:t>
            </a:r>
            <a:r>
              <a:rPr lang="fr-FR" sz="2000" b="1" dirty="0">
                <a:solidFill>
                  <a:srgbClr val="2C3176"/>
                </a:solidFill>
                <a:latin typeface="Marianne"/>
              </a:rPr>
              <a:t>moyens et équipements nécessaires </a:t>
            </a:r>
          </a:p>
          <a:p>
            <a:pPr>
              <a:defRPr/>
            </a:pPr>
            <a:r>
              <a:rPr lang="fr-FR" sz="2000" b="1" dirty="0">
                <a:solidFill>
                  <a:srgbClr val="2C3176"/>
                </a:solidFill>
                <a:latin typeface="Marianne"/>
              </a:rPr>
              <a:t>pour réaliser sa mission </a:t>
            </a:r>
            <a:r>
              <a:rPr lang="fr-FR" sz="2000" dirty="0">
                <a:solidFill>
                  <a:srgbClr val="2C3176"/>
                </a:solidFill>
                <a:latin typeface="Marianne"/>
              </a:rPr>
              <a:t>(ordinateur, téléphone portable, espace de travail, voiture si nécessaire).</a:t>
            </a:r>
          </a:p>
          <a:p>
            <a:pPr>
              <a:defRPr/>
            </a:pPr>
            <a:endParaRPr lang="fr-FR" sz="2000" dirty="0">
              <a:solidFill>
                <a:srgbClr val="2C3176"/>
              </a:solidFill>
              <a:latin typeface="Marianne"/>
            </a:endParaRPr>
          </a:p>
          <a:p>
            <a:pPr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- À mettre tout en œuvre pour </a:t>
            </a:r>
            <a:r>
              <a:rPr lang="fr-FR" sz="2000" b="1" dirty="0">
                <a:solidFill>
                  <a:srgbClr val="2C3176"/>
                </a:solidFill>
                <a:latin typeface="Marianne"/>
              </a:rPr>
              <a:t>recruter</a:t>
            </a:r>
            <a:r>
              <a:rPr lang="fr-FR" sz="2000" dirty="0">
                <a:solidFill>
                  <a:srgbClr val="2C3176"/>
                </a:solidFill>
                <a:latin typeface="Marianne"/>
              </a:rPr>
              <a:t> un Conseiller numérique coordinateur dans un </a:t>
            </a:r>
            <a:r>
              <a:rPr lang="fr-FR" sz="2000" b="1" dirty="0">
                <a:solidFill>
                  <a:srgbClr val="2C3176"/>
                </a:solidFill>
                <a:latin typeface="Marianne"/>
              </a:rPr>
              <a:t>délai maximum </a:t>
            </a:r>
          </a:p>
          <a:p>
            <a:pPr>
              <a:defRPr/>
            </a:pPr>
            <a:r>
              <a:rPr lang="fr-FR" sz="2000" b="1" dirty="0">
                <a:solidFill>
                  <a:srgbClr val="2C3176"/>
                </a:solidFill>
                <a:latin typeface="Marianne"/>
              </a:rPr>
              <a:t>de six mois</a:t>
            </a:r>
            <a:r>
              <a:rPr lang="fr-FR" sz="2000" dirty="0">
                <a:solidFill>
                  <a:srgbClr val="2C3176"/>
                </a:solidFill>
                <a:latin typeface="Marianne"/>
              </a:rPr>
              <a:t> à compter de la date de notification de l’attribution du poste par l’État</a:t>
            </a:r>
            <a:endParaRPr sz="1600" dirty="0"/>
          </a:p>
        </p:txBody>
      </p:sp>
      <p:grpSp>
        <p:nvGrpSpPr>
          <p:cNvPr id="4" name="object 15"/>
          <p:cNvGrpSpPr/>
          <p:nvPr/>
        </p:nvGrpSpPr>
        <p:grpSpPr bwMode="auto">
          <a:xfrm rot="5400000">
            <a:off x="14487029" y="419735"/>
            <a:ext cx="1303020" cy="1377950"/>
            <a:chOff x="845064" y="548305"/>
            <a:chExt cx="1303020" cy="1377950"/>
          </a:xfrm>
        </p:grpSpPr>
        <p:sp>
          <p:nvSpPr>
            <p:cNvPr id="5" name="object 16"/>
            <p:cNvSpPr/>
            <p:nvPr/>
          </p:nvSpPr>
          <p:spPr bwMode="auto"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17"/>
            <p:cNvSpPr/>
            <p:nvPr/>
          </p:nvSpPr>
          <p:spPr bwMode="auto"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8" name="object 18"/>
          <p:cNvSpPr/>
          <p:nvPr/>
        </p:nvSpPr>
        <p:spPr bwMode="auto">
          <a:xfrm>
            <a:off x="13168560" y="5955485"/>
            <a:ext cx="3432079" cy="3657667"/>
          </a:xfrm>
          <a:custGeom>
            <a:avLst/>
            <a:gdLst/>
            <a:ahLst/>
            <a:cxnLst/>
            <a:rect l="l" t="t" r="r" b="b"/>
            <a:pathLst>
              <a:path w="3877309" h="4068445" extrusionOk="0">
                <a:moveTo>
                  <a:pt x="2860060" y="0"/>
                </a:moveTo>
                <a:lnTo>
                  <a:pt x="2846877" y="2971965"/>
                </a:lnTo>
                <a:lnTo>
                  <a:pt x="4109" y="3143592"/>
                </a:lnTo>
                <a:lnTo>
                  <a:pt x="0" y="4068378"/>
                </a:lnTo>
                <a:lnTo>
                  <a:pt x="3877028" y="4068378"/>
                </a:lnTo>
                <a:lnTo>
                  <a:pt x="3877028" y="4513"/>
                </a:lnTo>
                <a:lnTo>
                  <a:pt x="2860060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4965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711176" y="457200"/>
            <a:ext cx="13700082" cy="677108"/>
          </a:xfrm>
        </p:spPr>
        <p:txBody>
          <a:bodyPr/>
          <a:lstStyle/>
          <a:p>
            <a:pPr>
              <a:defRPr/>
            </a:pPr>
            <a:r>
              <a:rPr lang="fr-FR" sz="4400"/>
              <a:t>Porter un poste de Conseiller numérique coordinateur</a:t>
            </a:r>
            <a:endParaRPr/>
          </a:p>
        </p:txBody>
      </p:sp>
      <p:sp>
        <p:nvSpPr>
          <p:cNvPr id="7" name="ZoneTexte 6"/>
          <p:cNvSpPr txBox="1"/>
          <p:nvPr/>
        </p:nvSpPr>
        <p:spPr bwMode="auto">
          <a:xfrm>
            <a:off x="711173" y="2051717"/>
            <a:ext cx="1512101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2C3176"/>
                </a:solidFill>
                <a:latin typeface="Marianne"/>
              </a:rPr>
              <a:t>Les candidatures éligibles à un financement sont celles portées par : </a:t>
            </a:r>
            <a:endParaRPr dirty="0"/>
          </a:p>
          <a:p>
            <a:pPr>
              <a:defRPr/>
            </a:pPr>
            <a:endParaRPr lang="fr-FR" sz="2000" dirty="0">
              <a:solidFill>
                <a:srgbClr val="2C3176"/>
              </a:solidFill>
              <a:latin typeface="Marianne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Les collectivités territoriales et leurs groupements ;</a:t>
            </a:r>
            <a:endParaRPr dirty="0"/>
          </a:p>
          <a:p>
            <a:pPr marL="800100" lvl="1" indent="-342900">
              <a:buFont typeface="Arial"/>
              <a:buChar char="•"/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Les établissements publics territoriaux et la Métropole de Lyon, les territoires et collectivités d’outre-mer ;</a:t>
            </a:r>
            <a:endParaRPr dirty="0"/>
          </a:p>
          <a:p>
            <a:pPr marL="800100" lvl="1" indent="-342900">
              <a:buFont typeface="Arial"/>
              <a:buChar char="•"/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Les établissements publics qui leur sont rattachés ;</a:t>
            </a:r>
            <a:endParaRPr dirty="0"/>
          </a:p>
          <a:p>
            <a:pPr marL="800100" lvl="1" indent="-342900">
              <a:buFont typeface="Arial"/>
              <a:buChar char="•"/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Les Hubs territoriaux pour un numérique inclusif </a:t>
            </a:r>
            <a:r>
              <a:rPr lang="fr-FR" sz="2000" dirty="0">
                <a:latin typeface="Marianne"/>
              </a:rPr>
              <a:t>(uniquement pour une coordination à l’échelle départementale ou infra-communale) </a:t>
            </a:r>
            <a:r>
              <a:rPr lang="fr-FR" sz="2000" dirty="0">
                <a:solidFill>
                  <a:srgbClr val="2C3176"/>
                </a:solidFill>
                <a:latin typeface="Marianne"/>
              </a:rPr>
              <a:t>;</a:t>
            </a:r>
            <a:endParaRPr dirty="0"/>
          </a:p>
          <a:p>
            <a:pPr marL="800100" lvl="1" indent="-342900">
              <a:buFont typeface="Arial"/>
              <a:buChar char="•"/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Les GIP constitués de personnes morales de droit public</a:t>
            </a:r>
            <a:endParaRPr dirty="0"/>
          </a:p>
          <a:p>
            <a:pPr marL="800100" lvl="1" indent="-342900">
              <a:buFont typeface="Arial"/>
              <a:buChar char="•"/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Les chambres consulaires, établissements publics administratifs sous tutelle de l’État ;</a:t>
            </a:r>
            <a:endParaRPr dirty="0"/>
          </a:p>
          <a:p>
            <a:pPr marL="800100" lvl="1" indent="-342900">
              <a:buFont typeface="Arial"/>
              <a:buChar char="•"/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Les EPIC préalablement identifiés par l’État ;</a:t>
            </a:r>
            <a:endParaRPr dirty="0"/>
          </a:p>
          <a:p>
            <a:pPr marL="800100" lvl="1" indent="-342900">
              <a:buFont typeface="Arial"/>
              <a:buChar char="•"/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Les ARS et les </a:t>
            </a:r>
            <a:r>
              <a:rPr lang="fr-FR" sz="2000" dirty="0" err="1">
                <a:solidFill>
                  <a:srgbClr val="2C3176"/>
                </a:solidFill>
                <a:latin typeface="Marianne"/>
              </a:rPr>
              <a:t>GRADeS</a:t>
            </a:r>
            <a:r>
              <a:rPr lang="fr-FR" sz="2000" dirty="0">
                <a:solidFill>
                  <a:srgbClr val="2C3176"/>
                </a:solidFill>
                <a:latin typeface="Marianne"/>
              </a:rPr>
              <a:t> (sous conditions) ;</a:t>
            </a:r>
            <a:endParaRPr dirty="0"/>
          </a:p>
          <a:p>
            <a:pPr marL="800100" lvl="1" indent="-342900">
              <a:buFont typeface="Arial"/>
              <a:buChar char="•"/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Les associations ;</a:t>
            </a:r>
            <a:endParaRPr dirty="0"/>
          </a:p>
          <a:p>
            <a:pPr marL="800100" lvl="1" indent="-342900">
              <a:buFont typeface="Arial"/>
              <a:buChar char="•"/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Les entreprises relevant de l’économie sociale et solidaire ;</a:t>
            </a:r>
            <a:endParaRPr dirty="0"/>
          </a:p>
          <a:p>
            <a:pPr marL="800100" lvl="1" indent="-342900">
              <a:buFont typeface="Arial"/>
              <a:buChar char="•"/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Toute personne morale de droit privé poursuivant une mission d’intérêt général et n’ayant pas, à titre exclusif, un but lucratif.</a:t>
            </a:r>
            <a:endParaRPr dirty="0"/>
          </a:p>
          <a:p>
            <a:pPr marL="800100" lvl="1" indent="-342900">
              <a:buFont typeface="Arial"/>
              <a:buChar char="•"/>
              <a:defRPr/>
            </a:pPr>
            <a:endParaRPr lang="fr-FR" sz="2000" dirty="0">
              <a:solidFill>
                <a:srgbClr val="2C3176"/>
              </a:solidFill>
              <a:latin typeface="Marianne"/>
            </a:endParaRPr>
          </a:p>
          <a:p>
            <a:pPr marL="800100" lvl="1" indent="-342900">
              <a:buFont typeface="Arial"/>
              <a:buChar char="•"/>
              <a:defRPr/>
            </a:pPr>
            <a:endParaRPr lang="fr-FR" sz="2400" dirty="0">
              <a:solidFill>
                <a:srgbClr val="2C3176"/>
              </a:solidFill>
              <a:latin typeface="Marianne"/>
            </a:endParaRPr>
          </a:p>
          <a:p>
            <a:pPr>
              <a:defRPr/>
            </a:pPr>
            <a:r>
              <a:rPr lang="fr-FR" sz="2400" dirty="0">
                <a:solidFill>
                  <a:srgbClr val="C00000"/>
                </a:solidFill>
                <a:latin typeface="Marianne"/>
              </a:rPr>
              <a:t>⚠ L’objectif est ainsi, dans un esprit de concertation territoriale, de déployer des Conseillers numériques coordinateurs sur l’ensemble du territoire, en lien notamment avec les gouvernances locales identifiées.</a:t>
            </a:r>
            <a:endParaRPr dirty="0"/>
          </a:p>
        </p:txBody>
      </p:sp>
      <p:grpSp>
        <p:nvGrpSpPr>
          <p:cNvPr id="4" name="object 15"/>
          <p:cNvGrpSpPr/>
          <p:nvPr/>
        </p:nvGrpSpPr>
        <p:grpSpPr bwMode="auto">
          <a:xfrm rot="5400000">
            <a:off x="14487029" y="419735"/>
            <a:ext cx="1303020" cy="1377950"/>
            <a:chOff x="845064" y="548305"/>
            <a:chExt cx="1303020" cy="1377950"/>
          </a:xfrm>
        </p:grpSpPr>
        <p:sp>
          <p:nvSpPr>
            <p:cNvPr id="5" name="object 16"/>
            <p:cNvSpPr/>
            <p:nvPr/>
          </p:nvSpPr>
          <p:spPr bwMode="auto"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17"/>
            <p:cNvSpPr/>
            <p:nvPr/>
          </p:nvSpPr>
          <p:spPr bwMode="auto"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8" name="object 18"/>
          <p:cNvSpPr/>
          <p:nvPr/>
        </p:nvSpPr>
        <p:spPr bwMode="auto">
          <a:xfrm>
            <a:off x="13168560" y="5955485"/>
            <a:ext cx="3432079" cy="3657667"/>
          </a:xfrm>
          <a:custGeom>
            <a:avLst/>
            <a:gdLst/>
            <a:ahLst/>
            <a:cxnLst/>
            <a:rect l="l" t="t" r="r" b="b"/>
            <a:pathLst>
              <a:path w="3877309" h="4068445" extrusionOk="0">
                <a:moveTo>
                  <a:pt x="2860060" y="0"/>
                </a:moveTo>
                <a:lnTo>
                  <a:pt x="2846877" y="2971965"/>
                </a:lnTo>
                <a:lnTo>
                  <a:pt x="4109" y="3143592"/>
                </a:lnTo>
                <a:lnTo>
                  <a:pt x="0" y="4068378"/>
                </a:lnTo>
                <a:lnTo>
                  <a:pt x="3877028" y="4068378"/>
                </a:lnTo>
                <a:lnTo>
                  <a:pt x="3877028" y="4513"/>
                </a:lnTo>
                <a:lnTo>
                  <a:pt x="2860060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0452732" name="Titre 2"/>
          <p:cNvSpPr>
            <a:spLocks noGrp="1"/>
          </p:cNvSpPr>
          <p:nvPr>
            <p:ph type="title"/>
          </p:nvPr>
        </p:nvSpPr>
        <p:spPr bwMode="auto">
          <a:xfrm>
            <a:off x="567159" y="409470"/>
            <a:ext cx="15689990" cy="670595"/>
          </a:xfrm>
        </p:spPr>
        <p:txBody>
          <a:bodyPr/>
          <a:lstStyle/>
          <a:p>
            <a:pPr>
              <a:defRPr/>
            </a:pPr>
            <a:r>
              <a:rPr lang="fr-FR" sz="4400"/>
              <a:t>Les coordinateurs déjà existants</a:t>
            </a:r>
            <a:endParaRPr/>
          </a:p>
        </p:txBody>
      </p:sp>
      <p:sp>
        <p:nvSpPr>
          <p:cNvPr id="574920586" name="ZoneTexte 6"/>
          <p:cNvSpPr txBox="1"/>
          <p:nvPr/>
        </p:nvSpPr>
        <p:spPr bwMode="auto">
          <a:xfrm>
            <a:off x="767194" y="7531491"/>
            <a:ext cx="150630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rgbClr val="2C3176"/>
                </a:solidFill>
                <a:latin typeface="Marianne"/>
              </a:rPr>
              <a:t>Merci de nous faire des retours sur la cartographie des coordinateurs :</a:t>
            </a:r>
            <a:endParaRPr dirty="0"/>
          </a:p>
          <a:p>
            <a:pPr algn="ctr">
              <a:defRPr/>
            </a:pPr>
            <a:r>
              <a:rPr u="sng" dirty="0">
                <a:solidFill>
                  <a:schemeClr val="hlink"/>
                </a:solidFill>
                <a:hlinkClick r:id="rId2" tooltip="https://www.conseiller-numerique.gouv.fr/coordination-territoriale"/>
              </a:rPr>
              <a:t>Conseiller numérique France Services (conseiller-numerique.gouv.fr)</a:t>
            </a:r>
            <a:endParaRPr dirty="0"/>
          </a:p>
          <a:p>
            <a:pPr lvl="1">
              <a:defRPr/>
            </a:pPr>
            <a:endParaRPr lang="fr-FR" dirty="0">
              <a:solidFill>
                <a:srgbClr val="2C3176"/>
              </a:solidFill>
              <a:latin typeface="Marianne"/>
            </a:endParaRPr>
          </a:p>
          <a:p>
            <a:pPr lvl="1">
              <a:defRPr/>
            </a:pPr>
            <a:r>
              <a:rPr lang="fr-FR" dirty="0">
                <a:solidFill>
                  <a:srgbClr val="2C3176"/>
                </a:solidFill>
                <a:latin typeface="Marianne"/>
              </a:rPr>
              <a:t>(*) Si vous avez fait une demande de renouvellement et que vous êtes lauréat de l’AAC, elle sera annulée et nous vous proposerons une nouvelle convention selon les modalités de l’AAC</a:t>
            </a:r>
          </a:p>
          <a:p>
            <a:pPr>
              <a:defRPr/>
            </a:pPr>
            <a:endParaRPr lang="fr-FR" sz="2400" b="1" i="0" u="none" strike="noStrike" cap="none" spc="0" dirty="0">
              <a:solidFill>
                <a:srgbClr val="2C3176"/>
              </a:solidFill>
              <a:latin typeface="Marianne"/>
              <a:ea typeface="Marianne"/>
              <a:cs typeface="Marianne"/>
            </a:endParaRPr>
          </a:p>
          <a:p>
            <a:pPr marL="1257299" lvl="2" indent="-342900">
              <a:buFont typeface="Arial"/>
              <a:buChar char="•"/>
              <a:defRPr/>
            </a:pPr>
            <a:endParaRPr dirty="0">
              <a:solidFill>
                <a:srgbClr val="0070C0"/>
              </a:solidFill>
            </a:endParaRPr>
          </a:p>
        </p:txBody>
      </p:sp>
      <p:sp>
        <p:nvSpPr>
          <p:cNvPr id="1572565115" name="ZoneTexte 1"/>
          <p:cNvSpPr txBox="1"/>
          <p:nvPr/>
        </p:nvSpPr>
        <p:spPr bwMode="auto">
          <a:xfrm>
            <a:off x="886743" y="1226774"/>
            <a:ext cx="13289999" cy="36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>
              <a:solidFill>
                <a:srgbClr val="FF0000"/>
              </a:solidFill>
            </a:endParaRPr>
          </a:p>
        </p:txBody>
      </p:sp>
      <p:grpSp>
        <p:nvGrpSpPr>
          <p:cNvPr id="1672151893" name="object 15"/>
          <p:cNvGrpSpPr/>
          <p:nvPr/>
        </p:nvGrpSpPr>
        <p:grpSpPr bwMode="auto">
          <a:xfrm rot="5399976">
            <a:off x="14487028" y="419734"/>
            <a:ext cx="1303020" cy="1377949"/>
            <a:chOff x="845064" y="548304"/>
            <a:chExt cx="1303020" cy="1377949"/>
          </a:xfrm>
        </p:grpSpPr>
        <p:sp>
          <p:nvSpPr>
            <p:cNvPr id="924343823" name="object 16"/>
            <p:cNvSpPr/>
            <p:nvPr/>
          </p:nvSpPr>
          <p:spPr bwMode="auto">
            <a:xfrm>
              <a:off x="925360" y="647419"/>
              <a:ext cx="1222374" cy="1278889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65282896" name="object 17"/>
            <p:cNvSpPr/>
            <p:nvPr/>
          </p:nvSpPr>
          <p:spPr bwMode="auto">
            <a:xfrm>
              <a:off x="845064" y="548304"/>
              <a:ext cx="729614" cy="763269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467408111" name="object 18"/>
          <p:cNvSpPr/>
          <p:nvPr/>
        </p:nvSpPr>
        <p:spPr bwMode="auto">
          <a:xfrm>
            <a:off x="13168559" y="5955484"/>
            <a:ext cx="3432078" cy="3657666"/>
          </a:xfrm>
          <a:custGeom>
            <a:avLst/>
            <a:gdLst/>
            <a:ahLst/>
            <a:cxnLst/>
            <a:rect l="l" t="t" r="r" b="b"/>
            <a:pathLst>
              <a:path w="3877309" h="4068445" extrusionOk="0">
                <a:moveTo>
                  <a:pt x="2860060" y="0"/>
                </a:moveTo>
                <a:lnTo>
                  <a:pt x="2846877" y="2971965"/>
                </a:lnTo>
                <a:lnTo>
                  <a:pt x="4109" y="3143592"/>
                </a:lnTo>
                <a:lnTo>
                  <a:pt x="0" y="4068378"/>
                </a:lnTo>
                <a:lnTo>
                  <a:pt x="3877028" y="4068378"/>
                </a:lnTo>
                <a:lnTo>
                  <a:pt x="3877028" y="4513"/>
                </a:lnTo>
                <a:lnTo>
                  <a:pt x="2860060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630166894" name=" 1630166893"/>
          <p:cNvSpPr/>
          <p:nvPr/>
        </p:nvSpPr>
        <p:spPr bwMode="auto">
          <a:xfrm>
            <a:off x="13792471" y="6025443"/>
            <a:ext cx="127236" cy="15256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427982077" name="Image 42798207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19986" y="4346672"/>
            <a:ext cx="4816027" cy="31282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E6FEDB-355A-4A2B-8080-E3E16EC17151}"/>
              </a:ext>
            </a:extLst>
          </p:cNvPr>
          <p:cNvSpPr/>
          <p:nvPr/>
        </p:nvSpPr>
        <p:spPr>
          <a:xfrm>
            <a:off x="2312464" y="1726417"/>
            <a:ext cx="1148000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fr-FR" sz="3200" b="1" u="sng" dirty="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Les structures déjà employeuses de conseillers numériques sont éligibles à l’AAC ! </a:t>
            </a:r>
            <a:r>
              <a:rPr lang="fr-FR" sz="2000" u="sng" dirty="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(*)</a:t>
            </a:r>
          </a:p>
          <a:p>
            <a:pPr lvl="1" algn="ctr">
              <a:defRPr/>
            </a:pPr>
            <a:r>
              <a:rPr lang="fr-FR" sz="2400" b="1" u="sng" dirty="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Si elles ne souhaitent pas candidater, mais conserver une action de coordination, votre feuille de route doit s’articuler avec les coordinations émergeantes </a:t>
            </a:r>
          </a:p>
          <a:p>
            <a:pPr lvl="1" algn="ctr">
              <a:defRPr/>
            </a:pPr>
            <a:r>
              <a:rPr lang="fr-FR" sz="2400" b="1" u="sng" dirty="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France Numérique Ensemble.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404582" y="234890"/>
            <a:ext cx="15688839" cy="1354217"/>
          </a:xfrm>
        </p:spPr>
        <p:txBody>
          <a:bodyPr/>
          <a:lstStyle/>
          <a:p>
            <a:pPr>
              <a:defRPr/>
            </a:pPr>
            <a:r>
              <a:rPr lang="fr-FR" sz="4400"/>
              <a:t>Structuration de l’animation et de la coordination territoriale du dispositif</a:t>
            </a:r>
            <a:endParaRPr/>
          </a:p>
        </p:txBody>
      </p:sp>
      <p:sp>
        <p:nvSpPr>
          <p:cNvPr id="7" name="ZoneTexte 6"/>
          <p:cNvSpPr txBox="1"/>
          <p:nvPr/>
        </p:nvSpPr>
        <p:spPr bwMode="auto">
          <a:xfrm>
            <a:off x="564372" y="1259631"/>
            <a:ext cx="15183354" cy="819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fr-FR" sz="2400">
              <a:solidFill>
                <a:srgbClr val="2C3176"/>
              </a:solidFill>
              <a:latin typeface="Marianne"/>
            </a:endParaRPr>
          </a:p>
          <a:p>
            <a:pPr>
              <a:defRPr/>
            </a:pPr>
            <a:endParaRPr lang="fr-FR" sz="2400">
              <a:solidFill>
                <a:srgbClr val="2C3176"/>
              </a:solidFill>
              <a:latin typeface="Marianne"/>
            </a:endParaRPr>
          </a:p>
          <a:p>
            <a:pPr>
              <a:defRPr/>
            </a:pPr>
            <a:r>
              <a:rPr lang="fr-FR" sz="2400">
                <a:solidFill>
                  <a:srgbClr val="2C3176"/>
                </a:solidFill>
                <a:latin typeface="Marianne"/>
              </a:rPr>
              <a:t>Plusieurs acteurs assurent l’animation territoriales et locale :</a:t>
            </a:r>
            <a:endParaRPr/>
          </a:p>
          <a:p>
            <a:pPr>
              <a:defRPr/>
            </a:pPr>
            <a:endParaRPr lang="fr-FR" sz="2000">
              <a:solidFill>
                <a:srgbClr val="2C3176"/>
              </a:solidFill>
              <a:latin typeface="Marianne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fr-FR" sz="2000" b="1">
                <a:solidFill>
                  <a:srgbClr val="2C3176"/>
                </a:solidFill>
                <a:latin typeface="Marianne"/>
              </a:rPr>
              <a:t>Les Préfectures de département : </a:t>
            </a:r>
            <a:endParaRPr/>
          </a:p>
          <a:p>
            <a:pPr marL="1257298" lvl="2" indent="-342900">
              <a:buFont typeface="Arial"/>
              <a:buChar char="•"/>
              <a:defRPr/>
            </a:pPr>
            <a:r>
              <a:rPr lang="fr-FR" sz="2000">
                <a:solidFill>
                  <a:srgbClr val="0070C0"/>
                </a:solidFill>
                <a:latin typeface="Marianne"/>
              </a:rPr>
              <a:t>Garantes de la territorialisation de France Numérique Ensemble</a:t>
            </a:r>
            <a:endParaRPr sz="2000">
              <a:solidFill>
                <a:srgbClr val="0070C0"/>
              </a:solidFill>
            </a:endParaRPr>
          </a:p>
          <a:p>
            <a:pPr marL="1257300" lvl="2" indent="-342900">
              <a:buFont typeface="Arial"/>
              <a:buChar char="•"/>
              <a:defRPr/>
            </a:pPr>
            <a:r>
              <a:rPr lang="fr-FR" sz="2000">
                <a:solidFill>
                  <a:srgbClr val="0070C0"/>
                </a:solidFill>
                <a:latin typeface="Marianne"/>
              </a:rPr>
              <a:t>Garantes des concertations territoriales aboutissant à l’attribution de poste de Conseiller numérique et de Conseiller numérique coordinateur ;</a:t>
            </a:r>
            <a:endParaRPr sz="2000"/>
          </a:p>
          <a:p>
            <a:pPr marL="1257300" lvl="2" indent="-342900">
              <a:buFont typeface="Arial"/>
              <a:buChar char="•"/>
              <a:defRPr/>
            </a:pPr>
            <a:r>
              <a:rPr lang="fr-FR" sz="2000">
                <a:solidFill>
                  <a:srgbClr val="0070C0"/>
                </a:solidFill>
                <a:latin typeface="Marianne"/>
              </a:rPr>
              <a:t>délèguent ensuite aux conseillers numériques coordinateurs l’animation et la coordination du dispositif au sein des territoires qu’ils coordonnent ; </a:t>
            </a:r>
            <a:endParaRPr sz="2000">
              <a:solidFill>
                <a:srgbClr val="0070C0"/>
              </a:solidFill>
            </a:endParaRPr>
          </a:p>
          <a:p>
            <a:pPr marL="1257300" lvl="2" indent="-342900">
              <a:buFont typeface="Arial"/>
              <a:buChar char="•"/>
              <a:defRPr/>
            </a:pPr>
            <a:r>
              <a:rPr lang="fr-FR" sz="2000">
                <a:solidFill>
                  <a:srgbClr val="0070C0"/>
                </a:solidFill>
                <a:latin typeface="Marianne"/>
              </a:rPr>
              <a:t>en lien régulier avec les coordinateurs et mises au courant de leur actions sur les territoires, notamment à travers un rapport d’activité ; </a:t>
            </a:r>
            <a:endParaRPr sz="2000">
              <a:solidFill>
                <a:srgbClr val="0070C0"/>
              </a:solidFill>
            </a:endParaRPr>
          </a:p>
          <a:p>
            <a:pPr marL="1257300" lvl="2" indent="-342900">
              <a:buFont typeface="Arial"/>
              <a:buChar char="•"/>
              <a:defRPr/>
            </a:pPr>
            <a:r>
              <a:rPr lang="fr-FR" sz="2000">
                <a:solidFill>
                  <a:srgbClr val="0070C0"/>
                </a:solidFill>
                <a:latin typeface="Marianne"/>
              </a:rPr>
              <a:t>co-organisatrices de journées de rencontre de conseillers numériques en lien avec les Hubs et les conseillers numériques coordinateurs ; </a:t>
            </a:r>
            <a:endParaRPr sz="2000">
              <a:solidFill>
                <a:srgbClr val="0070C0"/>
              </a:solidFill>
            </a:endParaRPr>
          </a:p>
          <a:p>
            <a:pPr marL="1257300" lvl="2" indent="-342900">
              <a:buFont typeface="Arial"/>
              <a:buChar char="•"/>
              <a:defRPr/>
            </a:pPr>
            <a:r>
              <a:rPr lang="fr-FR" sz="2000">
                <a:solidFill>
                  <a:srgbClr val="0070C0"/>
                </a:solidFill>
                <a:latin typeface="Marianne"/>
              </a:rPr>
              <a:t>veillent au respect des engagements des bénéficiaires du dispositif.</a:t>
            </a:r>
            <a:endParaRPr sz="2000">
              <a:solidFill>
                <a:srgbClr val="0070C0"/>
              </a:solidFill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fr-FR" sz="2000">
                <a:solidFill>
                  <a:srgbClr val="2C3176"/>
                </a:solidFill>
                <a:latin typeface="Marianne"/>
              </a:rPr>
              <a:t>Les SGAR ont un rôle consultatif à travers la mise en cohérence des projets de coordination avec les gouvernances FNE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fr-FR" sz="2000">
                <a:solidFill>
                  <a:srgbClr val="2C3176"/>
                </a:solidFill>
                <a:latin typeface="Marianne"/>
              </a:rPr>
              <a:t>Les Conseillers numériques ayant le statut de coordinateur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fr-FR" sz="2000">
                <a:solidFill>
                  <a:srgbClr val="2C3176"/>
                </a:solidFill>
                <a:latin typeface="Marianne"/>
              </a:rPr>
              <a:t>Les Hubs territoriaux pour un numérique inclusif</a:t>
            </a:r>
          </a:p>
          <a:p>
            <a:pPr marL="1200150" lvl="2" indent="-342900">
              <a:buFont typeface="Arial"/>
              <a:buChar char="•"/>
              <a:defRPr/>
            </a:pPr>
            <a:r>
              <a:rPr lang="fr-FR" sz="2000" b="0" i="0" u="none" strike="noStrike" cap="none" spc="0">
                <a:solidFill>
                  <a:srgbClr val="0070C0"/>
                </a:solidFill>
                <a:latin typeface="Marianne"/>
                <a:ea typeface="Marianne"/>
                <a:cs typeface="Marianne"/>
              </a:rPr>
              <a:t>Animation des coordinateurs (via l’AMI Hubs)</a:t>
            </a:r>
            <a:endParaRPr sz="2000" b="0" i="0" u="none" strike="noStrike" cap="none" spc="0">
              <a:solidFill>
                <a:srgbClr val="0070C0"/>
              </a:solidFill>
              <a:latin typeface="Marianne"/>
              <a:ea typeface="Marianne"/>
              <a:cs typeface="Marianne"/>
            </a:endParaRPr>
          </a:p>
          <a:p>
            <a:pPr marL="1200150" lvl="2" indent="-342900">
              <a:buFont typeface="Arial"/>
              <a:buChar char="•"/>
              <a:defRPr/>
            </a:pPr>
            <a:r>
              <a:rPr lang="fr-FR" sz="2000" b="0" i="0" u="none" strike="noStrike" cap="none" spc="0">
                <a:solidFill>
                  <a:srgbClr val="0070C0"/>
                </a:solidFill>
                <a:latin typeface="Marianne"/>
                <a:ea typeface="Marianne"/>
                <a:cs typeface="Marianne"/>
              </a:rPr>
              <a:t>Déploiement outillage inclusion numérique</a:t>
            </a:r>
            <a:endParaRPr sz="2000" b="0" i="0" u="none" strike="noStrike" cap="none" spc="0">
              <a:solidFill>
                <a:srgbClr val="0070C0"/>
              </a:solidFill>
              <a:latin typeface="Marianne"/>
              <a:ea typeface="Marianne"/>
              <a:cs typeface="Marianne"/>
            </a:endParaRPr>
          </a:p>
          <a:p>
            <a:pPr marL="1200150" lvl="2" indent="-342900">
              <a:buFont typeface="Arial"/>
              <a:buChar char="•"/>
              <a:defRPr/>
            </a:pPr>
            <a:r>
              <a:rPr lang="fr-FR" sz="2000" b="0" i="0" u="none" strike="noStrike" cap="none" spc="0">
                <a:solidFill>
                  <a:srgbClr val="0070C0"/>
                </a:solidFill>
                <a:latin typeface="Marianne"/>
                <a:ea typeface="Marianne"/>
                <a:cs typeface="Marianne"/>
              </a:rPr>
              <a:t>Déploiement de la formation continue des médiateurs numériques</a:t>
            </a:r>
            <a:endParaRPr sz="2000" b="0" i="0" u="none" strike="noStrike" cap="none" spc="0">
              <a:solidFill>
                <a:srgbClr val="0070C0"/>
              </a:solidFill>
              <a:latin typeface="Marianne"/>
              <a:ea typeface="Marianne"/>
              <a:cs typeface="Marianne"/>
            </a:endParaRPr>
          </a:p>
          <a:p>
            <a:pPr marL="1200150" lvl="2" indent="-342900">
              <a:buFont typeface="Arial"/>
              <a:buChar char="•"/>
              <a:defRPr/>
            </a:pPr>
            <a:r>
              <a:rPr lang="fr-FR" sz="2000" b="0" i="0" u="none" strike="noStrike" cap="none" spc="0">
                <a:solidFill>
                  <a:srgbClr val="0070C0"/>
                </a:solidFill>
                <a:latin typeface="Marianne"/>
                <a:ea typeface="Marianne"/>
                <a:cs typeface="Marianne"/>
              </a:rPr>
              <a:t>Possibilité de coordonner les conseillers numériques à l’échelle départementale (via l’AAC coordinateur)</a:t>
            </a:r>
            <a:endParaRPr sz="2000" b="0" i="0" u="none" strike="noStrike" cap="none" spc="0">
              <a:solidFill>
                <a:srgbClr val="0070C0"/>
              </a:solidFill>
              <a:latin typeface="Marianne"/>
              <a:ea typeface="Marianne"/>
              <a:cs typeface="Marianne"/>
            </a:endParaRPr>
          </a:p>
          <a:p>
            <a:pPr marL="800100" lvl="1" indent="-342900">
              <a:buFont typeface="Arial"/>
              <a:buChar char="•"/>
              <a:defRPr/>
            </a:pPr>
            <a:endParaRPr/>
          </a:p>
          <a:p>
            <a:pPr lvl="1">
              <a:defRPr/>
            </a:pPr>
            <a:endParaRPr/>
          </a:p>
          <a:p>
            <a:pPr lvl="1">
              <a:defRPr/>
            </a:pPr>
            <a:r>
              <a:rPr lang="fr-FR" sz="2000" b="0" i="0" u="none" strike="noStrike" cap="none" spc="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L’animation territoriale du dispositif Conseiller numérique bénéficie d’un </a:t>
            </a:r>
            <a:r>
              <a:rPr lang="fr-FR" sz="2000" b="1" i="0" u="none" strike="noStrike" cap="none" spc="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soutien des équipes d’animation nationale</a:t>
            </a:r>
            <a:r>
              <a:rPr lang="fr-FR" sz="2000" b="0" i="0" u="none" strike="noStrike" cap="none" spc="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.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endParaRPr lang="fr-FR" sz="2400">
              <a:solidFill>
                <a:srgbClr val="2C3176"/>
              </a:solidFill>
              <a:latin typeface="Marianne"/>
            </a:endParaRPr>
          </a:p>
        </p:txBody>
      </p:sp>
      <p:grpSp>
        <p:nvGrpSpPr>
          <p:cNvPr id="5" name="object 15"/>
          <p:cNvGrpSpPr/>
          <p:nvPr/>
        </p:nvGrpSpPr>
        <p:grpSpPr bwMode="auto">
          <a:xfrm rot="5400000">
            <a:off x="14487029" y="419735"/>
            <a:ext cx="1303020" cy="1377950"/>
            <a:chOff x="845064" y="548305"/>
            <a:chExt cx="1303020" cy="1377950"/>
          </a:xfrm>
        </p:grpSpPr>
        <p:sp>
          <p:nvSpPr>
            <p:cNvPr id="6" name="object 16"/>
            <p:cNvSpPr/>
            <p:nvPr/>
          </p:nvSpPr>
          <p:spPr bwMode="auto"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17"/>
            <p:cNvSpPr/>
            <p:nvPr/>
          </p:nvSpPr>
          <p:spPr bwMode="auto"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" name="object 18"/>
          <p:cNvSpPr/>
          <p:nvPr/>
        </p:nvSpPr>
        <p:spPr bwMode="auto">
          <a:xfrm>
            <a:off x="13168560" y="5955485"/>
            <a:ext cx="3432079" cy="3657667"/>
          </a:xfrm>
          <a:custGeom>
            <a:avLst/>
            <a:gdLst/>
            <a:ahLst/>
            <a:cxnLst/>
            <a:rect l="l" t="t" r="r" b="b"/>
            <a:pathLst>
              <a:path w="3877309" h="4068445" extrusionOk="0">
                <a:moveTo>
                  <a:pt x="2860060" y="0"/>
                </a:moveTo>
                <a:lnTo>
                  <a:pt x="2846877" y="2971965"/>
                </a:lnTo>
                <a:lnTo>
                  <a:pt x="4109" y="3143592"/>
                </a:lnTo>
                <a:lnTo>
                  <a:pt x="0" y="4068378"/>
                </a:lnTo>
                <a:lnTo>
                  <a:pt x="3877028" y="4068378"/>
                </a:lnTo>
                <a:lnTo>
                  <a:pt x="3877028" y="4513"/>
                </a:lnTo>
                <a:lnTo>
                  <a:pt x="2860060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292719739" name="Image 29271973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85385" y="7335742"/>
            <a:ext cx="601756" cy="6017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443372" y="323528"/>
            <a:ext cx="15369256" cy="677108"/>
          </a:xfrm>
        </p:spPr>
        <p:txBody>
          <a:bodyPr/>
          <a:lstStyle/>
          <a:p>
            <a:pPr>
              <a:defRPr/>
            </a:pPr>
            <a:r>
              <a:rPr lang="fr-FR" sz="4400"/>
              <a:t>Comment candidater ?</a:t>
            </a:r>
            <a:endParaRPr/>
          </a:p>
        </p:txBody>
      </p:sp>
      <p:sp>
        <p:nvSpPr>
          <p:cNvPr id="7" name="ZoneTexte 6"/>
          <p:cNvSpPr txBox="1"/>
          <p:nvPr/>
        </p:nvSpPr>
        <p:spPr bwMode="auto">
          <a:xfrm>
            <a:off x="541269" y="1259631"/>
            <a:ext cx="151735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2C3176"/>
                </a:solidFill>
                <a:latin typeface="Marianne"/>
              </a:rPr>
              <a:t>Si la structure souhaite candidater, rien de plus simple :</a:t>
            </a:r>
            <a:endParaRPr dirty="0"/>
          </a:p>
          <a:p>
            <a:pPr>
              <a:defRPr/>
            </a:pPr>
            <a:endParaRPr lang="fr-FR" sz="2000" dirty="0">
              <a:solidFill>
                <a:srgbClr val="2C3176"/>
              </a:solidFill>
              <a:latin typeface="Marianne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Candidatez sur la plateforme </a:t>
            </a:r>
            <a:r>
              <a:rPr lang="fr-FR" sz="20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arianne"/>
                <a:hlinkClick r:id="rId2" tooltip="http://www.conseiller-numerique.gouv.fr/"/>
              </a:rPr>
              <a:t>www.conseiller-numerique.gouv.fr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Marianne"/>
              </a:rPr>
              <a:t> </a:t>
            </a:r>
            <a:r>
              <a:rPr lang="fr-FR" sz="2000" dirty="0">
                <a:solidFill>
                  <a:srgbClr val="2C3176"/>
                </a:solidFill>
                <a:latin typeface="Marianne"/>
              </a:rPr>
              <a:t>menu recrutement / recruter un conseiller numérique en cochant l’option « je souhaite recruter un conseiller numérique coordinateur » ;</a:t>
            </a:r>
            <a:endParaRPr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Complétez le formulaire de motivation de votre candidature sur Démarches simplifiées envoyé par email. Le formulaire permettra aux structures candidates de rassembler l’ensemble des éléments utiles à l’appréciation de la motivation de la structure. Ainsi il permettra aux Préfectures de donner un avis et à l'ANCT d’instruire votre demande ;</a:t>
            </a:r>
            <a:endParaRPr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Une notification par email vous est envoyée dès sa validation dans un délai de 2 mois. En cas d’acceptation de la demande, vous pourrez procéder à l’étape de recrutement. Ce mail vous permettra d’accéder au Tableau de pilotage.</a:t>
            </a:r>
            <a:endParaRPr dirty="0"/>
          </a:p>
          <a:p>
            <a:pPr marL="914400" lvl="1" indent="-457200">
              <a:buFont typeface="+mj-lt"/>
              <a:buAutoNum type="arabicPeriod"/>
              <a:defRPr/>
            </a:pPr>
            <a:endParaRPr lang="fr-FR" sz="2400" dirty="0">
              <a:solidFill>
                <a:srgbClr val="2C3176"/>
              </a:solidFill>
              <a:latin typeface="Marianne"/>
            </a:endParaRPr>
          </a:p>
          <a:p>
            <a:pPr lvl="1">
              <a:defRPr/>
            </a:pPr>
            <a:endParaRPr lang="fr-FR" sz="2400" dirty="0">
              <a:solidFill>
                <a:srgbClr val="2C3176"/>
              </a:solidFill>
              <a:latin typeface="Marianne"/>
            </a:endParaRPr>
          </a:p>
          <a:p>
            <a:pPr lvl="1">
              <a:defRPr/>
            </a:pPr>
            <a:endParaRPr lang="fr-FR" sz="2000" dirty="0">
              <a:solidFill>
                <a:srgbClr val="2C3176"/>
              </a:solidFill>
              <a:latin typeface="Marianne"/>
            </a:endParaRPr>
          </a:p>
        </p:txBody>
      </p:sp>
      <p:grpSp>
        <p:nvGrpSpPr>
          <p:cNvPr id="4" name="object 15"/>
          <p:cNvGrpSpPr/>
          <p:nvPr/>
        </p:nvGrpSpPr>
        <p:grpSpPr bwMode="auto">
          <a:xfrm rot="5400000">
            <a:off x="14487029" y="419735"/>
            <a:ext cx="1303020" cy="1377950"/>
            <a:chOff x="845064" y="548305"/>
            <a:chExt cx="1303020" cy="1377950"/>
          </a:xfrm>
        </p:grpSpPr>
        <p:sp>
          <p:nvSpPr>
            <p:cNvPr id="5" name="object 16"/>
            <p:cNvSpPr/>
            <p:nvPr/>
          </p:nvSpPr>
          <p:spPr bwMode="auto"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17"/>
            <p:cNvSpPr/>
            <p:nvPr/>
          </p:nvSpPr>
          <p:spPr bwMode="auto"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8" name="object 18"/>
          <p:cNvSpPr/>
          <p:nvPr/>
        </p:nvSpPr>
        <p:spPr bwMode="auto">
          <a:xfrm>
            <a:off x="13168560" y="5955485"/>
            <a:ext cx="3432079" cy="3657667"/>
          </a:xfrm>
          <a:custGeom>
            <a:avLst/>
            <a:gdLst/>
            <a:ahLst/>
            <a:cxnLst/>
            <a:rect l="l" t="t" r="r" b="b"/>
            <a:pathLst>
              <a:path w="3877309" h="4068445" extrusionOk="0">
                <a:moveTo>
                  <a:pt x="2860060" y="0"/>
                </a:moveTo>
                <a:lnTo>
                  <a:pt x="2846877" y="2971965"/>
                </a:lnTo>
                <a:lnTo>
                  <a:pt x="4109" y="3143592"/>
                </a:lnTo>
                <a:lnTo>
                  <a:pt x="0" y="4068378"/>
                </a:lnTo>
                <a:lnTo>
                  <a:pt x="3877028" y="4068378"/>
                </a:lnTo>
                <a:lnTo>
                  <a:pt x="3877028" y="4513"/>
                </a:lnTo>
                <a:lnTo>
                  <a:pt x="2860060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" name="AutoShape 2" descr="https://outline.incubateur.anct.gouv.fr/api/attachments.redirect?id=f816c698-a6ee-4806-84a9-25bacb5698b1">
            <a:extLst>
              <a:ext uri="{FF2B5EF4-FFF2-40B4-BE49-F238E27FC236}">
                <a16:creationId xmlns:a16="http://schemas.microsoft.com/office/drawing/2014/main" id="{979A798A-B83D-4AC8-8A06-F67B1B937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5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FE04BDA-D782-4EB8-9652-24C47691E6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48" y="4572000"/>
            <a:ext cx="9064104" cy="38945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rcRect r="46003"/>
          <a:stretch/>
        </p:blipFill>
        <p:spPr bwMode="auto">
          <a:xfrm rot="5400000">
            <a:off x="12621937" y="506815"/>
            <a:ext cx="4140878" cy="3127248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 bwMode="auto">
          <a:xfrm rot="5400000">
            <a:off x="15065912" y="84110"/>
            <a:ext cx="978978" cy="1138802"/>
            <a:chOff x="845064" y="548305"/>
            <a:chExt cx="1303020" cy="1377950"/>
          </a:xfrm>
        </p:grpSpPr>
        <p:sp>
          <p:nvSpPr>
            <p:cNvPr id="16" name="object 16"/>
            <p:cNvSpPr/>
            <p:nvPr/>
          </p:nvSpPr>
          <p:spPr bwMode="auto"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8"/>
          <p:cNvSpPr/>
          <p:nvPr/>
        </p:nvSpPr>
        <p:spPr bwMode="auto">
          <a:xfrm>
            <a:off x="12824200" y="5486399"/>
            <a:ext cx="3432079" cy="3657667"/>
          </a:xfrm>
          <a:custGeom>
            <a:avLst/>
            <a:gdLst/>
            <a:ahLst/>
            <a:cxnLst/>
            <a:rect l="l" t="t" r="r" b="b"/>
            <a:pathLst>
              <a:path w="3877309" h="4068445" extrusionOk="0">
                <a:moveTo>
                  <a:pt x="2860060" y="0"/>
                </a:moveTo>
                <a:lnTo>
                  <a:pt x="2846877" y="2971965"/>
                </a:lnTo>
                <a:lnTo>
                  <a:pt x="4109" y="3143592"/>
                </a:lnTo>
                <a:lnTo>
                  <a:pt x="0" y="4068378"/>
                </a:lnTo>
                <a:lnTo>
                  <a:pt x="3877028" y="4068378"/>
                </a:lnTo>
                <a:lnTo>
                  <a:pt x="3877028" y="4513"/>
                </a:lnTo>
                <a:lnTo>
                  <a:pt x="2860060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8" name="Rectangle 17"/>
          <p:cNvSpPr/>
          <p:nvPr/>
        </p:nvSpPr>
        <p:spPr bwMode="auto">
          <a:xfrm>
            <a:off x="6111776" y="535816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4800" b="1" u="sng">
                <a:solidFill>
                  <a:srgbClr val="FFC000"/>
                </a:solidFill>
                <a:latin typeface="Marianne"/>
              </a:rPr>
              <a:t>Ordre du jour</a:t>
            </a:r>
            <a:endParaRPr/>
          </a:p>
        </p:txBody>
      </p:sp>
      <p:sp>
        <p:nvSpPr>
          <p:cNvPr id="21" name="Rectangle 20"/>
          <p:cNvSpPr/>
          <p:nvPr/>
        </p:nvSpPr>
        <p:spPr bwMode="auto">
          <a:xfrm>
            <a:off x="438327" y="1582893"/>
            <a:ext cx="1280875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dirty="0"/>
          </a:p>
          <a:p>
            <a:pPr lvl="1">
              <a:defRPr/>
            </a:pPr>
            <a:endParaRPr lang="fr-FR" sz="2800" b="1" dirty="0">
              <a:solidFill>
                <a:srgbClr val="2C3176"/>
              </a:solidFill>
              <a:latin typeface="Marianne"/>
            </a:endParaRPr>
          </a:p>
          <a:p>
            <a:pPr lvl="1">
              <a:defRPr/>
            </a:pPr>
            <a:r>
              <a:rPr lang="fr-FR" sz="2800" b="1" dirty="0">
                <a:solidFill>
                  <a:srgbClr val="2C3176"/>
                </a:solidFill>
                <a:latin typeface="Marianne"/>
              </a:rPr>
              <a:t>Introduction sur France Numérique Ensemble</a:t>
            </a:r>
            <a:endParaRPr dirty="0"/>
          </a:p>
          <a:p>
            <a:pPr lvl="1">
              <a:defRPr/>
            </a:pPr>
            <a:endParaRPr lang="fr-FR" sz="2800" b="1" dirty="0">
              <a:solidFill>
                <a:srgbClr val="2C3176"/>
              </a:solidFill>
              <a:latin typeface="Marianne"/>
            </a:endParaRPr>
          </a:p>
          <a:p>
            <a:pPr lvl="1">
              <a:defRPr/>
            </a:pPr>
            <a:r>
              <a:rPr lang="fr-FR" sz="2800" b="1" dirty="0">
                <a:solidFill>
                  <a:srgbClr val="2C3176"/>
                </a:solidFill>
                <a:latin typeface="Marianne"/>
              </a:rPr>
              <a:t>Présentation de la Circulaire du 28 juillet 2023</a:t>
            </a:r>
            <a:endParaRPr dirty="0"/>
          </a:p>
          <a:p>
            <a:pPr lvl="1">
              <a:defRPr/>
            </a:pPr>
            <a:endParaRPr lang="fr-FR" sz="2800" b="1" dirty="0">
              <a:solidFill>
                <a:srgbClr val="2C3176"/>
              </a:solidFill>
              <a:latin typeface="Marianne"/>
            </a:endParaRPr>
          </a:p>
          <a:p>
            <a:pPr lvl="1">
              <a:defRPr/>
            </a:pPr>
            <a:r>
              <a:rPr lang="fr-FR" sz="2800" b="1" dirty="0">
                <a:solidFill>
                  <a:srgbClr val="2C3176"/>
                </a:solidFill>
                <a:latin typeface="Marianne"/>
              </a:rPr>
              <a:t>Présentation de l’Appel à Candidatures Coordinateur de Conseiller Numérique</a:t>
            </a:r>
          </a:p>
          <a:p>
            <a:pPr lvl="1">
              <a:defRPr/>
            </a:pPr>
            <a:endParaRPr lang="fr-FR" sz="2400" dirty="0">
              <a:solidFill>
                <a:srgbClr val="2C3176"/>
              </a:solidFill>
              <a:latin typeface="Marianne"/>
            </a:endParaRPr>
          </a:p>
          <a:p>
            <a:pPr lvl="1">
              <a:defRPr/>
            </a:pPr>
            <a:r>
              <a:rPr lang="fr-FR" sz="2800" b="1" dirty="0">
                <a:solidFill>
                  <a:srgbClr val="2C3176"/>
                </a:solidFill>
                <a:latin typeface="Marianne"/>
              </a:rPr>
              <a:t>Numérique en Commun[s]</a:t>
            </a:r>
            <a:endParaRPr lang="fr-FR" sz="2400" dirty="0">
              <a:solidFill>
                <a:srgbClr val="2C3176"/>
              </a:solidFill>
              <a:latin typeface="Marianne"/>
            </a:endParaRPr>
          </a:p>
          <a:p>
            <a:pPr lvl="2">
              <a:defRPr/>
            </a:pPr>
            <a:endParaRPr lang="fr-FR" sz="2800" b="1" dirty="0">
              <a:solidFill>
                <a:srgbClr val="2C3176"/>
              </a:solidFill>
              <a:latin typeface="Marianne"/>
            </a:endParaRPr>
          </a:p>
          <a:p>
            <a:pPr lvl="1">
              <a:defRPr/>
            </a:pPr>
            <a:endParaRPr lang="fr-FR" sz="2800" b="1" dirty="0">
              <a:solidFill>
                <a:srgbClr val="2C3176"/>
              </a:solidFill>
              <a:latin typeface="Marianne"/>
            </a:endParaRPr>
          </a:p>
          <a:p>
            <a:pPr marL="914400" lvl="1" indent="-457200">
              <a:buFont typeface="Arial"/>
              <a:buChar char="•"/>
              <a:defRPr/>
            </a:pPr>
            <a:endParaRPr lang="fr-FR" sz="2800" b="1" dirty="0">
              <a:solidFill>
                <a:srgbClr val="2C3176"/>
              </a:solidFill>
              <a:latin typeface="Marianne"/>
            </a:endParaRPr>
          </a:p>
          <a:p>
            <a:pPr marL="914400" lvl="1" indent="-457200">
              <a:buFont typeface="Arial"/>
              <a:buChar char="•"/>
              <a:defRPr/>
            </a:pPr>
            <a:endParaRPr lang="fr-FR" sz="2800" b="1" dirty="0">
              <a:solidFill>
                <a:srgbClr val="2C3176"/>
              </a:solidFill>
              <a:latin typeface="Marianne"/>
            </a:endParaRPr>
          </a:p>
          <a:p>
            <a:pPr marL="914400" lvl="1" indent="-457200">
              <a:buFont typeface="Arial"/>
              <a:buChar char="•"/>
              <a:defRPr/>
            </a:pPr>
            <a:endParaRPr lang="fr-FR" sz="2800" dirty="0">
              <a:solidFill>
                <a:srgbClr val="2C3176"/>
              </a:solidFill>
              <a:latin typeface="Marianne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58895"/>
            <a:ext cx="3400425" cy="1524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118556" y="6660232"/>
            <a:ext cx="5373768" cy="2307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443372" y="323528"/>
            <a:ext cx="15369256" cy="677108"/>
          </a:xfrm>
        </p:spPr>
        <p:txBody>
          <a:bodyPr/>
          <a:lstStyle/>
          <a:p>
            <a:pPr>
              <a:defRPr/>
            </a:pPr>
            <a:r>
              <a:rPr lang="fr-FR" sz="4400"/>
              <a:t>Comment candidater ?</a:t>
            </a:r>
            <a:endParaRPr/>
          </a:p>
        </p:txBody>
      </p:sp>
      <p:grpSp>
        <p:nvGrpSpPr>
          <p:cNvPr id="4" name="object 15"/>
          <p:cNvGrpSpPr/>
          <p:nvPr/>
        </p:nvGrpSpPr>
        <p:grpSpPr bwMode="auto">
          <a:xfrm rot="5400000">
            <a:off x="14487029" y="419735"/>
            <a:ext cx="1303020" cy="1377950"/>
            <a:chOff x="845064" y="548305"/>
            <a:chExt cx="1303020" cy="1377950"/>
          </a:xfrm>
        </p:grpSpPr>
        <p:sp>
          <p:nvSpPr>
            <p:cNvPr id="5" name="object 16"/>
            <p:cNvSpPr/>
            <p:nvPr/>
          </p:nvSpPr>
          <p:spPr bwMode="auto"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17"/>
            <p:cNvSpPr/>
            <p:nvPr/>
          </p:nvSpPr>
          <p:spPr bwMode="auto"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8" name="object 18"/>
          <p:cNvSpPr/>
          <p:nvPr/>
        </p:nvSpPr>
        <p:spPr bwMode="auto">
          <a:xfrm>
            <a:off x="13168560" y="5955485"/>
            <a:ext cx="3432079" cy="3657667"/>
          </a:xfrm>
          <a:custGeom>
            <a:avLst/>
            <a:gdLst/>
            <a:ahLst/>
            <a:cxnLst/>
            <a:rect l="l" t="t" r="r" b="b"/>
            <a:pathLst>
              <a:path w="3877309" h="4068445" extrusionOk="0">
                <a:moveTo>
                  <a:pt x="2860060" y="0"/>
                </a:moveTo>
                <a:lnTo>
                  <a:pt x="2846877" y="2971965"/>
                </a:lnTo>
                <a:lnTo>
                  <a:pt x="4109" y="3143592"/>
                </a:lnTo>
                <a:lnTo>
                  <a:pt x="0" y="4068378"/>
                </a:lnTo>
                <a:lnTo>
                  <a:pt x="3877028" y="4068378"/>
                </a:lnTo>
                <a:lnTo>
                  <a:pt x="3877028" y="4513"/>
                </a:lnTo>
                <a:lnTo>
                  <a:pt x="2860060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" name="AutoShape 2" descr="https://outline.incubateur.anct.gouv.fr/api/attachments.redirect?id=f816c698-a6ee-4806-84a9-25bacb5698b1">
            <a:extLst>
              <a:ext uri="{FF2B5EF4-FFF2-40B4-BE49-F238E27FC236}">
                <a16:creationId xmlns:a16="http://schemas.microsoft.com/office/drawing/2014/main" id="{979A798A-B83D-4AC8-8A06-F67B1B9373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5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B0E6E7E-7B92-4F2B-8A17-526900C7C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982" y="1186816"/>
            <a:ext cx="10539653" cy="77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51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443372" y="323528"/>
            <a:ext cx="15369256" cy="677108"/>
          </a:xfrm>
        </p:spPr>
        <p:txBody>
          <a:bodyPr/>
          <a:lstStyle/>
          <a:p>
            <a:pPr>
              <a:defRPr/>
            </a:pPr>
            <a:r>
              <a:rPr lang="fr-FR" sz="4400"/>
              <a:t>Comment candidater ?</a:t>
            </a:r>
            <a:endParaRPr/>
          </a:p>
        </p:txBody>
      </p:sp>
      <p:sp>
        <p:nvSpPr>
          <p:cNvPr id="7" name="ZoneTexte 6"/>
          <p:cNvSpPr txBox="1"/>
          <p:nvPr/>
        </p:nvSpPr>
        <p:spPr bwMode="auto">
          <a:xfrm>
            <a:off x="541269" y="1259631"/>
            <a:ext cx="1517353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2C3176"/>
                </a:solidFill>
                <a:latin typeface="Marianne"/>
              </a:rPr>
              <a:t>Si la structure souhaite assigner l’un de leurs Conseiller(s) numérique(s) au rôle de coordination :</a:t>
            </a:r>
            <a:endParaRPr lang="fr-FR" dirty="0"/>
          </a:p>
          <a:p>
            <a:pPr>
              <a:defRPr/>
            </a:pPr>
            <a:endParaRPr lang="fr-FR" sz="2400" dirty="0">
              <a:solidFill>
                <a:srgbClr val="2C3176"/>
              </a:solidFill>
              <a:latin typeface="Marianne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Complétez le formulaire de motivation de votre candidature sur Démarches simplifiées en cliquant sur le bouton « Compléter le formulaire de motivation » à partir du tableau de pilotage. Le formulaire permettra aux structures candidates de rassembler l’ensemble des éléments utiles à l’appréciation de la motivation de la structure ;</a:t>
            </a:r>
            <a:endParaRPr lang="fr-FR"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Concertation territoriale : le préfet donne son avis ;</a:t>
            </a:r>
            <a:endParaRPr lang="fr-FR"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L’ANCT valide ou refuse la candidature ; </a:t>
            </a:r>
            <a:endParaRPr lang="fr-FR"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fr-FR" sz="2000" dirty="0">
                <a:solidFill>
                  <a:srgbClr val="2C3176"/>
                </a:solidFill>
                <a:latin typeface="Marianne"/>
              </a:rPr>
              <a:t>Une notification par email vous est envoyée dès sa validation dans un délai de 2 mois.</a:t>
            </a:r>
            <a:endParaRPr lang="fr-FR" dirty="0"/>
          </a:p>
          <a:p>
            <a:pPr marL="914400" lvl="1" indent="-457200">
              <a:buFont typeface="+mj-lt"/>
              <a:buAutoNum type="arabicPeriod"/>
              <a:defRPr/>
            </a:pPr>
            <a:endParaRPr lang="fr-FR" sz="2400" dirty="0">
              <a:solidFill>
                <a:srgbClr val="2C3176"/>
              </a:solidFill>
              <a:latin typeface="Marianne"/>
            </a:endParaRPr>
          </a:p>
          <a:p>
            <a:pPr lvl="1">
              <a:defRPr/>
            </a:pPr>
            <a:endParaRPr lang="fr-FR" sz="2400" dirty="0">
              <a:solidFill>
                <a:srgbClr val="2C3176"/>
              </a:solidFill>
              <a:latin typeface="Marianne"/>
            </a:endParaRPr>
          </a:p>
          <a:p>
            <a:pPr lvl="1">
              <a:defRPr/>
            </a:pPr>
            <a:endParaRPr lang="fr-FR" sz="2000" dirty="0">
              <a:solidFill>
                <a:srgbClr val="2C3176"/>
              </a:solidFill>
              <a:latin typeface="Marianne"/>
            </a:endParaRPr>
          </a:p>
        </p:txBody>
      </p:sp>
      <p:grpSp>
        <p:nvGrpSpPr>
          <p:cNvPr id="4" name="object 15"/>
          <p:cNvGrpSpPr/>
          <p:nvPr/>
        </p:nvGrpSpPr>
        <p:grpSpPr bwMode="auto">
          <a:xfrm rot="5400000">
            <a:off x="14487029" y="419735"/>
            <a:ext cx="1303020" cy="1377950"/>
            <a:chOff x="845064" y="548305"/>
            <a:chExt cx="1303020" cy="1377950"/>
          </a:xfrm>
        </p:grpSpPr>
        <p:sp>
          <p:nvSpPr>
            <p:cNvPr id="5" name="object 16"/>
            <p:cNvSpPr/>
            <p:nvPr/>
          </p:nvSpPr>
          <p:spPr bwMode="auto"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17"/>
            <p:cNvSpPr/>
            <p:nvPr/>
          </p:nvSpPr>
          <p:spPr bwMode="auto"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8" name="object 18"/>
          <p:cNvSpPr/>
          <p:nvPr/>
        </p:nvSpPr>
        <p:spPr bwMode="auto">
          <a:xfrm>
            <a:off x="13168560" y="5955485"/>
            <a:ext cx="3432079" cy="3657667"/>
          </a:xfrm>
          <a:custGeom>
            <a:avLst/>
            <a:gdLst/>
            <a:ahLst/>
            <a:cxnLst/>
            <a:rect l="l" t="t" r="r" b="b"/>
            <a:pathLst>
              <a:path w="3877309" h="4068445" extrusionOk="0">
                <a:moveTo>
                  <a:pt x="2860060" y="0"/>
                </a:moveTo>
                <a:lnTo>
                  <a:pt x="2846877" y="2971965"/>
                </a:lnTo>
                <a:lnTo>
                  <a:pt x="4109" y="3143592"/>
                </a:lnTo>
                <a:lnTo>
                  <a:pt x="0" y="4068378"/>
                </a:lnTo>
                <a:lnTo>
                  <a:pt x="3877028" y="4068378"/>
                </a:lnTo>
                <a:lnTo>
                  <a:pt x="3877028" y="4513"/>
                </a:lnTo>
                <a:lnTo>
                  <a:pt x="2860060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C1AC40B-5976-46FB-857C-6CE721B075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84" y="4283968"/>
            <a:ext cx="6965867" cy="469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52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443372" y="323528"/>
            <a:ext cx="15369256" cy="677108"/>
          </a:xfrm>
        </p:spPr>
        <p:txBody>
          <a:bodyPr/>
          <a:lstStyle/>
          <a:p>
            <a:pPr>
              <a:defRPr/>
            </a:pPr>
            <a:r>
              <a:rPr lang="fr-FR" sz="4400"/>
              <a:t>Comment candidater ?</a:t>
            </a:r>
            <a:endParaRPr/>
          </a:p>
        </p:txBody>
      </p:sp>
      <p:grpSp>
        <p:nvGrpSpPr>
          <p:cNvPr id="4" name="object 15"/>
          <p:cNvGrpSpPr/>
          <p:nvPr/>
        </p:nvGrpSpPr>
        <p:grpSpPr bwMode="auto">
          <a:xfrm rot="5400000">
            <a:off x="14487029" y="419735"/>
            <a:ext cx="1303020" cy="1377950"/>
            <a:chOff x="845064" y="548305"/>
            <a:chExt cx="1303020" cy="1377950"/>
          </a:xfrm>
        </p:grpSpPr>
        <p:sp>
          <p:nvSpPr>
            <p:cNvPr id="5" name="object 16"/>
            <p:cNvSpPr/>
            <p:nvPr/>
          </p:nvSpPr>
          <p:spPr bwMode="auto"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17"/>
            <p:cNvSpPr/>
            <p:nvPr/>
          </p:nvSpPr>
          <p:spPr bwMode="auto"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8" name="object 18"/>
          <p:cNvSpPr/>
          <p:nvPr/>
        </p:nvSpPr>
        <p:spPr bwMode="auto">
          <a:xfrm>
            <a:off x="13168560" y="5955485"/>
            <a:ext cx="3432079" cy="3657667"/>
          </a:xfrm>
          <a:custGeom>
            <a:avLst/>
            <a:gdLst/>
            <a:ahLst/>
            <a:cxnLst/>
            <a:rect l="l" t="t" r="r" b="b"/>
            <a:pathLst>
              <a:path w="3877309" h="4068445" extrusionOk="0">
                <a:moveTo>
                  <a:pt x="2860060" y="0"/>
                </a:moveTo>
                <a:lnTo>
                  <a:pt x="2846877" y="2971965"/>
                </a:lnTo>
                <a:lnTo>
                  <a:pt x="4109" y="3143592"/>
                </a:lnTo>
                <a:lnTo>
                  <a:pt x="0" y="4068378"/>
                </a:lnTo>
                <a:lnTo>
                  <a:pt x="3877028" y="4068378"/>
                </a:lnTo>
                <a:lnTo>
                  <a:pt x="3877028" y="4513"/>
                </a:lnTo>
                <a:lnTo>
                  <a:pt x="2860060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B9520B3-4D49-4132-BDFB-3C3179F2A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8221" y="1547664"/>
            <a:ext cx="11420339" cy="689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0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443372" y="323528"/>
            <a:ext cx="15369256" cy="677108"/>
          </a:xfrm>
        </p:spPr>
        <p:txBody>
          <a:bodyPr/>
          <a:lstStyle/>
          <a:p>
            <a:pPr>
              <a:defRPr/>
            </a:pPr>
            <a:r>
              <a:rPr lang="fr-FR" sz="4400"/>
              <a:t>Comment candidater ?</a:t>
            </a:r>
            <a:endParaRPr/>
          </a:p>
        </p:txBody>
      </p:sp>
      <p:grpSp>
        <p:nvGrpSpPr>
          <p:cNvPr id="4" name="object 15"/>
          <p:cNvGrpSpPr/>
          <p:nvPr/>
        </p:nvGrpSpPr>
        <p:grpSpPr bwMode="auto">
          <a:xfrm rot="5400000">
            <a:off x="14487029" y="419735"/>
            <a:ext cx="1303020" cy="1377950"/>
            <a:chOff x="845064" y="548305"/>
            <a:chExt cx="1303020" cy="1377950"/>
          </a:xfrm>
        </p:grpSpPr>
        <p:sp>
          <p:nvSpPr>
            <p:cNvPr id="5" name="object 16"/>
            <p:cNvSpPr/>
            <p:nvPr/>
          </p:nvSpPr>
          <p:spPr bwMode="auto"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17"/>
            <p:cNvSpPr/>
            <p:nvPr/>
          </p:nvSpPr>
          <p:spPr bwMode="auto"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8" name="object 18"/>
          <p:cNvSpPr/>
          <p:nvPr/>
        </p:nvSpPr>
        <p:spPr bwMode="auto">
          <a:xfrm>
            <a:off x="13168560" y="5955485"/>
            <a:ext cx="3432079" cy="3657667"/>
          </a:xfrm>
          <a:custGeom>
            <a:avLst/>
            <a:gdLst/>
            <a:ahLst/>
            <a:cxnLst/>
            <a:rect l="l" t="t" r="r" b="b"/>
            <a:pathLst>
              <a:path w="3877309" h="4068445" extrusionOk="0">
                <a:moveTo>
                  <a:pt x="2860060" y="0"/>
                </a:moveTo>
                <a:lnTo>
                  <a:pt x="2846877" y="2971965"/>
                </a:lnTo>
                <a:lnTo>
                  <a:pt x="4109" y="3143592"/>
                </a:lnTo>
                <a:lnTo>
                  <a:pt x="0" y="4068378"/>
                </a:lnTo>
                <a:lnTo>
                  <a:pt x="3877028" y="4068378"/>
                </a:lnTo>
                <a:lnTo>
                  <a:pt x="3877028" y="4513"/>
                </a:lnTo>
                <a:lnTo>
                  <a:pt x="2860060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" name="AutoShape 2" descr="https://outline.incubateur.anct.gouv.fr/api/attachments.redirect?id=284e6791-14c0-4027-ab5d-647e3e30c4c3">
            <a:extLst>
              <a:ext uri="{FF2B5EF4-FFF2-40B4-BE49-F238E27FC236}">
                <a16:creationId xmlns:a16="http://schemas.microsoft.com/office/drawing/2014/main" id="{EFB8A567-8EC3-420A-8953-04CCE8C859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5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CB759B3-66E1-47D9-9105-38F5F8DAB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49" y="1211877"/>
            <a:ext cx="14079302" cy="796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63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 bwMode="auto">
          <a:xfrm>
            <a:off x="924877" y="8070484"/>
            <a:ext cx="393700" cy="376555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15" name="object 15"/>
          <p:cNvGrpSpPr/>
          <p:nvPr/>
        </p:nvGrpSpPr>
        <p:grpSpPr bwMode="auto">
          <a:xfrm rot="5400000">
            <a:off x="14487029" y="419735"/>
            <a:ext cx="1303020" cy="1377950"/>
            <a:chOff x="845064" y="548305"/>
            <a:chExt cx="1303020" cy="1377950"/>
          </a:xfrm>
        </p:grpSpPr>
        <p:sp>
          <p:nvSpPr>
            <p:cNvPr id="16" name="object 16"/>
            <p:cNvSpPr/>
            <p:nvPr/>
          </p:nvSpPr>
          <p:spPr bwMode="auto"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58746" y="5410200"/>
            <a:ext cx="7668768" cy="3127248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 bwMode="auto">
          <a:xfrm>
            <a:off x="639167" y="2272289"/>
            <a:ext cx="14255398" cy="184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123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lang="fr-FR" sz="6000" spc="335">
                <a:solidFill>
                  <a:srgbClr val="2C3176"/>
                </a:solidFill>
                <a:latin typeface="Marianne ExtraBold"/>
                <a:ea typeface="Marianne ExtraBold"/>
                <a:cs typeface="Marianne ExtraBold"/>
              </a:rPr>
              <a:t>AAC Coordinateur de Conseillers Numériques</a:t>
            </a:r>
            <a:endParaRPr sz="6000" spc="335">
              <a:solidFill>
                <a:srgbClr val="2C3176"/>
              </a:solidFill>
              <a:latin typeface="Marianne ExtraBold"/>
              <a:ea typeface="Marianne ExtraBold"/>
              <a:cs typeface="Marianne ExtraBold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086895" y="4184371"/>
            <a:ext cx="6192968" cy="925909"/>
          </a:xfrm>
          <a:prstGeom prst="rect">
            <a:avLst/>
          </a:prstGeom>
          <a:solidFill>
            <a:srgbClr val="FC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2C3176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 bwMode="auto">
          <a:xfrm>
            <a:off x="5391696" y="4243308"/>
            <a:ext cx="5888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440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Questions/Réponses</a:t>
            </a:r>
            <a:endParaRPr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1799" y="380603"/>
            <a:ext cx="2286000" cy="83859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58895"/>
            <a:ext cx="3400425" cy="152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707746" y="5312668"/>
            <a:ext cx="6484545" cy="14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fr-FR" sz="2000">
              <a:solidFill>
                <a:srgbClr val="2C3176"/>
              </a:solidFill>
              <a:latin typeface="Marianne"/>
            </a:endParaRPr>
          </a:p>
          <a:p>
            <a:pPr lvl="1">
              <a:defRPr/>
            </a:pPr>
            <a:endParaRPr lang="fr-FR" sz="2400">
              <a:solidFill>
                <a:srgbClr val="2C3176"/>
              </a:solidFill>
              <a:latin typeface="Marianne"/>
            </a:endParaRPr>
          </a:p>
          <a:p>
            <a:pPr>
              <a:defRPr/>
            </a:pPr>
            <a:r>
              <a:rPr lang="fr-FR" sz="2400">
                <a:solidFill>
                  <a:srgbClr val="FF0000"/>
                </a:solidFill>
                <a:latin typeface="Marianne"/>
              </a:rPr>
              <a:t>⚠ Le calendrier : </a:t>
            </a:r>
            <a:endParaRPr/>
          </a:p>
          <a:p>
            <a:pPr>
              <a:defRPr/>
            </a:pPr>
            <a:r>
              <a:rPr lang="fr-FR" sz="2400">
                <a:solidFill>
                  <a:srgbClr val="FF0000"/>
                </a:solidFill>
                <a:latin typeface="Marianne"/>
              </a:rPr>
              <a:t>l’AAC se clôturera le </a:t>
            </a:r>
            <a:r>
              <a:rPr lang="fr-FR" sz="2400" b="1">
                <a:solidFill>
                  <a:srgbClr val="FF0000"/>
                </a:solidFill>
                <a:latin typeface="Marianne"/>
              </a:rPr>
              <a:t>10 décembre 2023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5819331" name="object 3"/>
          <p:cNvSpPr/>
          <p:nvPr/>
        </p:nvSpPr>
        <p:spPr bwMode="auto">
          <a:xfrm>
            <a:off x="924876" y="8070483"/>
            <a:ext cx="393698" cy="376554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186061397" name="object 15"/>
          <p:cNvGrpSpPr/>
          <p:nvPr/>
        </p:nvGrpSpPr>
        <p:grpSpPr bwMode="auto">
          <a:xfrm rot="5399976">
            <a:off x="14487028" y="419734"/>
            <a:ext cx="1303020" cy="1377949"/>
            <a:chOff x="845064" y="548304"/>
            <a:chExt cx="1303020" cy="1377949"/>
          </a:xfrm>
        </p:grpSpPr>
        <p:sp>
          <p:nvSpPr>
            <p:cNvPr id="1937978617" name="object 16"/>
            <p:cNvSpPr/>
            <p:nvPr/>
          </p:nvSpPr>
          <p:spPr bwMode="auto">
            <a:xfrm>
              <a:off x="925360" y="647419"/>
              <a:ext cx="1222374" cy="1278889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45465661" name="object 17"/>
            <p:cNvSpPr/>
            <p:nvPr/>
          </p:nvSpPr>
          <p:spPr bwMode="auto">
            <a:xfrm>
              <a:off x="845064" y="548304"/>
              <a:ext cx="729614" cy="763269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1513223308" name="Image 1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58745" y="5410199"/>
            <a:ext cx="7668767" cy="3127248"/>
          </a:xfrm>
          <a:prstGeom prst="rect">
            <a:avLst/>
          </a:prstGeom>
        </p:spPr>
      </p:pic>
      <p:sp>
        <p:nvSpPr>
          <p:cNvPr id="1978338327" name="object 18"/>
          <p:cNvSpPr txBox="1">
            <a:spLocks noGrp="1"/>
          </p:cNvSpPr>
          <p:nvPr>
            <p:ph type="title"/>
          </p:nvPr>
        </p:nvSpPr>
        <p:spPr bwMode="auto">
          <a:xfrm>
            <a:off x="776439" y="2293743"/>
            <a:ext cx="14255830" cy="9271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951229" algn="ctr">
              <a:lnSpc>
                <a:spcPct val="100000"/>
              </a:lnSpc>
              <a:spcBef>
                <a:spcPts val="99"/>
              </a:spcBef>
              <a:defRPr/>
            </a:pPr>
            <a:r>
              <a:rPr lang="fr-FR" sz="6000" spc="334">
                <a:solidFill>
                  <a:srgbClr val="2C3176"/>
                </a:solidFill>
                <a:latin typeface="Marianne ExtraBold"/>
                <a:ea typeface="Marianne ExtraBold"/>
                <a:cs typeface="Marianne ExtraBold"/>
              </a:rPr>
              <a:t>Numérique en Commun[s]</a:t>
            </a:r>
            <a:endParaRPr sz="6000" spc="334">
              <a:solidFill>
                <a:srgbClr val="2C3176"/>
              </a:solidFill>
              <a:latin typeface="Marianne ExtraBold"/>
              <a:ea typeface="Marianne ExtraBold"/>
              <a:cs typeface="Marianne ExtraBold"/>
            </a:endParaRPr>
          </a:p>
        </p:txBody>
      </p:sp>
      <p:pic>
        <p:nvPicPr>
          <p:cNvPr id="704291062" name="Image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1798" y="190102"/>
            <a:ext cx="2286000" cy="838596"/>
          </a:xfrm>
          <a:prstGeom prst="rect">
            <a:avLst/>
          </a:prstGeom>
        </p:spPr>
      </p:pic>
      <p:pic>
        <p:nvPicPr>
          <p:cNvPr id="4826797" name="Image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58894"/>
            <a:ext cx="3400425" cy="1523999"/>
          </a:xfrm>
          <a:prstGeom prst="rect">
            <a:avLst/>
          </a:prstGeom>
        </p:spPr>
      </p:pic>
      <p:pic>
        <p:nvPicPr>
          <p:cNvPr id="1384988215" name="Image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082942" y="4372248"/>
            <a:ext cx="6151605" cy="3444237"/>
          </a:xfrm>
          <a:prstGeom prst="rect">
            <a:avLst/>
          </a:prstGeom>
        </p:spPr>
      </p:pic>
      <p:sp>
        <p:nvSpPr>
          <p:cNvPr id="1493632350" name="Rectangle 10"/>
          <p:cNvSpPr/>
          <p:nvPr/>
        </p:nvSpPr>
        <p:spPr bwMode="auto">
          <a:xfrm>
            <a:off x="5040612" y="3365366"/>
            <a:ext cx="6174774" cy="925908"/>
          </a:xfrm>
          <a:prstGeom prst="rect">
            <a:avLst/>
          </a:prstGeom>
          <a:solidFill>
            <a:srgbClr val="FC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2C3176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 bwMode="auto">
          <a:xfrm>
            <a:off x="282007" y="1919631"/>
            <a:ext cx="15708843" cy="852169"/>
          </a:xfrm>
          <a:custGeom>
            <a:avLst/>
            <a:gdLst/>
            <a:ahLst/>
            <a:cxnLst/>
            <a:rect l="l" t="t" r="r" b="b"/>
            <a:pathLst>
              <a:path w="5914390" h="852170" extrusionOk="0">
                <a:moveTo>
                  <a:pt x="5913882" y="0"/>
                </a:moveTo>
                <a:lnTo>
                  <a:pt x="0" y="0"/>
                </a:lnTo>
                <a:lnTo>
                  <a:pt x="0" y="851827"/>
                </a:lnTo>
                <a:lnTo>
                  <a:pt x="5913882" y="851827"/>
                </a:lnTo>
                <a:lnTo>
                  <a:pt x="5913882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 bwMode="auto">
          <a:xfrm>
            <a:off x="282006" y="1952769"/>
            <a:ext cx="15694613" cy="7537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defRPr/>
            </a:pPr>
            <a:r>
              <a:rPr lang="fr-FR" sz="4850" spc="31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 Numérique en Commun[s] - 19 et 20 octobre</a:t>
            </a:r>
            <a:endParaRPr sz="4850">
              <a:latin typeface="Marianne"/>
              <a:ea typeface="Marianne"/>
              <a:cs typeface="Marianne"/>
            </a:endParaRPr>
          </a:p>
        </p:txBody>
      </p:sp>
      <p:sp>
        <p:nvSpPr>
          <p:cNvPr id="15" name="object 15"/>
          <p:cNvSpPr/>
          <p:nvPr/>
        </p:nvSpPr>
        <p:spPr bwMode="auto">
          <a:xfrm>
            <a:off x="15227580" y="3363315"/>
            <a:ext cx="763270" cy="729615"/>
          </a:xfrm>
          <a:custGeom>
            <a:avLst/>
            <a:gdLst/>
            <a:ahLst/>
            <a:cxnLst/>
            <a:rect l="l" t="t" r="r" b="b"/>
            <a:pathLst>
              <a:path w="763269" h="729615" extrusionOk="0">
                <a:moveTo>
                  <a:pt x="435330" y="0"/>
                </a:moveTo>
                <a:lnTo>
                  <a:pt x="0" y="0"/>
                </a:lnTo>
                <a:lnTo>
                  <a:pt x="0" y="432346"/>
                </a:lnTo>
                <a:lnTo>
                  <a:pt x="310299" y="432346"/>
                </a:lnTo>
                <a:lnTo>
                  <a:pt x="329539" y="729068"/>
                </a:lnTo>
                <a:lnTo>
                  <a:pt x="762787" y="729068"/>
                </a:lnTo>
                <a:lnTo>
                  <a:pt x="733640" y="279615"/>
                </a:lnTo>
                <a:lnTo>
                  <a:pt x="727061" y="233685"/>
                </a:lnTo>
                <a:lnTo>
                  <a:pt x="713799" y="190326"/>
                </a:lnTo>
                <a:lnTo>
                  <a:pt x="694421" y="150072"/>
                </a:lnTo>
                <a:lnTo>
                  <a:pt x="669498" y="113456"/>
                </a:lnTo>
                <a:lnTo>
                  <a:pt x="639597" y="81010"/>
                </a:lnTo>
                <a:lnTo>
                  <a:pt x="605287" y="53268"/>
                </a:lnTo>
                <a:lnTo>
                  <a:pt x="567137" y="30762"/>
                </a:lnTo>
                <a:lnTo>
                  <a:pt x="525715" y="14027"/>
                </a:lnTo>
                <a:lnTo>
                  <a:pt x="481590" y="3595"/>
                </a:lnTo>
                <a:lnTo>
                  <a:pt x="43533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6" name="object 16"/>
          <p:cNvSpPr/>
          <p:nvPr/>
        </p:nvSpPr>
        <p:spPr bwMode="auto">
          <a:xfrm>
            <a:off x="6157620" y="8366547"/>
            <a:ext cx="763270" cy="729615"/>
          </a:xfrm>
          <a:custGeom>
            <a:avLst/>
            <a:gdLst/>
            <a:ahLst/>
            <a:cxnLst/>
            <a:rect l="l" t="t" r="r" b="b"/>
            <a:pathLst>
              <a:path w="763270" h="729615" extrusionOk="0">
                <a:moveTo>
                  <a:pt x="433247" y="0"/>
                </a:moveTo>
                <a:lnTo>
                  <a:pt x="0" y="0"/>
                </a:lnTo>
                <a:lnTo>
                  <a:pt x="29159" y="449453"/>
                </a:lnTo>
                <a:lnTo>
                  <a:pt x="35738" y="495383"/>
                </a:lnTo>
                <a:lnTo>
                  <a:pt x="49000" y="538742"/>
                </a:lnTo>
                <a:lnTo>
                  <a:pt x="68377" y="578996"/>
                </a:lnTo>
                <a:lnTo>
                  <a:pt x="93300" y="615612"/>
                </a:lnTo>
                <a:lnTo>
                  <a:pt x="123201" y="648058"/>
                </a:lnTo>
                <a:lnTo>
                  <a:pt x="157509" y="675800"/>
                </a:lnTo>
                <a:lnTo>
                  <a:pt x="195658" y="698305"/>
                </a:lnTo>
                <a:lnTo>
                  <a:pt x="237078" y="715041"/>
                </a:lnTo>
                <a:lnTo>
                  <a:pt x="281200" y="725473"/>
                </a:lnTo>
                <a:lnTo>
                  <a:pt x="327456" y="729068"/>
                </a:lnTo>
                <a:lnTo>
                  <a:pt x="762812" y="729068"/>
                </a:lnTo>
                <a:lnTo>
                  <a:pt x="762812" y="296722"/>
                </a:lnTo>
                <a:lnTo>
                  <a:pt x="452488" y="296722"/>
                </a:lnTo>
                <a:lnTo>
                  <a:pt x="433247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1799" y="380603"/>
            <a:ext cx="2286000" cy="83859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 bwMode="auto">
          <a:xfrm flipH="1">
            <a:off x="282005" y="3487752"/>
            <a:ext cx="14162588" cy="19202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14400" lvl="1" indent="-457200">
              <a:buFont typeface="Arial"/>
              <a:buChar char="•"/>
              <a:defRPr/>
            </a:pPr>
            <a:r>
              <a:rPr lang="fr-FR" sz="2800" b="1" dirty="0">
                <a:solidFill>
                  <a:srgbClr val="2C3176"/>
                </a:solidFill>
                <a:latin typeface="Marianne"/>
              </a:rPr>
              <a:t>Pensez à vous inscrire si ce n’est pas </a:t>
            </a:r>
            <a:r>
              <a:rPr lang="fr-FR" sz="2800" b="1" u="sng" dirty="0">
                <a:solidFill>
                  <a:srgbClr val="2C3176"/>
                </a:solidFill>
                <a:latin typeface="Marianne"/>
              </a:rPr>
              <a:t>encore</a:t>
            </a:r>
            <a:r>
              <a:rPr lang="fr-FR" sz="2800" b="1" u="none" dirty="0">
                <a:solidFill>
                  <a:srgbClr val="2C3176"/>
                </a:solidFill>
                <a:latin typeface="Marianne"/>
              </a:rPr>
              <a:t> fait - et à réserver vos logements sur place : </a:t>
            </a:r>
            <a:r>
              <a:rPr lang="fr-FR" sz="2800" b="1" i="0" u="sng" strike="noStrike" cap="none" spc="0" dirty="0">
                <a:latin typeface="Marianne"/>
                <a:ea typeface="Marianne"/>
                <a:cs typeface="Marianne"/>
                <a:hlinkClick r:id="rId3" tooltip="https://numerique-en-communs.fr/les-billetteries-2023/"/>
              </a:rPr>
              <a:t>https://numerique-en-communs.fr/les-billetteries-2023/</a:t>
            </a:r>
            <a:endParaRPr dirty="0"/>
          </a:p>
          <a:p>
            <a:pPr marL="914400" lvl="1" indent="-457200">
              <a:buFont typeface="Arial"/>
              <a:buChar char="•"/>
              <a:defRPr/>
            </a:pPr>
            <a:endParaRPr lang="fr-FR" sz="2800" b="1" u="none" dirty="0">
              <a:solidFill>
                <a:srgbClr val="2C3176"/>
              </a:solidFill>
              <a:latin typeface="Marianne"/>
            </a:endParaRPr>
          </a:p>
          <a:p>
            <a:pPr marL="914400" lvl="1" indent="-457200">
              <a:buFont typeface="Arial"/>
              <a:buChar char="•"/>
              <a:defRPr/>
            </a:pPr>
            <a:r>
              <a:rPr lang="fr-FR" sz="2800" b="1" i="0" u="none" strike="noStrike" cap="none" spc="0" dirty="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Programmation en cours de publication.</a:t>
            </a:r>
          </a:p>
          <a:p>
            <a:pPr marL="914400" lvl="1" indent="-457200">
              <a:buFont typeface="Arial"/>
              <a:buChar char="•"/>
              <a:defRPr/>
            </a:pPr>
            <a:endParaRPr lang="fr-FR" sz="2800" b="1" i="0" u="none" strike="noStrike" cap="none" spc="0" dirty="0">
              <a:solidFill>
                <a:srgbClr val="2C3176"/>
              </a:solidFill>
              <a:latin typeface="Marianne"/>
              <a:ea typeface="Marianne"/>
              <a:cs typeface="Marianne"/>
            </a:endParaRPr>
          </a:p>
          <a:p>
            <a:pPr marL="914400" lvl="1" indent="-457200">
              <a:buFont typeface="Arial"/>
              <a:buChar char="•"/>
              <a:defRPr/>
            </a:pPr>
            <a:r>
              <a:rPr lang="fr-FR" sz="2800" b="1" i="0" u="none" strike="noStrike" cap="none" spc="0" dirty="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N’hésitez pas à relayer l’événement sur les réseaux sociaux et autour de vous. </a:t>
            </a:r>
            <a:endParaRPr lang="fr-FR" sz="2800" b="1" u="none" dirty="0">
              <a:solidFill>
                <a:srgbClr val="2C3176"/>
              </a:solidFill>
              <a:latin typeface="Marianne"/>
            </a:endParaRPr>
          </a:p>
          <a:p>
            <a:pPr marL="914400" lvl="1" indent="-457200">
              <a:buFont typeface="Arial"/>
              <a:buChar char="•"/>
              <a:defRPr/>
            </a:pPr>
            <a:endParaRPr sz="2800" b="1" u="none" dirty="0">
              <a:solidFill>
                <a:srgbClr val="2C3176"/>
              </a:solidFill>
              <a:latin typeface="Marianne"/>
            </a:endParaRPr>
          </a:p>
          <a:p>
            <a:pPr lvl="1">
              <a:defRPr/>
            </a:pPr>
            <a:endParaRPr lang="fr-FR" sz="2800" b="1" dirty="0">
              <a:solidFill>
                <a:srgbClr val="2C3176"/>
              </a:solidFill>
              <a:latin typeface="Marianne"/>
            </a:endParaRPr>
          </a:p>
          <a:p>
            <a:pPr lvl="1">
              <a:defRPr/>
            </a:pPr>
            <a:endParaRPr lang="fr-FR" sz="2800" b="1" dirty="0">
              <a:solidFill>
                <a:srgbClr val="2C3176"/>
              </a:solidFill>
              <a:latin typeface="Marianne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58895"/>
            <a:ext cx="3400425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6651197" name="object 3"/>
          <p:cNvSpPr/>
          <p:nvPr/>
        </p:nvSpPr>
        <p:spPr bwMode="auto">
          <a:xfrm>
            <a:off x="924876" y="8070483"/>
            <a:ext cx="393698" cy="376554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1251444973" name="object 15"/>
          <p:cNvGrpSpPr/>
          <p:nvPr/>
        </p:nvGrpSpPr>
        <p:grpSpPr bwMode="auto">
          <a:xfrm rot="5399976">
            <a:off x="14487028" y="419734"/>
            <a:ext cx="1303020" cy="1377949"/>
            <a:chOff x="845064" y="548304"/>
            <a:chExt cx="1303020" cy="1377949"/>
          </a:xfrm>
        </p:grpSpPr>
        <p:sp>
          <p:nvSpPr>
            <p:cNvPr id="1329389501" name="object 16"/>
            <p:cNvSpPr/>
            <p:nvPr/>
          </p:nvSpPr>
          <p:spPr bwMode="auto">
            <a:xfrm>
              <a:off x="925360" y="647419"/>
              <a:ext cx="1222374" cy="1278889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48567034" name="object 17"/>
            <p:cNvSpPr/>
            <p:nvPr/>
          </p:nvSpPr>
          <p:spPr bwMode="auto">
            <a:xfrm>
              <a:off x="845064" y="548304"/>
              <a:ext cx="729614" cy="763269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1377809913" name="Image 1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28000" y="5319790"/>
            <a:ext cx="7668767" cy="3127248"/>
          </a:xfrm>
          <a:prstGeom prst="rect">
            <a:avLst/>
          </a:prstGeom>
        </p:spPr>
      </p:pic>
      <p:sp>
        <p:nvSpPr>
          <p:cNvPr id="1367537455" name="object 18"/>
          <p:cNvSpPr txBox="1">
            <a:spLocks noGrp="1"/>
          </p:cNvSpPr>
          <p:nvPr>
            <p:ph type="title"/>
          </p:nvPr>
        </p:nvSpPr>
        <p:spPr bwMode="auto">
          <a:xfrm>
            <a:off x="808731" y="3261533"/>
            <a:ext cx="14255507" cy="9271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951229" algn="ctr">
              <a:lnSpc>
                <a:spcPct val="100000"/>
              </a:lnSpc>
              <a:spcBef>
                <a:spcPts val="99"/>
              </a:spcBef>
              <a:defRPr/>
            </a:pPr>
            <a:r>
              <a:rPr lang="fr-FR" sz="6000" spc="334" dirty="0">
                <a:solidFill>
                  <a:srgbClr val="2C3176"/>
                </a:solidFill>
                <a:latin typeface="Marianne ExtraBold"/>
                <a:ea typeface="Marianne ExtraBold"/>
                <a:cs typeface="Marianne ExtraBold"/>
              </a:rPr>
              <a:t>Des questions ? </a:t>
            </a:r>
            <a:endParaRPr sz="6000" spc="334" dirty="0">
              <a:solidFill>
                <a:srgbClr val="2C3176"/>
              </a:solidFill>
              <a:latin typeface="Marianne ExtraBold"/>
              <a:ea typeface="Marianne ExtraBold"/>
              <a:cs typeface="Marianne ExtraBold"/>
            </a:endParaRPr>
          </a:p>
        </p:txBody>
      </p:sp>
      <p:pic>
        <p:nvPicPr>
          <p:cNvPr id="1557269227" name="Image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1798" y="190102"/>
            <a:ext cx="2286000" cy="838596"/>
          </a:xfrm>
          <a:prstGeom prst="rect">
            <a:avLst/>
          </a:prstGeom>
        </p:spPr>
      </p:pic>
      <p:sp>
        <p:nvSpPr>
          <p:cNvPr id="1786559161" name="Rectangle 10"/>
          <p:cNvSpPr/>
          <p:nvPr/>
        </p:nvSpPr>
        <p:spPr bwMode="auto">
          <a:xfrm>
            <a:off x="4014999" y="4291275"/>
            <a:ext cx="9755908" cy="925908"/>
          </a:xfrm>
          <a:prstGeom prst="rect">
            <a:avLst/>
          </a:prstGeom>
          <a:solidFill>
            <a:srgbClr val="FC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2C3176"/>
              </a:solidFill>
            </a:endParaRPr>
          </a:p>
        </p:txBody>
      </p:sp>
      <p:sp>
        <p:nvSpPr>
          <p:cNvPr id="803262337" name="ZoneTexte 12"/>
          <p:cNvSpPr txBox="1"/>
          <p:nvPr/>
        </p:nvSpPr>
        <p:spPr bwMode="auto">
          <a:xfrm>
            <a:off x="955454" y="4369509"/>
            <a:ext cx="16423408" cy="27737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endParaRPr dirty="0"/>
          </a:p>
        </p:txBody>
      </p:sp>
      <p:pic>
        <p:nvPicPr>
          <p:cNvPr id="219506104" name="Image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58894"/>
            <a:ext cx="3400425" cy="1523999"/>
          </a:xfrm>
          <a:prstGeom prst="rect">
            <a:avLst/>
          </a:prstGeom>
        </p:spPr>
      </p:pic>
      <p:sp>
        <p:nvSpPr>
          <p:cNvPr id="12" name="object 18">
            <a:extLst>
              <a:ext uri="{FF2B5EF4-FFF2-40B4-BE49-F238E27FC236}">
                <a16:creationId xmlns:a16="http://schemas.microsoft.com/office/drawing/2014/main" id="{526667FD-3E13-4FE7-8B5B-2F1972AED230}"/>
              </a:ext>
            </a:extLst>
          </p:cNvPr>
          <p:cNvSpPr txBox="1">
            <a:spLocks/>
          </p:cNvSpPr>
          <p:nvPr/>
        </p:nvSpPr>
        <p:spPr bwMode="auto">
          <a:xfrm>
            <a:off x="1318574" y="4333217"/>
            <a:ext cx="14255507" cy="6899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1229" algn="ctr">
              <a:spcBef>
                <a:spcPts val="99"/>
              </a:spcBef>
              <a:defRPr/>
            </a:pPr>
            <a:r>
              <a:rPr lang="fr-FR" sz="4400" spc="334" dirty="0">
                <a:solidFill>
                  <a:srgbClr val="2C3176"/>
                </a:solidFill>
                <a:latin typeface="Marianne ExtraBold"/>
                <a:ea typeface="Marianne ExtraBold"/>
                <a:cs typeface="Marianne ExtraBold"/>
              </a:rPr>
              <a:t>societe.numerique@anct.gouv.fr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 bwMode="auto">
          <a:xfrm>
            <a:off x="924877" y="8070484"/>
            <a:ext cx="393700" cy="376555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15" name="object 15"/>
          <p:cNvGrpSpPr/>
          <p:nvPr/>
        </p:nvGrpSpPr>
        <p:grpSpPr bwMode="auto">
          <a:xfrm rot="5400000">
            <a:off x="14487029" y="419735"/>
            <a:ext cx="1303020" cy="1377950"/>
            <a:chOff x="845064" y="548305"/>
            <a:chExt cx="1303020" cy="1377950"/>
          </a:xfrm>
        </p:grpSpPr>
        <p:sp>
          <p:nvSpPr>
            <p:cNvPr id="16" name="object 16"/>
            <p:cNvSpPr/>
            <p:nvPr/>
          </p:nvSpPr>
          <p:spPr bwMode="auto"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58746" y="5410200"/>
            <a:ext cx="7668768" cy="3127248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 bwMode="auto">
          <a:xfrm>
            <a:off x="660400" y="2894748"/>
            <a:ext cx="1425496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123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lang="fr-FR" sz="6000" spc="335">
                <a:solidFill>
                  <a:srgbClr val="2C3176"/>
                </a:solidFill>
                <a:latin typeface="Marianne ExtraBold"/>
                <a:ea typeface="Marianne ExtraBold"/>
                <a:cs typeface="Marianne ExtraBold"/>
              </a:rPr>
              <a:t>France Numérique Ensemble</a:t>
            </a:r>
            <a:endParaRPr sz="6000" spc="335">
              <a:solidFill>
                <a:srgbClr val="2C3176"/>
              </a:solidFill>
              <a:latin typeface="Marianne ExtraBold"/>
              <a:ea typeface="Marianne ExtraBold"/>
              <a:cs typeface="Marianne ExtraBold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895472" y="4256015"/>
            <a:ext cx="4160255" cy="925909"/>
          </a:xfrm>
          <a:prstGeom prst="rect">
            <a:avLst/>
          </a:prstGeom>
          <a:solidFill>
            <a:srgbClr val="FC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2C3176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 bwMode="auto">
          <a:xfrm>
            <a:off x="6200272" y="4314952"/>
            <a:ext cx="3855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440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Présentation</a:t>
            </a:r>
            <a:endParaRPr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58895"/>
            <a:ext cx="3400425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32229" y="0"/>
            <a:ext cx="13595685" cy="9144000"/>
          </a:xfrm>
          <a:prstGeom prst="rect">
            <a:avLst/>
          </a:prstGeom>
        </p:spPr>
      </p:pic>
      <p:grpSp>
        <p:nvGrpSpPr>
          <p:cNvPr id="9" name="object 15"/>
          <p:cNvGrpSpPr/>
          <p:nvPr/>
        </p:nvGrpSpPr>
        <p:grpSpPr bwMode="auto">
          <a:xfrm rot="5400000">
            <a:off x="14487029" y="419735"/>
            <a:ext cx="1303020" cy="1377950"/>
            <a:chOff x="845064" y="548305"/>
            <a:chExt cx="1303020" cy="1377950"/>
          </a:xfrm>
        </p:grpSpPr>
        <p:sp>
          <p:nvSpPr>
            <p:cNvPr id="10" name="object 16"/>
            <p:cNvSpPr/>
            <p:nvPr/>
          </p:nvSpPr>
          <p:spPr bwMode="auto"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7"/>
            <p:cNvSpPr/>
            <p:nvPr/>
          </p:nvSpPr>
          <p:spPr bwMode="auto"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rcRect r="46003"/>
          <a:stretch/>
        </p:blipFill>
        <p:spPr bwMode="auto">
          <a:xfrm rot="5400000">
            <a:off x="12993805" y="5581512"/>
            <a:ext cx="4140878" cy="312724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13563456" y="2262551"/>
            <a:ext cx="2557432" cy="2232248"/>
          </a:xfrm>
          <a:prstGeom prst="rect">
            <a:avLst/>
          </a:prstGeom>
          <a:solidFill>
            <a:srgbClr val="FC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2C3176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 bwMode="auto">
          <a:xfrm>
            <a:off x="13563456" y="2501512"/>
            <a:ext cx="33732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360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France </a:t>
            </a:r>
            <a:endParaRPr/>
          </a:p>
          <a:p>
            <a:pPr>
              <a:defRPr/>
            </a:pPr>
            <a:r>
              <a:rPr lang="fr-FR" sz="360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Numérique</a:t>
            </a:r>
            <a:endParaRPr/>
          </a:p>
          <a:p>
            <a:pPr>
              <a:defRPr/>
            </a:pPr>
            <a:r>
              <a:rPr lang="fr-FR" sz="360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Ensemble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4733166" name=" 504733165"/>
          <p:cNvSpPr/>
          <p:nvPr/>
        </p:nvSpPr>
        <p:spPr bwMode="auto">
          <a:xfrm>
            <a:off x="8000559" y="4434840"/>
            <a:ext cx="286295" cy="43557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330315602" name=" 1330315601"/>
          <p:cNvSpPr/>
          <p:nvPr/>
        </p:nvSpPr>
        <p:spPr bwMode="auto">
          <a:xfrm>
            <a:off x="8000560" y="4434840"/>
            <a:ext cx="437118" cy="65058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55A4A6-2D9F-4F9E-A247-BF77E1937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0" y="442912"/>
            <a:ext cx="8670980" cy="87010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 bwMode="auto">
          <a:xfrm>
            <a:off x="924877" y="8070484"/>
            <a:ext cx="393700" cy="376555"/>
          </a:xfrm>
          <a:custGeom>
            <a:avLst/>
            <a:gdLst/>
            <a:ahLst/>
            <a:cxnLst/>
            <a:rect l="l" t="t" r="r" b="b"/>
            <a:pathLst>
              <a:path w="393700" h="376554" extrusionOk="0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15" name="object 15"/>
          <p:cNvGrpSpPr/>
          <p:nvPr/>
        </p:nvGrpSpPr>
        <p:grpSpPr bwMode="auto">
          <a:xfrm rot="5400000">
            <a:off x="14487029" y="419735"/>
            <a:ext cx="1303020" cy="1377950"/>
            <a:chOff x="845064" y="548305"/>
            <a:chExt cx="1303020" cy="1377950"/>
          </a:xfrm>
        </p:grpSpPr>
        <p:sp>
          <p:nvSpPr>
            <p:cNvPr id="16" name="object 16"/>
            <p:cNvSpPr/>
            <p:nvPr/>
          </p:nvSpPr>
          <p:spPr bwMode="auto"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58746" y="5410200"/>
            <a:ext cx="7668768" cy="3127248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 bwMode="auto">
          <a:xfrm>
            <a:off x="660400" y="2894748"/>
            <a:ext cx="1425496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123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lang="fr-FR" sz="6000" spc="335">
                <a:solidFill>
                  <a:srgbClr val="2C3176"/>
                </a:solidFill>
                <a:latin typeface="Marianne ExtraBold"/>
                <a:ea typeface="Marianne ExtraBold"/>
                <a:cs typeface="Marianne ExtraBold"/>
              </a:rPr>
              <a:t>Circulaire du 28 juillet 2023</a:t>
            </a:r>
            <a:endParaRPr sz="6000" spc="335">
              <a:solidFill>
                <a:srgbClr val="2C3176"/>
              </a:solidFill>
              <a:latin typeface="Marianne ExtraBold"/>
              <a:ea typeface="Marianne ExtraBold"/>
              <a:cs typeface="Marianne ExtraBold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895472" y="4256015"/>
            <a:ext cx="4160255" cy="925909"/>
          </a:xfrm>
          <a:prstGeom prst="rect">
            <a:avLst/>
          </a:prstGeom>
          <a:solidFill>
            <a:srgbClr val="FC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2C3176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 bwMode="auto">
          <a:xfrm>
            <a:off x="6303244" y="4314951"/>
            <a:ext cx="3816484" cy="769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fr-FR" sz="440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Présentation</a:t>
            </a:r>
            <a:endParaRPr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58895"/>
            <a:ext cx="3400425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567160" y="755576"/>
            <a:ext cx="8280919" cy="677108"/>
          </a:xfrm>
        </p:spPr>
        <p:txBody>
          <a:bodyPr/>
          <a:lstStyle/>
          <a:p>
            <a:pPr>
              <a:defRPr/>
            </a:pPr>
            <a:r>
              <a:rPr lang="fr-FR" sz="4400"/>
              <a:t>La Circulaire du 28 juillet 2023</a:t>
            </a:r>
            <a:endParaRPr/>
          </a:p>
        </p:txBody>
      </p:sp>
      <p:sp>
        <p:nvSpPr>
          <p:cNvPr id="7" name="ZoneTexte 6"/>
          <p:cNvSpPr txBox="1"/>
          <p:nvPr/>
        </p:nvSpPr>
        <p:spPr bwMode="auto">
          <a:xfrm>
            <a:off x="573244" y="2195735"/>
            <a:ext cx="1425841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2C3176"/>
                </a:solidFill>
                <a:latin typeface="Marianne"/>
              </a:rPr>
              <a:t>L’opérationnalisation de l’Axe 1 </a:t>
            </a:r>
            <a:r>
              <a:rPr lang="fr-FR" sz="2400" dirty="0">
                <a:solidFill>
                  <a:srgbClr val="2C3176"/>
                </a:solidFill>
                <a:latin typeface="Marianne"/>
              </a:rPr>
              <a:t>de la feuille de route « France Numérique Ensemble » : </a:t>
            </a:r>
            <a:r>
              <a:rPr lang="fr-FR" sz="2400" b="1" dirty="0">
                <a:solidFill>
                  <a:srgbClr val="2C3176"/>
                </a:solidFill>
                <a:latin typeface="Marianne"/>
              </a:rPr>
              <a:t>« Territorialiser la politiques d’inclusion numérique et d’accompagner les acteurs locaux par la mobilisation d’un fond d’ingénierie dédié »,</a:t>
            </a:r>
            <a:r>
              <a:rPr lang="fr-FR" sz="2400" dirty="0">
                <a:solidFill>
                  <a:srgbClr val="2C3176"/>
                </a:solidFill>
                <a:latin typeface="Marianne"/>
              </a:rPr>
              <a:t> répond à deux engagements :</a:t>
            </a:r>
            <a:endParaRPr dirty="0"/>
          </a:p>
          <a:p>
            <a:pPr lvl="1">
              <a:defRPr/>
            </a:pPr>
            <a:endParaRPr lang="fr-FR" sz="2400" i="1" dirty="0">
              <a:solidFill>
                <a:srgbClr val="2C3176"/>
              </a:solidFill>
              <a:latin typeface="Marianne"/>
            </a:endParaRPr>
          </a:p>
          <a:p>
            <a:pPr lvl="1">
              <a:defRPr/>
            </a:pPr>
            <a:endParaRPr lang="fr-FR" sz="2400" i="1" dirty="0">
              <a:solidFill>
                <a:srgbClr val="2C3176"/>
              </a:solidFill>
              <a:latin typeface="Marianne"/>
            </a:endParaRPr>
          </a:p>
          <a:p>
            <a:pPr marL="914400" lvl="1" indent="-457200">
              <a:buFont typeface="Arial"/>
              <a:buChar char="•"/>
              <a:defRPr/>
            </a:pPr>
            <a:r>
              <a:rPr lang="fr-FR" sz="2400" dirty="0">
                <a:solidFill>
                  <a:srgbClr val="2C3176"/>
                </a:solidFill>
                <a:latin typeface="Marianne"/>
              </a:rPr>
              <a:t>Identifier, dans chaque territoire, </a:t>
            </a:r>
            <a:r>
              <a:rPr lang="fr-FR" sz="2400" b="1" dirty="0">
                <a:solidFill>
                  <a:srgbClr val="2C3176"/>
                </a:solidFill>
                <a:latin typeface="Marianne"/>
              </a:rPr>
              <a:t>une collectivité pilote </a:t>
            </a:r>
            <a:r>
              <a:rPr lang="fr-FR" sz="2400" dirty="0">
                <a:solidFill>
                  <a:srgbClr val="2C3176"/>
                </a:solidFill>
                <a:latin typeface="Marianne"/>
              </a:rPr>
              <a:t>de la politique d’inclusion numérique ;</a:t>
            </a:r>
          </a:p>
          <a:p>
            <a:pPr marL="914400" lvl="1" indent="-457200">
              <a:buFont typeface="Arial"/>
              <a:buChar char="•"/>
              <a:defRPr/>
            </a:pPr>
            <a:endParaRPr dirty="0"/>
          </a:p>
          <a:p>
            <a:pPr marL="914400" lvl="1" indent="-457200">
              <a:buFont typeface="Arial"/>
              <a:buChar char="•"/>
              <a:defRPr/>
            </a:pPr>
            <a:r>
              <a:rPr lang="fr-FR" sz="2400" dirty="0">
                <a:solidFill>
                  <a:srgbClr val="2C3176"/>
                </a:solidFill>
                <a:latin typeface="Marianne"/>
              </a:rPr>
              <a:t>Concentrer les </a:t>
            </a:r>
            <a:r>
              <a:rPr lang="fr-FR" sz="2400" b="1" dirty="0">
                <a:solidFill>
                  <a:srgbClr val="2C3176"/>
                </a:solidFill>
                <a:latin typeface="Marianne"/>
              </a:rPr>
              <a:t>moyens publics et privés </a:t>
            </a:r>
            <a:r>
              <a:rPr lang="fr-FR" sz="2400" dirty="0">
                <a:solidFill>
                  <a:srgbClr val="2C3176"/>
                </a:solidFill>
                <a:latin typeface="Marianne"/>
              </a:rPr>
              <a:t>dédiés à la pérennisation des dispositifs d’inclusion numérique.</a:t>
            </a:r>
            <a:endParaRPr dirty="0"/>
          </a:p>
          <a:p>
            <a:pPr lvl="1">
              <a:defRPr/>
            </a:pPr>
            <a:endParaRPr lang="fr-FR" sz="2400" dirty="0">
              <a:solidFill>
                <a:srgbClr val="2C3176"/>
              </a:solidFill>
              <a:latin typeface="Marianne"/>
            </a:endParaRPr>
          </a:p>
          <a:p>
            <a:pPr marL="914400" lvl="1" indent="-457200">
              <a:buFont typeface="Arial"/>
              <a:buChar char="•"/>
              <a:defRPr/>
            </a:pPr>
            <a:endParaRPr lang="fr-FR" sz="3200" dirty="0"/>
          </a:p>
          <a:p>
            <a:pPr marL="914400" lvl="1" indent="-457200">
              <a:buFont typeface="Arial"/>
              <a:buChar char="•"/>
              <a:defRPr/>
            </a:pPr>
            <a:endParaRPr lang="fr-FR" sz="3200" dirty="0"/>
          </a:p>
          <a:p>
            <a:pPr marL="914400" lvl="1" indent="-457200">
              <a:buFont typeface="Arial"/>
              <a:buChar char="•"/>
              <a:defRPr/>
            </a:pPr>
            <a:endParaRPr lang="fr-FR" sz="3200" dirty="0"/>
          </a:p>
          <a:p>
            <a:pPr>
              <a:defRPr/>
            </a:pPr>
            <a:r>
              <a:rPr lang="fr-FR" sz="2400" dirty="0">
                <a:solidFill>
                  <a:srgbClr val="2C3176"/>
                </a:solidFill>
                <a:latin typeface="Marianne"/>
              </a:rPr>
              <a:t>Lien vers la Circulaire du 28 juillet 2023 : </a:t>
            </a:r>
            <a:r>
              <a:rPr lang="fr-FR" sz="2400" u="sng" dirty="0">
                <a:solidFill>
                  <a:srgbClr val="2C3176"/>
                </a:solidFill>
                <a:latin typeface="Marianne"/>
                <a:hlinkClick r:id="rId2" tooltip="https://societenumerique.gouv.fr/documents/80/Circulaire_FNE_-_Signee_VDEF_luOkGA9.pdf"/>
              </a:rPr>
              <a:t>https://societenumerique.gouv.fr/documents/80/Circulaire_FNE_-_Signee_VDEF_luOkGA9.pdf</a:t>
            </a:r>
            <a:r>
              <a:rPr lang="fr-FR" sz="2400" dirty="0">
                <a:solidFill>
                  <a:srgbClr val="2C3176"/>
                </a:solidFill>
                <a:latin typeface="Marianne"/>
              </a:rPr>
              <a:t> </a:t>
            </a:r>
            <a:endParaRPr dirty="0"/>
          </a:p>
        </p:txBody>
      </p:sp>
      <p:grpSp>
        <p:nvGrpSpPr>
          <p:cNvPr id="8" name="object 15"/>
          <p:cNvGrpSpPr/>
          <p:nvPr/>
        </p:nvGrpSpPr>
        <p:grpSpPr bwMode="auto">
          <a:xfrm rot="5400000">
            <a:off x="14487029" y="419735"/>
            <a:ext cx="1303020" cy="1377950"/>
            <a:chOff x="845064" y="548305"/>
            <a:chExt cx="1303020" cy="1377950"/>
          </a:xfrm>
        </p:grpSpPr>
        <p:sp>
          <p:nvSpPr>
            <p:cNvPr id="9" name="object 16"/>
            <p:cNvSpPr/>
            <p:nvPr/>
          </p:nvSpPr>
          <p:spPr bwMode="auto"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7"/>
            <p:cNvSpPr/>
            <p:nvPr/>
          </p:nvSpPr>
          <p:spPr bwMode="auto"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1" name="object 18"/>
          <p:cNvSpPr/>
          <p:nvPr/>
        </p:nvSpPr>
        <p:spPr bwMode="auto">
          <a:xfrm>
            <a:off x="13168560" y="5955485"/>
            <a:ext cx="3432079" cy="3657667"/>
          </a:xfrm>
          <a:custGeom>
            <a:avLst/>
            <a:gdLst/>
            <a:ahLst/>
            <a:cxnLst/>
            <a:rect l="l" t="t" r="r" b="b"/>
            <a:pathLst>
              <a:path w="3877309" h="4068445" extrusionOk="0">
                <a:moveTo>
                  <a:pt x="2860060" y="0"/>
                </a:moveTo>
                <a:lnTo>
                  <a:pt x="2846877" y="2971965"/>
                </a:lnTo>
                <a:lnTo>
                  <a:pt x="4109" y="3143592"/>
                </a:lnTo>
                <a:lnTo>
                  <a:pt x="0" y="4068378"/>
                </a:lnTo>
                <a:lnTo>
                  <a:pt x="3877028" y="4068378"/>
                </a:lnTo>
                <a:lnTo>
                  <a:pt x="3877028" y="4513"/>
                </a:lnTo>
                <a:lnTo>
                  <a:pt x="2860060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567160" y="755577"/>
            <a:ext cx="9361040" cy="936104"/>
          </a:xfrm>
        </p:spPr>
        <p:txBody>
          <a:bodyPr/>
          <a:lstStyle/>
          <a:p>
            <a:pPr>
              <a:defRPr/>
            </a:pPr>
            <a:r>
              <a:rPr lang="fr-FR" sz="4400"/>
              <a:t>Le calendrier de mise en œuvre </a:t>
            </a:r>
            <a:endParaRPr/>
          </a:p>
        </p:txBody>
      </p:sp>
      <p:sp>
        <p:nvSpPr>
          <p:cNvPr id="7" name="ZoneTexte 6"/>
          <p:cNvSpPr txBox="1"/>
          <p:nvPr/>
        </p:nvSpPr>
        <p:spPr bwMode="auto">
          <a:xfrm>
            <a:off x="567000" y="1691678"/>
            <a:ext cx="1426265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2C3176"/>
                </a:solidFill>
                <a:latin typeface="Marianne"/>
              </a:rPr>
              <a:t>La Circulaire du 28 juillet 2023 précise aussi le calendrier de mise en œuvre de ces gouvernances locales</a:t>
            </a:r>
            <a:r>
              <a:rPr lang="fr-FR" sz="2400" dirty="0">
                <a:solidFill>
                  <a:srgbClr val="2C3176"/>
                </a:solidFill>
                <a:latin typeface="Marianne"/>
              </a:rPr>
              <a:t> :</a:t>
            </a:r>
            <a:endParaRPr dirty="0"/>
          </a:p>
          <a:p>
            <a:pPr lvl="1">
              <a:defRPr/>
            </a:pPr>
            <a:endParaRPr lang="fr-FR" sz="2400" i="1" dirty="0">
              <a:solidFill>
                <a:srgbClr val="2C3176"/>
              </a:solidFill>
              <a:latin typeface="Marianne"/>
            </a:endParaRPr>
          </a:p>
          <a:p>
            <a:pPr marL="914400" lvl="1" indent="-457200">
              <a:buFont typeface="Arial"/>
              <a:buChar char="•"/>
              <a:defRPr/>
            </a:pPr>
            <a:r>
              <a:rPr lang="fr-FR" sz="2400" b="1" dirty="0">
                <a:solidFill>
                  <a:srgbClr val="2C3176"/>
                </a:solidFill>
                <a:latin typeface="Marianne"/>
              </a:rPr>
              <a:t>30 septembre 2023 -&gt; </a:t>
            </a:r>
            <a:r>
              <a:rPr lang="fr-FR" sz="2400" b="1" dirty="0">
                <a:solidFill>
                  <a:srgbClr val="FF0000"/>
                </a:solidFill>
                <a:latin typeface="Marianne"/>
              </a:rPr>
              <a:t>glissement au 15 octobre</a:t>
            </a:r>
            <a:r>
              <a:rPr lang="fr-FR" sz="2400" b="1" dirty="0">
                <a:solidFill>
                  <a:srgbClr val="2C3176"/>
                </a:solidFill>
                <a:latin typeface="Marianne"/>
              </a:rPr>
              <a:t> :</a:t>
            </a:r>
            <a:endParaRPr dirty="0"/>
          </a:p>
          <a:p>
            <a:pPr marL="1371600" lvl="2" indent="-457200">
              <a:buFont typeface="Arial"/>
              <a:buChar char="•"/>
              <a:defRPr/>
            </a:pPr>
            <a:r>
              <a:rPr lang="fr-FR" sz="2400" dirty="0">
                <a:solidFill>
                  <a:srgbClr val="0070C0"/>
                </a:solidFill>
                <a:latin typeface="Marianne"/>
              </a:rPr>
              <a:t>Formalisation par les préfectures les différentes gouvernances territoriales départementales </a:t>
            </a:r>
            <a:r>
              <a:rPr lang="fr-FR" sz="2400" b="1" u="sng" dirty="0">
                <a:solidFill>
                  <a:srgbClr val="0070C0"/>
                </a:solidFill>
                <a:latin typeface="Marianne"/>
              </a:rPr>
              <a:t>pressenties</a:t>
            </a:r>
          </a:p>
          <a:p>
            <a:pPr marL="1371600" lvl="2" indent="-457200">
              <a:buFont typeface="Arial"/>
              <a:buChar char="•"/>
              <a:defRPr/>
            </a:pPr>
            <a:endParaRPr sz="2400" dirty="0">
              <a:solidFill>
                <a:schemeClr val="bg1">
                  <a:lumMod val="65000"/>
                </a:schemeClr>
              </a:solidFill>
              <a:latin typeface="Marianne"/>
            </a:endParaRPr>
          </a:p>
          <a:p>
            <a:pPr marL="914400" lvl="1" indent="-457200">
              <a:buFont typeface="Arial"/>
              <a:buChar char="•"/>
              <a:defRPr/>
            </a:pPr>
            <a:r>
              <a:rPr lang="fr-FR" sz="2400" b="1" dirty="0">
                <a:solidFill>
                  <a:srgbClr val="2C3176"/>
                </a:solidFill>
                <a:latin typeface="Marianne"/>
              </a:rPr>
              <a:t>31 décembre :</a:t>
            </a:r>
            <a:endParaRPr dirty="0"/>
          </a:p>
          <a:p>
            <a:pPr marL="1371600" lvl="2" indent="-457200">
              <a:buFont typeface="Arial"/>
              <a:buChar char="•"/>
              <a:defRPr/>
            </a:pPr>
            <a:r>
              <a:rPr lang="fr-FR" sz="2400" dirty="0">
                <a:solidFill>
                  <a:srgbClr val="0070C0"/>
                </a:solidFill>
                <a:latin typeface="Marianne"/>
              </a:rPr>
              <a:t>Formalisation définitive du périmètre territorial </a:t>
            </a:r>
            <a:r>
              <a:rPr lang="fr-FR" sz="2400" b="1" u="sng" dirty="0">
                <a:solidFill>
                  <a:srgbClr val="0070C0"/>
                </a:solidFill>
                <a:latin typeface="Marianne"/>
              </a:rPr>
              <a:t>de la ou des feuilles de route</a:t>
            </a:r>
            <a:r>
              <a:rPr lang="fr-FR" sz="2400" dirty="0">
                <a:solidFill>
                  <a:srgbClr val="0070C0"/>
                </a:solidFill>
                <a:latin typeface="Marianne"/>
              </a:rPr>
              <a:t> et les structures impliquées de leurs mises en œuvre et dans la gouvernance, avec une </a:t>
            </a:r>
            <a:r>
              <a:rPr lang="fr-FR" sz="2400" b="1" u="sng" dirty="0">
                <a:solidFill>
                  <a:srgbClr val="0070C0"/>
                </a:solidFill>
                <a:latin typeface="Marianne"/>
              </a:rPr>
              <a:t>première expression d’un projet d’ingénierie financière.</a:t>
            </a:r>
            <a:endParaRPr b="1" u="sng" dirty="0">
              <a:solidFill>
                <a:srgbClr val="0070C0"/>
              </a:solidFill>
            </a:endParaRPr>
          </a:p>
          <a:p>
            <a:pPr lvl="2">
              <a:defRPr/>
            </a:pPr>
            <a:endParaRPr sz="2400" dirty="0">
              <a:solidFill>
                <a:schemeClr val="bg1">
                  <a:lumMod val="65000"/>
                </a:schemeClr>
              </a:solidFill>
              <a:latin typeface="Marianne"/>
            </a:endParaRPr>
          </a:p>
          <a:p>
            <a:pPr marL="914400" lvl="1" indent="-457200">
              <a:buFont typeface="Arial"/>
              <a:buChar char="•"/>
              <a:defRPr/>
            </a:pPr>
            <a:r>
              <a:rPr lang="fr-FR" sz="2400" b="1" dirty="0">
                <a:solidFill>
                  <a:srgbClr val="2C3176"/>
                </a:solidFill>
                <a:latin typeface="Marianne"/>
              </a:rPr>
              <a:t>Mois de juin 2024 : </a:t>
            </a:r>
            <a:endParaRPr dirty="0"/>
          </a:p>
          <a:p>
            <a:pPr marL="1371600" lvl="2" indent="-457200">
              <a:buFont typeface="Arial"/>
              <a:buChar char="•"/>
              <a:defRPr/>
            </a:pPr>
            <a:r>
              <a:rPr lang="fr-FR" sz="2400" b="1" u="sng" dirty="0">
                <a:solidFill>
                  <a:srgbClr val="0070C0"/>
                </a:solidFill>
                <a:latin typeface="Marianne"/>
              </a:rPr>
              <a:t>Formalisation de la ou les feuilles de route </a:t>
            </a:r>
            <a:r>
              <a:rPr lang="fr-FR" sz="2400" dirty="0">
                <a:solidFill>
                  <a:srgbClr val="0070C0"/>
                </a:solidFill>
                <a:latin typeface="Marianne"/>
              </a:rPr>
              <a:t>finalisées et approuvées par toutes les parties de la gouvernances territoriale.</a:t>
            </a:r>
            <a:endParaRPr dirty="0">
              <a:solidFill>
                <a:srgbClr val="0070C0"/>
              </a:solidFill>
            </a:endParaRPr>
          </a:p>
          <a:p>
            <a:pPr lvl="2">
              <a:defRPr/>
            </a:pPr>
            <a:endParaRPr lang="fr-FR" sz="3200" dirty="0"/>
          </a:p>
          <a:p>
            <a:pPr>
              <a:defRPr/>
            </a:pPr>
            <a:r>
              <a:rPr lang="fr-FR" sz="2400" dirty="0">
                <a:solidFill>
                  <a:srgbClr val="2C3176"/>
                </a:solidFill>
                <a:latin typeface="Marianne"/>
              </a:rPr>
              <a:t>Lien vers la Circulaire du 28 juillet 2023 : </a:t>
            </a:r>
            <a:r>
              <a:rPr lang="fr-FR" sz="2400" u="sng" dirty="0">
                <a:solidFill>
                  <a:srgbClr val="2C3176"/>
                </a:solidFill>
                <a:latin typeface="Marianne"/>
                <a:hlinkClick r:id="rId2" tooltip="https://societenumerique.gouv.fr/documents/80/Circulaire_FNE_-_Signee_VDEF_luOkGA9.pdf"/>
              </a:rPr>
              <a:t>https://societenumerique.gouv.fr/documents/80/Circulaire_FNE_-_Signee_VDEF_luOkGA9.pdf</a:t>
            </a:r>
            <a:r>
              <a:rPr lang="fr-FR" sz="2400" dirty="0">
                <a:solidFill>
                  <a:srgbClr val="2C3176"/>
                </a:solidFill>
                <a:latin typeface="Marianne"/>
              </a:rPr>
              <a:t> </a:t>
            </a:r>
            <a:endParaRPr dirty="0"/>
          </a:p>
        </p:txBody>
      </p:sp>
      <p:grpSp>
        <p:nvGrpSpPr>
          <p:cNvPr id="4" name="object 15"/>
          <p:cNvGrpSpPr/>
          <p:nvPr/>
        </p:nvGrpSpPr>
        <p:grpSpPr bwMode="auto">
          <a:xfrm rot="5400000">
            <a:off x="14487029" y="419735"/>
            <a:ext cx="1303020" cy="1377950"/>
            <a:chOff x="845064" y="548305"/>
            <a:chExt cx="1303020" cy="1377950"/>
          </a:xfrm>
        </p:grpSpPr>
        <p:sp>
          <p:nvSpPr>
            <p:cNvPr id="5" name="object 16"/>
            <p:cNvSpPr/>
            <p:nvPr/>
          </p:nvSpPr>
          <p:spPr bwMode="auto"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17"/>
            <p:cNvSpPr/>
            <p:nvPr/>
          </p:nvSpPr>
          <p:spPr bwMode="auto"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8" name="object 18"/>
          <p:cNvSpPr/>
          <p:nvPr/>
        </p:nvSpPr>
        <p:spPr bwMode="auto">
          <a:xfrm>
            <a:off x="13168560" y="5955485"/>
            <a:ext cx="3432079" cy="3657667"/>
          </a:xfrm>
          <a:custGeom>
            <a:avLst/>
            <a:gdLst/>
            <a:ahLst/>
            <a:cxnLst/>
            <a:rect l="l" t="t" r="r" b="b"/>
            <a:pathLst>
              <a:path w="3877309" h="4068445" extrusionOk="0">
                <a:moveTo>
                  <a:pt x="2860060" y="0"/>
                </a:moveTo>
                <a:lnTo>
                  <a:pt x="2846877" y="2971965"/>
                </a:lnTo>
                <a:lnTo>
                  <a:pt x="4109" y="3143592"/>
                </a:lnTo>
                <a:lnTo>
                  <a:pt x="0" y="4068378"/>
                </a:lnTo>
                <a:lnTo>
                  <a:pt x="3877028" y="4068378"/>
                </a:lnTo>
                <a:lnTo>
                  <a:pt x="3877028" y="4513"/>
                </a:lnTo>
                <a:lnTo>
                  <a:pt x="2860060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3018836" name="Titre 2"/>
          <p:cNvSpPr>
            <a:spLocks noGrp="1"/>
          </p:cNvSpPr>
          <p:nvPr>
            <p:ph type="title"/>
          </p:nvPr>
        </p:nvSpPr>
        <p:spPr bwMode="auto">
          <a:xfrm>
            <a:off x="357219" y="251518"/>
            <a:ext cx="14691033" cy="1341155"/>
          </a:xfrm>
        </p:spPr>
        <p:txBody>
          <a:bodyPr/>
          <a:lstStyle/>
          <a:p>
            <a:pPr>
              <a:defRPr/>
            </a:pPr>
            <a:r>
              <a:rPr lang="fr-FR" sz="4400"/>
              <a:t>Formaliser des gouvernances locales :</a:t>
            </a:r>
            <a:br>
              <a:rPr lang="fr-FR" sz="4400"/>
            </a:br>
            <a:r>
              <a:rPr lang="fr-FR" sz="4400"/>
              <a:t>objectifs et moyens</a:t>
            </a:r>
            <a:endParaRPr/>
          </a:p>
        </p:txBody>
      </p:sp>
      <p:sp>
        <p:nvSpPr>
          <p:cNvPr id="673650018" name="ZoneTexte 6"/>
          <p:cNvSpPr txBox="1"/>
          <p:nvPr/>
        </p:nvSpPr>
        <p:spPr bwMode="auto">
          <a:xfrm>
            <a:off x="357219" y="1331640"/>
            <a:ext cx="15211250" cy="4572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endParaRPr lang="fr-FR" sz="2400" i="1" dirty="0">
              <a:solidFill>
                <a:srgbClr val="2C3176"/>
              </a:solidFill>
              <a:latin typeface="Marianne"/>
            </a:endParaRPr>
          </a:p>
          <a:p>
            <a:pPr lvl="1">
              <a:defRPr/>
            </a:pPr>
            <a:endParaRPr dirty="0">
              <a:solidFill>
                <a:srgbClr val="0070C0"/>
              </a:solidFill>
            </a:endParaRPr>
          </a:p>
          <a:p>
            <a:pPr lvl="1">
              <a:defRPr/>
            </a:pPr>
            <a:endParaRPr dirty="0">
              <a:solidFill>
                <a:srgbClr val="0070C0"/>
              </a:solidFill>
            </a:endParaRPr>
          </a:p>
          <a:p>
            <a:pPr lvl="1">
              <a:defRPr/>
            </a:pPr>
            <a:endParaRPr dirty="0">
              <a:solidFill>
                <a:srgbClr val="0070C0"/>
              </a:solidFill>
            </a:endParaRPr>
          </a:p>
          <a:p>
            <a:pPr marL="741079" lvl="1" indent="-283879">
              <a:buFont typeface="Arial"/>
              <a:buChar char="•"/>
              <a:defRPr/>
            </a:pPr>
            <a:r>
              <a:rPr lang="fr-FR" sz="2400" b="1" i="0" u="none" strike="noStrike" cap="none" spc="0" dirty="0">
                <a:solidFill>
                  <a:srgbClr val="2C3176"/>
                </a:solidFill>
                <a:latin typeface="Marianne"/>
                <a:ea typeface="Marianne"/>
                <a:cs typeface="Marianne"/>
              </a:rPr>
              <a:t>Doter en moyens de coordination d’action les gouvernances locales :</a:t>
            </a:r>
            <a:endParaRPr dirty="0"/>
          </a:p>
          <a:p>
            <a:pPr marL="1141129" lvl="2" indent="-283879">
              <a:buFont typeface="Arial"/>
              <a:buChar char="•"/>
              <a:defRPr/>
            </a:pPr>
            <a:r>
              <a:rPr lang="fr-FR" sz="2000" b="0" i="0" u="none" strike="noStrike" cap="none" spc="0" dirty="0">
                <a:solidFill>
                  <a:srgbClr val="0070C0"/>
                </a:solidFill>
                <a:latin typeface="Marianne"/>
                <a:ea typeface="Marianne"/>
                <a:cs typeface="Marianne"/>
              </a:rPr>
              <a:t>Identification des structures (dont le projet préexiste ou non) les plus aptes à coordonner à la bonne échelle l'action de médiation numérique sur le territoire, grâce à un poste de coordinateur de conseillers numériques en instruisant </a:t>
            </a:r>
            <a:r>
              <a:rPr lang="fr-FR" sz="2000" b="0" i="0" u="sng" strike="noStrike" cap="none" spc="0" dirty="0">
                <a:solidFill>
                  <a:srgbClr val="0070C0"/>
                </a:solidFill>
                <a:latin typeface="Marianne"/>
                <a:ea typeface="Marianne"/>
                <a:cs typeface="Marianne"/>
                <a:hlinkClick r:id="rId3" tooltip="https://societenumerique.gouv.fr/documents/83/Appel_%C3%A0_candidatures_conseiller_num%C3%A9riques_coordinateurs.pdf"/>
              </a:rPr>
              <a:t>l’appel à candidatures Conseiller numérique Coordinateur d’ici le 10 décembre</a:t>
            </a:r>
            <a:endParaRPr dirty="0"/>
          </a:p>
          <a:p>
            <a:pPr marL="1141128" lvl="2" indent="-283878">
              <a:buFont typeface="Arial"/>
              <a:buChar char="•"/>
              <a:defRPr/>
            </a:pPr>
            <a:r>
              <a:rPr lang="fr-FR" sz="2000" b="0" i="0" u="none" strike="noStrike" cap="none" spc="0" dirty="0">
                <a:solidFill>
                  <a:srgbClr val="0070C0"/>
                </a:solidFill>
                <a:latin typeface="Marianne"/>
                <a:ea typeface="Marianne"/>
                <a:cs typeface="Marianne"/>
              </a:rPr>
              <a:t>Articulation de la gouvernance avec la coordination France Services</a:t>
            </a:r>
            <a:endParaRPr dirty="0">
              <a:solidFill>
                <a:srgbClr val="0070C0"/>
              </a:solidFill>
            </a:endParaRPr>
          </a:p>
          <a:p>
            <a:pPr marL="1371600" lvl="2" indent="-457200">
              <a:buFont typeface="Arial"/>
              <a:buChar char="•"/>
              <a:defRPr/>
            </a:pPr>
            <a:endParaRPr lang="fr-FR" sz="2400" dirty="0">
              <a:solidFill>
                <a:srgbClr val="2C3176"/>
              </a:solidFill>
              <a:latin typeface="Marianne"/>
            </a:endParaRPr>
          </a:p>
          <a:p>
            <a:pPr marL="1371600" lvl="2" indent="-457200">
              <a:buFont typeface="Arial"/>
              <a:buChar char="•"/>
              <a:defRPr/>
            </a:pPr>
            <a:endParaRPr lang="fr-FR" sz="2400" dirty="0">
              <a:solidFill>
                <a:srgbClr val="2C3176"/>
              </a:solidFill>
              <a:latin typeface="Marianne"/>
            </a:endParaRPr>
          </a:p>
          <a:p>
            <a:pPr marL="914400" lvl="1" indent="-457200">
              <a:buFont typeface="Arial"/>
              <a:buChar char="•"/>
              <a:defRPr/>
            </a:pPr>
            <a:r>
              <a:rPr lang="fr-FR" sz="2400" b="1" dirty="0">
                <a:solidFill>
                  <a:srgbClr val="2C3176"/>
                </a:solidFill>
                <a:latin typeface="Marianne"/>
              </a:rPr>
              <a:t>Intégrer </a:t>
            </a:r>
            <a:r>
              <a:rPr lang="fr-FR" sz="2400" dirty="0">
                <a:solidFill>
                  <a:srgbClr val="2C3176"/>
                </a:solidFill>
                <a:latin typeface="Marianne"/>
              </a:rPr>
              <a:t>une réflexion autour des besoins en matière d'ingénierie financière ; </a:t>
            </a:r>
            <a:endParaRPr dirty="0"/>
          </a:p>
          <a:p>
            <a:pPr lvl="1">
              <a:defRPr/>
            </a:pPr>
            <a:r>
              <a:rPr lang="fr-FR" sz="2000" dirty="0">
                <a:solidFill>
                  <a:srgbClr val="0070C0"/>
                </a:solidFill>
                <a:latin typeface="Marianne"/>
              </a:rPr>
              <a:t>	    Formalisation, dans le temps, les engagements, notamment financiers, de chacune des parties-prenantes de la gouvernance  territoriale</a:t>
            </a:r>
            <a:endParaRPr sz="2000" dirty="0">
              <a:solidFill>
                <a:srgbClr val="0070C0"/>
              </a:solidFill>
              <a:latin typeface="Marianne"/>
            </a:endParaRPr>
          </a:p>
        </p:txBody>
      </p:sp>
      <p:grpSp>
        <p:nvGrpSpPr>
          <p:cNvPr id="1380173595" name="object 15"/>
          <p:cNvGrpSpPr/>
          <p:nvPr/>
        </p:nvGrpSpPr>
        <p:grpSpPr bwMode="auto">
          <a:xfrm rot="5399976">
            <a:off x="14487028" y="419734"/>
            <a:ext cx="1303020" cy="1377949"/>
            <a:chOff x="845064" y="548304"/>
            <a:chExt cx="1303020" cy="1377949"/>
          </a:xfrm>
        </p:grpSpPr>
        <p:sp>
          <p:nvSpPr>
            <p:cNvPr id="1407907563" name="object 16"/>
            <p:cNvSpPr/>
            <p:nvPr/>
          </p:nvSpPr>
          <p:spPr bwMode="auto">
            <a:xfrm>
              <a:off x="925360" y="647419"/>
              <a:ext cx="1222374" cy="1278889"/>
            </a:xfrm>
            <a:custGeom>
              <a:avLst/>
              <a:gdLst/>
              <a:ahLst/>
              <a:cxnLst/>
              <a:rect l="l" t="t" r="r" b="b"/>
              <a:pathLst>
                <a:path w="1222375" h="1278889" extrusionOk="0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146362518" name="object 17"/>
            <p:cNvSpPr/>
            <p:nvPr/>
          </p:nvSpPr>
          <p:spPr bwMode="auto">
            <a:xfrm>
              <a:off x="845064" y="548304"/>
              <a:ext cx="729614" cy="763269"/>
            </a:xfrm>
            <a:custGeom>
              <a:avLst/>
              <a:gdLst/>
              <a:ahLst/>
              <a:cxnLst/>
              <a:rect l="l" t="t" r="r" b="b"/>
              <a:pathLst>
                <a:path w="729615" h="763269" extrusionOk="0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841097316" name="object 18"/>
          <p:cNvSpPr/>
          <p:nvPr/>
        </p:nvSpPr>
        <p:spPr bwMode="auto">
          <a:xfrm>
            <a:off x="13168559" y="5955484"/>
            <a:ext cx="3432078" cy="3657666"/>
          </a:xfrm>
          <a:custGeom>
            <a:avLst/>
            <a:gdLst/>
            <a:ahLst/>
            <a:cxnLst/>
            <a:rect l="l" t="t" r="r" b="b"/>
            <a:pathLst>
              <a:path w="3877309" h="4068445" extrusionOk="0">
                <a:moveTo>
                  <a:pt x="2860060" y="0"/>
                </a:moveTo>
                <a:lnTo>
                  <a:pt x="2846877" y="2971965"/>
                </a:lnTo>
                <a:lnTo>
                  <a:pt x="4109" y="3143592"/>
                </a:lnTo>
                <a:lnTo>
                  <a:pt x="0" y="4068378"/>
                </a:lnTo>
                <a:lnTo>
                  <a:pt x="3877028" y="4068378"/>
                </a:lnTo>
                <a:lnTo>
                  <a:pt x="3877028" y="4513"/>
                </a:lnTo>
                <a:lnTo>
                  <a:pt x="2860060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83107538" name=" 483107537"/>
          <p:cNvSpPr/>
          <p:nvPr/>
        </p:nvSpPr>
        <p:spPr bwMode="auto">
          <a:xfrm>
            <a:off x="8721738" y="1308779"/>
            <a:ext cx="45720" cy="4572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366889562" name="Image 136688956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81561" y="2842585"/>
            <a:ext cx="368784" cy="368784"/>
          </a:xfrm>
          <a:prstGeom prst="rect">
            <a:avLst/>
          </a:prstGeom>
        </p:spPr>
      </p:pic>
      <p:sp>
        <p:nvSpPr>
          <p:cNvPr id="609433819" name=" 609433818"/>
          <p:cNvSpPr/>
          <p:nvPr/>
        </p:nvSpPr>
        <p:spPr bwMode="auto">
          <a:xfrm>
            <a:off x="8000559" y="4434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995980957" name="Image 199598095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217632" y="5245129"/>
            <a:ext cx="355177" cy="355177"/>
          </a:xfrm>
          <a:prstGeom prst="rect">
            <a:avLst/>
          </a:prstGeom>
        </p:spPr>
      </p:pic>
      <p:pic>
        <p:nvPicPr>
          <p:cNvPr id="1922089396" name="Image 136688956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81560" y="3786809"/>
            <a:ext cx="368784" cy="3687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</TotalTime>
  <Words>1954</Words>
  <Application>Microsoft Office PowerPoint</Application>
  <DocSecurity>0</DocSecurity>
  <PresentationFormat>Personnalisé</PresentationFormat>
  <Paragraphs>209</Paragraphs>
  <Slides>27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Calibri</vt:lpstr>
      <vt:lpstr>Marianne</vt:lpstr>
      <vt:lpstr>Marianne ExtraBold</vt:lpstr>
      <vt:lpstr>Wingdings</vt:lpstr>
      <vt:lpstr>Office Theme</vt:lpstr>
      <vt:lpstr>Présentation PowerPoint</vt:lpstr>
      <vt:lpstr>Présentation PowerPoint</vt:lpstr>
      <vt:lpstr>France Numérique Ensemble</vt:lpstr>
      <vt:lpstr>Présentation PowerPoint</vt:lpstr>
      <vt:lpstr>Présentation PowerPoint</vt:lpstr>
      <vt:lpstr>Circulaire du 28 juillet 2023</vt:lpstr>
      <vt:lpstr>La Circulaire du 28 juillet 2023</vt:lpstr>
      <vt:lpstr>Le calendrier de mise en œuvre </vt:lpstr>
      <vt:lpstr>Formaliser des gouvernances locales : objectifs et moyens</vt:lpstr>
      <vt:lpstr>La Plateforme France Numérique Ensemble </vt:lpstr>
      <vt:lpstr>Plateforme France Numérique Ensemble et circulaire du 28/07</vt:lpstr>
      <vt:lpstr>AAC Coordinateur de Conseillers Numériques</vt:lpstr>
      <vt:lpstr>L’objectif de l’AAC</vt:lpstr>
      <vt:lpstr>Modalité de soutien de l’Etat pour l’accueil d’un Conseiller numérique coordinateur</vt:lpstr>
      <vt:lpstr>Engagements de la structure bénéficiaire</vt:lpstr>
      <vt:lpstr>Porter un poste de Conseiller numérique coordinateur</vt:lpstr>
      <vt:lpstr>Les coordinateurs déjà existants</vt:lpstr>
      <vt:lpstr>Structuration de l’animation et de la coordination territoriale du dispositif</vt:lpstr>
      <vt:lpstr>Comment candidater ?</vt:lpstr>
      <vt:lpstr>Comment candidater ?</vt:lpstr>
      <vt:lpstr>Comment candidater ?</vt:lpstr>
      <vt:lpstr>Comment candidater ?</vt:lpstr>
      <vt:lpstr>Comment candidater ?</vt:lpstr>
      <vt:lpstr>AAC Coordinateur de Conseillers Numériques</vt:lpstr>
      <vt:lpstr>Numérique en Commun[s]</vt:lpstr>
      <vt:lpstr> Numérique en Commun[s] - 19 et 20 octobre</vt:lpstr>
      <vt:lpstr>Des questions 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présentation PPT ANCT</dc:title>
  <dc:subject/>
  <dc:creator>MARTINEZ Alexandre</dc:creator>
  <cp:keywords/>
  <dc:description/>
  <cp:lastModifiedBy>HERRIOT Julia</cp:lastModifiedBy>
  <cp:revision>219</cp:revision>
  <dcterms:created xsi:type="dcterms:W3CDTF">2022-09-01T08:45:33Z</dcterms:created>
  <dcterms:modified xsi:type="dcterms:W3CDTF">2023-09-19T09:39:07Z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Creator">
    <vt:lpwstr>Adobe Illustrator 25.0 (Macintosh)</vt:lpwstr>
  </property>
  <property fmtid="{D5CDD505-2E9C-101B-9397-08002B2CF9AE}" pid="4" name="LastSaved">
    <vt:filetime>2022-09-01T00:00:00Z</vt:filetime>
  </property>
</Properties>
</file>