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Overpass"/>
      <p:regular r:id="rId22"/>
      <p:bold r:id="rId23"/>
      <p:italic r:id="rId24"/>
      <p:boldItalic r:id="rId25"/>
    </p:embeddedFont>
    <p:embeddedFont>
      <p:font typeface="Proxima Nova Semibold"/>
      <p:regular r:id="rId26"/>
      <p:bold r:id="rId27"/>
      <p:boldItalic r:id="rId28"/>
    </p:embeddedFont>
    <p:embeddedFont>
      <p:font typeface="Overpass SemiBold"/>
      <p:regular r:id="rId29"/>
      <p:bold r:id="rId30"/>
      <p:italic r:id="rId31"/>
      <p:boldItalic r:id="rId32"/>
    </p:embeddedFont>
    <p:embeddedFont>
      <p:font typeface="Barlow"/>
      <p:regular r:id="rId33"/>
      <p:bold r:id="rId34"/>
      <p:italic r:id="rId35"/>
      <p:boldItalic r:id="rId36"/>
    </p:embeddedFont>
    <p:embeddedFont>
      <p:font typeface="Overpass Medium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verpassMedium-boldItalic.fntdata"/><Relationship Id="rId20" Type="http://schemas.openxmlformats.org/officeDocument/2006/relationships/font" Target="fonts/ProximaNova-italic.fntdata"/><Relationship Id="rId22" Type="http://schemas.openxmlformats.org/officeDocument/2006/relationships/font" Target="fonts/Overpass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Overpass-italic.fntdata"/><Relationship Id="rId23" Type="http://schemas.openxmlformats.org/officeDocument/2006/relationships/font" Target="fonts/Overpas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Semibold-regular.fntdata"/><Relationship Id="rId25" Type="http://schemas.openxmlformats.org/officeDocument/2006/relationships/font" Target="fonts/Overpass-boldItalic.fntdata"/><Relationship Id="rId28" Type="http://schemas.openxmlformats.org/officeDocument/2006/relationships/font" Target="fonts/ProximaNovaSemibold-boldItalic.fntdata"/><Relationship Id="rId27" Type="http://schemas.openxmlformats.org/officeDocument/2006/relationships/font" Target="fonts/ProximaNova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verpass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verpassSemiBold-italic.fntdata"/><Relationship Id="rId30" Type="http://schemas.openxmlformats.org/officeDocument/2006/relationships/font" Target="fonts/OverpassSemiBold-bold.fntdata"/><Relationship Id="rId11" Type="http://schemas.openxmlformats.org/officeDocument/2006/relationships/slide" Target="slides/slide6.xml"/><Relationship Id="rId33" Type="http://schemas.openxmlformats.org/officeDocument/2006/relationships/font" Target="fonts/Barlow-regular.fntdata"/><Relationship Id="rId10" Type="http://schemas.openxmlformats.org/officeDocument/2006/relationships/slide" Target="slides/slide5.xml"/><Relationship Id="rId32" Type="http://schemas.openxmlformats.org/officeDocument/2006/relationships/font" Target="fonts/OverpassSemiBold-boldItalic.fntdata"/><Relationship Id="rId13" Type="http://schemas.openxmlformats.org/officeDocument/2006/relationships/slide" Target="slides/slide8.xml"/><Relationship Id="rId35" Type="http://schemas.openxmlformats.org/officeDocument/2006/relationships/font" Target="fonts/Barlow-italic.fntdata"/><Relationship Id="rId12" Type="http://schemas.openxmlformats.org/officeDocument/2006/relationships/slide" Target="slides/slide7.xml"/><Relationship Id="rId34" Type="http://schemas.openxmlformats.org/officeDocument/2006/relationships/font" Target="fonts/Barlow-bold.fntdata"/><Relationship Id="rId15" Type="http://schemas.openxmlformats.org/officeDocument/2006/relationships/slide" Target="slides/slide10.xml"/><Relationship Id="rId37" Type="http://schemas.openxmlformats.org/officeDocument/2006/relationships/font" Target="fonts/OverpassMedium-regular.fntdata"/><Relationship Id="rId14" Type="http://schemas.openxmlformats.org/officeDocument/2006/relationships/slide" Target="slides/slide9.xml"/><Relationship Id="rId36" Type="http://schemas.openxmlformats.org/officeDocument/2006/relationships/font" Target="fonts/Barlow-boldItalic.fntdata"/><Relationship Id="rId17" Type="http://schemas.openxmlformats.org/officeDocument/2006/relationships/slide" Target="slides/slide12.xml"/><Relationship Id="rId39" Type="http://schemas.openxmlformats.org/officeDocument/2006/relationships/font" Target="fonts/OverpassMedium-italic.fntdata"/><Relationship Id="rId16" Type="http://schemas.openxmlformats.org/officeDocument/2006/relationships/slide" Target="slides/slide11.xml"/><Relationship Id="rId38" Type="http://schemas.openxmlformats.org/officeDocument/2006/relationships/font" Target="fonts/OverpassMedium-bold.fntdata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ramaforms.org/remontee-des-besoins-en-formation-continue-des-professionnels-1701704886?utm_source=brevo&amp;utm_campaign=Lettre%20dinformation%2017%20CN%20Janvier%202024&amp;utm_medium=email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ypads2.framapad.org/mypads/?/mypads/group/cafe-visio-janvier-2024-5cuo29nk/pad/view/cafe-visio-16-pdur295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c5d2173f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c5d2173f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c5d2173f2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c5d2173f2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2"/>
              </a:rPr>
              <a:t>Remontée des besoins en formation continue des professionnels | Framaforms.org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86829f3a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86829f3a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ec5d2173f2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ec5d2173f2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c5d2173f2_2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c5d2173f2_2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eede48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2eede48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c5d2173f2_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c5d2173f2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2"/>
              </a:rPr>
              <a:t>https://mypads2.framapad.org/mypads/?/mypads/group/cafe-visio-janvier-2024-5cuo29nk/pad/view/cafe-visio-16-pdur2954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c5d2173f2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c5d2173f2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c5d2173f2_2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c5d2173f2_2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c5d2173f2_2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ec5d2173f2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c5d2173f2_2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ec5d2173f2_2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62790" y="2014663"/>
            <a:ext cx="80184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10500">
                <a:solidFill>
                  <a:srgbClr val="FCC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ramaforms.org/inscription-assises-educpopnum-15-et-16-fevrier-2024-1704983153" TargetMode="External"/><Relationship Id="rId4" Type="http://schemas.openxmlformats.org/officeDocument/2006/relationships/hyperlink" Target="https://www.internetsanscrainte.fr/sid" TargetMode="External"/><Relationship Id="rId5" Type="http://schemas.openxmlformats.org/officeDocument/2006/relationships/hyperlink" Target="https://framaforms.org/inscription-au-cafe-visio-17-intelligence-artificielle-le-14-mars-de-9h30-a-11h-1705337407" TargetMode="External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459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1116025" y="-1376825"/>
            <a:ext cx="4021500" cy="4021500"/>
          </a:xfrm>
          <a:prstGeom prst="ellipse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510" y="185100"/>
            <a:ext cx="247628" cy="26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132700" y="4655276"/>
            <a:ext cx="247628" cy="26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313" y="380063"/>
            <a:ext cx="4383374" cy="43833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6937550" y="3352675"/>
            <a:ext cx="4021500" cy="4021500"/>
          </a:xfrm>
          <a:prstGeom prst="ellipse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-1438275" y="-1017800"/>
            <a:ext cx="4021500" cy="4021500"/>
          </a:xfrm>
          <a:prstGeom prst="ellipse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1440450" y="1792199"/>
            <a:ext cx="1874400" cy="2038200"/>
          </a:xfrm>
          <a:prstGeom prst="flowChartAlternateProcess">
            <a:avLst/>
          </a:prstGeom>
          <a:solidFill>
            <a:srgbClr val="8FD1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23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3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latin typeface="Overpass"/>
                <a:ea typeface="Overpass"/>
                <a:cs typeface="Overpass"/>
                <a:sym typeface="Overpass"/>
              </a:rPr>
              <a:t>Café-Visio #16 </a:t>
            </a:r>
            <a:endParaRPr sz="80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389175" y="556825"/>
            <a:ext cx="80532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Point formation - Remontées de besoins</a:t>
            </a:r>
            <a:endParaRPr b="1" sz="22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3506900" y="2484900"/>
            <a:ext cx="20496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Anaïs BARROT</a:t>
            </a:r>
            <a:endParaRPr b="1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Chargée de formation au sein d’Hubikoop</a:t>
            </a:r>
            <a:endParaRPr sz="13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100" y="1908600"/>
            <a:ext cx="1625100" cy="180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6197500" y="1952350"/>
            <a:ext cx="4021500" cy="4021500"/>
          </a:xfrm>
          <a:prstGeom prst="ellipse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/>
        </p:nvSpPr>
        <p:spPr>
          <a:xfrm>
            <a:off x="1347700" y="716188"/>
            <a:ext cx="556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Rendez-vous à venir… </a:t>
            </a:r>
            <a:endParaRPr b="1" sz="12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418439" y="2221964"/>
            <a:ext cx="1152600" cy="590700"/>
          </a:xfrm>
          <a:prstGeom prst="homePlate">
            <a:avLst>
              <a:gd fmla="val 50000" name="adj"/>
            </a:avLst>
          </a:prstGeom>
          <a:solidFill>
            <a:srgbClr val="C2B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/>
          </a:p>
        </p:txBody>
      </p:sp>
      <p:sp>
        <p:nvSpPr>
          <p:cNvPr id="221" name="Google Shape;221;p24"/>
          <p:cNvSpPr/>
          <p:nvPr/>
        </p:nvSpPr>
        <p:spPr>
          <a:xfrm>
            <a:off x="2398100" y="2226763"/>
            <a:ext cx="2288400" cy="590700"/>
          </a:xfrm>
          <a:prstGeom prst="chevron">
            <a:avLst>
              <a:gd fmla="val 50000" name="adj"/>
            </a:avLst>
          </a:prstGeom>
          <a:solidFill>
            <a:srgbClr val="B29C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4509625" y="2221500"/>
            <a:ext cx="2288400" cy="590700"/>
          </a:xfrm>
          <a:prstGeom prst="chevron">
            <a:avLst>
              <a:gd fmla="val 50000" name="adj"/>
            </a:avLst>
          </a:prstGeom>
          <a:solidFill>
            <a:srgbClr val="998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1"/>
          </a:p>
        </p:txBody>
      </p:sp>
      <p:cxnSp>
        <p:nvCxnSpPr>
          <p:cNvPr id="223" name="Google Shape;223;p24"/>
          <p:cNvCxnSpPr>
            <a:stCxn id="220" idx="0"/>
            <a:endCxn id="224" idx="2"/>
          </p:cNvCxnSpPr>
          <p:nvPr/>
        </p:nvCxnSpPr>
        <p:spPr>
          <a:xfrm rot="10800000">
            <a:off x="1846164" y="1924964"/>
            <a:ext cx="900" cy="29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4"/>
          <p:cNvCxnSpPr>
            <a:stCxn id="226" idx="0"/>
            <a:endCxn id="221" idx="2"/>
          </p:cNvCxnSpPr>
          <p:nvPr/>
        </p:nvCxnSpPr>
        <p:spPr>
          <a:xfrm rot="10800000">
            <a:off x="3394763" y="2817513"/>
            <a:ext cx="0" cy="27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4"/>
          <p:cNvCxnSpPr>
            <a:stCxn id="222" idx="0"/>
            <a:endCxn id="228" idx="2"/>
          </p:cNvCxnSpPr>
          <p:nvPr/>
        </p:nvCxnSpPr>
        <p:spPr>
          <a:xfrm rot="10800000">
            <a:off x="5504950" y="1925100"/>
            <a:ext cx="1200" cy="2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24"/>
          <p:cNvSpPr txBox="1"/>
          <p:nvPr/>
        </p:nvSpPr>
        <p:spPr>
          <a:xfrm>
            <a:off x="1269800" y="1597363"/>
            <a:ext cx="11526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6 Février</a:t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2611463" y="3089613"/>
            <a:ext cx="1566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  <a:latin typeface="Overpass Medium"/>
                <a:ea typeface="Overpass Medium"/>
                <a:cs typeface="Overpass Medium"/>
                <a:sym typeface="Overpass Medium"/>
              </a:rPr>
              <a:t>Assises régionales EducPopNum</a:t>
            </a:r>
            <a:endParaRPr sz="900">
              <a:solidFill>
                <a:schemeClr val="dk2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hlink"/>
                </a:solidFill>
                <a:latin typeface="Overpass Medium"/>
                <a:ea typeface="Overpass Medium"/>
                <a:cs typeface="Overpass Medium"/>
                <a:sym typeface="Overpass Medium"/>
                <a:hlinkClick r:id="rId3"/>
              </a:rPr>
              <a:t>Inscriptions</a:t>
            </a:r>
            <a:endParaRPr sz="900">
              <a:solidFill>
                <a:schemeClr val="dk2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4621826" y="1610763"/>
            <a:ext cx="176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14 Mars </a:t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1119950" y="3051800"/>
            <a:ext cx="1452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hlink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  <a:hlinkClick r:id="rId4"/>
              </a:rPr>
              <a:t>Safer Internet Day</a:t>
            </a:r>
            <a:r>
              <a:rPr lang="fr" sz="900">
                <a:solidFill>
                  <a:schemeClr val="dk1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, organisé par Internet Sans Crainte, en partenariat avec le 3018 et Point de Contact.</a:t>
            </a:r>
            <a:endParaRPr sz="900">
              <a:solidFill>
                <a:schemeClr val="dk2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4481425" y="3049688"/>
            <a:ext cx="20478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9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Café-Visio #17</a:t>
            </a:r>
            <a:endParaRPr sz="9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9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Thématique “IA”</a:t>
            </a:r>
            <a:endParaRPr sz="9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900" u="sng">
                <a:solidFill>
                  <a:schemeClr val="hlink"/>
                </a:solidFill>
                <a:latin typeface="Overpass"/>
                <a:ea typeface="Overpass"/>
                <a:cs typeface="Overpass"/>
                <a:sym typeface="Overpass"/>
                <a:hlinkClick r:id="rId5"/>
              </a:rPr>
              <a:t>Inscriptions</a:t>
            </a:r>
            <a:endParaRPr sz="9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31" name="Google Shape;23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54703">
            <a:off x="5054800" y="3413828"/>
            <a:ext cx="1009801" cy="757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4"/>
          <p:cNvCxnSpPr>
            <a:stCxn id="229" idx="0"/>
            <a:endCxn id="220" idx="2"/>
          </p:cNvCxnSpPr>
          <p:nvPr/>
        </p:nvCxnSpPr>
        <p:spPr>
          <a:xfrm flipH="1" rot="10800000">
            <a:off x="1846100" y="2812700"/>
            <a:ext cx="900" cy="23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4"/>
          <p:cNvCxnSpPr>
            <a:stCxn id="222" idx="2"/>
            <a:endCxn id="230" idx="0"/>
          </p:cNvCxnSpPr>
          <p:nvPr/>
        </p:nvCxnSpPr>
        <p:spPr>
          <a:xfrm flipH="1">
            <a:off x="5505250" y="2812200"/>
            <a:ext cx="900" cy="2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4"/>
          <p:cNvSpPr txBox="1"/>
          <p:nvPr/>
        </p:nvSpPr>
        <p:spPr>
          <a:xfrm>
            <a:off x="2511735" y="1610763"/>
            <a:ext cx="176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15-16 Février</a:t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cxnSp>
        <p:nvCxnSpPr>
          <p:cNvPr id="235" name="Google Shape;235;p24"/>
          <p:cNvCxnSpPr>
            <a:stCxn id="221" idx="0"/>
            <a:endCxn id="234" idx="2"/>
          </p:cNvCxnSpPr>
          <p:nvPr/>
        </p:nvCxnSpPr>
        <p:spPr>
          <a:xfrm flipH="1" rot="10800000">
            <a:off x="3394625" y="1925263"/>
            <a:ext cx="300" cy="30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4"/>
          <p:cNvSpPr/>
          <p:nvPr/>
        </p:nvSpPr>
        <p:spPr>
          <a:xfrm>
            <a:off x="6623150" y="2226775"/>
            <a:ext cx="2288400" cy="590700"/>
          </a:xfrm>
          <a:prstGeom prst="chevron">
            <a:avLst>
              <a:gd fmla="val 50000" name="adj"/>
            </a:avLst>
          </a:prstGeom>
          <a:solidFill>
            <a:srgbClr val="7A5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b="1"/>
          </a:p>
        </p:txBody>
      </p:sp>
      <p:sp>
        <p:nvSpPr>
          <p:cNvPr id="237" name="Google Shape;237;p24"/>
          <p:cNvSpPr txBox="1"/>
          <p:nvPr/>
        </p:nvSpPr>
        <p:spPr>
          <a:xfrm>
            <a:off x="6731926" y="1597363"/>
            <a:ext cx="176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16 Mai </a:t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cxnSp>
        <p:nvCxnSpPr>
          <p:cNvPr id="238" name="Google Shape;238;p24"/>
          <p:cNvCxnSpPr/>
          <p:nvPr/>
        </p:nvCxnSpPr>
        <p:spPr>
          <a:xfrm rot="10800000">
            <a:off x="7643225" y="1927825"/>
            <a:ext cx="1200" cy="2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4"/>
          <p:cNvCxnSpPr/>
          <p:nvPr/>
        </p:nvCxnSpPr>
        <p:spPr>
          <a:xfrm flipH="1">
            <a:off x="7643375" y="2820025"/>
            <a:ext cx="900" cy="2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4"/>
          <p:cNvSpPr txBox="1"/>
          <p:nvPr/>
        </p:nvSpPr>
        <p:spPr>
          <a:xfrm>
            <a:off x="6619925" y="3094398"/>
            <a:ext cx="20478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9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Café-Visio #18</a:t>
            </a:r>
            <a:endParaRPr sz="9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9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Thématique “Outils </a:t>
            </a:r>
            <a:r>
              <a:rPr lang="fr" sz="9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d'animation</a:t>
            </a:r>
            <a:r>
              <a:rPr lang="fr" sz="9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 interactifs”</a:t>
            </a:r>
            <a:endParaRPr sz="9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575" y="619625"/>
            <a:ext cx="1168384" cy="82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3583" y="754450"/>
            <a:ext cx="3901963" cy="157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450" y="3289026"/>
            <a:ext cx="1381381" cy="9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3342" y="3684927"/>
            <a:ext cx="918541" cy="78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4846" y="529596"/>
            <a:ext cx="529600" cy="6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5402" y="3017900"/>
            <a:ext cx="1216800" cy="12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55548" y="1750198"/>
            <a:ext cx="918525" cy="97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02627" y="232951"/>
            <a:ext cx="3279700" cy="23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 txBox="1"/>
          <p:nvPr/>
        </p:nvSpPr>
        <p:spPr>
          <a:xfrm>
            <a:off x="6666975" y="3141225"/>
            <a:ext cx="2183700" cy="1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Pour changer la couleur :</a:t>
            </a:r>
            <a:endParaRPr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Option de mise en forme &gt;</a:t>
            </a:r>
            <a:r>
              <a:rPr lang="fr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fr" sz="11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Nouvelle coloration</a:t>
            </a:r>
            <a:endParaRPr sz="11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Tu choisis une couleur adaptée</a:t>
            </a:r>
            <a:endParaRPr sz="11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4572000" y="2220050"/>
            <a:ext cx="4685700" cy="4691400"/>
          </a:xfrm>
          <a:prstGeom prst="diamond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-300250" y="-509525"/>
            <a:ext cx="4021500" cy="4021500"/>
          </a:xfrm>
          <a:prstGeom prst="ellipse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5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5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Café-visio #16</a:t>
            </a:r>
            <a:endParaRPr sz="8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67975" y="645325"/>
            <a:ext cx="5438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Programme de ce Café-Visio</a:t>
            </a:r>
            <a:endParaRPr b="1" sz="22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356750" y="1346363"/>
            <a:ext cx="53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Présentation de Hubikoop - 5 min</a:t>
            </a:r>
            <a:endParaRPr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407650" y="2933838"/>
            <a:ext cx="76221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Echanges</a:t>
            </a:r>
            <a:r>
              <a:rPr b="1" lang="fr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 - Questions / Réponses - 10 min </a:t>
            </a:r>
            <a:endParaRPr sz="13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950" y="526969"/>
            <a:ext cx="490447" cy="3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453" y="1388945"/>
            <a:ext cx="330875" cy="2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453" y="2457595"/>
            <a:ext cx="330875" cy="2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453" y="3023345"/>
            <a:ext cx="330875" cy="2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407650" y="1872350"/>
            <a:ext cx="53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Bilan 2023 - 15 min</a:t>
            </a:r>
            <a:endParaRPr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878" y="1913757"/>
            <a:ext cx="330875" cy="2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407650" y="2398350"/>
            <a:ext cx="53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Vos projets 2024 - 20 min</a:t>
            </a:r>
            <a:endParaRPr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356750" y="3459838"/>
            <a:ext cx="76221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Point formation - Remontées de besoins - 15 min</a:t>
            </a:r>
            <a:endParaRPr sz="13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453" y="3547145"/>
            <a:ext cx="330875" cy="2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4594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300250" y="-509525"/>
            <a:ext cx="4021500" cy="4021500"/>
          </a:xfrm>
          <a:prstGeom prst="ellipse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4572000" y="2220050"/>
            <a:ext cx="4685700" cy="4691400"/>
          </a:xfrm>
          <a:prstGeom prst="diamond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6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6"/>
          <p:cNvSpPr txBox="1"/>
          <p:nvPr/>
        </p:nvSpPr>
        <p:spPr>
          <a:xfrm>
            <a:off x="736975" y="1710525"/>
            <a:ext cx="7940400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Présentation de Hubikoop </a:t>
            </a:r>
            <a:endParaRPr b="1" sz="32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Le Hub territorial pour un numérique inclusif en Nouvelle-Aquitaine</a:t>
            </a:r>
            <a:endParaRPr b="1" sz="2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Café-visio #16</a:t>
            </a:r>
            <a:endParaRPr sz="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4572000" y="2220050"/>
            <a:ext cx="4685700" cy="4691400"/>
          </a:xfrm>
          <a:prstGeom prst="diamond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-300250" y="-509525"/>
            <a:ext cx="4021500" cy="4021500"/>
          </a:xfrm>
          <a:prstGeom prst="ellipse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" name="Google Shape;100;p17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7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Café-visio #16</a:t>
            </a:r>
            <a:endParaRPr sz="8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71475" y="347350"/>
            <a:ext cx="83883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Hubikoop : Coopérative pour l’inclusion numérique en Nouvelle-Aquitaine</a:t>
            </a:r>
            <a:endParaRPr b="1" sz="22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76250" y="1330325"/>
            <a:ext cx="83883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Pour développer et renforcer l’écosystème régional, nous avons quatre activités principales : </a:t>
            </a:r>
            <a:endParaRPr b="1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36025" y="2855375"/>
            <a:ext cx="76221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105" name="Google Shape;105;p17"/>
          <p:cNvGrpSpPr/>
          <p:nvPr/>
        </p:nvGrpSpPr>
        <p:grpSpPr>
          <a:xfrm>
            <a:off x="2350707" y="1882355"/>
            <a:ext cx="2180093" cy="2156070"/>
            <a:chOff x="2464107" y="2497355"/>
            <a:chExt cx="2180093" cy="2156070"/>
          </a:xfrm>
        </p:grpSpPr>
        <p:sp>
          <p:nvSpPr>
            <p:cNvPr id="106" name="Google Shape;106;p17"/>
            <p:cNvSpPr/>
            <p:nvPr/>
          </p:nvSpPr>
          <p:spPr>
            <a:xfrm>
              <a:off x="2558300" y="2586425"/>
              <a:ext cx="2085900" cy="2067000"/>
            </a:xfrm>
            <a:prstGeom prst="flowChartAlternateProcess">
              <a:avLst/>
            </a:prstGeom>
            <a:solidFill>
              <a:srgbClr val="38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 rot="10800000">
              <a:off x="3425075" y="3705538"/>
              <a:ext cx="990600" cy="933600"/>
            </a:xfrm>
            <a:prstGeom prst="chevron">
              <a:avLst>
                <a:gd fmla="val 50000" name="adj"/>
              </a:avLst>
            </a:prstGeom>
            <a:solidFill>
              <a:srgbClr val="666B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 rot="2081472">
              <a:off x="2509742" y="2813311"/>
              <a:ext cx="1285784" cy="561974"/>
            </a:xfrm>
            <a:prstGeom prst="flowChartTerminator">
              <a:avLst/>
            </a:prstGeom>
            <a:solidFill>
              <a:srgbClr val="666B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140907" y="1882355"/>
            <a:ext cx="2180093" cy="2156070"/>
            <a:chOff x="254307" y="2497355"/>
            <a:chExt cx="2180093" cy="2156070"/>
          </a:xfrm>
        </p:grpSpPr>
        <p:sp>
          <p:nvSpPr>
            <p:cNvPr id="110" name="Google Shape;110;p17"/>
            <p:cNvSpPr/>
            <p:nvPr/>
          </p:nvSpPr>
          <p:spPr>
            <a:xfrm>
              <a:off x="348500" y="2586425"/>
              <a:ext cx="2085900" cy="2067000"/>
            </a:xfrm>
            <a:prstGeom prst="flowChartAlternateProcess">
              <a:avLst/>
            </a:prstGeom>
            <a:solidFill>
              <a:srgbClr val="4599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10800000">
              <a:off x="1215275" y="3705538"/>
              <a:ext cx="990600" cy="933600"/>
            </a:xfrm>
            <a:prstGeom prst="chevron">
              <a:avLst>
                <a:gd fmla="val 50000" name="adj"/>
              </a:avLst>
            </a:prstGeom>
            <a:solidFill>
              <a:srgbClr val="8F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2081472">
              <a:off x="299942" y="2813311"/>
              <a:ext cx="1285784" cy="561974"/>
            </a:xfrm>
            <a:prstGeom prst="flowChartTerminator">
              <a:avLst/>
            </a:prstGeom>
            <a:solidFill>
              <a:srgbClr val="8F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7"/>
          <p:cNvGrpSpPr/>
          <p:nvPr/>
        </p:nvGrpSpPr>
        <p:grpSpPr>
          <a:xfrm>
            <a:off x="4560507" y="1882355"/>
            <a:ext cx="2180093" cy="2156070"/>
            <a:chOff x="4673907" y="2497355"/>
            <a:chExt cx="2180093" cy="2156070"/>
          </a:xfrm>
        </p:grpSpPr>
        <p:sp>
          <p:nvSpPr>
            <p:cNvPr id="114" name="Google Shape;114;p17"/>
            <p:cNvSpPr/>
            <p:nvPr/>
          </p:nvSpPr>
          <p:spPr>
            <a:xfrm>
              <a:off x="4768100" y="2586425"/>
              <a:ext cx="2085900" cy="2067000"/>
            </a:xfrm>
            <a:prstGeom prst="flowChartAlternateProcess">
              <a:avLst/>
            </a:prstGeom>
            <a:solidFill>
              <a:srgbClr val="D47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 rot="10800000">
              <a:off x="5634875" y="3705538"/>
              <a:ext cx="990600" cy="933600"/>
            </a:xfrm>
            <a:prstGeom prst="chevron">
              <a:avLst>
                <a:gd fmla="val 50000" name="adj"/>
              </a:avLst>
            </a:prstGeom>
            <a:solidFill>
              <a:srgbClr val="BD6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 rot="2081472">
              <a:off x="4719542" y="2813311"/>
              <a:ext cx="1285784" cy="561974"/>
            </a:xfrm>
            <a:prstGeom prst="flowChartTerminator">
              <a:avLst/>
            </a:prstGeom>
            <a:solidFill>
              <a:srgbClr val="BD6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6770307" y="1882355"/>
            <a:ext cx="2180093" cy="2156070"/>
            <a:chOff x="6883707" y="2497355"/>
            <a:chExt cx="2180093" cy="2156070"/>
          </a:xfrm>
        </p:grpSpPr>
        <p:sp>
          <p:nvSpPr>
            <p:cNvPr id="118" name="Google Shape;118;p17"/>
            <p:cNvSpPr/>
            <p:nvPr/>
          </p:nvSpPr>
          <p:spPr>
            <a:xfrm>
              <a:off x="6977900" y="2586425"/>
              <a:ext cx="2085900" cy="2067000"/>
            </a:xfrm>
            <a:prstGeom prst="flowChartAlternateProcess">
              <a:avLst/>
            </a:prstGeom>
            <a:solidFill>
              <a:srgbClr val="666B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 rot="10800000">
              <a:off x="7844675" y="3705538"/>
              <a:ext cx="990600" cy="933600"/>
            </a:xfrm>
            <a:prstGeom prst="chevron">
              <a:avLst>
                <a:gd fmla="val 50000" name="adj"/>
              </a:avLst>
            </a:prstGeom>
            <a:solidFill>
              <a:srgbClr val="A3A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 rot="2081472">
              <a:off x="6929342" y="2813311"/>
              <a:ext cx="1285784" cy="561974"/>
            </a:xfrm>
            <a:prstGeom prst="flowChartTerminator">
              <a:avLst/>
            </a:prstGeom>
            <a:solidFill>
              <a:srgbClr val="A3A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7"/>
          <p:cNvSpPr txBox="1"/>
          <p:nvPr/>
        </p:nvSpPr>
        <p:spPr>
          <a:xfrm>
            <a:off x="315700" y="2529150"/>
            <a:ext cx="1954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Animation de l’écosystème territoriale</a:t>
            </a:r>
            <a:endParaRPr b="1" sz="16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478913" y="2529150"/>
            <a:ext cx="1954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Accompagnement</a:t>
            </a:r>
            <a:endParaRPr b="1" sz="16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des collectivités</a:t>
            </a:r>
            <a:r>
              <a:rPr b="1" lang="fr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b="1"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688713" y="2529150"/>
            <a:ext cx="1954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Déploiement et conception de formations</a:t>
            </a:r>
            <a:r>
              <a:rPr b="1" lang="fr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b="1"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6934538" y="2529150"/>
            <a:ext cx="1954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Animation du réseau des Conseillers numériques</a:t>
            </a:r>
            <a:r>
              <a:rPr b="1" lang="fr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b="1"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724" y="2095650"/>
            <a:ext cx="410400" cy="4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228" y="2171532"/>
            <a:ext cx="330875" cy="2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9163" y="2167669"/>
            <a:ext cx="410400" cy="28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2950" y="2043065"/>
            <a:ext cx="410400" cy="5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4594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-300250" y="-509525"/>
            <a:ext cx="4021500" cy="4021500"/>
          </a:xfrm>
          <a:prstGeom prst="ellipse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4572000" y="2220050"/>
            <a:ext cx="4685700" cy="4691400"/>
          </a:xfrm>
          <a:prstGeom prst="diamond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8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Café-visio #16</a:t>
            </a:r>
            <a:endParaRPr sz="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736975" y="1634325"/>
            <a:ext cx="7940400" cy="3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Votre bilan 2023 </a:t>
            </a:r>
            <a:endParaRPr b="1" sz="32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-"/>
            </a:pPr>
            <a:r>
              <a:rPr lang="fr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Qu’est-ce que j’ai fait cette année et qui a bien marché ?</a:t>
            </a: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-"/>
            </a:pPr>
            <a:r>
              <a:rPr lang="fr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Qu’est-ce que j’ai fait, ou pas, qui n’a pas fonctionné ?</a:t>
            </a: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-"/>
            </a:pPr>
            <a:r>
              <a:rPr lang="fr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Qu’est-ce que je ferais différemment la prochaine fois ?</a:t>
            </a:r>
            <a:endParaRPr b="1" sz="2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55537">
            <a:off x="797780" y="1605783"/>
            <a:ext cx="2125662" cy="151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-1401750" y="2005025"/>
            <a:ext cx="3748500" cy="3767700"/>
          </a:xfrm>
          <a:prstGeom prst="ellipse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6571550" y="-959500"/>
            <a:ext cx="3748500" cy="3767700"/>
          </a:xfrm>
          <a:prstGeom prst="ellipse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656100" y="1299275"/>
            <a:ext cx="1874400" cy="2038200"/>
          </a:xfrm>
          <a:prstGeom prst="flowChartAlternateProcess">
            <a:avLst/>
          </a:prstGeom>
          <a:solidFill>
            <a:srgbClr val="474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800">
                <a:solidFill>
                  <a:schemeClr val="lt1"/>
                </a:solidFill>
              </a:rPr>
              <a:t>6</a:t>
            </a:r>
            <a:endParaRPr sz="7800">
              <a:solidFill>
                <a:schemeClr val="lt1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3469837" y="1299275"/>
            <a:ext cx="2162400" cy="2038200"/>
          </a:xfrm>
          <a:prstGeom prst="flowChartAlternateProcess">
            <a:avLst/>
          </a:prstGeom>
          <a:solidFill>
            <a:srgbClr val="D47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Char char="➔"/>
            </a:pPr>
            <a:r>
              <a:rPr lang="fr" sz="1200">
                <a:solidFill>
                  <a:srgbClr val="F2F2F2"/>
                </a:solidFill>
              </a:rPr>
              <a:t>Cyberharcèlement</a:t>
            </a:r>
            <a:endParaRPr sz="1200">
              <a:solidFill>
                <a:srgbClr val="F2F2F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Char char="➔"/>
            </a:pPr>
            <a:r>
              <a:rPr lang="fr" sz="1200">
                <a:solidFill>
                  <a:srgbClr val="F2F2F2"/>
                </a:solidFill>
              </a:rPr>
              <a:t>E-parentalité</a:t>
            </a:r>
            <a:endParaRPr sz="1200">
              <a:solidFill>
                <a:srgbClr val="F2F2F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Char char="➔"/>
            </a:pPr>
            <a:r>
              <a:rPr lang="fr" sz="1200">
                <a:solidFill>
                  <a:srgbClr val="F2F2F2"/>
                </a:solidFill>
              </a:rPr>
              <a:t>Illettrisme &amp; illectronisme</a:t>
            </a:r>
            <a:endParaRPr sz="1200">
              <a:solidFill>
                <a:srgbClr val="F2F2F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Char char="➔"/>
            </a:pPr>
            <a:r>
              <a:rPr lang="fr" sz="1200">
                <a:solidFill>
                  <a:srgbClr val="F2F2F2"/>
                </a:solidFill>
              </a:rPr>
              <a:t>Séniors</a:t>
            </a:r>
            <a:endParaRPr sz="1200">
              <a:solidFill>
                <a:srgbClr val="F2F2F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Char char="➔"/>
            </a:pPr>
            <a:r>
              <a:rPr lang="fr" sz="1200">
                <a:solidFill>
                  <a:srgbClr val="F2F2F2"/>
                </a:solidFill>
              </a:rPr>
              <a:t>Ingénierie</a:t>
            </a:r>
            <a:r>
              <a:rPr lang="fr" sz="1200">
                <a:solidFill>
                  <a:srgbClr val="F2F2F2"/>
                </a:solidFill>
              </a:rPr>
              <a:t> pédagogique</a:t>
            </a:r>
            <a:endParaRPr sz="1200">
              <a:solidFill>
                <a:srgbClr val="F2F2F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Char char="➔"/>
            </a:pPr>
            <a:r>
              <a:rPr lang="fr" sz="1200">
                <a:solidFill>
                  <a:srgbClr val="F2F2F2"/>
                </a:solidFill>
              </a:rPr>
              <a:t>Ateliers collectifs</a:t>
            </a:r>
            <a:endParaRPr sz="1200">
              <a:solidFill>
                <a:srgbClr val="F2F2F2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6329025" y="1299275"/>
            <a:ext cx="1874400" cy="2038200"/>
          </a:xfrm>
          <a:prstGeom prst="flowChartAlternateProcess">
            <a:avLst/>
          </a:prstGeom>
          <a:solidFill>
            <a:srgbClr val="7A5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200">
                <a:solidFill>
                  <a:schemeClr val="lt1"/>
                </a:solidFill>
              </a:rPr>
              <a:t>153</a:t>
            </a:r>
            <a:endParaRPr sz="6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lt1"/>
                </a:solidFill>
              </a:rPr>
              <a:t>inscrit.e.s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62613" y="3465875"/>
            <a:ext cx="27750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Café-Visio en 2023</a:t>
            </a:r>
            <a:endParaRPr sz="13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Avec un total de 179 participant.e.s sur l’année</a:t>
            </a:r>
            <a:endParaRPr sz="9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519938" y="3483575"/>
            <a:ext cx="20622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Thématiques abordées</a:t>
            </a:r>
            <a:endParaRPr sz="13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Six thématiques différentes</a:t>
            </a:r>
            <a:endParaRPr sz="9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795063" y="3465875"/>
            <a:ext cx="29082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Newsletters</a:t>
            </a:r>
            <a:endParaRPr sz="13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Lettre d’informations envoyées tous les mois avec diverses ressources, outils et actualités du réseau </a:t>
            </a:r>
            <a:endParaRPr sz="700">
              <a:solidFill>
                <a:schemeClr val="dk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8203438" y="1657675"/>
            <a:ext cx="5049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89728">
            <a:off x="5265085" y="1178285"/>
            <a:ext cx="356782" cy="3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78580">
            <a:off x="7854594" y="1219803"/>
            <a:ext cx="393060" cy="3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1630325" y="346325"/>
            <a:ext cx="56103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Notre bilan de 2023 avec vous</a:t>
            </a:r>
            <a:endParaRPr b="1" sz="21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89389">
            <a:off x="843077" y="2719276"/>
            <a:ext cx="564440" cy="7151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9"/>
          <p:cNvCxnSpPr/>
          <p:nvPr/>
        </p:nvCxnSpPr>
        <p:spPr>
          <a:xfrm>
            <a:off x="-47200" y="4809575"/>
            <a:ext cx="92322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4594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-300250" y="-509525"/>
            <a:ext cx="4021500" cy="4021500"/>
          </a:xfrm>
          <a:prstGeom prst="ellipse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4572000" y="2220050"/>
            <a:ext cx="4685700" cy="4691400"/>
          </a:xfrm>
          <a:prstGeom prst="diamond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0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0"/>
          <p:cNvSpPr txBox="1"/>
          <p:nvPr/>
        </p:nvSpPr>
        <p:spPr>
          <a:xfrm>
            <a:off x="726350" y="2262775"/>
            <a:ext cx="79404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Vos projets 2024 : à vous la parole !</a:t>
            </a:r>
            <a:endParaRPr b="1" sz="2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5">
            <a:off x="2883125" y="758100"/>
            <a:ext cx="1092125" cy="120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Café-visio #16</a:t>
            </a:r>
            <a:endParaRPr sz="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-309775" y="-500000"/>
            <a:ext cx="4021500" cy="4021500"/>
          </a:xfrm>
          <a:prstGeom prst="ellipse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4572000" y="2220050"/>
            <a:ext cx="4685700" cy="4691400"/>
          </a:xfrm>
          <a:prstGeom prst="diamond">
            <a:avLst/>
          </a:prstGeom>
          <a:solidFill>
            <a:srgbClr val="E0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1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1"/>
          <p:cNvSpPr txBox="1"/>
          <p:nvPr/>
        </p:nvSpPr>
        <p:spPr>
          <a:xfrm>
            <a:off x="371475" y="514350"/>
            <a:ext cx="70059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Vos projets de médiation numérique en 2024</a:t>
            </a:r>
            <a:endParaRPr b="1" sz="120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219075" y="1628775"/>
            <a:ext cx="2085900" cy="2067000"/>
          </a:xfrm>
          <a:prstGeom prst="flowChartAlternateProcess">
            <a:avLst/>
          </a:prstGeom>
          <a:solidFill>
            <a:srgbClr val="459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2428875" y="1628775"/>
            <a:ext cx="2085900" cy="2067000"/>
          </a:xfrm>
          <a:prstGeom prst="flowChartAlternateProcess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4638675" y="1628775"/>
            <a:ext cx="2085900" cy="2067000"/>
          </a:xfrm>
          <a:prstGeom prst="flowChartAlternateProcess">
            <a:avLst/>
          </a:prstGeom>
          <a:solidFill>
            <a:srgbClr val="D47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6848475" y="1628775"/>
            <a:ext cx="2085900" cy="2067000"/>
          </a:xfrm>
          <a:prstGeom prst="flowChartAlternateProcess">
            <a:avLst/>
          </a:prstGeom>
          <a:solidFill>
            <a:srgbClr val="666B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 rot="10800000">
            <a:off x="3295650" y="2747888"/>
            <a:ext cx="990600" cy="933600"/>
          </a:xfrm>
          <a:prstGeom prst="chevron">
            <a:avLst>
              <a:gd fmla="val 50000" name="adj"/>
            </a:avLst>
          </a:prstGeom>
          <a:solidFill>
            <a:srgbClr val="666B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 rot="2081472">
            <a:off x="2380317" y="1855661"/>
            <a:ext cx="1285784" cy="561974"/>
          </a:xfrm>
          <a:prstGeom prst="flowChartTerminator">
            <a:avLst/>
          </a:prstGeom>
          <a:solidFill>
            <a:srgbClr val="666B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1085850" y="2747888"/>
            <a:ext cx="990600" cy="933600"/>
          </a:xfrm>
          <a:prstGeom prst="chevron">
            <a:avLst>
              <a:gd fmla="val 50000" name="adj"/>
            </a:avLst>
          </a:prstGeom>
          <a:solidFill>
            <a:srgbClr val="8FD1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 rot="2081472">
            <a:off x="170517" y="1855661"/>
            <a:ext cx="1285784" cy="561974"/>
          </a:xfrm>
          <a:prstGeom prst="flowChartTerminator">
            <a:avLst/>
          </a:prstGeom>
          <a:solidFill>
            <a:srgbClr val="8FD1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 rot="10800000">
            <a:off x="5505450" y="2747888"/>
            <a:ext cx="990600" cy="933600"/>
          </a:xfrm>
          <a:prstGeom prst="chevron">
            <a:avLst>
              <a:gd fmla="val 50000" name="adj"/>
            </a:avLst>
          </a:prstGeom>
          <a:solidFill>
            <a:srgbClr val="BD6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 rot="2081472">
            <a:off x="4590117" y="1855661"/>
            <a:ext cx="1285784" cy="561974"/>
          </a:xfrm>
          <a:prstGeom prst="flowChartTerminator">
            <a:avLst/>
          </a:prstGeom>
          <a:solidFill>
            <a:srgbClr val="BD6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 rot="10800000">
            <a:off x="7715250" y="2747888"/>
            <a:ext cx="990600" cy="933600"/>
          </a:xfrm>
          <a:prstGeom prst="chevron">
            <a:avLst>
              <a:gd fmla="val 50000" name="adj"/>
            </a:avLst>
          </a:prstGeom>
          <a:solidFill>
            <a:srgbClr val="A3A6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 rot="2081472">
            <a:off x="6799917" y="1855661"/>
            <a:ext cx="1285784" cy="561974"/>
          </a:xfrm>
          <a:prstGeom prst="flowChartTerminator">
            <a:avLst/>
          </a:prstGeom>
          <a:solidFill>
            <a:srgbClr val="A3A6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371475" y="1771700"/>
            <a:ext cx="1724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Mon projet : atelier, évènement, public cible, partenariat</a:t>
            </a:r>
            <a:endParaRPr b="1"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…</a:t>
            </a:r>
            <a:endParaRPr b="1"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2657475" y="1771700"/>
            <a:ext cx="1724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Quels freins </a:t>
            </a:r>
            <a:endParaRPr b="1"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4791075" y="1771700"/>
            <a:ext cx="1724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Mes besoins : ressources, outils, partenariats …</a:t>
            </a:r>
            <a:endParaRPr b="1"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7000875" y="1771700"/>
            <a:ext cx="1724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Ce que j’ai déjà mis en place</a:t>
            </a:r>
            <a:endParaRPr b="1" sz="1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78580">
            <a:off x="6016044" y="380678"/>
            <a:ext cx="393060" cy="3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rPr>
              <a:t>Café-visio #16</a:t>
            </a:r>
            <a:endParaRPr sz="800">
              <a:solidFill>
                <a:srgbClr val="59595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4594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-300250" y="-509525"/>
            <a:ext cx="4021500" cy="4021500"/>
          </a:xfrm>
          <a:prstGeom prst="ellipse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4572000" y="2220050"/>
            <a:ext cx="4685700" cy="4691400"/>
          </a:xfrm>
          <a:prstGeom prst="diamond">
            <a:avLst/>
          </a:prstGeom>
          <a:solidFill>
            <a:srgbClr val="383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" name="Google Shape;199;p22"/>
          <p:cNvCxnSpPr/>
          <p:nvPr/>
        </p:nvCxnSpPr>
        <p:spPr>
          <a:xfrm>
            <a:off x="218375" y="4565750"/>
            <a:ext cx="8687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2"/>
          <p:cNvSpPr txBox="1"/>
          <p:nvPr/>
        </p:nvSpPr>
        <p:spPr>
          <a:xfrm>
            <a:off x="736975" y="2015325"/>
            <a:ext cx="7940400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Echanges - Questions / Réponses </a:t>
            </a:r>
            <a:endParaRPr b="1" sz="32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8">
            <a:off x="7006789" y="383890"/>
            <a:ext cx="1361975" cy="1500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218375" y="4676625"/>
            <a:ext cx="381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Café-visio #16</a:t>
            </a:r>
            <a:endParaRPr sz="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