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24371300" cy="13716000"/>
  <p:notesSz cx="6858000" cy="9144000"/>
  <p:defaultTextStyle>
    <a:defPPr marL="0" marR="0" indent="0" algn="l" defTabSz="91414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521415D9-36F7-43E2-AB2F-B90AF26B5E84}">
      <p14:sectionLst xmlns:p14="http://schemas.microsoft.com/office/powerpoint/2010/main">
        <p14:section name="Section par défaut" id="{70EAB8AD-BECF-D846-986E-EDC5ACF57158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9F9"/>
    <a:srgbClr val="000091"/>
    <a:srgbClr val="F2F2F2"/>
    <a:srgbClr val="2B2B29"/>
    <a:srgbClr val="E1000F"/>
    <a:srgbClr val="0067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9906"/>
    <p:restoredTop sz="94709"/>
  </p:normalViewPr>
  <p:slideViewPr>
    <p:cSldViewPr snapToGrid="0" snapToObjects="1">
      <p:cViewPr varScale="1">
        <p:scale>
          <a:sx n="76" d="100"/>
          <a:sy n="76" d="100"/>
        </p:scale>
        <p:origin x="312" y="216"/>
      </p:cViewPr>
      <p:guideLst>
        <p:guide orient="horz" pos="4320"/>
        <p:guide pos="76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18" d="100"/>
          <a:sy n="118" d="100"/>
        </p:scale>
        <p:origin x="3952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6AB47CD-87B4-8308-6981-F59CC886F6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2649A07-7E75-B05F-D69D-7FAF43B36F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758DF-DD72-C64D-AE7C-3FFD0481DD67}" type="datetimeFigureOut">
              <a:rPr lang="fr-FR" smtClean="0"/>
              <a:t>16/06/2022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210C04-8FEE-B832-F280-54341BA507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0AF617C-ECAB-160F-70A6-656D694515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960CE-47D8-7742-84D2-50D9AB4118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178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316291" latinLnBrk="0">
      <a:defRPr sz="1699">
        <a:latin typeface="+mn-lt"/>
        <a:ea typeface="+mn-ea"/>
        <a:cs typeface="+mn-cs"/>
        <a:sym typeface="Calibri"/>
      </a:defRPr>
    </a:lvl1pPr>
    <a:lvl2pPr indent="228537" defTabSz="1316291" latinLnBrk="0">
      <a:defRPr sz="1699">
        <a:latin typeface="+mn-lt"/>
        <a:ea typeface="+mn-ea"/>
        <a:cs typeface="+mn-cs"/>
        <a:sym typeface="Calibri"/>
      </a:defRPr>
    </a:lvl2pPr>
    <a:lvl3pPr indent="457074" defTabSz="1316291" latinLnBrk="0">
      <a:defRPr sz="1699">
        <a:latin typeface="+mn-lt"/>
        <a:ea typeface="+mn-ea"/>
        <a:cs typeface="+mn-cs"/>
        <a:sym typeface="Calibri"/>
      </a:defRPr>
    </a:lvl3pPr>
    <a:lvl4pPr indent="685614" defTabSz="1316291" latinLnBrk="0">
      <a:defRPr sz="1699">
        <a:latin typeface="+mn-lt"/>
        <a:ea typeface="+mn-ea"/>
        <a:cs typeface="+mn-cs"/>
        <a:sym typeface="Calibri"/>
      </a:defRPr>
    </a:lvl4pPr>
    <a:lvl5pPr indent="914149" defTabSz="1316291" latinLnBrk="0">
      <a:defRPr sz="1699">
        <a:latin typeface="+mn-lt"/>
        <a:ea typeface="+mn-ea"/>
        <a:cs typeface="+mn-cs"/>
        <a:sym typeface="Calibri"/>
      </a:defRPr>
    </a:lvl5pPr>
    <a:lvl6pPr indent="1142686" defTabSz="1316291" latinLnBrk="0">
      <a:defRPr sz="1699">
        <a:latin typeface="+mn-lt"/>
        <a:ea typeface="+mn-ea"/>
        <a:cs typeface="+mn-cs"/>
        <a:sym typeface="Calibri"/>
      </a:defRPr>
    </a:lvl6pPr>
    <a:lvl7pPr indent="1371223" defTabSz="1316291" latinLnBrk="0">
      <a:defRPr sz="1699">
        <a:latin typeface="+mn-lt"/>
        <a:ea typeface="+mn-ea"/>
        <a:cs typeface="+mn-cs"/>
        <a:sym typeface="Calibri"/>
      </a:defRPr>
    </a:lvl7pPr>
    <a:lvl8pPr indent="1599763" defTabSz="1316291" latinLnBrk="0">
      <a:defRPr sz="1699">
        <a:latin typeface="+mn-lt"/>
        <a:ea typeface="+mn-ea"/>
        <a:cs typeface="+mn-cs"/>
        <a:sym typeface="Calibri"/>
      </a:defRPr>
    </a:lvl8pPr>
    <a:lvl9pPr indent="1828300" defTabSz="1316291" latinLnBrk="0">
      <a:defRPr sz="1699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2">
            <a:extLst>
              <a:ext uri="{FF2B5EF4-FFF2-40B4-BE49-F238E27FC236}">
                <a16:creationId xmlns:a16="http://schemas.microsoft.com/office/drawing/2014/main" id="{1A4569AB-298C-79EB-4FAC-A2CFC7B691FA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 err="1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Ice</a:t>
            </a: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 Breaker 2</a:t>
            </a:r>
            <a:endParaRPr lang="fr-FR"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6" name="object 12">
            <a:extLst>
              <a:ext uri="{FF2B5EF4-FFF2-40B4-BE49-F238E27FC236}">
                <a16:creationId xmlns:a16="http://schemas.microsoft.com/office/drawing/2014/main" id="{661714BD-94FE-DD70-2DC1-641C9A27C5A5}"/>
              </a:ext>
            </a:extLst>
          </p:cNvPr>
          <p:cNvSpPr txBox="1"/>
          <p:nvPr userDrawn="1"/>
        </p:nvSpPr>
        <p:spPr>
          <a:xfrm>
            <a:off x="1674810" y="3167534"/>
            <a:ext cx="21021675" cy="80457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Cette fiche présente un exercice permettant de créer du lien entre les participants de manière rapide et ludique en début d’atelier une fois les sous groupes constitués.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Par sous groupes et autour d’un thème, les participants ont 5 minutes pour proposer des mots en lien avec le thème afin d’en sélectionner un collectivement dans un second temps.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1" i="0" dirty="0">
                <a:solidFill>
                  <a:srgbClr val="000091"/>
                </a:solidFill>
                <a:latin typeface="Marianne" panose="02000000000000000000" pitchFamily="2" charset="0"/>
                <a:cs typeface="Marianne"/>
              </a:rPr>
              <a:t>Organisation de l’exercice :</a:t>
            </a:r>
          </a:p>
          <a:p>
            <a:pPr marL="12700" marR="121285" indent="0">
              <a:lnSpc>
                <a:spcPct val="100000"/>
              </a:lnSpc>
              <a:spcBef>
                <a:spcPts val="100"/>
              </a:spcBef>
              <a:buNone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lvl="0" indent="-514350" algn="l" defTabSz="457074" rtl="0" eaLnBrk="1" fontAlgn="auto" latinLnBrk="0" hangingPunct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L’animateur saisit le thème </a:t>
            </a:r>
            <a:r>
              <a:rPr lang="fr-FR" sz="3200" b="0" i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de l’atelier dans </a:t>
            </a: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le champ du document.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Pour une gestion papier, l’animateur imprime la version A3 de la fiche. Pour une gestion numérique, le fichier </a:t>
            </a:r>
            <a:r>
              <a:rPr lang="fr-FR" sz="3200" b="0" i="0" dirty="0" err="1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powerpoint</a:t>
            </a: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 servira de support.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Les participants proposent des mots en lien avec le thème et l’animateur les note sur la partie haute.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Les participants sélectionnent ensuite collectivement du mot le plus signifiant en lien avec le thème.</a:t>
            </a: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92911681-F198-F680-19AC-1B6F00A2617B}"/>
              </a:ext>
            </a:extLst>
          </p:cNvPr>
          <p:cNvSpPr txBox="1"/>
          <p:nvPr userDrawn="1"/>
        </p:nvSpPr>
        <p:spPr>
          <a:xfrm>
            <a:off x="1700220" y="1764580"/>
            <a:ext cx="21021675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Principe de l’exercice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CCBAD46-A62D-1514-809F-0F6CDE6C83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90523" y="1457429"/>
            <a:ext cx="365177" cy="365177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0E1CEFE1-3EBF-92D3-04D6-E9CAFD680E91}"/>
              </a:ext>
            </a:extLst>
          </p:cNvPr>
          <p:cNvSpPr txBox="1"/>
          <p:nvPr userDrawn="1"/>
        </p:nvSpPr>
        <p:spPr>
          <a:xfrm>
            <a:off x="20561050" y="1410465"/>
            <a:ext cx="1277706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15 min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6D02C93-89B7-2109-315D-C08FF24375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821193" y="1881515"/>
            <a:ext cx="503836" cy="503836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BC04420-8BD5-2000-5E31-E5F6B4D6A222}"/>
              </a:ext>
            </a:extLst>
          </p:cNvPr>
          <p:cNvSpPr txBox="1"/>
          <p:nvPr userDrawn="1"/>
        </p:nvSpPr>
        <p:spPr>
          <a:xfrm>
            <a:off x="20561049" y="1980092"/>
            <a:ext cx="1852381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Groupe de 10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7D0D182F-B06D-ED62-5A1D-5F5765A9BA2F}"/>
              </a:ext>
            </a:extLst>
          </p:cNvPr>
          <p:cNvCxnSpPr/>
          <p:nvPr userDrawn="1"/>
        </p:nvCxnSpPr>
        <p:spPr>
          <a:xfrm>
            <a:off x="19585172" y="1233377"/>
            <a:ext cx="0" cy="117753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36649963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 CnFS dans l'e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8">
            <a:extLst>
              <a:ext uri="{FF2B5EF4-FFF2-40B4-BE49-F238E27FC236}">
                <a16:creationId xmlns:a16="http://schemas.microsoft.com/office/drawing/2014/main" id="{57A4982F-757C-11DA-AC3C-5A98484E1A84}"/>
              </a:ext>
            </a:extLst>
          </p:cNvPr>
          <p:cNvSpPr/>
          <p:nvPr userDrawn="1"/>
        </p:nvSpPr>
        <p:spPr>
          <a:xfrm>
            <a:off x="1615183" y="1962538"/>
            <a:ext cx="21081302" cy="1180566"/>
          </a:xfrm>
          <a:custGeom>
            <a:avLst/>
            <a:gdLst/>
            <a:ahLst/>
            <a:cxnLst/>
            <a:rect l="l" t="t" r="r" b="b"/>
            <a:pathLst>
              <a:path w="3035300" h="1181100">
                <a:moveTo>
                  <a:pt x="3035300" y="0"/>
                </a:moveTo>
                <a:lnTo>
                  <a:pt x="0" y="0"/>
                </a:lnTo>
                <a:lnTo>
                  <a:pt x="0" y="1181100"/>
                </a:lnTo>
                <a:lnTo>
                  <a:pt x="3035300" y="1181100"/>
                </a:lnTo>
                <a:lnTo>
                  <a:pt x="3035300" y="0"/>
                </a:lnTo>
                <a:close/>
              </a:path>
            </a:pathLst>
          </a:custGeom>
          <a:solidFill>
            <a:srgbClr val="E1E2DC">
              <a:alpha val="41828"/>
            </a:srgbClr>
          </a:solidFill>
        </p:spPr>
        <p:txBody>
          <a:bodyPr wrap="square" lIns="0" tIns="0" rIns="0" bIns="0" rtlCol="0" anchor="ctr"/>
          <a:lstStyle/>
          <a:p>
            <a:pPr algn="ctr"/>
            <a:endParaRPr sz="3200" dirty="0">
              <a:solidFill>
                <a:schemeClr val="bg1"/>
              </a:solidFill>
            </a:endParaRP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D40A1880-7D46-0687-D7D9-401D7E1A1440}"/>
              </a:ext>
            </a:extLst>
          </p:cNvPr>
          <p:cNvGrpSpPr/>
          <p:nvPr userDrawn="1"/>
        </p:nvGrpSpPr>
        <p:grpSpPr>
          <a:xfrm>
            <a:off x="1776064" y="5182742"/>
            <a:ext cx="20503630" cy="4668988"/>
            <a:chOff x="1776064" y="5521408"/>
            <a:chExt cx="20503630" cy="3007461"/>
          </a:xfrm>
        </p:grpSpPr>
        <p:pic>
          <p:nvPicPr>
            <p:cNvPr id="55" name="object 26">
              <a:extLst>
                <a:ext uri="{FF2B5EF4-FFF2-40B4-BE49-F238E27FC236}">
                  <a16:creationId xmlns:a16="http://schemas.microsoft.com/office/drawing/2014/main" id="{D34BE86A-7FEC-F27A-9E65-34135E999DD2}"/>
                </a:ext>
              </a:extLst>
            </p:cNvPr>
            <p:cNvPicPr/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776064" y="7011180"/>
              <a:ext cx="4045099" cy="1517689"/>
            </a:xfrm>
            <a:prstGeom prst="rect">
              <a:avLst/>
            </a:prstGeom>
          </p:spPr>
        </p:pic>
        <p:pic>
          <p:nvPicPr>
            <p:cNvPr id="112" name="object 21">
              <a:extLst>
                <a:ext uri="{FF2B5EF4-FFF2-40B4-BE49-F238E27FC236}">
                  <a16:creationId xmlns:a16="http://schemas.microsoft.com/office/drawing/2014/main" id="{8E37F063-FE84-D6DB-CAF3-E6E7BDCE99B2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843386" y="5523259"/>
              <a:ext cx="4022876" cy="1489772"/>
            </a:xfrm>
            <a:prstGeom prst="rect">
              <a:avLst/>
            </a:prstGeom>
          </p:spPr>
        </p:pic>
        <p:pic>
          <p:nvPicPr>
            <p:cNvPr id="117" name="object 26">
              <a:extLst>
                <a:ext uri="{FF2B5EF4-FFF2-40B4-BE49-F238E27FC236}">
                  <a16:creationId xmlns:a16="http://schemas.microsoft.com/office/drawing/2014/main" id="{A3AD24F7-E8F7-2EAC-0F64-CC0FF6974E5B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21163" y="6993575"/>
              <a:ext cx="4045099" cy="1517689"/>
            </a:xfrm>
            <a:prstGeom prst="rect">
              <a:avLst/>
            </a:prstGeom>
          </p:spPr>
        </p:pic>
        <p:pic>
          <p:nvPicPr>
            <p:cNvPr id="67" name="object 21">
              <a:extLst>
                <a:ext uri="{FF2B5EF4-FFF2-40B4-BE49-F238E27FC236}">
                  <a16:creationId xmlns:a16="http://schemas.microsoft.com/office/drawing/2014/main" id="{4005C06F-426F-8910-230B-0F98B8A92831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140725" y="5530237"/>
              <a:ext cx="4022876" cy="1489772"/>
            </a:xfrm>
            <a:prstGeom prst="rect">
              <a:avLst/>
            </a:prstGeom>
          </p:spPr>
        </p:pic>
        <p:pic>
          <p:nvPicPr>
            <p:cNvPr id="72" name="object 26">
              <a:extLst>
                <a:ext uri="{FF2B5EF4-FFF2-40B4-BE49-F238E27FC236}">
                  <a16:creationId xmlns:a16="http://schemas.microsoft.com/office/drawing/2014/main" id="{20D9FF9F-DCAE-6527-AC62-8124CDE60367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118502" y="7000552"/>
              <a:ext cx="4045099" cy="1517689"/>
            </a:xfrm>
            <a:prstGeom prst="rect">
              <a:avLst/>
            </a:prstGeom>
          </p:spPr>
        </p:pic>
        <p:pic>
          <p:nvPicPr>
            <p:cNvPr id="43" name="object 21">
              <a:extLst>
                <a:ext uri="{FF2B5EF4-FFF2-40B4-BE49-F238E27FC236}">
                  <a16:creationId xmlns:a16="http://schemas.microsoft.com/office/drawing/2014/main" id="{41AC2865-1FAC-BBFF-1FF2-E64FDD027774}"/>
                </a:ext>
              </a:extLst>
            </p:cNvPr>
            <p:cNvPicPr/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8256818" y="5521408"/>
              <a:ext cx="4022876" cy="1489772"/>
            </a:xfrm>
            <a:prstGeom prst="rect">
              <a:avLst/>
            </a:prstGeom>
          </p:spPr>
        </p:pic>
        <p:pic>
          <p:nvPicPr>
            <p:cNvPr id="48" name="object 26">
              <a:extLst>
                <a:ext uri="{FF2B5EF4-FFF2-40B4-BE49-F238E27FC236}">
                  <a16:creationId xmlns:a16="http://schemas.microsoft.com/office/drawing/2014/main" id="{A00DB95A-4D87-1475-6094-EA869CA9E4CF}"/>
                </a:ext>
              </a:extLst>
            </p:cNvPr>
            <p:cNvPicPr/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8234595" y="6991723"/>
              <a:ext cx="4045099" cy="1517689"/>
            </a:xfrm>
            <a:prstGeom prst="rect">
              <a:avLst/>
            </a:prstGeom>
          </p:spPr>
        </p:pic>
        <p:pic>
          <p:nvPicPr>
            <p:cNvPr id="52" name="object 21">
              <a:extLst>
                <a:ext uri="{FF2B5EF4-FFF2-40B4-BE49-F238E27FC236}">
                  <a16:creationId xmlns:a16="http://schemas.microsoft.com/office/drawing/2014/main" id="{1D300781-3D9B-86D7-341F-DE89D3EDD502}"/>
                </a:ext>
              </a:extLst>
            </p:cNvPr>
            <p:cNvPicPr/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0011962" y="5540864"/>
              <a:ext cx="4022876" cy="1489772"/>
            </a:xfrm>
            <a:prstGeom prst="rect">
              <a:avLst/>
            </a:prstGeom>
          </p:spPr>
        </p:pic>
        <p:pic>
          <p:nvPicPr>
            <p:cNvPr id="53" name="object 26">
              <a:extLst>
                <a:ext uri="{FF2B5EF4-FFF2-40B4-BE49-F238E27FC236}">
                  <a16:creationId xmlns:a16="http://schemas.microsoft.com/office/drawing/2014/main" id="{D034CEAD-FDFC-4F45-E5BE-B4D14C3A1A42}"/>
                </a:ext>
              </a:extLst>
            </p:cNvPr>
            <p:cNvPicPr/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9989739" y="7011180"/>
              <a:ext cx="4045099" cy="1517689"/>
            </a:xfrm>
            <a:prstGeom prst="rect">
              <a:avLst/>
            </a:prstGeom>
          </p:spPr>
        </p:pic>
        <p:pic>
          <p:nvPicPr>
            <p:cNvPr id="54" name="object 21">
              <a:extLst>
                <a:ext uri="{FF2B5EF4-FFF2-40B4-BE49-F238E27FC236}">
                  <a16:creationId xmlns:a16="http://schemas.microsoft.com/office/drawing/2014/main" id="{A680F77B-1B47-4C8B-18E0-DDC4011E3CF3}"/>
                </a:ext>
              </a:extLst>
            </p:cNvPr>
            <p:cNvPicPr/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798287" y="5540864"/>
              <a:ext cx="4022876" cy="1489772"/>
            </a:xfrm>
            <a:prstGeom prst="rect">
              <a:avLst/>
            </a:prstGeom>
          </p:spPr>
        </p:pic>
      </p:grpSp>
      <p:sp>
        <p:nvSpPr>
          <p:cNvPr id="28" name="object 12">
            <a:extLst>
              <a:ext uri="{FF2B5EF4-FFF2-40B4-BE49-F238E27FC236}">
                <a16:creationId xmlns:a16="http://schemas.microsoft.com/office/drawing/2014/main" id="{3F97E905-BDA0-644F-FD26-E3179C9905E6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 err="1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Ice</a:t>
            </a: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 Breaker 2</a:t>
            </a:r>
            <a:endParaRPr lang="fr-FR"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45" name="Espace réservé du texte 4">
            <a:extLst>
              <a:ext uri="{FF2B5EF4-FFF2-40B4-BE49-F238E27FC236}">
                <a16:creationId xmlns:a16="http://schemas.microsoft.com/office/drawing/2014/main" id="{CF1F06DA-BCC5-C12D-F55B-4088CFCAEDC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558021" y="1039397"/>
            <a:ext cx="11335679" cy="292964"/>
          </a:xfrm>
        </p:spPr>
        <p:txBody>
          <a:bodyPr anchor="ctr">
            <a:noAutofit/>
          </a:bodyPr>
          <a:lstStyle>
            <a:lvl1pPr algn="r">
              <a:defRPr sz="1800"/>
            </a:lvl1pPr>
          </a:lstStyle>
          <a:p>
            <a:pPr lvl="0"/>
            <a:r>
              <a:rPr lang="fr-FR" dirty="0"/>
              <a:t>Nom de l’évènement</a:t>
            </a:r>
          </a:p>
        </p:txBody>
      </p:sp>
      <p:sp>
        <p:nvSpPr>
          <p:cNvPr id="46" name="Espace réservé du texte 4">
            <a:extLst>
              <a:ext uri="{FF2B5EF4-FFF2-40B4-BE49-F238E27FC236}">
                <a16:creationId xmlns:a16="http://schemas.microsoft.com/office/drawing/2014/main" id="{4015A41B-B7A6-27E5-995B-FE4C71EE953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1893700" y="1039397"/>
            <a:ext cx="1795639" cy="292964"/>
          </a:xfrm>
        </p:spPr>
        <p:txBody>
          <a:bodyPr anchor="ctr">
            <a:noAutofit/>
          </a:bodyPr>
          <a:lstStyle>
            <a:lvl1pPr algn="l">
              <a:defRPr sz="1800"/>
            </a:lvl1pPr>
          </a:lstStyle>
          <a:p>
            <a:pPr lvl="0"/>
            <a:r>
              <a:rPr lang="fr-FR" dirty="0"/>
              <a:t>JJ/MM/AAAA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2E63A8B6-A743-BF1B-3B6D-2F39F3CEDE9F}"/>
              </a:ext>
            </a:extLst>
          </p:cNvPr>
          <p:cNvSpPr txBox="1"/>
          <p:nvPr userDrawn="1"/>
        </p:nvSpPr>
        <p:spPr>
          <a:xfrm>
            <a:off x="21804635" y="995688"/>
            <a:ext cx="178129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arianne Light" panose="02000000000000000000" pitchFamily="2" charset="0"/>
                <a:ea typeface="+mj-ea"/>
                <a:cs typeface="+mj-cs"/>
                <a:sym typeface="Helvetica"/>
              </a:rPr>
              <a:t>-</a:t>
            </a:r>
          </a:p>
        </p:txBody>
      </p:sp>
      <p:sp>
        <p:nvSpPr>
          <p:cNvPr id="34" name="object 8">
            <a:extLst>
              <a:ext uri="{FF2B5EF4-FFF2-40B4-BE49-F238E27FC236}">
                <a16:creationId xmlns:a16="http://schemas.microsoft.com/office/drawing/2014/main" id="{947645C0-6B5D-3753-8B92-298CD07B432C}"/>
              </a:ext>
            </a:extLst>
          </p:cNvPr>
          <p:cNvSpPr/>
          <p:nvPr userDrawn="1"/>
        </p:nvSpPr>
        <p:spPr>
          <a:xfrm>
            <a:off x="8741883" y="10952397"/>
            <a:ext cx="6882438" cy="1523718"/>
          </a:xfrm>
          <a:custGeom>
            <a:avLst/>
            <a:gdLst/>
            <a:ahLst/>
            <a:cxnLst/>
            <a:rect l="l" t="t" r="r" b="b"/>
            <a:pathLst>
              <a:path w="3035300" h="1181100">
                <a:moveTo>
                  <a:pt x="3035300" y="0"/>
                </a:moveTo>
                <a:lnTo>
                  <a:pt x="0" y="0"/>
                </a:lnTo>
                <a:lnTo>
                  <a:pt x="0" y="1181100"/>
                </a:lnTo>
                <a:lnTo>
                  <a:pt x="3035300" y="1181100"/>
                </a:lnTo>
                <a:lnTo>
                  <a:pt x="3035300" y="0"/>
                </a:lnTo>
                <a:close/>
              </a:path>
            </a:pathLst>
          </a:custGeom>
          <a:solidFill>
            <a:srgbClr val="E1E2DC">
              <a:alpha val="41828"/>
            </a:srgbClr>
          </a:solidFill>
        </p:spPr>
        <p:txBody>
          <a:bodyPr wrap="square" lIns="0" tIns="0" rIns="0" bIns="0" rtlCol="0"/>
          <a:lstStyle/>
          <a:p>
            <a:endParaRPr sz="2400" dirty="0"/>
          </a:p>
        </p:txBody>
      </p:sp>
      <p:sp>
        <p:nvSpPr>
          <p:cNvPr id="81" name="object 12">
            <a:extLst>
              <a:ext uri="{FF2B5EF4-FFF2-40B4-BE49-F238E27FC236}">
                <a16:creationId xmlns:a16="http://schemas.microsoft.com/office/drawing/2014/main" id="{BB1F1C35-013D-F7D3-4A82-4D95A95D8EB3}"/>
              </a:ext>
            </a:extLst>
          </p:cNvPr>
          <p:cNvSpPr txBox="1"/>
          <p:nvPr userDrawn="1"/>
        </p:nvSpPr>
        <p:spPr>
          <a:xfrm>
            <a:off x="5774454" y="4322559"/>
            <a:ext cx="12812197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 indent="0" algn="ctr" defTabSz="457074" rtl="0" eaLnBrk="1" fontAlgn="auto" latinLnBrk="0" hangingPunct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Propositions de mots</a:t>
            </a:r>
          </a:p>
        </p:txBody>
      </p:sp>
      <p:sp>
        <p:nvSpPr>
          <p:cNvPr id="82" name="object 12">
            <a:extLst>
              <a:ext uri="{FF2B5EF4-FFF2-40B4-BE49-F238E27FC236}">
                <a16:creationId xmlns:a16="http://schemas.microsoft.com/office/drawing/2014/main" id="{AE351558-93AD-B47F-70D4-4B4D0D2349E4}"/>
              </a:ext>
            </a:extLst>
          </p:cNvPr>
          <p:cNvSpPr txBox="1"/>
          <p:nvPr userDrawn="1"/>
        </p:nvSpPr>
        <p:spPr>
          <a:xfrm>
            <a:off x="8836912" y="10215233"/>
            <a:ext cx="678740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 indent="0" algn="ctr" defTabSz="457074" rtl="0" eaLnBrk="1" fontAlgn="auto" latinLnBrk="0" hangingPunct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Mot retenu</a:t>
            </a:r>
          </a:p>
        </p:txBody>
      </p:sp>
      <p:sp>
        <p:nvSpPr>
          <p:cNvPr id="105" name="Espace réservé du texte 4">
            <a:extLst>
              <a:ext uri="{FF2B5EF4-FFF2-40B4-BE49-F238E27FC236}">
                <a16:creationId xmlns:a16="http://schemas.microsoft.com/office/drawing/2014/main" id="{DE991107-55EB-0E39-992B-C91048D66AD4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4450868" y="5300639"/>
            <a:ext cx="3496055" cy="1769791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107" name="Espace réservé du texte 4">
            <a:extLst>
              <a:ext uri="{FF2B5EF4-FFF2-40B4-BE49-F238E27FC236}">
                <a16:creationId xmlns:a16="http://schemas.microsoft.com/office/drawing/2014/main" id="{5044BEE9-1987-78A2-B3BA-8F1A5536B90A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867444" y="11216370"/>
            <a:ext cx="6626219" cy="1038931"/>
          </a:xfrm>
        </p:spPr>
        <p:txBody>
          <a:bodyPr anchor="ctr">
            <a:normAutofit/>
          </a:bodyPr>
          <a:lstStyle>
            <a:lvl1pPr algn="ctr">
              <a:defRPr sz="2400"/>
            </a:lvl1pPr>
          </a:lstStyle>
          <a:p>
            <a:r>
              <a:rPr lang="fr-FR" dirty="0"/>
              <a:t>Choix</a:t>
            </a:r>
          </a:p>
        </p:txBody>
      </p:sp>
      <p:sp>
        <p:nvSpPr>
          <p:cNvPr id="61" name="object 12">
            <a:extLst>
              <a:ext uri="{FF2B5EF4-FFF2-40B4-BE49-F238E27FC236}">
                <a16:creationId xmlns:a16="http://schemas.microsoft.com/office/drawing/2014/main" id="{7D696EAE-AB8C-E812-B01F-759BD89C6D77}"/>
              </a:ext>
            </a:extLst>
          </p:cNvPr>
          <p:cNvSpPr txBox="1"/>
          <p:nvPr userDrawn="1"/>
        </p:nvSpPr>
        <p:spPr>
          <a:xfrm>
            <a:off x="1674810" y="3335975"/>
            <a:ext cx="2102167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 indent="0" algn="ctr" defTabSz="457074" rtl="0" eaLnBrk="1" fontAlgn="auto" latinLnBrk="0" hangingPunct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Selon vous, quel mot symbolise le mieux le thème de l’atelier ?</a:t>
            </a:r>
          </a:p>
        </p:txBody>
      </p:sp>
      <p:sp>
        <p:nvSpPr>
          <p:cNvPr id="110" name="Titre 1">
            <a:extLst>
              <a:ext uri="{FF2B5EF4-FFF2-40B4-BE49-F238E27FC236}">
                <a16:creationId xmlns:a16="http://schemas.microsoft.com/office/drawing/2014/main" id="{EDC0ABB7-6B6C-1477-1C21-81B891020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4811" y="2029265"/>
            <a:ext cx="21021675" cy="1054021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Exemple de titre: Effectuer un diagnostic de la maturité numérique de l’usager</a:t>
            </a:r>
          </a:p>
        </p:txBody>
      </p:sp>
      <p:sp>
        <p:nvSpPr>
          <p:cNvPr id="119" name="Espace réservé du texte 4">
            <a:extLst>
              <a:ext uri="{FF2B5EF4-FFF2-40B4-BE49-F238E27FC236}">
                <a16:creationId xmlns:a16="http://schemas.microsoft.com/office/drawing/2014/main" id="{5FCB1127-3218-1040-371B-15B26287B9C2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4450867" y="7660455"/>
            <a:ext cx="3496055" cy="1769791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122" name="Espace réservé du texte 4">
            <a:extLst>
              <a:ext uri="{FF2B5EF4-FFF2-40B4-BE49-F238E27FC236}">
                <a16:creationId xmlns:a16="http://schemas.microsoft.com/office/drawing/2014/main" id="{2D31C90E-491F-3CD3-0FC9-A6FD254A5208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10315004" y="5300639"/>
            <a:ext cx="3496055" cy="1769791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123" name="Espace réservé du texte 4">
            <a:extLst>
              <a:ext uri="{FF2B5EF4-FFF2-40B4-BE49-F238E27FC236}">
                <a16:creationId xmlns:a16="http://schemas.microsoft.com/office/drawing/2014/main" id="{1BE7E1B0-B9F9-21FA-262F-7B9B96B0C2DF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10315004" y="7660455"/>
            <a:ext cx="3496055" cy="1769791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126" name="Espace réservé du texte 4">
            <a:extLst>
              <a:ext uri="{FF2B5EF4-FFF2-40B4-BE49-F238E27FC236}">
                <a16:creationId xmlns:a16="http://schemas.microsoft.com/office/drawing/2014/main" id="{968CFFEB-5819-215E-3331-D6C97EB9818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6147876" y="5300639"/>
            <a:ext cx="3496055" cy="1769791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127" name="Espace réservé du texte 4">
            <a:extLst>
              <a:ext uri="{FF2B5EF4-FFF2-40B4-BE49-F238E27FC236}">
                <a16:creationId xmlns:a16="http://schemas.microsoft.com/office/drawing/2014/main" id="{739223AE-B43A-F2E1-6741-DD4797D9981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6147876" y="7660455"/>
            <a:ext cx="3496055" cy="1769791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130" name="Espace réservé du texte 4">
            <a:extLst>
              <a:ext uri="{FF2B5EF4-FFF2-40B4-BE49-F238E27FC236}">
                <a16:creationId xmlns:a16="http://schemas.microsoft.com/office/drawing/2014/main" id="{D1383F59-35AE-BEA0-C63D-C67E0F05884A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106270" y="5300639"/>
            <a:ext cx="3496055" cy="1769791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131" name="Espace réservé du texte 4">
            <a:extLst>
              <a:ext uri="{FF2B5EF4-FFF2-40B4-BE49-F238E27FC236}">
                <a16:creationId xmlns:a16="http://schemas.microsoft.com/office/drawing/2014/main" id="{0885C560-AB77-2959-82BE-40817CAD1885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2106270" y="7660455"/>
            <a:ext cx="3496055" cy="1769791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49" name="Espace réservé du texte 4">
            <a:extLst>
              <a:ext uri="{FF2B5EF4-FFF2-40B4-BE49-F238E27FC236}">
                <a16:creationId xmlns:a16="http://schemas.microsoft.com/office/drawing/2014/main" id="{0DE6522C-DC0E-6D9B-D8B7-20FF4686DEFC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8566961" y="5311688"/>
            <a:ext cx="3496055" cy="1758742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50" name="Espace réservé du texte 4">
            <a:extLst>
              <a:ext uri="{FF2B5EF4-FFF2-40B4-BE49-F238E27FC236}">
                <a16:creationId xmlns:a16="http://schemas.microsoft.com/office/drawing/2014/main" id="{17B5491B-D35A-0639-C75F-6B504ABFA039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8550137" y="7671504"/>
            <a:ext cx="3496055" cy="1758742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</p:spTree>
    <p:extLst>
      <p:ext uri="{BB962C8B-B14F-4D97-AF65-F5344CB8AC3E}">
        <p14:creationId xmlns:p14="http://schemas.microsoft.com/office/powerpoint/2010/main" val="416273254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onseiller-numerique.gouv.fr/" TargetMode="Externa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ject 6">
            <a:extLst>
              <a:ext uri="{FF2B5EF4-FFF2-40B4-BE49-F238E27FC236}">
                <a16:creationId xmlns:a16="http://schemas.microsoft.com/office/drawing/2014/main" id="{FDEE982A-63A9-F78D-83A9-390460BFE47C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92752" y="392400"/>
            <a:ext cx="1934693" cy="818176"/>
          </a:xfrm>
          <a:prstGeom prst="rect">
            <a:avLst/>
          </a:prstGeom>
        </p:spPr>
      </p:pic>
      <p:pic>
        <p:nvPicPr>
          <p:cNvPr id="10" name="object 5">
            <a:extLst>
              <a:ext uri="{FF2B5EF4-FFF2-40B4-BE49-F238E27FC236}">
                <a16:creationId xmlns:a16="http://schemas.microsoft.com/office/drawing/2014/main" id="{639EE321-3330-3023-5CDD-D52AB21DA16C}"/>
              </a:ext>
            </a:extLst>
          </p:cNvPr>
          <p:cNvPicPr/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8459920" y="12568670"/>
            <a:ext cx="4942527" cy="728508"/>
          </a:xfrm>
          <a:prstGeom prst="rect">
            <a:avLst/>
          </a:prstGeom>
        </p:spPr>
      </p:pic>
      <p:sp>
        <p:nvSpPr>
          <p:cNvPr id="12" name="object 2">
            <a:extLst>
              <a:ext uri="{FF2B5EF4-FFF2-40B4-BE49-F238E27FC236}">
                <a16:creationId xmlns:a16="http://schemas.microsoft.com/office/drawing/2014/main" id="{A6FE4999-CBBE-0399-43B9-229C7C64740C}"/>
              </a:ext>
            </a:extLst>
          </p:cNvPr>
          <p:cNvSpPr txBox="1"/>
          <p:nvPr userDrawn="1"/>
        </p:nvSpPr>
        <p:spPr>
          <a:xfrm>
            <a:off x="392750" y="13034225"/>
            <a:ext cx="9655722" cy="262828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1" marR="5080">
              <a:lnSpc>
                <a:spcPct val="156200"/>
              </a:lnSpc>
              <a:spcBef>
                <a:spcPts val="100"/>
              </a:spcBef>
            </a:pP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Opération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soutenue par l'État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dans le cadre du dispositif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Conseiller numérique France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Services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  <a:hlinkClick r:id="rId6"/>
              </a:rPr>
              <a:t>www.conseiller-numerique.gouv.fr</a:t>
            </a:r>
            <a:endParaRPr sz="1199" dirty="0">
              <a:latin typeface="Marianne Light" panose="02000000000000000000" pitchFamily="2" charset="0"/>
              <a:cs typeface="Arial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C99CFD69-0F3C-5150-F144-06029CF8FFBD}"/>
              </a:ext>
            </a:extLst>
          </p:cNvPr>
          <p:cNvSpPr/>
          <p:nvPr userDrawn="1"/>
        </p:nvSpPr>
        <p:spPr>
          <a:xfrm>
            <a:off x="6804837" y="-17829"/>
            <a:ext cx="17576087" cy="1054021"/>
          </a:xfrm>
          <a:custGeom>
            <a:avLst/>
            <a:gdLst/>
            <a:ahLst/>
            <a:cxnLst/>
            <a:rect l="l" t="t" r="r" b="b"/>
            <a:pathLst>
              <a:path w="7620000" h="533400">
                <a:moveTo>
                  <a:pt x="7620000" y="0"/>
                </a:moveTo>
                <a:lnTo>
                  <a:pt x="0" y="0"/>
                </a:lnTo>
                <a:lnTo>
                  <a:pt x="444500" y="533400"/>
                </a:lnTo>
                <a:lnTo>
                  <a:pt x="7620000" y="533400"/>
                </a:lnTo>
                <a:lnTo>
                  <a:pt x="7620000" y="0"/>
                </a:lnTo>
                <a:close/>
              </a:path>
            </a:pathLst>
          </a:custGeom>
          <a:solidFill>
            <a:srgbClr val="3A52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Espace réservé du titre 2">
            <a:extLst>
              <a:ext uri="{FF2B5EF4-FFF2-40B4-BE49-F238E27FC236}">
                <a16:creationId xmlns:a16="http://schemas.microsoft.com/office/drawing/2014/main" id="{0917BD33-4726-16D3-F9AD-2B93FACA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4811" y="1579816"/>
            <a:ext cx="21021675" cy="1054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A66083C-E8CC-8609-0759-DE54081B0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4812" y="3623685"/>
            <a:ext cx="21021675" cy="8702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4" r:id="rId2"/>
  </p:sldLayoutIdLst>
  <p:transition spd="med"/>
  <p:txStyles>
    <p:titleStyle>
      <a:lvl1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000091"/>
          </a:solidFill>
          <a:uFillTx/>
          <a:latin typeface="Marianne" panose="02000000000000000000" pitchFamily="2" charset="0"/>
          <a:ea typeface="+mn-ea"/>
          <a:cs typeface="+mn-cs"/>
          <a:sym typeface="Calibri"/>
        </a:defRPr>
      </a:lvl1pPr>
      <a:lvl2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1pPr>
      <a:lvl2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2pPr>
      <a:lvl3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3pPr>
      <a:lvl4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4pPr>
      <a:lvl5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48152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1DF793CC-CF58-C204-C1F2-DCBA02B8000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F56DA5B-A167-578C-B4E1-F5E4F97B34B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E4C4209-2634-F9E4-C31F-C454D56549BA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ABEB7BD-9149-9985-1AB5-8CFD36CC92BA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9BB1F8F2-F43A-FD6C-2672-82C1417D2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20BF5BAA-1968-8843-BCCC-84266B2DD505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0DEACFA4-AFEC-DDA8-CB84-D8DA0ADE0291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5E78E27-A7C4-2C87-AC57-D5BEFE880FB5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BE1943E8-9B4C-AD87-7809-B6A00BF164B9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D0E3C89B-9610-7043-B3E1-685D23170D4B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AFF76AF-F332-19BE-15C5-AE1AD1AF1446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B88FF4DA-48E3-D6B8-7AF2-E9A1143356B4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E728E416-0515-DE49-37C7-87D9A6A32A64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3AB8B3C1-2E26-8229-C0FC-2E05EDA2B21E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75889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{7EA811DC-C738-0E47-BA44-12DA3CC4E9F7}tf16401369</Template>
  <TotalTime>1041</TotalTime>
  <Words>0</Words>
  <Application>Microsoft Macintosh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Calibri</vt:lpstr>
      <vt:lpstr>Calibri Light</vt:lpstr>
      <vt:lpstr>Helvetica</vt:lpstr>
      <vt:lpstr>Marianne</vt:lpstr>
      <vt:lpstr>Marianne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Victor VINCENT</cp:lastModifiedBy>
  <cp:revision>120</cp:revision>
  <dcterms:modified xsi:type="dcterms:W3CDTF">2022-06-16T12:45:32Z</dcterms:modified>
</cp:coreProperties>
</file>