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in Pascaline" initials="CP" lastIdx="2" clrIdx="0">
    <p:extLst>
      <p:ext uri="{19B8F6BF-5375-455C-9EA6-DF929625EA0E}">
        <p15:presenceInfo xmlns:p15="http://schemas.microsoft.com/office/powerpoint/2012/main" userId="S-1-5-21-723965082-2040158199-3355797293-18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EF"/>
    <a:srgbClr val="BEBDE1"/>
    <a:srgbClr val="24234F"/>
    <a:srgbClr val="C6E0CB"/>
    <a:srgbClr val="19174E"/>
    <a:srgbClr val="77B683"/>
    <a:srgbClr val="E6E6E6"/>
    <a:srgbClr val="A0CCA8"/>
    <a:srgbClr val="ACC6D8"/>
    <a:srgbClr val="ACA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44" d="100"/>
          <a:sy n="44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94A8E-933F-41B9-B048-490D59317F24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283BD-B8E2-4794-9476-A4D17D7FF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31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86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54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30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55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43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13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07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81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77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77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51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2E5AF-38CE-4115-83F8-61612C2C9FC5}" type="datetimeFigureOut">
              <a:rPr lang="fr-FR" smtClean="0"/>
              <a:t>22/12/2023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F575C-578F-41A1-8A13-479F83FBC6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41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CF447D00-65CC-47B0-85CB-E3E039A71E1A}"/>
              </a:ext>
            </a:extLst>
          </p:cNvPr>
          <p:cNvSpPr/>
          <p:nvPr/>
        </p:nvSpPr>
        <p:spPr>
          <a:xfrm>
            <a:off x="-1" y="7002641"/>
            <a:ext cx="7559676" cy="2227510"/>
          </a:xfrm>
          <a:prstGeom prst="rect">
            <a:avLst/>
          </a:prstGeom>
          <a:solidFill>
            <a:srgbClr val="242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859834C8-1B70-4917-A276-B65D6CB204E5}"/>
              </a:ext>
            </a:extLst>
          </p:cNvPr>
          <p:cNvSpPr/>
          <p:nvPr/>
        </p:nvSpPr>
        <p:spPr>
          <a:xfrm>
            <a:off x="-20320" y="3400112"/>
            <a:ext cx="7612229" cy="3671308"/>
          </a:xfrm>
          <a:prstGeom prst="roundRect">
            <a:avLst>
              <a:gd name="adj" fmla="val 0"/>
            </a:avLst>
          </a:prstGeom>
          <a:solidFill>
            <a:srgbClr val="DDDD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" name="Image 46">
            <a:extLst>
              <a:ext uri="{FF2B5EF4-FFF2-40B4-BE49-F238E27FC236}">
                <a16:creationId xmlns:a16="http://schemas.microsoft.com/office/drawing/2014/main" id="{2A655FEE-DC52-4423-975E-35294FB53D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10" t="-13251" b="23635"/>
          <a:stretch/>
        </p:blipFill>
        <p:spPr>
          <a:xfrm>
            <a:off x="3936048" y="9771326"/>
            <a:ext cx="1645287" cy="78473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C9A6E1A-784B-47BA-8640-F87BE91145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52157" b="-40788"/>
          <a:stretch/>
        </p:blipFill>
        <p:spPr>
          <a:xfrm>
            <a:off x="278696" y="9725786"/>
            <a:ext cx="2011249" cy="878533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1E274187-DF34-46F4-8115-96A48EC5E4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260" y="9544043"/>
            <a:ext cx="991694" cy="991694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13324D02-A812-40B4-98EC-DD74D61C79B4}"/>
              </a:ext>
            </a:extLst>
          </p:cNvPr>
          <p:cNvSpPr txBox="1"/>
          <p:nvPr/>
        </p:nvSpPr>
        <p:spPr>
          <a:xfrm>
            <a:off x="-20320" y="9240891"/>
            <a:ext cx="75596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Marianne Medium" panose="02000000000000000000" pitchFamily="50" charset="0"/>
              </a:rPr>
              <a:t>Opération soutenue par l’État dans le cadre du dispositif Conseiller numérique France Services - www.conseiller-numerique.gouv.fr</a:t>
            </a: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3E3F04A4-97B4-4BBD-AE12-D1421C88CF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1" t="-5770" r="32236" b="-12973"/>
          <a:stretch/>
        </p:blipFill>
        <p:spPr>
          <a:xfrm>
            <a:off x="2599183" y="9713859"/>
            <a:ext cx="724844" cy="740952"/>
          </a:xfrm>
          <a:prstGeom prst="rect">
            <a:avLst/>
          </a:prstGeom>
        </p:spPr>
      </p:pic>
      <p:sp>
        <p:nvSpPr>
          <p:cNvPr id="59" name="ZoneTexte 58">
            <a:extLst>
              <a:ext uri="{FF2B5EF4-FFF2-40B4-BE49-F238E27FC236}">
                <a16:creationId xmlns:a16="http://schemas.microsoft.com/office/drawing/2014/main" id="{8BCB3FE9-BB05-4F4F-A818-B4F772F6C81E}"/>
              </a:ext>
            </a:extLst>
          </p:cNvPr>
          <p:cNvSpPr txBox="1"/>
          <p:nvPr/>
        </p:nvSpPr>
        <p:spPr>
          <a:xfrm>
            <a:off x="4543904" y="8227915"/>
            <a:ext cx="2293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>
                <a:solidFill>
                  <a:schemeClr val="bg1"/>
                </a:solidFill>
                <a:latin typeface="Marianne Medium" panose="02000000000000000000" pitchFamily="50" charset="0"/>
              </a:rPr>
              <a:t>Criquetot-l’Esneval</a:t>
            </a:r>
          </a:p>
          <a:p>
            <a:r>
              <a:rPr lang="fr-FR" sz="1500" dirty="0">
                <a:solidFill>
                  <a:schemeClr val="bg1"/>
                </a:solidFill>
                <a:latin typeface="Marianne Light" panose="02000000000000000000" pitchFamily="50" charset="0"/>
              </a:rPr>
              <a:t>28, Route de Vergetot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CDA73C3-E38C-4442-9F3E-F2210EDFEBAB}"/>
              </a:ext>
            </a:extLst>
          </p:cNvPr>
          <p:cNvSpPr txBox="1"/>
          <p:nvPr/>
        </p:nvSpPr>
        <p:spPr>
          <a:xfrm>
            <a:off x="4529233" y="7665457"/>
            <a:ext cx="2827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700" dirty="0">
                <a:solidFill>
                  <a:schemeClr val="bg1"/>
                </a:solidFill>
                <a:latin typeface="Marianne Medium" panose="02000000000000000000" pitchFamily="50" charset="0"/>
              </a:rPr>
              <a:t>St-Romain-de-</a:t>
            </a:r>
            <a:r>
              <a:rPr lang="fr-FR" sz="1700" dirty="0" err="1">
                <a:solidFill>
                  <a:schemeClr val="bg1"/>
                </a:solidFill>
                <a:latin typeface="Marianne Medium" panose="02000000000000000000" pitchFamily="50" charset="0"/>
              </a:rPr>
              <a:t>Colbosc</a:t>
            </a:r>
            <a:endParaRPr lang="fr-FR" sz="1700" dirty="0">
              <a:solidFill>
                <a:schemeClr val="bg1"/>
              </a:solidFill>
              <a:latin typeface="Marianne Medium" panose="02000000000000000000" pitchFamily="50" charset="0"/>
            </a:endParaRPr>
          </a:p>
          <a:p>
            <a:r>
              <a:rPr lang="fr-FR" sz="1500" dirty="0">
                <a:solidFill>
                  <a:schemeClr val="bg1"/>
                </a:solidFill>
                <a:latin typeface="Marianne Light" panose="02000000000000000000" pitchFamily="50" charset="0"/>
              </a:rPr>
              <a:t>5, Rue Sylvestre </a:t>
            </a:r>
            <a:r>
              <a:rPr lang="fr-FR" sz="1500" dirty="0" err="1">
                <a:solidFill>
                  <a:schemeClr val="bg1"/>
                </a:solidFill>
                <a:latin typeface="Marianne Light" panose="02000000000000000000" pitchFamily="50" charset="0"/>
              </a:rPr>
              <a:t>Dumesnil</a:t>
            </a:r>
            <a:endParaRPr lang="fr-FR" sz="1500" dirty="0">
              <a:solidFill>
                <a:schemeClr val="bg1"/>
              </a:solidFill>
              <a:latin typeface="Marianne Light" panose="02000000000000000000" pitchFamily="50" charset="0"/>
            </a:endParaRPr>
          </a:p>
        </p:txBody>
      </p:sp>
      <p:sp>
        <p:nvSpPr>
          <p:cNvPr id="66" name="Demi-cadre 65">
            <a:extLst>
              <a:ext uri="{FF2B5EF4-FFF2-40B4-BE49-F238E27FC236}">
                <a16:creationId xmlns:a16="http://schemas.microsoft.com/office/drawing/2014/main" id="{5DCBF9D3-EAA7-40D1-91BC-B3B7E5D74E3A}"/>
              </a:ext>
            </a:extLst>
          </p:cNvPr>
          <p:cNvSpPr/>
          <p:nvPr/>
        </p:nvSpPr>
        <p:spPr>
          <a:xfrm rot="10800000">
            <a:off x="6708210" y="8628673"/>
            <a:ext cx="331454" cy="219188"/>
          </a:xfrm>
          <a:prstGeom prst="halfFrame">
            <a:avLst>
              <a:gd name="adj1" fmla="val 4785"/>
              <a:gd name="adj2" fmla="val 47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2" name="Image 101">
            <a:extLst>
              <a:ext uri="{FF2B5EF4-FFF2-40B4-BE49-F238E27FC236}">
                <a16:creationId xmlns:a16="http://schemas.microsoft.com/office/drawing/2014/main" id="{EF1DE97A-B5C4-4D7F-980F-9C77DB2C58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9702" y="4046921"/>
            <a:ext cx="5763754" cy="3244780"/>
          </a:xfrm>
          <a:prstGeom prst="rect">
            <a:avLst/>
          </a:prstGeom>
        </p:spPr>
      </p:pic>
      <p:sp>
        <p:nvSpPr>
          <p:cNvPr id="56" name="Demi-cadre 55">
            <a:extLst>
              <a:ext uri="{FF2B5EF4-FFF2-40B4-BE49-F238E27FC236}">
                <a16:creationId xmlns:a16="http://schemas.microsoft.com/office/drawing/2014/main" id="{E953E8E4-B90E-4B8E-BF8A-2003FC908E86}"/>
              </a:ext>
            </a:extLst>
          </p:cNvPr>
          <p:cNvSpPr/>
          <p:nvPr/>
        </p:nvSpPr>
        <p:spPr>
          <a:xfrm>
            <a:off x="4496233" y="7633500"/>
            <a:ext cx="331454" cy="219188"/>
          </a:xfrm>
          <a:prstGeom prst="halfFrame">
            <a:avLst>
              <a:gd name="adj1" fmla="val 4785"/>
              <a:gd name="adj2" fmla="val 47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80813B0-DB84-4B52-9596-ED1CFCFB4DC2}"/>
              </a:ext>
            </a:extLst>
          </p:cNvPr>
          <p:cNvGrpSpPr/>
          <p:nvPr/>
        </p:nvGrpSpPr>
        <p:grpSpPr>
          <a:xfrm>
            <a:off x="3932237" y="3739216"/>
            <a:ext cx="3850171" cy="3068999"/>
            <a:chOff x="3824614" y="4381500"/>
            <a:chExt cx="3850171" cy="3068999"/>
          </a:xfrm>
        </p:grpSpPr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7A66E79F-3175-4493-9082-BE38888EB752}"/>
                </a:ext>
              </a:extLst>
            </p:cNvPr>
            <p:cNvSpPr/>
            <p:nvPr/>
          </p:nvSpPr>
          <p:spPr>
            <a:xfrm>
              <a:off x="4380570" y="4381500"/>
              <a:ext cx="2814461" cy="306899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F1A4B2E9-6804-49E6-96D5-F92AEC5B271E}"/>
                </a:ext>
              </a:extLst>
            </p:cNvPr>
            <p:cNvSpPr txBox="1"/>
            <p:nvPr/>
          </p:nvSpPr>
          <p:spPr>
            <a:xfrm>
              <a:off x="3824614" y="5297992"/>
              <a:ext cx="3850171" cy="10002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fr-FR" sz="1500" dirty="0">
                <a:latin typeface="Marianne Medium" panose="02000000000000000000" pitchFamily="50" charset="0"/>
              </a:endParaRPr>
            </a:p>
            <a:p>
              <a:pPr algn="ctr"/>
              <a:r>
                <a:rPr lang="fr-FR" sz="1700" dirty="0">
                  <a:latin typeface="Marianne Medium" panose="02000000000000000000" pitchFamily="50" charset="0"/>
                </a:rPr>
                <a:t>Pascaline COLLIN</a:t>
              </a:r>
            </a:p>
            <a:p>
              <a:pPr algn="ctr"/>
              <a:r>
                <a:rPr lang="fr-FR" sz="1700" dirty="0">
                  <a:latin typeface="Marianne Medium" panose="02000000000000000000" pitchFamily="50" charset="0"/>
                </a:rPr>
                <a:t>06 75 84 48 20</a:t>
              </a:r>
            </a:p>
            <a:p>
              <a:pPr algn="ctr"/>
              <a:r>
                <a:rPr lang="fr-FR" sz="1000" dirty="0">
                  <a:latin typeface="Marianne Medium" panose="02000000000000000000" pitchFamily="50" charset="0"/>
                </a:rPr>
                <a:t>conseiller-numerique@lehavremetro.fr</a:t>
              </a:r>
            </a:p>
          </p:txBody>
        </p:sp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A9BDE76B-607A-4496-B6ED-E6EBC6ECD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0407" y="4428743"/>
              <a:ext cx="1954785" cy="1019389"/>
            </a:xfrm>
            <a:prstGeom prst="rect">
              <a:avLst/>
            </a:prstGeom>
          </p:spPr>
        </p:pic>
      </p:grpSp>
      <p:sp>
        <p:nvSpPr>
          <p:cNvPr id="58" name="ZoneTexte 57">
            <a:extLst>
              <a:ext uri="{FF2B5EF4-FFF2-40B4-BE49-F238E27FC236}">
                <a16:creationId xmlns:a16="http://schemas.microsoft.com/office/drawing/2014/main" id="{9402902A-AC41-4247-942B-152DA6049480}"/>
              </a:ext>
            </a:extLst>
          </p:cNvPr>
          <p:cNvSpPr txBox="1"/>
          <p:nvPr/>
        </p:nvSpPr>
        <p:spPr>
          <a:xfrm>
            <a:off x="4529233" y="5826521"/>
            <a:ext cx="2691704" cy="4924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00" dirty="0">
                <a:latin typeface="Marianne Medium" panose="02000000000000000000" pitchFamily="50" charset="0"/>
              </a:rPr>
              <a:t>Programme et rendez-vous disponibles aussi en ligne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12C135E-AA8A-48FF-A142-5F6F909776DF}"/>
              </a:ext>
            </a:extLst>
          </p:cNvPr>
          <p:cNvSpPr txBox="1"/>
          <p:nvPr/>
        </p:nvSpPr>
        <p:spPr>
          <a:xfrm>
            <a:off x="3967462" y="6268887"/>
            <a:ext cx="3850171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00" dirty="0">
                <a:solidFill>
                  <a:srgbClr val="24234F"/>
                </a:solidFill>
                <a:latin typeface="Marianne Medium" panose="02000000000000000000" pitchFamily="50" charset="0"/>
              </a:rPr>
              <a:t>www.rdv-aide-numerique.fr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9C59138-DF0E-46B7-B34C-387AAE4497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2" y="7592991"/>
            <a:ext cx="3771174" cy="119563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5BC9926-24C2-40CC-AC85-B0B531AD61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96" y="-194589"/>
            <a:ext cx="7559675" cy="347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809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1196</TotalTime>
  <Words>57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Marianne Light</vt:lpstr>
      <vt:lpstr>Marianne Medium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Collin Pascaline</dc:creator>
  <cp:lastModifiedBy>Collin Pascaline</cp:lastModifiedBy>
  <cp:revision>90</cp:revision>
  <cp:lastPrinted>2023-12-18T15:07:11Z</cp:lastPrinted>
  <dcterms:created xsi:type="dcterms:W3CDTF">2022-05-25T13:39:19Z</dcterms:created>
  <dcterms:modified xsi:type="dcterms:W3CDTF">2023-12-22T18:13:48Z</dcterms:modified>
</cp:coreProperties>
</file>