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5143500" cx="9144000"/>
  <p:notesSz cx="6858000" cy="9144000"/>
  <p:embeddedFontLst>
    <p:embeddedFont>
      <p:font typeface="Oswald Medium"/>
      <p:regular r:id="rId12"/>
      <p:bold r:id="rId13"/>
    </p:embeddedFont>
    <p:embeddedFont>
      <p:font typeface="Bebas Neue"/>
      <p:regular r:id="rId14"/>
    </p:embeddedFont>
    <p:embeddedFont>
      <p:font typeface="Spectral"/>
      <p:regular r:id="rId15"/>
      <p:bold r:id="rId16"/>
      <p:italic r:id="rId17"/>
      <p:boldItalic r:id="rId18"/>
    </p:embeddedFont>
    <p:embeddedFont>
      <p:font typeface="Oswald"/>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swald-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OswaldMedium-bold.fntdata"/><Relationship Id="rId12" Type="http://schemas.openxmlformats.org/officeDocument/2006/relationships/font" Target="fonts/OswaldMediu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Spectral-regular.fntdata"/><Relationship Id="rId14" Type="http://schemas.openxmlformats.org/officeDocument/2006/relationships/font" Target="fonts/BebasNeue-regular.fntdata"/><Relationship Id="rId17" Type="http://schemas.openxmlformats.org/officeDocument/2006/relationships/font" Target="fonts/Spectral-italic.fntdata"/><Relationship Id="rId16" Type="http://schemas.openxmlformats.org/officeDocument/2006/relationships/font" Target="fonts/Spectral-bold.fntdata"/><Relationship Id="rId5" Type="http://schemas.openxmlformats.org/officeDocument/2006/relationships/slide" Target="slides/slide1.xml"/><Relationship Id="rId19" Type="http://schemas.openxmlformats.org/officeDocument/2006/relationships/font" Target="fonts/Oswald-regular.fntdata"/><Relationship Id="rId6" Type="http://schemas.openxmlformats.org/officeDocument/2006/relationships/slide" Target="slides/slide2.xml"/><Relationship Id="rId18" Type="http://schemas.openxmlformats.org/officeDocument/2006/relationships/font" Target="fonts/Spectral-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091ad42ccf_0_6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091ad42ccf_0_6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1000">
                <a:latin typeface="Calibri"/>
                <a:ea typeface="Calibri"/>
                <a:cs typeface="Calibri"/>
                <a:sym typeface="Calibri"/>
              </a:rPr>
              <a:t>Présentation de l’animatrice et des objectifs de la séance</a:t>
            </a:r>
            <a:endParaRPr sz="1000">
              <a:latin typeface="Calibri"/>
              <a:ea typeface="Calibri"/>
              <a:cs typeface="Calibri"/>
              <a:sym typeface="Calibri"/>
            </a:endParaRPr>
          </a:p>
          <a:p>
            <a:pPr indent="0" lvl="0" marL="0" rtl="0" algn="l">
              <a:spcBef>
                <a:spcPts val="0"/>
              </a:spcBef>
              <a:spcAft>
                <a:spcPts val="0"/>
              </a:spcAft>
              <a:buNone/>
            </a:pPr>
            <a:r>
              <a:rPr lang="fr" sz="1000">
                <a:latin typeface="Calibri"/>
                <a:ea typeface="Calibri"/>
                <a:cs typeface="Calibri"/>
                <a:sym typeface="Calibri"/>
              </a:rPr>
              <a:t>Médiation sur le robot et l’oeuvre artistique de référence</a:t>
            </a:r>
            <a:endParaRPr sz="1000">
              <a:latin typeface="Calibri"/>
              <a:ea typeface="Calibri"/>
              <a:cs typeface="Calibri"/>
              <a:sym typeface="Calibri"/>
            </a:endParaRPr>
          </a:p>
          <a:p>
            <a:pPr indent="0" lvl="0" marL="0" rtl="0" algn="l">
              <a:spcBef>
                <a:spcPts val="0"/>
              </a:spcBef>
              <a:spcAft>
                <a:spcPts val="0"/>
              </a:spcAft>
              <a:buNone/>
            </a:pPr>
            <a:r>
              <a:rPr lang="fr" sz="1000">
                <a:latin typeface="Calibri"/>
                <a:ea typeface="Calibri"/>
                <a:cs typeface="Calibri"/>
                <a:sym typeface="Calibri"/>
              </a:rPr>
              <a:t>Test du robot et démonstration de la fonction</a:t>
            </a:r>
            <a:endParaRPr sz="1000">
              <a:latin typeface="Calibri"/>
              <a:ea typeface="Calibri"/>
              <a:cs typeface="Calibri"/>
              <a:sym typeface="Calibri"/>
            </a:endParaRPr>
          </a:p>
          <a:p>
            <a:pPr indent="0" lvl="0" marL="0" rtl="0" algn="l">
              <a:spcBef>
                <a:spcPts val="0"/>
              </a:spcBef>
              <a:spcAft>
                <a:spcPts val="0"/>
              </a:spcAft>
              <a:buNone/>
            </a:pPr>
            <a:r>
              <a:rPr lang="fr" sz="1000">
                <a:latin typeface="Calibri"/>
                <a:ea typeface="Calibri"/>
                <a:cs typeface="Calibri"/>
                <a:sym typeface="Calibri"/>
              </a:rPr>
              <a:t>Activité pratique de dessin avec Thymio</a:t>
            </a:r>
            <a:endParaRPr sz="1000">
              <a:latin typeface="Calibri"/>
              <a:ea typeface="Calibri"/>
              <a:cs typeface="Calibri"/>
              <a:sym typeface="Calibri"/>
            </a:endParaRPr>
          </a:p>
          <a:p>
            <a:pPr indent="0" lvl="0" marL="0" rtl="0" algn="l">
              <a:spcBef>
                <a:spcPts val="0"/>
              </a:spcBef>
              <a:spcAft>
                <a:spcPts val="0"/>
              </a:spcAft>
              <a:buNone/>
            </a:pPr>
            <a:r>
              <a:rPr lang="fr" sz="1000">
                <a:latin typeface="Calibri"/>
                <a:ea typeface="Calibri"/>
                <a:cs typeface="Calibri"/>
                <a:sym typeface="Calibri"/>
              </a:rPr>
              <a:t>Bonus / ouverture sur les autres fonctions du robot </a:t>
            </a:r>
            <a:endParaRPr sz="1000">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31dc029658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31dc029658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1de0bb6ae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1de0bb6ae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12168238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12168238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31dc029658_1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31dc029658_1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1a84e431db_0_5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1a84e431db_0_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 Id="rId11" Type="http://schemas.openxmlformats.org/officeDocument/2006/relationships/image" Target="../media/image18.jpg"/><Relationship Id="rId10" Type="http://schemas.openxmlformats.org/officeDocument/2006/relationships/hyperlink" Target="http://www.youtube.com/watch?v=ihPu6tI7IV4" TargetMode="External"/><Relationship Id="rId9" Type="http://schemas.openxmlformats.org/officeDocument/2006/relationships/image" Target="../media/image16.png"/><Relationship Id="rId5" Type="http://schemas.openxmlformats.org/officeDocument/2006/relationships/image" Target="../media/image8.png"/><Relationship Id="rId6" Type="http://schemas.openxmlformats.org/officeDocument/2006/relationships/image" Target="../media/image20.png"/><Relationship Id="rId7" Type="http://schemas.openxmlformats.org/officeDocument/2006/relationships/image" Target="../media/image3.png"/><Relationship Id="rId8"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9.jpg"/><Relationship Id="rId5" Type="http://schemas.openxmlformats.org/officeDocument/2006/relationships/image" Target="../media/image30.jpg"/><Relationship Id="rId6" Type="http://schemas.openxmlformats.org/officeDocument/2006/relationships/hyperlink" Target="http://www.youtube.com/watch?v=Eu8hluJZyq4" TargetMode="External"/><Relationship Id="rId7" Type="http://schemas.openxmlformats.org/officeDocument/2006/relationships/image" Target="../media/image15.jpg"/><Relationship Id="rId8"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1" Type="http://schemas.openxmlformats.org/officeDocument/2006/relationships/hyperlink" Target="http://www.youtube.com/watch?v=25CXJF3m1qM" TargetMode="External"/><Relationship Id="rId10" Type="http://schemas.openxmlformats.org/officeDocument/2006/relationships/image" Target="../media/image1.png"/><Relationship Id="rId13" Type="http://schemas.openxmlformats.org/officeDocument/2006/relationships/hyperlink" Target="https://www.thymio.org/fr/produits/programmer-avec-thymio-suite/" TargetMode="External"/><Relationship Id="rId12" Type="http://schemas.openxmlformats.org/officeDocument/2006/relationships/image" Target="../media/image24.jp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8.png"/><Relationship Id="rId7" Type="http://schemas.openxmlformats.org/officeDocument/2006/relationships/image" Target="../media/image22.png"/><Relationship Id="rId8"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8.png"/><Relationship Id="rId5" Type="http://schemas.openxmlformats.org/officeDocument/2006/relationships/image" Target="../media/image14.png"/><Relationship Id="rId6"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7F9"/>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5018900" y="2159150"/>
            <a:ext cx="3619500" cy="12876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lang="fr" sz="3980">
                <a:solidFill>
                  <a:srgbClr val="398FA1"/>
                </a:solidFill>
                <a:latin typeface="Bebas Neue"/>
                <a:ea typeface="Bebas Neue"/>
                <a:cs typeface="Bebas Neue"/>
                <a:sym typeface="Bebas Neue"/>
              </a:rPr>
              <a:t>ROBOT ! </a:t>
            </a:r>
            <a:endParaRPr sz="3980">
              <a:solidFill>
                <a:srgbClr val="398FA1"/>
              </a:solidFill>
              <a:latin typeface="Bebas Neue"/>
              <a:ea typeface="Bebas Neue"/>
              <a:cs typeface="Bebas Neue"/>
              <a:sym typeface="Bebas Neue"/>
            </a:endParaRPr>
          </a:p>
          <a:p>
            <a:pPr indent="0" lvl="0" marL="0" rtl="0" algn="r">
              <a:spcBef>
                <a:spcPts val="0"/>
              </a:spcBef>
              <a:spcAft>
                <a:spcPts val="0"/>
              </a:spcAft>
              <a:buSzPts val="990"/>
              <a:buNone/>
            </a:pPr>
            <a:r>
              <a:rPr lang="fr" sz="3980">
                <a:solidFill>
                  <a:srgbClr val="398FA1"/>
                </a:solidFill>
                <a:latin typeface="Bebas Neue"/>
                <a:ea typeface="Bebas Neue"/>
                <a:cs typeface="Bebas Neue"/>
                <a:sym typeface="Bebas Neue"/>
              </a:rPr>
              <a:t>Dessine-moi l’infini !</a:t>
            </a:r>
            <a:endParaRPr sz="3980">
              <a:solidFill>
                <a:srgbClr val="398FA1"/>
              </a:solidFill>
              <a:latin typeface="Bebas Neue"/>
              <a:ea typeface="Bebas Neue"/>
              <a:cs typeface="Bebas Neue"/>
              <a:sym typeface="Bebas Neue"/>
            </a:endParaRPr>
          </a:p>
        </p:txBody>
      </p:sp>
      <p:sp>
        <p:nvSpPr>
          <p:cNvPr id="55" name="Google Shape;55;p13"/>
          <p:cNvSpPr txBox="1"/>
          <p:nvPr>
            <p:ph idx="1" type="subTitle"/>
          </p:nvPr>
        </p:nvSpPr>
        <p:spPr>
          <a:xfrm>
            <a:off x="4842805" y="3873133"/>
            <a:ext cx="3795600" cy="792600"/>
          </a:xfrm>
          <a:prstGeom prst="rect">
            <a:avLst/>
          </a:prstGeom>
        </p:spPr>
        <p:txBody>
          <a:bodyPr anchorCtr="0" anchor="t" bIns="91425" lIns="91425" spcFirstLastPara="1" rIns="91425" wrap="square" tIns="91425">
            <a:normAutofit fontScale="85000" lnSpcReduction="20000"/>
          </a:bodyPr>
          <a:lstStyle/>
          <a:p>
            <a:pPr indent="0" lvl="0" marL="0" rtl="0" algn="r">
              <a:spcBef>
                <a:spcPts val="0"/>
              </a:spcBef>
              <a:spcAft>
                <a:spcPts val="0"/>
              </a:spcAft>
              <a:buNone/>
            </a:pPr>
            <a:r>
              <a:rPr i="1" lang="fr">
                <a:solidFill>
                  <a:srgbClr val="70C4B4"/>
                </a:solidFill>
                <a:latin typeface="Bebas Neue"/>
                <a:ea typeface="Bebas Neue"/>
                <a:cs typeface="Bebas Neue"/>
                <a:sym typeface="Bebas Neue"/>
              </a:rPr>
              <a:t>Activité de découverte </a:t>
            </a:r>
            <a:endParaRPr i="1">
              <a:solidFill>
                <a:srgbClr val="70C4B4"/>
              </a:solidFill>
              <a:latin typeface="Bebas Neue"/>
              <a:ea typeface="Bebas Neue"/>
              <a:cs typeface="Bebas Neue"/>
              <a:sym typeface="Bebas Neue"/>
            </a:endParaRPr>
          </a:p>
          <a:p>
            <a:pPr indent="0" lvl="0" marL="0" rtl="0" algn="r">
              <a:spcBef>
                <a:spcPts val="0"/>
              </a:spcBef>
              <a:spcAft>
                <a:spcPts val="0"/>
              </a:spcAft>
              <a:buNone/>
            </a:pPr>
            <a:r>
              <a:rPr i="1" lang="fr">
                <a:solidFill>
                  <a:srgbClr val="70C4B4"/>
                </a:solidFill>
                <a:latin typeface="Bebas Neue"/>
                <a:ea typeface="Bebas Neue"/>
                <a:cs typeface="Bebas Neue"/>
                <a:sym typeface="Bebas Neue"/>
              </a:rPr>
              <a:t>des robots pédagogiques</a:t>
            </a:r>
            <a:endParaRPr i="1">
              <a:solidFill>
                <a:srgbClr val="70C4B4"/>
              </a:solidFill>
              <a:latin typeface="Bebas Neue"/>
              <a:ea typeface="Bebas Neue"/>
              <a:cs typeface="Bebas Neue"/>
              <a:sym typeface="Bebas Neue"/>
            </a:endParaRPr>
          </a:p>
        </p:txBody>
      </p:sp>
      <p:sp>
        <p:nvSpPr>
          <p:cNvPr id="56" name="Google Shape;56;p13"/>
          <p:cNvSpPr txBox="1"/>
          <p:nvPr/>
        </p:nvSpPr>
        <p:spPr>
          <a:xfrm>
            <a:off x="2192225" y="1871350"/>
            <a:ext cx="68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t>Image</a:t>
            </a:r>
            <a:endParaRPr/>
          </a:p>
        </p:txBody>
      </p:sp>
      <p:pic>
        <p:nvPicPr>
          <p:cNvPr id="57" name="Google Shape;57;p13"/>
          <p:cNvPicPr preferRelativeResize="0"/>
          <p:nvPr/>
        </p:nvPicPr>
        <p:blipFill>
          <a:blip r:embed="rId3">
            <a:alphaModFix/>
          </a:blip>
          <a:stretch>
            <a:fillRect/>
          </a:stretch>
        </p:blipFill>
        <p:spPr>
          <a:xfrm>
            <a:off x="5320749" y="162849"/>
            <a:ext cx="2412375" cy="2108700"/>
          </a:xfrm>
          <a:prstGeom prst="rect">
            <a:avLst/>
          </a:prstGeom>
          <a:noFill/>
          <a:ln>
            <a:noFill/>
          </a:ln>
        </p:spPr>
      </p:pic>
      <p:pic>
        <p:nvPicPr>
          <p:cNvPr id="58" name="Google Shape;58;p13"/>
          <p:cNvPicPr preferRelativeResize="0"/>
          <p:nvPr/>
        </p:nvPicPr>
        <p:blipFill>
          <a:blip r:embed="rId4">
            <a:alphaModFix/>
          </a:blip>
          <a:stretch>
            <a:fillRect/>
          </a:stretch>
        </p:blipFill>
        <p:spPr>
          <a:xfrm>
            <a:off x="278031" y="4373510"/>
            <a:ext cx="2630548" cy="595976"/>
          </a:xfrm>
          <a:prstGeom prst="rect">
            <a:avLst/>
          </a:prstGeom>
          <a:noFill/>
          <a:ln>
            <a:noFill/>
          </a:ln>
        </p:spPr>
      </p:pic>
      <p:pic>
        <p:nvPicPr>
          <p:cNvPr id="59" name="Google Shape;59;p13"/>
          <p:cNvPicPr preferRelativeResize="0"/>
          <p:nvPr/>
        </p:nvPicPr>
        <p:blipFill rotWithShape="1">
          <a:blip r:embed="rId5">
            <a:alphaModFix/>
          </a:blip>
          <a:srcRect b="0" l="15851" r="15851" t="0"/>
          <a:stretch/>
        </p:blipFill>
        <p:spPr>
          <a:xfrm>
            <a:off x="361175" y="708600"/>
            <a:ext cx="4590649" cy="3360876"/>
          </a:xfrm>
          <a:prstGeom prst="rect">
            <a:avLst/>
          </a:prstGeom>
          <a:noFill/>
          <a:ln>
            <a:noFill/>
          </a:ln>
        </p:spPr>
      </p:pic>
      <p:pic>
        <p:nvPicPr>
          <p:cNvPr id="60" name="Google Shape;60;p13"/>
          <p:cNvPicPr preferRelativeResize="0"/>
          <p:nvPr/>
        </p:nvPicPr>
        <p:blipFill rotWithShape="1">
          <a:blip r:embed="rId6">
            <a:alphaModFix/>
          </a:blip>
          <a:srcRect b="8332" l="12055" r="17487" t="23649"/>
          <a:stretch/>
        </p:blipFill>
        <p:spPr>
          <a:xfrm rot="595164">
            <a:off x="7330327" y="1259206"/>
            <a:ext cx="542396" cy="560036"/>
          </a:xfrm>
          <a:prstGeom prst="rect">
            <a:avLst/>
          </a:prstGeom>
          <a:noFill/>
          <a:ln>
            <a:noFill/>
          </a:ln>
        </p:spPr>
      </p:pic>
      <p:pic>
        <p:nvPicPr>
          <p:cNvPr id="61" name="Google Shape;61;p13"/>
          <p:cNvPicPr preferRelativeResize="0"/>
          <p:nvPr/>
        </p:nvPicPr>
        <p:blipFill>
          <a:blip r:embed="rId7">
            <a:alphaModFix amt="80000"/>
          </a:blip>
          <a:stretch>
            <a:fillRect/>
          </a:stretch>
        </p:blipFill>
        <p:spPr>
          <a:xfrm>
            <a:off x="402325" y="708600"/>
            <a:ext cx="4549502" cy="33608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7F9"/>
        </a:solidFill>
      </p:bgPr>
    </p:bg>
    <p:spTree>
      <p:nvGrpSpPr>
        <p:cNvPr id="65" name="Shape 65"/>
        <p:cNvGrpSpPr/>
        <p:nvPr/>
      </p:nvGrpSpPr>
      <p:grpSpPr>
        <a:xfrm>
          <a:off x="0" y="0"/>
          <a:ext cx="0" cy="0"/>
          <a:chOff x="0" y="0"/>
          <a:chExt cx="0" cy="0"/>
        </a:xfrm>
      </p:grpSpPr>
      <p:pic>
        <p:nvPicPr>
          <p:cNvPr id="66" name="Google Shape;66;p14"/>
          <p:cNvPicPr preferRelativeResize="0"/>
          <p:nvPr/>
        </p:nvPicPr>
        <p:blipFill>
          <a:blip r:embed="rId3">
            <a:alphaModFix/>
          </a:blip>
          <a:stretch>
            <a:fillRect/>
          </a:stretch>
        </p:blipFill>
        <p:spPr>
          <a:xfrm>
            <a:off x="363575" y="1267225"/>
            <a:ext cx="4103651" cy="2326599"/>
          </a:xfrm>
          <a:prstGeom prst="rect">
            <a:avLst/>
          </a:prstGeom>
          <a:noFill/>
          <a:ln>
            <a:noFill/>
          </a:ln>
        </p:spPr>
      </p:pic>
      <p:sp>
        <p:nvSpPr>
          <p:cNvPr id="67" name="Google Shape;67;p14"/>
          <p:cNvSpPr/>
          <p:nvPr/>
        </p:nvSpPr>
        <p:spPr>
          <a:xfrm>
            <a:off x="5911175" y="363575"/>
            <a:ext cx="2846100" cy="788700"/>
          </a:xfrm>
          <a:prstGeom prst="rect">
            <a:avLst/>
          </a:prstGeom>
          <a:solidFill>
            <a:srgbClr val="ECF7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8" name="Google Shape;68;p14"/>
          <p:cNvPicPr preferRelativeResize="0"/>
          <p:nvPr/>
        </p:nvPicPr>
        <p:blipFill>
          <a:blip r:embed="rId4">
            <a:alphaModFix/>
          </a:blip>
          <a:stretch>
            <a:fillRect/>
          </a:stretch>
        </p:blipFill>
        <p:spPr>
          <a:xfrm>
            <a:off x="5204375" y="363575"/>
            <a:ext cx="3552901" cy="2326601"/>
          </a:xfrm>
          <a:prstGeom prst="rect">
            <a:avLst/>
          </a:prstGeom>
          <a:noFill/>
          <a:ln>
            <a:noFill/>
          </a:ln>
        </p:spPr>
      </p:pic>
      <p:pic>
        <p:nvPicPr>
          <p:cNvPr id="69" name="Google Shape;69;p14"/>
          <p:cNvPicPr preferRelativeResize="0"/>
          <p:nvPr/>
        </p:nvPicPr>
        <p:blipFill>
          <a:blip r:embed="rId5">
            <a:alphaModFix/>
          </a:blip>
          <a:stretch>
            <a:fillRect/>
          </a:stretch>
        </p:blipFill>
        <p:spPr>
          <a:xfrm>
            <a:off x="152400" y="152400"/>
            <a:ext cx="773721" cy="788600"/>
          </a:xfrm>
          <a:prstGeom prst="rect">
            <a:avLst/>
          </a:prstGeom>
          <a:noFill/>
          <a:ln>
            <a:noFill/>
          </a:ln>
        </p:spPr>
      </p:pic>
      <p:sp>
        <p:nvSpPr>
          <p:cNvPr id="70" name="Google Shape;70;p14"/>
          <p:cNvSpPr txBox="1"/>
          <p:nvPr/>
        </p:nvSpPr>
        <p:spPr>
          <a:xfrm>
            <a:off x="1015875" y="395650"/>
            <a:ext cx="1989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fr" sz="1500">
                <a:solidFill>
                  <a:srgbClr val="398FA1"/>
                </a:solidFill>
              </a:rPr>
              <a:t>En 40 minutes</a:t>
            </a:r>
            <a:endParaRPr b="1" i="1" sz="1500">
              <a:solidFill>
                <a:srgbClr val="398FA1"/>
              </a:solidFill>
            </a:endParaRPr>
          </a:p>
        </p:txBody>
      </p:sp>
      <p:sp>
        <p:nvSpPr>
          <p:cNvPr id="71" name="Google Shape;71;p14"/>
          <p:cNvSpPr txBox="1"/>
          <p:nvPr/>
        </p:nvSpPr>
        <p:spPr>
          <a:xfrm>
            <a:off x="557425" y="1048963"/>
            <a:ext cx="2511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000">
                <a:solidFill>
                  <a:srgbClr val="398FA1"/>
                </a:solidFill>
                <a:latin typeface="Bebas Neue"/>
                <a:ea typeface="Bebas Neue"/>
                <a:cs typeface="Bebas Neue"/>
                <a:sym typeface="Bebas Neue"/>
              </a:rPr>
              <a:t>programme du  jour</a:t>
            </a:r>
            <a:endParaRPr sz="2000">
              <a:solidFill>
                <a:srgbClr val="398FA1"/>
              </a:solidFill>
              <a:latin typeface="Bebas Neue"/>
              <a:ea typeface="Bebas Neue"/>
              <a:cs typeface="Bebas Neue"/>
              <a:sym typeface="Bebas Neue"/>
            </a:endParaRPr>
          </a:p>
        </p:txBody>
      </p:sp>
      <p:sp>
        <p:nvSpPr>
          <p:cNvPr id="72" name="Google Shape;72;p14"/>
          <p:cNvSpPr txBox="1"/>
          <p:nvPr/>
        </p:nvSpPr>
        <p:spPr>
          <a:xfrm>
            <a:off x="5444450" y="363575"/>
            <a:ext cx="1165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000">
                <a:solidFill>
                  <a:srgbClr val="398FA1"/>
                </a:solidFill>
                <a:latin typeface="Bebas Neue"/>
                <a:ea typeface="Bebas Neue"/>
                <a:cs typeface="Bebas Neue"/>
                <a:sym typeface="Bebas Neue"/>
              </a:rPr>
              <a:t>chroniques</a:t>
            </a:r>
            <a:endParaRPr sz="2000">
              <a:solidFill>
                <a:srgbClr val="398FA1"/>
              </a:solidFill>
              <a:latin typeface="Bebas Neue"/>
              <a:ea typeface="Bebas Neue"/>
              <a:cs typeface="Bebas Neue"/>
              <a:sym typeface="Bebas Neue"/>
            </a:endParaRPr>
          </a:p>
        </p:txBody>
      </p:sp>
      <p:sp>
        <p:nvSpPr>
          <p:cNvPr id="73" name="Google Shape;73;p14"/>
          <p:cNvSpPr txBox="1"/>
          <p:nvPr/>
        </p:nvSpPr>
        <p:spPr>
          <a:xfrm>
            <a:off x="5403900" y="972775"/>
            <a:ext cx="3272700" cy="13698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fr" sz="1100">
                <a:solidFill>
                  <a:srgbClr val="FFFFFF"/>
                </a:solidFill>
                <a:latin typeface="Oswald"/>
                <a:ea typeface="Oswald"/>
                <a:cs typeface="Oswald"/>
                <a:sym typeface="Oswald"/>
              </a:rPr>
              <a:t>Incubateurs des Imaginaires Numériques, SECONDE NATURE et ZINC travaillent depuis de nombreuses années à promouvoir et faire émerger la création contemporaine, comprendre le monde en régime numérique et aider les publics à s’approprier les technologies pour développer la créativité et l’émancipation.</a:t>
            </a:r>
            <a:endParaRPr sz="1200">
              <a:solidFill>
                <a:schemeClr val="lt1"/>
              </a:solidFill>
              <a:latin typeface="Oswald"/>
              <a:ea typeface="Oswald"/>
              <a:cs typeface="Oswald"/>
              <a:sym typeface="Oswald"/>
            </a:endParaRPr>
          </a:p>
        </p:txBody>
      </p:sp>
      <p:sp>
        <p:nvSpPr>
          <p:cNvPr id="74" name="Google Shape;74;p14"/>
          <p:cNvSpPr/>
          <p:nvPr/>
        </p:nvSpPr>
        <p:spPr>
          <a:xfrm>
            <a:off x="780622" y="3032578"/>
            <a:ext cx="193800" cy="193800"/>
          </a:xfrm>
          <a:prstGeom prst="ellipse">
            <a:avLst/>
          </a:prstGeom>
          <a:solidFill>
            <a:srgbClr val="188D9D"/>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txBox="1"/>
          <p:nvPr/>
        </p:nvSpPr>
        <p:spPr>
          <a:xfrm>
            <a:off x="1045125" y="1947525"/>
            <a:ext cx="3552900" cy="163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a:solidFill>
                  <a:srgbClr val="398FA1"/>
                </a:solidFill>
                <a:latin typeface="Bebas Neue"/>
                <a:ea typeface="Bebas Neue"/>
                <a:cs typeface="Bebas Neue"/>
                <a:sym typeface="Bebas Neue"/>
              </a:rPr>
              <a:t>découverte des robots et d’une oeuvre</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rPr lang="fr">
                <a:solidFill>
                  <a:srgbClr val="398FA1"/>
                </a:solidFill>
                <a:latin typeface="Bebas Neue"/>
                <a:ea typeface="Bebas Neue"/>
                <a:cs typeface="Bebas Neue"/>
                <a:sym typeface="Bebas Neue"/>
              </a:rPr>
              <a:t>DÉMONSTRATION Du robot Thymio</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rPr lang="fr">
                <a:solidFill>
                  <a:srgbClr val="398FA1"/>
                </a:solidFill>
                <a:latin typeface="Bebas Neue"/>
                <a:ea typeface="Bebas Neue"/>
                <a:cs typeface="Bebas Neue"/>
                <a:sym typeface="Bebas Neue"/>
              </a:rPr>
              <a:t>activité : dessine-moi l’infini !</a:t>
            </a:r>
            <a:endParaRPr>
              <a:solidFill>
                <a:srgbClr val="398FA1"/>
              </a:solidFill>
              <a:latin typeface="Bebas Neue"/>
              <a:ea typeface="Bebas Neue"/>
              <a:cs typeface="Bebas Neue"/>
              <a:sym typeface="Bebas Neue"/>
            </a:endParaRPr>
          </a:p>
          <a:p>
            <a:pPr indent="0" lvl="0" marL="0" rtl="0" algn="l">
              <a:spcBef>
                <a:spcPts val="0"/>
              </a:spcBef>
              <a:spcAft>
                <a:spcPts val="0"/>
              </a:spcAft>
              <a:buClr>
                <a:schemeClr val="dk1"/>
              </a:buClr>
              <a:buSzPts val="1100"/>
              <a:buFont typeface="Arial"/>
              <a:buNone/>
            </a:pPr>
            <a:r>
              <a:t/>
            </a:r>
            <a:endParaRPr>
              <a:solidFill>
                <a:srgbClr val="398FA1"/>
              </a:solidFill>
              <a:latin typeface="Bebas Neue"/>
              <a:ea typeface="Bebas Neue"/>
              <a:cs typeface="Bebas Neue"/>
              <a:sym typeface="Bebas Neue"/>
            </a:endParaRPr>
          </a:p>
        </p:txBody>
      </p:sp>
      <p:cxnSp>
        <p:nvCxnSpPr>
          <p:cNvPr id="76" name="Google Shape;76;p14"/>
          <p:cNvCxnSpPr/>
          <p:nvPr/>
        </p:nvCxnSpPr>
        <p:spPr>
          <a:xfrm rot="10800000">
            <a:off x="865319" y="2842395"/>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77" name="Google Shape;77;p14"/>
          <p:cNvCxnSpPr/>
          <p:nvPr/>
        </p:nvCxnSpPr>
        <p:spPr>
          <a:xfrm rot="10800000">
            <a:off x="874819" y="2270045"/>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78" name="Google Shape;78;p14"/>
          <p:cNvCxnSpPr/>
          <p:nvPr/>
        </p:nvCxnSpPr>
        <p:spPr>
          <a:xfrm rot="10800000">
            <a:off x="557423" y="1840600"/>
            <a:ext cx="165000" cy="168600"/>
          </a:xfrm>
          <a:prstGeom prst="straightConnector1">
            <a:avLst/>
          </a:prstGeom>
          <a:noFill/>
          <a:ln cap="flat" cmpd="sng" w="38100">
            <a:solidFill>
              <a:schemeClr val="lt1"/>
            </a:solidFill>
            <a:prstDash val="solid"/>
            <a:round/>
            <a:headEnd len="med" w="med" type="none"/>
            <a:tailEnd len="med" w="med" type="none"/>
          </a:ln>
        </p:spPr>
      </p:cxnSp>
      <p:cxnSp>
        <p:nvCxnSpPr>
          <p:cNvPr id="79" name="Google Shape;79;p14"/>
          <p:cNvCxnSpPr/>
          <p:nvPr/>
        </p:nvCxnSpPr>
        <p:spPr>
          <a:xfrm rot="10800000">
            <a:off x="780625" y="1733625"/>
            <a:ext cx="32100" cy="213900"/>
          </a:xfrm>
          <a:prstGeom prst="straightConnector1">
            <a:avLst/>
          </a:prstGeom>
          <a:noFill/>
          <a:ln cap="flat" cmpd="sng" w="38100">
            <a:solidFill>
              <a:schemeClr val="lt1"/>
            </a:solidFill>
            <a:prstDash val="solid"/>
            <a:round/>
            <a:headEnd len="med" w="med" type="none"/>
            <a:tailEnd len="med" w="med" type="none"/>
          </a:ln>
        </p:spPr>
      </p:cxnSp>
      <p:cxnSp>
        <p:nvCxnSpPr>
          <p:cNvPr id="80" name="Google Shape;80;p14"/>
          <p:cNvCxnSpPr/>
          <p:nvPr/>
        </p:nvCxnSpPr>
        <p:spPr>
          <a:xfrm>
            <a:off x="505650" y="2119243"/>
            <a:ext cx="213900" cy="0"/>
          </a:xfrm>
          <a:prstGeom prst="straightConnector1">
            <a:avLst/>
          </a:prstGeom>
          <a:noFill/>
          <a:ln cap="flat" cmpd="sng" w="38100">
            <a:solidFill>
              <a:schemeClr val="lt1"/>
            </a:solidFill>
            <a:prstDash val="solid"/>
            <a:round/>
            <a:headEnd len="med" w="med" type="none"/>
            <a:tailEnd len="med" w="med" type="none"/>
          </a:ln>
        </p:spPr>
      </p:cxnSp>
      <p:pic>
        <p:nvPicPr>
          <p:cNvPr id="81" name="Google Shape;81;p14"/>
          <p:cNvPicPr preferRelativeResize="0"/>
          <p:nvPr/>
        </p:nvPicPr>
        <p:blipFill rotWithShape="1">
          <a:blip r:embed="rId6">
            <a:alphaModFix/>
          </a:blip>
          <a:srcRect b="5978" l="0" r="0" t="5978"/>
          <a:stretch/>
        </p:blipFill>
        <p:spPr>
          <a:xfrm flipH="1">
            <a:off x="5204375" y="2446491"/>
            <a:ext cx="3552901" cy="2036732"/>
          </a:xfrm>
          <a:prstGeom prst="rect">
            <a:avLst/>
          </a:prstGeom>
          <a:noFill/>
          <a:ln>
            <a:noFill/>
          </a:ln>
        </p:spPr>
      </p:pic>
      <p:sp>
        <p:nvSpPr>
          <p:cNvPr id="82" name="Google Shape;82;p14"/>
          <p:cNvSpPr/>
          <p:nvPr/>
        </p:nvSpPr>
        <p:spPr>
          <a:xfrm>
            <a:off x="777922" y="2523528"/>
            <a:ext cx="193800" cy="193800"/>
          </a:xfrm>
          <a:prstGeom prst="ellipse">
            <a:avLst/>
          </a:prstGeom>
          <a:solidFill>
            <a:srgbClr val="188D9D"/>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780622" y="2011890"/>
            <a:ext cx="193800" cy="193800"/>
          </a:xfrm>
          <a:prstGeom prst="ellipse">
            <a:avLst/>
          </a:prstGeom>
          <a:solidFill>
            <a:schemeClr val="lt1"/>
          </a:solidFill>
          <a:ln cap="flat" cmpd="sng" w="2857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txBox="1"/>
          <p:nvPr/>
        </p:nvSpPr>
        <p:spPr>
          <a:xfrm>
            <a:off x="671350" y="3695225"/>
            <a:ext cx="4004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000">
                <a:solidFill>
                  <a:srgbClr val="398FA1"/>
                </a:solidFill>
                <a:latin typeface="Bebas Neue"/>
                <a:ea typeface="Bebas Neue"/>
                <a:cs typeface="Bebas Neue"/>
                <a:sym typeface="Bebas Neue"/>
              </a:rPr>
              <a:t>Qu’est ce que c’est un robot ?</a:t>
            </a:r>
            <a:endParaRPr/>
          </a:p>
        </p:txBody>
      </p:sp>
      <p:sp>
        <p:nvSpPr>
          <p:cNvPr id="85" name="Google Shape;85;p14"/>
          <p:cNvSpPr txBox="1"/>
          <p:nvPr/>
        </p:nvSpPr>
        <p:spPr>
          <a:xfrm>
            <a:off x="671350" y="4147450"/>
            <a:ext cx="4004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100">
                <a:solidFill>
                  <a:srgbClr val="0097A7"/>
                </a:solidFill>
                <a:latin typeface="Oswald"/>
                <a:ea typeface="Oswald"/>
                <a:cs typeface="Oswald"/>
                <a:sym typeface="Oswald"/>
              </a:rPr>
              <a:t>Ils sont conçus avec des éléments électroniques et sont automatisés, c'est-à-dire que leurs comportements sont calculés, ils ne sont pas humains, pas fait de chair, et n’ont pas de libre arbitre.</a:t>
            </a:r>
            <a:endParaRPr i="1" sz="1000">
              <a:solidFill>
                <a:srgbClr val="0097A7"/>
              </a:solidFill>
              <a:latin typeface="Spectral"/>
              <a:ea typeface="Spectral"/>
              <a:cs typeface="Spectral"/>
              <a:sym typeface="Spectr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7F9"/>
        </a:solidFill>
      </p:bgPr>
    </p:bg>
    <p:spTree>
      <p:nvGrpSpPr>
        <p:cNvPr id="89" name="Shape 89"/>
        <p:cNvGrpSpPr/>
        <p:nvPr/>
      </p:nvGrpSpPr>
      <p:grpSpPr>
        <a:xfrm>
          <a:off x="0" y="0"/>
          <a:ext cx="0" cy="0"/>
          <a:chOff x="0" y="0"/>
          <a:chExt cx="0" cy="0"/>
        </a:xfrm>
      </p:grpSpPr>
      <p:sp>
        <p:nvSpPr>
          <p:cNvPr id="90" name="Google Shape;90;p15"/>
          <p:cNvSpPr/>
          <p:nvPr/>
        </p:nvSpPr>
        <p:spPr>
          <a:xfrm>
            <a:off x="0" y="-5400"/>
            <a:ext cx="2341800" cy="5154300"/>
          </a:xfrm>
          <a:prstGeom prst="rect">
            <a:avLst/>
          </a:prstGeom>
          <a:solidFill>
            <a:srgbClr val="C6F8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1" name="Google Shape;91;p15"/>
          <p:cNvPicPr preferRelativeResize="0"/>
          <p:nvPr/>
        </p:nvPicPr>
        <p:blipFill rotWithShape="1">
          <a:blip r:embed="rId3">
            <a:alphaModFix/>
          </a:blip>
          <a:srcRect b="0" l="0" r="0" t="13141"/>
          <a:stretch/>
        </p:blipFill>
        <p:spPr>
          <a:xfrm>
            <a:off x="5785975" y="1015425"/>
            <a:ext cx="2939577" cy="3542175"/>
          </a:xfrm>
          <a:prstGeom prst="rect">
            <a:avLst/>
          </a:prstGeom>
          <a:noFill/>
          <a:ln>
            <a:noFill/>
          </a:ln>
        </p:spPr>
      </p:pic>
      <p:cxnSp>
        <p:nvCxnSpPr>
          <p:cNvPr id="92" name="Google Shape;92;p15"/>
          <p:cNvCxnSpPr/>
          <p:nvPr/>
        </p:nvCxnSpPr>
        <p:spPr>
          <a:xfrm rot="10800000">
            <a:off x="631125" y="3993000"/>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93" name="Google Shape;93;p15"/>
          <p:cNvCxnSpPr/>
          <p:nvPr/>
        </p:nvCxnSpPr>
        <p:spPr>
          <a:xfrm rot="10800000">
            <a:off x="631125" y="4280638"/>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94" name="Google Shape;94;p15"/>
          <p:cNvCxnSpPr/>
          <p:nvPr/>
        </p:nvCxnSpPr>
        <p:spPr>
          <a:xfrm rot="10800000">
            <a:off x="631125" y="4557588"/>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95" name="Google Shape;95;p15"/>
          <p:cNvCxnSpPr/>
          <p:nvPr/>
        </p:nvCxnSpPr>
        <p:spPr>
          <a:xfrm rot="10800000">
            <a:off x="631125" y="4834525"/>
            <a:ext cx="0" cy="128400"/>
          </a:xfrm>
          <a:prstGeom prst="straightConnector1">
            <a:avLst/>
          </a:prstGeom>
          <a:noFill/>
          <a:ln cap="flat" cmpd="sng" w="38100">
            <a:solidFill>
              <a:schemeClr val="lt1"/>
            </a:solidFill>
            <a:prstDash val="solid"/>
            <a:round/>
            <a:headEnd len="med" w="med" type="none"/>
            <a:tailEnd len="med" w="med" type="none"/>
          </a:ln>
        </p:spPr>
      </p:cxnSp>
      <p:pic>
        <p:nvPicPr>
          <p:cNvPr id="96" name="Google Shape;96;p15"/>
          <p:cNvPicPr preferRelativeResize="0"/>
          <p:nvPr/>
        </p:nvPicPr>
        <p:blipFill>
          <a:blip r:embed="rId4">
            <a:alphaModFix/>
          </a:blip>
          <a:stretch>
            <a:fillRect/>
          </a:stretch>
        </p:blipFill>
        <p:spPr>
          <a:xfrm>
            <a:off x="2341825" y="-5343"/>
            <a:ext cx="4042100" cy="675500"/>
          </a:xfrm>
          <a:prstGeom prst="rect">
            <a:avLst/>
          </a:prstGeom>
          <a:noFill/>
          <a:ln>
            <a:noFill/>
          </a:ln>
        </p:spPr>
      </p:pic>
      <p:sp>
        <p:nvSpPr>
          <p:cNvPr id="97" name="Google Shape;97;p15"/>
          <p:cNvSpPr txBox="1"/>
          <p:nvPr/>
        </p:nvSpPr>
        <p:spPr>
          <a:xfrm>
            <a:off x="2673325" y="113700"/>
            <a:ext cx="3193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000">
                <a:solidFill>
                  <a:schemeClr val="lt1"/>
                </a:solidFill>
                <a:latin typeface="Bebas Neue"/>
                <a:ea typeface="Bebas Neue"/>
                <a:cs typeface="Bebas Neue"/>
                <a:sym typeface="Bebas Neue"/>
              </a:rPr>
              <a:t>La robotique pédagogique</a:t>
            </a:r>
            <a:endParaRPr i="1" sz="2000">
              <a:solidFill>
                <a:schemeClr val="lt1"/>
              </a:solidFill>
              <a:latin typeface="Bebas Neue"/>
              <a:ea typeface="Bebas Neue"/>
              <a:cs typeface="Bebas Neue"/>
              <a:sym typeface="Bebas Neue"/>
            </a:endParaRPr>
          </a:p>
        </p:txBody>
      </p:sp>
      <p:cxnSp>
        <p:nvCxnSpPr>
          <p:cNvPr id="98" name="Google Shape;98;p15"/>
          <p:cNvCxnSpPr/>
          <p:nvPr/>
        </p:nvCxnSpPr>
        <p:spPr>
          <a:xfrm>
            <a:off x="2598550" y="1101550"/>
            <a:ext cx="288600" cy="0"/>
          </a:xfrm>
          <a:prstGeom prst="straightConnector1">
            <a:avLst/>
          </a:prstGeom>
          <a:noFill/>
          <a:ln cap="flat" cmpd="sng" w="28575">
            <a:solidFill>
              <a:srgbClr val="398FA1"/>
            </a:solidFill>
            <a:prstDash val="solid"/>
            <a:round/>
            <a:headEnd len="med" w="med" type="none"/>
            <a:tailEnd len="med" w="med" type="triangle"/>
          </a:ln>
        </p:spPr>
      </p:cxnSp>
      <p:sp>
        <p:nvSpPr>
          <p:cNvPr id="99" name="Google Shape;99;p15"/>
          <p:cNvSpPr txBox="1"/>
          <p:nvPr/>
        </p:nvSpPr>
        <p:spPr>
          <a:xfrm>
            <a:off x="5983313" y="3015100"/>
            <a:ext cx="2544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500">
                <a:solidFill>
                  <a:srgbClr val="398FA1"/>
                </a:solidFill>
                <a:latin typeface="Bebas Neue"/>
                <a:ea typeface="Bebas Neue"/>
                <a:cs typeface="Bebas Neue"/>
                <a:sym typeface="Bebas Neue"/>
              </a:rPr>
              <a:t>Qu’est-ce que C’EST UN DRAWBOT ?</a:t>
            </a:r>
            <a:endParaRPr sz="1500">
              <a:solidFill>
                <a:srgbClr val="398FA1"/>
              </a:solidFill>
              <a:latin typeface="Bebas Neue"/>
              <a:ea typeface="Bebas Neue"/>
              <a:cs typeface="Bebas Neue"/>
              <a:sym typeface="Bebas Neue"/>
            </a:endParaRPr>
          </a:p>
        </p:txBody>
      </p:sp>
      <p:cxnSp>
        <p:nvCxnSpPr>
          <p:cNvPr id="100" name="Google Shape;100;p15"/>
          <p:cNvCxnSpPr/>
          <p:nvPr/>
        </p:nvCxnSpPr>
        <p:spPr>
          <a:xfrm>
            <a:off x="2724075" y="2603725"/>
            <a:ext cx="288600" cy="0"/>
          </a:xfrm>
          <a:prstGeom prst="straightConnector1">
            <a:avLst/>
          </a:prstGeom>
          <a:noFill/>
          <a:ln cap="flat" cmpd="sng" w="28575">
            <a:solidFill>
              <a:srgbClr val="398FA1"/>
            </a:solidFill>
            <a:prstDash val="solid"/>
            <a:round/>
            <a:headEnd len="med" w="med" type="none"/>
            <a:tailEnd len="med" w="med" type="triangle"/>
          </a:ln>
        </p:spPr>
      </p:cxnSp>
      <p:sp>
        <p:nvSpPr>
          <p:cNvPr id="101" name="Google Shape;101;p15"/>
          <p:cNvSpPr txBox="1"/>
          <p:nvPr/>
        </p:nvSpPr>
        <p:spPr>
          <a:xfrm>
            <a:off x="3066474" y="2395975"/>
            <a:ext cx="2176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500">
                <a:solidFill>
                  <a:srgbClr val="398FA1"/>
                </a:solidFill>
                <a:latin typeface="Bebas Neue"/>
                <a:ea typeface="Bebas Neue"/>
                <a:cs typeface="Bebas Neue"/>
                <a:sym typeface="Bebas Neue"/>
              </a:rPr>
              <a:t>Quelques exemples … </a:t>
            </a:r>
            <a:endParaRPr sz="1500">
              <a:solidFill>
                <a:srgbClr val="398FA1"/>
              </a:solidFill>
              <a:latin typeface="Bebas Neue"/>
              <a:ea typeface="Bebas Neue"/>
              <a:cs typeface="Bebas Neue"/>
              <a:sym typeface="Bebas Neue"/>
            </a:endParaRPr>
          </a:p>
        </p:txBody>
      </p:sp>
      <p:cxnSp>
        <p:nvCxnSpPr>
          <p:cNvPr id="102" name="Google Shape;102;p15"/>
          <p:cNvCxnSpPr/>
          <p:nvPr/>
        </p:nvCxnSpPr>
        <p:spPr>
          <a:xfrm rot="10800000">
            <a:off x="631125" y="3683978"/>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03" name="Google Shape;103;p15"/>
          <p:cNvCxnSpPr/>
          <p:nvPr/>
        </p:nvCxnSpPr>
        <p:spPr>
          <a:xfrm rot="10800000">
            <a:off x="631125" y="3419990"/>
            <a:ext cx="0" cy="128400"/>
          </a:xfrm>
          <a:prstGeom prst="straightConnector1">
            <a:avLst/>
          </a:prstGeom>
          <a:noFill/>
          <a:ln cap="flat" cmpd="sng" w="38100">
            <a:solidFill>
              <a:schemeClr val="lt1"/>
            </a:solidFill>
            <a:prstDash val="solid"/>
            <a:round/>
            <a:headEnd len="med" w="med" type="none"/>
            <a:tailEnd len="med" w="med" type="none"/>
          </a:ln>
        </p:spPr>
      </p:cxnSp>
      <p:sp>
        <p:nvSpPr>
          <p:cNvPr id="104" name="Google Shape;104;p15"/>
          <p:cNvSpPr txBox="1"/>
          <p:nvPr/>
        </p:nvSpPr>
        <p:spPr>
          <a:xfrm>
            <a:off x="5973125" y="3372700"/>
            <a:ext cx="28323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 sz="1200">
                <a:solidFill>
                  <a:srgbClr val="188D9D"/>
                </a:solidFill>
                <a:latin typeface="Calibri"/>
                <a:ea typeface="Calibri"/>
                <a:cs typeface="Calibri"/>
                <a:sym typeface="Calibri"/>
              </a:rPr>
              <a:t>Drawbot,</a:t>
            </a:r>
            <a:r>
              <a:rPr lang="fr" sz="1200">
                <a:solidFill>
                  <a:srgbClr val="188D9D"/>
                </a:solidFill>
                <a:latin typeface="Calibri"/>
                <a:ea typeface="Calibri"/>
                <a:cs typeface="Calibri"/>
                <a:sym typeface="Calibri"/>
              </a:rPr>
              <a:t> c’est le mot anglais pour désigner les robots qui sont construits pour dessiner : “draw” ça veut dire dessiner en anglais et “bot”, c’est pour “robot”.</a:t>
            </a:r>
            <a:endParaRPr sz="1200">
              <a:solidFill>
                <a:srgbClr val="188D9D"/>
              </a:solidFill>
              <a:latin typeface="Calibri"/>
              <a:ea typeface="Calibri"/>
              <a:cs typeface="Calibri"/>
              <a:sym typeface="Calibri"/>
            </a:endParaRPr>
          </a:p>
        </p:txBody>
      </p:sp>
      <p:sp>
        <p:nvSpPr>
          <p:cNvPr id="105" name="Google Shape;105;p15"/>
          <p:cNvSpPr txBox="1"/>
          <p:nvPr/>
        </p:nvSpPr>
        <p:spPr>
          <a:xfrm>
            <a:off x="2942225" y="863350"/>
            <a:ext cx="3030900" cy="168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1500">
                <a:solidFill>
                  <a:srgbClr val="398FA1"/>
                </a:solidFill>
                <a:latin typeface="Bebas Neue"/>
                <a:ea typeface="Bebas Neue"/>
                <a:cs typeface="Bebas Neue"/>
                <a:sym typeface="Bebas Neue"/>
              </a:rPr>
              <a:t>Quels robots ?</a:t>
            </a:r>
            <a:endParaRPr b="1" sz="1200">
              <a:solidFill>
                <a:srgbClr val="398FA1"/>
              </a:solidFill>
              <a:latin typeface="Oswald"/>
              <a:ea typeface="Oswald"/>
              <a:cs typeface="Oswald"/>
              <a:sym typeface="Oswald"/>
            </a:endParaRPr>
          </a:p>
          <a:p>
            <a:pPr indent="0" lvl="0" marL="0" rtl="0" algn="l">
              <a:spcBef>
                <a:spcPts val="1000"/>
              </a:spcBef>
              <a:spcAft>
                <a:spcPts val="0"/>
              </a:spcAft>
              <a:buNone/>
            </a:pPr>
            <a:r>
              <a:rPr lang="fr" sz="1200">
                <a:solidFill>
                  <a:srgbClr val="188D9D"/>
                </a:solidFill>
                <a:latin typeface="Calibri"/>
                <a:ea typeface="Calibri"/>
                <a:cs typeface="Calibri"/>
                <a:sym typeface="Calibri"/>
              </a:rPr>
              <a:t>Il y en a deux sortes : </a:t>
            </a:r>
            <a:endParaRPr sz="1200">
              <a:solidFill>
                <a:srgbClr val="188D9D"/>
              </a:solidFill>
              <a:latin typeface="Calibri"/>
              <a:ea typeface="Calibri"/>
              <a:cs typeface="Calibri"/>
              <a:sym typeface="Calibri"/>
            </a:endParaRPr>
          </a:p>
          <a:p>
            <a:pPr indent="0" lvl="0" marL="0" rtl="0" algn="l">
              <a:spcBef>
                <a:spcPts val="0"/>
              </a:spcBef>
              <a:spcAft>
                <a:spcPts val="0"/>
              </a:spcAft>
              <a:buNone/>
            </a:pPr>
            <a:r>
              <a:rPr lang="fr" sz="1200">
                <a:solidFill>
                  <a:srgbClr val="188D9D"/>
                </a:solidFill>
                <a:latin typeface="Calibri"/>
                <a:ea typeface="Calibri"/>
                <a:cs typeface="Calibri"/>
                <a:sym typeface="Calibri"/>
              </a:rPr>
              <a:t>- </a:t>
            </a:r>
            <a:r>
              <a:rPr b="1" lang="fr" sz="1200">
                <a:solidFill>
                  <a:srgbClr val="188D9D"/>
                </a:solidFill>
                <a:latin typeface="Calibri"/>
                <a:ea typeface="Calibri"/>
                <a:cs typeface="Calibri"/>
                <a:sym typeface="Calibri"/>
              </a:rPr>
              <a:t>les robots à boîte noire</a:t>
            </a:r>
            <a:r>
              <a:rPr lang="fr" sz="1200">
                <a:solidFill>
                  <a:srgbClr val="188D9D"/>
                </a:solidFill>
                <a:latin typeface="Calibri"/>
                <a:ea typeface="Calibri"/>
                <a:cs typeface="Calibri"/>
                <a:sym typeface="Calibri"/>
              </a:rPr>
              <a:t> sont pré-programmés et ne sont pas modifiables</a:t>
            </a:r>
            <a:endParaRPr sz="1200">
              <a:solidFill>
                <a:srgbClr val="188D9D"/>
              </a:solidFill>
              <a:latin typeface="Calibri"/>
              <a:ea typeface="Calibri"/>
              <a:cs typeface="Calibri"/>
              <a:sym typeface="Calibri"/>
            </a:endParaRPr>
          </a:p>
          <a:p>
            <a:pPr indent="0" lvl="0" marL="0" rtl="0" algn="l">
              <a:spcBef>
                <a:spcPts val="0"/>
              </a:spcBef>
              <a:spcAft>
                <a:spcPts val="0"/>
              </a:spcAft>
              <a:buNone/>
            </a:pPr>
            <a:r>
              <a:rPr lang="fr" sz="1200">
                <a:solidFill>
                  <a:srgbClr val="188D9D"/>
                </a:solidFill>
                <a:latin typeface="Calibri"/>
                <a:ea typeface="Calibri"/>
                <a:cs typeface="Calibri"/>
                <a:sym typeface="Calibri"/>
              </a:rPr>
              <a:t>- </a:t>
            </a:r>
            <a:r>
              <a:rPr b="1" lang="fr" sz="1200">
                <a:solidFill>
                  <a:srgbClr val="188D9D"/>
                </a:solidFill>
                <a:latin typeface="Calibri"/>
                <a:ea typeface="Calibri"/>
                <a:cs typeface="Calibri"/>
                <a:sym typeface="Calibri"/>
              </a:rPr>
              <a:t>les robots à boîte blanche </a:t>
            </a:r>
            <a:r>
              <a:rPr lang="fr" sz="1200">
                <a:solidFill>
                  <a:srgbClr val="188D9D"/>
                </a:solidFill>
                <a:latin typeface="Calibri"/>
                <a:ea typeface="Calibri"/>
                <a:cs typeface="Calibri"/>
                <a:sym typeface="Calibri"/>
              </a:rPr>
              <a:t>à l’inverse permettent de modifier la programmation</a:t>
            </a:r>
            <a:endParaRPr sz="1200">
              <a:solidFill>
                <a:srgbClr val="398FA1"/>
              </a:solidFill>
              <a:latin typeface="Oswald"/>
              <a:ea typeface="Oswald"/>
              <a:cs typeface="Oswald"/>
              <a:sym typeface="Oswald"/>
            </a:endParaRPr>
          </a:p>
          <a:p>
            <a:pPr indent="0" lvl="0" marL="0" rtl="0" algn="just">
              <a:lnSpc>
                <a:spcPct val="115000"/>
              </a:lnSpc>
              <a:spcBef>
                <a:spcPts val="0"/>
              </a:spcBef>
              <a:spcAft>
                <a:spcPts val="0"/>
              </a:spcAft>
              <a:buNone/>
            </a:pPr>
            <a:r>
              <a:t/>
            </a:r>
            <a:endParaRPr b="1" sz="1200">
              <a:solidFill>
                <a:srgbClr val="398FA1"/>
              </a:solidFill>
              <a:latin typeface="Oswald"/>
              <a:ea typeface="Oswald"/>
              <a:cs typeface="Oswald"/>
              <a:sym typeface="Oswald"/>
            </a:endParaRPr>
          </a:p>
        </p:txBody>
      </p:sp>
      <p:pic>
        <p:nvPicPr>
          <p:cNvPr id="106" name="Google Shape;106;p15"/>
          <p:cNvPicPr preferRelativeResize="0"/>
          <p:nvPr/>
        </p:nvPicPr>
        <p:blipFill>
          <a:blip r:embed="rId5">
            <a:alphaModFix/>
          </a:blip>
          <a:stretch>
            <a:fillRect/>
          </a:stretch>
        </p:blipFill>
        <p:spPr>
          <a:xfrm>
            <a:off x="152400" y="152400"/>
            <a:ext cx="773721" cy="788600"/>
          </a:xfrm>
          <a:prstGeom prst="rect">
            <a:avLst/>
          </a:prstGeom>
          <a:noFill/>
          <a:ln>
            <a:noFill/>
          </a:ln>
        </p:spPr>
      </p:pic>
      <p:cxnSp>
        <p:nvCxnSpPr>
          <p:cNvPr id="107" name="Google Shape;107;p15"/>
          <p:cNvCxnSpPr/>
          <p:nvPr/>
        </p:nvCxnSpPr>
        <p:spPr>
          <a:xfrm rot="10800000">
            <a:off x="631125" y="842413"/>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08" name="Google Shape;108;p15"/>
          <p:cNvCxnSpPr/>
          <p:nvPr/>
        </p:nvCxnSpPr>
        <p:spPr>
          <a:xfrm rot="10800000">
            <a:off x="631125" y="1101538"/>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09" name="Google Shape;109;p15"/>
          <p:cNvCxnSpPr/>
          <p:nvPr/>
        </p:nvCxnSpPr>
        <p:spPr>
          <a:xfrm rot="10800000">
            <a:off x="631125" y="1633975"/>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10" name="Google Shape;110;p15"/>
          <p:cNvCxnSpPr/>
          <p:nvPr/>
        </p:nvCxnSpPr>
        <p:spPr>
          <a:xfrm rot="10800000">
            <a:off x="631125" y="2115175"/>
            <a:ext cx="0" cy="128400"/>
          </a:xfrm>
          <a:prstGeom prst="straightConnector1">
            <a:avLst/>
          </a:prstGeom>
          <a:noFill/>
          <a:ln cap="flat" cmpd="sng" w="38100">
            <a:solidFill>
              <a:schemeClr val="lt1"/>
            </a:solidFill>
            <a:prstDash val="solid"/>
            <a:round/>
            <a:headEnd len="med" w="med" type="none"/>
            <a:tailEnd len="med" w="med" type="none"/>
          </a:ln>
        </p:spPr>
      </p:cxnSp>
      <p:sp>
        <p:nvSpPr>
          <p:cNvPr id="111" name="Google Shape;111;p15"/>
          <p:cNvSpPr/>
          <p:nvPr/>
        </p:nvSpPr>
        <p:spPr>
          <a:xfrm>
            <a:off x="533328" y="1841876"/>
            <a:ext cx="193800" cy="193800"/>
          </a:xfrm>
          <a:prstGeom prst="ellipse">
            <a:avLst/>
          </a:prstGeom>
          <a:solidFill>
            <a:srgbClr val="188D9D"/>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2" name="Google Shape;112;p15"/>
          <p:cNvPicPr preferRelativeResize="0"/>
          <p:nvPr/>
        </p:nvPicPr>
        <p:blipFill>
          <a:blip r:embed="rId6">
            <a:alphaModFix/>
          </a:blip>
          <a:stretch>
            <a:fillRect/>
          </a:stretch>
        </p:blipFill>
        <p:spPr>
          <a:xfrm>
            <a:off x="3929724" y="3319625"/>
            <a:ext cx="2404221" cy="1803175"/>
          </a:xfrm>
          <a:prstGeom prst="rect">
            <a:avLst/>
          </a:prstGeom>
          <a:noFill/>
          <a:ln>
            <a:noFill/>
          </a:ln>
        </p:spPr>
      </p:pic>
      <p:pic>
        <p:nvPicPr>
          <p:cNvPr id="113" name="Google Shape;113;p15"/>
          <p:cNvPicPr preferRelativeResize="0"/>
          <p:nvPr/>
        </p:nvPicPr>
        <p:blipFill>
          <a:blip r:embed="rId7">
            <a:alphaModFix/>
          </a:blip>
          <a:stretch>
            <a:fillRect/>
          </a:stretch>
        </p:blipFill>
        <p:spPr>
          <a:xfrm>
            <a:off x="2826003" y="3088400"/>
            <a:ext cx="863515" cy="788600"/>
          </a:xfrm>
          <a:prstGeom prst="rect">
            <a:avLst/>
          </a:prstGeom>
          <a:noFill/>
          <a:ln>
            <a:noFill/>
          </a:ln>
        </p:spPr>
      </p:pic>
      <p:pic>
        <p:nvPicPr>
          <p:cNvPr id="114" name="Google Shape;114;p15"/>
          <p:cNvPicPr preferRelativeResize="0"/>
          <p:nvPr/>
        </p:nvPicPr>
        <p:blipFill>
          <a:blip r:embed="rId8">
            <a:alphaModFix/>
          </a:blip>
          <a:stretch>
            <a:fillRect/>
          </a:stretch>
        </p:blipFill>
        <p:spPr>
          <a:xfrm>
            <a:off x="3689513" y="2806995"/>
            <a:ext cx="1448225" cy="1322580"/>
          </a:xfrm>
          <a:prstGeom prst="rect">
            <a:avLst/>
          </a:prstGeom>
          <a:noFill/>
          <a:ln>
            <a:noFill/>
          </a:ln>
        </p:spPr>
      </p:pic>
      <p:pic>
        <p:nvPicPr>
          <p:cNvPr id="115" name="Google Shape;115;p15"/>
          <p:cNvPicPr preferRelativeResize="0"/>
          <p:nvPr/>
        </p:nvPicPr>
        <p:blipFill>
          <a:blip r:embed="rId9">
            <a:alphaModFix/>
          </a:blip>
          <a:stretch>
            <a:fillRect/>
          </a:stretch>
        </p:blipFill>
        <p:spPr>
          <a:xfrm>
            <a:off x="2826000" y="3808424"/>
            <a:ext cx="1336075" cy="1000750"/>
          </a:xfrm>
          <a:prstGeom prst="rect">
            <a:avLst/>
          </a:prstGeom>
          <a:noFill/>
          <a:ln>
            <a:noFill/>
          </a:ln>
        </p:spPr>
      </p:pic>
      <p:pic>
        <p:nvPicPr>
          <p:cNvPr descr="Qu’est-ce que c’est la Robotique ?&#10;&#10;La robotique est l'ensemble des techniques permettant la conception et la réalisation de machines automatiques ou de robots.&#10;&#10;&#10;Vous avez besoin d’un outil de sensibilisation alors réservez le bus des technologies® ! &#10;Retrouvez nous sur notre site web : http://lebusdestechnologies.fr/fr/&#10;&#10;Facebook : https://fr-fr.facebook.com/lebusdestechnologies/&#10;Twitter : https://twitter.com/BusTechnologies&#10;Instagram : https://www.instagram.com/lebusdestechnologies/&#10;Linkedin : https://www.linkedin.com/company/15220453&#10;Google + : https://plus.google.com/105414283256932941900&#10;&#10;La robotique&#10;La robotique est un terme largeet représente beaucoup de choses. Il y a le logiciel intelligent ou la machine mécanique. Il y a les humanoïdes les animats les explorateurs les fonctionnels. Alors comment se retrouver dans tout ça ? Aujourd’hui, la représentation que l’on se fait du robot est en général un dispositif mécatronique une combinaison à la fois électronique informatique et mécanique. Alors concrètement, qu’est-ce qu’un robot ?&#10;On peut traduire ce terme par &quot;travailleur dévoué&quot; C’est une machine capable d’effectuer un ensemble de tâches et d’adapter son comportement à l’environnement. Créé pour remplacer l’homme, l'aider ou l’accompagner dans des actions dangereuses et répétitives le robot est aujourd’hui partout et fait presque tout. Regardons de plus près son fonctionnement. Souvent, le robot est composé de capteurs tels qu’une caméra un radar ou encore un télémètre. Cela lui permet d’analyser son environnement Doté d’une intelligence artificielle il décide des actions à effectuer.&#10;Et c’est équipé d’actionneurs tels que des mains ou des outils qu’il peut agir directement. Et il dispose enfin d’une source d’énergie embarquée pour être autonome. Il peut marcher être monté sur roue sur chenilles ou encore placé sur un axe ou fixe. Où retrouve-t-on les robots aujourd’hui ? Et bien un peu partout ! Conçue pour améliorer la productivité la robotique industrielle a plusieurs missions soudage peinture assemblage. Elle assiste l’homme pour les tâches répétitives ou éprouvantes. Ces robots, souvent fixes représentent la majorité des robots en service. Dans la sécurité, la robotique est importante en termes de reconnaissance de surveillance et d’intervention pour opérer les tâches dangereuses ou difficiles d’accès pour l’homme. Les robots mobiles jouent le rôle de démineurs ou sont chargés de surveiller les centrales nucléaires. Pour le développement de l’entreprise la robotique a de multiples avantages polyvalente rentable fiable. Elle réduit les coûts de production et améliore les conditions de santé et de sécurité au travail. Enfin, les robots de services et d’assistance multiplient leurs champs de compétences éducatifs ludiques aide physique ou thérapeutique. Grâce à l’intelligence artificielle les dernières générations de robots peuvent apprendre analyser et traiter de plus en plus de données. La robotique est déjà bien présente dans notre quotidien. Mais quelle place lui donnera-t-on demain ?" id="116" name="Google Shape;116;p15" title="Qu’est-ce que c’est la Robotique ?">
            <a:hlinkClick r:id="rId10"/>
          </p:cNvPr>
          <p:cNvPicPr preferRelativeResize="0"/>
          <p:nvPr/>
        </p:nvPicPr>
        <p:blipFill>
          <a:blip r:embed="rId11">
            <a:alphaModFix/>
          </a:blip>
          <a:stretch>
            <a:fillRect/>
          </a:stretch>
        </p:blipFill>
        <p:spPr>
          <a:xfrm>
            <a:off x="0" y="3430627"/>
            <a:ext cx="2341800" cy="1756350"/>
          </a:xfrm>
          <a:prstGeom prst="rect">
            <a:avLst/>
          </a:prstGeom>
          <a:noFill/>
          <a:ln>
            <a:noFill/>
          </a:ln>
        </p:spPr>
      </p:pic>
      <p:sp>
        <p:nvSpPr>
          <p:cNvPr id="117" name="Google Shape;117;p15"/>
          <p:cNvSpPr txBox="1"/>
          <p:nvPr/>
        </p:nvSpPr>
        <p:spPr>
          <a:xfrm>
            <a:off x="5967650" y="1101550"/>
            <a:ext cx="2635200" cy="184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200">
                <a:solidFill>
                  <a:srgbClr val="188D9D"/>
                </a:solidFill>
                <a:latin typeface="Oswald"/>
                <a:ea typeface="Oswald"/>
                <a:cs typeface="Oswald"/>
                <a:sym typeface="Oswald"/>
              </a:rPr>
              <a:t>THYMIO !</a:t>
            </a:r>
            <a:endParaRPr b="1" sz="1200">
              <a:solidFill>
                <a:srgbClr val="188D9D"/>
              </a:solidFill>
              <a:latin typeface="Oswald"/>
              <a:ea typeface="Oswald"/>
              <a:cs typeface="Oswald"/>
              <a:sym typeface="Oswald"/>
            </a:endParaRPr>
          </a:p>
          <a:p>
            <a:pPr indent="0" lvl="0" marL="0" rtl="0" algn="ctr">
              <a:spcBef>
                <a:spcPts val="0"/>
              </a:spcBef>
              <a:spcAft>
                <a:spcPts val="0"/>
              </a:spcAft>
              <a:buNone/>
            </a:pPr>
            <a:r>
              <a:t/>
            </a:r>
            <a:endParaRPr b="1" sz="1200">
              <a:solidFill>
                <a:srgbClr val="188D9D"/>
              </a:solidFill>
              <a:latin typeface="Oswald"/>
              <a:ea typeface="Oswald"/>
              <a:cs typeface="Oswald"/>
              <a:sym typeface="Oswald"/>
            </a:endParaRPr>
          </a:p>
          <a:p>
            <a:pPr indent="0" lvl="0" marL="0" rtl="0" algn="l">
              <a:spcBef>
                <a:spcPts val="0"/>
              </a:spcBef>
              <a:spcAft>
                <a:spcPts val="0"/>
              </a:spcAft>
              <a:buNone/>
            </a:pPr>
            <a:r>
              <a:rPr lang="fr" sz="1200">
                <a:solidFill>
                  <a:srgbClr val="188D9D"/>
                </a:solidFill>
                <a:latin typeface="Calibri"/>
                <a:ea typeface="Calibri"/>
                <a:cs typeface="Calibri"/>
                <a:sym typeface="Calibri"/>
              </a:rPr>
              <a:t>Thymio est un petit robot qui permet de découvrir l’univers de la robotique et d’apprendre le langage d’un robot. </a:t>
            </a:r>
            <a:endParaRPr sz="1200">
              <a:solidFill>
                <a:srgbClr val="188D9D"/>
              </a:solidFill>
              <a:latin typeface="Calibri"/>
              <a:ea typeface="Calibri"/>
              <a:cs typeface="Calibri"/>
              <a:sym typeface="Calibri"/>
            </a:endParaRPr>
          </a:p>
          <a:p>
            <a:pPr indent="0" lvl="0" marL="0" rtl="0" algn="l">
              <a:spcBef>
                <a:spcPts val="0"/>
              </a:spcBef>
              <a:spcAft>
                <a:spcPts val="0"/>
              </a:spcAft>
              <a:buNone/>
            </a:pPr>
            <a:r>
              <a:rPr lang="fr" sz="1200">
                <a:solidFill>
                  <a:srgbClr val="188D9D"/>
                </a:solidFill>
                <a:latin typeface="Calibri"/>
                <a:ea typeface="Calibri"/>
                <a:cs typeface="Calibri"/>
                <a:sym typeface="Calibri"/>
              </a:rPr>
              <a:t>Il est fourni avec </a:t>
            </a:r>
            <a:r>
              <a:rPr b="1" lang="fr" sz="1200">
                <a:solidFill>
                  <a:srgbClr val="188D9D"/>
                </a:solidFill>
                <a:latin typeface="Calibri"/>
                <a:ea typeface="Calibri"/>
                <a:cs typeface="Calibri"/>
                <a:sym typeface="Calibri"/>
              </a:rPr>
              <a:t>six comportements préprogrammés</a:t>
            </a:r>
            <a:r>
              <a:rPr lang="fr" sz="1200">
                <a:solidFill>
                  <a:srgbClr val="188D9D"/>
                </a:solidFill>
                <a:latin typeface="Calibri"/>
                <a:ea typeface="Calibri"/>
                <a:cs typeface="Calibri"/>
                <a:sym typeface="Calibri"/>
              </a:rPr>
              <a:t>, mais également avec un petit logiciel pour le programmer selon nos envies.</a:t>
            </a:r>
            <a:endParaRPr sz="1200">
              <a:solidFill>
                <a:srgbClr val="188D9D"/>
              </a:solidFill>
              <a:latin typeface="Calibri"/>
              <a:ea typeface="Calibri"/>
              <a:cs typeface="Calibri"/>
              <a:sym typeface="Calibri"/>
            </a:endParaRPr>
          </a:p>
        </p:txBody>
      </p:sp>
      <p:sp>
        <p:nvSpPr>
          <p:cNvPr id="118" name="Google Shape;118;p15"/>
          <p:cNvSpPr txBox="1"/>
          <p:nvPr/>
        </p:nvSpPr>
        <p:spPr>
          <a:xfrm>
            <a:off x="838200" y="1243075"/>
            <a:ext cx="1336200" cy="139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a:solidFill>
                  <a:srgbClr val="398FA1"/>
                </a:solidFill>
                <a:latin typeface="Bebas Neue"/>
                <a:ea typeface="Bebas Neue"/>
                <a:cs typeface="Bebas Neue"/>
                <a:sym typeface="Bebas Neue"/>
              </a:rPr>
              <a:t>robots &amp; oeuvre</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rPr lang="fr">
                <a:solidFill>
                  <a:srgbClr val="398FA1"/>
                </a:solidFill>
                <a:latin typeface="Bebas Neue"/>
                <a:ea typeface="Bebas Neue"/>
                <a:cs typeface="Bebas Neue"/>
                <a:sym typeface="Bebas Neue"/>
              </a:rPr>
              <a:t>DÉMO DE Thymio</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rPr lang="fr">
                <a:solidFill>
                  <a:srgbClr val="398FA1"/>
                </a:solidFill>
                <a:latin typeface="Bebas Neue"/>
                <a:ea typeface="Bebas Neue"/>
                <a:cs typeface="Bebas Neue"/>
                <a:sym typeface="Bebas Neue"/>
              </a:rPr>
              <a:t>activité DRAWBOT</a:t>
            </a:r>
            <a:endParaRPr/>
          </a:p>
        </p:txBody>
      </p:sp>
      <p:sp>
        <p:nvSpPr>
          <p:cNvPr id="119" name="Google Shape;119;p15"/>
          <p:cNvSpPr/>
          <p:nvPr/>
        </p:nvSpPr>
        <p:spPr>
          <a:xfrm>
            <a:off x="534228" y="2323076"/>
            <a:ext cx="193800" cy="193800"/>
          </a:xfrm>
          <a:prstGeom prst="ellipse">
            <a:avLst/>
          </a:prstGeom>
          <a:solidFill>
            <a:srgbClr val="188D9D"/>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p:nvPr/>
        </p:nvSpPr>
        <p:spPr>
          <a:xfrm>
            <a:off x="533328" y="1360676"/>
            <a:ext cx="193800" cy="193800"/>
          </a:xfrm>
          <a:prstGeom prst="ellipse">
            <a:avLst/>
          </a:prstGeom>
          <a:solidFill>
            <a:schemeClr val="lt1"/>
          </a:solidFill>
          <a:ln cap="flat" cmpd="sng" w="28575">
            <a:solidFill>
              <a:srgbClr val="188D9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7F9"/>
        </a:solidFill>
      </p:bgPr>
    </p:bg>
    <p:spTree>
      <p:nvGrpSpPr>
        <p:cNvPr id="124" name="Shape 124"/>
        <p:cNvGrpSpPr/>
        <p:nvPr/>
      </p:nvGrpSpPr>
      <p:grpSpPr>
        <a:xfrm>
          <a:off x="0" y="0"/>
          <a:ext cx="0" cy="0"/>
          <a:chOff x="0" y="0"/>
          <a:chExt cx="0" cy="0"/>
        </a:xfrm>
      </p:grpSpPr>
      <p:sp>
        <p:nvSpPr>
          <p:cNvPr id="125" name="Google Shape;125;p16"/>
          <p:cNvSpPr/>
          <p:nvPr/>
        </p:nvSpPr>
        <p:spPr>
          <a:xfrm>
            <a:off x="0" y="-5400"/>
            <a:ext cx="2341800" cy="5154300"/>
          </a:xfrm>
          <a:prstGeom prst="rect">
            <a:avLst/>
          </a:prstGeom>
          <a:solidFill>
            <a:srgbClr val="C6F8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6" name="Google Shape;126;p16"/>
          <p:cNvPicPr preferRelativeResize="0"/>
          <p:nvPr/>
        </p:nvPicPr>
        <p:blipFill>
          <a:blip r:embed="rId3">
            <a:alphaModFix/>
          </a:blip>
          <a:stretch>
            <a:fillRect/>
          </a:stretch>
        </p:blipFill>
        <p:spPr>
          <a:xfrm>
            <a:off x="2335975" y="0"/>
            <a:ext cx="4472050" cy="675500"/>
          </a:xfrm>
          <a:prstGeom prst="rect">
            <a:avLst/>
          </a:prstGeom>
          <a:noFill/>
          <a:ln>
            <a:noFill/>
          </a:ln>
        </p:spPr>
      </p:pic>
      <p:sp>
        <p:nvSpPr>
          <p:cNvPr id="127" name="Google Shape;127;p16"/>
          <p:cNvSpPr txBox="1"/>
          <p:nvPr/>
        </p:nvSpPr>
        <p:spPr>
          <a:xfrm>
            <a:off x="2522500" y="91450"/>
            <a:ext cx="3638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000">
                <a:solidFill>
                  <a:schemeClr val="lt1"/>
                </a:solidFill>
                <a:latin typeface="Bebas Neue"/>
                <a:ea typeface="Bebas Neue"/>
                <a:cs typeface="Bebas Neue"/>
                <a:sym typeface="Bebas Neue"/>
              </a:rPr>
              <a:t>FELIX LUQUE SANCHEZ, </a:t>
            </a:r>
            <a:r>
              <a:rPr i="1" lang="fr" sz="2000">
                <a:solidFill>
                  <a:schemeClr val="lt1"/>
                </a:solidFill>
                <a:latin typeface="Bebas Neue"/>
                <a:ea typeface="Bebas Neue"/>
                <a:cs typeface="Bebas Neue"/>
                <a:sym typeface="Bebas Neue"/>
              </a:rPr>
              <a:t>PERPÉTUITÉ I</a:t>
            </a:r>
            <a:endParaRPr i="1" sz="2000">
              <a:solidFill>
                <a:schemeClr val="lt1"/>
              </a:solidFill>
              <a:latin typeface="Bebas Neue"/>
              <a:ea typeface="Bebas Neue"/>
              <a:cs typeface="Bebas Neue"/>
              <a:sym typeface="Bebas Neue"/>
            </a:endParaRPr>
          </a:p>
        </p:txBody>
      </p:sp>
      <p:cxnSp>
        <p:nvCxnSpPr>
          <p:cNvPr id="128" name="Google Shape;128;p16"/>
          <p:cNvCxnSpPr/>
          <p:nvPr/>
        </p:nvCxnSpPr>
        <p:spPr>
          <a:xfrm>
            <a:off x="2522500" y="1175025"/>
            <a:ext cx="288600" cy="0"/>
          </a:xfrm>
          <a:prstGeom prst="straightConnector1">
            <a:avLst/>
          </a:prstGeom>
          <a:noFill/>
          <a:ln cap="flat" cmpd="sng" w="28575">
            <a:solidFill>
              <a:srgbClr val="398FA1"/>
            </a:solidFill>
            <a:prstDash val="solid"/>
            <a:round/>
            <a:headEnd len="med" w="med" type="none"/>
            <a:tailEnd len="med" w="med" type="triangle"/>
          </a:ln>
        </p:spPr>
      </p:cxnSp>
      <p:pic>
        <p:nvPicPr>
          <p:cNvPr id="129" name="Google Shape;129;p16"/>
          <p:cNvPicPr preferRelativeResize="0"/>
          <p:nvPr/>
        </p:nvPicPr>
        <p:blipFill rotWithShape="1">
          <a:blip r:embed="rId4">
            <a:alphaModFix/>
          </a:blip>
          <a:srcRect b="0" l="0" r="0" t="0"/>
          <a:stretch/>
        </p:blipFill>
        <p:spPr>
          <a:xfrm>
            <a:off x="2844725" y="3143300"/>
            <a:ext cx="2741601" cy="1827800"/>
          </a:xfrm>
          <a:prstGeom prst="rect">
            <a:avLst/>
          </a:prstGeom>
          <a:noFill/>
          <a:ln>
            <a:noFill/>
          </a:ln>
        </p:spPr>
      </p:pic>
      <p:cxnSp>
        <p:nvCxnSpPr>
          <p:cNvPr id="130" name="Google Shape;130;p16"/>
          <p:cNvCxnSpPr/>
          <p:nvPr/>
        </p:nvCxnSpPr>
        <p:spPr>
          <a:xfrm rot="10800000">
            <a:off x="631125" y="3993000"/>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31" name="Google Shape;131;p16"/>
          <p:cNvCxnSpPr/>
          <p:nvPr/>
        </p:nvCxnSpPr>
        <p:spPr>
          <a:xfrm rot="10800000">
            <a:off x="631125" y="4280638"/>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32" name="Google Shape;132;p16"/>
          <p:cNvCxnSpPr/>
          <p:nvPr/>
        </p:nvCxnSpPr>
        <p:spPr>
          <a:xfrm rot="10800000">
            <a:off x="631125" y="4557588"/>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33" name="Google Shape;133;p16"/>
          <p:cNvCxnSpPr/>
          <p:nvPr/>
        </p:nvCxnSpPr>
        <p:spPr>
          <a:xfrm rot="10800000">
            <a:off x="631125" y="4834525"/>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34" name="Google Shape;134;p16"/>
          <p:cNvCxnSpPr/>
          <p:nvPr/>
        </p:nvCxnSpPr>
        <p:spPr>
          <a:xfrm rot="10800000">
            <a:off x="631125" y="3683978"/>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35" name="Google Shape;135;p16"/>
          <p:cNvCxnSpPr/>
          <p:nvPr/>
        </p:nvCxnSpPr>
        <p:spPr>
          <a:xfrm rot="10800000">
            <a:off x="631125" y="3419990"/>
            <a:ext cx="0" cy="128400"/>
          </a:xfrm>
          <a:prstGeom prst="straightConnector1">
            <a:avLst/>
          </a:prstGeom>
          <a:noFill/>
          <a:ln cap="flat" cmpd="sng" w="38100">
            <a:solidFill>
              <a:schemeClr val="lt1"/>
            </a:solidFill>
            <a:prstDash val="solid"/>
            <a:round/>
            <a:headEnd len="med" w="med" type="none"/>
            <a:tailEnd len="med" w="med" type="none"/>
          </a:ln>
        </p:spPr>
      </p:cxnSp>
      <p:pic>
        <p:nvPicPr>
          <p:cNvPr id="136" name="Google Shape;136;p16"/>
          <p:cNvPicPr preferRelativeResize="0"/>
          <p:nvPr/>
        </p:nvPicPr>
        <p:blipFill rotWithShape="1">
          <a:blip r:embed="rId5">
            <a:alphaModFix/>
          </a:blip>
          <a:srcRect b="0" l="0" r="0" t="0"/>
          <a:stretch/>
        </p:blipFill>
        <p:spPr>
          <a:xfrm>
            <a:off x="6060225" y="1101538"/>
            <a:ext cx="2741601" cy="1827800"/>
          </a:xfrm>
          <a:prstGeom prst="rect">
            <a:avLst/>
          </a:prstGeom>
          <a:noFill/>
          <a:ln>
            <a:noFill/>
          </a:ln>
        </p:spPr>
      </p:pic>
      <p:sp>
        <p:nvSpPr>
          <p:cNvPr id="137" name="Google Shape;137;p16"/>
          <p:cNvSpPr txBox="1"/>
          <p:nvPr/>
        </p:nvSpPr>
        <p:spPr>
          <a:xfrm>
            <a:off x="2844725" y="970825"/>
            <a:ext cx="29868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solidFill>
                  <a:srgbClr val="188D9D"/>
                </a:solidFill>
                <a:latin typeface="Calibri"/>
                <a:ea typeface="Calibri"/>
                <a:cs typeface="Calibri"/>
                <a:sym typeface="Calibri"/>
              </a:rPr>
              <a:t>Le robot dépose du sable du noir avec un tube, et avec l’autre elle l’aspire selon un tracé qui represente le symbole mathématique de l’infini.</a:t>
            </a:r>
            <a:endParaRPr sz="1200">
              <a:solidFill>
                <a:srgbClr val="188D9D"/>
              </a:solidFill>
              <a:latin typeface="Calibri"/>
              <a:ea typeface="Calibri"/>
              <a:cs typeface="Calibri"/>
              <a:sym typeface="Calibri"/>
            </a:endParaRPr>
          </a:p>
          <a:p>
            <a:pPr indent="0" lvl="0" marL="0" rtl="0" algn="l">
              <a:spcBef>
                <a:spcPts val="0"/>
              </a:spcBef>
              <a:spcAft>
                <a:spcPts val="0"/>
              </a:spcAft>
              <a:buNone/>
            </a:pPr>
            <a:r>
              <a:t/>
            </a:r>
            <a:endParaRPr sz="1200">
              <a:solidFill>
                <a:srgbClr val="188D9D"/>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fr" sz="1200">
                <a:solidFill>
                  <a:srgbClr val="188D9D"/>
                </a:solidFill>
                <a:latin typeface="Calibri"/>
                <a:ea typeface="Calibri"/>
                <a:cs typeface="Calibri"/>
                <a:sym typeface="Calibri"/>
              </a:rPr>
              <a:t>La thématique de la biennale c’était L’éternité, et cette œuvre nous parle de l’absurdité de l’humanité qui s'efforce de mener des actions contradictoires qui ne peuvent pas aboutir.</a:t>
            </a:r>
            <a:endParaRPr sz="1200">
              <a:solidFill>
                <a:srgbClr val="188D9D"/>
              </a:solidFill>
              <a:latin typeface="Calibri"/>
              <a:ea typeface="Calibri"/>
              <a:cs typeface="Calibri"/>
              <a:sym typeface="Calibri"/>
            </a:endParaRPr>
          </a:p>
        </p:txBody>
      </p:sp>
      <p:pic>
        <p:nvPicPr>
          <p:cNvPr descr="Félix Luque Sanchez propose une chorégraphie entre deux machines, une performance technique perpétuelle. &#10;&#10;Programmation informatique : Vincent Evrard&#10;Production : Nicolas Wierinck / Archer &amp; Weaver&#10;Création réalisée en coproduction avec la Fédération Wallonie-Bruxelles (cellule Arts Numériques) et la plateforme CHRONIQUES, soutenue par le Conseil régional de la Région Sud, la ville de Marseille et l’Institut français à Paris, coordonnée par SECONDE NATURE et ZINC.&#10;Avec le soutien de Wallonie-Bruxelles International et du Centre Wallonie-Bruxelles I Paris – dans le cadre de la Saison Parallèle / Marseille 2020 et de son cycle de programmation Hors les Murs – Constellations" id="138" name="Google Shape;138;p16" title="Production CHRONIQUES 2020 ★ Perpétuité I ★ Felix Luque Sanchez">
            <a:hlinkClick r:id="rId6"/>
          </p:cNvPr>
          <p:cNvPicPr preferRelativeResize="0"/>
          <p:nvPr/>
        </p:nvPicPr>
        <p:blipFill>
          <a:blip r:embed="rId7">
            <a:alphaModFix/>
          </a:blip>
          <a:stretch>
            <a:fillRect/>
          </a:stretch>
        </p:blipFill>
        <p:spPr>
          <a:xfrm>
            <a:off x="0" y="3388200"/>
            <a:ext cx="2341800" cy="1756350"/>
          </a:xfrm>
          <a:prstGeom prst="rect">
            <a:avLst/>
          </a:prstGeom>
          <a:noFill/>
          <a:ln>
            <a:noFill/>
          </a:ln>
        </p:spPr>
      </p:pic>
      <p:sp>
        <p:nvSpPr>
          <p:cNvPr id="139" name="Google Shape;139;p16"/>
          <p:cNvSpPr txBox="1"/>
          <p:nvPr/>
        </p:nvSpPr>
        <p:spPr>
          <a:xfrm>
            <a:off x="6808025" y="3059175"/>
            <a:ext cx="21336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5000">
                <a:solidFill>
                  <a:srgbClr val="188D9D"/>
                </a:solidFill>
              </a:rPr>
              <a:t>∞</a:t>
            </a:r>
            <a:endParaRPr sz="15000">
              <a:solidFill>
                <a:srgbClr val="188D9D"/>
              </a:solidFill>
            </a:endParaRPr>
          </a:p>
        </p:txBody>
      </p:sp>
      <p:pic>
        <p:nvPicPr>
          <p:cNvPr id="140" name="Google Shape;140;p16"/>
          <p:cNvPicPr preferRelativeResize="0"/>
          <p:nvPr/>
        </p:nvPicPr>
        <p:blipFill>
          <a:blip r:embed="rId8">
            <a:alphaModFix/>
          </a:blip>
          <a:stretch>
            <a:fillRect/>
          </a:stretch>
        </p:blipFill>
        <p:spPr>
          <a:xfrm>
            <a:off x="152400" y="152400"/>
            <a:ext cx="773721" cy="788600"/>
          </a:xfrm>
          <a:prstGeom prst="rect">
            <a:avLst/>
          </a:prstGeom>
          <a:noFill/>
          <a:ln>
            <a:noFill/>
          </a:ln>
        </p:spPr>
      </p:pic>
      <p:cxnSp>
        <p:nvCxnSpPr>
          <p:cNvPr id="141" name="Google Shape;141;p16"/>
          <p:cNvCxnSpPr/>
          <p:nvPr/>
        </p:nvCxnSpPr>
        <p:spPr>
          <a:xfrm rot="10800000">
            <a:off x="631125" y="842413"/>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42" name="Google Shape;142;p16"/>
          <p:cNvCxnSpPr/>
          <p:nvPr/>
        </p:nvCxnSpPr>
        <p:spPr>
          <a:xfrm rot="10800000">
            <a:off x="631125" y="1101538"/>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43" name="Google Shape;143;p16"/>
          <p:cNvCxnSpPr/>
          <p:nvPr/>
        </p:nvCxnSpPr>
        <p:spPr>
          <a:xfrm rot="10800000">
            <a:off x="631125" y="1633975"/>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44" name="Google Shape;144;p16"/>
          <p:cNvCxnSpPr/>
          <p:nvPr/>
        </p:nvCxnSpPr>
        <p:spPr>
          <a:xfrm rot="10800000">
            <a:off x="631125" y="2115175"/>
            <a:ext cx="0" cy="128400"/>
          </a:xfrm>
          <a:prstGeom prst="straightConnector1">
            <a:avLst/>
          </a:prstGeom>
          <a:noFill/>
          <a:ln cap="flat" cmpd="sng" w="38100">
            <a:solidFill>
              <a:schemeClr val="lt1"/>
            </a:solidFill>
            <a:prstDash val="solid"/>
            <a:round/>
            <a:headEnd len="med" w="med" type="none"/>
            <a:tailEnd len="med" w="med" type="none"/>
          </a:ln>
        </p:spPr>
      </p:cxnSp>
      <p:sp>
        <p:nvSpPr>
          <p:cNvPr id="145" name="Google Shape;145;p16"/>
          <p:cNvSpPr txBox="1"/>
          <p:nvPr/>
        </p:nvSpPr>
        <p:spPr>
          <a:xfrm>
            <a:off x="838200" y="1243075"/>
            <a:ext cx="1336200" cy="139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a:solidFill>
                  <a:srgbClr val="398FA1"/>
                </a:solidFill>
                <a:latin typeface="Bebas Neue"/>
                <a:ea typeface="Bebas Neue"/>
                <a:cs typeface="Bebas Neue"/>
                <a:sym typeface="Bebas Neue"/>
              </a:rPr>
              <a:t>robots &amp; oeuvre</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rPr lang="fr">
                <a:solidFill>
                  <a:srgbClr val="398FA1"/>
                </a:solidFill>
                <a:latin typeface="Bebas Neue"/>
                <a:ea typeface="Bebas Neue"/>
                <a:cs typeface="Bebas Neue"/>
                <a:sym typeface="Bebas Neue"/>
              </a:rPr>
              <a:t>DÉMO DE Thymio</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rPr lang="fr">
                <a:solidFill>
                  <a:srgbClr val="398FA1"/>
                </a:solidFill>
                <a:latin typeface="Bebas Neue"/>
                <a:ea typeface="Bebas Neue"/>
                <a:cs typeface="Bebas Neue"/>
                <a:sym typeface="Bebas Neue"/>
              </a:rPr>
              <a:t>activité DRAWBOT</a:t>
            </a:r>
            <a:endParaRPr/>
          </a:p>
        </p:txBody>
      </p:sp>
      <p:sp>
        <p:nvSpPr>
          <p:cNvPr id="146" name="Google Shape;146;p16"/>
          <p:cNvSpPr/>
          <p:nvPr/>
        </p:nvSpPr>
        <p:spPr>
          <a:xfrm>
            <a:off x="534228" y="2323076"/>
            <a:ext cx="193800" cy="193800"/>
          </a:xfrm>
          <a:prstGeom prst="ellipse">
            <a:avLst/>
          </a:prstGeom>
          <a:solidFill>
            <a:srgbClr val="188D9D"/>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6"/>
          <p:cNvSpPr/>
          <p:nvPr/>
        </p:nvSpPr>
        <p:spPr>
          <a:xfrm>
            <a:off x="533328" y="1841876"/>
            <a:ext cx="193800" cy="193800"/>
          </a:xfrm>
          <a:prstGeom prst="ellipse">
            <a:avLst/>
          </a:prstGeom>
          <a:solidFill>
            <a:srgbClr val="188D9D"/>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6"/>
          <p:cNvSpPr txBox="1"/>
          <p:nvPr/>
        </p:nvSpPr>
        <p:spPr>
          <a:xfrm>
            <a:off x="6808025" y="3281075"/>
            <a:ext cx="14691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900">
                <a:solidFill>
                  <a:srgbClr val="188D9D"/>
                </a:solidFill>
                <a:latin typeface="Oswald"/>
                <a:ea typeface="Oswald"/>
                <a:cs typeface="Oswald"/>
                <a:sym typeface="Oswald"/>
              </a:rPr>
              <a:t>À toi de jouer !</a:t>
            </a:r>
            <a:endParaRPr sz="1900">
              <a:solidFill>
                <a:srgbClr val="188D9D"/>
              </a:solidFill>
              <a:latin typeface="Oswald"/>
              <a:ea typeface="Oswald"/>
              <a:cs typeface="Oswald"/>
              <a:sym typeface="Oswald"/>
            </a:endParaRPr>
          </a:p>
        </p:txBody>
      </p:sp>
      <p:sp>
        <p:nvSpPr>
          <p:cNvPr id="149" name="Google Shape;149;p16"/>
          <p:cNvSpPr/>
          <p:nvPr/>
        </p:nvSpPr>
        <p:spPr>
          <a:xfrm>
            <a:off x="533328" y="1360676"/>
            <a:ext cx="193800" cy="193800"/>
          </a:xfrm>
          <a:prstGeom prst="ellipse">
            <a:avLst/>
          </a:prstGeom>
          <a:solidFill>
            <a:schemeClr val="lt1"/>
          </a:solidFill>
          <a:ln cap="flat" cmpd="sng" w="28575">
            <a:solidFill>
              <a:srgbClr val="188D9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7F9"/>
        </a:solidFill>
      </p:bgPr>
    </p:bg>
    <p:spTree>
      <p:nvGrpSpPr>
        <p:cNvPr id="153" name="Shape 153"/>
        <p:cNvGrpSpPr/>
        <p:nvPr/>
      </p:nvGrpSpPr>
      <p:grpSpPr>
        <a:xfrm>
          <a:off x="0" y="0"/>
          <a:ext cx="0" cy="0"/>
          <a:chOff x="0" y="0"/>
          <a:chExt cx="0" cy="0"/>
        </a:xfrm>
      </p:grpSpPr>
      <p:sp>
        <p:nvSpPr>
          <p:cNvPr id="154" name="Google Shape;154;p17"/>
          <p:cNvSpPr/>
          <p:nvPr/>
        </p:nvSpPr>
        <p:spPr>
          <a:xfrm>
            <a:off x="4991100" y="1192500"/>
            <a:ext cx="3924300" cy="3672900"/>
          </a:xfrm>
          <a:prstGeom prst="rect">
            <a:avLst/>
          </a:prstGeom>
          <a:solidFill>
            <a:srgbClr val="C6F8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5" name="Google Shape;155;p17"/>
          <p:cNvPicPr preferRelativeResize="0"/>
          <p:nvPr/>
        </p:nvPicPr>
        <p:blipFill>
          <a:blip r:embed="rId3">
            <a:alphaModFix/>
          </a:blip>
          <a:stretch>
            <a:fillRect/>
          </a:stretch>
        </p:blipFill>
        <p:spPr>
          <a:xfrm>
            <a:off x="152400" y="152400"/>
            <a:ext cx="773721" cy="788600"/>
          </a:xfrm>
          <a:prstGeom prst="rect">
            <a:avLst/>
          </a:prstGeom>
          <a:noFill/>
          <a:ln>
            <a:noFill/>
          </a:ln>
        </p:spPr>
      </p:pic>
      <p:sp>
        <p:nvSpPr>
          <p:cNvPr id="156" name="Google Shape;156;p17"/>
          <p:cNvSpPr txBox="1"/>
          <p:nvPr/>
        </p:nvSpPr>
        <p:spPr>
          <a:xfrm>
            <a:off x="1015875" y="395650"/>
            <a:ext cx="3556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800">
                <a:solidFill>
                  <a:srgbClr val="398FA1"/>
                </a:solidFill>
              </a:rPr>
              <a:t>DÉMONSTRATION &amp; ACTIVITÉ</a:t>
            </a:r>
            <a:endParaRPr b="1" sz="1800">
              <a:solidFill>
                <a:srgbClr val="398FA1"/>
              </a:solidFill>
            </a:endParaRPr>
          </a:p>
        </p:txBody>
      </p:sp>
      <p:sp>
        <p:nvSpPr>
          <p:cNvPr id="157" name="Google Shape;157;p17"/>
          <p:cNvSpPr/>
          <p:nvPr/>
        </p:nvSpPr>
        <p:spPr>
          <a:xfrm>
            <a:off x="5447872" y="2779040"/>
            <a:ext cx="193800" cy="193800"/>
          </a:xfrm>
          <a:prstGeom prst="ellipse">
            <a:avLst/>
          </a:prstGeom>
          <a:solidFill>
            <a:srgbClr val="188D9D"/>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7"/>
          <p:cNvSpPr txBox="1"/>
          <p:nvPr/>
        </p:nvSpPr>
        <p:spPr>
          <a:xfrm>
            <a:off x="5759325" y="2128350"/>
            <a:ext cx="3156000" cy="25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200">
                <a:solidFill>
                  <a:srgbClr val="398FA1"/>
                </a:solidFill>
                <a:latin typeface="Calibri"/>
                <a:ea typeface="Calibri"/>
                <a:cs typeface="Calibri"/>
                <a:sym typeface="Calibri"/>
              </a:rPr>
              <a:t>Placer la feuille de calque sur l’impression  ∞</a:t>
            </a:r>
            <a:endParaRPr b="1" sz="1200">
              <a:solidFill>
                <a:srgbClr val="398FA1"/>
              </a:solidFill>
              <a:latin typeface="Calibri"/>
              <a:ea typeface="Calibri"/>
              <a:cs typeface="Calibri"/>
              <a:sym typeface="Calibri"/>
            </a:endParaRPr>
          </a:p>
          <a:p>
            <a:pPr indent="0" lvl="0" marL="0" rtl="0" algn="l">
              <a:spcBef>
                <a:spcPts val="0"/>
              </a:spcBef>
              <a:spcAft>
                <a:spcPts val="0"/>
              </a:spcAft>
              <a:buNone/>
            </a:pPr>
            <a:r>
              <a:rPr b="1" lang="fr" sz="1200">
                <a:solidFill>
                  <a:srgbClr val="398FA1"/>
                </a:solidFill>
                <a:latin typeface="Calibri"/>
                <a:ea typeface="Calibri"/>
                <a:cs typeface="Calibri"/>
                <a:sym typeface="Calibri"/>
              </a:rPr>
              <a:t>et le feutre dans le trou du robot</a:t>
            </a:r>
            <a:endParaRPr b="1" sz="1200">
              <a:solidFill>
                <a:srgbClr val="398FA1"/>
              </a:solidFill>
              <a:latin typeface="Calibri"/>
              <a:ea typeface="Calibri"/>
              <a:cs typeface="Calibri"/>
              <a:sym typeface="Calibri"/>
            </a:endParaRPr>
          </a:p>
          <a:p>
            <a:pPr indent="0" lvl="0" marL="0" rtl="0" algn="l">
              <a:spcBef>
                <a:spcPts val="0"/>
              </a:spcBef>
              <a:spcAft>
                <a:spcPts val="0"/>
              </a:spcAft>
              <a:buNone/>
            </a:pPr>
            <a:r>
              <a:t/>
            </a:r>
            <a:endParaRPr b="1" sz="1200">
              <a:solidFill>
                <a:srgbClr val="398FA1"/>
              </a:solidFill>
              <a:latin typeface="Calibri"/>
              <a:ea typeface="Calibri"/>
              <a:cs typeface="Calibri"/>
              <a:sym typeface="Calibri"/>
            </a:endParaRPr>
          </a:p>
          <a:p>
            <a:pPr indent="0" lvl="0" marL="0" rtl="0" algn="l">
              <a:spcBef>
                <a:spcPts val="0"/>
              </a:spcBef>
              <a:spcAft>
                <a:spcPts val="0"/>
              </a:spcAft>
              <a:buNone/>
            </a:pPr>
            <a:r>
              <a:rPr b="1" lang="fr" sz="1200">
                <a:solidFill>
                  <a:srgbClr val="398FA1"/>
                </a:solidFill>
                <a:latin typeface="Calibri"/>
                <a:ea typeface="Calibri"/>
                <a:cs typeface="Calibri"/>
                <a:sym typeface="Calibri"/>
              </a:rPr>
              <a:t>Sélectionnes</a:t>
            </a:r>
            <a:r>
              <a:rPr b="1" lang="fr" sz="1200">
                <a:solidFill>
                  <a:srgbClr val="398FA1"/>
                </a:solidFill>
                <a:latin typeface="Calibri"/>
                <a:ea typeface="Calibri"/>
                <a:cs typeface="Calibri"/>
                <a:sym typeface="Calibri"/>
              </a:rPr>
              <a:t> le mode Inspecteur</a:t>
            </a:r>
            <a:endParaRPr b="1" sz="1200">
              <a:solidFill>
                <a:srgbClr val="398FA1"/>
              </a:solidFill>
              <a:latin typeface="Calibri"/>
              <a:ea typeface="Calibri"/>
              <a:cs typeface="Calibri"/>
              <a:sym typeface="Calibri"/>
            </a:endParaRPr>
          </a:p>
          <a:p>
            <a:pPr indent="0" lvl="0" marL="0" rtl="0" algn="l">
              <a:spcBef>
                <a:spcPts val="0"/>
              </a:spcBef>
              <a:spcAft>
                <a:spcPts val="0"/>
              </a:spcAft>
              <a:buNone/>
            </a:pPr>
            <a:r>
              <a:t/>
            </a:r>
            <a:endParaRPr b="1" sz="1200">
              <a:solidFill>
                <a:srgbClr val="398FA1"/>
              </a:solidFill>
              <a:latin typeface="Calibri"/>
              <a:ea typeface="Calibri"/>
              <a:cs typeface="Calibri"/>
              <a:sym typeface="Calibri"/>
            </a:endParaRPr>
          </a:p>
          <a:p>
            <a:pPr indent="0" lvl="0" marL="0" rtl="0" algn="l">
              <a:spcBef>
                <a:spcPts val="0"/>
              </a:spcBef>
              <a:spcAft>
                <a:spcPts val="0"/>
              </a:spcAft>
              <a:buNone/>
            </a:pPr>
            <a:r>
              <a:t/>
            </a:r>
            <a:endParaRPr b="1" sz="1200">
              <a:solidFill>
                <a:srgbClr val="398FA1"/>
              </a:solidFill>
              <a:latin typeface="Calibri"/>
              <a:ea typeface="Calibri"/>
              <a:cs typeface="Calibri"/>
              <a:sym typeface="Calibri"/>
            </a:endParaRPr>
          </a:p>
          <a:p>
            <a:pPr indent="0" lvl="0" marL="0" rtl="0" algn="l">
              <a:spcBef>
                <a:spcPts val="0"/>
              </a:spcBef>
              <a:spcAft>
                <a:spcPts val="0"/>
              </a:spcAft>
              <a:buNone/>
            </a:pPr>
            <a:r>
              <a:rPr b="1" lang="fr" sz="1200">
                <a:solidFill>
                  <a:srgbClr val="398FA1"/>
                </a:solidFill>
                <a:latin typeface="Calibri"/>
                <a:ea typeface="Calibri"/>
                <a:cs typeface="Calibri"/>
                <a:sym typeface="Calibri"/>
              </a:rPr>
              <a:t>Laisses le robot faire deux fois le tracé puis </a:t>
            </a:r>
            <a:endParaRPr b="1" sz="1200">
              <a:solidFill>
                <a:srgbClr val="398FA1"/>
              </a:solidFill>
              <a:latin typeface="Calibri"/>
              <a:ea typeface="Calibri"/>
              <a:cs typeface="Calibri"/>
              <a:sym typeface="Calibri"/>
            </a:endParaRPr>
          </a:p>
          <a:p>
            <a:pPr indent="0" lvl="0" marL="0" rtl="0" algn="l">
              <a:spcBef>
                <a:spcPts val="0"/>
              </a:spcBef>
              <a:spcAft>
                <a:spcPts val="0"/>
              </a:spcAft>
              <a:buNone/>
            </a:pPr>
            <a:r>
              <a:rPr b="1" lang="fr" sz="1200">
                <a:solidFill>
                  <a:srgbClr val="398FA1"/>
                </a:solidFill>
                <a:latin typeface="Calibri"/>
                <a:ea typeface="Calibri"/>
                <a:cs typeface="Calibri"/>
                <a:sym typeface="Calibri"/>
              </a:rPr>
              <a:t>changes de feutre !</a:t>
            </a:r>
            <a:endParaRPr b="1" sz="1200">
              <a:solidFill>
                <a:srgbClr val="398FA1"/>
              </a:solidFill>
              <a:latin typeface="Calibri"/>
              <a:ea typeface="Calibri"/>
              <a:cs typeface="Calibri"/>
              <a:sym typeface="Calibri"/>
            </a:endParaRPr>
          </a:p>
          <a:p>
            <a:pPr indent="0" lvl="0" marL="0" rtl="0" algn="l">
              <a:spcBef>
                <a:spcPts val="0"/>
              </a:spcBef>
              <a:spcAft>
                <a:spcPts val="0"/>
              </a:spcAft>
              <a:buNone/>
            </a:pPr>
            <a:r>
              <a:t/>
            </a:r>
            <a:endParaRPr b="1" sz="1200">
              <a:solidFill>
                <a:srgbClr val="398FA1"/>
              </a:solidFill>
              <a:latin typeface="Calibri"/>
              <a:ea typeface="Calibri"/>
              <a:cs typeface="Calibri"/>
              <a:sym typeface="Calibri"/>
            </a:endParaRPr>
          </a:p>
          <a:p>
            <a:pPr indent="0" lvl="0" marL="0" rtl="0" algn="l">
              <a:spcBef>
                <a:spcPts val="0"/>
              </a:spcBef>
              <a:spcAft>
                <a:spcPts val="0"/>
              </a:spcAft>
              <a:buNone/>
            </a:pPr>
            <a:r>
              <a:rPr b="1" lang="fr" sz="1200">
                <a:solidFill>
                  <a:srgbClr val="398FA1"/>
                </a:solidFill>
                <a:latin typeface="Calibri"/>
                <a:ea typeface="Calibri"/>
                <a:cs typeface="Calibri"/>
                <a:sym typeface="Calibri"/>
              </a:rPr>
              <a:t>Répètes</a:t>
            </a:r>
            <a:r>
              <a:rPr b="1" lang="fr" sz="1200">
                <a:solidFill>
                  <a:srgbClr val="398FA1"/>
                </a:solidFill>
                <a:latin typeface="Calibri"/>
                <a:ea typeface="Calibri"/>
                <a:cs typeface="Calibri"/>
                <a:sym typeface="Calibri"/>
              </a:rPr>
              <a:t> l’opération 3 fois !</a:t>
            </a:r>
            <a:endParaRPr b="1" sz="1200">
              <a:solidFill>
                <a:srgbClr val="398FA1"/>
              </a:solidFill>
              <a:latin typeface="Calibri"/>
              <a:ea typeface="Calibri"/>
              <a:cs typeface="Calibri"/>
              <a:sym typeface="Calibri"/>
            </a:endParaRPr>
          </a:p>
          <a:p>
            <a:pPr indent="0" lvl="0" marL="0" rtl="0" algn="l">
              <a:spcBef>
                <a:spcPts val="0"/>
              </a:spcBef>
              <a:spcAft>
                <a:spcPts val="0"/>
              </a:spcAft>
              <a:buNone/>
            </a:pPr>
            <a:r>
              <a:t/>
            </a:r>
            <a:endParaRPr b="1" sz="1200">
              <a:solidFill>
                <a:srgbClr val="398FA1"/>
              </a:solidFill>
              <a:latin typeface="Calibri"/>
              <a:ea typeface="Calibri"/>
              <a:cs typeface="Calibri"/>
              <a:sym typeface="Calibri"/>
            </a:endParaRPr>
          </a:p>
          <a:p>
            <a:pPr indent="0" lvl="0" marL="0" rtl="0" algn="l">
              <a:spcBef>
                <a:spcPts val="0"/>
              </a:spcBef>
              <a:spcAft>
                <a:spcPts val="0"/>
              </a:spcAft>
              <a:buNone/>
            </a:pPr>
            <a:r>
              <a:t/>
            </a:r>
            <a:endParaRPr b="1" sz="1200">
              <a:solidFill>
                <a:srgbClr val="398FA1"/>
              </a:solidFill>
              <a:latin typeface="Calibri"/>
              <a:ea typeface="Calibri"/>
              <a:cs typeface="Calibri"/>
              <a:sym typeface="Calibri"/>
            </a:endParaRPr>
          </a:p>
          <a:p>
            <a:pPr indent="0" lvl="0" marL="0" rtl="0" algn="l">
              <a:spcBef>
                <a:spcPts val="0"/>
              </a:spcBef>
              <a:spcAft>
                <a:spcPts val="0"/>
              </a:spcAft>
              <a:buNone/>
            </a:pPr>
            <a:r>
              <a:rPr b="1" lang="fr" sz="1200">
                <a:solidFill>
                  <a:srgbClr val="398FA1"/>
                </a:solidFill>
                <a:latin typeface="Calibri"/>
                <a:ea typeface="Calibri"/>
                <a:cs typeface="Calibri"/>
                <a:sym typeface="Calibri"/>
              </a:rPr>
              <a:t>Éteins</a:t>
            </a:r>
            <a:r>
              <a:rPr b="1" lang="fr" sz="1200">
                <a:solidFill>
                  <a:srgbClr val="398FA1"/>
                </a:solidFill>
                <a:latin typeface="Calibri"/>
                <a:ea typeface="Calibri"/>
                <a:cs typeface="Calibri"/>
                <a:sym typeface="Calibri"/>
              </a:rPr>
              <a:t> le robot.</a:t>
            </a:r>
            <a:endParaRPr b="1" sz="1200">
              <a:solidFill>
                <a:srgbClr val="398FA1"/>
              </a:solidFill>
              <a:latin typeface="Calibri"/>
              <a:ea typeface="Calibri"/>
              <a:cs typeface="Calibri"/>
              <a:sym typeface="Calibri"/>
            </a:endParaRPr>
          </a:p>
        </p:txBody>
      </p:sp>
      <p:cxnSp>
        <p:nvCxnSpPr>
          <p:cNvPr id="159" name="Google Shape;159;p17"/>
          <p:cNvCxnSpPr/>
          <p:nvPr/>
        </p:nvCxnSpPr>
        <p:spPr>
          <a:xfrm rot="10800000">
            <a:off x="5545669" y="4166271"/>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60" name="Google Shape;160;p17"/>
          <p:cNvCxnSpPr/>
          <p:nvPr/>
        </p:nvCxnSpPr>
        <p:spPr>
          <a:xfrm rot="10800000">
            <a:off x="5545669" y="3657158"/>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61" name="Google Shape;161;p17"/>
          <p:cNvCxnSpPr/>
          <p:nvPr/>
        </p:nvCxnSpPr>
        <p:spPr>
          <a:xfrm rot="10800000">
            <a:off x="5532569" y="3128533"/>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62" name="Google Shape;162;p17"/>
          <p:cNvCxnSpPr/>
          <p:nvPr/>
        </p:nvCxnSpPr>
        <p:spPr>
          <a:xfrm rot="10800000">
            <a:off x="5542069" y="2556183"/>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63" name="Google Shape;163;p17"/>
          <p:cNvCxnSpPr/>
          <p:nvPr/>
        </p:nvCxnSpPr>
        <p:spPr>
          <a:xfrm rot="10800000">
            <a:off x="5224673" y="2126738"/>
            <a:ext cx="165000" cy="168600"/>
          </a:xfrm>
          <a:prstGeom prst="straightConnector1">
            <a:avLst/>
          </a:prstGeom>
          <a:noFill/>
          <a:ln cap="flat" cmpd="sng" w="38100">
            <a:solidFill>
              <a:schemeClr val="lt1"/>
            </a:solidFill>
            <a:prstDash val="solid"/>
            <a:round/>
            <a:headEnd len="med" w="med" type="none"/>
            <a:tailEnd len="med" w="med" type="none"/>
          </a:ln>
        </p:spPr>
      </p:cxnSp>
      <p:cxnSp>
        <p:nvCxnSpPr>
          <p:cNvPr id="164" name="Google Shape;164;p17"/>
          <p:cNvCxnSpPr/>
          <p:nvPr/>
        </p:nvCxnSpPr>
        <p:spPr>
          <a:xfrm rot="10800000">
            <a:off x="5447875" y="2019763"/>
            <a:ext cx="32100" cy="213900"/>
          </a:xfrm>
          <a:prstGeom prst="straightConnector1">
            <a:avLst/>
          </a:prstGeom>
          <a:noFill/>
          <a:ln cap="flat" cmpd="sng" w="38100">
            <a:solidFill>
              <a:schemeClr val="lt1"/>
            </a:solidFill>
            <a:prstDash val="solid"/>
            <a:round/>
            <a:headEnd len="med" w="med" type="none"/>
            <a:tailEnd len="med" w="med" type="none"/>
          </a:ln>
        </p:spPr>
      </p:cxnSp>
      <p:cxnSp>
        <p:nvCxnSpPr>
          <p:cNvPr id="165" name="Google Shape;165;p17"/>
          <p:cNvCxnSpPr/>
          <p:nvPr/>
        </p:nvCxnSpPr>
        <p:spPr>
          <a:xfrm>
            <a:off x="5172900" y="2405381"/>
            <a:ext cx="213900" cy="0"/>
          </a:xfrm>
          <a:prstGeom prst="straightConnector1">
            <a:avLst/>
          </a:prstGeom>
          <a:noFill/>
          <a:ln cap="flat" cmpd="sng" w="38100">
            <a:solidFill>
              <a:schemeClr val="lt1"/>
            </a:solidFill>
            <a:prstDash val="solid"/>
            <a:round/>
            <a:headEnd len="med" w="med" type="none"/>
            <a:tailEnd len="med" w="med" type="none"/>
          </a:ln>
        </p:spPr>
      </p:cxnSp>
      <p:sp>
        <p:nvSpPr>
          <p:cNvPr id="166" name="Google Shape;166;p17"/>
          <p:cNvSpPr/>
          <p:nvPr/>
        </p:nvSpPr>
        <p:spPr>
          <a:xfrm>
            <a:off x="5448772" y="2298028"/>
            <a:ext cx="193800" cy="193800"/>
          </a:xfrm>
          <a:prstGeom prst="ellipse">
            <a:avLst/>
          </a:prstGeom>
          <a:solidFill>
            <a:schemeClr val="lt1"/>
          </a:solidFill>
          <a:ln cap="flat" cmpd="sng" w="28575">
            <a:solidFill>
              <a:srgbClr val="188D9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7"/>
          <p:cNvSpPr txBox="1"/>
          <p:nvPr/>
        </p:nvSpPr>
        <p:spPr>
          <a:xfrm>
            <a:off x="399975" y="1088875"/>
            <a:ext cx="3828300" cy="3063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i="1" lang="fr" sz="1200">
                <a:solidFill>
                  <a:srgbClr val="188D9D"/>
                </a:solidFill>
                <a:latin typeface="Calibri"/>
                <a:ea typeface="Calibri"/>
                <a:cs typeface="Calibri"/>
                <a:sym typeface="Calibri"/>
              </a:rPr>
              <a:t>Aujourd’hui, nous allons nous aussi utiliser un robot, mais cette fois-ci un Thymio, pour redessiner un signe infini, à la manière de l’artiste !</a:t>
            </a:r>
            <a:endParaRPr b="1" i="1" sz="1200">
              <a:solidFill>
                <a:srgbClr val="188D9D"/>
              </a:solidFill>
              <a:latin typeface="Calibri"/>
              <a:ea typeface="Calibri"/>
              <a:cs typeface="Calibri"/>
              <a:sym typeface="Calibri"/>
            </a:endParaRPr>
          </a:p>
          <a:p>
            <a:pPr indent="0" lvl="0" marL="0" rtl="0" algn="just">
              <a:spcBef>
                <a:spcPts val="0"/>
              </a:spcBef>
              <a:spcAft>
                <a:spcPts val="0"/>
              </a:spcAft>
              <a:buNone/>
            </a:pPr>
            <a:r>
              <a:t/>
            </a:r>
            <a:endParaRPr b="1" sz="1200">
              <a:solidFill>
                <a:srgbClr val="188D9D"/>
              </a:solidFill>
              <a:latin typeface="Calibri"/>
              <a:ea typeface="Calibri"/>
              <a:cs typeface="Calibri"/>
              <a:sym typeface="Calibri"/>
            </a:endParaRPr>
          </a:p>
          <a:p>
            <a:pPr indent="0" lvl="0" marL="0" rtl="0" algn="just">
              <a:spcBef>
                <a:spcPts val="0"/>
              </a:spcBef>
              <a:spcAft>
                <a:spcPts val="0"/>
              </a:spcAft>
              <a:buNone/>
            </a:pPr>
            <a:r>
              <a:rPr b="1" lang="fr" sz="1200">
                <a:solidFill>
                  <a:srgbClr val="188D9D"/>
                </a:solidFill>
                <a:latin typeface="Calibri"/>
                <a:ea typeface="Calibri"/>
                <a:cs typeface="Calibri"/>
                <a:sym typeface="Calibri"/>
              </a:rPr>
              <a:t>- </a:t>
            </a:r>
            <a:r>
              <a:rPr b="1" lang="fr" sz="1200">
                <a:solidFill>
                  <a:srgbClr val="188D9D"/>
                </a:solidFill>
                <a:latin typeface="Calibri"/>
                <a:ea typeface="Calibri"/>
                <a:cs typeface="Calibri"/>
                <a:sym typeface="Calibri"/>
              </a:rPr>
              <a:t>On va commencer par activer le robot</a:t>
            </a:r>
            <a:endParaRPr b="1" sz="1200">
              <a:solidFill>
                <a:srgbClr val="188D9D"/>
              </a:solidFill>
              <a:latin typeface="Calibri"/>
              <a:ea typeface="Calibri"/>
              <a:cs typeface="Calibri"/>
              <a:sym typeface="Calibri"/>
            </a:endParaRPr>
          </a:p>
          <a:p>
            <a:pPr indent="0" lvl="0" marL="0" rtl="0" algn="just">
              <a:spcBef>
                <a:spcPts val="0"/>
              </a:spcBef>
              <a:spcAft>
                <a:spcPts val="0"/>
              </a:spcAft>
              <a:buNone/>
            </a:pPr>
            <a:r>
              <a:rPr b="1" lang="fr" sz="1200">
                <a:solidFill>
                  <a:srgbClr val="188D9D"/>
                </a:solidFill>
                <a:latin typeface="Calibri"/>
                <a:ea typeface="Calibri"/>
                <a:cs typeface="Calibri"/>
                <a:sym typeface="Calibri"/>
              </a:rPr>
              <a:t>- Puis naviguer d’un programme à l’autre jusqu’à </a:t>
            </a:r>
            <a:endParaRPr b="1" sz="1200">
              <a:solidFill>
                <a:srgbClr val="188D9D"/>
              </a:solidFill>
              <a:latin typeface="Calibri"/>
              <a:ea typeface="Calibri"/>
              <a:cs typeface="Calibri"/>
              <a:sym typeface="Calibri"/>
            </a:endParaRPr>
          </a:p>
          <a:p>
            <a:pPr indent="0" lvl="0" marL="0" rtl="0" algn="just">
              <a:spcBef>
                <a:spcPts val="0"/>
              </a:spcBef>
              <a:spcAft>
                <a:spcPts val="0"/>
              </a:spcAft>
              <a:buNone/>
            </a:pPr>
            <a:r>
              <a:rPr b="1" lang="fr" sz="1200">
                <a:solidFill>
                  <a:srgbClr val="188D9D"/>
                </a:solidFill>
                <a:latin typeface="Calibri"/>
                <a:ea typeface="Calibri"/>
                <a:cs typeface="Calibri"/>
                <a:sym typeface="Calibri"/>
              </a:rPr>
              <a:t>arriver sur le mode bleu : Inspecteur !</a:t>
            </a:r>
            <a:endParaRPr b="1" sz="1200">
              <a:solidFill>
                <a:srgbClr val="188D9D"/>
              </a:solidFill>
              <a:latin typeface="Calibri"/>
              <a:ea typeface="Calibri"/>
              <a:cs typeface="Calibri"/>
              <a:sym typeface="Calibri"/>
            </a:endParaRPr>
          </a:p>
          <a:p>
            <a:pPr indent="0" lvl="0" marL="0" rtl="0" algn="just">
              <a:spcBef>
                <a:spcPts val="0"/>
              </a:spcBef>
              <a:spcAft>
                <a:spcPts val="0"/>
              </a:spcAft>
              <a:buNone/>
            </a:pPr>
            <a:r>
              <a:t/>
            </a:r>
            <a:endParaRPr b="1" sz="1200">
              <a:solidFill>
                <a:srgbClr val="188D9D"/>
              </a:solidFill>
              <a:latin typeface="Calibri"/>
              <a:ea typeface="Calibri"/>
              <a:cs typeface="Calibri"/>
              <a:sym typeface="Calibri"/>
            </a:endParaRPr>
          </a:p>
          <a:p>
            <a:pPr indent="0" lvl="0" marL="0" rtl="0" algn="just">
              <a:spcBef>
                <a:spcPts val="0"/>
              </a:spcBef>
              <a:spcAft>
                <a:spcPts val="0"/>
              </a:spcAft>
              <a:buNone/>
            </a:pPr>
            <a:r>
              <a:rPr lang="fr" sz="1900">
                <a:solidFill>
                  <a:srgbClr val="188D9D"/>
                </a:solidFill>
                <a:latin typeface="Oswald"/>
                <a:ea typeface="Oswald"/>
                <a:cs typeface="Oswald"/>
                <a:sym typeface="Oswald"/>
              </a:rPr>
              <a:t>C’est parti !</a:t>
            </a:r>
            <a:endParaRPr b="1" sz="1200">
              <a:solidFill>
                <a:srgbClr val="188D9D"/>
              </a:solidFill>
              <a:latin typeface="Calibri"/>
              <a:ea typeface="Calibri"/>
              <a:cs typeface="Calibri"/>
              <a:sym typeface="Calibri"/>
            </a:endParaRPr>
          </a:p>
          <a:p>
            <a:pPr indent="0" lvl="0" marL="0" rtl="0" algn="just">
              <a:spcBef>
                <a:spcPts val="0"/>
              </a:spcBef>
              <a:spcAft>
                <a:spcPts val="0"/>
              </a:spcAft>
              <a:buNone/>
            </a:pPr>
            <a:r>
              <a:t/>
            </a:r>
            <a:endParaRPr b="1" sz="1200">
              <a:solidFill>
                <a:srgbClr val="188D9D"/>
              </a:solidFill>
              <a:latin typeface="Calibri"/>
              <a:ea typeface="Calibri"/>
              <a:cs typeface="Calibri"/>
              <a:sym typeface="Calibri"/>
            </a:endParaRPr>
          </a:p>
          <a:p>
            <a:pPr indent="0" lvl="0" marL="0" rtl="0" algn="just">
              <a:spcBef>
                <a:spcPts val="0"/>
              </a:spcBef>
              <a:spcAft>
                <a:spcPts val="0"/>
              </a:spcAft>
              <a:buNone/>
            </a:pPr>
            <a:r>
              <a:rPr i="1" lang="fr" sz="1200">
                <a:solidFill>
                  <a:srgbClr val="188D9D"/>
                </a:solidFill>
                <a:latin typeface="Calibri"/>
                <a:ea typeface="Calibri"/>
                <a:cs typeface="Calibri"/>
                <a:sym typeface="Calibri"/>
              </a:rPr>
              <a:t>Si on masque une partie du symbole avec un bout de feuille blanche, que </a:t>
            </a:r>
            <a:r>
              <a:rPr i="1" lang="fr" sz="1200">
                <a:solidFill>
                  <a:srgbClr val="188D9D"/>
                </a:solidFill>
                <a:latin typeface="Calibri"/>
                <a:ea typeface="Calibri"/>
                <a:cs typeface="Calibri"/>
                <a:sym typeface="Calibri"/>
              </a:rPr>
              <a:t>va-t'il</a:t>
            </a:r>
            <a:r>
              <a:rPr i="1" lang="fr" sz="1200">
                <a:solidFill>
                  <a:srgbClr val="188D9D"/>
                </a:solidFill>
                <a:latin typeface="Calibri"/>
                <a:ea typeface="Calibri"/>
                <a:cs typeface="Calibri"/>
                <a:sym typeface="Calibri"/>
              </a:rPr>
              <a:t> se passer ?</a:t>
            </a:r>
            <a:endParaRPr i="1" sz="1200">
              <a:solidFill>
                <a:srgbClr val="188D9D"/>
              </a:solidFill>
              <a:latin typeface="Calibri"/>
              <a:ea typeface="Calibri"/>
              <a:cs typeface="Calibri"/>
              <a:sym typeface="Calibri"/>
            </a:endParaRPr>
          </a:p>
          <a:p>
            <a:pPr indent="0" lvl="0" marL="0" rtl="0" algn="just">
              <a:spcBef>
                <a:spcPts val="0"/>
              </a:spcBef>
              <a:spcAft>
                <a:spcPts val="0"/>
              </a:spcAft>
              <a:buNone/>
            </a:pPr>
            <a:r>
              <a:t/>
            </a:r>
            <a:endParaRPr b="1" sz="1200">
              <a:solidFill>
                <a:srgbClr val="188D9D"/>
              </a:solidFill>
              <a:latin typeface="Calibri"/>
              <a:ea typeface="Calibri"/>
              <a:cs typeface="Calibri"/>
              <a:sym typeface="Calibri"/>
            </a:endParaRPr>
          </a:p>
          <a:p>
            <a:pPr indent="0" lvl="0" marL="0" rtl="0" algn="just">
              <a:spcBef>
                <a:spcPts val="0"/>
              </a:spcBef>
              <a:spcAft>
                <a:spcPts val="0"/>
              </a:spcAft>
              <a:buNone/>
            </a:pPr>
            <a:r>
              <a:rPr i="1" lang="fr" sz="1200">
                <a:solidFill>
                  <a:srgbClr val="188D9D"/>
                </a:solidFill>
                <a:latin typeface="Calibri"/>
                <a:ea typeface="Calibri"/>
                <a:cs typeface="Calibri"/>
                <a:sym typeface="Calibri"/>
              </a:rPr>
              <a:t>Je vais te demander de superposer la feuille de calque sur la feuille qui représente le symbole : pourquoi ?</a:t>
            </a:r>
            <a:endParaRPr i="1" sz="1200">
              <a:solidFill>
                <a:srgbClr val="188D9D"/>
              </a:solidFill>
              <a:latin typeface="Calibri"/>
              <a:ea typeface="Calibri"/>
              <a:cs typeface="Calibri"/>
              <a:sym typeface="Calibri"/>
            </a:endParaRPr>
          </a:p>
        </p:txBody>
      </p:sp>
      <p:sp>
        <p:nvSpPr>
          <p:cNvPr id="168" name="Google Shape;168;p17"/>
          <p:cNvSpPr/>
          <p:nvPr/>
        </p:nvSpPr>
        <p:spPr>
          <a:xfrm>
            <a:off x="5435672" y="3358865"/>
            <a:ext cx="193800" cy="193800"/>
          </a:xfrm>
          <a:prstGeom prst="ellipse">
            <a:avLst/>
          </a:prstGeom>
          <a:solidFill>
            <a:srgbClr val="188D9D"/>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7"/>
          <p:cNvSpPr/>
          <p:nvPr/>
        </p:nvSpPr>
        <p:spPr>
          <a:xfrm>
            <a:off x="5448772" y="3879015"/>
            <a:ext cx="193800" cy="193800"/>
          </a:xfrm>
          <a:prstGeom prst="ellipse">
            <a:avLst/>
          </a:prstGeom>
          <a:solidFill>
            <a:srgbClr val="188D9D"/>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7"/>
          <p:cNvSpPr/>
          <p:nvPr/>
        </p:nvSpPr>
        <p:spPr>
          <a:xfrm>
            <a:off x="5448772" y="4399165"/>
            <a:ext cx="193800" cy="193800"/>
          </a:xfrm>
          <a:prstGeom prst="ellipse">
            <a:avLst/>
          </a:prstGeom>
          <a:solidFill>
            <a:srgbClr val="188D9D"/>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1" name="Google Shape;171;p17"/>
          <p:cNvPicPr preferRelativeResize="0"/>
          <p:nvPr/>
        </p:nvPicPr>
        <p:blipFill>
          <a:blip r:embed="rId4">
            <a:alphaModFix/>
          </a:blip>
          <a:stretch>
            <a:fillRect/>
          </a:stretch>
        </p:blipFill>
        <p:spPr>
          <a:xfrm>
            <a:off x="4991100" y="1192500"/>
            <a:ext cx="3924301" cy="576250"/>
          </a:xfrm>
          <a:prstGeom prst="rect">
            <a:avLst/>
          </a:prstGeom>
          <a:noFill/>
          <a:ln>
            <a:noFill/>
          </a:ln>
        </p:spPr>
      </p:pic>
      <p:sp>
        <p:nvSpPr>
          <p:cNvPr id="172" name="Google Shape;172;p17"/>
          <p:cNvSpPr txBox="1"/>
          <p:nvPr/>
        </p:nvSpPr>
        <p:spPr>
          <a:xfrm>
            <a:off x="5224685" y="1242125"/>
            <a:ext cx="20046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900">
                <a:solidFill>
                  <a:schemeClr val="lt1"/>
                </a:solidFill>
                <a:latin typeface="Oswald"/>
                <a:ea typeface="Oswald"/>
                <a:cs typeface="Oswald"/>
                <a:sym typeface="Oswald"/>
              </a:rPr>
              <a:t>À toi de jouer !</a:t>
            </a:r>
            <a:endParaRPr sz="1900">
              <a:solidFill>
                <a:schemeClr val="lt1"/>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7F9"/>
        </a:solidFill>
      </p:bgPr>
    </p:bg>
    <p:spTree>
      <p:nvGrpSpPr>
        <p:cNvPr id="176" name="Shape 176"/>
        <p:cNvGrpSpPr/>
        <p:nvPr/>
      </p:nvGrpSpPr>
      <p:grpSpPr>
        <a:xfrm>
          <a:off x="0" y="0"/>
          <a:ext cx="0" cy="0"/>
          <a:chOff x="0" y="0"/>
          <a:chExt cx="0" cy="0"/>
        </a:xfrm>
      </p:grpSpPr>
      <p:sp>
        <p:nvSpPr>
          <p:cNvPr id="177" name="Google Shape;177;p18"/>
          <p:cNvSpPr/>
          <p:nvPr/>
        </p:nvSpPr>
        <p:spPr>
          <a:xfrm>
            <a:off x="6462025" y="1469525"/>
            <a:ext cx="2463000" cy="2742900"/>
          </a:xfrm>
          <a:prstGeom prst="rect">
            <a:avLst/>
          </a:prstGeom>
          <a:solidFill>
            <a:srgbClr val="C6F8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8" name="Google Shape;178;p18"/>
          <p:cNvPicPr preferRelativeResize="0"/>
          <p:nvPr/>
        </p:nvPicPr>
        <p:blipFill>
          <a:blip r:embed="rId3">
            <a:alphaModFix/>
          </a:blip>
          <a:stretch>
            <a:fillRect/>
          </a:stretch>
        </p:blipFill>
        <p:spPr>
          <a:xfrm>
            <a:off x="152400" y="152400"/>
            <a:ext cx="773721" cy="788600"/>
          </a:xfrm>
          <a:prstGeom prst="rect">
            <a:avLst/>
          </a:prstGeom>
          <a:noFill/>
          <a:ln>
            <a:noFill/>
          </a:ln>
        </p:spPr>
      </p:pic>
      <p:pic>
        <p:nvPicPr>
          <p:cNvPr id="179" name="Google Shape;179;p18"/>
          <p:cNvPicPr preferRelativeResize="0"/>
          <p:nvPr/>
        </p:nvPicPr>
        <p:blipFill>
          <a:blip r:embed="rId4">
            <a:alphaModFix/>
          </a:blip>
          <a:stretch>
            <a:fillRect/>
          </a:stretch>
        </p:blipFill>
        <p:spPr>
          <a:xfrm>
            <a:off x="5377461" y="2118714"/>
            <a:ext cx="773725" cy="826930"/>
          </a:xfrm>
          <a:prstGeom prst="rect">
            <a:avLst/>
          </a:prstGeom>
          <a:noFill/>
          <a:ln>
            <a:noFill/>
          </a:ln>
        </p:spPr>
      </p:pic>
      <p:pic>
        <p:nvPicPr>
          <p:cNvPr id="180" name="Google Shape;180;p18"/>
          <p:cNvPicPr preferRelativeResize="0"/>
          <p:nvPr/>
        </p:nvPicPr>
        <p:blipFill>
          <a:blip r:embed="rId5">
            <a:alphaModFix/>
          </a:blip>
          <a:stretch>
            <a:fillRect/>
          </a:stretch>
        </p:blipFill>
        <p:spPr>
          <a:xfrm>
            <a:off x="5377463" y="815124"/>
            <a:ext cx="773725" cy="826912"/>
          </a:xfrm>
          <a:prstGeom prst="rect">
            <a:avLst/>
          </a:prstGeom>
          <a:noFill/>
          <a:ln>
            <a:noFill/>
          </a:ln>
        </p:spPr>
      </p:pic>
      <p:pic>
        <p:nvPicPr>
          <p:cNvPr id="181" name="Google Shape;181;p18"/>
          <p:cNvPicPr preferRelativeResize="0"/>
          <p:nvPr/>
        </p:nvPicPr>
        <p:blipFill>
          <a:blip r:embed="rId6">
            <a:alphaModFix/>
          </a:blip>
          <a:stretch>
            <a:fillRect/>
          </a:stretch>
        </p:blipFill>
        <p:spPr>
          <a:xfrm>
            <a:off x="5429788" y="2831387"/>
            <a:ext cx="773725" cy="826925"/>
          </a:xfrm>
          <a:prstGeom prst="rect">
            <a:avLst/>
          </a:prstGeom>
          <a:noFill/>
          <a:ln>
            <a:noFill/>
          </a:ln>
        </p:spPr>
      </p:pic>
      <p:pic>
        <p:nvPicPr>
          <p:cNvPr id="182" name="Google Shape;182;p18"/>
          <p:cNvPicPr preferRelativeResize="0"/>
          <p:nvPr/>
        </p:nvPicPr>
        <p:blipFill>
          <a:blip r:embed="rId7">
            <a:alphaModFix/>
          </a:blip>
          <a:stretch>
            <a:fillRect/>
          </a:stretch>
        </p:blipFill>
        <p:spPr>
          <a:xfrm>
            <a:off x="5429788" y="3485801"/>
            <a:ext cx="773725" cy="826912"/>
          </a:xfrm>
          <a:prstGeom prst="rect">
            <a:avLst/>
          </a:prstGeom>
          <a:noFill/>
          <a:ln>
            <a:noFill/>
          </a:ln>
        </p:spPr>
      </p:pic>
      <p:pic>
        <p:nvPicPr>
          <p:cNvPr id="183" name="Google Shape;183;p18"/>
          <p:cNvPicPr preferRelativeResize="0"/>
          <p:nvPr/>
        </p:nvPicPr>
        <p:blipFill>
          <a:blip r:embed="rId8">
            <a:alphaModFix/>
          </a:blip>
          <a:stretch>
            <a:fillRect/>
          </a:stretch>
        </p:blipFill>
        <p:spPr>
          <a:xfrm>
            <a:off x="5477563" y="4135006"/>
            <a:ext cx="773725" cy="826907"/>
          </a:xfrm>
          <a:prstGeom prst="rect">
            <a:avLst/>
          </a:prstGeom>
          <a:noFill/>
          <a:ln>
            <a:noFill/>
          </a:ln>
        </p:spPr>
      </p:pic>
      <p:pic>
        <p:nvPicPr>
          <p:cNvPr id="184" name="Google Shape;184;p18"/>
          <p:cNvPicPr preferRelativeResize="0"/>
          <p:nvPr/>
        </p:nvPicPr>
        <p:blipFill>
          <a:blip r:embed="rId9">
            <a:alphaModFix/>
          </a:blip>
          <a:stretch>
            <a:fillRect/>
          </a:stretch>
        </p:blipFill>
        <p:spPr>
          <a:xfrm>
            <a:off x="5377463" y="1469537"/>
            <a:ext cx="773725" cy="826912"/>
          </a:xfrm>
          <a:prstGeom prst="rect">
            <a:avLst/>
          </a:prstGeom>
          <a:noFill/>
          <a:ln>
            <a:noFill/>
          </a:ln>
        </p:spPr>
      </p:pic>
      <p:sp>
        <p:nvSpPr>
          <p:cNvPr id="185" name="Google Shape;185;p18"/>
          <p:cNvSpPr txBox="1"/>
          <p:nvPr/>
        </p:nvSpPr>
        <p:spPr>
          <a:xfrm>
            <a:off x="2529788" y="2823750"/>
            <a:ext cx="2724000" cy="22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200">
                <a:solidFill>
                  <a:srgbClr val="188D9D"/>
                </a:solidFill>
                <a:latin typeface="Calibri"/>
                <a:ea typeface="Calibri"/>
                <a:cs typeface="Calibri"/>
                <a:sym typeface="Calibri"/>
              </a:rPr>
              <a:t>- Attentif (bleu foncé) </a:t>
            </a:r>
            <a:endParaRPr b="1" i="1" sz="1200">
              <a:solidFill>
                <a:srgbClr val="188D9D"/>
              </a:solidFill>
              <a:latin typeface="Calibri"/>
              <a:ea typeface="Calibri"/>
              <a:cs typeface="Calibri"/>
              <a:sym typeface="Calibri"/>
            </a:endParaRPr>
          </a:p>
          <a:p>
            <a:pPr indent="0" lvl="0" marL="0" rtl="0" algn="l">
              <a:spcBef>
                <a:spcPts val="0"/>
              </a:spcBef>
              <a:spcAft>
                <a:spcPts val="0"/>
              </a:spcAft>
              <a:buNone/>
            </a:pPr>
            <a:r>
              <a:rPr i="1" lang="fr" sz="1100">
                <a:solidFill>
                  <a:srgbClr val="188D9D"/>
                </a:solidFill>
                <a:latin typeface="Calibri"/>
                <a:ea typeface="Calibri"/>
                <a:cs typeface="Calibri"/>
                <a:sym typeface="Calibri"/>
              </a:rPr>
              <a:t>Le robot réagit au claquement de mains. </a:t>
            </a:r>
            <a:endParaRPr i="1" sz="1100">
              <a:solidFill>
                <a:srgbClr val="188D9D"/>
              </a:solidFill>
              <a:latin typeface="Calibri"/>
              <a:ea typeface="Calibri"/>
              <a:cs typeface="Calibri"/>
              <a:sym typeface="Calibri"/>
            </a:endParaRPr>
          </a:p>
          <a:p>
            <a:pPr indent="0" lvl="0" marL="0" rtl="0" algn="l">
              <a:spcBef>
                <a:spcPts val="0"/>
              </a:spcBef>
              <a:spcAft>
                <a:spcPts val="0"/>
              </a:spcAft>
              <a:buNone/>
            </a:pPr>
            <a:r>
              <a:rPr i="1" lang="fr" sz="1100">
                <a:solidFill>
                  <a:srgbClr val="188D9D"/>
                </a:solidFill>
                <a:latin typeface="Calibri"/>
                <a:ea typeface="Calibri"/>
                <a:cs typeface="Calibri"/>
                <a:sym typeface="Calibri"/>
              </a:rPr>
              <a:t>1 clap : il tourne / avance tout droit. 2 claps : il marche / s’arrête. 3 claps : il fait un cercle</a:t>
            </a:r>
            <a:endParaRPr i="1" sz="1100">
              <a:solidFill>
                <a:srgbClr val="188D9D"/>
              </a:solidFill>
              <a:latin typeface="Calibri"/>
              <a:ea typeface="Calibri"/>
              <a:cs typeface="Calibri"/>
              <a:sym typeface="Calibri"/>
            </a:endParaRPr>
          </a:p>
          <a:p>
            <a:pPr indent="0" lvl="0" marL="0" rtl="0" algn="l">
              <a:spcBef>
                <a:spcPts val="0"/>
              </a:spcBef>
              <a:spcAft>
                <a:spcPts val="0"/>
              </a:spcAft>
              <a:buNone/>
            </a:pPr>
            <a:r>
              <a:t/>
            </a:r>
            <a:endParaRPr i="1" sz="500">
              <a:solidFill>
                <a:srgbClr val="188D9D"/>
              </a:solidFill>
              <a:latin typeface="Calibri"/>
              <a:ea typeface="Calibri"/>
              <a:cs typeface="Calibri"/>
              <a:sym typeface="Calibri"/>
            </a:endParaRPr>
          </a:p>
          <a:p>
            <a:pPr indent="0" lvl="0" marL="0" rtl="0" algn="l">
              <a:spcBef>
                <a:spcPts val="0"/>
              </a:spcBef>
              <a:spcAft>
                <a:spcPts val="0"/>
              </a:spcAft>
              <a:buNone/>
            </a:pPr>
            <a:r>
              <a:rPr b="1" lang="fr" sz="1200">
                <a:solidFill>
                  <a:srgbClr val="188D9D"/>
                </a:solidFill>
                <a:latin typeface="Calibri"/>
                <a:ea typeface="Calibri"/>
                <a:cs typeface="Calibri"/>
                <a:sym typeface="Calibri"/>
              </a:rPr>
              <a:t>- Peureux (rouge) </a:t>
            </a:r>
            <a:endParaRPr b="1" i="1" sz="1200">
              <a:solidFill>
                <a:srgbClr val="188D9D"/>
              </a:solidFill>
              <a:latin typeface="Calibri"/>
              <a:ea typeface="Calibri"/>
              <a:cs typeface="Calibri"/>
              <a:sym typeface="Calibri"/>
            </a:endParaRPr>
          </a:p>
          <a:p>
            <a:pPr indent="0" lvl="0" marL="0" rtl="0" algn="l">
              <a:spcBef>
                <a:spcPts val="0"/>
              </a:spcBef>
              <a:spcAft>
                <a:spcPts val="0"/>
              </a:spcAft>
              <a:buNone/>
            </a:pPr>
            <a:r>
              <a:rPr i="1" lang="fr" sz="1100">
                <a:solidFill>
                  <a:srgbClr val="188D9D"/>
                </a:solidFill>
                <a:latin typeface="Calibri"/>
                <a:ea typeface="Calibri"/>
                <a:cs typeface="Calibri"/>
                <a:sym typeface="Calibri"/>
              </a:rPr>
              <a:t>Le robot fait du bruit quand on le touche, il fuit et sonne l’alarme quand il est coincé.</a:t>
            </a:r>
            <a:endParaRPr i="1" sz="1100">
              <a:solidFill>
                <a:srgbClr val="188D9D"/>
              </a:solidFill>
              <a:latin typeface="Calibri"/>
              <a:ea typeface="Calibri"/>
              <a:cs typeface="Calibri"/>
              <a:sym typeface="Calibri"/>
            </a:endParaRPr>
          </a:p>
          <a:p>
            <a:pPr indent="0" lvl="0" marL="0" rtl="0" algn="l">
              <a:spcBef>
                <a:spcPts val="0"/>
              </a:spcBef>
              <a:spcAft>
                <a:spcPts val="0"/>
              </a:spcAft>
              <a:buNone/>
            </a:pPr>
            <a:r>
              <a:t/>
            </a:r>
            <a:endParaRPr i="1" sz="500">
              <a:solidFill>
                <a:srgbClr val="188D9D"/>
              </a:solidFill>
              <a:latin typeface="Calibri"/>
              <a:ea typeface="Calibri"/>
              <a:cs typeface="Calibri"/>
              <a:sym typeface="Calibri"/>
            </a:endParaRPr>
          </a:p>
          <a:p>
            <a:pPr indent="0" lvl="0" marL="0" rtl="0" algn="l">
              <a:spcBef>
                <a:spcPts val="0"/>
              </a:spcBef>
              <a:spcAft>
                <a:spcPts val="0"/>
              </a:spcAft>
              <a:buNone/>
            </a:pPr>
            <a:r>
              <a:rPr b="1" lang="fr" sz="1200">
                <a:solidFill>
                  <a:srgbClr val="188D9D"/>
                </a:solidFill>
                <a:latin typeface="Calibri"/>
                <a:ea typeface="Calibri"/>
                <a:cs typeface="Calibri"/>
                <a:sym typeface="Calibri"/>
              </a:rPr>
              <a:t>- Explorateur (jaune)</a:t>
            </a:r>
            <a:endParaRPr i="1" sz="1200">
              <a:solidFill>
                <a:srgbClr val="188D9D"/>
              </a:solidFill>
              <a:latin typeface="Calibri"/>
              <a:ea typeface="Calibri"/>
              <a:cs typeface="Calibri"/>
              <a:sym typeface="Calibri"/>
            </a:endParaRPr>
          </a:p>
          <a:p>
            <a:pPr indent="0" lvl="0" marL="0" rtl="0" algn="l">
              <a:spcBef>
                <a:spcPts val="0"/>
              </a:spcBef>
              <a:spcAft>
                <a:spcPts val="0"/>
              </a:spcAft>
              <a:buNone/>
            </a:pPr>
            <a:r>
              <a:rPr i="1" lang="fr" sz="1100">
                <a:solidFill>
                  <a:srgbClr val="188D9D"/>
                </a:solidFill>
                <a:latin typeface="Calibri"/>
                <a:ea typeface="Calibri"/>
                <a:cs typeface="Calibri"/>
                <a:sym typeface="Calibri"/>
              </a:rPr>
              <a:t>Le robot explore doucement son environnement tout en évitant les obstacles.</a:t>
            </a:r>
            <a:endParaRPr i="1" sz="1100">
              <a:solidFill>
                <a:srgbClr val="188D9D"/>
              </a:solidFill>
              <a:latin typeface="Calibri"/>
              <a:ea typeface="Calibri"/>
              <a:cs typeface="Calibri"/>
              <a:sym typeface="Calibri"/>
            </a:endParaRPr>
          </a:p>
          <a:p>
            <a:pPr indent="0" lvl="0" marL="0" rtl="0" algn="l">
              <a:spcBef>
                <a:spcPts val="0"/>
              </a:spcBef>
              <a:spcAft>
                <a:spcPts val="0"/>
              </a:spcAft>
              <a:buNone/>
            </a:pPr>
            <a:r>
              <a:t/>
            </a:r>
            <a:endParaRPr i="1" sz="1200">
              <a:solidFill>
                <a:srgbClr val="188D9D"/>
              </a:solidFill>
              <a:latin typeface="Calibri"/>
              <a:ea typeface="Calibri"/>
              <a:cs typeface="Calibri"/>
              <a:sym typeface="Calibri"/>
            </a:endParaRPr>
          </a:p>
        </p:txBody>
      </p:sp>
      <p:sp>
        <p:nvSpPr>
          <p:cNvPr id="186" name="Google Shape;186;p18"/>
          <p:cNvSpPr txBox="1"/>
          <p:nvPr/>
        </p:nvSpPr>
        <p:spPr>
          <a:xfrm>
            <a:off x="2529800" y="815125"/>
            <a:ext cx="2724000" cy="207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200">
                <a:solidFill>
                  <a:srgbClr val="188D9D"/>
                </a:solidFill>
                <a:latin typeface="Calibri"/>
                <a:ea typeface="Calibri"/>
                <a:cs typeface="Calibri"/>
                <a:sym typeface="Calibri"/>
              </a:rPr>
              <a:t>- Inspecteur (bleu)</a:t>
            </a:r>
            <a:endParaRPr b="1" i="1" sz="1200">
              <a:solidFill>
                <a:srgbClr val="188D9D"/>
              </a:solidFill>
              <a:latin typeface="Calibri"/>
              <a:ea typeface="Calibri"/>
              <a:cs typeface="Calibri"/>
              <a:sym typeface="Calibri"/>
            </a:endParaRPr>
          </a:p>
          <a:p>
            <a:pPr indent="0" lvl="0" marL="0" rtl="0" algn="l">
              <a:spcBef>
                <a:spcPts val="0"/>
              </a:spcBef>
              <a:spcAft>
                <a:spcPts val="0"/>
              </a:spcAft>
              <a:buNone/>
            </a:pPr>
            <a:r>
              <a:rPr i="1" lang="fr" sz="1100">
                <a:solidFill>
                  <a:srgbClr val="188D9D"/>
                </a:solidFill>
                <a:latin typeface="Calibri"/>
                <a:ea typeface="Calibri"/>
                <a:cs typeface="Calibri"/>
                <a:sym typeface="Calibri"/>
              </a:rPr>
              <a:t>Le robot suit une piste (minimum 4cm de large à contraste élevé)</a:t>
            </a:r>
            <a:endParaRPr i="1" sz="1100">
              <a:solidFill>
                <a:srgbClr val="188D9D"/>
              </a:solidFill>
              <a:latin typeface="Calibri"/>
              <a:ea typeface="Calibri"/>
              <a:cs typeface="Calibri"/>
              <a:sym typeface="Calibri"/>
            </a:endParaRPr>
          </a:p>
          <a:p>
            <a:pPr indent="0" lvl="0" marL="0" rtl="0" algn="l">
              <a:spcBef>
                <a:spcPts val="0"/>
              </a:spcBef>
              <a:spcAft>
                <a:spcPts val="0"/>
              </a:spcAft>
              <a:buNone/>
            </a:pPr>
            <a:r>
              <a:t/>
            </a:r>
            <a:endParaRPr i="1" sz="500">
              <a:solidFill>
                <a:srgbClr val="188D9D"/>
              </a:solidFill>
              <a:latin typeface="Calibri"/>
              <a:ea typeface="Calibri"/>
              <a:cs typeface="Calibri"/>
              <a:sym typeface="Calibri"/>
            </a:endParaRPr>
          </a:p>
          <a:p>
            <a:pPr indent="0" lvl="0" marL="0" rtl="0" algn="l">
              <a:spcBef>
                <a:spcPts val="0"/>
              </a:spcBef>
              <a:spcAft>
                <a:spcPts val="0"/>
              </a:spcAft>
              <a:buNone/>
            </a:pPr>
            <a:r>
              <a:rPr b="1" lang="fr" sz="1200">
                <a:solidFill>
                  <a:srgbClr val="188D9D"/>
                </a:solidFill>
                <a:latin typeface="Calibri"/>
                <a:ea typeface="Calibri"/>
                <a:cs typeface="Calibri"/>
                <a:sym typeface="Calibri"/>
              </a:rPr>
              <a:t>- Amical (vert)</a:t>
            </a:r>
            <a:endParaRPr sz="1200">
              <a:solidFill>
                <a:srgbClr val="188D9D"/>
              </a:solidFill>
              <a:latin typeface="Calibri"/>
              <a:ea typeface="Calibri"/>
              <a:cs typeface="Calibri"/>
              <a:sym typeface="Calibri"/>
            </a:endParaRPr>
          </a:p>
          <a:p>
            <a:pPr indent="0" lvl="0" marL="0" rtl="0" algn="l">
              <a:spcBef>
                <a:spcPts val="0"/>
              </a:spcBef>
              <a:spcAft>
                <a:spcPts val="0"/>
              </a:spcAft>
              <a:buNone/>
            </a:pPr>
            <a:r>
              <a:rPr i="1" lang="fr" sz="1100">
                <a:solidFill>
                  <a:srgbClr val="188D9D"/>
                </a:solidFill>
                <a:latin typeface="Calibri"/>
                <a:ea typeface="Calibri"/>
                <a:cs typeface="Calibri"/>
                <a:sym typeface="Calibri"/>
              </a:rPr>
              <a:t>Le robot peut suivre une main ou un objet à une certaine distance. Si on s’approche trop, il reculera, sinon il s'arrête.</a:t>
            </a:r>
            <a:endParaRPr i="1" sz="1100">
              <a:solidFill>
                <a:srgbClr val="188D9D"/>
              </a:solidFill>
              <a:latin typeface="Calibri"/>
              <a:ea typeface="Calibri"/>
              <a:cs typeface="Calibri"/>
              <a:sym typeface="Calibri"/>
            </a:endParaRPr>
          </a:p>
          <a:p>
            <a:pPr indent="0" lvl="0" marL="0" rtl="0" algn="l">
              <a:spcBef>
                <a:spcPts val="0"/>
              </a:spcBef>
              <a:spcAft>
                <a:spcPts val="0"/>
              </a:spcAft>
              <a:buNone/>
            </a:pPr>
            <a:r>
              <a:t/>
            </a:r>
            <a:endParaRPr i="1" sz="500">
              <a:solidFill>
                <a:srgbClr val="188D9D"/>
              </a:solidFill>
              <a:latin typeface="Calibri"/>
              <a:ea typeface="Calibri"/>
              <a:cs typeface="Calibri"/>
              <a:sym typeface="Calibri"/>
            </a:endParaRPr>
          </a:p>
          <a:p>
            <a:pPr indent="0" lvl="0" marL="0" rtl="0" algn="l">
              <a:spcBef>
                <a:spcPts val="0"/>
              </a:spcBef>
              <a:spcAft>
                <a:spcPts val="0"/>
              </a:spcAft>
              <a:buNone/>
            </a:pPr>
            <a:r>
              <a:rPr b="1" lang="fr" sz="1200">
                <a:solidFill>
                  <a:srgbClr val="188D9D"/>
                </a:solidFill>
                <a:latin typeface="Calibri"/>
                <a:ea typeface="Calibri"/>
                <a:cs typeface="Calibri"/>
                <a:sym typeface="Calibri"/>
              </a:rPr>
              <a:t>- Obéissant (rose)</a:t>
            </a:r>
            <a:endParaRPr b="1" i="1" sz="1100">
              <a:solidFill>
                <a:srgbClr val="188D9D"/>
              </a:solidFill>
              <a:latin typeface="Calibri"/>
              <a:ea typeface="Calibri"/>
              <a:cs typeface="Calibri"/>
              <a:sym typeface="Calibri"/>
            </a:endParaRPr>
          </a:p>
          <a:p>
            <a:pPr indent="0" lvl="0" marL="0" rtl="0" algn="l">
              <a:spcBef>
                <a:spcPts val="0"/>
              </a:spcBef>
              <a:spcAft>
                <a:spcPts val="0"/>
              </a:spcAft>
              <a:buNone/>
            </a:pPr>
            <a:r>
              <a:rPr i="1" lang="fr" sz="1100">
                <a:solidFill>
                  <a:srgbClr val="188D9D"/>
                </a:solidFill>
                <a:latin typeface="Calibri"/>
                <a:ea typeface="Calibri"/>
                <a:cs typeface="Calibri"/>
                <a:sym typeface="Calibri"/>
              </a:rPr>
              <a:t>Le robot suit les ordres donnés par les boutons tactiles ou par une télécommande.</a:t>
            </a:r>
            <a:endParaRPr i="1" sz="1200">
              <a:solidFill>
                <a:srgbClr val="188D9D"/>
              </a:solidFill>
              <a:latin typeface="Calibri"/>
              <a:ea typeface="Calibri"/>
              <a:cs typeface="Calibri"/>
              <a:sym typeface="Calibri"/>
            </a:endParaRPr>
          </a:p>
        </p:txBody>
      </p:sp>
      <p:sp>
        <p:nvSpPr>
          <p:cNvPr id="187" name="Google Shape;187;p18"/>
          <p:cNvSpPr/>
          <p:nvPr/>
        </p:nvSpPr>
        <p:spPr>
          <a:xfrm>
            <a:off x="0" y="-5400"/>
            <a:ext cx="2341800" cy="5154300"/>
          </a:xfrm>
          <a:prstGeom prst="rect">
            <a:avLst/>
          </a:prstGeom>
          <a:solidFill>
            <a:srgbClr val="C6F8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8" name="Google Shape;188;p18"/>
          <p:cNvCxnSpPr/>
          <p:nvPr/>
        </p:nvCxnSpPr>
        <p:spPr>
          <a:xfrm rot="10800000">
            <a:off x="631125" y="3993000"/>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89" name="Google Shape;189;p18"/>
          <p:cNvCxnSpPr/>
          <p:nvPr/>
        </p:nvCxnSpPr>
        <p:spPr>
          <a:xfrm rot="10800000">
            <a:off x="631125" y="4280638"/>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90" name="Google Shape;190;p18"/>
          <p:cNvCxnSpPr/>
          <p:nvPr/>
        </p:nvCxnSpPr>
        <p:spPr>
          <a:xfrm rot="10800000">
            <a:off x="631125" y="4557588"/>
            <a:ext cx="0" cy="128400"/>
          </a:xfrm>
          <a:prstGeom prst="straightConnector1">
            <a:avLst/>
          </a:prstGeom>
          <a:noFill/>
          <a:ln cap="flat" cmpd="sng" w="38100">
            <a:solidFill>
              <a:schemeClr val="lt1"/>
            </a:solidFill>
            <a:prstDash val="solid"/>
            <a:round/>
            <a:headEnd len="med" w="med" type="none"/>
            <a:tailEnd len="med" w="med" type="none"/>
          </a:ln>
        </p:spPr>
      </p:cxnSp>
      <p:pic>
        <p:nvPicPr>
          <p:cNvPr id="191" name="Google Shape;191;p18"/>
          <p:cNvPicPr preferRelativeResize="0"/>
          <p:nvPr/>
        </p:nvPicPr>
        <p:blipFill>
          <a:blip r:embed="rId10">
            <a:alphaModFix/>
          </a:blip>
          <a:stretch>
            <a:fillRect/>
          </a:stretch>
        </p:blipFill>
        <p:spPr>
          <a:xfrm>
            <a:off x="2341825" y="-5343"/>
            <a:ext cx="4042100" cy="675500"/>
          </a:xfrm>
          <a:prstGeom prst="rect">
            <a:avLst/>
          </a:prstGeom>
          <a:noFill/>
          <a:ln>
            <a:noFill/>
          </a:ln>
        </p:spPr>
      </p:pic>
      <p:sp>
        <p:nvSpPr>
          <p:cNvPr id="192" name="Google Shape;192;p18"/>
          <p:cNvSpPr txBox="1"/>
          <p:nvPr/>
        </p:nvSpPr>
        <p:spPr>
          <a:xfrm>
            <a:off x="2673325" y="113700"/>
            <a:ext cx="3193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000">
                <a:solidFill>
                  <a:schemeClr val="lt1"/>
                </a:solidFill>
                <a:latin typeface="Bebas Neue"/>
                <a:ea typeface="Bebas Neue"/>
                <a:cs typeface="Bebas Neue"/>
                <a:sym typeface="Bebas Neue"/>
              </a:rPr>
              <a:t>MODES &amp; FONCTIONNEMENTS</a:t>
            </a:r>
            <a:endParaRPr sz="2000">
              <a:solidFill>
                <a:schemeClr val="lt1"/>
              </a:solidFill>
              <a:latin typeface="Bebas Neue"/>
              <a:ea typeface="Bebas Neue"/>
              <a:cs typeface="Bebas Neue"/>
              <a:sym typeface="Bebas Neue"/>
            </a:endParaRPr>
          </a:p>
        </p:txBody>
      </p:sp>
      <p:cxnSp>
        <p:nvCxnSpPr>
          <p:cNvPr id="193" name="Google Shape;193;p18"/>
          <p:cNvCxnSpPr/>
          <p:nvPr/>
        </p:nvCxnSpPr>
        <p:spPr>
          <a:xfrm rot="10800000">
            <a:off x="631125" y="3683978"/>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94" name="Google Shape;194;p18"/>
          <p:cNvCxnSpPr/>
          <p:nvPr/>
        </p:nvCxnSpPr>
        <p:spPr>
          <a:xfrm rot="10800000">
            <a:off x="631125" y="3419990"/>
            <a:ext cx="0" cy="128400"/>
          </a:xfrm>
          <a:prstGeom prst="straightConnector1">
            <a:avLst/>
          </a:prstGeom>
          <a:noFill/>
          <a:ln cap="flat" cmpd="sng" w="38100">
            <a:solidFill>
              <a:schemeClr val="lt1"/>
            </a:solidFill>
            <a:prstDash val="solid"/>
            <a:round/>
            <a:headEnd len="med" w="med" type="none"/>
            <a:tailEnd len="med" w="med" type="none"/>
          </a:ln>
        </p:spPr>
      </p:cxnSp>
      <p:pic>
        <p:nvPicPr>
          <p:cNvPr id="195" name="Google Shape;195;p18"/>
          <p:cNvPicPr preferRelativeResize="0"/>
          <p:nvPr/>
        </p:nvPicPr>
        <p:blipFill>
          <a:blip r:embed="rId3">
            <a:alphaModFix/>
          </a:blip>
          <a:stretch>
            <a:fillRect/>
          </a:stretch>
        </p:blipFill>
        <p:spPr>
          <a:xfrm>
            <a:off x="152400" y="152400"/>
            <a:ext cx="773721" cy="788600"/>
          </a:xfrm>
          <a:prstGeom prst="rect">
            <a:avLst/>
          </a:prstGeom>
          <a:noFill/>
          <a:ln>
            <a:noFill/>
          </a:ln>
        </p:spPr>
      </p:pic>
      <p:cxnSp>
        <p:nvCxnSpPr>
          <p:cNvPr id="196" name="Google Shape;196;p18"/>
          <p:cNvCxnSpPr/>
          <p:nvPr/>
        </p:nvCxnSpPr>
        <p:spPr>
          <a:xfrm rot="10800000">
            <a:off x="631125" y="842413"/>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97" name="Google Shape;197;p18"/>
          <p:cNvCxnSpPr/>
          <p:nvPr/>
        </p:nvCxnSpPr>
        <p:spPr>
          <a:xfrm rot="10800000">
            <a:off x="631125" y="1101538"/>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98" name="Google Shape;198;p18"/>
          <p:cNvCxnSpPr/>
          <p:nvPr/>
        </p:nvCxnSpPr>
        <p:spPr>
          <a:xfrm rot="10800000">
            <a:off x="631125" y="1633975"/>
            <a:ext cx="0" cy="128400"/>
          </a:xfrm>
          <a:prstGeom prst="straightConnector1">
            <a:avLst/>
          </a:prstGeom>
          <a:noFill/>
          <a:ln cap="flat" cmpd="sng" w="38100">
            <a:solidFill>
              <a:schemeClr val="lt1"/>
            </a:solidFill>
            <a:prstDash val="solid"/>
            <a:round/>
            <a:headEnd len="med" w="med" type="none"/>
            <a:tailEnd len="med" w="med" type="none"/>
          </a:ln>
        </p:spPr>
      </p:cxnSp>
      <p:cxnSp>
        <p:nvCxnSpPr>
          <p:cNvPr id="199" name="Google Shape;199;p18"/>
          <p:cNvCxnSpPr/>
          <p:nvPr/>
        </p:nvCxnSpPr>
        <p:spPr>
          <a:xfrm rot="10800000">
            <a:off x="631125" y="2115175"/>
            <a:ext cx="0" cy="128400"/>
          </a:xfrm>
          <a:prstGeom prst="straightConnector1">
            <a:avLst/>
          </a:prstGeom>
          <a:noFill/>
          <a:ln cap="flat" cmpd="sng" w="38100">
            <a:solidFill>
              <a:schemeClr val="lt1"/>
            </a:solidFill>
            <a:prstDash val="solid"/>
            <a:round/>
            <a:headEnd len="med" w="med" type="none"/>
            <a:tailEnd len="med" w="med" type="none"/>
          </a:ln>
        </p:spPr>
      </p:cxnSp>
      <p:sp>
        <p:nvSpPr>
          <p:cNvPr id="200" name="Google Shape;200;p18"/>
          <p:cNvSpPr/>
          <p:nvPr/>
        </p:nvSpPr>
        <p:spPr>
          <a:xfrm>
            <a:off x="533328" y="1841876"/>
            <a:ext cx="193800" cy="193800"/>
          </a:xfrm>
          <a:prstGeom prst="ellipse">
            <a:avLst/>
          </a:prstGeom>
          <a:solidFill>
            <a:srgbClr val="188D9D"/>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8"/>
          <p:cNvSpPr txBox="1"/>
          <p:nvPr/>
        </p:nvSpPr>
        <p:spPr>
          <a:xfrm>
            <a:off x="838200" y="1243075"/>
            <a:ext cx="1336200" cy="139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a:solidFill>
                  <a:srgbClr val="398FA1"/>
                </a:solidFill>
                <a:latin typeface="Bebas Neue"/>
                <a:ea typeface="Bebas Neue"/>
                <a:cs typeface="Bebas Neue"/>
                <a:sym typeface="Bebas Neue"/>
              </a:rPr>
              <a:t>robots &amp; oeuvre</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rPr lang="fr">
                <a:solidFill>
                  <a:srgbClr val="398FA1"/>
                </a:solidFill>
                <a:latin typeface="Bebas Neue"/>
                <a:ea typeface="Bebas Neue"/>
                <a:cs typeface="Bebas Neue"/>
                <a:sym typeface="Bebas Neue"/>
              </a:rPr>
              <a:t>DÉMO DE Thymio</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t/>
            </a:r>
            <a:endParaRPr>
              <a:solidFill>
                <a:srgbClr val="398FA1"/>
              </a:solidFill>
              <a:latin typeface="Bebas Neue"/>
              <a:ea typeface="Bebas Neue"/>
              <a:cs typeface="Bebas Neue"/>
              <a:sym typeface="Bebas Neue"/>
            </a:endParaRPr>
          </a:p>
          <a:p>
            <a:pPr indent="0" lvl="0" marL="0" rtl="0" algn="l">
              <a:lnSpc>
                <a:spcPct val="115000"/>
              </a:lnSpc>
              <a:spcBef>
                <a:spcPts val="0"/>
              </a:spcBef>
              <a:spcAft>
                <a:spcPts val="0"/>
              </a:spcAft>
              <a:buNone/>
            </a:pPr>
            <a:r>
              <a:rPr lang="fr">
                <a:solidFill>
                  <a:srgbClr val="398FA1"/>
                </a:solidFill>
                <a:latin typeface="Bebas Neue"/>
                <a:ea typeface="Bebas Neue"/>
                <a:cs typeface="Bebas Neue"/>
                <a:sym typeface="Bebas Neue"/>
              </a:rPr>
              <a:t>activité DRAWBOT</a:t>
            </a:r>
            <a:endParaRPr/>
          </a:p>
        </p:txBody>
      </p:sp>
      <p:sp>
        <p:nvSpPr>
          <p:cNvPr id="202" name="Google Shape;202;p18"/>
          <p:cNvSpPr/>
          <p:nvPr/>
        </p:nvSpPr>
        <p:spPr>
          <a:xfrm>
            <a:off x="533328" y="1360676"/>
            <a:ext cx="193800" cy="193800"/>
          </a:xfrm>
          <a:prstGeom prst="ellipse">
            <a:avLst/>
          </a:prstGeom>
          <a:solidFill>
            <a:srgbClr val="188D9D"/>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fr.thymio.org&#10;&#10;Thymio II, le robot éducatif dévoilé en 2011 au festival de robotique de l'EPFL, dispose d'un environnement de programmation graphique qui vient compléter les outils créatifs qui le caractérisent. Il peut ainsi être programmé par les plus petits et leur permet enfin d'animer leur créations telles que dragons, perroquets ou hélicoptères robotisés. Développé dans le cadre du Pôle National Suisse de Recherche en Robotique (NCCR Robotics) par une équipe de l'Ecole Polytechnique Fédérale de Lausanne (EPFL), de l'Ecole d'Art de Lausanne (écal), de l'Eidgenössische Technische Hochschule Zürich (ETHZ) et l'association Mobsya, il a déjà été vendu à plus de 50000 exemplaires dans le monde. &#10;&#10;English version: http://youtu.be/RTi7DjqlGO8&#10;&#10;Video by http://www.noxediem.ch" id="203" name="Google Shape;203;p18" title="Le robot Thymio II encourage la créativité">
            <a:hlinkClick r:id="rId11"/>
          </p:cNvPr>
          <p:cNvPicPr preferRelativeResize="0"/>
          <p:nvPr/>
        </p:nvPicPr>
        <p:blipFill>
          <a:blip r:embed="rId12">
            <a:alphaModFix/>
          </a:blip>
          <a:stretch>
            <a:fillRect/>
          </a:stretch>
        </p:blipFill>
        <p:spPr>
          <a:xfrm>
            <a:off x="1" y="3387925"/>
            <a:ext cx="2353800" cy="1765356"/>
          </a:xfrm>
          <a:prstGeom prst="rect">
            <a:avLst/>
          </a:prstGeom>
          <a:noFill/>
          <a:ln>
            <a:noFill/>
          </a:ln>
        </p:spPr>
      </p:pic>
      <p:sp>
        <p:nvSpPr>
          <p:cNvPr id="204" name="Google Shape;204;p18"/>
          <p:cNvSpPr txBox="1"/>
          <p:nvPr/>
        </p:nvSpPr>
        <p:spPr>
          <a:xfrm>
            <a:off x="6571675" y="1553875"/>
            <a:ext cx="2243700" cy="2575500"/>
          </a:xfrm>
          <a:prstGeom prst="rect">
            <a:avLst/>
          </a:prstGeom>
          <a:noFill/>
          <a:ln>
            <a:noFill/>
          </a:ln>
        </p:spPr>
        <p:txBody>
          <a:bodyPr anchorCtr="0" anchor="t" bIns="91425" lIns="91425" spcFirstLastPara="1" rIns="91425" wrap="square" tIns="91425">
            <a:spAutoFit/>
          </a:bodyPr>
          <a:lstStyle/>
          <a:p>
            <a:pPr indent="0" lvl="0" marL="0" rtl="0" algn="l">
              <a:spcBef>
                <a:spcPts val="1400"/>
              </a:spcBef>
              <a:spcAft>
                <a:spcPts val="0"/>
              </a:spcAft>
              <a:buNone/>
            </a:pPr>
            <a:r>
              <a:rPr b="1" i="1" lang="fr" sz="1200">
                <a:solidFill>
                  <a:srgbClr val="188D9D"/>
                </a:solidFill>
                <a:latin typeface="Calibri"/>
                <a:ea typeface="Calibri"/>
                <a:cs typeface="Calibri"/>
                <a:sym typeface="Calibri"/>
              </a:rPr>
              <a:t>Tout cela fonctionne avec des capteurs !</a:t>
            </a:r>
            <a:endParaRPr b="1" i="1" sz="1200">
              <a:solidFill>
                <a:srgbClr val="188D9D"/>
              </a:solidFill>
              <a:latin typeface="Calibri"/>
              <a:ea typeface="Calibri"/>
              <a:cs typeface="Calibri"/>
              <a:sym typeface="Calibri"/>
            </a:endParaRPr>
          </a:p>
          <a:p>
            <a:pPr indent="0" lvl="0" marL="0" rtl="0" algn="l">
              <a:spcBef>
                <a:spcPts val="1400"/>
              </a:spcBef>
              <a:spcAft>
                <a:spcPts val="0"/>
              </a:spcAft>
              <a:buNone/>
            </a:pPr>
            <a:r>
              <a:rPr i="1" lang="fr" sz="1200">
                <a:solidFill>
                  <a:srgbClr val="188D9D"/>
                </a:solidFill>
                <a:latin typeface="Calibri"/>
                <a:ea typeface="Calibri"/>
                <a:cs typeface="Calibri"/>
                <a:sym typeface="Calibri"/>
              </a:rPr>
              <a:t>Par exemple, le mode inspecteur fonctionne comme des yeux qui permettent de savoir si une ligne est présente ou non. </a:t>
            </a:r>
            <a:endParaRPr i="1" sz="1200">
              <a:solidFill>
                <a:srgbClr val="188D9D"/>
              </a:solidFill>
              <a:latin typeface="Calibri"/>
              <a:ea typeface="Calibri"/>
              <a:cs typeface="Calibri"/>
              <a:sym typeface="Calibri"/>
            </a:endParaRPr>
          </a:p>
          <a:p>
            <a:pPr indent="0" lvl="0" marL="0" rtl="0" algn="l">
              <a:spcBef>
                <a:spcPts val="1400"/>
              </a:spcBef>
              <a:spcAft>
                <a:spcPts val="0"/>
              </a:spcAft>
              <a:buClr>
                <a:schemeClr val="dk1"/>
              </a:buClr>
              <a:buSzPts val="1100"/>
              <a:buFont typeface="Arial"/>
              <a:buNone/>
            </a:pPr>
            <a:r>
              <a:rPr i="1" lang="fr" sz="1200">
                <a:solidFill>
                  <a:srgbClr val="188D9D"/>
                </a:solidFill>
                <a:latin typeface="Calibri"/>
                <a:ea typeface="Calibri"/>
                <a:cs typeface="Calibri"/>
                <a:sym typeface="Calibri"/>
              </a:rPr>
              <a:t>Le mode Amical utilise des capteurs de distance pour savoir si une main est proche du robot, et applique un comportement en fonction.</a:t>
            </a:r>
            <a:endParaRPr i="1" sz="1200">
              <a:solidFill>
                <a:srgbClr val="188D9D"/>
              </a:solidFill>
              <a:latin typeface="Calibri"/>
              <a:ea typeface="Calibri"/>
              <a:cs typeface="Calibri"/>
              <a:sym typeface="Calibri"/>
            </a:endParaRPr>
          </a:p>
        </p:txBody>
      </p:sp>
      <p:sp>
        <p:nvSpPr>
          <p:cNvPr id="205" name="Google Shape;205;p18"/>
          <p:cNvSpPr txBox="1"/>
          <p:nvPr/>
        </p:nvSpPr>
        <p:spPr>
          <a:xfrm>
            <a:off x="6462025" y="4395925"/>
            <a:ext cx="2463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t>🔗 </a:t>
            </a:r>
            <a:r>
              <a:rPr lang="fr" sz="1500" u="sng">
                <a:solidFill>
                  <a:schemeClr val="hlink"/>
                </a:solidFill>
                <a:latin typeface="Oswald"/>
                <a:ea typeface="Oswald"/>
                <a:cs typeface="Oswald"/>
                <a:sym typeface="Oswald"/>
                <a:hlinkClick r:id="rId13"/>
              </a:rPr>
              <a:t>Thymio Suite : pour coder !</a:t>
            </a:r>
            <a:endParaRPr sz="1500">
              <a:solidFill>
                <a:srgbClr val="188D9D"/>
              </a:solidFill>
              <a:latin typeface="Oswald"/>
              <a:ea typeface="Oswald"/>
              <a:cs typeface="Oswald"/>
              <a:sym typeface="Oswald"/>
            </a:endParaRPr>
          </a:p>
        </p:txBody>
      </p:sp>
      <p:sp>
        <p:nvSpPr>
          <p:cNvPr id="206" name="Google Shape;206;p18"/>
          <p:cNvSpPr/>
          <p:nvPr/>
        </p:nvSpPr>
        <p:spPr>
          <a:xfrm>
            <a:off x="533328" y="2323076"/>
            <a:ext cx="193800" cy="193800"/>
          </a:xfrm>
          <a:prstGeom prst="ellipse">
            <a:avLst/>
          </a:prstGeom>
          <a:solidFill>
            <a:schemeClr val="lt1"/>
          </a:solidFill>
          <a:ln cap="flat" cmpd="sng" w="28575">
            <a:solidFill>
              <a:srgbClr val="188D9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7F9"/>
        </a:solidFill>
      </p:bgPr>
    </p:bg>
    <p:spTree>
      <p:nvGrpSpPr>
        <p:cNvPr id="210" name="Shape 210"/>
        <p:cNvGrpSpPr/>
        <p:nvPr/>
      </p:nvGrpSpPr>
      <p:grpSpPr>
        <a:xfrm>
          <a:off x="0" y="0"/>
          <a:ext cx="0" cy="0"/>
          <a:chOff x="0" y="0"/>
          <a:chExt cx="0" cy="0"/>
        </a:xfrm>
      </p:grpSpPr>
      <p:pic>
        <p:nvPicPr>
          <p:cNvPr id="211" name="Google Shape;211;p19"/>
          <p:cNvPicPr preferRelativeResize="0"/>
          <p:nvPr/>
        </p:nvPicPr>
        <p:blipFill>
          <a:blip r:embed="rId3">
            <a:alphaModFix/>
          </a:blip>
          <a:stretch>
            <a:fillRect/>
          </a:stretch>
        </p:blipFill>
        <p:spPr>
          <a:xfrm>
            <a:off x="3026222" y="2157800"/>
            <a:ext cx="3588177" cy="599650"/>
          </a:xfrm>
          <a:prstGeom prst="rect">
            <a:avLst/>
          </a:prstGeom>
          <a:noFill/>
          <a:ln>
            <a:noFill/>
          </a:ln>
        </p:spPr>
      </p:pic>
      <p:pic>
        <p:nvPicPr>
          <p:cNvPr id="212" name="Google Shape;212;p19"/>
          <p:cNvPicPr preferRelativeResize="0"/>
          <p:nvPr/>
        </p:nvPicPr>
        <p:blipFill>
          <a:blip r:embed="rId4">
            <a:alphaModFix/>
          </a:blip>
          <a:stretch>
            <a:fillRect/>
          </a:stretch>
        </p:blipFill>
        <p:spPr>
          <a:xfrm>
            <a:off x="3901495" y="727825"/>
            <a:ext cx="1234059" cy="1257825"/>
          </a:xfrm>
          <a:prstGeom prst="rect">
            <a:avLst/>
          </a:prstGeom>
          <a:noFill/>
          <a:ln>
            <a:noFill/>
          </a:ln>
        </p:spPr>
      </p:pic>
      <p:cxnSp>
        <p:nvCxnSpPr>
          <p:cNvPr id="213" name="Google Shape;213;p19"/>
          <p:cNvCxnSpPr/>
          <p:nvPr/>
        </p:nvCxnSpPr>
        <p:spPr>
          <a:xfrm rot="10800000">
            <a:off x="4461680" y="638541"/>
            <a:ext cx="0" cy="128400"/>
          </a:xfrm>
          <a:prstGeom prst="straightConnector1">
            <a:avLst/>
          </a:prstGeom>
          <a:noFill/>
          <a:ln cap="flat" cmpd="sng" w="38100">
            <a:solidFill>
              <a:srgbClr val="C6F8F3"/>
            </a:solidFill>
            <a:prstDash val="solid"/>
            <a:round/>
            <a:headEnd len="med" w="med" type="none"/>
            <a:tailEnd len="med" w="med" type="none"/>
          </a:ln>
        </p:spPr>
      </p:cxnSp>
      <p:sp>
        <p:nvSpPr>
          <p:cNvPr id="214" name="Google Shape;214;p19"/>
          <p:cNvSpPr txBox="1"/>
          <p:nvPr/>
        </p:nvSpPr>
        <p:spPr>
          <a:xfrm>
            <a:off x="3379500" y="2211325"/>
            <a:ext cx="2573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000">
                <a:solidFill>
                  <a:srgbClr val="398FA1"/>
                </a:solidFill>
                <a:latin typeface="Bebas Neue"/>
                <a:ea typeface="Bebas Neue"/>
                <a:cs typeface="Bebas Neue"/>
                <a:sym typeface="Bebas Neue"/>
              </a:rPr>
              <a:t>C’EST FINI POUR aujourd’hui !</a:t>
            </a:r>
            <a:endParaRPr sz="2000">
              <a:solidFill>
                <a:srgbClr val="398FA1"/>
              </a:solidFill>
              <a:latin typeface="Bebas Neue"/>
              <a:ea typeface="Bebas Neue"/>
              <a:cs typeface="Bebas Neue"/>
              <a:sym typeface="Bebas Neue"/>
            </a:endParaRPr>
          </a:p>
        </p:txBody>
      </p:sp>
      <p:sp>
        <p:nvSpPr>
          <p:cNvPr id="215" name="Google Shape;215;p19"/>
          <p:cNvSpPr txBox="1"/>
          <p:nvPr/>
        </p:nvSpPr>
        <p:spPr>
          <a:xfrm>
            <a:off x="1015875" y="395650"/>
            <a:ext cx="2885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800">
                <a:solidFill>
                  <a:srgbClr val="398FA1"/>
                </a:solidFill>
              </a:rPr>
              <a:t>Robots pédagogiques</a:t>
            </a:r>
            <a:r>
              <a:rPr b="1" lang="fr" sz="1800">
                <a:solidFill>
                  <a:srgbClr val="398FA1"/>
                </a:solidFill>
              </a:rPr>
              <a:t>.</a:t>
            </a:r>
            <a:endParaRPr b="1" sz="1800">
              <a:solidFill>
                <a:srgbClr val="398FA1"/>
              </a:solidFill>
            </a:endParaRPr>
          </a:p>
        </p:txBody>
      </p:sp>
      <p:cxnSp>
        <p:nvCxnSpPr>
          <p:cNvPr id="216" name="Google Shape;216;p19"/>
          <p:cNvCxnSpPr/>
          <p:nvPr/>
        </p:nvCxnSpPr>
        <p:spPr>
          <a:xfrm rot="10800000">
            <a:off x="4461680" y="44891"/>
            <a:ext cx="0" cy="128400"/>
          </a:xfrm>
          <a:prstGeom prst="straightConnector1">
            <a:avLst/>
          </a:prstGeom>
          <a:noFill/>
          <a:ln cap="flat" cmpd="sng" w="38100">
            <a:solidFill>
              <a:srgbClr val="C6F8F3"/>
            </a:solidFill>
            <a:prstDash val="solid"/>
            <a:round/>
            <a:headEnd len="med" w="med" type="none"/>
            <a:tailEnd len="med" w="med" type="none"/>
          </a:ln>
        </p:spPr>
      </p:cxnSp>
      <p:cxnSp>
        <p:nvCxnSpPr>
          <p:cNvPr id="217" name="Google Shape;217;p19"/>
          <p:cNvCxnSpPr/>
          <p:nvPr/>
        </p:nvCxnSpPr>
        <p:spPr>
          <a:xfrm rot="10800000">
            <a:off x="4461680" y="341716"/>
            <a:ext cx="0" cy="128400"/>
          </a:xfrm>
          <a:prstGeom prst="straightConnector1">
            <a:avLst/>
          </a:prstGeom>
          <a:noFill/>
          <a:ln cap="flat" cmpd="sng" w="38100">
            <a:solidFill>
              <a:srgbClr val="C6F8F3"/>
            </a:solidFill>
            <a:prstDash val="solid"/>
            <a:round/>
            <a:headEnd len="med" w="med" type="none"/>
            <a:tailEnd len="med" w="med" type="none"/>
          </a:ln>
        </p:spPr>
      </p:cxnSp>
      <p:pic>
        <p:nvPicPr>
          <p:cNvPr id="218" name="Google Shape;218;p19"/>
          <p:cNvPicPr preferRelativeResize="0"/>
          <p:nvPr/>
        </p:nvPicPr>
        <p:blipFill>
          <a:blip r:embed="rId5">
            <a:alphaModFix/>
          </a:blip>
          <a:stretch>
            <a:fillRect/>
          </a:stretch>
        </p:blipFill>
        <p:spPr>
          <a:xfrm>
            <a:off x="3203256" y="2929605"/>
            <a:ext cx="2630548" cy="595976"/>
          </a:xfrm>
          <a:prstGeom prst="rect">
            <a:avLst/>
          </a:prstGeom>
          <a:noFill/>
          <a:ln>
            <a:noFill/>
          </a:ln>
        </p:spPr>
      </p:pic>
      <p:pic>
        <p:nvPicPr>
          <p:cNvPr id="219" name="Google Shape;219;p19"/>
          <p:cNvPicPr preferRelativeResize="0"/>
          <p:nvPr/>
        </p:nvPicPr>
        <p:blipFill>
          <a:blip r:embed="rId6">
            <a:alphaModFix/>
          </a:blip>
          <a:stretch>
            <a:fillRect/>
          </a:stretch>
        </p:blipFill>
        <p:spPr>
          <a:xfrm>
            <a:off x="3695700" y="3525581"/>
            <a:ext cx="1752600" cy="571500"/>
          </a:xfrm>
          <a:prstGeom prst="rect">
            <a:avLst/>
          </a:prstGeom>
          <a:noFill/>
          <a:ln>
            <a:noFill/>
          </a:ln>
        </p:spPr>
      </p:pic>
      <p:sp>
        <p:nvSpPr>
          <p:cNvPr id="220" name="Google Shape;220;p19"/>
          <p:cNvSpPr txBox="1"/>
          <p:nvPr/>
        </p:nvSpPr>
        <p:spPr>
          <a:xfrm>
            <a:off x="3992550" y="4097075"/>
            <a:ext cx="1347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1200" u="sng">
                <a:solidFill>
                  <a:srgbClr val="398FA1"/>
                </a:solidFill>
                <a:latin typeface="Oswald Medium"/>
                <a:ea typeface="Oswald Medium"/>
                <a:cs typeface="Oswald Medium"/>
                <a:sym typeface="Oswald Medium"/>
              </a:rPr>
              <a:t>public@snzn.org</a:t>
            </a:r>
            <a:endParaRPr sz="1200" u="sng">
              <a:solidFill>
                <a:srgbClr val="398FA1"/>
              </a:solidFill>
              <a:latin typeface="Oswald Medium"/>
              <a:ea typeface="Oswald Medium"/>
              <a:cs typeface="Oswald Medium"/>
              <a:sym typeface="Oswald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