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Oswald Medium"/>
      <p:regular r:id="rId12"/>
      <p:bold r:id="rId13"/>
    </p:embeddedFont>
    <p:embeddedFont>
      <p:font typeface="Bebas Neue"/>
      <p:regular r:id="rId14"/>
    </p:embeddedFont>
    <p:embeddedFont>
      <p:font typeface="Oswald Light"/>
      <p:regular r:id="rId15"/>
      <p:bold r:id="rId16"/>
    </p:embeddedFont>
    <p:embeddedFont>
      <p:font typeface="Spectral"/>
      <p:regular r:id="rId17"/>
      <p:bold r:id="rId18"/>
      <p:italic r:id="rId19"/>
      <p:boldItalic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pectral-boldItalic.fntdata"/><Relationship Id="rId11" Type="http://schemas.openxmlformats.org/officeDocument/2006/relationships/slide" Target="slides/slide7.xml"/><Relationship Id="rId22" Type="http://schemas.openxmlformats.org/officeDocument/2006/relationships/font" Target="fonts/Oswald-bold.fntdata"/><Relationship Id="rId10" Type="http://schemas.openxmlformats.org/officeDocument/2006/relationships/slide" Target="slides/slide6.xml"/><Relationship Id="rId21" Type="http://schemas.openxmlformats.org/officeDocument/2006/relationships/font" Target="fonts/Oswald-regular.fntdata"/><Relationship Id="rId13" Type="http://schemas.openxmlformats.org/officeDocument/2006/relationships/font" Target="fonts/OswaldMedium-bold.fntdata"/><Relationship Id="rId12" Type="http://schemas.openxmlformats.org/officeDocument/2006/relationships/font" Target="fonts/Oswald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Light-regular.fntdata"/><Relationship Id="rId14" Type="http://schemas.openxmlformats.org/officeDocument/2006/relationships/font" Target="fonts/BebasNeue-regular.fntdata"/><Relationship Id="rId17" Type="http://schemas.openxmlformats.org/officeDocument/2006/relationships/font" Target="fonts/Spectral-regular.fntdata"/><Relationship Id="rId16" Type="http://schemas.openxmlformats.org/officeDocument/2006/relationships/font" Target="fonts/OswaldLight-bold.fntdata"/><Relationship Id="rId5" Type="http://schemas.openxmlformats.org/officeDocument/2006/relationships/slide" Target="slides/slide1.xml"/><Relationship Id="rId19" Type="http://schemas.openxmlformats.org/officeDocument/2006/relationships/font" Target="fonts/Spectral-italic.fntdata"/><Relationship Id="rId6" Type="http://schemas.openxmlformats.org/officeDocument/2006/relationships/slide" Target="slides/slide2.xml"/><Relationship Id="rId18" Type="http://schemas.openxmlformats.org/officeDocument/2006/relationships/font" Target="fonts/Spectral-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91ad42ccf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91ad42ccf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Calibri"/>
                <a:ea typeface="Calibri"/>
                <a:cs typeface="Calibri"/>
                <a:sym typeface="Calibri"/>
              </a:rPr>
              <a:t>Présentation de l’animatrice et des objectifs de la séance</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Médiation sur le robot et l’oeuvre artistique de référence</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Test du robot et démonstration de la fonction</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Activité pratique de dessin avec Thymio</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Bonus / ouverture sur les autres fonctions du robot </a:t>
            </a:r>
            <a:endParaRPr sz="10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1dc02965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1dc02965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23138d2e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23138d2e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2168238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2168238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1dc029658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1dc029658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a84e431db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1a84e431db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hyperlink" Target="http://www.youtube.com/watch?v=wW8dZ1Qxg-c" TargetMode="External"/><Relationship Id="rId7"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hyperlink" Target="http://www.youtube.com/watch?v=jAHDQsIVxs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356" l="14111" r="0" t="14659"/>
          <a:stretch/>
        </p:blipFill>
        <p:spPr>
          <a:xfrm>
            <a:off x="392050" y="708626"/>
            <a:ext cx="4528927" cy="3360876"/>
          </a:xfrm>
          <a:prstGeom prst="rect">
            <a:avLst/>
          </a:prstGeom>
          <a:noFill/>
          <a:ln>
            <a:noFill/>
          </a:ln>
        </p:spPr>
      </p:pic>
      <p:sp>
        <p:nvSpPr>
          <p:cNvPr id="55" name="Google Shape;55;p13"/>
          <p:cNvSpPr txBox="1"/>
          <p:nvPr>
            <p:ph type="ctrTitle"/>
          </p:nvPr>
        </p:nvSpPr>
        <p:spPr>
          <a:xfrm>
            <a:off x="5076800" y="2361225"/>
            <a:ext cx="3561600" cy="1287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990"/>
              <a:buFont typeface="Arial"/>
              <a:buNone/>
            </a:pPr>
            <a:r>
              <a:rPr lang="fr" sz="3980">
                <a:solidFill>
                  <a:srgbClr val="398FA1"/>
                </a:solidFill>
                <a:latin typeface="Bebas Neue"/>
                <a:ea typeface="Bebas Neue"/>
                <a:cs typeface="Bebas Neue"/>
                <a:sym typeface="Bebas Neue"/>
              </a:rPr>
              <a:t>Entreprendre avec le numérique</a:t>
            </a:r>
            <a:endParaRPr sz="3980">
              <a:solidFill>
                <a:srgbClr val="398FA1"/>
              </a:solidFill>
              <a:latin typeface="Bebas Neue"/>
              <a:ea typeface="Bebas Neue"/>
              <a:cs typeface="Bebas Neue"/>
              <a:sym typeface="Bebas Neue"/>
            </a:endParaRPr>
          </a:p>
        </p:txBody>
      </p:sp>
      <p:sp>
        <p:nvSpPr>
          <p:cNvPr id="56" name="Google Shape;56;p13"/>
          <p:cNvSpPr txBox="1"/>
          <p:nvPr>
            <p:ph idx="1" type="subTitle"/>
          </p:nvPr>
        </p:nvSpPr>
        <p:spPr>
          <a:xfrm>
            <a:off x="4842805" y="3873133"/>
            <a:ext cx="3795600" cy="792600"/>
          </a:xfrm>
          <a:prstGeom prst="rect">
            <a:avLst/>
          </a:prstGeom>
        </p:spPr>
        <p:txBody>
          <a:bodyPr anchorCtr="0" anchor="t" bIns="91425" lIns="91425" spcFirstLastPara="1" rIns="91425" wrap="square" tIns="91425">
            <a:normAutofit fontScale="55000" lnSpcReduction="20000"/>
          </a:bodyPr>
          <a:lstStyle/>
          <a:p>
            <a:pPr indent="0" lvl="0" marL="0" rtl="0" algn="r">
              <a:spcBef>
                <a:spcPts val="0"/>
              </a:spcBef>
              <a:spcAft>
                <a:spcPts val="0"/>
              </a:spcAft>
              <a:buNone/>
            </a:pPr>
            <a:r>
              <a:rPr i="1" lang="fr">
                <a:solidFill>
                  <a:srgbClr val="70C4B4"/>
                </a:solidFill>
                <a:latin typeface="Bebas Neue"/>
                <a:ea typeface="Bebas Neue"/>
                <a:cs typeface="Bebas Neue"/>
                <a:sym typeface="Bebas Neue"/>
              </a:rPr>
              <a:t>Action d’accompagnement </a:t>
            </a:r>
            <a:endParaRPr i="1">
              <a:solidFill>
                <a:srgbClr val="70C4B4"/>
              </a:solidFill>
              <a:latin typeface="Bebas Neue"/>
              <a:ea typeface="Bebas Neue"/>
              <a:cs typeface="Bebas Neue"/>
              <a:sym typeface="Bebas Neue"/>
            </a:endParaRPr>
          </a:p>
          <a:p>
            <a:pPr indent="0" lvl="0" marL="0" rtl="0" algn="r">
              <a:spcBef>
                <a:spcPts val="0"/>
              </a:spcBef>
              <a:spcAft>
                <a:spcPts val="0"/>
              </a:spcAft>
              <a:buNone/>
            </a:pPr>
            <a:r>
              <a:rPr i="1" lang="fr">
                <a:solidFill>
                  <a:srgbClr val="70C4B4"/>
                </a:solidFill>
                <a:latin typeface="Bebas Neue"/>
                <a:ea typeface="Bebas Neue"/>
                <a:cs typeface="Bebas Neue"/>
                <a:sym typeface="Bebas Neue"/>
              </a:rPr>
              <a:t>au montage de projeT</a:t>
            </a:r>
            <a:endParaRPr b="1" i="1" sz="1000">
              <a:solidFill>
                <a:schemeClr val="dk1"/>
              </a:solidFill>
              <a:latin typeface="Spectral"/>
              <a:ea typeface="Spectral"/>
              <a:cs typeface="Spectral"/>
              <a:sym typeface="Spectral"/>
            </a:endParaRPr>
          </a:p>
          <a:p>
            <a:pPr indent="0" lvl="0" marL="0" rtl="0" algn="r">
              <a:spcBef>
                <a:spcPts val="0"/>
              </a:spcBef>
              <a:spcAft>
                <a:spcPts val="0"/>
              </a:spcAft>
              <a:buNone/>
            </a:pPr>
            <a:r>
              <a:t/>
            </a:r>
            <a:endParaRPr i="1">
              <a:solidFill>
                <a:srgbClr val="70C4B4"/>
              </a:solidFill>
              <a:latin typeface="Bebas Neue"/>
              <a:ea typeface="Bebas Neue"/>
              <a:cs typeface="Bebas Neue"/>
              <a:sym typeface="Bebas Neue"/>
            </a:endParaRPr>
          </a:p>
        </p:txBody>
      </p:sp>
      <p:pic>
        <p:nvPicPr>
          <p:cNvPr id="57" name="Google Shape;57;p13"/>
          <p:cNvPicPr preferRelativeResize="0"/>
          <p:nvPr/>
        </p:nvPicPr>
        <p:blipFill>
          <a:blip r:embed="rId4">
            <a:alphaModFix/>
          </a:blip>
          <a:stretch>
            <a:fillRect/>
          </a:stretch>
        </p:blipFill>
        <p:spPr>
          <a:xfrm>
            <a:off x="5320749" y="162849"/>
            <a:ext cx="2412375" cy="2108700"/>
          </a:xfrm>
          <a:prstGeom prst="rect">
            <a:avLst/>
          </a:prstGeom>
          <a:noFill/>
          <a:ln>
            <a:noFill/>
          </a:ln>
        </p:spPr>
      </p:pic>
      <p:pic>
        <p:nvPicPr>
          <p:cNvPr id="58" name="Google Shape;58;p13"/>
          <p:cNvPicPr preferRelativeResize="0"/>
          <p:nvPr/>
        </p:nvPicPr>
        <p:blipFill>
          <a:blip r:embed="rId5">
            <a:alphaModFix/>
          </a:blip>
          <a:stretch>
            <a:fillRect/>
          </a:stretch>
        </p:blipFill>
        <p:spPr>
          <a:xfrm>
            <a:off x="278031" y="4373510"/>
            <a:ext cx="2630548" cy="595976"/>
          </a:xfrm>
          <a:prstGeom prst="rect">
            <a:avLst/>
          </a:prstGeom>
          <a:noFill/>
          <a:ln>
            <a:noFill/>
          </a:ln>
        </p:spPr>
      </p:pic>
      <p:pic>
        <p:nvPicPr>
          <p:cNvPr id="59" name="Google Shape;59;p13"/>
          <p:cNvPicPr preferRelativeResize="0"/>
          <p:nvPr/>
        </p:nvPicPr>
        <p:blipFill rotWithShape="1">
          <a:blip r:embed="rId6">
            <a:alphaModFix/>
          </a:blip>
          <a:srcRect b="8332" l="12055" r="17487" t="23649"/>
          <a:stretch/>
        </p:blipFill>
        <p:spPr>
          <a:xfrm rot="595164">
            <a:off x="7330327" y="1259206"/>
            <a:ext cx="542396" cy="560036"/>
          </a:xfrm>
          <a:prstGeom prst="rect">
            <a:avLst/>
          </a:prstGeom>
          <a:noFill/>
          <a:ln>
            <a:noFill/>
          </a:ln>
        </p:spPr>
      </p:pic>
      <p:pic>
        <p:nvPicPr>
          <p:cNvPr id="60" name="Google Shape;60;p13"/>
          <p:cNvPicPr preferRelativeResize="0"/>
          <p:nvPr/>
        </p:nvPicPr>
        <p:blipFill>
          <a:blip r:embed="rId7">
            <a:alphaModFix amt="80000"/>
          </a:blip>
          <a:stretch>
            <a:fillRect/>
          </a:stretch>
        </p:blipFill>
        <p:spPr>
          <a:xfrm>
            <a:off x="371475" y="708625"/>
            <a:ext cx="4549502" cy="3360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17157" l="0" r="19891" t="4139"/>
          <a:stretch/>
        </p:blipFill>
        <p:spPr>
          <a:xfrm>
            <a:off x="5204375" y="2611575"/>
            <a:ext cx="3552900" cy="2181700"/>
          </a:xfrm>
          <a:prstGeom prst="rect">
            <a:avLst/>
          </a:prstGeom>
          <a:noFill/>
          <a:ln>
            <a:noFill/>
          </a:ln>
        </p:spPr>
      </p:pic>
      <p:pic>
        <p:nvPicPr>
          <p:cNvPr id="66" name="Google Shape;66;p14"/>
          <p:cNvPicPr preferRelativeResize="0"/>
          <p:nvPr/>
        </p:nvPicPr>
        <p:blipFill>
          <a:blip r:embed="rId4">
            <a:alphaModFix/>
          </a:blip>
          <a:stretch>
            <a:fillRect/>
          </a:stretch>
        </p:blipFill>
        <p:spPr>
          <a:xfrm>
            <a:off x="363575" y="1114825"/>
            <a:ext cx="4103651" cy="2138125"/>
          </a:xfrm>
          <a:prstGeom prst="rect">
            <a:avLst/>
          </a:prstGeom>
          <a:noFill/>
          <a:ln>
            <a:noFill/>
          </a:ln>
        </p:spPr>
      </p:pic>
      <p:sp>
        <p:nvSpPr>
          <p:cNvPr id="67" name="Google Shape;67;p14"/>
          <p:cNvSpPr/>
          <p:nvPr/>
        </p:nvSpPr>
        <p:spPr>
          <a:xfrm>
            <a:off x="5911175" y="515975"/>
            <a:ext cx="2846100" cy="788700"/>
          </a:xfrm>
          <a:prstGeom prst="rect">
            <a:avLst/>
          </a:prstGeom>
          <a:solidFill>
            <a:srgbClr val="ECF7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4"/>
          <p:cNvPicPr preferRelativeResize="0"/>
          <p:nvPr/>
        </p:nvPicPr>
        <p:blipFill>
          <a:blip r:embed="rId5">
            <a:alphaModFix/>
          </a:blip>
          <a:stretch>
            <a:fillRect/>
          </a:stretch>
        </p:blipFill>
        <p:spPr>
          <a:xfrm>
            <a:off x="5204375" y="515975"/>
            <a:ext cx="3552901" cy="2138126"/>
          </a:xfrm>
          <a:prstGeom prst="rect">
            <a:avLst/>
          </a:prstGeom>
          <a:noFill/>
          <a:ln>
            <a:noFill/>
          </a:ln>
        </p:spPr>
      </p:pic>
      <p:pic>
        <p:nvPicPr>
          <p:cNvPr id="69" name="Google Shape;69;p14"/>
          <p:cNvPicPr preferRelativeResize="0"/>
          <p:nvPr/>
        </p:nvPicPr>
        <p:blipFill>
          <a:blip r:embed="rId6">
            <a:alphaModFix/>
          </a:blip>
          <a:stretch>
            <a:fillRect/>
          </a:stretch>
        </p:blipFill>
        <p:spPr>
          <a:xfrm>
            <a:off x="152400" y="152400"/>
            <a:ext cx="773721" cy="788600"/>
          </a:xfrm>
          <a:prstGeom prst="rect">
            <a:avLst/>
          </a:prstGeom>
          <a:noFill/>
          <a:ln>
            <a:noFill/>
          </a:ln>
        </p:spPr>
      </p:pic>
      <p:sp>
        <p:nvSpPr>
          <p:cNvPr id="70" name="Google Shape;70;p14"/>
          <p:cNvSpPr txBox="1"/>
          <p:nvPr/>
        </p:nvSpPr>
        <p:spPr>
          <a:xfrm>
            <a:off x="1015875" y="395650"/>
            <a:ext cx="1989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fr" sz="1500">
                <a:solidFill>
                  <a:srgbClr val="398FA1"/>
                </a:solidFill>
              </a:rPr>
              <a:t>En 40 minutes</a:t>
            </a:r>
            <a:endParaRPr b="1" i="1" sz="1500">
              <a:solidFill>
                <a:srgbClr val="398FA1"/>
              </a:solidFill>
            </a:endParaRPr>
          </a:p>
        </p:txBody>
      </p:sp>
      <p:sp>
        <p:nvSpPr>
          <p:cNvPr id="71" name="Google Shape;71;p14"/>
          <p:cNvSpPr txBox="1"/>
          <p:nvPr/>
        </p:nvSpPr>
        <p:spPr>
          <a:xfrm>
            <a:off x="557425" y="896563"/>
            <a:ext cx="251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programme du  jour</a:t>
            </a:r>
            <a:endParaRPr sz="2000">
              <a:solidFill>
                <a:srgbClr val="398FA1"/>
              </a:solidFill>
              <a:latin typeface="Bebas Neue"/>
              <a:ea typeface="Bebas Neue"/>
              <a:cs typeface="Bebas Neue"/>
              <a:sym typeface="Bebas Neue"/>
            </a:endParaRPr>
          </a:p>
        </p:txBody>
      </p:sp>
      <p:sp>
        <p:nvSpPr>
          <p:cNvPr id="72" name="Google Shape;72;p14"/>
          <p:cNvSpPr txBox="1"/>
          <p:nvPr/>
        </p:nvSpPr>
        <p:spPr>
          <a:xfrm>
            <a:off x="5444450" y="448400"/>
            <a:ext cx="116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chroniques</a:t>
            </a:r>
            <a:endParaRPr sz="2000">
              <a:solidFill>
                <a:srgbClr val="398FA1"/>
              </a:solidFill>
              <a:latin typeface="Bebas Neue"/>
              <a:ea typeface="Bebas Neue"/>
              <a:cs typeface="Bebas Neue"/>
              <a:sym typeface="Bebas Neue"/>
            </a:endParaRPr>
          </a:p>
        </p:txBody>
      </p:sp>
      <p:sp>
        <p:nvSpPr>
          <p:cNvPr id="73" name="Google Shape;73;p14"/>
          <p:cNvSpPr txBox="1"/>
          <p:nvPr/>
        </p:nvSpPr>
        <p:spPr>
          <a:xfrm>
            <a:off x="5403900" y="1125175"/>
            <a:ext cx="3272700" cy="1369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fr" sz="1100">
                <a:solidFill>
                  <a:srgbClr val="FFFFFF"/>
                </a:solidFill>
                <a:latin typeface="Oswald"/>
                <a:ea typeface="Oswald"/>
                <a:cs typeface="Oswald"/>
                <a:sym typeface="Oswald"/>
              </a:rPr>
              <a:t>Incubateurs des Imaginaires Numériques, SECONDE NATURE et ZINC travaillent depuis de nombreuses années à promouvoir et faire émerger la création contemporaine, comprendre le monde en régime numérique et aider les publics à s’approprier les technologies pour développer la créativité et l’émancipation.</a:t>
            </a:r>
            <a:endParaRPr sz="1200">
              <a:solidFill>
                <a:schemeClr val="lt1"/>
              </a:solidFill>
              <a:latin typeface="Oswald"/>
              <a:ea typeface="Oswald"/>
              <a:cs typeface="Oswald"/>
              <a:sym typeface="Oswald"/>
            </a:endParaRPr>
          </a:p>
        </p:txBody>
      </p:sp>
      <p:sp>
        <p:nvSpPr>
          <p:cNvPr id="74" name="Google Shape;74;p14"/>
          <p:cNvSpPr/>
          <p:nvPr/>
        </p:nvSpPr>
        <p:spPr>
          <a:xfrm>
            <a:off x="780622" y="2803978"/>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nvSpPr>
        <p:spPr>
          <a:xfrm>
            <a:off x="1045125" y="1718925"/>
            <a:ext cx="19890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découverte des MINDMAP</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UTILISATION DE MINDMEISTER</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SE CULTIVER AU NUMÉRIQUE</a:t>
            </a:r>
            <a:endParaRPr>
              <a:solidFill>
                <a:srgbClr val="398FA1"/>
              </a:solidFill>
              <a:latin typeface="Bebas Neue"/>
              <a:ea typeface="Bebas Neue"/>
              <a:cs typeface="Bebas Neue"/>
              <a:sym typeface="Bebas Neue"/>
            </a:endParaRPr>
          </a:p>
          <a:p>
            <a:pPr indent="0" lvl="0" marL="0" rtl="0" algn="l">
              <a:spcBef>
                <a:spcPts val="0"/>
              </a:spcBef>
              <a:spcAft>
                <a:spcPts val="0"/>
              </a:spcAft>
              <a:buClr>
                <a:schemeClr val="dk1"/>
              </a:buClr>
              <a:buSzPts val="1100"/>
              <a:buFont typeface="Arial"/>
              <a:buNone/>
            </a:pPr>
            <a:r>
              <a:t/>
            </a:r>
            <a:endParaRPr>
              <a:solidFill>
                <a:srgbClr val="398FA1"/>
              </a:solidFill>
              <a:latin typeface="Bebas Neue"/>
              <a:ea typeface="Bebas Neue"/>
              <a:cs typeface="Bebas Neue"/>
              <a:sym typeface="Bebas Neue"/>
            </a:endParaRPr>
          </a:p>
        </p:txBody>
      </p:sp>
      <p:cxnSp>
        <p:nvCxnSpPr>
          <p:cNvPr id="76" name="Google Shape;76;p14"/>
          <p:cNvCxnSpPr/>
          <p:nvPr/>
        </p:nvCxnSpPr>
        <p:spPr>
          <a:xfrm rot="10800000">
            <a:off x="865319" y="261379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77" name="Google Shape;77;p14"/>
          <p:cNvCxnSpPr/>
          <p:nvPr/>
        </p:nvCxnSpPr>
        <p:spPr>
          <a:xfrm rot="10800000">
            <a:off x="874819" y="204144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78" name="Google Shape;78;p14"/>
          <p:cNvCxnSpPr/>
          <p:nvPr/>
        </p:nvCxnSpPr>
        <p:spPr>
          <a:xfrm rot="10800000">
            <a:off x="557423" y="1612000"/>
            <a:ext cx="165000" cy="168600"/>
          </a:xfrm>
          <a:prstGeom prst="straightConnector1">
            <a:avLst/>
          </a:prstGeom>
          <a:noFill/>
          <a:ln cap="flat" cmpd="sng" w="38100">
            <a:solidFill>
              <a:schemeClr val="lt1"/>
            </a:solidFill>
            <a:prstDash val="solid"/>
            <a:round/>
            <a:headEnd len="med" w="med" type="none"/>
            <a:tailEnd len="med" w="med" type="none"/>
          </a:ln>
        </p:spPr>
      </p:cxnSp>
      <p:cxnSp>
        <p:nvCxnSpPr>
          <p:cNvPr id="79" name="Google Shape;79;p14"/>
          <p:cNvCxnSpPr/>
          <p:nvPr/>
        </p:nvCxnSpPr>
        <p:spPr>
          <a:xfrm rot="10800000">
            <a:off x="780625" y="1505025"/>
            <a:ext cx="32100" cy="213900"/>
          </a:xfrm>
          <a:prstGeom prst="straightConnector1">
            <a:avLst/>
          </a:prstGeom>
          <a:noFill/>
          <a:ln cap="flat" cmpd="sng" w="38100">
            <a:solidFill>
              <a:schemeClr val="lt1"/>
            </a:solidFill>
            <a:prstDash val="solid"/>
            <a:round/>
            <a:headEnd len="med" w="med" type="none"/>
            <a:tailEnd len="med" w="med" type="none"/>
          </a:ln>
        </p:spPr>
      </p:cxnSp>
      <p:cxnSp>
        <p:nvCxnSpPr>
          <p:cNvPr id="80" name="Google Shape;80;p14"/>
          <p:cNvCxnSpPr/>
          <p:nvPr/>
        </p:nvCxnSpPr>
        <p:spPr>
          <a:xfrm>
            <a:off x="505650" y="1890643"/>
            <a:ext cx="213900" cy="0"/>
          </a:xfrm>
          <a:prstGeom prst="straightConnector1">
            <a:avLst/>
          </a:prstGeom>
          <a:noFill/>
          <a:ln cap="flat" cmpd="sng" w="38100">
            <a:solidFill>
              <a:schemeClr val="lt1"/>
            </a:solidFill>
            <a:prstDash val="solid"/>
            <a:round/>
            <a:headEnd len="med" w="med" type="none"/>
            <a:tailEnd len="med" w="med" type="none"/>
          </a:ln>
        </p:spPr>
      </p:cxnSp>
      <p:sp>
        <p:nvSpPr>
          <p:cNvPr id="81" name="Google Shape;81;p14"/>
          <p:cNvSpPr/>
          <p:nvPr/>
        </p:nvSpPr>
        <p:spPr>
          <a:xfrm>
            <a:off x="777922" y="2294928"/>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780622" y="1783290"/>
            <a:ext cx="193800" cy="193800"/>
          </a:xfrm>
          <a:prstGeom prst="ellipse">
            <a:avLst/>
          </a:prstGeom>
          <a:solidFill>
            <a:schemeClr val="lt1"/>
          </a:solidFill>
          <a:ln cap="flat" cmpd="sng" w="2857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363575" y="3465425"/>
            <a:ext cx="400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Qu’est ce que c’est unE MINDMAP ?</a:t>
            </a:r>
            <a:endParaRPr/>
          </a:p>
        </p:txBody>
      </p:sp>
      <p:sp>
        <p:nvSpPr>
          <p:cNvPr id="84" name="Google Shape;84;p14"/>
          <p:cNvSpPr txBox="1"/>
          <p:nvPr/>
        </p:nvSpPr>
        <p:spPr>
          <a:xfrm>
            <a:off x="363575" y="3917650"/>
            <a:ext cx="4491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rgbClr val="0097A7"/>
                </a:solidFill>
                <a:latin typeface="Calibri"/>
                <a:ea typeface="Calibri"/>
                <a:cs typeface="Calibri"/>
                <a:sym typeface="Calibri"/>
              </a:rPr>
              <a:t>C’est une représentation visuelle des idées et informations sous forme de schéma. Mind Map signifie Carte Mentale en français. Généralement on retrouve un sujet central, des sujets principaux et secondaires, des relations ou branches. Vous organisez vos idées avec des codes visuels en hiérarchisant visuellement les idées et en y associant des informations.</a:t>
            </a:r>
            <a:endParaRPr sz="1100">
              <a:solidFill>
                <a:srgbClr val="0097A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88" name="Shape 88"/>
        <p:cNvGrpSpPr/>
        <p:nvPr/>
      </p:nvGrpSpPr>
      <p:grpSpPr>
        <a:xfrm>
          <a:off x="0" y="0"/>
          <a:ext cx="0" cy="0"/>
          <a:chOff x="0" y="0"/>
          <a:chExt cx="0" cy="0"/>
        </a:xfrm>
      </p:grpSpPr>
      <p:sp>
        <p:nvSpPr>
          <p:cNvPr id="89" name="Google Shape;89;p15"/>
          <p:cNvSpPr/>
          <p:nvPr/>
        </p:nvSpPr>
        <p:spPr>
          <a:xfrm>
            <a:off x="0" y="-5400"/>
            <a:ext cx="2341800" cy="5154300"/>
          </a:xfrm>
          <a:prstGeom prst="rect">
            <a:avLst/>
          </a:prstGeom>
          <a:solidFill>
            <a:srgbClr val="C6F8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15"/>
          <p:cNvCxnSpPr/>
          <p:nvPr/>
        </p:nvCxnSpPr>
        <p:spPr>
          <a:xfrm rot="10800000">
            <a:off x="631125" y="3993000"/>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1" name="Google Shape;91;p15"/>
          <p:cNvCxnSpPr/>
          <p:nvPr/>
        </p:nvCxnSpPr>
        <p:spPr>
          <a:xfrm rot="10800000">
            <a:off x="631125" y="42806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2" name="Google Shape;92;p15"/>
          <p:cNvCxnSpPr/>
          <p:nvPr/>
        </p:nvCxnSpPr>
        <p:spPr>
          <a:xfrm rot="10800000">
            <a:off x="631125" y="455758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3" name="Google Shape;93;p15"/>
          <p:cNvCxnSpPr/>
          <p:nvPr/>
        </p:nvCxnSpPr>
        <p:spPr>
          <a:xfrm rot="10800000">
            <a:off x="631125" y="4834525"/>
            <a:ext cx="0" cy="128400"/>
          </a:xfrm>
          <a:prstGeom prst="straightConnector1">
            <a:avLst/>
          </a:prstGeom>
          <a:noFill/>
          <a:ln cap="flat" cmpd="sng" w="38100">
            <a:solidFill>
              <a:schemeClr val="lt1"/>
            </a:solidFill>
            <a:prstDash val="solid"/>
            <a:round/>
            <a:headEnd len="med" w="med" type="none"/>
            <a:tailEnd len="med" w="med" type="none"/>
          </a:ln>
        </p:spPr>
      </p:cxnSp>
      <p:pic>
        <p:nvPicPr>
          <p:cNvPr id="94" name="Google Shape;94;p15"/>
          <p:cNvPicPr preferRelativeResize="0"/>
          <p:nvPr/>
        </p:nvPicPr>
        <p:blipFill>
          <a:blip r:embed="rId3">
            <a:alphaModFix/>
          </a:blip>
          <a:stretch>
            <a:fillRect/>
          </a:stretch>
        </p:blipFill>
        <p:spPr>
          <a:xfrm>
            <a:off x="2341825" y="-5343"/>
            <a:ext cx="4042100" cy="675500"/>
          </a:xfrm>
          <a:prstGeom prst="rect">
            <a:avLst/>
          </a:prstGeom>
          <a:noFill/>
          <a:ln>
            <a:noFill/>
          </a:ln>
        </p:spPr>
      </p:pic>
      <p:sp>
        <p:nvSpPr>
          <p:cNvPr id="95" name="Google Shape;95;p15"/>
          <p:cNvSpPr txBox="1"/>
          <p:nvPr/>
        </p:nvSpPr>
        <p:spPr>
          <a:xfrm>
            <a:off x="2673325" y="113700"/>
            <a:ext cx="319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La mindmap au travail</a:t>
            </a:r>
            <a:endParaRPr i="1" sz="2000">
              <a:solidFill>
                <a:schemeClr val="lt1"/>
              </a:solidFill>
              <a:latin typeface="Bebas Neue"/>
              <a:ea typeface="Bebas Neue"/>
              <a:cs typeface="Bebas Neue"/>
              <a:sym typeface="Bebas Neue"/>
            </a:endParaRPr>
          </a:p>
        </p:txBody>
      </p:sp>
      <p:cxnSp>
        <p:nvCxnSpPr>
          <p:cNvPr id="96" name="Google Shape;96;p15"/>
          <p:cNvCxnSpPr/>
          <p:nvPr/>
        </p:nvCxnSpPr>
        <p:spPr>
          <a:xfrm>
            <a:off x="2598550" y="1325175"/>
            <a:ext cx="288600" cy="0"/>
          </a:xfrm>
          <a:prstGeom prst="straightConnector1">
            <a:avLst/>
          </a:prstGeom>
          <a:noFill/>
          <a:ln cap="flat" cmpd="sng" w="28575">
            <a:solidFill>
              <a:srgbClr val="398FA1"/>
            </a:solidFill>
            <a:prstDash val="solid"/>
            <a:round/>
            <a:headEnd len="med" w="med" type="none"/>
            <a:tailEnd len="med" w="med" type="triangle"/>
          </a:ln>
        </p:spPr>
      </p:cxnSp>
      <p:cxnSp>
        <p:nvCxnSpPr>
          <p:cNvPr id="97" name="Google Shape;97;p15"/>
          <p:cNvCxnSpPr/>
          <p:nvPr/>
        </p:nvCxnSpPr>
        <p:spPr>
          <a:xfrm>
            <a:off x="2724075" y="2775150"/>
            <a:ext cx="288600" cy="0"/>
          </a:xfrm>
          <a:prstGeom prst="straightConnector1">
            <a:avLst/>
          </a:prstGeom>
          <a:noFill/>
          <a:ln cap="flat" cmpd="sng" w="28575">
            <a:solidFill>
              <a:srgbClr val="398FA1"/>
            </a:solidFill>
            <a:prstDash val="solid"/>
            <a:round/>
            <a:headEnd len="med" w="med" type="none"/>
            <a:tailEnd len="med" w="med" type="triangle"/>
          </a:ln>
        </p:spPr>
      </p:cxnSp>
      <p:sp>
        <p:nvSpPr>
          <p:cNvPr id="98" name="Google Shape;98;p15"/>
          <p:cNvSpPr txBox="1"/>
          <p:nvPr/>
        </p:nvSpPr>
        <p:spPr>
          <a:xfrm>
            <a:off x="3066475" y="2567400"/>
            <a:ext cx="3030900" cy="23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rgbClr val="398FA1"/>
                </a:solidFill>
                <a:latin typeface="Bebas Neue"/>
                <a:ea typeface="Bebas Neue"/>
                <a:cs typeface="Bebas Neue"/>
                <a:sym typeface="Bebas Neue"/>
              </a:rPr>
              <a:t>Quelques exemples … </a:t>
            </a:r>
            <a:endParaRPr sz="1500">
              <a:solidFill>
                <a:srgbClr val="398FA1"/>
              </a:solidFill>
              <a:latin typeface="Bebas Neue"/>
              <a:ea typeface="Bebas Neue"/>
              <a:cs typeface="Bebas Neue"/>
              <a:sym typeface="Bebas Neue"/>
            </a:endParaRPr>
          </a:p>
          <a:p>
            <a:pPr indent="0" lvl="0" marL="0" rtl="0" algn="l">
              <a:spcBef>
                <a:spcPts val="0"/>
              </a:spcBef>
              <a:spcAft>
                <a:spcPts val="0"/>
              </a:spcAft>
              <a:buNone/>
            </a:pPr>
            <a:r>
              <a:t/>
            </a:r>
            <a:endParaRPr sz="1500">
              <a:solidFill>
                <a:srgbClr val="398FA1"/>
              </a:solidFill>
              <a:latin typeface="Bebas Neue"/>
              <a:ea typeface="Bebas Neue"/>
              <a:cs typeface="Bebas Neue"/>
              <a:sym typeface="Bebas Neue"/>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gérer votre TO DO</a:t>
            </a:r>
            <a:endParaRPr b="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hiérarchiser les missions</a:t>
            </a:r>
            <a:endParaRPr b="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faciliter votre prise de notes</a:t>
            </a:r>
            <a:endParaRPr b="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booster la présentation du projet</a:t>
            </a:r>
            <a:endParaRPr b="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travailler en équipe</a:t>
            </a:r>
            <a:endParaRPr b="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Pour booster votre créativité</a:t>
            </a:r>
            <a:endParaRPr b="1" sz="1300">
              <a:solidFill>
                <a:srgbClr val="188D9D"/>
              </a:solidFill>
              <a:latin typeface="Calibri"/>
              <a:ea typeface="Calibri"/>
              <a:cs typeface="Calibri"/>
              <a:sym typeface="Calibri"/>
            </a:endParaRPr>
          </a:p>
        </p:txBody>
      </p:sp>
      <p:cxnSp>
        <p:nvCxnSpPr>
          <p:cNvPr id="99" name="Google Shape;99;p15"/>
          <p:cNvCxnSpPr/>
          <p:nvPr/>
        </p:nvCxnSpPr>
        <p:spPr>
          <a:xfrm rot="10800000">
            <a:off x="631125" y="368397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0" name="Google Shape;100;p15"/>
          <p:cNvCxnSpPr/>
          <p:nvPr/>
        </p:nvCxnSpPr>
        <p:spPr>
          <a:xfrm rot="10800000">
            <a:off x="631125" y="3419990"/>
            <a:ext cx="0" cy="128400"/>
          </a:xfrm>
          <a:prstGeom prst="straightConnector1">
            <a:avLst/>
          </a:prstGeom>
          <a:noFill/>
          <a:ln cap="flat" cmpd="sng" w="38100">
            <a:solidFill>
              <a:schemeClr val="lt1"/>
            </a:solidFill>
            <a:prstDash val="solid"/>
            <a:round/>
            <a:headEnd len="med" w="med" type="none"/>
            <a:tailEnd len="med" w="med" type="none"/>
          </a:ln>
        </p:spPr>
      </p:cxnSp>
      <p:sp>
        <p:nvSpPr>
          <p:cNvPr id="101" name="Google Shape;101;p15"/>
          <p:cNvSpPr txBox="1"/>
          <p:nvPr/>
        </p:nvSpPr>
        <p:spPr>
          <a:xfrm>
            <a:off x="2942225" y="1086975"/>
            <a:ext cx="3030900" cy="142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500">
                <a:solidFill>
                  <a:srgbClr val="398FA1"/>
                </a:solidFill>
                <a:latin typeface="Bebas Neue"/>
                <a:ea typeface="Bebas Neue"/>
                <a:cs typeface="Bebas Neue"/>
                <a:sym typeface="Bebas Neue"/>
              </a:rPr>
              <a:t>À QUOI ÇA SERT </a:t>
            </a:r>
            <a:r>
              <a:rPr lang="fr" sz="1500">
                <a:solidFill>
                  <a:srgbClr val="398FA1"/>
                </a:solidFill>
                <a:latin typeface="Bebas Neue"/>
                <a:ea typeface="Bebas Neue"/>
                <a:cs typeface="Bebas Neue"/>
                <a:sym typeface="Bebas Neue"/>
              </a:rPr>
              <a:t>?</a:t>
            </a:r>
            <a:endParaRPr b="1" sz="1200">
              <a:solidFill>
                <a:srgbClr val="398FA1"/>
              </a:solidFill>
              <a:latin typeface="Oswald"/>
              <a:ea typeface="Oswald"/>
              <a:cs typeface="Oswald"/>
              <a:sym typeface="Oswald"/>
            </a:endParaRPr>
          </a:p>
          <a:p>
            <a:pPr indent="0" lvl="0" marL="0" rtl="0" algn="l">
              <a:spcBef>
                <a:spcPts val="1000"/>
              </a:spcBef>
              <a:spcAft>
                <a:spcPts val="0"/>
              </a:spcAft>
              <a:buNone/>
            </a:pPr>
            <a:r>
              <a:rPr lang="fr" sz="1100">
                <a:solidFill>
                  <a:srgbClr val="188D9D"/>
                </a:solidFill>
                <a:latin typeface="Calibri"/>
                <a:ea typeface="Calibri"/>
                <a:cs typeface="Calibri"/>
                <a:sym typeface="Calibri"/>
              </a:rPr>
              <a:t>Le Mindmapping est une méthode de brainstorming basée sur le visuel. Il y a beaucoup de manières de faire des mindmap mais c’est une technique numérique qui offre de nombreux avantages. </a:t>
            </a:r>
            <a:endParaRPr b="1" sz="1200">
              <a:solidFill>
                <a:srgbClr val="398FA1"/>
              </a:solidFill>
              <a:latin typeface="Oswald"/>
              <a:ea typeface="Oswald"/>
              <a:cs typeface="Oswald"/>
              <a:sym typeface="Oswald"/>
            </a:endParaRPr>
          </a:p>
        </p:txBody>
      </p:sp>
      <p:pic>
        <p:nvPicPr>
          <p:cNvPr id="102" name="Google Shape;102;p15"/>
          <p:cNvPicPr preferRelativeResize="0"/>
          <p:nvPr/>
        </p:nvPicPr>
        <p:blipFill>
          <a:blip r:embed="rId4">
            <a:alphaModFix/>
          </a:blip>
          <a:stretch>
            <a:fillRect/>
          </a:stretch>
        </p:blipFill>
        <p:spPr>
          <a:xfrm>
            <a:off x="152400" y="152400"/>
            <a:ext cx="773721" cy="788600"/>
          </a:xfrm>
          <a:prstGeom prst="rect">
            <a:avLst/>
          </a:prstGeom>
          <a:noFill/>
          <a:ln>
            <a:noFill/>
          </a:ln>
        </p:spPr>
      </p:pic>
      <p:cxnSp>
        <p:nvCxnSpPr>
          <p:cNvPr id="103" name="Google Shape;103;p15"/>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4" name="Google Shape;104;p15"/>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5" name="Google Shape;105;p15"/>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6" name="Google Shape;106;p15"/>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107" name="Google Shape;107;p15"/>
          <p:cNvSpPr/>
          <p:nvPr/>
        </p:nvSpPr>
        <p:spPr>
          <a:xfrm>
            <a:off x="533328" y="18418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534228" y="23230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533328" y="13606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5"/>
          <p:cNvPicPr preferRelativeResize="0"/>
          <p:nvPr/>
        </p:nvPicPr>
        <p:blipFill>
          <a:blip r:embed="rId5">
            <a:alphaModFix/>
          </a:blip>
          <a:stretch>
            <a:fillRect/>
          </a:stretch>
        </p:blipFill>
        <p:spPr>
          <a:xfrm>
            <a:off x="6186800" y="1194450"/>
            <a:ext cx="2650817" cy="1391399"/>
          </a:xfrm>
          <a:prstGeom prst="rect">
            <a:avLst/>
          </a:prstGeom>
          <a:noFill/>
          <a:ln>
            <a:noFill/>
          </a:ln>
        </p:spPr>
      </p:pic>
      <p:sp>
        <p:nvSpPr>
          <p:cNvPr id="111" name="Google Shape;111;p15"/>
          <p:cNvSpPr txBox="1"/>
          <p:nvPr/>
        </p:nvSpPr>
        <p:spPr>
          <a:xfrm>
            <a:off x="763975" y="1254625"/>
            <a:ext cx="14427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MINDMAP</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MINDMEISTER</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culture numérique</a:t>
            </a:r>
            <a:endParaRPr>
              <a:solidFill>
                <a:srgbClr val="398FA1"/>
              </a:solidFill>
              <a:latin typeface="Bebas Neue"/>
              <a:ea typeface="Bebas Neue"/>
              <a:cs typeface="Bebas Neue"/>
              <a:sym typeface="Bebas Neue"/>
            </a:endParaRPr>
          </a:p>
          <a:p>
            <a:pPr indent="0" lvl="0" marL="0" rtl="0" algn="l">
              <a:spcBef>
                <a:spcPts val="0"/>
              </a:spcBef>
              <a:spcAft>
                <a:spcPts val="0"/>
              </a:spcAft>
              <a:buClr>
                <a:schemeClr val="dk1"/>
              </a:buClr>
              <a:buSzPts val="1100"/>
              <a:buFont typeface="Arial"/>
              <a:buNone/>
            </a:pPr>
            <a:r>
              <a:t/>
            </a:r>
            <a:endParaRPr>
              <a:solidFill>
                <a:srgbClr val="398FA1"/>
              </a:solidFill>
              <a:latin typeface="Bebas Neue"/>
              <a:ea typeface="Bebas Neue"/>
              <a:cs typeface="Bebas Neue"/>
              <a:sym typeface="Bebas Neue"/>
            </a:endParaRPr>
          </a:p>
        </p:txBody>
      </p:sp>
      <p:pic>
        <p:nvPicPr>
          <p:cNvPr descr="Le digital transforme les entreprises et notre façon de travailler. Visiativ vous propose un état des lieux rapide de ce que le numérique peut vous apporter dans votre quotidien professionnel.&#10;&#10;www.transformation-numerique.com&#10;www.visiativ.com" id="112" name="Google Shape;112;p15" title="Découvrez en 6min qu'est ce que  la Transformation numérique">
            <a:hlinkClick r:id="rId6"/>
          </p:cNvPr>
          <p:cNvPicPr preferRelativeResize="0"/>
          <p:nvPr/>
        </p:nvPicPr>
        <p:blipFill>
          <a:blip r:embed="rId7">
            <a:alphaModFix/>
          </a:blip>
          <a:stretch>
            <a:fillRect/>
          </a:stretch>
        </p:blipFill>
        <p:spPr>
          <a:xfrm>
            <a:off x="0" y="3428819"/>
            <a:ext cx="2341800" cy="17563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16" name="Shape 116"/>
        <p:cNvGrpSpPr/>
        <p:nvPr/>
      </p:nvGrpSpPr>
      <p:grpSpPr>
        <a:xfrm>
          <a:off x="0" y="0"/>
          <a:ext cx="0" cy="0"/>
          <a:chOff x="0" y="0"/>
          <a:chExt cx="0" cy="0"/>
        </a:xfrm>
      </p:grpSpPr>
      <p:pic>
        <p:nvPicPr>
          <p:cNvPr id="117" name="Google Shape;117;p16"/>
          <p:cNvPicPr preferRelativeResize="0"/>
          <p:nvPr/>
        </p:nvPicPr>
        <p:blipFill>
          <a:blip r:embed="rId3">
            <a:alphaModFix/>
          </a:blip>
          <a:stretch>
            <a:fillRect/>
          </a:stretch>
        </p:blipFill>
        <p:spPr>
          <a:xfrm>
            <a:off x="6099838" y="1290800"/>
            <a:ext cx="2376071" cy="492600"/>
          </a:xfrm>
          <a:prstGeom prst="rect">
            <a:avLst/>
          </a:prstGeom>
          <a:noFill/>
          <a:ln>
            <a:noFill/>
          </a:ln>
        </p:spPr>
      </p:pic>
      <p:pic>
        <p:nvPicPr>
          <p:cNvPr id="118" name="Google Shape;118;p16"/>
          <p:cNvPicPr preferRelativeResize="0"/>
          <p:nvPr/>
        </p:nvPicPr>
        <p:blipFill>
          <a:blip r:embed="rId4">
            <a:alphaModFix/>
          </a:blip>
          <a:stretch>
            <a:fillRect/>
          </a:stretch>
        </p:blipFill>
        <p:spPr>
          <a:xfrm>
            <a:off x="2641000" y="2583613"/>
            <a:ext cx="1946300" cy="2096624"/>
          </a:xfrm>
          <a:prstGeom prst="rect">
            <a:avLst/>
          </a:prstGeom>
          <a:noFill/>
          <a:ln>
            <a:noFill/>
          </a:ln>
        </p:spPr>
      </p:pic>
      <p:pic>
        <p:nvPicPr>
          <p:cNvPr id="119" name="Google Shape;119;p16"/>
          <p:cNvPicPr preferRelativeResize="0"/>
          <p:nvPr/>
        </p:nvPicPr>
        <p:blipFill>
          <a:blip r:embed="rId5">
            <a:alphaModFix/>
          </a:blip>
          <a:stretch>
            <a:fillRect/>
          </a:stretch>
        </p:blipFill>
        <p:spPr>
          <a:xfrm>
            <a:off x="2341825" y="-5343"/>
            <a:ext cx="4042100" cy="675500"/>
          </a:xfrm>
          <a:prstGeom prst="rect">
            <a:avLst/>
          </a:prstGeom>
          <a:noFill/>
          <a:ln>
            <a:noFill/>
          </a:ln>
        </p:spPr>
      </p:pic>
      <p:sp>
        <p:nvSpPr>
          <p:cNvPr id="120" name="Google Shape;120;p16"/>
          <p:cNvSpPr txBox="1"/>
          <p:nvPr/>
        </p:nvSpPr>
        <p:spPr>
          <a:xfrm>
            <a:off x="2673325" y="113700"/>
            <a:ext cx="319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Mindmeister sur tablette !</a:t>
            </a:r>
            <a:endParaRPr sz="2000">
              <a:solidFill>
                <a:schemeClr val="lt1"/>
              </a:solidFill>
              <a:latin typeface="Bebas Neue"/>
              <a:ea typeface="Bebas Neue"/>
              <a:cs typeface="Bebas Neue"/>
              <a:sym typeface="Bebas Neue"/>
            </a:endParaRPr>
          </a:p>
        </p:txBody>
      </p:sp>
      <p:sp>
        <p:nvSpPr>
          <p:cNvPr id="121" name="Google Shape;121;p16"/>
          <p:cNvSpPr txBox="1"/>
          <p:nvPr/>
        </p:nvSpPr>
        <p:spPr>
          <a:xfrm>
            <a:off x="4969273" y="2739113"/>
            <a:ext cx="127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Modifier la police</a:t>
            </a:r>
            <a:endParaRPr sz="900">
              <a:solidFill>
                <a:srgbClr val="398FA1"/>
              </a:solidFill>
            </a:endParaRPr>
          </a:p>
        </p:txBody>
      </p:sp>
      <p:sp>
        <p:nvSpPr>
          <p:cNvPr id="122" name="Google Shape;122;p16"/>
          <p:cNvSpPr txBox="1"/>
          <p:nvPr/>
        </p:nvSpPr>
        <p:spPr>
          <a:xfrm>
            <a:off x="2526238" y="1738650"/>
            <a:ext cx="721800" cy="36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rgbClr val="398FA1"/>
                </a:solidFill>
                <a:latin typeface="Oswald Light"/>
                <a:ea typeface="Oswald Light"/>
                <a:cs typeface="Oswald Light"/>
                <a:sym typeface="Oswald Light"/>
              </a:rPr>
              <a:t>Ajouter </a:t>
            </a:r>
            <a:endParaRPr sz="1200">
              <a:solidFill>
                <a:srgbClr val="398FA1"/>
              </a:solidFill>
              <a:latin typeface="Oswald Light"/>
              <a:ea typeface="Oswald Light"/>
              <a:cs typeface="Oswald Light"/>
              <a:sym typeface="Oswald Light"/>
            </a:endParaRPr>
          </a:p>
          <a:p>
            <a:pPr indent="0" lvl="0" marL="0" rtl="0" algn="ctr">
              <a:spcBef>
                <a:spcPts val="0"/>
              </a:spcBef>
              <a:spcAft>
                <a:spcPts val="0"/>
              </a:spcAft>
              <a:buNone/>
            </a:pPr>
            <a:r>
              <a:rPr lang="fr" sz="1200">
                <a:solidFill>
                  <a:srgbClr val="398FA1"/>
                </a:solidFill>
                <a:latin typeface="Oswald Light"/>
                <a:ea typeface="Oswald Light"/>
                <a:cs typeface="Oswald Light"/>
                <a:sym typeface="Oswald Light"/>
              </a:rPr>
              <a:t>une bulle</a:t>
            </a:r>
            <a:r>
              <a:rPr lang="fr" sz="1200">
                <a:solidFill>
                  <a:srgbClr val="398FA1"/>
                </a:solidFill>
                <a:latin typeface="Oswald Light"/>
                <a:ea typeface="Oswald Light"/>
                <a:cs typeface="Oswald Light"/>
                <a:sym typeface="Oswald Light"/>
              </a:rPr>
              <a:t> </a:t>
            </a:r>
            <a:endParaRPr sz="1200">
              <a:solidFill>
                <a:srgbClr val="398FA1"/>
              </a:solidFill>
            </a:endParaRPr>
          </a:p>
        </p:txBody>
      </p:sp>
      <p:sp>
        <p:nvSpPr>
          <p:cNvPr id="123" name="Google Shape;123;p16"/>
          <p:cNvSpPr txBox="1"/>
          <p:nvPr/>
        </p:nvSpPr>
        <p:spPr>
          <a:xfrm>
            <a:off x="3259838" y="1681200"/>
            <a:ext cx="41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Ajouter                        Retour</a:t>
            </a:r>
            <a:endParaRPr sz="1200">
              <a:solidFill>
                <a:srgbClr val="398FA1"/>
              </a:solidFill>
              <a:latin typeface="Oswald Light"/>
              <a:ea typeface="Oswald Light"/>
              <a:cs typeface="Oswald Light"/>
              <a:sym typeface="Oswald Light"/>
            </a:endParaRPr>
          </a:p>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un lien</a:t>
            </a:r>
            <a:endParaRPr sz="1200">
              <a:solidFill>
                <a:srgbClr val="398FA1"/>
              </a:solidFill>
              <a:latin typeface="Oswald Light"/>
              <a:ea typeface="Oswald Light"/>
              <a:cs typeface="Oswald Light"/>
              <a:sym typeface="Oswald Light"/>
            </a:endParaRPr>
          </a:p>
        </p:txBody>
      </p:sp>
      <p:sp>
        <p:nvSpPr>
          <p:cNvPr id="124" name="Google Shape;124;p16"/>
          <p:cNvSpPr txBox="1"/>
          <p:nvPr/>
        </p:nvSpPr>
        <p:spPr>
          <a:xfrm>
            <a:off x="4712875" y="4150950"/>
            <a:ext cx="133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Changer la couleur du texte OU de la bulle</a:t>
            </a:r>
            <a:endParaRPr sz="1200">
              <a:solidFill>
                <a:srgbClr val="398FA1"/>
              </a:solidFill>
              <a:latin typeface="Oswald Light"/>
              <a:ea typeface="Oswald Light"/>
              <a:cs typeface="Oswald Light"/>
              <a:sym typeface="Oswald Light"/>
            </a:endParaRPr>
          </a:p>
        </p:txBody>
      </p:sp>
      <p:sp>
        <p:nvSpPr>
          <p:cNvPr id="125" name="Google Shape;125;p16"/>
          <p:cNvSpPr/>
          <p:nvPr/>
        </p:nvSpPr>
        <p:spPr>
          <a:xfrm flipH="1" rot="9948007">
            <a:off x="7438084" y="1070485"/>
            <a:ext cx="56539" cy="277362"/>
          </a:xfrm>
          <a:custGeom>
            <a:rect b="b" l="l" r="r" t="t"/>
            <a:pathLst>
              <a:path extrusionOk="0" h="41882" w="3751">
                <a:moveTo>
                  <a:pt x="3751" y="0"/>
                </a:moveTo>
                <a:cubicBezTo>
                  <a:pt x="1016" y="13691"/>
                  <a:pt x="-2873" y="29402"/>
                  <a:pt x="3384" y="41882"/>
                </a:cubicBezTo>
              </a:path>
            </a:pathLst>
          </a:custGeom>
          <a:noFill/>
          <a:ln cap="flat" cmpd="sng" w="19050">
            <a:solidFill>
              <a:srgbClr val="398FA1"/>
            </a:solidFill>
            <a:prstDash val="dash"/>
            <a:round/>
            <a:headEnd len="med" w="med" type="stealth"/>
            <a:tailEnd len="med" w="med" type="none"/>
          </a:ln>
        </p:spPr>
      </p:sp>
      <p:sp>
        <p:nvSpPr>
          <p:cNvPr id="126" name="Google Shape;126;p16"/>
          <p:cNvSpPr txBox="1"/>
          <p:nvPr/>
        </p:nvSpPr>
        <p:spPr>
          <a:xfrm>
            <a:off x="5081338" y="3088438"/>
            <a:ext cx="157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Personnaliser les bulles</a:t>
            </a:r>
            <a:endParaRPr sz="1200">
              <a:solidFill>
                <a:srgbClr val="398FA1"/>
              </a:solidFill>
              <a:latin typeface="Oswald Light"/>
              <a:ea typeface="Oswald Light"/>
              <a:cs typeface="Oswald Light"/>
              <a:sym typeface="Oswald Light"/>
            </a:endParaRPr>
          </a:p>
        </p:txBody>
      </p:sp>
      <p:cxnSp>
        <p:nvCxnSpPr>
          <p:cNvPr id="127" name="Google Shape;127;p16"/>
          <p:cNvCxnSpPr/>
          <p:nvPr/>
        </p:nvCxnSpPr>
        <p:spPr>
          <a:xfrm>
            <a:off x="3537263" y="1445313"/>
            <a:ext cx="0" cy="243000"/>
          </a:xfrm>
          <a:prstGeom prst="straightConnector1">
            <a:avLst/>
          </a:prstGeom>
          <a:noFill/>
          <a:ln cap="flat" cmpd="sng" w="19050">
            <a:solidFill>
              <a:srgbClr val="398FA1"/>
            </a:solidFill>
            <a:prstDash val="dash"/>
            <a:round/>
            <a:headEnd len="med" w="med" type="stealth"/>
            <a:tailEnd len="med" w="med" type="none"/>
          </a:ln>
        </p:spPr>
      </p:cxnSp>
      <p:cxnSp>
        <p:nvCxnSpPr>
          <p:cNvPr id="128" name="Google Shape;128;p16"/>
          <p:cNvCxnSpPr/>
          <p:nvPr/>
        </p:nvCxnSpPr>
        <p:spPr>
          <a:xfrm>
            <a:off x="4619475" y="1462238"/>
            <a:ext cx="0" cy="243000"/>
          </a:xfrm>
          <a:prstGeom prst="straightConnector1">
            <a:avLst/>
          </a:prstGeom>
          <a:noFill/>
          <a:ln cap="flat" cmpd="sng" w="19050">
            <a:solidFill>
              <a:srgbClr val="398FA1"/>
            </a:solidFill>
            <a:prstDash val="dash"/>
            <a:round/>
            <a:headEnd len="med" w="med" type="stealth"/>
            <a:tailEnd len="med" w="med" type="none"/>
          </a:ln>
        </p:spPr>
      </p:cxnSp>
      <p:cxnSp>
        <p:nvCxnSpPr>
          <p:cNvPr id="129" name="Google Shape;129;p16"/>
          <p:cNvCxnSpPr>
            <a:stCxn id="121" idx="1"/>
          </p:cNvCxnSpPr>
          <p:nvPr/>
        </p:nvCxnSpPr>
        <p:spPr>
          <a:xfrm rot="10800000">
            <a:off x="4619473" y="2923763"/>
            <a:ext cx="349800" cy="0"/>
          </a:xfrm>
          <a:prstGeom prst="straightConnector1">
            <a:avLst/>
          </a:prstGeom>
          <a:noFill/>
          <a:ln cap="flat" cmpd="sng" w="19050">
            <a:solidFill>
              <a:srgbClr val="398FA1"/>
            </a:solidFill>
            <a:prstDash val="dash"/>
            <a:round/>
            <a:headEnd len="med" w="med" type="stealth"/>
            <a:tailEnd len="med" w="med" type="none"/>
          </a:ln>
        </p:spPr>
      </p:cxnSp>
      <p:cxnSp>
        <p:nvCxnSpPr>
          <p:cNvPr id="130" name="Google Shape;130;p16"/>
          <p:cNvCxnSpPr/>
          <p:nvPr/>
        </p:nvCxnSpPr>
        <p:spPr>
          <a:xfrm rot="10800000">
            <a:off x="4149575" y="3307425"/>
            <a:ext cx="855000" cy="0"/>
          </a:xfrm>
          <a:prstGeom prst="straightConnector1">
            <a:avLst/>
          </a:prstGeom>
          <a:noFill/>
          <a:ln cap="flat" cmpd="sng" w="19050">
            <a:solidFill>
              <a:srgbClr val="398FA1"/>
            </a:solidFill>
            <a:prstDash val="dash"/>
            <a:round/>
            <a:headEnd len="med" w="med" type="stealth"/>
            <a:tailEnd len="med" w="med" type="none"/>
          </a:ln>
        </p:spPr>
      </p:cxnSp>
      <p:sp>
        <p:nvSpPr>
          <p:cNvPr id="131" name="Google Shape;131;p16"/>
          <p:cNvSpPr txBox="1"/>
          <p:nvPr/>
        </p:nvSpPr>
        <p:spPr>
          <a:xfrm>
            <a:off x="5911850" y="866138"/>
            <a:ext cx="2151300" cy="31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1200">
                <a:solidFill>
                  <a:srgbClr val="398FA1"/>
                </a:solidFill>
                <a:latin typeface="Oswald Light"/>
                <a:ea typeface="Oswald Light"/>
                <a:cs typeface="Oswald Light"/>
                <a:sym typeface="Oswald Light"/>
              </a:rPr>
              <a:t>Pièces jointes (version PREMIUM)</a:t>
            </a:r>
            <a:endParaRPr sz="1200">
              <a:solidFill>
                <a:srgbClr val="398FA1"/>
              </a:solidFill>
            </a:endParaRPr>
          </a:p>
        </p:txBody>
      </p:sp>
      <p:sp>
        <p:nvSpPr>
          <p:cNvPr id="132" name="Google Shape;132;p16"/>
          <p:cNvSpPr txBox="1"/>
          <p:nvPr/>
        </p:nvSpPr>
        <p:spPr>
          <a:xfrm>
            <a:off x="6049075" y="2021438"/>
            <a:ext cx="2943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398FA1"/>
                </a:solidFill>
                <a:latin typeface="Oswald Light"/>
                <a:ea typeface="Oswald Light"/>
                <a:cs typeface="Oswald Light"/>
                <a:sym typeface="Oswald Light"/>
              </a:rPr>
              <a:t>Description</a:t>
            </a:r>
            <a:r>
              <a:rPr lang="fr" sz="1200">
                <a:solidFill>
                  <a:srgbClr val="398FA1"/>
                </a:solidFill>
                <a:latin typeface="Oswald Light"/>
                <a:ea typeface="Oswald Light"/>
                <a:cs typeface="Oswald Light"/>
                <a:sym typeface="Oswald Light"/>
              </a:rPr>
              <a:t>     Commentaires          URL      Priorité</a:t>
            </a:r>
            <a:endParaRPr sz="1200">
              <a:solidFill>
                <a:srgbClr val="398FA1"/>
              </a:solidFill>
              <a:latin typeface="Oswald Light"/>
              <a:ea typeface="Oswald Light"/>
              <a:cs typeface="Oswald Light"/>
              <a:sym typeface="Oswald Light"/>
            </a:endParaRPr>
          </a:p>
        </p:txBody>
      </p:sp>
      <p:cxnSp>
        <p:nvCxnSpPr>
          <p:cNvPr id="133" name="Google Shape;133;p16"/>
          <p:cNvCxnSpPr/>
          <p:nvPr/>
        </p:nvCxnSpPr>
        <p:spPr>
          <a:xfrm>
            <a:off x="6548850" y="1861738"/>
            <a:ext cx="0" cy="243000"/>
          </a:xfrm>
          <a:prstGeom prst="straightConnector1">
            <a:avLst/>
          </a:prstGeom>
          <a:noFill/>
          <a:ln cap="flat" cmpd="sng" w="19050">
            <a:solidFill>
              <a:srgbClr val="398FA1"/>
            </a:solidFill>
            <a:prstDash val="dash"/>
            <a:round/>
            <a:headEnd len="med" w="med" type="stealth"/>
            <a:tailEnd len="med" w="med" type="none"/>
          </a:ln>
        </p:spPr>
      </p:cxnSp>
      <p:cxnSp>
        <p:nvCxnSpPr>
          <p:cNvPr id="134" name="Google Shape;134;p16"/>
          <p:cNvCxnSpPr/>
          <p:nvPr/>
        </p:nvCxnSpPr>
        <p:spPr>
          <a:xfrm>
            <a:off x="7087850" y="1861738"/>
            <a:ext cx="0" cy="243000"/>
          </a:xfrm>
          <a:prstGeom prst="straightConnector1">
            <a:avLst/>
          </a:prstGeom>
          <a:noFill/>
          <a:ln cap="flat" cmpd="sng" w="19050">
            <a:solidFill>
              <a:srgbClr val="398FA1"/>
            </a:solidFill>
            <a:prstDash val="dash"/>
            <a:round/>
            <a:headEnd len="med" w="med" type="stealth"/>
            <a:tailEnd len="med" w="med" type="none"/>
          </a:ln>
        </p:spPr>
      </p:cxnSp>
      <p:cxnSp>
        <p:nvCxnSpPr>
          <p:cNvPr id="135" name="Google Shape;135;p16"/>
          <p:cNvCxnSpPr/>
          <p:nvPr/>
        </p:nvCxnSpPr>
        <p:spPr>
          <a:xfrm>
            <a:off x="7477825" y="1837063"/>
            <a:ext cx="453600" cy="230400"/>
          </a:xfrm>
          <a:prstGeom prst="straightConnector1">
            <a:avLst/>
          </a:prstGeom>
          <a:noFill/>
          <a:ln cap="flat" cmpd="sng" w="19050">
            <a:solidFill>
              <a:srgbClr val="398FA1"/>
            </a:solidFill>
            <a:prstDash val="dash"/>
            <a:round/>
            <a:headEnd len="med" w="med" type="stealth"/>
            <a:tailEnd len="med" w="med" type="none"/>
          </a:ln>
        </p:spPr>
      </p:cxnSp>
      <p:sp>
        <p:nvSpPr>
          <p:cNvPr id="136" name="Google Shape;136;p16"/>
          <p:cNvSpPr/>
          <p:nvPr/>
        </p:nvSpPr>
        <p:spPr>
          <a:xfrm flipH="1" rot="-5784629">
            <a:off x="8095963" y="1724700"/>
            <a:ext cx="449749" cy="235908"/>
          </a:xfrm>
          <a:custGeom>
            <a:rect b="b" l="l" r="r" t="t"/>
            <a:pathLst>
              <a:path extrusionOk="0" h="26547" w="49965">
                <a:moveTo>
                  <a:pt x="49965" y="23146"/>
                </a:moveTo>
                <a:cubicBezTo>
                  <a:pt x="40785" y="26203"/>
                  <a:pt x="29184" y="28580"/>
                  <a:pt x="20941" y="23513"/>
                </a:cubicBezTo>
                <a:cubicBezTo>
                  <a:pt x="12000" y="18017"/>
                  <a:pt x="3894" y="9746"/>
                  <a:pt x="0" y="0"/>
                </a:cubicBezTo>
              </a:path>
            </a:pathLst>
          </a:custGeom>
          <a:noFill/>
          <a:ln cap="flat" cmpd="sng" w="19050">
            <a:solidFill>
              <a:srgbClr val="398FA1"/>
            </a:solidFill>
            <a:prstDash val="dash"/>
            <a:round/>
            <a:headEnd len="med" w="med" type="none"/>
            <a:tailEnd len="med" w="med" type="stealth"/>
          </a:ln>
        </p:spPr>
      </p:sp>
      <p:sp>
        <p:nvSpPr>
          <p:cNvPr id="137" name="Google Shape;137;p16"/>
          <p:cNvSpPr/>
          <p:nvPr/>
        </p:nvSpPr>
        <p:spPr>
          <a:xfrm rot="-739977">
            <a:off x="3692033" y="4548766"/>
            <a:ext cx="1422862" cy="392769"/>
          </a:xfrm>
          <a:custGeom>
            <a:rect b="b" l="l" r="r" t="t"/>
            <a:pathLst>
              <a:path extrusionOk="0" h="26547" w="49965">
                <a:moveTo>
                  <a:pt x="49965" y="23146"/>
                </a:moveTo>
                <a:cubicBezTo>
                  <a:pt x="40785" y="26203"/>
                  <a:pt x="29184" y="28580"/>
                  <a:pt x="20941" y="23513"/>
                </a:cubicBezTo>
                <a:cubicBezTo>
                  <a:pt x="12000" y="18017"/>
                  <a:pt x="3894" y="9746"/>
                  <a:pt x="0" y="0"/>
                </a:cubicBezTo>
              </a:path>
            </a:pathLst>
          </a:custGeom>
          <a:noFill/>
          <a:ln cap="flat" cmpd="sng" w="19050">
            <a:solidFill>
              <a:srgbClr val="398FA1"/>
            </a:solidFill>
            <a:prstDash val="dash"/>
            <a:round/>
            <a:headEnd len="med" w="med" type="none"/>
            <a:tailEnd len="med" w="med" type="stealth"/>
          </a:ln>
        </p:spPr>
      </p:sp>
      <p:cxnSp>
        <p:nvCxnSpPr>
          <p:cNvPr id="138" name="Google Shape;138;p16"/>
          <p:cNvCxnSpPr/>
          <p:nvPr/>
        </p:nvCxnSpPr>
        <p:spPr>
          <a:xfrm>
            <a:off x="2887150" y="1403325"/>
            <a:ext cx="0" cy="243000"/>
          </a:xfrm>
          <a:prstGeom prst="straightConnector1">
            <a:avLst/>
          </a:prstGeom>
          <a:noFill/>
          <a:ln cap="flat" cmpd="sng" w="19050">
            <a:solidFill>
              <a:srgbClr val="398FA1"/>
            </a:solidFill>
            <a:prstDash val="dash"/>
            <a:round/>
            <a:headEnd len="med" w="med" type="stealth"/>
            <a:tailEnd len="med" w="med" type="none"/>
          </a:ln>
        </p:spPr>
      </p:cxnSp>
      <p:pic>
        <p:nvPicPr>
          <p:cNvPr id="139" name="Google Shape;139;p16"/>
          <p:cNvPicPr preferRelativeResize="0"/>
          <p:nvPr/>
        </p:nvPicPr>
        <p:blipFill>
          <a:blip r:embed="rId6">
            <a:alphaModFix/>
          </a:blip>
          <a:stretch>
            <a:fillRect/>
          </a:stretch>
        </p:blipFill>
        <p:spPr>
          <a:xfrm>
            <a:off x="2641000" y="946638"/>
            <a:ext cx="2598000" cy="414299"/>
          </a:xfrm>
          <a:prstGeom prst="rect">
            <a:avLst/>
          </a:prstGeom>
          <a:noFill/>
          <a:ln>
            <a:noFill/>
          </a:ln>
        </p:spPr>
      </p:pic>
      <p:sp>
        <p:nvSpPr>
          <p:cNvPr id="140" name="Google Shape;140;p16"/>
          <p:cNvSpPr/>
          <p:nvPr/>
        </p:nvSpPr>
        <p:spPr>
          <a:xfrm>
            <a:off x="7011650" y="3533950"/>
            <a:ext cx="1764300" cy="1247100"/>
          </a:xfrm>
          <a:prstGeom prst="roundRect">
            <a:avLst>
              <a:gd fmla="val 16667" name="adj"/>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txBox="1"/>
          <p:nvPr/>
        </p:nvSpPr>
        <p:spPr>
          <a:xfrm>
            <a:off x="6969800" y="3705550"/>
            <a:ext cx="1818000" cy="9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398FA1"/>
                </a:solidFill>
                <a:latin typeface="Oswald"/>
                <a:ea typeface="Oswald"/>
                <a:cs typeface="Oswald"/>
                <a:sym typeface="Oswald"/>
              </a:rPr>
              <a:t>Enregistrement automatique !</a:t>
            </a:r>
            <a:endParaRPr b="1" sz="1200">
              <a:solidFill>
                <a:srgbClr val="398FA1"/>
              </a:solidFill>
              <a:latin typeface="Oswald"/>
              <a:ea typeface="Oswald"/>
              <a:cs typeface="Oswald"/>
              <a:sym typeface="Oswald"/>
            </a:endParaRPr>
          </a:p>
          <a:p>
            <a:pPr indent="0" lvl="0" marL="0" rtl="0" algn="ctr">
              <a:spcBef>
                <a:spcPts val="0"/>
              </a:spcBef>
              <a:spcAft>
                <a:spcPts val="0"/>
              </a:spcAft>
              <a:buNone/>
            </a:pPr>
            <a:r>
              <a:t/>
            </a:r>
            <a:endParaRPr b="1" sz="1200">
              <a:solidFill>
                <a:srgbClr val="398FA1"/>
              </a:solidFill>
              <a:latin typeface="Oswald"/>
              <a:ea typeface="Oswald"/>
              <a:cs typeface="Oswald"/>
              <a:sym typeface="Oswald"/>
            </a:endParaRPr>
          </a:p>
          <a:p>
            <a:pPr indent="0" lvl="0" marL="0" rtl="0" algn="ctr">
              <a:spcBef>
                <a:spcPts val="0"/>
              </a:spcBef>
              <a:spcAft>
                <a:spcPts val="0"/>
              </a:spcAft>
              <a:buNone/>
            </a:pPr>
            <a:r>
              <a:rPr lang="fr" sz="1200">
                <a:solidFill>
                  <a:srgbClr val="398FA1"/>
                </a:solidFill>
                <a:latin typeface="Oswald Light"/>
                <a:ea typeface="Oswald Light"/>
                <a:cs typeface="Oswald Light"/>
                <a:sym typeface="Oswald Light"/>
              </a:rPr>
              <a:t>Disponible aussi sur smartphone et ordinateur.</a:t>
            </a:r>
            <a:endParaRPr sz="1200">
              <a:solidFill>
                <a:srgbClr val="398FA1"/>
              </a:solidFill>
              <a:latin typeface="Oswald Light"/>
              <a:ea typeface="Oswald Light"/>
              <a:cs typeface="Oswald Light"/>
              <a:sym typeface="Oswald Light"/>
            </a:endParaRPr>
          </a:p>
        </p:txBody>
      </p:sp>
      <p:sp>
        <p:nvSpPr>
          <p:cNvPr id="142" name="Google Shape;142;p16"/>
          <p:cNvSpPr/>
          <p:nvPr/>
        </p:nvSpPr>
        <p:spPr>
          <a:xfrm>
            <a:off x="0" y="-5400"/>
            <a:ext cx="2341800" cy="5154300"/>
          </a:xfrm>
          <a:prstGeom prst="rect">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 name="Google Shape;143;p16"/>
          <p:cNvCxnSpPr/>
          <p:nvPr/>
        </p:nvCxnSpPr>
        <p:spPr>
          <a:xfrm rot="10800000">
            <a:off x="631125" y="3993000"/>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4" name="Google Shape;144;p16"/>
          <p:cNvCxnSpPr/>
          <p:nvPr/>
        </p:nvCxnSpPr>
        <p:spPr>
          <a:xfrm rot="10800000">
            <a:off x="631125" y="42806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5" name="Google Shape;145;p16"/>
          <p:cNvCxnSpPr/>
          <p:nvPr/>
        </p:nvCxnSpPr>
        <p:spPr>
          <a:xfrm rot="10800000">
            <a:off x="631125" y="455758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6" name="Google Shape;146;p16"/>
          <p:cNvCxnSpPr/>
          <p:nvPr/>
        </p:nvCxnSpPr>
        <p:spPr>
          <a:xfrm rot="10800000">
            <a:off x="631125" y="368397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7" name="Google Shape;147;p16"/>
          <p:cNvCxnSpPr/>
          <p:nvPr/>
        </p:nvCxnSpPr>
        <p:spPr>
          <a:xfrm rot="10800000">
            <a:off x="631125" y="3419990"/>
            <a:ext cx="0" cy="128400"/>
          </a:xfrm>
          <a:prstGeom prst="straightConnector1">
            <a:avLst/>
          </a:prstGeom>
          <a:noFill/>
          <a:ln cap="flat" cmpd="sng" w="38100">
            <a:solidFill>
              <a:schemeClr val="lt1"/>
            </a:solidFill>
            <a:prstDash val="solid"/>
            <a:round/>
            <a:headEnd len="med" w="med" type="none"/>
            <a:tailEnd len="med" w="med" type="none"/>
          </a:ln>
        </p:spPr>
      </p:cxnSp>
      <p:pic>
        <p:nvPicPr>
          <p:cNvPr id="148" name="Google Shape;148;p16"/>
          <p:cNvPicPr preferRelativeResize="0"/>
          <p:nvPr/>
        </p:nvPicPr>
        <p:blipFill>
          <a:blip r:embed="rId7">
            <a:alphaModFix/>
          </a:blip>
          <a:stretch>
            <a:fillRect/>
          </a:stretch>
        </p:blipFill>
        <p:spPr>
          <a:xfrm>
            <a:off x="152400" y="152400"/>
            <a:ext cx="773721" cy="788600"/>
          </a:xfrm>
          <a:prstGeom prst="rect">
            <a:avLst/>
          </a:prstGeom>
          <a:noFill/>
          <a:ln>
            <a:noFill/>
          </a:ln>
        </p:spPr>
      </p:pic>
      <p:cxnSp>
        <p:nvCxnSpPr>
          <p:cNvPr id="149" name="Google Shape;149;p16"/>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50" name="Google Shape;150;p16"/>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51" name="Google Shape;151;p16"/>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52" name="Google Shape;152;p16"/>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153" name="Google Shape;153;p16"/>
          <p:cNvSpPr/>
          <p:nvPr/>
        </p:nvSpPr>
        <p:spPr>
          <a:xfrm>
            <a:off x="533328" y="1335063"/>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534228" y="23230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533328" y="18418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763975" y="1254625"/>
            <a:ext cx="14427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MINDMAP</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MINDMEISTER</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culture numérique</a:t>
            </a:r>
            <a:endParaRPr>
              <a:solidFill>
                <a:srgbClr val="398FA1"/>
              </a:solidFill>
              <a:latin typeface="Bebas Neue"/>
              <a:ea typeface="Bebas Neue"/>
              <a:cs typeface="Bebas Neue"/>
              <a:sym typeface="Bebas Neue"/>
            </a:endParaRPr>
          </a:p>
          <a:p>
            <a:pPr indent="0" lvl="0" marL="0" rtl="0" algn="l">
              <a:spcBef>
                <a:spcPts val="0"/>
              </a:spcBef>
              <a:spcAft>
                <a:spcPts val="0"/>
              </a:spcAft>
              <a:buClr>
                <a:schemeClr val="dk1"/>
              </a:buClr>
              <a:buSzPts val="1100"/>
              <a:buFont typeface="Arial"/>
              <a:buNone/>
            </a:pPr>
            <a:r>
              <a:t/>
            </a:r>
            <a:endParaRPr>
              <a:solidFill>
                <a:srgbClr val="398FA1"/>
              </a:solidFill>
              <a:latin typeface="Bebas Neue"/>
              <a:ea typeface="Bebas Neue"/>
              <a:cs typeface="Bebas Neue"/>
              <a:sym typeface="Bebas Neue"/>
            </a:endParaRPr>
          </a:p>
        </p:txBody>
      </p:sp>
      <p:pic>
        <p:nvPicPr>
          <p:cNvPr descr="👉 Ouvrir un compte Mindmeister :&#10;http://go.geekpratique.com/mindmeister&#10;&#10;👉 Voir la vidéo de présentation sur les cartes mentales :&#10;https://youtu.be/FIF4VQSWttg&#10;&#10;--------------------------------------------------------------------------&#10;&#10;📌 RESTONS EN CONTACT 📧&#10;&#10;➽ Pour rester informé de mes nouvelles publications, inscrivez-vous ici :&#10;http://go.geekpratique.com/inscription&#10;&#10;➽ S'abonner à la chaîne :&#10;http://go.geekpratique.com/abonneyoutube&#10;&#10;--------------------------------------------------------------------------&#10;&#10;📌 FORMATIONS 🎓&#10;&#10;➽ Catalogue complet de toutes mes formations :&#10;http://go.geekpratique.com/formations&#10;&#10;➽ Formule Premium illimitée pour l'apprentissage en continu :&#10;http://go.geekpratique.com/premium&#10;&#10;--------------------------------------------------------------------------&#10;&#10;📌 RESSOURCES 🔧&#10;&#10;➽ Des milliers de tutos gratuits :&#10;http://go.geekpratique.com/tutoformations&#10;&#10;➽ Les dernières nouveautés en informatique :&#10;http://go.geekpratique.com/informatique&#10;&#10;➽ Le premier service d'abonnement pour les apps Mac :&#10;http://go.geekpratique.com/setapp&#10;&#10;➽ Mettre tous ses documents à l'abri :&#10;http://go.geekpratique.com/ecoffrefort" id="157" name="Google Shape;157;p16" title="Cours complet sur les cartes mentales (Partie 1)">
            <a:hlinkClick r:id="rId8"/>
          </p:cNvPr>
          <p:cNvPicPr preferRelativeResize="0"/>
          <p:nvPr/>
        </p:nvPicPr>
        <p:blipFill>
          <a:blip r:embed="rId9">
            <a:alphaModFix/>
          </a:blip>
          <a:stretch>
            <a:fillRect/>
          </a:stretch>
        </p:blipFill>
        <p:spPr>
          <a:xfrm>
            <a:off x="0" y="3417762"/>
            <a:ext cx="2341800" cy="1756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61" name="Shape 161"/>
        <p:cNvGrpSpPr/>
        <p:nvPr/>
      </p:nvGrpSpPr>
      <p:grpSpPr>
        <a:xfrm>
          <a:off x="0" y="0"/>
          <a:ext cx="0" cy="0"/>
          <a:chOff x="0" y="0"/>
          <a:chExt cx="0" cy="0"/>
        </a:xfrm>
      </p:grpSpPr>
      <p:sp>
        <p:nvSpPr>
          <p:cNvPr id="162" name="Google Shape;162;p17"/>
          <p:cNvSpPr/>
          <p:nvPr/>
        </p:nvSpPr>
        <p:spPr>
          <a:xfrm>
            <a:off x="5359200" y="3394075"/>
            <a:ext cx="3315000" cy="1155000"/>
          </a:xfrm>
          <a:prstGeom prst="rect">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17"/>
          <p:cNvPicPr preferRelativeResize="0"/>
          <p:nvPr/>
        </p:nvPicPr>
        <p:blipFill>
          <a:blip r:embed="rId3">
            <a:alphaModFix/>
          </a:blip>
          <a:stretch>
            <a:fillRect/>
          </a:stretch>
        </p:blipFill>
        <p:spPr>
          <a:xfrm>
            <a:off x="152400" y="152400"/>
            <a:ext cx="773721" cy="788600"/>
          </a:xfrm>
          <a:prstGeom prst="rect">
            <a:avLst/>
          </a:prstGeom>
          <a:noFill/>
          <a:ln>
            <a:noFill/>
          </a:ln>
        </p:spPr>
      </p:pic>
      <p:sp>
        <p:nvSpPr>
          <p:cNvPr id="164" name="Google Shape;164;p17"/>
          <p:cNvSpPr txBox="1"/>
          <p:nvPr/>
        </p:nvSpPr>
        <p:spPr>
          <a:xfrm>
            <a:off x="1015875" y="395650"/>
            <a:ext cx="355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Oswald"/>
                <a:ea typeface="Oswald"/>
                <a:cs typeface="Oswald"/>
                <a:sym typeface="Oswald"/>
              </a:rPr>
              <a:t>ACTIVITÉ !</a:t>
            </a:r>
            <a:endParaRPr sz="2000">
              <a:solidFill>
                <a:srgbClr val="398FA1"/>
              </a:solidFill>
              <a:latin typeface="Oswald"/>
              <a:ea typeface="Oswald"/>
              <a:cs typeface="Oswald"/>
              <a:sym typeface="Oswald"/>
            </a:endParaRPr>
          </a:p>
        </p:txBody>
      </p:sp>
      <p:sp>
        <p:nvSpPr>
          <p:cNvPr id="165" name="Google Shape;165;p17"/>
          <p:cNvSpPr txBox="1"/>
          <p:nvPr/>
        </p:nvSpPr>
        <p:spPr>
          <a:xfrm>
            <a:off x="399975" y="2016025"/>
            <a:ext cx="4654500" cy="26091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Clr>
                <a:srgbClr val="188D9D"/>
              </a:buClr>
              <a:buSzPts val="1500"/>
              <a:buFont typeface="Calibri"/>
              <a:buChar char="-"/>
            </a:pPr>
            <a:r>
              <a:rPr b="1" i="1" lang="fr" sz="1500">
                <a:solidFill>
                  <a:srgbClr val="188D9D"/>
                </a:solidFill>
                <a:latin typeface="Calibri"/>
                <a:ea typeface="Calibri"/>
                <a:cs typeface="Calibri"/>
                <a:sym typeface="Calibri"/>
              </a:rPr>
              <a:t>Fonctionnement général</a:t>
            </a:r>
            <a:endParaRPr i="1" sz="15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Comment utilisez-vous le numérique au quotidien, dans des tâches de coordinations par exemple.</a:t>
            </a:r>
            <a:endParaRPr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t/>
            </a:r>
            <a:endParaRPr sz="1300">
              <a:solidFill>
                <a:srgbClr val="188D9D"/>
              </a:solidFill>
              <a:latin typeface="Calibri"/>
              <a:ea typeface="Calibri"/>
              <a:cs typeface="Calibri"/>
              <a:sym typeface="Calibri"/>
            </a:endParaRPr>
          </a:p>
          <a:p>
            <a:pPr indent="-311150" lvl="0" marL="457200" rtl="0" algn="l">
              <a:lnSpc>
                <a:spcPct val="150000"/>
              </a:lnSpc>
              <a:spcBef>
                <a:spcPts val="0"/>
              </a:spcBef>
              <a:spcAft>
                <a:spcPts val="0"/>
              </a:spcAft>
              <a:buClr>
                <a:srgbClr val="188D9D"/>
              </a:buClr>
              <a:buSzPts val="1300"/>
              <a:buFont typeface="Calibri"/>
              <a:buChar char="-"/>
            </a:pPr>
            <a:r>
              <a:rPr b="1" i="1" lang="fr" sz="1500">
                <a:solidFill>
                  <a:srgbClr val="188D9D"/>
                </a:solidFill>
                <a:latin typeface="Calibri"/>
                <a:ea typeface="Calibri"/>
                <a:cs typeface="Calibri"/>
                <a:sym typeface="Calibri"/>
              </a:rPr>
              <a:t>Vente</a:t>
            </a:r>
            <a:endParaRPr b="1" i="1"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Comment prévoyez-vous de vendre vos produits ?</a:t>
            </a:r>
            <a:endParaRPr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t/>
            </a:r>
            <a:endParaRPr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i="1" lang="fr" sz="1500">
                <a:solidFill>
                  <a:srgbClr val="188D9D"/>
                </a:solidFill>
                <a:latin typeface="Calibri"/>
                <a:ea typeface="Calibri"/>
                <a:cs typeface="Calibri"/>
                <a:sym typeface="Calibri"/>
              </a:rPr>
              <a:t>→ Communication </a:t>
            </a:r>
            <a:r>
              <a:rPr i="1" lang="fr" sz="1300">
                <a:solidFill>
                  <a:srgbClr val="188D9D"/>
                </a:solidFill>
                <a:latin typeface="Calibri"/>
                <a:ea typeface="Calibri"/>
                <a:cs typeface="Calibri"/>
                <a:sym typeface="Calibri"/>
              </a:rPr>
              <a:t>qui est déjà créé, c’est un exemple</a:t>
            </a:r>
            <a:endParaRPr i="1" sz="1300">
              <a:solidFill>
                <a:srgbClr val="188D9D"/>
              </a:solidFill>
              <a:latin typeface="Calibri"/>
              <a:ea typeface="Calibri"/>
              <a:cs typeface="Calibri"/>
              <a:sym typeface="Calibri"/>
            </a:endParaRPr>
          </a:p>
        </p:txBody>
      </p:sp>
      <p:sp>
        <p:nvSpPr>
          <p:cNvPr id="166" name="Google Shape;166;p17"/>
          <p:cNvSpPr txBox="1"/>
          <p:nvPr/>
        </p:nvSpPr>
        <p:spPr>
          <a:xfrm>
            <a:off x="5516700" y="3519325"/>
            <a:ext cx="30000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fr" sz="1200">
                <a:solidFill>
                  <a:srgbClr val="188D9D"/>
                </a:solidFill>
                <a:latin typeface="Calibri"/>
                <a:ea typeface="Calibri"/>
                <a:cs typeface="Calibri"/>
                <a:sym typeface="Calibri"/>
              </a:rPr>
              <a:t>Pour chacune de ces catégories noter ce que vous aviez mis dans le tableau et ajouter des informations qui vous semblent pertinentes si vous le souhaitez</a:t>
            </a:r>
            <a:endParaRPr/>
          </a:p>
        </p:txBody>
      </p:sp>
      <p:sp>
        <p:nvSpPr>
          <p:cNvPr id="167" name="Google Shape;167;p17"/>
          <p:cNvSpPr txBox="1"/>
          <p:nvPr/>
        </p:nvSpPr>
        <p:spPr>
          <a:xfrm>
            <a:off x="5359200" y="2790825"/>
            <a:ext cx="3000000" cy="47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900">
                <a:solidFill>
                  <a:srgbClr val="188D9D"/>
                </a:solidFill>
                <a:latin typeface="Oswald"/>
                <a:ea typeface="Oswald"/>
                <a:cs typeface="Oswald"/>
                <a:sym typeface="Oswald"/>
              </a:rPr>
              <a:t>C’est parti !</a:t>
            </a:r>
            <a:endParaRPr/>
          </a:p>
        </p:txBody>
      </p:sp>
      <p:sp>
        <p:nvSpPr>
          <p:cNvPr id="168" name="Google Shape;168;p17"/>
          <p:cNvSpPr txBox="1"/>
          <p:nvPr/>
        </p:nvSpPr>
        <p:spPr>
          <a:xfrm>
            <a:off x="466725" y="1383000"/>
            <a:ext cx="6150000" cy="492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 sz="2000">
                <a:solidFill>
                  <a:srgbClr val="398FA1"/>
                </a:solidFill>
                <a:latin typeface="Bebas Neue"/>
                <a:ea typeface="Bebas Neue"/>
                <a:cs typeface="Bebas Neue"/>
                <a:sym typeface="Bebas Neue"/>
              </a:rPr>
              <a:t>Transformez votre tableau en Mindmap en créant deux catégories :</a:t>
            </a:r>
            <a:endParaRPr sz="2000">
              <a:solidFill>
                <a:srgbClr val="398FA1"/>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72" name="Shape 172"/>
        <p:cNvGrpSpPr/>
        <p:nvPr/>
      </p:nvGrpSpPr>
      <p:grpSpPr>
        <a:xfrm>
          <a:off x="0" y="0"/>
          <a:ext cx="0" cy="0"/>
          <a:chOff x="0" y="0"/>
          <a:chExt cx="0" cy="0"/>
        </a:xfrm>
      </p:grpSpPr>
      <p:sp>
        <p:nvSpPr>
          <p:cNvPr id="173" name="Google Shape;173;p18"/>
          <p:cNvSpPr/>
          <p:nvPr/>
        </p:nvSpPr>
        <p:spPr>
          <a:xfrm>
            <a:off x="0" y="-5400"/>
            <a:ext cx="2341800" cy="5154300"/>
          </a:xfrm>
          <a:prstGeom prst="rect">
            <a:avLst/>
          </a:prstGeom>
          <a:solidFill>
            <a:srgbClr val="C6F8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6462025" y="1841875"/>
            <a:ext cx="2463000" cy="2214600"/>
          </a:xfrm>
          <a:prstGeom prst="rect">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18"/>
          <p:cNvPicPr preferRelativeResize="0"/>
          <p:nvPr/>
        </p:nvPicPr>
        <p:blipFill>
          <a:blip r:embed="rId3">
            <a:alphaModFix/>
          </a:blip>
          <a:stretch>
            <a:fillRect/>
          </a:stretch>
        </p:blipFill>
        <p:spPr>
          <a:xfrm>
            <a:off x="2341825" y="-5350"/>
            <a:ext cx="3193800" cy="675500"/>
          </a:xfrm>
          <a:prstGeom prst="rect">
            <a:avLst/>
          </a:prstGeom>
          <a:noFill/>
          <a:ln>
            <a:noFill/>
          </a:ln>
        </p:spPr>
      </p:pic>
      <p:sp>
        <p:nvSpPr>
          <p:cNvPr id="176" name="Google Shape;176;p18"/>
          <p:cNvSpPr txBox="1"/>
          <p:nvPr/>
        </p:nvSpPr>
        <p:spPr>
          <a:xfrm>
            <a:off x="2673325" y="113700"/>
            <a:ext cx="319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La Veille numérique</a:t>
            </a:r>
            <a:endParaRPr sz="2000">
              <a:solidFill>
                <a:schemeClr val="lt1"/>
              </a:solidFill>
              <a:latin typeface="Bebas Neue"/>
              <a:ea typeface="Bebas Neue"/>
              <a:cs typeface="Bebas Neue"/>
              <a:sym typeface="Bebas Neue"/>
            </a:endParaRPr>
          </a:p>
        </p:txBody>
      </p:sp>
      <p:sp>
        <p:nvSpPr>
          <p:cNvPr id="177" name="Google Shape;177;p18"/>
          <p:cNvSpPr txBox="1"/>
          <p:nvPr/>
        </p:nvSpPr>
        <p:spPr>
          <a:xfrm>
            <a:off x="6571675" y="1926225"/>
            <a:ext cx="2243700" cy="209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i="1" lang="fr" sz="1200">
                <a:solidFill>
                  <a:srgbClr val="188D9D"/>
                </a:solidFill>
                <a:latin typeface="Calibri"/>
                <a:ea typeface="Calibri"/>
                <a:cs typeface="Calibri"/>
                <a:sym typeface="Calibri"/>
              </a:rPr>
              <a:t>Le mieux est de définir les objectifs :</a:t>
            </a:r>
            <a:r>
              <a:rPr i="1" lang="fr" sz="1000">
                <a:solidFill>
                  <a:srgbClr val="188D9D"/>
                </a:solidFill>
                <a:latin typeface="Spectral"/>
                <a:ea typeface="Spectral"/>
                <a:cs typeface="Spectral"/>
                <a:sym typeface="Spectral"/>
              </a:rPr>
              <a:t> </a:t>
            </a:r>
            <a:endParaRPr i="1" sz="1000">
              <a:solidFill>
                <a:srgbClr val="188D9D"/>
              </a:solidFill>
              <a:latin typeface="Spectral"/>
              <a:ea typeface="Spectral"/>
              <a:cs typeface="Spectral"/>
              <a:sym typeface="Spectral"/>
            </a:endParaRPr>
          </a:p>
          <a:p>
            <a:pPr indent="0" lvl="0" marL="0" rtl="0" algn="l">
              <a:lnSpc>
                <a:spcPct val="115000"/>
              </a:lnSpc>
              <a:spcBef>
                <a:spcPts val="0"/>
              </a:spcBef>
              <a:spcAft>
                <a:spcPts val="0"/>
              </a:spcAft>
              <a:buClr>
                <a:schemeClr val="dk1"/>
              </a:buClr>
              <a:buSzPts val="1100"/>
              <a:buFont typeface="Arial"/>
              <a:buNone/>
            </a:pPr>
            <a:r>
              <a:t/>
            </a:r>
            <a:endParaRPr i="1" sz="1000">
              <a:solidFill>
                <a:srgbClr val="188D9D"/>
              </a:solidFill>
              <a:latin typeface="Spectral"/>
              <a:ea typeface="Spectral"/>
              <a:cs typeface="Spectral"/>
              <a:sym typeface="Spectral"/>
            </a:endParaRPr>
          </a:p>
          <a:p>
            <a:pPr indent="0" lvl="0" marL="0" rtl="0" algn="l">
              <a:lnSpc>
                <a:spcPct val="115000"/>
              </a:lnSpc>
              <a:spcBef>
                <a:spcPts val="0"/>
              </a:spcBef>
              <a:spcAft>
                <a:spcPts val="0"/>
              </a:spcAft>
              <a:buClr>
                <a:schemeClr val="dk1"/>
              </a:buClr>
              <a:buSzPts val="1100"/>
              <a:buFont typeface="Arial"/>
              <a:buNone/>
            </a:pPr>
            <a:r>
              <a:rPr i="1" lang="fr" sz="1200">
                <a:solidFill>
                  <a:srgbClr val="188D9D"/>
                </a:solidFill>
                <a:latin typeface="Calibri"/>
                <a:ea typeface="Calibri"/>
                <a:cs typeface="Calibri"/>
                <a:sym typeface="Calibri"/>
              </a:rPr>
              <a:t>- </a:t>
            </a:r>
            <a:r>
              <a:rPr i="1" lang="fr" sz="1200">
                <a:solidFill>
                  <a:srgbClr val="188D9D"/>
                </a:solidFill>
                <a:latin typeface="Calibri"/>
                <a:ea typeface="Calibri"/>
                <a:cs typeface="Calibri"/>
                <a:sym typeface="Calibri"/>
              </a:rPr>
              <a:t>Quel est le but de la veille ? </a:t>
            </a:r>
            <a:endParaRPr i="1" sz="1200">
              <a:solidFill>
                <a:srgbClr val="188D9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fr" sz="1200">
                <a:solidFill>
                  <a:srgbClr val="188D9D"/>
                </a:solidFill>
                <a:latin typeface="Calibri"/>
                <a:ea typeface="Calibri"/>
                <a:cs typeface="Calibri"/>
                <a:sym typeface="Calibri"/>
              </a:rPr>
              <a:t>- À quelle fréquence je dois la mener (régulière ou non) ? </a:t>
            </a:r>
            <a:endParaRPr i="1" sz="1200">
              <a:solidFill>
                <a:srgbClr val="188D9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188D9D"/>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i="1" lang="fr">
                <a:solidFill>
                  <a:srgbClr val="188D9D"/>
                </a:solidFill>
                <a:latin typeface="Calibri"/>
                <a:ea typeface="Calibri"/>
                <a:cs typeface="Calibri"/>
                <a:sym typeface="Calibri"/>
              </a:rPr>
              <a:t>Directement sur votre MindMap !</a:t>
            </a:r>
            <a:endParaRPr i="1" sz="1200">
              <a:solidFill>
                <a:srgbClr val="188D9D"/>
              </a:solidFill>
              <a:latin typeface="Calibri"/>
              <a:ea typeface="Calibri"/>
              <a:cs typeface="Calibri"/>
              <a:sym typeface="Calibri"/>
            </a:endParaRPr>
          </a:p>
        </p:txBody>
      </p:sp>
      <p:cxnSp>
        <p:nvCxnSpPr>
          <p:cNvPr id="178" name="Google Shape;178;p18"/>
          <p:cNvCxnSpPr/>
          <p:nvPr/>
        </p:nvCxnSpPr>
        <p:spPr>
          <a:xfrm>
            <a:off x="2598550" y="1222000"/>
            <a:ext cx="288600" cy="0"/>
          </a:xfrm>
          <a:prstGeom prst="straightConnector1">
            <a:avLst/>
          </a:prstGeom>
          <a:noFill/>
          <a:ln cap="flat" cmpd="sng" w="28575">
            <a:solidFill>
              <a:srgbClr val="398FA1"/>
            </a:solidFill>
            <a:prstDash val="solid"/>
            <a:round/>
            <a:headEnd len="med" w="med" type="none"/>
            <a:tailEnd len="med" w="med" type="triangle"/>
          </a:ln>
        </p:spPr>
      </p:cxnSp>
      <p:cxnSp>
        <p:nvCxnSpPr>
          <p:cNvPr id="179" name="Google Shape;179;p18"/>
          <p:cNvCxnSpPr/>
          <p:nvPr/>
        </p:nvCxnSpPr>
        <p:spPr>
          <a:xfrm>
            <a:off x="2724075" y="2671975"/>
            <a:ext cx="288600" cy="0"/>
          </a:xfrm>
          <a:prstGeom prst="straightConnector1">
            <a:avLst/>
          </a:prstGeom>
          <a:noFill/>
          <a:ln cap="flat" cmpd="sng" w="28575">
            <a:solidFill>
              <a:srgbClr val="398FA1"/>
            </a:solidFill>
            <a:prstDash val="solid"/>
            <a:round/>
            <a:headEnd len="med" w="med" type="none"/>
            <a:tailEnd len="med" w="med" type="triangle"/>
          </a:ln>
        </p:spPr>
      </p:cxnSp>
      <p:sp>
        <p:nvSpPr>
          <p:cNvPr id="180" name="Google Shape;180;p18"/>
          <p:cNvSpPr txBox="1"/>
          <p:nvPr/>
        </p:nvSpPr>
        <p:spPr>
          <a:xfrm>
            <a:off x="3066475" y="2464225"/>
            <a:ext cx="3030900" cy="23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rgbClr val="398FA1"/>
                </a:solidFill>
                <a:latin typeface="Bebas Neue"/>
                <a:ea typeface="Bebas Neue"/>
                <a:cs typeface="Bebas Neue"/>
                <a:sym typeface="Bebas Neue"/>
              </a:rPr>
              <a:t>Quelques exemples … </a:t>
            </a:r>
            <a:endParaRPr sz="1500">
              <a:solidFill>
                <a:srgbClr val="398FA1"/>
              </a:solidFill>
              <a:latin typeface="Bebas Neue"/>
              <a:ea typeface="Bebas Neue"/>
              <a:cs typeface="Bebas Neue"/>
              <a:sym typeface="Bebas Neue"/>
            </a:endParaRPr>
          </a:p>
          <a:p>
            <a:pPr indent="0" lvl="0" marL="0" rtl="0" algn="l">
              <a:spcBef>
                <a:spcPts val="0"/>
              </a:spcBef>
              <a:spcAft>
                <a:spcPts val="0"/>
              </a:spcAft>
              <a:buNone/>
            </a:pPr>
            <a:r>
              <a:t/>
            </a:r>
            <a:endParaRPr sz="1500">
              <a:solidFill>
                <a:srgbClr val="398FA1"/>
              </a:solidFill>
              <a:latin typeface="Bebas Neue"/>
              <a:ea typeface="Bebas Neue"/>
              <a:cs typeface="Bebas Neue"/>
              <a:sym typeface="Bebas Neue"/>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Veille sectorielle</a:t>
            </a:r>
            <a:endParaRPr b="1" sz="1300">
              <a:solidFill>
                <a:srgbClr val="188D9D"/>
              </a:solidFill>
              <a:latin typeface="Calibri"/>
              <a:ea typeface="Calibri"/>
              <a:cs typeface="Calibri"/>
              <a:sym typeface="Calibri"/>
            </a:endParaRPr>
          </a:p>
          <a:p>
            <a:pPr indent="45720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 Pour étudier la concurrence</a:t>
            </a:r>
            <a:endParaRPr sz="1300">
              <a:solidFill>
                <a:srgbClr val="188D9D"/>
              </a:solidFill>
              <a:latin typeface="Calibri"/>
              <a:ea typeface="Calibri"/>
              <a:cs typeface="Calibri"/>
              <a:sym typeface="Calibri"/>
            </a:endParaRPr>
          </a:p>
          <a:p>
            <a:pPr indent="45720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 Pour développer votre cible</a:t>
            </a:r>
            <a:endParaRPr sz="1300">
              <a:solidFill>
                <a:srgbClr val="188D9D"/>
              </a:solidFill>
              <a:latin typeface="Calibri"/>
              <a:ea typeface="Calibri"/>
              <a:cs typeface="Calibri"/>
              <a:sym typeface="Calibri"/>
            </a:endParaRPr>
          </a:p>
          <a:p>
            <a:pPr indent="0" lvl="0" marL="0" rtl="0" algn="l">
              <a:lnSpc>
                <a:spcPct val="150000"/>
              </a:lnSpc>
              <a:spcBef>
                <a:spcPts val="0"/>
              </a:spcBef>
              <a:spcAft>
                <a:spcPts val="0"/>
              </a:spcAft>
              <a:buNone/>
            </a:pPr>
            <a:r>
              <a:rPr b="1" lang="fr" sz="1300">
                <a:solidFill>
                  <a:srgbClr val="188D9D"/>
                </a:solidFill>
                <a:latin typeface="Calibri"/>
                <a:ea typeface="Calibri"/>
                <a:cs typeface="Calibri"/>
                <a:sym typeface="Calibri"/>
              </a:rPr>
              <a:t>- Veille technologique</a:t>
            </a:r>
            <a:endParaRPr b="1" sz="1300">
              <a:solidFill>
                <a:srgbClr val="188D9D"/>
              </a:solidFill>
              <a:latin typeface="Calibri"/>
              <a:ea typeface="Calibri"/>
              <a:cs typeface="Calibri"/>
              <a:sym typeface="Calibri"/>
            </a:endParaRPr>
          </a:p>
          <a:p>
            <a:pPr indent="45720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 Quel outil pour mon logo ?</a:t>
            </a:r>
            <a:endParaRPr sz="1300">
              <a:solidFill>
                <a:srgbClr val="188D9D"/>
              </a:solidFill>
              <a:latin typeface="Calibri"/>
              <a:ea typeface="Calibri"/>
              <a:cs typeface="Calibri"/>
              <a:sym typeface="Calibri"/>
            </a:endParaRPr>
          </a:p>
          <a:p>
            <a:pPr indent="457200" lvl="0" marL="0" rtl="0" algn="l">
              <a:lnSpc>
                <a:spcPct val="150000"/>
              </a:lnSpc>
              <a:spcBef>
                <a:spcPts val="0"/>
              </a:spcBef>
              <a:spcAft>
                <a:spcPts val="0"/>
              </a:spcAft>
              <a:buNone/>
            </a:pPr>
            <a:r>
              <a:rPr lang="fr" sz="1300">
                <a:solidFill>
                  <a:srgbClr val="188D9D"/>
                </a:solidFill>
                <a:latin typeface="Calibri"/>
                <a:ea typeface="Calibri"/>
                <a:cs typeface="Calibri"/>
                <a:sym typeface="Calibri"/>
              </a:rPr>
              <a:t>- Quel outil pour mon agenda ?</a:t>
            </a:r>
            <a:endParaRPr sz="1300">
              <a:solidFill>
                <a:srgbClr val="188D9D"/>
              </a:solidFill>
              <a:latin typeface="Calibri"/>
              <a:ea typeface="Calibri"/>
              <a:cs typeface="Calibri"/>
              <a:sym typeface="Calibri"/>
            </a:endParaRPr>
          </a:p>
        </p:txBody>
      </p:sp>
      <p:sp>
        <p:nvSpPr>
          <p:cNvPr id="181" name="Google Shape;181;p18"/>
          <p:cNvSpPr txBox="1"/>
          <p:nvPr/>
        </p:nvSpPr>
        <p:spPr>
          <a:xfrm>
            <a:off x="2942225" y="983800"/>
            <a:ext cx="3030900" cy="125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500">
                <a:solidFill>
                  <a:srgbClr val="398FA1"/>
                </a:solidFill>
                <a:latin typeface="Bebas Neue"/>
                <a:ea typeface="Bebas Neue"/>
                <a:cs typeface="Bebas Neue"/>
                <a:sym typeface="Bebas Neue"/>
              </a:rPr>
              <a:t>À QUOI ÇA SERT ?</a:t>
            </a:r>
            <a:endParaRPr b="1" sz="1200">
              <a:solidFill>
                <a:srgbClr val="398FA1"/>
              </a:solidFill>
              <a:latin typeface="Oswald"/>
              <a:ea typeface="Oswald"/>
              <a:cs typeface="Oswald"/>
              <a:sym typeface="Oswald"/>
            </a:endParaRPr>
          </a:p>
          <a:p>
            <a:pPr indent="0" lvl="0" marL="0" rtl="0" algn="l">
              <a:spcBef>
                <a:spcPts val="1000"/>
              </a:spcBef>
              <a:spcAft>
                <a:spcPts val="0"/>
              </a:spcAft>
              <a:buNone/>
            </a:pPr>
            <a:r>
              <a:rPr lang="fr" sz="1100">
                <a:solidFill>
                  <a:srgbClr val="188D9D"/>
                </a:solidFill>
                <a:latin typeface="Calibri"/>
                <a:ea typeface="Calibri"/>
                <a:cs typeface="Calibri"/>
                <a:sym typeface="Calibri"/>
              </a:rPr>
              <a:t>L</a:t>
            </a:r>
            <a:r>
              <a:rPr lang="fr" sz="1100">
                <a:solidFill>
                  <a:srgbClr val="188D9D"/>
                </a:solidFill>
                <a:latin typeface="Calibri"/>
                <a:ea typeface="Calibri"/>
                <a:cs typeface="Calibri"/>
                <a:sym typeface="Calibri"/>
              </a:rPr>
              <a:t>a veille est une méthode qui permet de se tenir informer sur des sujets que nous définissons au préalable et qu’il nous est utile de connaître en fonction de nos objectifs. </a:t>
            </a:r>
            <a:endParaRPr sz="1100">
              <a:solidFill>
                <a:srgbClr val="188D9D"/>
              </a:solidFill>
              <a:latin typeface="Calibri"/>
              <a:ea typeface="Calibri"/>
              <a:cs typeface="Calibri"/>
              <a:sym typeface="Calibri"/>
            </a:endParaRPr>
          </a:p>
        </p:txBody>
      </p:sp>
      <p:pic>
        <p:nvPicPr>
          <p:cNvPr id="182" name="Google Shape;182;p18"/>
          <p:cNvPicPr preferRelativeResize="0"/>
          <p:nvPr/>
        </p:nvPicPr>
        <p:blipFill>
          <a:blip r:embed="rId4">
            <a:alphaModFix/>
          </a:blip>
          <a:stretch>
            <a:fillRect/>
          </a:stretch>
        </p:blipFill>
        <p:spPr>
          <a:xfrm>
            <a:off x="152400" y="152400"/>
            <a:ext cx="773721" cy="788600"/>
          </a:xfrm>
          <a:prstGeom prst="rect">
            <a:avLst/>
          </a:prstGeom>
          <a:noFill/>
          <a:ln>
            <a:noFill/>
          </a:ln>
        </p:spPr>
      </p:pic>
      <p:cxnSp>
        <p:nvCxnSpPr>
          <p:cNvPr id="183" name="Google Shape;183;p18"/>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84" name="Google Shape;184;p18"/>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85" name="Google Shape;185;p18"/>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86" name="Google Shape;186;p18"/>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187" name="Google Shape;187;p18"/>
          <p:cNvSpPr/>
          <p:nvPr/>
        </p:nvSpPr>
        <p:spPr>
          <a:xfrm>
            <a:off x="533328" y="18418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534228" y="1335063"/>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txBox="1"/>
          <p:nvPr/>
        </p:nvSpPr>
        <p:spPr>
          <a:xfrm>
            <a:off x="763975" y="1254625"/>
            <a:ext cx="14427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MINDMAP</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MINDMEISTER</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culture numérique</a:t>
            </a:r>
            <a:endParaRPr>
              <a:solidFill>
                <a:srgbClr val="398FA1"/>
              </a:solidFill>
              <a:latin typeface="Bebas Neue"/>
              <a:ea typeface="Bebas Neue"/>
              <a:cs typeface="Bebas Neue"/>
              <a:sym typeface="Bebas Neue"/>
            </a:endParaRPr>
          </a:p>
          <a:p>
            <a:pPr indent="0" lvl="0" marL="0" rtl="0" algn="l">
              <a:spcBef>
                <a:spcPts val="0"/>
              </a:spcBef>
              <a:spcAft>
                <a:spcPts val="0"/>
              </a:spcAft>
              <a:buClr>
                <a:schemeClr val="dk1"/>
              </a:buClr>
              <a:buSzPts val="1100"/>
              <a:buFont typeface="Arial"/>
              <a:buNone/>
            </a:pPr>
            <a:r>
              <a:t/>
            </a:r>
            <a:endParaRPr>
              <a:solidFill>
                <a:srgbClr val="398FA1"/>
              </a:solidFill>
              <a:latin typeface="Bebas Neue"/>
              <a:ea typeface="Bebas Neue"/>
              <a:cs typeface="Bebas Neue"/>
              <a:sym typeface="Bebas Neue"/>
            </a:endParaRPr>
          </a:p>
        </p:txBody>
      </p:sp>
      <p:sp>
        <p:nvSpPr>
          <p:cNvPr id="190" name="Google Shape;190;p18"/>
          <p:cNvSpPr/>
          <p:nvPr/>
        </p:nvSpPr>
        <p:spPr>
          <a:xfrm>
            <a:off x="534228" y="23230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94" name="Shape 194"/>
        <p:cNvGrpSpPr/>
        <p:nvPr/>
      </p:nvGrpSpPr>
      <p:grpSpPr>
        <a:xfrm>
          <a:off x="0" y="0"/>
          <a:ext cx="0" cy="0"/>
          <a:chOff x="0" y="0"/>
          <a:chExt cx="0" cy="0"/>
        </a:xfrm>
      </p:grpSpPr>
      <p:pic>
        <p:nvPicPr>
          <p:cNvPr id="195" name="Google Shape;195;p19"/>
          <p:cNvPicPr preferRelativeResize="0"/>
          <p:nvPr/>
        </p:nvPicPr>
        <p:blipFill>
          <a:blip r:embed="rId3">
            <a:alphaModFix/>
          </a:blip>
          <a:stretch>
            <a:fillRect/>
          </a:stretch>
        </p:blipFill>
        <p:spPr>
          <a:xfrm>
            <a:off x="3026222" y="2157800"/>
            <a:ext cx="3588177" cy="599650"/>
          </a:xfrm>
          <a:prstGeom prst="rect">
            <a:avLst/>
          </a:prstGeom>
          <a:noFill/>
          <a:ln>
            <a:noFill/>
          </a:ln>
        </p:spPr>
      </p:pic>
      <p:pic>
        <p:nvPicPr>
          <p:cNvPr id="196" name="Google Shape;196;p19"/>
          <p:cNvPicPr preferRelativeResize="0"/>
          <p:nvPr/>
        </p:nvPicPr>
        <p:blipFill>
          <a:blip r:embed="rId4">
            <a:alphaModFix/>
          </a:blip>
          <a:stretch>
            <a:fillRect/>
          </a:stretch>
        </p:blipFill>
        <p:spPr>
          <a:xfrm>
            <a:off x="3901495" y="727825"/>
            <a:ext cx="1234059" cy="1257825"/>
          </a:xfrm>
          <a:prstGeom prst="rect">
            <a:avLst/>
          </a:prstGeom>
          <a:noFill/>
          <a:ln>
            <a:noFill/>
          </a:ln>
        </p:spPr>
      </p:pic>
      <p:cxnSp>
        <p:nvCxnSpPr>
          <p:cNvPr id="197" name="Google Shape;197;p19"/>
          <p:cNvCxnSpPr/>
          <p:nvPr/>
        </p:nvCxnSpPr>
        <p:spPr>
          <a:xfrm rot="10800000">
            <a:off x="4461680" y="638541"/>
            <a:ext cx="0" cy="128400"/>
          </a:xfrm>
          <a:prstGeom prst="straightConnector1">
            <a:avLst/>
          </a:prstGeom>
          <a:noFill/>
          <a:ln cap="flat" cmpd="sng" w="38100">
            <a:solidFill>
              <a:srgbClr val="C6F8F3"/>
            </a:solidFill>
            <a:prstDash val="solid"/>
            <a:round/>
            <a:headEnd len="med" w="med" type="none"/>
            <a:tailEnd len="med" w="med" type="none"/>
          </a:ln>
        </p:spPr>
      </p:cxnSp>
      <p:sp>
        <p:nvSpPr>
          <p:cNvPr id="198" name="Google Shape;198;p19"/>
          <p:cNvSpPr txBox="1"/>
          <p:nvPr/>
        </p:nvSpPr>
        <p:spPr>
          <a:xfrm>
            <a:off x="3379500" y="2211325"/>
            <a:ext cx="257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C’EST FINI POUR aujourd’hui !</a:t>
            </a:r>
            <a:endParaRPr sz="2000">
              <a:solidFill>
                <a:srgbClr val="398FA1"/>
              </a:solidFill>
              <a:latin typeface="Bebas Neue"/>
              <a:ea typeface="Bebas Neue"/>
              <a:cs typeface="Bebas Neue"/>
              <a:sym typeface="Bebas Neue"/>
            </a:endParaRPr>
          </a:p>
        </p:txBody>
      </p:sp>
      <p:sp>
        <p:nvSpPr>
          <p:cNvPr id="199" name="Google Shape;199;p19"/>
          <p:cNvSpPr txBox="1"/>
          <p:nvPr/>
        </p:nvSpPr>
        <p:spPr>
          <a:xfrm>
            <a:off x="1015875" y="395650"/>
            <a:ext cx="288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398FA1"/>
                </a:solidFill>
              </a:rPr>
              <a:t>Tablettes tactiles</a:t>
            </a:r>
            <a:r>
              <a:rPr b="1" lang="fr" sz="1800">
                <a:solidFill>
                  <a:srgbClr val="398FA1"/>
                </a:solidFill>
              </a:rPr>
              <a:t>.</a:t>
            </a:r>
            <a:endParaRPr b="1" sz="1800">
              <a:solidFill>
                <a:srgbClr val="398FA1"/>
              </a:solidFill>
            </a:endParaRPr>
          </a:p>
        </p:txBody>
      </p:sp>
      <p:cxnSp>
        <p:nvCxnSpPr>
          <p:cNvPr id="200" name="Google Shape;200;p19"/>
          <p:cNvCxnSpPr/>
          <p:nvPr/>
        </p:nvCxnSpPr>
        <p:spPr>
          <a:xfrm rot="10800000">
            <a:off x="4461680" y="44891"/>
            <a:ext cx="0" cy="128400"/>
          </a:xfrm>
          <a:prstGeom prst="straightConnector1">
            <a:avLst/>
          </a:prstGeom>
          <a:noFill/>
          <a:ln cap="flat" cmpd="sng" w="38100">
            <a:solidFill>
              <a:srgbClr val="C6F8F3"/>
            </a:solidFill>
            <a:prstDash val="solid"/>
            <a:round/>
            <a:headEnd len="med" w="med" type="none"/>
            <a:tailEnd len="med" w="med" type="none"/>
          </a:ln>
        </p:spPr>
      </p:cxnSp>
      <p:cxnSp>
        <p:nvCxnSpPr>
          <p:cNvPr id="201" name="Google Shape;201;p19"/>
          <p:cNvCxnSpPr/>
          <p:nvPr/>
        </p:nvCxnSpPr>
        <p:spPr>
          <a:xfrm rot="10800000">
            <a:off x="4461680" y="341716"/>
            <a:ext cx="0" cy="128400"/>
          </a:xfrm>
          <a:prstGeom prst="straightConnector1">
            <a:avLst/>
          </a:prstGeom>
          <a:noFill/>
          <a:ln cap="flat" cmpd="sng" w="38100">
            <a:solidFill>
              <a:srgbClr val="C6F8F3"/>
            </a:solidFill>
            <a:prstDash val="solid"/>
            <a:round/>
            <a:headEnd len="med" w="med" type="none"/>
            <a:tailEnd len="med" w="med" type="none"/>
          </a:ln>
        </p:spPr>
      </p:cxnSp>
      <p:pic>
        <p:nvPicPr>
          <p:cNvPr id="202" name="Google Shape;202;p19"/>
          <p:cNvPicPr preferRelativeResize="0"/>
          <p:nvPr/>
        </p:nvPicPr>
        <p:blipFill>
          <a:blip r:embed="rId5">
            <a:alphaModFix/>
          </a:blip>
          <a:stretch>
            <a:fillRect/>
          </a:stretch>
        </p:blipFill>
        <p:spPr>
          <a:xfrm>
            <a:off x="3203256" y="2929605"/>
            <a:ext cx="2630548" cy="595976"/>
          </a:xfrm>
          <a:prstGeom prst="rect">
            <a:avLst/>
          </a:prstGeom>
          <a:noFill/>
          <a:ln>
            <a:noFill/>
          </a:ln>
        </p:spPr>
      </p:pic>
      <p:pic>
        <p:nvPicPr>
          <p:cNvPr id="203" name="Google Shape;203;p19"/>
          <p:cNvPicPr preferRelativeResize="0"/>
          <p:nvPr/>
        </p:nvPicPr>
        <p:blipFill>
          <a:blip r:embed="rId6">
            <a:alphaModFix/>
          </a:blip>
          <a:stretch>
            <a:fillRect/>
          </a:stretch>
        </p:blipFill>
        <p:spPr>
          <a:xfrm>
            <a:off x="3695700" y="3525581"/>
            <a:ext cx="1752600" cy="571500"/>
          </a:xfrm>
          <a:prstGeom prst="rect">
            <a:avLst/>
          </a:prstGeom>
          <a:noFill/>
          <a:ln>
            <a:noFill/>
          </a:ln>
        </p:spPr>
      </p:pic>
      <p:sp>
        <p:nvSpPr>
          <p:cNvPr id="204" name="Google Shape;204;p19"/>
          <p:cNvSpPr txBox="1"/>
          <p:nvPr/>
        </p:nvSpPr>
        <p:spPr>
          <a:xfrm>
            <a:off x="3992550" y="4097075"/>
            <a:ext cx="1347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200" u="sng">
                <a:solidFill>
                  <a:srgbClr val="398FA1"/>
                </a:solidFill>
                <a:latin typeface="Oswald Medium"/>
                <a:ea typeface="Oswald Medium"/>
                <a:cs typeface="Oswald Medium"/>
                <a:sym typeface="Oswald Medium"/>
              </a:rPr>
              <a:t>public@snzn.org</a:t>
            </a:r>
            <a:endParaRPr sz="1200" u="sng">
              <a:solidFill>
                <a:srgbClr val="398FA1"/>
              </a:solidFill>
              <a:latin typeface="Oswald Medium"/>
              <a:ea typeface="Oswald Medium"/>
              <a:cs typeface="Oswald Medium"/>
              <a:sym typeface="Oswald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