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embeddedFontLst>
    <p:embeddedFont>
      <p:font typeface="Oswald" panose="020B0604020202020204" charset="0"/>
      <p:regular r:id="rId10"/>
      <p:bold r:id="rId11"/>
    </p:embeddedFont>
    <p:embeddedFont>
      <p:font typeface="Calibri" panose="020F0502020204030204" pitchFamily="34" charset="0"/>
      <p:regular r:id="rId12"/>
      <p:bold r:id="rId13"/>
      <p:italic r:id="rId14"/>
      <p:boldItalic r:id="rId15"/>
    </p:embeddedFont>
    <p:embeddedFont>
      <p:font typeface="Bebas Neue" panose="020B0604020202020204" charset="0"/>
      <p:regular r:id="rId16"/>
    </p:embeddedFont>
    <p:embeddedFont>
      <p:font typeface="Oswald Light" panose="020B0604020202020204" charset="0"/>
      <p:regular r:id="rId17"/>
      <p:bold r:id="rId18"/>
    </p:embeddedFont>
    <p:embeddedFont>
      <p:font typeface="Oswald Medium" panose="020B0604020202020204" charset="0"/>
      <p:regular r:id="rId19"/>
      <p:bold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65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heme" Target="theme/theme1.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091ad42ccf_0_6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091ad42ccf_0_6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sz="1000">
                <a:latin typeface="Calibri"/>
                <a:ea typeface="Calibri"/>
                <a:cs typeface="Calibri"/>
                <a:sym typeface="Calibri"/>
              </a:rPr>
              <a:t>Présentation de l’animatrice et des objectifs de la séance</a:t>
            </a:r>
            <a:endParaRPr sz="1000">
              <a:latin typeface="Calibri"/>
              <a:ea typeface="Calibri"/>
              <a:cs typeface="Calibri"/>
              <a:sym typeface="Calibri"/>
            </a:endParaRPr>
          </a:p>
          <a:p>
            <a:pPr marL="0" lvl="0" indent="0" algn="l" rtl="0">
              <a:spcBef>
                <a:spcPts val="0"/>
              </a:spcBef>
              <a:spcAft>
                <a:spcPts val="0"/>
              </a:spcAft>
              <a:buNone/>
            </a:pPr>
            <a:r>
              <a:rPr lang="fr" sz="1000">
                <a:latin typeface="Calibri"/>
                <a:ea typeface="Calibri"/>
                <a:cs typeface="Calibri"/>
                <a:sym typeface="Calibri"/>
              </a:rPr>
              <a:t>Médiation sur le robot et l’oeuvre artistique de référence</a:t>
            </a:r>
            <a:endParaRPr sz="1000">
              <a:latin typeface="Calibri"/>
              <a:ea typeface="Calibri"/>
              <a:cs typeface="Calibri"/>
              <a:sym typeface="Calibri"/>
            </a:endParaRPr>
          </a:p>
          <a:p>
            <a:pPr marL="0" lvl="0" indent="0" algn="l" rtl="0">
              <a:spcBef>
                <a:spcPts val="0"/>
              </a:spcBef>
              <a:spcAft>
                <a:spcPts val="0"/>
              </a:spcAft>
              <a:buNone/>
            </a:pPr>
            <a:r>
              <a:rPr lang="fr" sz="1000">
                <a:latin typeface="Calibri"/>
                <a:ea typeface="Calibri"/>
                <a:cs typeface="Calibri"/>
                <a:sym typeface="Calibri"/>
              </a:rPr>
              <a:t>Test du robot et démonstration de la fonction</a:t>
            </a:r>
            <a:endParaRPr sz="1000">
              <a:latin typeface="Calibri"/>
              <a:ea typeface="Calibri"/>
              <a:cs typeface="Calibri"/>
              <a:sym typeface="Calibri"/>
            </a:endParaRPr>
          </a:p>
          <a:p>
            <a:pPr marL="0" lvl="0" indent="0" algn="l" rtl="0">
              <a:spcBef>
                <a:spcPts val="0"/>
              </a:spcBef>
              <a:spcAft>
                <a:spcPts val="0"/>
              </a:spcAft>
              <a:buNone/>
            </a:pPr>
            <a:r>
              <a:rPr lang="fr" sz="1000">
                <a:latin typeface="Calibri"/>
                <a:ea typeface="Calibri"/>
                <a:cs typeface="Calibri"/>
                <a:sym typeface="Calibri"/>
              </a:rPr>
              <a:t>Activité pratique de dessin avec Thymio</a:t>
            </a:r>
            <a:endParaRPr sz="1000">
              <a:latin typeface="Calibri"/>
              <a:ea typeface="Calibri"/>
              <a:cs typeface="Calibri"/>
              <a:sym typeface="Calibri"/>
            </a:endParaRPr>
          </a:p>
          <a:p>
            <a:pPr marL="0" lvl="0" indent="0" algn="l" rtl="0">
              <a:spcBef>
                <a:spcPts val="0"/>
              </a:spcBef>
              <a:spcAft>
                <a:spcPts val="0"/>
              </a:spcAft>
              <a:buNone/>
            </a:pPr>
            <a:r>
              <a:rPr lang="fr" sz="1000">
                <a:latin typeface="Calibri"/>
                <a:ea typeface="Calibri"/>
                <a:cs typeface="Calibri"/>
                <a:sym typeface="Calibri"/>
              </a:rPr>
              <a:t>Bonus / ouverture sur les autres fonctions du robot </a:t>
            </a:r>
            <a:endParaRPr sz="1000">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31dc029658_1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31dc029658_1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1de0bb6ae8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1de0bb6ae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31dc029658_1_1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131dc029658_1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121682385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1121682385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1a84e431db_0_5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11a84e431db_0_5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10.png"/><Relationship Id="rId7" Type="http://schemas.openxmlformats.org/officeDocument/2006/relationships/hyperlink" Target="http://www.youtube.com/watch?v=40NdEkdnZiU"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1.jpg"/><Relationship Id="rId5" Type="http://schemas.openxmlformats.org/officeDocument/2006/relationships/hyperlink" Target="http://www.youtube.com/watch?v=c65xJv9aYPU" TargetMode="Externa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hyperlink" Target="https://www.makery.info/labs-map/" TargetMode="External"/><Relationship Id="rId3" Type="http://schemas.openxmlformats.org/officeDocument/2006/relationships/image" Target="../media/image10.pn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hyperlink" Target="https://www.thingiverse.com/" TargetMode="External"/><Relationship Id="rId4" Type="http://schemas.openxmlformats.org/officeDocument/2006/relationships/hyperlink" Target="https://cults3d.com/fr/mot-clefs/gratuit" TargetMode="Externa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0.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8.png"/><Relationship Id="rId5" Type="http://schemas.openxmlformats.org/officeDocument/2006/relationships/image" Target="../media/image16.png"/><Relationship Id="rId10" Type="http://schemas.openxmlformats.org/officeDocument/2006/relationships/image" Target="../media/image20.jpg"/><Relationship Id="rId4" Type="http://schemas.openxmlformats.org/officeDocument/2006/relationships/image" Target="../media/image15.png"/><Relationship Id="rId9" Type="http://schemas.openxmlformats.org/officeDocument/2006/relationships/hyperlink" Target="http://www.youtube.com/watch?v=hEAoKkBQxP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hyperlink" Target="https://cults3d.com/en/3d-model/home/porte-photo-jp3dservices" TargetMode="Externa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CF7F9"/>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5076800" y="2361225"/>
            <a:ext cx="3561600" cy="12876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Clr>
                <a:srgbClr val="000000"/>
              </a:buClr>
              <a:buSzPts val="990"/>
              <a:buFont typeface="Arial"/>
              <a:buNone/>
            </a:pPr>
            <a:r>
              <a:rPr lang="fr" sz="3980">
                <a:solidFill>
                  <a:srgbClr val="398FA1"/>
                </a:solidFill>
                <a:latin typeface="Bebas Neue"/>
                <a:ea typeface="Bebas Neue"/>
                <a:cs typeface="Bebas Neue"/>
                <a:sym typeface="Bebas Neue"/>
              </a:rPr>
              <a:t>Porte-photo personnalisé</a:t>
            </a:r>
            <a:endParaRPr sz="3980">
              <a:solidFill>
                <a:srgbClr val="398FA1"/>
              </a:solidFill>
              <a:latin typeface="Bebas Neue"/>
              <a:ea typeface="Bebas Neue"/>
              <a:cs typeface="Bebas Neue"/>
              <a:sym typeface="Bebas Neue"/>
            </a:endParaRPr>
          </a:p>
        </p:txBody>
      </p:sp>
      <p:sp>
        <p:nvSpPr>
          <p:cNvPr id="55" name="Google Shape;55;p13"/>
          <p:cNvSpPr txBox="1">
            <a:spLocks noGrp="1"/>
          </p:cNvSpPr>
          <p:nvPr>
            <p:ph type="subTitle" idx="1"/>
          </p:nvPr>
        </p:nvSpPr>
        <p:spPr>
          <a:xfrm>
            <a:off x="4842805" y="3873133"/>
            <a:ext cx="3795600" cy="792600"/>
          </a:xfrm>
          <a:prstGeom prst="rect">
            <a:avLst/>
          </a:prstGeom>
        </p:spPr>
        <p:txBody>
          <a:bodyPr spcFirstLastPara="1" wrap="square" lIns="91425" tIns="91425" rIns="91425" bIns="91425" anchor="t" anchorCtr="0">
            <a:normAutofit fontScale="85000" lnSpcReduction="20000"/>
          </a:bodyPr>
          <a:lstStyle/>
          <a:p>
            <a:pPr marL="0" lvl="0" indent="0" algn="r" rtl="0">
              <a:spcBef>
                <a:spcPts val="0"/>
              </a:spcBef>
              <a:spcAft>
                <a:spcPts val="0"/>
              </a:spcAft>
              <a:buNone/>
            </a:pPr>
            <a:r>
              <a:rPr lang="fr" i="1">
                <a:solidFill>
                  <a:srgbClr val="70C4B4"/>
                </a:solidFill>
                <a:latin typeface="Bebas Neue"/>
                <a:ea typeface="Bebas Neue"/>
                <a:cs typeface="Bebas Neue"/>
                <a:sym typeface="Bebas Neue"/>
              </a:rPr>
              <a:t>Activité de découverte </a:t>
            </a:r>
            <a:endParaRPr i="1">
              <a:solidFill>
                <a:srgbClr val="70C4B4"/>
              </a:solidFill>
              <a:latin typeface="Bebas Neue"/>
              <a:ea typeface="Bebas Neue"/>
              <a:cs typeface="Bebas Neue"/>
              <a:sym typeface="Bebas Neue"/>
            </a:endParaRPr>
          </a:p>
          <a:p>
            <a:pPr marL="0" lvl="0" indent="0" algn="r" rtl="0">
              <a:spcBef>
                <a:spcPts val="0"/>
              </a:spcBef>
              <a:spcAft>
                <a:spcPts val="0"/>
              </a:spcAft>
              <a:buNone/>
            </a:pPr>
            <a:r>
              <a:rPr lang="fr" i="1">
                <a:solidFill>
                  <a:srgbClr val="70C4B4"/>
                </a:solidFill>
                <a:latin typeface="Bebas Neue"/>
                <a:ea typeface="Bebas Neue"/>
                <a:cs typeface="Bebas Neue"/>
                <a:sym typeface="Bebas Neue"/>
              </a:rPr>
              <a:t>de l’impression 3D</a:t>
            </a:r>
            <a:endParaRPr i="1">
              <a:solidFill>
                <a:srgbClr val="70C4B4"/>
              </a:solidFill>
              <a:latin typeface="Bebas Neue"/>
              <a:ea typeface="Bebas Neue"/>
              <a:cs typeface="Bebas Neue"/>
              <a:sym typeface="Bebas Neue"/>
            </a:endParaRPr>
          </a:p>
        </p:txBody>
      </p:sp>
      <p:sp>
        <p:nvSpPr>
          <p:cNvPr id="56" name="Google Shape;56;p13"/>
          <p:cNvSpPr txBox="1"/>
          <p:nvPr/>
        </p:nvSpPr>
        <p:spPr>
          <a:xfrm>
            <a:off x="2192225" y="1871350"/>
            <a:ext cx="684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Image</a:t>
            </a:r>
            <a:endParaRPr/>
          </a:p>
        </p:txBody>
      </p:sp>
      <p:pic>
        <p:nvPicPr>
          <p:cNvPr id="57" name="Google Shape;57;p13"/>
          <p:cNvPicPr preferRelativeResize="0"/>
          <p:nvPr/>
        </p:nvPicPr>
        <p:blipFill>
          <a:blip r:embed="rId3">
            <a:alphaModFix/>
          </a:blip>
          <a:stretch>
            <a:fillRect/>
          </a:stretch>
        </p:blipFill>
        <p:spPr>
          <a:xfrm>
            <a:off x="5320749" y="162849"/>
            <a:ext cx="2412375" cy="2108700"/>
          </a:xfrm>
          <a:prstGeom prst="rect">
            <a:avLst/>
          </a:prstGeom>
          <a:noFill/>
          <a:ln>
            <a:noFill/>
          </a:ln>
        </p:spPr>
      </p:pic>
      <p:pic>
        <p:nvPicPr>
          <p:cNvPr id="58" name="Google Shape;58;p13"/>
          <p:cNvPicPr preferRelativeResize="0"/>
          <p:nvPr/>
        </p:nvPicPr>
        <p:blipFill>
          <a:blip r:embed="rId4">
            <a:alphaModFix/>
          </a:blip>
          <a:stretch>
            <a:fillRect/>
          </a:stretch>
        </p:blipFill>
        <p:spPr>
          <a:xfrm>
            <a:off x="278031" y="4373510"/>
            <a:ext cx="2630548" cy="595976"/>
          </a:xfrm>
          <a:prstGeom prst="rect">
            <a:avLst/>
          </a:prstGeom>
          <a:noFill/>
          <a:ln>
            <a:noFill/>
          </a:ln>
        </p:spPr>
      </p:pic>
      <p:pic>
        <p:nvPicPr>
          <p:cNvPr id="59" name="Google Shape;59;p13"/>
          <p:cNvPicPr preferRelativeResize="0"/>
          <p:nvPr/>
        </p:nvPicPr>
        <p:blipFill rotWithShape="1">
          <a:blip r:embed="rId5">
            <a:alphaModFix/>
          </a:blip>
          <a:srcRect l="11573" r="11573"/>
          <a:stretch/>
        </p:blipFill>
        <p:spPr>
          <a:xfrm>
            <a:off x="361175" y="708600"/>
            <a:ext cx="4590647" cy="3360877"/>
          </a:xfrm>
          <a:prstGeom prst="rect">
            <a:avLst/>
          </a:prstGeom>
          <a:noFill/>
          <a:ln>
            <a:noFill/>
          </a:ln>
        </p:spPr>
      </p:pic>
      <p:pic>
        <p:nvPicPr>
          <p:cNvPr id="60" name="Google Shape;60;p13"/>
          <p:cNvPicPr preferRelativeResize="0"/>
          <p:nvPr/>
        </p:nvPicPr>
        <p:blipFill rotWithShape="1">
          <a:blip r:embed="rId6">
            <a:alphaModFix/>
          </a:blip>
          <a:srcRect l="12055" t="23649" r="17487" b="8332"/>
          <a:stretch/>
        </p:blipFill>
        <p:spPr>
          <a:xfrm rot="595164">
            <a:off x="7330327" y="1259206"/>
            <a:ext cx="542396" cy="560036"/>
          </a:xfrm>
          <a:prstGeom prst="rect">
            <a:avLst/>
          </a:prstGeom>
          <a:noFill/>
          <a:ln>
            <a:noFill/>
          </a:ln>
        </p:spPr>
      </p:pic>
      <p:pic>
        <p:nvPicPr>
          <p:cNvPr id="61" name="Google Shape;61;p13"/>
          <p:cNvPicPr preferRelativeResize="0"/>
          <p:nvPr/>
        </p:nvPicPr>
        <p:blipFill>
          <a:blip r:embed="rId7">
            <a:alphaModFix amt="80000"/>
          </a:blip>
          <a:stretch>
            <a:fillRect/>
          </a:stretch>
        </p:blipFill>
        <p:spPr>
          <a:xfrm>
            <a:off x="361175" y="708600"/>
            <a:ext cx="4590650" cy="33608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CF7F9"/>
        </a:solidFill>
        <a:effectLst/>
      </p:bgPr>
    </p:bg>
    <p:spTree>
      <p:nvGrpSpPr>
        <p:cNvPr id="1" name="Shape 65"/>
        <p:cNvGrpSpPr/>
        <p:nvPr/>
      </p:nvGrpSpPr>
      <p:grpSpPr>
        <a:xfrm>
          <a:off x="0" y="0"/>
          <a:ext cx="0" cy="0"/>
          <a:chOff x="0" y="0"/>
          <a:chExt cx="0" cy="0"/>
        </a:xfrm>
      </p:grpSpPr>
      <p:pic>
        <p:nvPicPr>
          <p:cNvPr id="66" name="Google Shape;66;p14"/>
          <p:cNvPicPr preferRelativeResize="0"/>
          <p:nvPr/>
        </p:nvPicPr>
        <p:blipFill>
          <a:blip r:embed="rId3">
            <a:alphaModFix/>
          </a:blip>
          <a:stretch>
            <a:fillRect/>
          </a:stretch>
        </p:blipFill>
        <p:spPr>
          <a:xfrm>
            <a:off x="363575" y="1267225"/>
            <a:ext cx="4103651" cy="2326599"/>
          </a:xfrm>
          <a:prstGeom prst="rect">
            <a:avLst/>
          </a:prstGeom>
          <a:noFill/>
          <a:ln>
            <a:noFill/>
          </a:ln>
        </p:spPr>
      </p:pic>
      <p:sp>
        <p:nvSpPr>
          <p:cNvPr id="67" name="Google Shape;67;p14"/>
          <p:cNvSpPr/>
          <p:nvPr/>
        </p:nvSpPr>
        <p:spPr>
          <a:xfrm>
            <a:off x="5911175" y="363575"/>
            <a:ext cx="2846100" cy="788700"/>
          </a:xfrm>
          <a:prstGeom prst="rect">
            <a:avLst/>
          </a:prstGeom>
          <a:solidFill>
            <a:srgbClr val="EC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 name="Google Shape;68;p14"/>
          <p:cNvPicPr preferRelativeResize="0"/>
          <p:nvPr/>
        </p:nvPicPr>
        <p:blipFill>
          <a:blip r:embed="rId4">
            <a:alphaModFix/>
          </a:blip>
          <a:stretch>
            <a:fillRect/>
          </a:stretch>
        </p:blipFill>
        <p:spPr>
          <a:xfrm>
            <a:off x="5204375" y="363575"/>
            <a:ext cx="3552901" cy="2326601"/>
          </a:xfrm>
          <a:prstGeom prst="rect">
            <a:avLst/>
          </a:prstGeom>
          <a:noFill/>
          <a:ln>
            <a:noFill/>
          </a:ln>
        </p:spPr>
      </p:pic>
      <p:pic>
        <p:nvPicPr>
          <p:cNvPr id="69" name="Google Shape;69;p14"/>
          <p:cNvPicPr preferRelativeResize="0"/>
          <p:nvPr/>
        </p:nvPicPr>
        <p:blipFill>
          <a:blip r:embed="rId5">
            <a:alphaModFix/>
          </a:blip>
          <a:stretch>
            <a:fillRect/>
          </a:stretch>
        </p:blipFill>
        <p:spPr>
          <a:xfrm>
            <a:off x="152400" y="152400"/>
            <a:ext cx="773721" cy="788600"/>
          </a:xfrm>
          <a:prstGeom prst="rect">
            <a:avLst/>
          </a:prstGeom>
          <a:noFill/>
          <a:ln>
            <a:noFill/>
          </a:ln>
        </p:spPr>
      </p:pic>
      <p:sp>
        <p:nvSpPr>
          <p:cNvPr id="70" name="Google Shape;70;p14"/>
          <p:cNvSpPr txBox="1"/>
          <p:nvPr/>
        </p:nvSpPr>
        <p:spPr>
          <a:xfrm>
            <a:off x="1015875" y="395650"/>
            <a:ext cx="19890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500" b="1" i="1">
                <a:solidFill>
                  <a:srgbClr val="398FA1"/>
                </a:solidFill>
              </a:rPr>
              <a:t>En 40 minutes</a:t>
            </a:r>
            <a:endParaRPr sz="1500" b="1" i="1">
              <a:solidFill>
                <a:srgbClr val="398FA1"/>
              </a:solidFill>
            </a:endParaRPr>
          </a:p>
        </p:txBody>
      </p:sp>
      <p:sp>
        <p:nvSpPr>
          <p:cNvPr id="71" name="Google Shape;71;p14"/>
          <p:cNvSpPr txBox="1"/>
          <p:nvPr/>
        </p:nvSpPr>
        <p:spPr>
          <a:xfrm>
            <a:off x="557425" y="1048963"/>
            <a:ext cx="2511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000">
                <a:solidFill>
                  <a:srgbClr val="398FA1"/>
                </a:solidFill>
                <a:latin typeface="Bebas Neue"/>
                <a:ea typeface="Bebas Neue"/>
                <a:cs typeface="Bebas Neue"/>
                <a:sym typeface="Bebas Neue"/>
              </a:rPr>
              <a:t>programme du  jour</a:t>
            </a:r>
            <a:endParaRPr sz="2000">
              <a:solidFill>
                <a:srgbClr val="398FA1"/>
              </a:solidFill>
              <a:latin typeface="Bebas Neue"/>
              <a:ea typeface="Bebas Neue"/>
              <a:cs typeface="Bebas Neue"/>
              <a:sym typeface="Bebas Neue"/>
            </a:endParaRPr>
          </a:p>
        </p:txBody>
      </p:sp>
      <p:sp>
        <p:nvSpPr>
          <p:cNvPr id="72" name="Google Shape;72;p14"/>
          <p:cNvSpPr txBox="1"/>
          <p:nvPr/>
        </p:nvSpPr>
        <p:spPr>
          <a:xfrm>
            <a:off x="5444450" y="363575"/>
            <a:ext cx="11658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000">
                <a:solidFill>
                  <a:srgbClr val="398FA1"/>
                </a:solidFill>
                <a:latin typeface="Bebas Neue"/>
                <a:ea typeface="Bebas Neue"/>
                <a:cs typeface="Bebas Neue"/>
                <a:sym typeface="Bebas Neue"/>
              </a:rPr>
              <a:t>chroniques</a:t>
            </a:r>
            <a:endParaRPr sz="2000">
              <a:solidFill>
                <a:srgbClr val="398FA1"/>
              </a:solidFill>
              <a:latin typeface="Bebas Neue"/>
              <a:ea typeface="Bebas Neue"/>
              <a:cs typeface="Bebas Neue"/>
              <a:sym typeface="Bebas Neue"/>
            </a:endParaRPr>
          </a:p>
        </p:txBody>
      </p:sp>
      <p:sp>
        <p:nvSpPr>
          <p:cNvPr id="73" name="Google Shape;73;p14"/>
          <p:cNvSpPr txBox="1"/>
          <p:nvPr/>
        </p:nvSpPr>
        <p:spPr>
          <a:xfrm>
            <a:off x="5403900" y="972775"/>
            <a:ext cx="3272700" cy="1369800"/>
          </a:xfrm>
          <a:prstGeom prst="rect">
            <a:avLst/>
          </a:prstGeom>
          <a:noFill/>
          <a:ln>
            <a:noFill/>
          </a:ln>
        </p:spPr>
        <p:txBody>
          <a:bodyPr spcFirstLastPara="1" wrap="square" lIns="91425" tIns="91425" rIns="91425" bIns="91425" anchor="t" anchorCtr="0">
            <a:spAutoFit/>
          </a:bodyPr>
          <a:lstStyle/>
          <a:p>
            <a:pPr marL="0" lvl="0" indent="0" algn="l" rtl="0">
              <a:lnSpc>
                <a:spcPct val="120000"/>
              </a:lnSpc>
              <a:spcBef>
                <a:spcPts val="0"/>
              </a:spcBef>
              <a:spcAft>
                <a:spcPts val="0"/>
              </a:spcAft>
              <a:buNone/>
            </a:pPr>
            <a:r>
              <a:rPr lang="fr" sz="1100">
                <a:solidFill>
                  <a:srgbClr val="FFFFFF"/>
                </a:solidFill>
                <a:latin typeface="Oswald"/>
                <a:ea typeface="Oswald"/>
                <a:cs typeface="Oswald"/>
                <a:sym typeface="Oswald"/>
              </a:rPr>
              <a:t>Incubateurs des Imaginaires Numériques, SECONDE NATURE et ZINC travaillent depuis de nombreuses années à promouvoir et faire émerger la création contemporaine, comprendre le monde en régime numérique et aider les publics à s’approprier les technologies pour développer la créativité et l’émancipation.</a:t>
            </a:r>
            <a:endParaRPr sz="1200">
              <a:solidFill>
                <a:schemeClr val="lt1"/>
              </a:solidFill>
              <a:latin typeface="Oswald"/>
              <a:ea typeface="Oswald"/>
              <a:cs typeface="Oswald"/>
              <a:sym typeface="Oswald"/>
            </a:endParaRPr>
          </a:p>
        </p:txBody>
      </p:sp>
      <p:sp>
        <p:nvSpPr>
          <p:cNvPr id="74" name="Google Shape;74;p14"/>
          <p:cNvSpPr/>
          <p:nvPr/>
        </p:nvSpPr>
        <p:spPr>
          <a:xfrm>
            <a:off x="780622" y="3032578"/>
            <a:ext cx="193800" cy="193800"/>
          </a:xfrm>
          <a:prstGeom prst="ellipse">
            <a:avLst/>
          </a:prstGeom>
          <a:solidFill>
            <a:srgbClr val="188D9D"/>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4"/>
          <p:cNvSpPr txBox="1"/>
          <p:nvPr/>
        </p:nvSpPr>
        <p:spPr>
          <a:xfrm>
            <a:off x="1045125" y="1947525"/>
            <a:ext cx="3552900" cy="1606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fr">
                <a:solidFill>
                  <a:srgbClr val="398FA1"/>
                </a:solidFill>
                <a:latin typeface="Bebas Neue"/>
                <a:ea typeface="Bebas Neue"/>
                <a:cs typeface="Bebas Neue"/>
                <a:sym typeface="Bebas Neue"/>
              </a:rPr>
              <a:t>Impression 3D : usages et fonctionnements </a:t>
            </a:r>
            <a:endParaRPr>
              <a:solidFill>
                <a:srgbClr val="398FA1"/>
              </a:solidFill>
              <a:latin typeface="Bebas Neue"/>
              <a:ea typeface="Bebas Neue"/>
              <a:cs typeface="Bebas Neue"/>
              <a:sym typeface="Bebas Neue"/>
            </a:endParaRPr>
          </a:p>
          <a:p>
            <a:pPr marL="0" lvl="0" indent="0" algn="l" rtl="0">
              <a:lnSpc>
                <a:spcPct val="115000"/>
              </a:lnSpc>
              <a:spcBef>
                <a:spcPts val="0"/>
              </a:spcBef>
              <a:spcAft>
                <a:spcPts val="0"/>
              </a:spcAft>
              <a:buNone/>
            </a:pPr>
            <a:endParaRPr>
              <a:solidFill>
                <a:srgbClr val="398FA1"/>
              </a:solidFill>
              <a:latin typeface="Bebas Neue"/>
              <a:ea typeface="Bebas Neue"/>
              <a:cs typeface="Bebas Neue"/>
              <a:sym typeface="Bebas Neue"/>
            </a:endParaRPr>
          </a:p>
          <a:p>
            <a:pPr marL="0" lvl="0" indent="0" algn="l" rtl="0">
              <a:lnSpc>
                <a:spcPct val="115000"/>
              </a:lnSpc>
              <a:spcBef>
                <a:spcPts val="0"/>
              </a:spcBef>
              <a:spcAft>
                <a:spcPts val="0"/>
              </a:spcAft>
              <a:buNone/>
            </a:pPr>
            <a:r>
              <a:rPr lang="fr">
                <a:solidFill>
                  <a:srgbClr val="398FA1"/>
                </a:solidFill>
                <a:latin typeface="Bebas Neue"/>
                <a:ea typeface="Bebas Neue"/>
                <a:cs typeface="Bebas Neue"/>
                <a:sym typeface="Bebas Neue"/>
              </a:rPr>
              <a:t>Exploration d’une base de donnée 3D</a:t>
            </a:r>
            <a:endParaRPr>
              <a:solidFill>
                <a:srgbClr val="398FA1"/>
              </a:solidFill>
              <a:latin typeface="Bebas Neue"/>
              <a:ea typeface="Bebas Neue"/>
              <a:cs typeface="Bebas Neue"/>
              <a:sym typeface="Bebas Neue"/>
            </a:endParaRPr>
          </a:p>
          <a:p>
            <a:pPr marL="0" lvl="0" indent="0" algn="l" rtl="0">
              <a:lnSpc>
                <a:spcPct val="115000"/>
              </a:lnSpc>
              <a:spcBef>
                <a:spcPts val="0"/>
              </a:spcBef>
              <a:spcAft>
                <a:spcPts val="0"/>
              </a:spcAft>
              <a:buNone/>
            </a:pPr>
            <a:endParaRPr>
              <a:solidFill>
                <a:srgbClr val="398FA1"/>
              </a:solidFill>
              <a:latin typeface="Bebas Neue"/>
              <a:ea typeface="Bebas Neue"/>
              <a:cs typeface="Bebas Neue"/>
              <a:sym typeface="Bebas Neue"/>
            </a:endParaRPr>
          </a:p>
          <a:p>
            <a:pPr marL="0" lvl="0" indent="0" algn="l" rtl="0">
              <a:lnSpc>
                <a:spcPct val="115000"/>
              </a:lnSpc>
              <a:spcBef>
                <a:spcPts val="0"/>
              </a:spcBef>
              <a:spcAft>
                <a:spcPts val="0"/>
              </a:spcAft>
              <a:buNone/>
            </a:pPr>
            <a:r>
              <a:rPr lang="fr">
                <a:solidFill>
                  <a:srgbClr val="398FA1"/>
                </a:solidFill>
                <a:latin typeface="Bebas Neue"/>
                <a:ea typeface="Bebas Neue"/>
                <a:cs typeface="Bebas Neue"/>
                <a:sym typeface="Bebas Neue"/>
              </a:rPr>
              <a:t>activité : modélisation 3D !</a:t>
            </a:r>
            <a:endParaRPr>
              <a:solidFill>
                <a:srgbClr val="398FA1"/>
              </a:solidFill>
              <a:latin typeface="Bebas Neue"/>
              <a:ea typeface="Bebas Neue"/>
              <a:cs typeface="Bebas Neue"/>
              <a:sym typeface="Bebas Neue"/>
            </a:endParaRPr>
          </a:p>
          <a:p>
            <a:pPr marL="0" lvl="0" indent="0" algn="l" rtl="0">
              <a:spcBef>
                <a:spcPts val="0"/>
              </a:spcBef>
              <a:spcAft>
                <a:spcPts val="0"/>
              </a:spcAft>
              <a:buClr>
                <a:schemeClr val="dk1"/>
              </a:buClr>
              <a:buSzPts val="1100"/>
              <a:buFont typeface="Arial"/>
              <a:buNone/>
            </a:pPr>
            <a:endParaRPr>
              <a:solidFill>
                <a:srgbClr val="398FA1"/>
              </a:solidFill>
              <a:latin typeface="Bebas Neue"/>
              <a:ea typeface="Bebas Neue"/>
              <a:cs typeface="Bebas Neue"/>
              <a:sym typeface="Bebas Neue"/>
            </a:endParaRPr>
          </a:p>
        </p:txBody>
      </p:sp>
      <p:cxnSp>
        <p:nvCxnSpPr>
          <p:cNvPr id="76" name="Google Shape;76;p14"/>
          <p:cNvCxnSpPr/>
          <p:nvPr/>
        </p:nvCxnSpPr>
        <p:spPr>
          <a:xfrm rot="10800000">
            <a:off x="865319" y="2842395"/>
            <a:ext cx="0" cy="128400"/>
          </a:xfrm>
          <a:prstGeom prst="straightConnector1">
            <a:avLst/>
          </a:prstGeom>
          <a:noFill/>
          <a:ln w="38100" cap="flat" cmpd="sng">
            <a:solidFill>
              <a:schemeClr val="lt1"/>
            </a:solidFill>
            <a:prstDash val="solid"/>
            <a:round/>
            <a:headEnd type="none" w="med" len="med"/>
            <a:tailEnd type="none" w="med" len="med"/>
          </a:ln>
        </p:spPr>
      </p:cxnSp>
      <p:cxnSp>
        <p:nvCxnSpPr>
          <p:cNvPr id="77" name="Google Shape;77;p14"/>
          <p:cNvCxnSpPr/>
          <p:nvPr/>
        </p:nvCxnSpPr>
        <p:spPr>
          <a:xfrm rot="10800000">
            <a:off x="874819" y="2270045"/>
            <a:ext cx="0" cy="128400"/>
          </a:xfrm>
          <a:prstGeom prst="straightConnector1">
            <a:avLst/>
          </a:prstGeom>
          <a:noFill/>
          <a:ln w="38100" cap="flat" cmpd="sng">
            <a:solidFill>
              <a:schemeClr val="lt1"/>
            </a:solidFill>
            <a:prstDash val="solid"/>
            <a:round/>
            <a:headEnd type="none" w="med" len="med"/>
            <a:tailEnd type="none" w="med" len="med"/>
          </a:ln>
        </p:spPr>
      </p:cxnSp>
      <p:cxnSp>
        <p:nvCxnSpPr>
          <p:cNvPr id="78" name="Google Shape;78;p14"/>
          <p:cNvCxnSpPr/>
          <p:nvPr/>
        </p:nvCxnSpPr>
        <p:spPr>
          <a:xfrm rot="10800000">
            <a:off x="557423" y="1840600"/>
            <a:ext cx="165000" cy="168600"/>
          </a:xfrm>
          <a:prstGeom prst="straightConnector1">
            <a:avLst/>
          </a:prstGeom>
          <a:noFill/>
          <a:ln w="38100" cap="flat" cmpd="sng">
            <a:solidFill>
              <a:schemeClr val="lt1"/>
            </a:solidFill>
            <a:prstDash val="solid"/>
            <a:round/>
            <a:headEnd type="none" w="med" len="med"/>
            <a:tailEnd type="none" w="med" len="med"/>
          </a:ln>
        </p:spPr>
      </p:cxnSp>
      <p:cxnSp>
        <p:nvCxnSpPr>
          <p:cNvPr id="79" name="Google Shape;79;p14"/>
          <p:cNvCxnSpPr/>
          <p:nvPr/>
        </p:nvCxnSpPr>
        <p:spPr>
          <a:xfrm rot="10800000">
            <a:off x="780625" y="1733625"/>
            <a:ext cx="32100" cy="213900"/>
          </a:xfrm>
          <a:prstGeom prst="straightConnector1">
            <a:avLst/>
          </a:prstGeom>
          <a:noFill/>
          <a:ln w="38100" cap="flat" cmpd="sng">
            <a:solidFill>
              <a:schemeClr val="lt1"/>
            </a:solidFill>
            <a:prstDash val="solid"/>
            <a:round/>
            <a:headEnd type="none" w="med" len="med"/>
            <a:tailEnd type="none" w="med" len="med"/>
          </a:ln>
        </p:spPr>
      </p:cxnSp>
      <p:cxnSp>
        <p:nvCxnSpPr>
          <p:cNvPr id="80" name="Google Shape;80;p14"/>
          <p:cNvCxnSpPr/>
          <p:nvPr/>
        </p:nvCxnSpPr>
        <p:spPr>
          <a:xfrm>
            <a:off x="505650" y="2119243"/>
            <a:ext cx="213900" cy="0"/>
          </a:xfrm>
          <a:prstGeom prst="straightConnector1">
            <a:avLst/>
          </a:prstGeom>
          <a:noFill/>
          <a:ln w="38100" cap="flat" cmpd="sng">
            <a:solidFill>
              <a:schemeClr val="lt1"/>
            </a:solidFill>
            <a:prstDash val="solid"/>
            <a:round/>
            <a:headEnd type="none" w="med" len="med"/>
            <a:tailEnd type="none" w="med" len="med"/>
          </a:ln>
        </p:spPr>
      </p:cxnSp>
      <p:pic>
        <p:nvPicPr>
          <p:cNvPr id="81" name="Google Shape;81;p14"/>
          <p:cNvPicPr preferRelativeResize="0"/>
          <p:nvPr/>
        </p:nvPicPr>
        <p:blipFill>
          <a:blip r:embed="rId6">
            <a:extLst>
              <a:ext uri="{28A0092B-C50C-407E-A947-70E740481C1C}">
                <a14:useLocalDpi xmlns:a14="http://schemas.microsoft.com/office/drawing/2010/main" val="0"/>
              </a:ext>
            </a:extLst>
          </a:blip>
          <a:stretch>
            <a:fillRect/>
          </a:stretch>
        </p:blipFill>
        <p:spPr>
          <a:xfrm flipH="1">
            <a:off x="5204374" y="2398444"/>
            <a:ext cx="3552899" cy="2369757"/>
          </a:xfrm>
          <a:prstGeom prst="rect">
            <a:avLst/>
          </a:prstGeom>
          <a:noFill/>
          <a:ln>
            <a:noFill/>
          </a:ln>
        </p:spPr>
      </p:pic>
      <p:sp>
        <p:nvSpPr>
          <p:cNvPr id="82" name="Google Shape;82;p14"/>
          <p:cNvSpPr/>
          <p:nvPr/>
        </p:nvSpPr>
        <p:spPr>
          <a:xfrm>
            <a:off x="777922" y="2523528"/>
            <a:ext cx="193800" cy="193800"/>
          </a:xfrm>
          <a:prstGeom prst="ellipse">
            <a:avLst/>
          </a:prstGeom>
          <a:solidFill>
            <a:srgbClr val="188D9D"/>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4"/>
          <p:cNvSpPr/>
          <p:nvPr/>
        </p:nvSpPr>
        <p:spPr>
          <a:xfrm>
            <a:off x="780622" y="2011890"/>
            <a:ext cx="193800" cy="193800"/>
          </a:xfrm>
          <a:prstGeom prst="ellipse">
            <a:avLst/>
          </a:prstGeom>
          <a:solidFill>
            <a:schemeClr val="lt1"/>
          </a:solidFill>
          <a:ln w="28575" cap="flat" cmpd="sng">
            <a:solidFill>
              <a:srgbClr val="0097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4"/>
          <p:cNvSpPr txBox="1"/>
          <p:nvPr/>
        </p:nvSpPr>
        <p:spPr>
          <a:xfrm>
            <a:off x="671350" y="3695225"/>
            <a:ext cx="40047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000">
                <a:solidFill>
                  <a:srgbClr val="398FA1"/>
                </a:solidFill>
                <a:latin typeface="Bebas Neue"/>
                <a:ea typeface="Bebas Neue"/>
                <a:cs typeface="Bebas Neue"/>
                <a:sym typeface="Bebas Neue"/>
              </a:rPr>
              <a:t>la fabrication numérique </a:t>
            </a:r>
            <a:endParaRPr/>
          </a:p>
        </p:txBody>
      </p:sp>
      <p:sp>
        <p:nvSpPr>
          <p:cNvPr id="85" name="Google Shape;85;p14"/>
          <p:cNvSpPr txBox="1"/>
          <p:nvPr/>
        </p:nvSpPr>
        <p:spPr>
          <a:xfrm>
            <a:off x="671350" y="4147450"/>
            <a:ext cx="40047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100">
                <a:solidFill>
                  <a:srgbClr val="0097A7"/>
                </a:solidFill>
                <a:latin typeface="Oswald"/>
                <a:ea typeface="Oswald"/>
                <a:cs typeface="Oswald"/>
                <a:sym typeface="Oswald"/>
              </a:rPr>
              <a:t>La fabrication numérique est un procédé de création qui utilise des outils et machines à commandes numériques. C'est-à-dire que la machine est contrôlée par un ordinateur, et n’est ni manuelle, ni autonome.</a:t>
            </a:r>
            <a:endParaRPr sz="1100">
              <a:solidFill>
                <a:srgbClr val="0097A7"/>
              </a:solidFill>
              <a:latin typeface="Oswald"/>
              <a:ea typeface="Oswald"/>
              <a:cs typeface="Oswald"/>
              <a:sym typeface="Oswa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CF7F9"/>
        </a:solidFill>
        <a:effectLst/>
      </p:bgPr>
    </p:bg>
    <p:spTree>
      <p:nvGrpSpPr>
        <p:cNvPr id="1" name="Shape 89"/>
        <p:cNvGrpSpPr/>
        <p:nvPr/>
      </p:nvGrpSpPr>
      <p:grpSpPr>
        <a:xfrm>
          <a:off x="0" y="0"/>
          <a:ext cx="0" cy="0"/>
          <a:chOff x="0" y="0"/>
          <a:chExt cx="0" cy="0"/>
        </a:xfrm>
      </p:grpSpPr>
      <p:sp>
        <p:nvSpPr>
          <p:cNvPr id="90" name="Google Shape;90;p15"/>
          <p:cNvSpPr/>
          <p:nvPr/>
        </p:nvSpPr>
        <p:spPr>
          <a:xfrm>
            <a:off x="5860300" y="2883263"/>
            <a:ext cx="2901300" cy="2059200"/>
          </a:xfrm>
          <a:prstGeom prst="roundRect">
            <a:avLst>
              <a:gd name="adj" fmla="val 16667"/>
            </a:avLst>
          </a:prstGeom>
          <a:solidFill>
            <a:srgbClr val="C6F8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a:off x="0" y="-5400"/>
            <a:ext cx="2341800" cy="5154300"/>
          </a:xfrm>
          <a:prstGeom prst="rect">
            <a:avLst/>
          </a:prstGeom>
          <a:solidFill>
            <a:srgbClr val="C6F8F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2" name="Google Shape;92;p15"/>
          <p:cNvCxnSpPr/>
          <p:nvPr/>
        </p:nvCxnSpPr>
        <p:spPr>
          <a:xfrm rot="10800000">
            <a:off x="631125" y="3993000"/>
            <a:ext cx="0" cy="128400"/>
          </a:xfrm>
          <a:prstGeom prst="straightConnector1">
            <a:avLst/>
          </a:prstGeom>
          <a:noFill/>
          <a:ln w="38100" cap="flat" cmpd="sng">
            <a:solidFill>
              <a:schemeClr val="lt1"/>
            </a:solidFill>
            <a:prstDash val="solid"/>
            <a:round/>
            <a:headEnd type="none" w="med" len="med"/>
            <a:tailEnd type="none" w="med" len="med"/>
          </a:ln>
        </p:spPr>
      </p:cxnSp>
      <p:cxnSp>
        <p:nvCxnSpPr>
          <p:cNvPr id="93" name="Google Shape;93;p15"/>
          <p:cNvCxnSpPr/>
          <p:nvPr/>
        </p:nvCxnSpPr>
        <p:spPr>
          <a:xfrm rot="10800000">
            <a:off x="631125" y="4280638"/>
            <a:ext cx="0" cy="128400"/>
          </a:xfrm>
          <a:prstGeom prst="straightConnector1">
            <a:avLst/>
          </a:prstGeom>
          <a:noFill/>
          <a:ln w="38100" cap="flat" cmpd="sng">
            <a:solidFill>
              <a:schemeClr val="lt1"/>
            </a:solidFill>
            <a:prstDash val="solid"/>
            <a:round/>
            <a:headEnd type="none" w="med" len="med"/>
            <a:tailEnd type="none" w="med" len="med"/>
          </a:ln>
        </p:spPr>
      </p:cxnSp>
      <p:cxnSp>
        <p:nvCxnSpPr>
          <p:cNvPr id="94" name="Google Shape;94;p15"/>
          <p:cNvCxnSpPr/>
          <p:nvPr/>
        </p:nvCxnSpPr>
        <p:spPr>
          <a:xfrm rot="10800000">
            <a:off x="631125" y="4557588"/>
            <a:ext cx="0" cy="128400"/>
          </a:xfrm>
          <a:prstGeom prst="straightConnector1">
            <a:avLst/>
          </a:prstGeom>
          <a:noFill/>
          <a:ln w="38100" cap="flat" cmpd="sng">
            <a:solidFill>
              <a:schemeClr val="lt1"/>
            </a:solidFill>
            <a:prstDash val="solid"/>
            <a:round/>
            <a:headEnd type="none" w="med" len="med"/>
            <a:tailEnd type="none" w="med" len="med"/>
          </a:ln>
        </p:spPr>
      </p:cxnSp>
      <p:cxnSp>
        <p:nvCxnSpPr>
          <p:cNvPr id="95" name="Google Shape;95;p15"/>
          <p:cNvCxnSpPr/>
          <p:nvPr/>
        </p:nvCxnSpPr>
        <p:spPr>
          <a:xfrm rot="10800000">
            <a:off x="631125" y="4834525"/>
            <a:ext cx="0" cy="128400"/>
          </a:xfrm>
          <a:prstGeom prst="straightConnector1">
            <a:avLst/>
          </a:prstGeom>
          <a:noFill/>
          <a:ln w="38100" cap="flat" cmpd="sng">
            <a:solidFill>
              <a:schemeClr val="lt1"/>
            </a:solidFill>
            <a:prstDash val="solid"/>
            <a:round/>
            <a:headEnd type="none" w="med" len="med"/>
            <a:tailEnd type="none" w="med" len="med"/>
          </a:ln>
        </p:spPr>
      </p:cxnSp>
      <p:pic>
        <p:nvPicPr>
          <p:cNvPr id="96" name="Google Shape;96;p15"/>
          <p:cNvPicPr preferRelativeResize="0"/>
          <p:nvPr/>
        </p:nvPicPr>
        <p:blipFill>
          <a:blip r:embed="rId3">
            <a:alphaModFix/>
          </a:blip>
          <a:stretch>
            <a:fillRect/>
          </a:stretch>
        </p:blipFill>
        <p:spPr>
          <a:xfrm>
            <a:off x="2341825" y="-5350"/>
            <a:ext cx="2901151" cy="675500"/>
          </a:xfrm>
          <a:prstGeom prst="rect">
            <a:avLst/>
          </a:prstGeom>
          <a:noFill/>
          <a:ln>
            <a:noFill/>
          </a:ln>
        </p:spPr>
      </p:pic>
      <p:sp>
        <p:nvSpPr>
          <p:cNvPr id="97" name="Google Shape;97;p15"/>
          <p:cNvSpPr txBox="1"/>
          <p:nvPr/>
        </p:nvSpPr>
        <p:spPr>
          <a:xfrm>
            <a:off x="2673325" y="113700"/>
            <a:ext cx="17772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000">
                <a:solidFill>
                  <a:schemeClr val="lt1"/>
                </a:solidFill>
                <a:latin typeface="Bebas Neue"/>
                <a:ea typeface="Bebas Neue"/>
                <a:cs typeface="Bebas Neue"/>
                <a:sym typeface="Bebas Neue"/>
              </a:rPr>
              <a:t>L’IMPRESSION 3D</a:t>
            </a:r>
            <a:endParaRPr sz="2000" i="1">
              <a:solidFill>
                <a:schemeClr val="lt1"/>
              </a:solidFill>
              <a:latin typeface="Bebas Neue"/>
              <a:ea typeface="Bebas Neue"/>
              <a:cs typeface="Bebas Neue"/>
              <a:sym typeface="Bebas Neue"/>
            </a:endParaRPr>
          </a:p>
        </p:txBody>
      </p:sp>
      <p:cxnSp>
        <p:nvCxnSpPr>
          <p:cNvPr id="98" name="Google Shape;98;p15"/>
          <p:cNvCxnSpPr/>
          <p:nvPr/>
        </p:nvCxnSpPr>
        <p:spPr>
          <a:xfrm rot="10800000">
            <a:off x="631125" y="3683978"/>
            <a:ext cx="0" cy="128400"/>
          </a:xfrm>
          <a:prstGeom prst="straightConnector1">
            <a:avLst/>
          </a:prstGeom>
          <a:noFill/>
          <a:ln w="38100" cap="flat" cmpd="sng">
            <a:solidFill>
              <a:schemeClr val="lt1"/>
            </a:solidFill>
            <a:prstDash val="solid"/>
            <a:round/>
            <a:headEnd type="none" w="med" len="med"/>
            <a:tailEnd type="none" w="med" len="med"/>
          </a:ln>
        </p:spPr>
      </p:cxnSp>
      <p:cxnSp>
        <p:nvCxnSpPr>
          <p:cNvPr id="99" name="Google Shape;99;p15"/>
          <p:cNvCxnSpPr/>
          <p:nvPr/>
        </p:nvCxnSpPr>
        <p:spPr>
          <a:xfrm rot="10800000">
            <a:off x="631125" y="3419990"/>
            <a:ext cx="0" cy="128400"/>
          </a:xfrm>
          <a:prstGeom prst="straightConnector1">
            <a:avLst/>
          </a:prstGeom>
          <a:noFill/>
          <a:ln w="38100" cap="flat" cmpd="sng">
            <a:solidFill>
              <a:schemeClr val="lt1"/>
            </a:solidFill>
            <a:prstDash val="solid"/>
            <a:round/>
            <a:headEnd type="none" w="med" len="med"/>
            <a:tailEnd type="none" w="med" len="med"/>
          </a:ln>
        </p:spPr>
      </p:cxnSp>
      <p:sp>
        <p:nvSpPr>
          <p:cNvPr id="100" name="Google Shape;100;p15"/>
          <p:cNvSpPr txBox="1"/>
          <p:nvPr/>
        </p:nvSpPr>
        <p:spPr>
          <a:xfrm>
            <a:off x="2790925" y="970825"/>
            <a:ext cx="2560200" cy="3349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 sz="1500">
                <a:solidFill>
                  <a:srgbClr val="398FA1"/>
                </a:solidFill>
                <a:latin typeface="Bebas Neue"/>
                <a:ea typeface="Bebas Neue"/>
                <a:cs typeface="Bebas Neue"/>
                <a:sym typeface="Bebas Neue"/>
              </a:rPr>
              <a:t>COMMENT ÇA MARCHE ?</a:t>
            </a:r>
            <a:endParaRPr sz="1200" b="1">
              <a:solidFill>
                <a:srgbClr val="398FA1"/>
              </a:solidFill>
              <a:latin typeface="Oswald"/>
              <a:ea typeface="Oswald"/>
              <a:cs typeface="Oswald"/>
              <a:sym typeface="Oswald"/>
            </a:endParaRPr>
          </a:p>
          <a:p>
            <a:pPr marL="0" lvl="0" indent="0" algn="l" rtl="0">
              <a:spcBef>
                <a:spcPts val="1000"/>
              </a:spcBef>
              <a:spcAft>
                <a:spcPts val="0"/>
              </a:spcAft>
              <a:buNone/>
            </a:pPr>
            <a:r>
              <a:rPr lang="fr" sz="1200">
                <a:solidFill>
                  <a:srgbClr val="398FA1"/>
                </a:solidFill>
                <a:latin typeface="Calibri"/>
                <a:ea typeface="Calibri"/>
                <a:cs typeface="Calibri"/>
                <a:sym typeface="Calibri"/>
              </a:rPr>
              <a:t>- L’imprimante 3D interprète un fichier 3D qui est transmis par une carte SD</a:t>
            </a:r>
            <a:endParaRPr sz="1200">
              <a:solidFill>
                <a:srgbClr val="398FA1"/>
              </a:solidFill>
              <a:latin typeface="Calibri"/>
              <a:ea typeface="Calibri"/>
              <a:cs typeface="Calibri"/>
              <a:sym typeface="Calibri"/>
            </a:endParaRPr>
          </a:p>
          <a:p>
            <a:pPr marL="0" lvl="0" indent="0" algn="l" rtl="0">
              <a:spcBef>
                <a:spcPts val="0"/>
              </a:spcBef>
              <a:spcAft>
                <a:spcPts val="0"/>
              </a:spcAft>
              <a:buNone/>
            </a:pPr>
            <a:endParaRPr sz="1200">
              <a:solidFill>
                <a:srgbClr val="398FA1"/>
              </a:solidFill>
              <a:latin typeface="Calibri"/>
              <a:ea typeface="Calibri"/>
              <a:cs typeface="Calibri"/>
              <a:sym typeface="Calibri"/>
            </a:endParaRPr>
          </a:p>
          <a:p>
            <a:pPr marL="0" lvl="0" indent="0" algn="l" rtl="0">
              <a:spcBef>
                <a:spcPts val="0"/>
              </a:spcBef>
              <a:spcAft>
                <a:spcPts val="0"/>
              </a:spcAft>
              <a:buNone/>
            </a:pPr>
            <a:r>
              <a:rPr lang="fr" sz="1200">
                <a:solidFill>
                  <a:srgbClr val="398FA1"/>
                </a:solidFill>
                <a:latin typeface="Calibri"/>
                <a:ea typeface="Calibri"/>
                <a:cs typeface="Calibri"/>
                <a:sym typeface="Calibri"/>
              </a:rPr>
              <a:t>- Un panneau de contrôle simple nous permet de lancer l’impression. </a:t>
            </a:r>
            <a:endParaRPr sz="1200">
              <a:solidFill>
                <a:srgbClr val="398FA1"/>
              </a:solidFill>
              <a:latin typeface="Calibri"/>
              <a:ea typeface="Calibri"/>
              <a:cs typeface="Calibri"/>
              <a:sym typeface="Calibri"/>
            </a:endParaRPr>
          </a:p>
          <a:p>
            <a:pPr marL="0" lvl="0" indent="0" algn="l" rtl="0">
              <a:spcBef>
                <a:spcPts val="0"/>
              </a:spcBef>
              <a:spcAft>
                <a:spcPts val="0"/>
              </a:spcAft>
              <a:buNone/>
            </a:pPr>
            <a:endParaRPr sz="1200">
              <a:solidFill>
                <a:srgbClr val="398FA1"/>
              </a:solidFill>
              <a:latin typeface="Calibri"/>
              <a:ea typeface="Calibri"/>
              <a:cs typeface="Calibri"/>
              <a:sym typeface="Calibri"/>
            </a:endParaRPr>
          </a:p>
          <a:p>
            <a:pPr marL="0" lvl="0" indent="0" algn="l" rtl="0">
              <a:spcBef>
                <a:spcPts val="0"/>
              </a:spcBef>
              <a:spcAft>
                <a:spcPts val="0"/>
              </a:spcAft>
              <a:buNone/>
            </a:pPr>
            <a:r>
              <a:rPr lang="fr" sz="1200">
                <a:solidFill>
                  <a:srgbClr val="398FA1"/>
                </a:solidFill>
                <a:latin typeface="Calibri"/>
                <a:ea typeface="Calibri"/>
                <a:cs typeface="Calibri"/>
                <a:sym typeface="Calibri"/>
              </a:rPr>
              <a:t>- Grâce à un moteur, elle insère le matériel dans un tube, qui sort par une buse très chaude (240°) qui fait fondre la matière. </a:t>
            </a:r>
            <a:endParaRPr sz="1200">
              <a:solidFill>
                <a:srgbClr val="398FA1"/>
              </a:solidFill>
              <a:latin typeface="Calibri"/>
              <a:ea typeface="Calibri"/>
              <a:cs typeface="Calibri"/>
              <a:sym typeface="Calibri"/>
            </a:endParaRPr>
          </a:p>
          <a:p>
            <a:pPr marL="0" lvl="0" indent="0" algn="l" rtl="0">
              <a:spcBef>
                <a:spcPts val="0"/>
              </a:spcBef>
              <a:spcAft>
                <a:spcPts val="0"/>
              </a:spcAft>
              <a:buNone/>
            </a:pPr>
            <a:endParaRPr sz="1200">
              <a:solidFill>
                <a:srgbClr val="398FA1"/>
              </a:solidFill>
              <a:latin typeface="Calibri"/>
              <a:ea typeface="Calibri"/>
              <a:cs typeface="Calibri"/>
              <a:sym typeface="Calibri"/>
            </a:endParaRPr>
          </a:p>
          <a:p>
            <a:pPr marL="0" lvl="0" indent="0" algn="l" rtl="0">
              <a:spcBef>
                <a:spcPts val="0"/>
              </a:spcBef>
              <a:spcAft>
                <a:spcPts val="0"/>
              </a:spcAft>
              <a:buNone/>
            </a:pPr>
            <a:r>
              <a:rPr lang="fr" sz="1200">
                <a:solidFill>
                  <a:srgbClr val="398FA1"/>
                </a:solidFill>
                <a:latin typeface="Calibri"/>
                <a:ea typeface="Calibri"/>
                <a:cs typeface="Calibri"/>
                <a:sym typeface="Calibri"/>
              </a:rPr>
              <a:t>- L'imprimante superpose la matière couche après couche pour créer un volume.</a:t>
            </a:r>
            <a:endParaRPr sz="1200" b="1">
              <a:solidFill>
                <a:srgbClr val="398FA1"/>
              </a:solidFill>
              <a:latin typeface="Oswald"/>
              <a:ea typeface="Oswald"/>
              <a:cs typeface="Oswald"/>
              <a:sym typeface="Oswald"/>
            </a:endParaRPr>
          </a:p>
        </p:txBody>
      </p:sp>
      <p:pic>
        <p:nvPicPr>
          <p:cNvPr id="101" name="Google Shape;101;p15"/>
          <p:cNvPicPr preferRelativeResize="0"/>
          <p:nvPr/>
        </p:nvPicPr>
        <p:blipFill>
          <a:blip r:embed="rId4">
            <a:alphaModFix/>
          </a:blip>
          <a:stretch>
            <a:fillRect/>
          </a:stretch>
        </p:blipFill>
        <p:spPr>
          <a:xfrm>
            <a:off x="152400" y="152400"/>
            <a:ext cx="773721" cy="788600"/>
          </a:xfrm>
          <a:prstGeom prst="rect">
            <a:avLst/>
          </a:prstGeom>
          <a:noFill/>
          <a:ln>
            <a:noFill/>
          </a:ln>
        </p:spPr>
      </p:pic>
      <p:cxnSp>
        <p:nvCxnSpPr>
          <p:cNvPr id="102" name="Google Shape;102;p15"/>
          <p:cNvCxnSpPr/>
          <p:nvPr/>
        </p:nvCxnSpPr>
        <p:spPr>
          <a:xfrm rot="10800000">
            <a:off x="631125" y="842413"/>
            <a:ext cx="0" cy="128400"/>
          </a:xfrm>
          <a:prstGeom prst="straightConnector1">
            <a:avLst/>
          </a:prstGeom>
          <a:noFill/>
          <a:ln w="38100" cap="flat" cmpd="sng">
            <a:solidFill>
              <a:schemeClr val="lt1"/>
            </a:solidFill>
            <a:prstDash val="solid"/>
            <a:round/>
            <a:headEnd type="none" w="med" len="med"/>
            <a:tailEnd type="none" w="med" len="med"/>
          </a:ln>
        </p:spPr>
      </p:cxnSp>
      <p:cxnSp>
        <p:nvCxnSpPr>
          <p:cNvPr id="103" name="Google Shape;103;p15"/>
          <p:cNvCxnSpPr/>
          <p:nvPr/>
        </p:nvCxnSpPr>
        <p:spPr>
          <a:xfrm rot="10800000">
            <a:off x="631125" y="1101538"/>
            <a:ext cx="0" cy="128400"/>
          </a:xfrm>
          <a:prstGeom prst="straightConnector1">
            <a:avLst/>
          </a:prstGeom>
          <a:noFill/>
          <a:ln w="38100" cap="flat" cmpd="sng">
            <a:solidFill>
              <a:schemeClr val="lt1"/>
            </a:solidFill>
            <a:prstDash val="solid"/>
            <a:round/>
            <a:headEnd type="none" w="med" len="med"/>
            <a:tailEnd type="none" w="med" len="med"/>
          </a:ln>
        </p:spPr>
      </p:cxnSp>
      <p:cxnSp>
        <p:nvCxnSpPr>
          <p:cNvPr id="104" name="Google Shape;104;p15"/>
          <p:cNvCxnSpPr/>
          <p:nvPr/>
        </p:nvCxnSpPr>
        <p:spPr>
          <a:xfrm rot="10800000">
            <a:off x="631125" y="1633975"/>
            <a:ext cx="0" cy="128400"/>
          </a:xfrm>
          <a:prstGeom prst="straightConnector1">
            <a:avLst/>
          </a:prstGeom>
          <a:noFill/>
          <a:ln w="38100" cap="flat" cmpd="sng">
            <a:solidFill>
              <a:schemeClr val="lt1"/>
            </a:solidFill>
            <a:prstDash val="solid"/>
            <a:round/>
            <a:headEnd type="none" w="med" len="med"/>
            <a:tailEnd type="none" w="med" len="med"/>
          </a:ln>
        </p:spPr>
      </p:cxnSp>
      <p:cxnSp>
        <p:nvCxnSpPr>
          <p:cNvPr id="105" name="Google Shape;105;p15"/>
          <p:cNvCxnSpPr/>
          <p:nvPr/>
        </p:nvCxnSpPr>
        <p:spPr>
          <a:xfrm rot="10800000">
            <a:off x="631125" y="2115175"/>
            <a:ext cx="0" cy="128400"/>
          </a:xfrm>
          <a:prstGeom prst="straightConnector1">
            <a:avLst/>
          </a:prstGeom>
          <a:noFill/>
          <a:ln w="38100" cap="flat" cmpd="sng">
            <a:solidFill>
              <a:schemeClr val="lt1"/>
            </a:solidFill>
            <a:prstDash val="solid"/>
            <a:round/>
            <a:headEnd type="none" w="med" len="med"/>
            <a:tailEnd type="none" w="med" len="med"/>
          </a:ln>
        </p:spPr>
      </p:cxnSp>
      <p:sp>
        <p:nvSpPr>
          <p:cNvPr id="106" name="Google Shape;106;p15"/>
          <p:cNvSpPr/>
          <p:nvPr/>
        </p:nvSpPr>
        <p:spPr>
          <a:xfrm>
            <a:off x="533328" y="1841876"/>
            <a:ext cx="193800" cy="193800"/>
          </a:xfrm>
          <a:prstGeom prst="ellipse">
            <a:avLst/>
          </a:prstGeom>
          <a:solidFill>
            <a:srgbClr val="188D9D"/>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5"/>
          <p:cNvSpPr txBox="1"/>
          <p:nvPr/>
        </p:nvSpPr>
        <p:spPr>
          <a:xfrm>
            <a:off x="6091600" y="2896913"/>
            <a:ext cx="2477700" cy="203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1200" b="1">
                <a:solidFill>
                  <a:srgbClr val="188D9D"/>
                </a:solidFill>
                <a:latin typeface="Oswald"/>
                <a:ea typeface="Oswald"/>
                <a:cs typeface="Oswald"/>
                <a:sym typeface="Oswald"/>
              </a:rPr>
              <a:t>De nouveaux matériaux !</a:t>
            </a:r>
            <a:endParaRPr sz="1200" b="1">
              <a:solidFill>
                <a:srgbClr val="188D9D"/>
              </a:solidFill>
              <a:latin typeface="Oswald"/>
              <a:ea typeface="Oswald"/>
              <a:cs typeface="Oswald"/>
              <a:sym typeface="Oswald"/>
            </a:endParaRPr>
          </a:p>
          <a:p>
            <a:pPr marL="0" lvl="0" indent="0" algn="ctr" rtl="0">
              <a:spcBef>
                <a:spcPts val="0"/>
              </a:spcBef>
              <a:spcAft>
                <a:spcPts val="0"/>
              </a:spcAft>
              <a:buNone/>
            </a:pPr>
            <a:endParaRPr sz="1200" b="1">
              <a:solidFill>
                <a:srgbClr val="188D9D"/>
              </a:solidFill>
              <a:latin typeface="Oswald"/>
              <a:ea typeface="Oswald"/>
              <a:cs typeface="Oswald"/>
              <a:sym typeface="Oswald"/>
            </a:endParaRPr>
          </a:p>
          <a:p>
            <a:pPr marL="0" lvl="0" indent="0" algn="l" rtl="0">
              <a:spcBef>
                <a:spcPts val="0"/>
              </a:spcBef>
              <a:spcAft>
                <a:spcPts val="0"/>
              </a:spcAft>
              <a:buNone/>
            </a:pPr>
            <a:r>
              <a:rPr lang="fr" sz="1200" b="1">
                <a:solidFill>
                  <a:srgbClr val="188D9D"/>
                </a:solidFill>
                <a:latin typeface="Calibri"/>
                <a:ea typeface="Calibri"/>
                <a:cs typeface="Calibri"/>
                <a:sym typeface="Calibri"/>
              </a:rPr>
              <a:t>Le PLA, un plastique 100% végétal à base de Maïs :</a:t>
            </a:r>
            <a:endParaRPr sz="1200" b="1">
              <a:solidFill>
                <a:srgbClr val="188D9D"/>
              </a:solidFill>
              <a:latin typeface="Calibri"/>
              <a:ea typeface="Calibri"/>
              <a:cs typeface="Calibri"/>
              <a:sym typeface="Calibri"/>
            </a:endParaRPr>
          </a:p>
          <a:p>
            <a:pPr marL="0" lvl="0" indent="0" algn="l" rtl="0">
              <a:spcBef>
                <a:spcPts val="0"/>
              </a:spcBef>
              <a:spcAft>
                <a:spcPts val="0"/>
              </a:spcAft>
              <a:buNone/>
            </a:pPr>
            <a:r>
              <a:rPr lang="fr" sz="1200">
                <a:solidFill>
                  <a:srgbClr val="188D9D"/>
                </a:solidFill>
                <a:latin typeface="Calibri"/>
                <a:ea typeface="Calibri"/>
                <a:cs typeface="Calibri"/>
                <a:sym typeface="Calibri"/>
              </a:rPr>
              <a:t>- Une matière non toxique !</a:t>
            </a:r>
            <a:endParaRPr sz="1200">
              <a:solidFill>
                <a:srgbClr val="188D9D"/>
              </a:solidFill>
              <a:latin typeface="Calibri"/>
              <a:ea typeface="Calibri"/>
              <a:cs typeface="Calibri"/>
              <a:sym typeface="Calibri"/>
            </a:endParaRPr>
          </a:p>
          <a:p>
            <a:pPr marL="0" lvl="0" indent="0" algn="l" rtl="0">
              <a:spcBef>
                <a:spcPts val="0"/>
              </a:spcBef>
              <a:spcAft>
                <a:spcPts val="0"/>
              </a:spcAft>
              <a:buNone/>
            </a:pPr>
            <a:r>
              <a:rPr lang="fr" sz="1200">
                <a:solidFill>
                  <a:srgbClr val="188D9D"/>
                </a:solidFill>
                <a:latin typeface="Calibri"/>
                <a:ea typeface="Calibri"/>
                <a:cs typeface="Calibri"/>
                <a:sym typeface="Calibri"/>
              </a:rPr>
              <a:t>- Bien plus facile à imprimer (moins sensibles aux changements de température)</a:t>
            </a:r>
            <a:endParaRPr sz="1200">
              <a:solidFill>
                <a:srgbClr val="188D9D"/>
              </a:solidFill>
              <a:latin typeface="Calibri"/>
              <a:ea typeface="Calibri"/>
              <a:cs typeface="Calibri"/>
              <a:sym typeface="Calibri"/>
            </a:endParaRPr>
          </a:p>
          <a:p>
            <a:pPr marL="0" lvl="0" indent="0" algn="l" rtl="0">
              <a:spcBef>
                <a:spcPts val="0"/>
              </a:spcBef>
              <a:spcAft>
                <a:spcPts val="0"/>
              </a:spcAft>
              <a:buNone/>
            </a:pPr>
            <a:r>
              <a:rPr lang="fr" sz="1200">
                <a:solidFill>
                  <a:srgbClr val="188D9D"/>
                </a:solidFill>
                <a:latin typeface="Calibri"/>
                <a:ea typeface="Calibri"/>
                <a:cs typeface="Calibri"/>
                <a:sym typeface="Calibri"/>
              </a:rPr>
              <a:t>- Biodégradable</a:t>
            </a:r>
            <a:endParaRPr sz="1200">
              <a:solidFill>
                <a:srgbClr val="188D9D"/>
              </a:solidFill>
              <a:latin typeface="Calibri"/>
              <a:ea typeface="Calibri"/>
              <a:cs typeface="Calibri"/>
              <a:sym typeface="Calibri"/>
            </a:endParaRPr>
          </a:p>
          <a:p>
            <a:pPr marL="0" lvl="0" indent="0" algn="l" rtl="0">
              <a:spcBef>
                <a:spcPts val="0"/>
              </a:spcBef>
              <a:spcAft>
                <a:spcPts val="0"/>
              </a:spcAft>
              <a:buNone/>
            </a:pPr>
            <a:r>
              <a:rPr lang="fr" sz="1200">
                <a:solidFill>
                  <a:srgbClr val="188D9D"/>
                </a:solidFill>
                <a:latin typeface="Calibri"/>
                <a:ea typeface="Calibri"/>
                <a:cs typeface="Calibri"/>
                <a:sym typeface="Calibri"/>
              </a:rPr>
              <a:t>- Plus facile à recycler !</a:t>
            </a:r>
            <a:endParaRPr sz="1200">
              <a:solidFill>
                <a:srgbClr val="188D9D"/>
              </a:solidFill>
              <a:latin typeface="Calibri"/>
              <a:ea typeface="Calibri"/>
              <a:cs typeface="Calibri"/>
              <a:sym typeface="Calibri"/>
            </a:endParaRPr>
          </a:p>
        </p:txBody>
      </p:sp>
      <p:sp>
        <p:nvSpPr>
          <p:cNvPr id="108" name="Google Shape;108;p15"/>
          <p:cNvSpPr txBox="1"/>
          <p:nvPr/>
        </p:nvSpPr>
        <p:spPr>
          <a:xfrm>
            <a:off x="838200" y="1243075"/>
            <a:ext cx="1336200" cy="1391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
                <a:solidFill>
                  <a:srgbClr val="398FA1"/>
                </a:solidFill>
                <a:latin typeface="Bebas Neue"/>
                <a:ea typeface="Bebas Neue"/>
                <a:cs typeface="Bebas Neue"/>
                <a:sym typeface="Bebas Neue"/>
              </a:rPr>
              <a:t>impression 3D</a:t>
            </a:r>
            <a:endParaRPr>
              <a:solidFill>
                <a:srgbClr val="398FA1"/>
              </a:solidFill>
              <a:latin typeface="Bebas Neue"/>
              <a:ea typeface="Bebas Neue"/>
              <a:cs typeface="Bebas Neue"/>
              <a:sym typeface="Bebas Neue"/>
            </a:endParaRPr>
          </a:p>
          <a:p>
            <a:pPr marL="0" lvl="0" indent="0" algn="l" rtl="0">
              <a:lnSpc>
                <a:spcPct val="115000"/>
              </a:lnSpc>
              <a:spcBef>
                <a:spcPts val="0"/>
              </a:spcBef>
              <a:spcAft>
                <a:spcPts val="0"/>
              </a:spcAft>
              <a:buNone/>
            </a:pPr>
            <a:endParaRPr>
              <a:solidFill>
                <a:srgbClr val="398FA1"/>
              </a:solidFill>
              <a:latin typeface="Bebas Neue"/>
              <a:ea typeface="Bebas Neue"/>
              <a:cs typeface="Bebas Neue"/>
              <a:sym typeface="Bebas Neue"/>
            </a:endParaRPr>
          </a:p>
          <a:p>
            <a:pPr marL="0" lvl="0" indent="0" algn="l" rtl="0">
              <a:lnSpc>
                <a:spcPct val="115000"/>
              </a:lnSpc>
              <a:spcBef>
                <a:spcPts val="0"/>
              </a:spcBef>
              <a:spcAft>
                <a:spcPts val="0"/>
              </a:spcAft>
              <a:buNone/>
            </a:pPr>
            <a:r>
              <a:rPr lang="fr">
                <a:solidFill>
                  <a:srgbClr val="398FA1"/>
                </a:solidFill>
                <a:latin typeface="Bebas Neue"/>
                <a:ea typeface="Bebas Neue"/>
                <a:cs typeface="Bebas Neue"/>
                <a:sym typeface="Bebas Neue"/>
              </a:rPr>
              <a:t>banque de données</a:t>
            </a:r>
            <a:endParaRPr>
              <a:solidFill>
                <a:srgbClr val="398FA1"/>
              </a:solidFill>
              <a:latin typeface="Bebas Neue"/>
              <a:ea typeface="Bebas Neue"/>
              <a:cs typeface="Bebas Neue"/>
              <a:sym typeface="Bebas Neue"/>
            </a:endParaRPr>
          </a:p>
          <a:p>
            <a:pPr marL="0" lvl="0" indent="0" algn="l" rtl="0">
              <a:lnSpc>
                <a:spcPct val="115000"/>
              </a:lnSpc>
              <a:spcBef>
                <a:spcPts val="0"/>
              </a:spcBef>
              <a:spcAft>
                <a:spcPts val="0"/>
              </a:spcAft>
              <a:buNone/>
            </a:pPr>
            <a:endParaRPr>
              <a:solidFill>
                <a:srgbClr val="398FA1"/>
              </a:solidFill>
              <a:latin typeface="Bebas Neue"/>
              <a:ea typeface="Bebas Neue"/>
              <a:cs typeface="Bebas Neue"/>
              <a:sym typeface="Bebas Neue"/>
            </a:endParaRPr>
          </a:p>
          <a:p>
            <a:pPr marL="0" lvl="0" indent="0" algn="l" rtl="0">
              <a:lnSpc>
                <a:spcPct val="115000"/>
              </a:lnSpc>
              <a:spcBef>
                <a:spcPts val="0"/>
              </a:spcBef>
              <a:spcAft>
                <a:spcPts val="0"/>
              </a:spcAft>
              <a:buNone/>
            </a:pPr>
            <a:r>
              <a:rPr lang="fr">
                <a:solidFill>
                  <a:srgbClr val="398FA1"/>
                </a:solidFill>
                <a:latin typeface="Bebas Neue"/>
                <a:ea typeface="Bebas Neue"/>
                <a:cs typeface="Bebas Neue"/>
                <a:sym typeface="Bebas Neue"/>
              </a:rPr>
              <a:t>modélisation 3D</a:t>
            </a:r>
            <a:endParaRPr/>
          </a:p>
        </p:txBody>
      </p:sp>
      <p:sp>
        <p:nvSpPr>
          <p:cNvPr id="109" name="Google Shape;109;p15"/>
          <p:cNvSpPr/>
          <p:nvPr/>
        </p:nvSpPr>
        <p:spPr>
          <a:xfrm>
            <a:off x="534228" y="2323076"/>
            <a:ext cx="193800" cy="193800"/>
          </a:xfrm>
          <a:prstGeom prst="ellipse">
            <a:avLst/>
          </a:prstGeom>
          <a:solidFill>
            <a:srgbClr val="188D9D"/>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5"/>
          <p:cNvSpPr/>
          <p:nvPr/>
        </p:nvSpPr>
        <p:spPr>
          <a:xfrm>
            <a:off x="533328" y="1360676"/>
            <a:ext cx="193800" cy="193800"/>
          </a:xfrm>
          <a:prstGeom prst="ellipse">
            <a:avLst/>
          </a:prstGeom>
          <a:solidFill>
            <a:schemeClr val="lt1"/>
          </a:solidFill>
          <a:ln w="28575" cap="flat" cmpd="sng">
            <a:solidFill>
              <a:srgbClr val="188D9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1" name="Google Shape;111;p15" descr="Comment fonctionne l’impression 3D ?&#10;&#10;L’impression est la création d'objets en trois dimensions réalisées à l'aide d'une imprimante 3D, d'un fichier numérique, et de certains matériaux (métal, plastique, céramique, résine).&#10;&#10;&#10;Vous avez besoin d’un outil de sensibilisation alors réservez le bus des technologies® ! &#10;Retrouvez nous sur notre site web : http://lebusdestechnologies.fr/fr/&#10;&#10;Facebook : https://fr-fr.facebook.com/lebusdestechnologies/&#10;Twitter : https://twitter.com/BusTechnologies&#10;Instagram : https://www.instagram.com/lebusdestechnologies/&#10;Linkedin : https://www.linkedin.com/company/15220453&#10;Google + : https://plus.google.com/105414283256932941900&#10;&#10;L’impression 3D&#10;Gadget ou révolution ? La réponse est dans les chiffres En ce qui concerne les ventes d’imprimantes 3D on est passé de 355 vendues en 2008 à plus de 150 000 en circulation dans le monde aujourd’hui. Il y a environ 25 ans à ses débuts dans l’industrie elle était appelée &quot;fabrication additive&quot;. Aujourd’hui, appelée communément &quot;impression 3D&quot; elle qualifie l’ensemble des procédés de fabrication par ajout de matière. On en compte des dizaines dont trois sont tout particulièrement utilisés. Quels sont ces procédés ? Le premier est le dépôt de matière fondue. Cette matière est chauffée par une tête d’extrusion et déposée couche par couche à l’aide d’une buse. En refroidissant, elle se solidifie Divers matériaux peuvent être utilisés le plastique l’aggloméré de bois la céramique le chocolat. Le deuxième est la stéréolithographie. C’est une résine liquide qui est solidifiée couche par couche par un rayon laser. De nombreux types de résines sont possibles. Le troisième est le frittage laser. Dans ce cas, une poudre est solidifiée par un rayon laser. Mais quel est l’intérêt de l’impression 3D ? Deux principes à retenir. Le premier est le prototypage. Il consiste à faire plusieurs essais pour concevoir une pièce ou un objet. Ce procédé autorise une réduction des coûts de production. Cette technique permet de réaliser des objets divers avec des parties mobiles en recourant à une seule machine. Enfin, elle implique aussi un gain de temps en production mais essentiellement pour le prototypage. Le deuxième principe est l’aspect collaboratif. cette technologie à la portée du grand public suscite la collaboration de compétences diverses. Celles d’ingénieurs d’amateurs ou de professionnels. Et l’impression 3D s’avère être un avantage certain en ce qui concerne la réalisation de pièces uniques à la demande. Donc, où en sommes-nous aujourd’hui ? Il est intéressant de comprendre que désormais imprimer des bijoux des pizzas des organes des vêtements et même des maisons c’est possible.&#10;Et nous n’en sommes encore qu’au début" title="Comment fonctionne l’impression 3D ?">
            <a:hlinkClick r:id="rId5"/>
          </p:cNvPr>
          <p:cNvPicPr preferRelativeResize="0"/>
          <p:nvPr/>
        </p:nvPicPr>
        <p:blipFill>
          <a:blip r:embed="rId6">
            <a:alphaModFix/>
          </a:blip>
          <a:stretch>
            <a:fillRect/>
          </a:stretch>
        </p:blipFill>
        <p:spPr>
          <a:xfrm>
            <a:off x="6197710" y="1101553"/>
            <a:ext cx="2265480" cy="1539225"/>
          </a:xfrm>
          <a:prstGeom prst="rect">
            <a:avLst/>
          </a:prstGeom>
          <a:noFill/>
          <a:ln>
            <a:noFill/>
          </a:ln>
        </p:spPr>
      </p:pic>
      <p:pic>
        <p:nvPicPr>
          <p:cNvPr id="112" name="Google Shape;112;p15" title="Capsule Pédagogique CHRONIQUES #2 ★ The Appendix Human ★ Paul Gong">
            <a:hlinkClick r:id="rId7"/>
          </p:cNvPr>
          <p:cNvPicPr preferRelativeResize="0"/>
          <p:nvPr/>
        </p:nvPicPr>
        <p:blipFill>
          <a:blip r:embed="rId8">
            <a:alphaModFix/>
          </a:blip>
          <a:stretch>
            <a:fillRect/>
          </a:stretch>
        </p:blipFill>
        <p:spPr>
          <a:xfrm>
            <a:off x="0" y="3404725"/>
            <a:ext cx="2341800" cy="1756350"/>
          </a:xfrm>
          <a:prstGeom prst="rect">
            <a:avLst/>
          </a:prstGeom>
          <a:noFill/>
          <a:ln>
            <a:noFill/>
          </a:ln>
        </p:spPr>
      </p:pic>
      <p:cxnSp>
        <p:nvCxnSpPr>
          <p:cNvPr id="113" name="Google Shape;113;p15"/>
          <p:cNvCxnSpPr/>
          <p:nvPr/>
        </p:nvCxnSpPr>
        <p:spPr>
          <a:xfrm>
            <a:off x="2446300" y="1175025"/>
            <a:ext cx="288600" cy="0"/>
          </a:xfrm>
          <a:prstGeom prst="straightConnector1">
            <a:avLst/>
          </a:prstGeom>
          <a:noFill/>
          <a:ln w="28575" cap="flat" cmpd="sng">
            <a:solidFill>
              <a:srgbClr val="398FA1"/>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1000"/>
                                        <p:tgtEl>
                                          <p:spTgt spid="1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
                                        </p:tgtEl>
                                        <p:attrNameLst>
                                          <p:attrName>style.visibility</p:attrName>
                                        </p:attrNameLst>
                                      </p:cBhvr>
                                      <p:to>
                                        <p:strVal val="visible"/>
                                      </p:to>
                                    </p:set>
                                    <p:animEffect transition="in" filter="fade">
                                      <p:cBhvr>
                                        <p:cTn id="12" dur="10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CF7F9"/>
        </a:solidFill>
        <a:effectLst/>
      </p:bgPr>
    </p:bg>
    <p:spTree>
      <p:nvGrpSpPr>
        <p:cNvPr id="1" name="Shape 117"/>
        <p:cNvGrpSpPr/>
        <p:nvPr/>
      </p:nvGrpSpPr>
      <p:grpSpPr>
        <a:xfrm>
          <a:off x="0" y="0"/>
          <a:ext cx="0" cy="0"/>
          <a:chOff x="0" y="0"/>
          <a:chExt cx="0" cy="0"/>
        </a:xfrm>
      </p:grpSpPr>
      <p:sp>
        <p:nvSpPr>
          <p:cNvPr id="118" name="Google Shape;118;p16"/>
          <p:cNvSpPr/>
          <p:nvPr/>
        </p:nvSpPr>
        <p:spPr>
          <a:xfrm>
            <a:off x="0" y="-5400"/>
            <a:ext cx="2341800" cy="5154300"/>
          </a:xfrm>
          <a:prstGeom prst="rect">
            <a:avLst/>
          </a:prstGeom>
          <a:solidFill>
            <a:srgbClr val="C6F8F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9" name="Google Shape;119;p16"/>
          <p:cNvPicPr preferRelativeResize="0"/>
          <p:nvPr/>
        </p:nvPicPr>
        <p:blipFill>
          <a:blip r:embed="rId3">
            <a:alphaModFix/>
          </a:blip>
          <a:stretch>
            <a:fillRect/>
          </a:stretch>
        </p:blipFill>
        <p:spPr>
          <a:xfrm>
            <a:off x="2341800" y="0"/>
            <a:ext cx="3109001" cy="675500"/>
          </a:xfrm>
          <a:prstGeom prst="rect">
            <a:avLst/>
          </a:prstGeom>
          <a:noFill/>
          <a:ln>
            <a:noFill/>
          </a:ln>
        </p:spPr>
      </p:pic>
      <p:sp>
        <p:nvSpPr>
          <p:cNvPr id="120" name="Google Shape;120;p16"/>
          <p:cNvSpPr txBox="1"/>
          <p:nvPr/>
        </p:nvSpPr>
        <p:spPr>
          <a:xfrm>
            <a:off x="2522500" y="91450"/>
            <a:ext cx="20541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000">
                <a:solidFill>
                  <a:schemeClr val="lt1"/>
                </a:solidFill>
                <a:latin typeface="Bebas Neue"/>
                <a:ea typeface="Bebas Neue"/>
                <a:cs typeface="Bebas Neue"/>
                <a:sym typeface="Bebas Neue"/>
              </a:rPr>
              <a:t>BANQUE DE DONNÉE 3D</a:t>
            </a:r>
            <a:endParaRPr sz="2000" i="1">
              <a:solidFill>
                <a:schemeClr val="lt1"/>
              </a:solidFill>
              <a:latin typeface="Bebas Neue"/>
              <a:ea typeface="Bebas Neue"/>
              <a:cs typeface="Bebas Neue"/>
              <a:sym typeface="Bebas Neue"/>
            </a:endParaRPr>
          </a:p>
        </p:txBody>
      </p:sp>
      <p:cxnSp>
        <p:nvCxnSpPr>
          <p:cNvPr id="121" name="Google Shape;121;p16"/>
          <p:cNvCxnSpPr/>
          <p:nvPr/>
        </p:nvCxnSpPr>
        <p:spPr>
          <a:xfrm>
            <a:off x="2522500" y="1175025"/>
            <a:ext cx="288600" cy="0"/>
          </a:xfrm>
          <a:prstGeom prst="straightConnector1">
            <a:avLst/>
          </a:prstGeom>
          <a:noFill/>
          <a:ln w="28575" cap="flat" cmpd="sng">
            <a:solidFill>
              <a:srgbClr val="398FA1"/>
            </a:solidFill>
            <a:prstDash val="solid"/>
            <a:round/>
            <a:headEnd type="none" w="med" len="med"/>
            <a:tailEnd type="triangle" w="med" len="med"/>
          </a:ln>
        </p:spPr>
      </p:cxnSp>
      <p:sp>
        <p:nvSpPr>
          <p:cNvPr id="122" name="Google Shape;122;p16"/>
          <p:cNvSpPr txBox="1"/>
          <p:nvPr/>
        </p:nvSpPr>
        <p:spPr>
          <a:xfrm>
            <a:off x="2844725" y="970825"/>
            <a:ext cx="3215400" cy="323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500">
                <a:solidFill>
                  <a:srgbClr val="398FA1"/>
                </a:solidFill>
                <a:latin typeface="Bebas Neue"/>
                <a:ea typeface="Bebas Neue"/>
                <a:cs typeface="Bebas Neue"/>
                <a:sym typeface="Bebas Neue"/>
              </a:rPr>
              <a:t>UN FABLAB QU’EST CE QUE C’EST ?</a:t>
            </a:r>
            <a:endParaRPr sz="1500">
              <a:solidFill>
                <a:srgbClr val="398FA1"/>
              </a:solidFill>
              <a:latin typeface="Bebas Neue"/>
              <a:ea typeface="Bebas Neue"/>
              <a:cs typeface="Bebas Neue"/>
              <a:sym typeface="Bebas Neue"/>
            </a:endParaRPr>
          </a:p>
          <a:p>
            <a:pPr marL="0" lvl="0" indent="0" algn="l" rtl="0">
              <a:spcBef>
                <a:spcPts val="0"/>
              </a:spcBef>
              <a:spcAft>
                <a:spcPts val="0"/>
              </a:spcAft>
              <a:buNone/>
            </a:pPr>
            <a:r>
              <a:rPr lang="fr" sz="1200">
                <a:solidFill>
                  <a:srgbClr val="398FA1"/>
                </a:solidFill>
                <a:latin typeface="Calibri"/>
                <a:ea typeface="Calibri"/>
                <a:cs typeface="Calibri"/>
                <a:sym typeface="Calibri"/>
              </a:rPr>
              <a:t>Un FabLab, contraction de l’anglais “fabrication laboratory” signifie « laboratoire de fabrication ». C’est un lieu d’expérimentation ouvert au public qui stimule l’invention et où est mis à sa disposition toutes sortes d’outils de fabrication numérique.</a:t>
            </a:r>
            <a:endParaRPr sz="1200">
              <a:solidFill>
                <a:srgbClr val="398FA1"/>
              </a:solidFill>
              <a:latin typeface="Calibri"/>
              <a:ea typeface="Calibri"/>
              <a:cs typeface="Calibri"/>
              <a:sym typeface="Calibri"/>
            </a:endParaRPr>
          </a:p>
          <a:p>
            <a:pPr marL="0" lvl="0" indent="0" algn="l" rtl="0">
              <a:spcBef>
                <a:spcPts val="0"/>
              </a:spcBef>
              <a:spcAft>
                <a:spcPts val="0"/>
              </a:spcAft>
              <a:buNone/>
            </a:pPr>
            <a:endParaRPr sz="1200">
              <a:solidFill>
                <a:srgbClr val="398FA1"/>
              </a:solidFill>
              <a:latin typeface="Calibri"/>
              <a:ea typeface="Calibri"/>
              <a:cs typeface="Calibri"/>
              <a:sym typeface="Calibri"/>
            </a:endParaRPr>
          </a:p>
          <a:p>
            <a:pPr marL="0" lvl="0" indent="0" algn="l" rtl="0">
              <a:spcBef>
                <a:spcPts val="0"/>
              </a:spcBef>
              <a:spcAft>
                <a:spcPts val="0"/>
              </a:spcAft>
              <a:buNone/>
            </a:pPr>
            <a:r>
              <a:rPr lang="fr" sz="1500">
                <a:solidFill>
                  <a:srgbClr val="398FA1"/>
                </a:solidFill>
                <a:latin typeface="Bebas Neue"/>
                <a:ea typeface="Bebas Neue"/>
                <a:cs typeface="Bebas Neue"/>
                <a:sym typeface="Bebas Neue"/>
              </a:rPr>
              <a:t>Logique Open-source :</a:t>
            </a:r>
            <a:endParaRPr sz="1200">
              <a:solidFill>
                <a:srgbClr val="398FA1"/>
              </a:solidFill>
              <a:latin typeface="Calibri"/>
              <a:ea typeface="Calibri"/>
              <a:cs typeface="Calibri"/>
              <a:sym typeface="Calibri"/>
            </a:endParaRPr>
          </a:p>
          <a:p>
            <a:pPr marL="0" lvl="0" indent="0" algn="l" rtl="0">
              <a:lnSpc>
                <a:spcPct val="100000"/>
              </a:lnSpc>
              <a:spcBef>
                <a:spcPts val="0"/>
              </a:spcBef>
              <a:spcAft>
                <a:spcPts val="0"/>
              </a:spcAft>
              <a:buNone/>
            </a:pPr>
            <a:r>
              <a:rPr lang="fr" sz="1200">
                <a:solidFill>
                  <a:srgbClr val="398FA1"/>
                </a:solidFill>
                <a:latin typeface="Calibri"/>
                <a:ea typeface="Calibri"/>
                <a:cs typeface="Calibri"/>
                <a:sym typeface="Calibri"/>
              </a:rPr>
              <a:t>Un logiciel Open Source est un code conçu pour être accessible au public : n'importe qui peut voir, modifier et distribuer le code à sa convenance. </a:t>
            </a:r>
            <a:endParaRPr sz="1200">
              <a:solidFill>
                <a:srgbClr val="398FA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fr" sz="1200">
                <a:solidFill>
                  <a:srgbClr val="398FA1"/>
                </a:solidFill>
                <a:latin typeface="Calibri"/>
                <a:ea typeface="Calibri"/>
                <a:cs typeface="Calibri"/>
                <a:sym typeface="Calibri"/>
              </a:rPr>
              <a:t>Dans un Fablab tous les projets sont Open-source ! </a:t>
            </a:r>
            <a:endParaRPr sz="1200">
              <a:solidFill>
                <a:srgbClr val="398FA1"/>
              </a:solidFill>
              <a:latin typeface="Calibri"/>
              <a:ea typeface="Calibri"/>
              <a:cs typeface="Calibri"/>
              <a:sym typeface="Calibri"/>
            </a:endParaRPr>
          </a:p>
          <a:p>
            <a:pPr marL="0" lvl="0" indent="0" algn="l" rtl="0">
              <a:spcBef>
                <a:spcPts val="0"/>
              </a:spcBef>
              <a:spcAft>
                <a:spcPts val="0"/>
              </a:spcAft>
              <a:buNone/>
            </a:pPr>
            <a:endParaRPr sz="1200">
              <a:solidFill>
                <a:srgbClr val="398FA1"/>
              </a:solidFill>
              <a:latin typeface="Calibri"/>
              <a:ea typeface="Calibri"/>
              <a:cs typeface="Calibri"/>
              <a:sym typeface="Calibri"/>
            </a:endParaRPr>
          </a:p>
        </p:txBody>
      </p:sp>
      <p:sp>
        <p:nvSpPr>
          <p:cNvPr id="123" name="Google Shape;123;p16"/>
          <p:cNvSpPr txBox="1"/>
          <p:nvPr/>
        </p:nvSpPr>
        <p:spPr>
          <a:xfrm>
            <a:off x="6422025" y="3106225"/>
            <a:ext cx="2054100" cy="76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900">
                <a:solidFill>
                  <a:srgbClr val="188D9D"/>
                </a:solidFill>
                <a:latin typeface="Oswald"/>
                <a:ea typeface="Oswald"/>
                <a:cs typeface="Oswald"/>
                <a:sym typeface="Oswald"/>
              </a:rPr>
              <a:t>🔗 </a:t>
            </a:r>
            <a:r>
              <a:rPr lang="fr" sz="1900" u="sng">
                <a:solidFill>
                  <a:schemeClr val="hlink"/>
                </a:solidFill>
                <a:latin typeface="Oswald"/>
                <a:ea typeface="Oswald"/>
                <a:cs typeface="Oswald"/>
                <a:sym typeface="Oswald"/>
                <a:hlinkClick r:id="rId4"/>
              </a:rPr>
              <a:t>Cults3D.com</a:t>
            </a:r>
            <a:endParaRPr sz="1900">
              <a:solidFill>
                <a:srgbClr val="188D9D"/>
              </a:solidFill>
              <a:latin typeface="Oswald"/>
              <a:ea typeface="Oswald"/>
              <a:cs typeface="Oswald"/>
              <a:sym typeface="Oswald"/>
            </a:endParaRPr>
          </a:p>
          <a:p>
            <a:pPr marL="0" lvl="0" indent="0" algn="l" rtl="0">
              <a:spcBef>
                <a:spcPts val="0"/>
              </a:spcBef>
              <a:spcAft>
                <a:spcPts val="0"/>
              </a:spcAft>
              <a:buNone/>
            </a:pPr>
            <a:r>
              <a:rPr lang="fr" sz="1900">
                <a:solidFill>
                  <a:srgbClr val="188D9D"/>
                </a:solidFill>
                <a:latin typeface="Oswald"/>
                <a:ea typeface="Oswald"/>
                <a:cs typeface="Oswald"/>
                <a:sym typeface="Oswald"/>
              </a:rPr>
              <a:t>🔗 </a:t>
            </a:r>
            <a:r>
              <a:rPr lang="fr" sz="1900" u="sng">
                <a:solidFill>
                  <a:schemeClr val="hlink"/>
                </a:solidFill>
                <a:latin typeface="Oswald"/>
                <a:ea typeface="Oswald"/>
                <a:cs typeface="Oswald"/>
                <a:sym typeface="Oswald"/>
                <a:hlinkClick r:id="rId5"/>
              </a:rPr>
              <a:t>Thinguiverse.com</a:t>
            </a:r>
            <a:endParaRPr sz="1900">
              <a:solidFill>
                <a:srgbClr val="188D9D"/>
              </a:solidFill>
              <a:latin typeface="Oswald"/>
              <a:ea typeface="Oswald"/>
              <a:cs typeface="Oswald"/>
              <a:sym typeface="Oswald"/>
            </a:endParaRPr>
          </a:p>
        </p:txBody>
      </p:sp>
      <p:pic>
        <p:nvPicPr>
          <p:cNvPr id="124" name="Google Shape;124;p16"/>
          <p:cNvPicPr preferRelativeResize="0"/>
          <p:nvPr/>
        </p:nvPicPr>
        <p:blipFill>
          <a:blip r:embed="rId6">
            <a:alphaModFix/>
          </a:blip>
          <a:stretch>
            <a:fillRect/>
          </a:stretch>
        </p:blipFill>
        <p:spPr>
          <a:xfrm>
            <a:off x="152400" y="152400"/>
            <a:ext cx="773721" cy="788600"/>
          </a:xfrm>
          <a:prstGeom prst="rect">
            <a:avLst/>
          </a:prstGeom>
          <a:noFill/>
          <a:ln>
            <a:noFill/>
          </a:ln>
        </p:spPr>
      </p:pic>
      <p:cxnSp>
        <p:nvCxnSpPr>
          <p:cNvPr id="125" name="Google Shape;125;p16"/>
          <p:cNvCxnSpPr/>
          <p:nvPr/>
        </p:nvCxnSpPr>
        <p:spPr>
          <a:xfrm rot="10800000">
            <a:off x="631125" y="842413"/>
            <a:ext cx="0" cy="128400"/>
          </a:xfrm>
          <a:prstGeom prst="straightConnector1">
            <a:avLst/>
          </a:prstGeom>
          <a:noFill/>
          <a:ln w="38100" cap="flat" cmpd="sng">
            <a:solidFill>
              <a:schemeClr val="lt1"/>
            </a:solidFill>
            <a:prstDash val="solid"/>
            <a:round/>
            <a:headEnd type="none" w="med" len="med"/>
            <a:tailEnd type="none" w="med" len="med"/>
          </a:ln>
        </p:spPr>
      </p:cxnSp>
      <p:cxnSp>
        <p:nvCxnSpPr>
          <p:cNvPr id="126" name="Google Shape;126;p16"/>
          <p:cNvCxnSpPr/>
          <p:nvPr/>
        </p:nvCxnSpPr>
        <p:spPr>
          <a:xfrm rot="10800000">
            <a:off x="631125" y="1101538"/>
            <a:ext cx="0" cy="128400"/>
          </a:xfrm>
          <a:prstGeom prst="straightConnector1">
            <a:avLst/>
          </a:prstGeom>
          <a:noFill/>
          <a:ln w="38100" cap="flat" cmpd="sng">
            <a:solidFill>
              <a:schemeClr val="lt1"/>
            </a:solidFill>
            <a:prstDash val="solid"/>
            <a:round/>
            <a:headEnd type="none" w="med" len="med"/>
            <a:tailEnd type="none" w="med" len="med"/>
          </a:ln>
        </p:spPr>
      </p:cxnSp>
      <p:cxnSp>
        <p:nvCxnSpPr>
          <p:cNvPr id="127" name="Google Shape;127;p16"/>
          <p:cNvCxnSpPr/>
          <p:nvPr/>
        </p:nvCxnSpPr>
        <p:spPr>
          <a:xfrm rot="10800000">
            <a:off x="631125" y="1633975"/>
            <a:ext cx="0" cy="128400"/>
          </a:xfrm>
          <a:prstGeom prst="straightConnector1">
            <a:avLst/>
          </a:prstGeom>
          <a:noFill/>
          <a:ln w="38100" cap="flat" cmpd="sng">
            <a:solidFill>
              <a:schemeClr val="lt1"/>
            </a:solidFill>
            <a:prstDash val="solid"/>
            <a:round/>
            <a:headEnd type="none" w="med" len="med"/>
            <a:tailEnd type="none" w="med" len="med"/>
          </a:ln>
        </p:spPr>
      </p:cxnSp>
      <p:cxnSp>
        <p:nvCxnSpPr>
          <p:cNvPr id="128" name="Google Shape;128;p16"/>
          <p:cNvCxnSpPr/>
          <p:nvPr/>
        </p:nvCxnSpPr>
        <p:spPr>
          <a:xfrm rot="10800000">
            <a:off x="631125" y="2115175"/>
            <a:ext cx="0" cy="128400"/>
          </a:xfrm>
          <a:prstGeom prst="straightConnector1">
            <a:avLst/>
          </a:prstGeom>
          <a:noFill/>
          <a:ln w="38100" cap="flat" cmpd="sng">
            <a:solidFill>
              <a:schemeClr val="lt1"/>
            </a:solidFill>
            <a:prstDash val="solid"/>
            <a:round/>
            <a:headEnd type="none" w="med" len="med"/>
            <a:tailEnd type="none" w="med" len="med"/>
          </a:ln>
        </p:spPr>
      </p:cxnSp>
      <p:sp>
        <p:nvSpPr>
          <p:cNvPr id="129" name="Google Shape;129;p16"/>
          <p:cNvSpPr/>
          <p:nvPr/>
        </p:nvSpPr>
        <p:spPr>
          <a:xfrm>
            <a:off x="533328" y="1841876"/>
            <a:ext cx="193800" cy="193800"/>
          </a:xfrm>
          <a:prstGeom prst="ellipse">
            <a:avLst/>
          </a:prstGeom>
          <a:solidFill>
            <a:srgbClr val="188D9D"/>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6"/>
          <p:cNvSpPr txBox="1"/>
          <p:nvPr/>
        </p:nvSpPr>
        <p:spPr>
          <a:xfrm>
            <a:off x="838200" y="1243075"/>
            <a:ext cx="1336200" cy="1391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
                <a:solidFill>
                  <a:srgbClr val="398FA1"/>
                </a:solidFill>
                <a:latin typeface="Bebas Neue"/>
                <a:ea typeface="Bebas Neue"/>
                <a:cs typeface="Bebas Neue"/>
                <a:sym typeface="Bebas Neue"/>
              </a:rPr>
              <a:t>impression 3D</a:t>
            </a:r>
            <a:endParaRPr>
              <a:solidFill>
                <a:srgbClr val="398FA1"/>
              </a:solidFill>
              <a:latin typeface="Bebas Neue"/>
              <a:ea typeface="Bebas Neue"/>
              <a:cs typeface="Bebas Neue"/>
              <a:sym typeface="Bebas Neue"/>
            </a:endParaRPr>
          </a:p>
          <a:p>
            <a:pPr marL="0" lvl="0" indent="0" algn="l" rtl="0">
              <a:lnSpc>
                <a:spcPct val="115000"/>
              </a:lnSpc>
              <a:spcBef>
                <a:spcPts val="0"/>
              </a:spcBef>
              <a:spcAft>
                <a:spcPts val="0"/>
              </a:spcAft>
              <a:buNone/>
            </a:pPr>
            <a:endParaRPr>
              <a:solidFill>
                <a:srgbClr val="398FA1"/>
              </a:solidFill>
              <a:latin typeface="Bebas Neue"/>
              <a:ea typeface="Bebas Neue"/>
              <a:cs typeface="Bebas Neue"/>
              <a:sym typeface="Bebas Neue"/>
            </a:endParaRPr>
          </a:p>
          <a:p>
            <a:pPr marL="0" lvl="0" indent="0" algn="l" rtl="0">
              <a:lnSpc>
                <a:spcPct val="115000"/>
              </a:lnSpc>
              <a:spcBef>
                <a:spcPts val="0"/>
              </a:spcBef>
              <a:spcAft>
                <a:spcPts val="0"/>
              </a:spcAft>
              <a:buNone/>
            </a:pPr>
            <a:r>
              <a:rPr lang="fr">
                <a:solidFill>
                  <a:srgbClr val="398FA1"/>
                </a:solidFill>
                <a:latin typeface="Bebas Neue"/>
                <a:ea typeface="Bebas Neue"/>
                <a:cs typeface="Bebas Neue"/>
                <a:sym typeface="Bebas Neue"/>
              </a:rPr>
              <a:t>banque de données</a:t>
            </a:r>
            <a:endParaRPr>
              <a:solidFill>
                <a:srgbClr val="398FA1"/>
              </a:solidFill>
              <a:latin typeface="Bebas Neue"/>
              <a:ea typeface="Bebas Neue"/>
              <a:cs typeface="Bebas Neue"/>
              <a:sym typeface="Bebas Neue"/>
            </a:endParaRPr>
          </a:p>
          <a:p>
            <a:pPr marL="0" lvl="0" indent="0" algn="l" rtl="0">
              <a:lnSpc>
                <a:spcPct val="115000"/>
              </a:lnSpc>
              <a:spcBef>
                <a:spcPts val="0"/>
              </a:spcBef>
              <a:spcAft>
                <a:spcPts val="0"/>
              </a:spcAft>
              <a:buNone/>
            </a:pPr>
            <a:endParaRPr>
              <a:solidFill>
                <a:srgbClr val="398FA1"/>
              </a:solidFill>
              <a:latin typeface="Bebas Neue"/>
              <a:ea typeface="Bebas Neue"/>
              <a:cs typeface="Bebas Neue"/>
              <a:sym typeface="Bebas Neue"/>
            </a:endParaRPr>
          </a:p>
          <a:p>
            <a:pPr marL="0" lvl="0" indent="0" algn="l" rtl="0">
              <a:lnSpc>
                <a:spcPct val="115000"/>
              </a:lnSpc>
              <a:spcBef>
                <a:spcPts val="0"/>
              </a:spcBef>
              <a:spcAft>
                <a:spcPts val="0"/>
              </a:spcAft>
              <a:buNone/>
            </a:pPr>
            <a:r>
              <a:rPr lang="fr">
                <a:solidFill>
                  <a:srgbClr val="398FA1"/>
                </a:solidFill>
                <a:latin typeface="Bebas Neue"/>
                <a:ea typeface="Bebas Neue"/>
                <a:cs typeface="Bebas Neue"/>
                <a:sym typeface="Bebas Neue"/>
              </a:rPr>
              <a:t>modélisation 3D</a:t>
            </a:r>
            <a:endParaRPr/>
          </a:p>
        </p:txBody>
      </p:sp>
      <p:sp>
        <p:nvSpPr>
          <p:cNvPr id="131" name="Google Shape;131;p16"/>
          <p:cNvSpPr/>
          <p:nvPr/>
        </p:nvSpPr>
        <p:spPr>
          <a:xfrm>
            <a:off x="534228" y="2323076"/>
            <a:ext cx="193800" cy="193800"/>
          </a:xfrm>
          <a:prstGeom prst="ellipse">
            <a:avLst/>
          </a:prstGeom>
          <a:solidFill>
            <a:srgbClr val="188D9D"/>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6"/>
          <p:cNvSpPr/>
          <p:nvPr/>
        </p:nvSpPr>
        <p:spPr>
          <a:xfrm>
            <a:off x="533328" y="1360676"/>
            <a:ext cx="193800" cy="193800"/>
          </a:xfrm>
          <a:prstGeom prst="ellipse">
            <a:avLst/>
          </a:prstGeom>
          <a:solidFill>
            <a:schemeClr val="lt1"/>
          </a:solidFill>
          <a:ln w="28575" cap="flat" cmpd="sng">
            <a:solidFill>
              <a:srgbClr val="188D9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3" name="Google Shape;133;p16"/>
          <p:cNvCxnSpPr/>
          <p:nvPr/>
        </p:nvCxnSpPr>
        <p:spPr>
          <a:xfrm>
            <a:off x="2522500" y="2674300"/>
            <a:ext cx="288600" cy="0"/>
          </a:xfrm>
          <a:prstGeom prst="straightConnector1">
            <a:avLst/>
          </a:prstGeom>
          <a:noFill/>
          <a:ln w="28575" cap="flat" cmpd="sng">
            <a:solidFill>
              <a:srgbClr val="398FA1"/>
            </a:solidFill>
            <a:prstDash val="solid"/>
            <a:round/>
            <a:headEnd type="none" w="med" len="med"/>
            <a:tailEnd type="triangle" w="med" len="med"/>
          </a:ln>
        </p:spPr>
      </p:cxnSp>
      <p:pic>
        <p:nvPicPr>
          <p:cNvPr id="134" name="Google Shape;134;p16"/>
          <p:cNvPicPr preferRelativeResize="0"/>
          <p:nvPr/>
        </p:nvPicPr>
        <p:blipFill>
          <a:blip r:embed="rId7">
            <a:alphaModFix/>
          </a:blip>
          <a:stretch>
            <a:fillRect/>
          </a:stretch>
        </p:blipFill>
        <p:spPr>
          <a:xfrm>
            <a:off x="6422025" y="1101549"/>
            <a:ext cx="2368502" cy="1578626"/>
          </a:xfrm>
          <a:prstGeom prst="rect">
            <a:avLst/>
          </a:prstGeom>
          <a:noFill/>
          <a:ln>
            <a:noFill/>
          </a:ln>
        </p:spPr>
      </p:pic>
      <p:sp>
        <p:nvSpPr>
          <p:cNvPr id="135" name="Google Shape;135;p16"/>
          <p:cNvSpPr txBox="1"/>
          <p:nvPr/>
        </p:nvSpPr>
        <p:spPr>
          <a:xfrm>
            <a:off x="2929425" y="4121400"/>
            <a:ext cx="34926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700">
                <a:solidFill>
                  <a:srgbClr val="188D9D"/>
                </a:solidFill>
                <a:latin typeface="Oswald"/>
                <a:ea typeface="Oswald"/>
                <a:cs typeface="Oswald"/>
                <a:sym typeface="Oswald"/>
              </a:rPr>
              <a:t>Ça signifie que des milliers de modèles 3D sont disponibles gratuitement en ligne !</a:t>
            </a:r>
            <a:endParaRPr sz="1700">
              <a:solidFill>
                <a:srgbClr val="188D9D"/>
              </a:solidFill>
              <a:latin typeface="Oswald"/>
              <a:ea typeface="Oswald"/>
              <a:cs typeface="Oswald"/>
              <a:sym typeface="Oswald"/>
            </a:endParaRPr>
          </a:p>
        </p:txBody>
      </p:sp>
      <p:cxnSp>
        <p:nvCxnSpPr>
          <p:cNvPr id="136" name="Google Shape;136;p16"/>
          <p:cNvCxnSpPr/>
          <p:nvPr/>
        </p:nvCxnSpPr>
        <p:spPr>
          <a:xfrm rot="10800000" flipH="1">
            <a:off x="6666050" y="4022950"/>
            <a:ext cx="685500" cy="476400"/>
          </a:xfrm>
          <a:prstGeom prst="curvedConnector3">
            <a:avLst>
              <a:gd name="adj1" fmla="val 85427"/>
            </a:avLst>
          </a:prstGeom>
          <a:noFill/>
          <a:ln w="9525" cap="flat" cmpd="sng">
            <a:solidFill>
              <a:srgbClr val="188D9D"/>
            </a:solidFill>
            <a:prstDash val="dash"/>
            <a:round/>
            <a:headEnd type="none" w="med" len="med"/>
            <a:tailEnd type="triangle" w="med" len="med"/>
          </a:ln>
        </p:spPr>
      </p:cxnSp>
      <p:pic>
        <p:nvPicPr>
          <p:cNvPr id="137" name="Google Shape;137;p16">
            <a:hlinkClick r:id="rId8"/>
          </p:cNvPr>
          <p:cNvPicPr preferRelativeResize="0"/>
          <p:nvPr/>
        </p:nvPicPr>
        <p:blipFill rotWithShape="1">
          <a:blip r:embed="rId9">
            <a:alphaModFix/>
          </a:blip>
          <a:srcRect r="33563"/>
          <a:stretch/>
        </p:blipFill>
        <p:spPr>
          <a:xfrm>
            <a:off x="0" y="3680407"/>
            <a:ext cx="2341801" cy="1468092"/>
          </a:xfrm>
          <a:prstGeom prst="rect">
            <a:avLst/>
          </a:prstGeom>
          <a:noFill/>
          <a:ln>
            <a:noFill/>
          </a:ln>
        </p:spPr>
      </p:pic>
      <p:pic>
        <p:nvPicPr>
          <p:cNvPr id="138" name="Google Shape;138;p16"/>
          <p:cNvPicPr preferRelativeResize="0"/>
          <p:nvPr/>
        </p:nvPicPr>
        <p:blipFill>
          <a:blip r:embed="rId3">
            <a:alphaModFix/>
          </a:blip>
          <a:stretch>
            <a:fillRect/>
          </a:stretch>
        </p:blipFill>
        <p:spPr>
          <a:xfrm>
            <a:off x="0" y="3361971"/>
            <a:ext cx="2341800" cy="353729"/>
          </a:xfrm>
          <a:prstGeom prst="rect">
            <a:avLst/>
          </a:prstGeom>
          <a:noFill/>
          <a:ln>
            <a:noFill/>
          </a:ln>
        </p:spPr>
      </p:pic>
      <p:sp>
        <p:nvSpPr>
          <p:cNvPr id="139" name="Google Shape;139;p16"/>
          <p:cNvSpPr txBox="1"/>
          <p:nvPr/>
        </p:nvSpPr>
        <p:spPr>
          <a:xfrm>
            <a:off x="113350" y="3331100"/>
            <a:ext cx="13362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500">
                <a:solidFill>
                  <a:schemeClr val="lt1"/>
                </a:solidFill>
                <a:latin typeface="Bebas Neue"/>
                <a:ea typeface="Bebas Neue"/>
                <a:cs typeface="Bebas Neue"/>
                <a:sym typeface="Bebas Neue"/>
              </a:rPr>
              <a:t>FABLAB D’EUROPE :</a:t>
            </a:r>
            <a:endParaRPr>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CF7F9"/>
        </a:solidFill>
        <a:effectLst/>
      </p:bgPr>
    </p:bg>
    <p:spTree>
      <p:nvGrpSpPr>
        <p:cNvPr id="1" name="Shape 143"/>
        <p:cNvGrpSpPr/>
        <p:nvPr/>
      </p:nvGrpSpPr>
      <p:grpSpPr>
        <a:xfrm>
          <a:off x="0" y="0"/>
          <a:ext cx="0" cy="0"/>
          <a:chOff x="0" y="0"/>
          <a:chExt cx="0" cy="0"/>
        </a:xfrm>
      </p:grpSpPr>
      <p:sp>
        <p:nvSpPr>
          <p:cNvPr id="144" name="Google Shape;144;p17"/>
          <p:cNvSpPr/>
          <p:nvPr/>
        </p:nvSpPr>
        <p:spPr>
          <a:xfrm>
            <a:off x="0" y="-5400"/>
            <a:ext cx="2341800" cy="5154300"/>
          </a:xfrm>
          <a:prstGeom prst="rect">
            <a:avLst/>
          </a:prstGeom>
          <a:solidFill>
            <a:srgbClr val="C6F8F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5" name="Google Shape;145;p17"/>
          <p:cNvCxnSpPr/>
          <p:nvPr/>
        </p:nvCxnSpPr>
        <p:spPr>
          <a:xfrm rot="10800000">
            <a:off x="631125" y="3993000"/>
            <a:ext cx="0" cy="128400"/>
          </a:xfrm>
          <a:prstGeom prst="straightConnector1">
            <a:avLst/>
          </a:prstGeom>
          <a:noFill/>
          <a:ln w="38100" cap="flat" cmpd="sng">
            <a:solidFill>
              <a:schemeClr val="lt1"/>
            </a:solidFill>
            <a:prstDash val="solid"/>
            <a:round/>
            <a:headEnd type="none" w="med" len="med"/>
            <a:tailEnd type="none" w="med" len="med"/>
          </a:ln>
        </p:spPr>
      </p:cxnSp>
      <p:cxnSp>
        <p:nvCxnSpPr>
          <p:cNvPr id="146" name="Google Shape;146;p17"/>
          <p:cNvCxnSpPr/>
          <p:nvPr/>
        </p:nvCxnSpPr>
        <p:spPr>
          <a:xfrm rot="10800000">
            <a:off x="631125" y="4280638"/>
            <a:ext cx="0" cy="128400"/>
          </a:xfrm>
          <a:prstGeom prst="straightConnector1">
            <a:avLst/>
          </a:prstGeom>
          <a:noFill/>
          <a:ln w="38100" cap="flat" cmpd="sng">
            <a:solidFill>
              <a:schemeClr val="lt1"/>
            </a:solidFill>
            <a:prstDash val="solid"/>
            <a:round/>
            <a:headEnd type="none" w="med" len="med"/>
            <a:tailEnd type="none" w="med" len="med"/>
          </a:ln>
        </p:spPr>
      </p:cxnSp>
      <p:cxnSp>
        <p:nvCxnSpPr>
          <p:cNvPr id="147" name="Google Shape;147;p17"/>
          <p:cNvCxnSpPr/>
          <p:nvPr/>
        </p:nvCxnSpPr>
        <p:spPr>
          <a:xfrm rot="10800000">
            <a:off x="631125" y="4557588"/>
            <a:ext cx="0" cy="128400"/>
          </a:xfrm>
          <a:prstGeom prst="straightConnector1">
            <a:avLst/>
          </a:prstGeom>
          <a:noFill/>
          <a:ln w="38100" cap="flat" cmpd="sng">
            <a:solidFill>
              <a:schemeClr val="lt1"/>
            </a:solidFill>
            <a:prstDash val="solid"/>
            <a:round/>
            <a:headEnd type="none" w="med" len="med"/>
            <a:tailEnd type="none" w="med" len="med"/>
          </a:ln>
        </p:spPr>
      </p:cxnSp>
      <p:pic>
        <p:nvPicPr>
          <p:cNvPr id="148" name="Google Shape;148;p17"/>
          <p:cNvPicPr preferRelativeResize="0"/>
          <p:nvPr/>
        </p:nvPicPr>
        <p:blipFill>
          <a:blip r:embed="rId3">
            <a:alphaModFix/>
          </a:blip>
          <a:stretch>
            <a:fillRect/>
          </a:stretch>
        </p:blipFill>
        <p:spPr>
          <a:xfrm>
            <a:off x="2341825" y="-5343"/>
            <a:ext cx="4042100" cy="675500"/>
          </a:xfrm>
          <a:prstGeom prst="rect">
            <a:avLst/>
          </a:prstGeom>
          <a:noFill/>
          <a:ln>
            <a:noFill/>
          </a:ln>
        </p:spPr>
      </p:pic>
      <p:sp>
        <p:nvSpPr>
          <p:cNvPr id="149" name="Google Shape;149;p17"/>
          <p:cNvSpPr txBox="1"/>
          <p:nvPr/>
        </p:nvSpPr>
        <p:spPr>
          <a:xfrm>
            <a:off x="2673325" y="113700"/>
            <a:ext cx="31938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000">
                <a:solidFill>
                  <a:schemeClr val="lt1"/>
                </a:solidFill>
                <a:latin typeface="Bebas Neue"/>
                <a:ea typeface="Bebas Neue"/>
                <a:cs typeface="Bebas Neue"/>
                <a:sym typeface="Bebas Neue"/>
              </a:rPr>
              <a:t>MODÉLISATION 3D AVEC </a:t>
            </a:r>
            <a:r>
              <a:rPr lang="fr" sz="2000" i="1">
                <a:solidFill>
                  <a:schemeClr val="lt1"/>
                </a:solidFill>
                <a:latin typeface="Bebas Neue"/>
                <a:ea typeface="Bebas Neue"/>
                <a:cs typeface="Bebas Neue"/>
                <a:sym typeface="Bebas Neue"/>
              </a:rPr>
              <a:t>3DSLASH.NET</a:t>
            </a:r>
            <a:r>
              <a:rPr lang="fr" sz="2000">
                <a:solidFill>
                  <a:schemeClr val="lt1"/>
                </a:solidFill>
                <a:latin typeface="Bebas Neue"/>
                <a:ea typeface="Bebas Neue"/>
                <a:cs typeface="Bebas Neue"/>
                <a:sym typeface="Bebas Neue"/>
              </a:rPr>
              <a:t> </a:t>
            </a:r>
            <a:endParaRPr sz="2000">
              <a:solidFill>
                <a:schemeClr val="lt1"/>
              </a:solidFill>
              <a:latin typeface="Bebas Neue"/>
              <a:ea typeface="Bebas Neue"/>
              <a:cs typeface="Bebas Neue"/>
              <a:sym typeface="Bebas Neue"/>
            </a:endParaRPr>
          </a:p>
        </p:txBody>
      </p:sp>
      <p:cxnSp>
        <p:nvCxnSpPr>
          <p:cNvPr id="150" name="Google Shape;150;p17"/>
          <p:cNvCxnSpPr/>
          <p:nvPr/>
        </p:nvCxnSpPr>
        <p:spPr>
          <a:xfrm rot="10800000">
            <a:off x="631125" y="3683978"/>
            <a:ext cx="0" cy="128400"/>
          </a:xfrm>
          <a:prstGeom prst="straightConnector1">
            <a:avLst/>
          </a:prstGeom>
          <a:noFill/>
          <a:ln w="38100" cap="flat" cmpd="sng">
            <a:solidFill>
              <a:schemeClr val="lt1"/>
            </a:solidFill>
            <a:prstDash val="solid"/>
            <a:round/>
            <a:headEnd type="none" w="med" len="med"/>
            <a:tailEnd type="none" w="med" len="med"/>
          </a:ln>
        </p:spPr>
      </p:cxnSp>
      <p:cxnSp>
        <p:nvCxnSpPr>
          <p:cNvPr id="151" name="Google Shape;151;p17"/>
          <p:cNvCxnSpPr/>
          <p:nvPr/>
        </p:nvCxnSpPr>
        <p:spPr>
          <a:xfrm rot="10800000">
            <a:off x="631125" y="3419990"/>
            <a:ext cx="0" cy="128400"/>
          </a:xfrm>
          <a:prstGeom prst="straightConnector1">
            <a:avLst/>
          </a:prstGeom>
          <a:noFill/>
          <a:ln w="38100" cap="flat" cmpd="sng">
            <a:solidFill>
              <a:schemeClr val="lt1"/>
            </a:solidFill>
            <a:prstDash val="solid"/>
            <a:round/>
            <a:headEnd type="none" w="med" len="med"/>
            <a:tailEnd type="none" w="med" len="med"/>
          </a:ln>
        </p:spPr>
      </p:cxnSp>
      <p:pic>
        <p:nvPicPr>
          <p:cNvPr id="152" name="Google Shape;152;p17"/>
          <p:cNvPicPr preferRelativeResize="0"/>
          <p:nvPr/>
        </p:nvPicPr>
        <p:blipFill rotWithShape="1">
          <a:blip r:embed="rId4">
            <a:alphaModFix/>
          </a:blip>
          <a:srcRect l="3357" r="9897"/>
          <a:stretch/>
        </p:blipFill>
        <p:spPr>
          <a:xfrm>
            <a:off x="2641000" y="3350575"/>
            <a:ext cx="2505625" cy="1404101"/>
          </a:xfrm>
          <a:prstGeom prst="rect">
            <a:avLst/>
          </a:prstGeom>
          <a:noFill/>
          <a:ln>
            <a:noFill/>
          </a:ln>
        </p:spPr>
      </p:pic>
      <p:pic>
        <p:nvPicPr>
          <p:cNvPr id="153" name="Google Shape;153;p17"/>
          <p:cNvPicPr preferRelativeResize="0"/>
          <p:nvPr/>
        </p:nvPicPr>
        <p:blipFill>
          <a:blip r:embed="rId5">
            <a:alphaModFix/>
          </a:blip>
          <a:stretch>
            <a:fillRect/>
          </a:stretch>
        </p:blipFill>
        <p:spPr>
          <a:xfrm>
            <a:off x="2641002" y="3025349"/>
            <a:ext cx="1128875" cy="327457"/>
          </a:xfrm>
          <a:prstGeom prst="rect">
            <a:avLst/>
          </a:prstGeom>
          <a:noFill/>
          <a:ln>
            <a:noFill/>
          </a:ln>
        </p:spPr>
      </p:pic>
      <p:sp>
        <p:nvSpPr>
          <p:cNvPr id="154" name="Google Shape;154;p17"/>
          <p:cNvSpPr/>
          <p:nvPr/>
        </p:nvSpPr>
        <p:spPr>
          <a:xfrm rot="-5692425" flipH="1">
            <a:off x="7157608" y="1758836"/>
            <a:ext cx="377852" cy="165738"/>
          </a:xfrm>
          <a:custGeom>
            <a:avLst/>
            <a:gdLst/>
            <a:ahLst/>
            <a:cxnLst/>
            <a:rect l="l" t="t" r="r" b="b"/>
            <a:pathLst>
              <a:path w="49965" h="26547" extrusionOk="0">
                <a:moveTo>
                  <a:pt x="49965" y="23146"/>
                </a:moveTo>
                <a:cubicBezTo>
                  <a:pt x="40785" y="26203"/>
                  <a:pt x="29184" y="28580"/>
                  <a:pt x="20941" y="23513"/>
                </a:cubicBezTo>
                <a:cubicBezTo>
                  <a:pt x="12000" y="18017"/>
                  <a:pt x="3894" y="9746"/>
                  <a:pt x="0" y="0"/>
                </a:cubicBezTo>
              </a:path>
            </a:pathLst>
          </a:custGeom>
          <a:noFill/>
          <a:ln w="19050" cap="flat" cmpd="sng">
            <a:solidFill>
              <a:srgbClr val="398FA1"/>
            </a:solidFill>
            <a:prstDash val="dash"/>
            <a:round/>
            <a:headEnd type="none" w="med" len="med"/>
            <a:tailEnd type="stealth" w="med" len="med"/>
          </a:ln>
        </p:spPr>
      </p:sp>
      <p:sp>
        <p:nvSpPr>
          <p:cNvPr id="155" name="Google Shape;155;p17"/>
          <p:cNvSpPr txBox="1"/>
          <p:nvPr/>
        </p:nvSpPr>
        <p:spPr>
          <a:xfrm>
            <a:off x="4189124" y="3004425"/>
            <a:ext cx="2598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200">
                <a:solidFill>
                  <a:srgbClr val="398FA1"/>
                </a:solidFill>
                <a:latin typeface="Oswald Light"/>
                <a:ea typeface="Oswald Light"/>
                <a:cs typeface="Oswald Light"/>
                <a:sym typeface="Oswald Light"/>
              </a:rPr>
              <a:t>Un pixel         Une ligne        Une courbe</a:t>
            </a:r>
            <a:endParaRPr sz="900">
              <a:solidFill>
                <a:srgbClr val="398FA1"/>
              </a:solidFill>
            </a:endParaRPr>
          </a:p>
        </p:txBody>
      </p:sp>
      <p:sp>
        <p:nvSpPr>
          <p:cNvPr id="156" name="Google Shape;156;p17"/>
          <p:cNvSpPr txBox="1"/>
          <p:nvPr/>
        </p:nvSpPr>
        <p:spPr>
          <a:xfrm>
            <a:off x="2662113" y="1637413"/>
            <a:ext cx="1514100" cy="369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 sz="1200">
                <a:solidFill>
                  <a:srgbClr val="398FA1"/>
                </a:solidFill>
                <a:latin typeface="Oswald Light"/>
                <a:ea typeface="Oswald Light"/>
                <a:cs typeface="Oswald Light"/>
                <a:sym typeface="Oswald Light"/>
              </a:rPr>
              <a:t>Créez un nouveau projet </a:t>
            </a:r>
            <a:endParaRPr sz="1200">
              <a:solidFill>
                <a:srgbClr val="398FA1"/>
              </a:solidFill>
            </a:endParaRPr>
          </a:p>
        </p:txBody>
      </p:sp>
      <p:sp>
        <p:nvSpPr>
          <p:cNvPr id="157" name="Google Shape;157;p17"/>
          <p:cNvSpPr txBox="1"/>
          <p:nvPr/>
        </p:nvSpPr>
        <p:spPr>
          <a:xfrm>
            <a:off x="4411200" y="2029963"/>
            <a:ext cx="41373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200">
                <a:solidFill>
                  <a:srgbClr val="398FA1"/>
                </a:solidFill>
                <a:latin typeface="Oswald Light"/>
                <a:ea typeface="Oswald Light"/>
                <a:cs typeface="Oswald Light"/>
                <a:sym typeface="Oswald Light"/>
              </a:rPr>
              <a:t>Creuser    Ajouter   Importer (3D)   Importer (image)   Importer (texte)</a:t>
            </a:r>
            <a:endParaRPr sz="1200">
              <a:solidFill>
                <a:srgbClr val="398FA1"/>
              </a:solidFill>
              <a:latin typeface="Oswald Light"/>
              <a:ea typeface="Oswald Light"/>
              <a:cs typeface="Oswald Light"/>
              <a:sym typeface="Oswald Light"/>
            </a:endParaRPr>
          </a:p>
        </p:txBody>
      </p:sp>
      <p:sp>
        <p:nvSpPr>
          <p:cNvPr id="158" name="Google Shape;158;p17"/>
          <p:cNvSpPr txBox="1"/>
          <p:nvPr/>
        </p:nvSpPr>
        <p:spPr>
          <a:xfrm>
            <a:off x="5323475" y="4309163"/>
            <a:ext cx="1179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200">
                <a:solidFill>
                  <a:srgbClr val="398FA1"/>
                </a:solidFill>
                <a:latin typeface="Oswald Light"/>
                <a:ea typeface="Oswald Light"/>
                <a:cs typeface="Oswald Light"/>
                <a:sym typeface="Oswald Light"/>
              </a:rPr>
              <a:t>Changer la couleur</a:t>
            </a:r>
            <a:endParaRPr sz="1200">
              <a:solidFill>
                <a:srgbClr val="398FA1"/>
              </a:solidFill>
              <a:latin typeface="Oswald Light"/>
              <a:ea typeface="Oswald Light"/>
              <a:cs typeface="Oswald Light"/>
              <a:sym typeface="Oswald Light"/>
            </a:endParaRPr>
          </a:p>
        </p:txBody>
      </p:sp>
      <p:sp>
        <p:nvSpPr>
          <p:cNvPr id="159" name="Google Shape;159;p17"/>
          <p:cNvSpPr/>
          <p:nvPr/>
        </p:nvSpPr>
        <p:spPr>
          <a:xfrm rot="2382727">
            <a:off x="7771033" y="3786421"/>
            <a:ext cx="150159" cy="457269"/>
          </a:xfrm>
          <a:custGeom>
            <a:avLst/>
            <a:gdLst/>
            <a:ahLst/>
            <a:cxnLst/>
            <a:rect l="l" t="t" r="r" b="b"/>
            <a:pathLst>
              <a:path w="3751" h="41882" extrusionOk="0">
                <a:moveTo>
                  <a:pt x="3751" y="0"/>
                </a:moveTo>
                <a:cubicBezTo>
                  <a:pt x="1016" y="13691"/>
                  <a:pt x="-2873" y="29402"/>
                  <a:pt x="3384" y="41882"/>
                </a:cubicBezTo>
              </a:path>
            </a:pathLst>
          </a:custGeom>
          <a:noFill/>
          <a:ln w="19050" cap="flat" cmpd="sng">
            <a:solidFill>
              <a:srgbClr val="398FA1"/>
            </a:solidFill>
            <a:prstDash val="dash"/>
            <a:round/>
            <a:headEnd type="stealth" w="med" len="med"/>
            <a:tailEnd type="none" w="med" len="med"/>
          </a:ln>
        </p:spPr>
      </p:sp>
      <p:sp>
        <p:nvSpPr>
          <p:cNvPr id="160" name="Google Shape;160;p17"/>
          <p:cNvSpPr txBox="1"/>
          <p:nvPr/>
        </p:nvSpPr>
        <p:spPr>
          <a:xfrm>
            <a:off x="5250225" y="3379663"/>
            <a:ext cx="15765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200">
                <a:solidFill>
                  <a:srgbClr val="398FA1"/>
                </a:solidFill>
                <a:latin typeface="Oswald Light"/>
                <a:ea typeface="Oswald Light"/>
                <a:cs typeface="Oswald Light"/>
                <a:sym typeface="Oswald Light"/>
              </a:rPr>
              <a:t>Marteau : </a:t>
            </a:r>
            <a:r>
              <a:rPr lang="fr" sz="1200">
                <a:solidFill>
                  <a:srgbClr val="398FA1"/>
                </a:solidFill>
                <a:latin typeface="Oswald"/>
                <a:ea typeface="Oswald"/>
                <a:cs typeface="Oswald"/>
                <a:sym typeface="Oswald"/>
              </a:rPr>
              <a:t>creuser/retirer</a:t>
            </a:r>
            <a:endParaRPr sz="1200">
              <a:solidFill>
                <a:srgbClr val="398FA1"/>
              </a:solidFill>
              <a:latin typeface="Oswald"/>
              <a:ea typeface="Oswald"/>
              <a:cs typeface="Oswald"/>
              <a:sym typeface="Oswald"/>
            </a:endParaRPr>
          </a:p>
          <a:p>
            <a:pPr marL="0" lvl="0" indent="0" algn="l" rtl="0">
              <a:spcBef>
                <a:spcPts val="0"/>
              </a:spcBef>
              <a:spcAft>
                <a:spcPts val="0"/>
              </a:spcAft>
              <a:buNone/>
            </a:pPr>
            <a:r>
              <a:rPr lang="fr" sz="1200">
                <a:solidFill>
                  <a:srgbClr val="398FA1"/>
                </a:solidFill>
                <a:latin typeface="Oswald Light"/>
                <a:ea typeface="Oswald Light"/>
                <a:cs typeface="Oswald Light"/>
                <a:sym typeface="Oswald Light"/>
              </a:rPr>
              <a:t>Truelle : </a:t>
            </a:r>
            <a:r>
              <a:rPr lang="fr" sz="1200">
                <a:solidFill>
                  <a:srgbClr val="398FA1"/>
                </a:solidFill>
                <a:latin typeface="Oswald"/>
                <a:ea typeface="Oswald"/>
                <a:cs typeface="Oswald"/>
                <a:sym typeface="Oswald"/>
              </a:rPr>
              <a:t>ajouter</a:t>
            </a:r>
            <a:endParaRPr sz="1200">
              <a:solidFill>
                <a:srgbClr val="398FA1"/>
              </a:solidFill>
              <a:latin typeface="Oswald Light"/>
              <a:ea typeface="Oswald Light"/>
              <a:cs typeface="Oswald Light"/>
              <a:sym typeface="Oswald Light"/>
            </a:endParaRPr>
          </a:p>
          <a:p>
            <a:pPr marL="0" lvl="0" indent="0" algn="l" rtl="0">
              <a:spcBef>
                <a:spcPts val="0"/>
              </a:spcBef>
              <a:spcAft>
                <a:spcPts val="0"/>
              </a:spcAft>
              <a:buNone/>
            </a:pPr>
            <a:r>
              <a:rPr lang="fr" sz="1200">
                <a:solidFill>
                  <a:srgbClr val="398FA1"/>
                </a:solidFill>
                <a:latin typeface="Oswald Light"/>
                <a:ea typeface="Oswald Light"/>
                <a:cs typeface="Oswald Light"/>
                <a:sym typeface="Oswald Light"/>
              </a:rPr>
              <a:t>Fraiseuse : </a:t>
            </a:r>
            <a:r>
              <a:rPr lang="fr" sz="1200">
                <a:solidFill>
                  <a:srgbClr val="398FA1"/>
                </a:solidFill>
                <a:latin typeface="Oswald"/>
                <a:ea typeface="Oswald"/>
                <a:cs typeface="Oswald"/>
                <a:sym typeface="Oswald"/>
              </a:rPr>
              <a:t>retirer tout</a:t>
            </a:r>
            <a:endParaRPr sz="1200">
              <a:solidFill>
                <a:srgbClr val="398FA1"/>
              </a:solidFill>
              <a:latin typeface="Oswald Light"/>
              <a:ea typeface="Oswald Light"/>
              <a:cs typeface="Oswald Light"/>
              <a:sym typeface="Oswald Light"/>
            </a:endParaRPr>
          </a:p>
        </p:txBody>
      </p:sp>
      <p:pic>
        <p:nvPicPr>
          <p:cNvPr id="161" name="Google Shape;161;p17"/>
          <p:cNvPicPr preferRelativeResize="0"/>
          <p:nvPr/>
        </p:nvPicPr>
        <p:blipFill>
          <a:blip r:embed="rId6">
            <a:alphaModFix/>
          </a:blip>
          <a:stretch>
            <a:fillRect/>
          </a:stretch>
        </p:blipFill>
        <p:spPr>
          <a:xfrm>
            <a:off x="8164858" y="3073088"/>
            <a:ext cx="634042" cy="1570675"/>
          </a:xfrm>
          <a:prstGeom prst="rect">
            <a:avLst/>
          </a:prstGeom>
          <a:noFill/>
          <a:ln>
            <a:noFill/>
          </a:ln>
        </p:spPr>
      </p:pic>
      <p:pic>
        <p:nvPicPr>
          <p:cNvPr id="162" name="Google Shape;162;p17"/>
          <p:cNvPicPr preferRelativeResize="0"/>
          <p:nvPr/>
        </p:nvPicPr>
        <p:blipFill rotWithShape="1">
          <a:blip r:embed="rId7">
            <a:alphaModFix/>
          </a:blip>
          <a:srcRect l="2948" t="8342" r="3453" b="5650"/>
          <a:stretch/>
        </p:blipFill>
        <p:spPr>
          <a:xfrm>
            <a:off x="4496525" y="983500"/>
            <a:ext cx="2505624" cy="738900"/>
          </a:xfrm>
          <a:prstGeom prst="rect">
            <a:avLst/>
          </a:prstGeom>
          <a:noFill/>
          <a:ln>
            <a:noFill/>
          </a:ln>
        </p:spPr>
      </p:pic>
      <p:pic>
        <p:nvPicPr>
          <p:cNvPr id="163" name="Google Shape;163;p17"/>
          <p:cNvPicPr preferRelativeResize="0"/>
          <p:nvPr/>
        </p:nvPicPr>
        <p:blipFill>
          <a:blip r:embed="rId8">
            <a:alphaModFix/>
          </a:blip>
          <a:stretch>
            <a:fillRect/>
          </a:stretch>
        </p:blipFill>
        <p:spPr>
          <a:xfrm>
            <a:off x="2640999" y="1080400"/>
            <a:ext cx="1039230" cy="258225"/>
          </a:xfrm>
          <a:prstGeom prst="rect">
            <a:avLst/>
          </a:prstGeom>
          <a:noFill/>
          <a:ln>
            <a:noFill/>
          </a:ln>
        </p:spPr>
      </p:pic>
      <p:cxnSp>
        <p:nvCxnSpPr>
          <p:cNvPr id="164" name="Google Shape;164;p17"/>
          <p:cNvCxnSpPr/>
          <p:nvPr/>
        </p:nvCxnSpPr>
        <p:spPr>
          <a:xfrm>
            <a:off x="4764825" y="1794075"/>
            <a:ext cx="0" cy="243000"/>
          </a:xfrm>
          <a:prstGeom prst="straightConnector1">
            <a:avLst/>
          </a:prstGeom>
          <a:noFill/>
          <a:ln w="19050" cap="flat" cmpd="sng">
            <a:solidFill>
              <a:srgbClr val="398FA1"/>
            </a:solidFill>
            <a:prstDash val="dash"/>
            <a:round/>
            <a:headEnd type="stealth" w="med" len="med"/>
            <a:tailEnd type="none" w="med" len="med"/>
          </a:ln>
        </p:spPr>
      </p:cxnSp>
      <p:cxnSp>
        <p:nvCxnSpPr>
          <p:cNvPr id="165" name="Google Shape;165;p17"/>
          <p:cNvCxnSpPr/>
          <p:nvPr/>
        </p:nvCxnSpPr>
        <p:spPr>
          <a:xfrm>
            <a:off x="5253400" y="1794075"/>
            <a:ext cx="0" cy="243000"/>
          </a:xfrm>
          <a:prstGeom prst="straightConnector1">
            <a:avLst/>
          </a:prstGeom>
          <a:noFill/>
          <a:ln w="19050" cap="flat" cmpd="sng">
            <a:solidFill>
              <a:srgbClr val="398FA1"/>
            </a:solidFill>
            <a:prstDash val="dash"/>
            <a:round/>
            <a:headEnd type="stealth" w="med" len="med"/>
            <a:tailEnd type="none" w="med" len="med"/>
          </a:ln>
        </p:spPr>
      </p:cxnSp>
      <p:cxnSp>
        <p:nvCxnSpPr>
          <p:cNvPr id="166" name="Google Shape;166;p17"/>
          <p:cNvCxnSpPr/>
          <p:nvPr/>
        </p:nvCxnSpPr>
        <p:spPr>
          <a:xfrm>
            <a:off x="5847038" y="1811000"/>
            <a:ext cx="0" cy="243000"/>
          </a:xfrm>
          <a:prstGeom prst="straightConnector1">
            <a:avLst/>
          </a:prstGeom>
          <a:noFill/>
          <a:ln w="19050" cap="flat" cmpd="sng">
            <a:solidFill>
              <a:srgbClr val="398FA1"/>
            </a:solidFill>
            <a:prstDash val="dash"/>
            <a:round/>
            <a:headEnd type="stealth" w="med" len="med"/>
            <a:tailEnd type="none" w="med" len="med"/>
          </a:ln>
        </p:spPr>
      </p:cxnSp>
      <p:cxnSp>
        <p:nvCxnSpPr>
          <p:cNvPr id="167" name="Google Shape;167;p17"/>
          <p:cNvCxnSpPr/>
          <p:nvPr/>
        </p:nvCxnSpPr>
        <p:spPr>
          <a:xfrm>
            <a:off x="6472188" y="1785225"/>
            <a:ext cx="150600" cy="260700"/>
          </a:xfrm>
          <a:prstGeom prst="straightConnector1">
            <a:avLst/>
          </a:prstGeom>
          <a:noFill/>
          <a:ln w="19050" cap="flat" cmpd="sng">
            <a:solidFill>
              <a:srgbClr val="398FA1"/>
            </a:solidFill>
            <a:prstDash val="dash"/>
            <a:round/>
            <a:headEnd type="stealth" w="med" len="med"/>
            <a:tailEnd type="none" w="med" len="med"/>
          </a:ln>
        </p:spPr>
      </p:cxnSp>
      <p:cxnSp>
        <p:nvCxnSpPr>
          <p:cNvPr id="168" name="Google Shape;168;p17"/>
          <p:cNvCxnSpPr>
            <a:stCxn id="155" idx="1"/>
          </p:cNvCxnSpPr>
          <p:nvPr/>
        </p:nvCxnSpPr>
        <p:spPr>
          <a:xfrm rot="10800000">
            <a:off x="3839324" y="3189075"/>
            <a:ext cx="349800" cy="0"/>
          </a:xfrm>
          <a:prstGeom prst="straightConnector1">
            <a:avLst/>
          </a:prstGeom>
          <a:noFill/>
          <a:ln w="19050" cap="flat" cmpd="sng">
            <a:solidFill>
              <a:srgbClr val="398FA1"/>
            </a:solidFill>
            <a:prstDash val="dash"/>
            <a:round/>
            <a:headEnd type="stealth" w="med" len="med"/>
            <a:tailEnd type="none" w="med" len="med"/>
          </a:ln>
        </p:spPr>
      </p:cxnSp>
      <p:cxnSp>
        <p:nvCxnSpPr>
          <p:cNvPr id="169" name="Google Shape;169;p17"/>
          <p:cNvCxnSpPr/>
          <p:nvPr/>
        </p:nvCxnSpPr>
        <p:spPr>
          <a:xfrm rot="10800000">
            <a:off x="4755275" y="3189075"/>
            <a:ext cx="173100" cy="0"/>
          </a:xfrm>
          <a:prstGeom prst="straightConnector1">
            <a:avLst/>
          </a:prstGeom>
          <a:noFill/>
          <a:ln w="19050" cap="flat" cmpd="sng">
            <a:solidFill>
              <a:srgbClr val="398FA1"/>
            </a:solidFill>
            <a:prstDash val="dash"/>
            <a:round/>
            <a:headEnd type="stealth" w="med" len="med"/>
            <a:tailEnd type="none" w="med" len="med"/>
          </a:ln>
        </p:spPr>
      </p:cxnSp>
      <p:cxnSp>
        <p:nvCxnSpPr>
          <p:cNvPr id="170" name="Google Shape;170;p17"/>
          <p:cNvCxnSpPr/>
          <p:nvPr/>
        </p:nvCxnSpPr>
        <p:spPr>
          <a:xfrm rot="10800000">
            <a:off x="5504375" y="3189075"/>
            <a:ext cx="173100" cy="0"/>
          </a:xfrm>
          <a:prstGeom prst="straightConnector1">
            <a:avLst/>
          </a:prstGeom>
          <a:noFill/>
          <a:ln w="19050" cap="flat" cmpd="sng">
            <a:solidFill>
              <a:srgbClr val="398FA1"/>
            </a:solidFill>
            <a:prstDash val="dash"/>
            <a:round/>
            <a:headEnd type="stealth" w="med" len="med"/>
            <a:tailEnd type="none" w="med" len="med"/>
          </a:ln>
        </p:spPr>
      </p:cxnSp>
      <p:cxnSp>
        <p:nvCxnSpPr>
          <p:cNvPr id="171" name="Google Shape;171;p17"/>
          <p:cNvCxnSpPr/>
          <p:nvPr/>
        </p:nvCxnSpPr>
        <p:spPr>
          <a:xfrm rot="10800000">
            <a:off x="4505075" y="3753275"/>
            <a:ext cx="765300" cy="0"/>
          </a:xfrm>
          <a:prstGeom prst="straightConnector1">
            <a:avLst/>
          </a:prstGeom>
          <a:noFill/>
          <a:ln w="19050" cap="flat" cmpd="sng">
            <a:solidFill>
              <a:srgbClr val="398FA1"/>
            </a:solidFill>
            <a:prstDash val="dash"/>
            <a:round/>
            <a:headEnd type="none" w="med" len="med"/>
            <a:tailEnd type="stealth" w="med" len="med"/>
          </a:ln>
        </p:spPr>
      </p:cxnSp>
      <p:sp>
        <p:nvSpPr>
          <p:cNvPr id="172" name="Google Shape;172;p17"/>
          <p:cNvSpPr txBox="1"/>
          <p:nvPr/>
        </p:nvSpPr>
        <p:spPr>
          <a:xfrm>
            <a:off x="7082600" y="4186795"/>
            <a:ext cx="964200" cy="63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1200">
                <a:solidFill>
                  <a:srgbClr val="398FA1"/>
                </a:solidFill>
                <a:latin typeface="Oswald Light"/>
                <a:ea typeface="Oswald Light"/>
                <a:cs typeface="Oswald Light"/>
                <a:sym typeface="Oswald Light"/>
              </a:rPr>
              <a:t>Changer la taille du pixel</a:t>
            </a:r>
            <a:endParaRPr sz="1200">
              <a:solidFill>
                <a:srgbClr val="398FA1"/>
              </a:solidFill>
            </a:endParaRPr>
          </a:p>
        </p:txBody>
      </p:sp>
      <p:sp>
        <p:nvSpPr>
          <p:cNvPr id="173" name="Google Shape;173;p17"/>
          <p:cNvSpPr/>
          <p:nvPr/>
        </p:nvSpPr>
        <p:spPr>
          <a:xfrm rot="-9473414" flipH="1">
            <a:off x="4640142" y="4202259"/>
            <a:ext cx="650810" cy="316487"/>
          </a:xfrm>
          <a:custGeom>
            <a:avLst/>
            <a:gdLst/>
            <a:ahLst/>
            <a:cxnLst/>
            <a:rect l="l" t="t" r="r" b="b"/>
            <a:pathLst>
              <a:path w="49965" h="26547" extrusionOk="0">
                <a:moveTo>
                  <a:pt x="49965" y="23146"/>
                </a:moveTo>
                <a:cubicBezTo>
                  <a:pt x="40785" y="26203"/>
                  <a:pt x="29184" y="28580"/>
                  <a:pt x="20941" y="23513"/>
                </a:cubicBezTo>
                <a:cubicBezTo>
                  <a:pt x="12000" y="18017"/>
                  <a:pt x="3894" y="9746"/>
                  <a:pt x="0" y="0"/>
                </a:cubicBezTo>
              </a:path>
            </a:pathLst>
          </a:custGeom>
          <a:noFill/>
          <a:ln w="19050" cap="flat" cmpd="sng">
            <a:solidFill>
              <a:srgbClr val="398FA1"/>
            </a:solidFill>
            <a:prstDash val="dash"/>
            <a:round/>
            <a:headEnd type="none" w="med" len="med"/>
            <a:tailEnd type="stealth" w="med" len="med"/>
          </a:ln>
        </p:spPr>
      </p:sp>
      <p:pic>
        <p:nvPicPr>
          <p:cNvPr id="174" name="Google Shape;174;p17" descr="http://www.3dslash.net" title="3D Slash : Tutorial : basic functions">
            <a:hlinkClick r:id="rId9"/>
          </p:cNvPr>
          <p:cNvPicPr preferRelativeResize="0"/>
          <p:nvPr/>
        </p:nvPicPr>
        <p:blipFill>
          <a:blip r:embed="rId10">
            <a:alphaModFix/>
          </a:blip>
          <a:stretch>
            <a:fillRect/>
          </a:stretch>
        </p:blipFill>
        <p:spPr>
          <a:xfrm>
            <a:off x="-25100" y="3357531"/>
            <a:ext cx="2366924" cy="1775193"/>
          </a:xfrm>
          <a:prstGeom prst="rect">
            <a:avLst/>
          </a:prstGeom>
          <a:noFill/>
          <a:ln>
            <a:noFill/>
          </a:ln>
        </p:spPr>
      </p:pic>
      <p:cxnSp>
        <p:nvCxnSpPr>
          <p:cNvPr id="175" name="Google Shape;175;p17"/>
          <p:cNvCxnSpPr/>
          <p:nvPr/>
        </p:nvCxnSpPr>
        <p:spPr>
          <a:xfrm>
            <a:off x="2887150" y="1403325"/>
            <a:ext cx="0" cy="243000"/>
          </a:xfrm>
          <a:prstGeom prst="straightConnector1">
            <a:avLst/>
          </a:prstGeom>
          <a:noFill/>
          <a:ln w="19050" cap="flat" cmpd="sng">
            <a:solidFill>
              <a:srgbClr val="398FA1"/>
            </a:solidFill>
            <a:prstDash val="dash"/>
            <a:round/>
            <a:headEnd type="stealth" w="med" len="med"/>
            <a:tailEnd type="none" w="med" len="med"/>
          </a:ln>
        </p:spPr>
      </p:cxnSp>
      <p:pic>
        <p:nvPicPr>
          <p:cNvPr id="176" name="Google Shape;176;p17"/>
          <p:cNvPicPr preferRelativeResize="0"/>
          <p:nvPr/>
        </p:nvPicPr>
        <p:blipFill>
          <a:blip r:embed="rId11">
            <a:alphaModFix/>
          </a:blip>
          <a:stretch>
            <a:fillRect/>
          </a:stretch>
        </p:blipFill>
        <p:spPr>
          <a:xfrm>
            <a:off x="152400" y="152400"/>
            <a:ext cx="773721" cy="788600"/>
          </a:xfrm>
          <a:prstGeom prst="rect">
            <a:avLst/>
          </a:prstGeom>
          <a:noFill/>
          <a:ln>
            <a:noFill/>
          </a:ln>
        </p:spPr>
      </p:pic>
      <p:cxnSp>
        <p:nvCxnSpPr>
          <p:cNvPr id="177" name="Google Shape;177;p17"/>
          <p:cNvCxnSpPr/>
          <p:nvPr/>
        </p:nvCxnSpPr>
        <p:spPr>
          <a:xfrm rot="10800000">
            <a:off x="631125" y="842413"/>
            <a:ext cx="0" cy="128400"/>
          </a:xfrm>
          <a:prstGeom prst="straightConnector1">
            <a:avLst/>
          </a:prstGeom>
          <a:noFill/>
          <a:ln w="38100" cap="flat" cmpd="sng">
            <a:solidFill>
              <a:schemeClr val="lt1"/>
            </a:solidFill>
            <a:prstDash val="solid"/>
            <a:round/>
            <a:headEnd type="none" w="med" len="med"/>
            <a:tailEnd type="none" w="med" len="med"/>
          </a:ln>
        </p:spPr>
      </p:cxnSp>
      <p:cxnSp>
        <p:nvCxnSpPr>
          <p:cNvPr id="178" name="Google Shape;178;p17"/>
          <p:cNvCxnSpPr/>
          <p:nvPr/>
        </p:nvCxnSpPr>
        <p:spPr>
          <a:xfrm rot="10800000">
            <a:off x="631125" y="1101538"/>
            <a:ext cx="0" cy="128400"/>
          </a:xfrm>
          <a:prstGeom prst="straightConnector1">
            <a:avLst/>
          </a:prstGeom>
          <a:noFill/>
          <a:ln w="38100" cap="flat" cmpd="sng">
            <a:solidFill>
              <a:schemeClr val="lt1"/>
            </a:solidFill>
            <a:prstDash val="solid"/>
            <a:round/>
            <a:headEnd type="none" w="med" len="med"/>
            <a:tailEnd type="none" w="med" len="med"/>
          </a:ln>
        </p:spPr>
      </p:cxnSp>
      <p:cxnSp>
        <p:nvCxnSpPr>
          <p:cNvPr id="179" name="Google Shape;179;p17"/>
          <p:cNvCxnSpPr/>
          <p:nvPr/>
        </p:nvCxnSpPr>
        <p:spPr>
          <a:xfrm rot="10800000">
            <a:off x="631125" y="1633975"/>
            <a:ext cx="0" cy="128400"/>
          </a:xfrm>
          <a:prstGeom prst="straightConnector1">
            <a:avLst/>
          </a:prstGeom>
          <a:noFill/>
          <a:ln w="38100" cap="flat" cmpd="sng">
            <a:solidFill>
              <a:schemeClr val="lt1"/>
            </a:solidFill>
            <a:prstDash val="solid"/>
            <a:round/>
            <a:headEnd type="none" w="med" len="med"/>
            <a:tailEnd type="none" w="med" len="med"/>
          </a:ln>
        </p:spPr>
      </p:cxnSp>
      <p:cxnSp>
        <p:nvCxnSpPr>
          <p:cNvPr id="180" name="Google Shape;180;p17"/>
          <p:cNvCxnSpPr/>
          <p:nvPr/>
        </p:nvCxnSpPr>
        <p:spPr>
          <a:xfrm rot="10800000">
            <a:off x="631125" y="2115175"/>
            <a:ext cx="0" cy="128400"/>
          </a:xfrm>
          <a:prstGeom prst="straightConnector1">
            <a:avLst/>
          </a:prstGeom>
          <a:noFill/>
          <a:ln w="38100" cap="flat" cmpd="sng">
            <a:solidFill>
              <a:schemeClr val="lt1"/>
            </a:solidFill>
            <a:prstDash val="solid"/>
            <a:round/>
            <a:headEnd type="none" w="med" len="med"/>
            <a:tailEnd type="none" w="med" len="med"/>
          </a:ln>
        </p:spPr>
      </p:cxnSp>
      <p:sp>
        <p:nvSpPr>
          <p:cNvPr id="181" name="Google Shape;181;p17"/>
          <p:cNvSpPr/>
          <p:nvPr/>
        </p:nvSpPr>
        <p:spPr>
          <a:xfrm>
            <a:off x="533328" y="1841876"/>
            <a:ext cx="193800" cy="193800"/>
          </a:xfrm>
          <a:prstGeom prst="ellipse">
            <a:avLst/>
          </a:prstGeom>
          <a:solidFill>
            <a:srgbClr val="188D9D"/>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7"/>
          <p:cNvSpPr txBox="1"/>
          <p:nvPr/>
        </p:nvSpPr>
        <p:spPr>
          <a:xfrm>
            <a:off x="838200" y="1243075"/>
            <a:ext cx="1336200" cy="1391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
                <a:solidFill>
                  <a:srgbClr val="398FA1"/>
                </a:solidFill>
                <a:latin typeface="Bebas Neue"/>
                <a:ea typeface="Bebas Neue"/>
                <a:cs typeface="Bebas Neue"/>
                <a:sym typeface="Bebas Neue"/>
              </a:rPr>
              <a:t>impression 3D</a:t>
            </a:r>
            <a:endParaRPr>
              <a:solidFill>
                <a:srgbClr val="398FA1"/>
              </a:solidFill>
              <a:latin typeface="Bebas Neue"/>
              <a:ea typeface="Bebas Neue"/>
              <a:cs typeface="Bebas Neue"/>
              <a:sym typeface="Bebas Neue"/>
            </a:endParaRPr>
          </a:p>
          <a:p>
            <a:pPr marL="0" lvl="0" indent="0" algn="l" rtl="0">
              <a:lnSpc>
                <a:spcPct val="115000"/>
              </a:lnSpc>
              <a:spcBef>
                <a:spcPts val="0"/>
              </a:spcBef>
              <a:spcAft>
                <a:spcPts val="0"/>
              </a:spcAft>
              <a:buNone/>
            </a:pPr>
            <a:endParaRPr>
              <a:solidFill>
                <a:srgbClr val="398FA1"/>
              </a:solidFill>
              <a:latin typeface="Bebas Neue"/>
              <a:ea typeface="Bebas Neue"/>
              <a:cs typeface="Bebas Neue"/>
              <a:sym typeface="Bebas Neue"/>
            </a:endParaRPr>
          </a:p>
          <a:p>
            <a:pPr marL="0" lvl="0" indent="0" algn="l" rtl="0">
              <a:lnSpc>
                <a:spcPct val="115000"/>
              </a:lnSpc>
              <a:spcBef>
                <a:spcPts val="0"/>
              </a:spcBef>
              <a:spcAft>
                <a:spcPts val="0"/>
              </a:spcAft>
              <a:buNone/>
            </a:pPr>
            <a:r>
              <a:rPr lang="fr">
                <a:solidFill>
                  <a:srgbClr val="398FA1"/>
                </a:solidFill>
                <a:latin typeface="Bebas Neue"/>
                <a:ea typeface="Bebas Neue"/>
                <a:cs typeface="Bebas Neue"/>
                <a:sym typeface="Bebas Neue"/>
              </a:rPr>
              <a:t>banque de données</a:t>
            </a:r>
            <a:endParaRPr>
              <a:solidFill>
                <a:srgbClr val="398FA1"/>
              </a:solidFill>
              <a:latin typeface="Bebas Neue"/>
              <a:ea typeface="Bebas Neue"/>
              <a:cs typeface="Bebas Neue"/>
              <a:sym typeface="Bebas Neue"/>
            </a:endParaRPr>
          </a:p>
          <a:p>
            <a:pPr marL="0" lvl="0" indent="0" algn="l" rtl="0">
              <a:lnSpc>
                <a:spcPct val="115000"/>
              </a:lnSpc>
              <a:spcBef>
                <a:spcPts val="0"/>
              </a:spcBef>
              <a:spcAft>
                <a:spcPts val="0"/>
              </a:spcAft>
              <a:buNone/>
            </a:pPr>
            <a:endParaRPr>
              <a:solidFill>
                <a:srgbClr val="398FA1"/>
              </a:solidFill>
              <a:latin typeface="Bebas Neue"/>
              <a:ea typeface="Bebas Neue"/>
              <a:cs typeface="Bebas Neue"/>
              <a:sym typeface="Bebas Neue"/>
            </a:endParaRPr>
          </a:p>
          <a:p>
            <a:pPr marL="0" lvl="0" indent="0" algn="l" rtl="0">
              <a:lnSpc>
                <a:spcPct val="115000"/>
              </a:lnSpc>
              <a:spcBef>
                <a:spcPts val="0"/>
              </a:spcBef>
              <a:spcAft>
                <a:spcPts val="0"/>
              </a:spcAft>
              <a:buNone/>
            </a:pPr>
            <a:r>
              <a:rPr lang="fr">
                <a:solidFill>
                  <a:srgbClr val="398FA1"/>
                </a:solidFill>
                <a:latin typeface="Bebas Neue"/>
                <a:ea typeface="Bebas Neue"/>
                <a:cs typeface="Bebas Neue"/>
                <a:sym typeface="Bebas Neue"/>
              </a:rPr>
              <a:t>modélisation 3D</a:t>
            </a:r>
            <a:endParaRPr/>
          </a:p>
        </p:txBody>
      </p:sp>
      <p:sp>
        <p:nvSpPr>
          <p:cNvPr id="183" name="Google Shape;183;p17"/>
          <p:cNvSpPr/>
          <p:nvPr/>
        </p:nvSpPr>
        <p:spPr>
          <a:xfrm>
            <a:off x="534228" y="1335063"/>
            <a:ext cx="193800" cy="193800"/>
          </a:xfrm>
          <a:prstGeom prst="ellipse">
            <a:avLst/>
          </a:prstGeom>
          <a:solidFill>
            <a:srgbClr val="188D9D"/>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7"/>
          <p:cNvSpPr/>
          <p:nvPr/>
        </p:nvSpPr>
        <p:spPr>
          <a:xfrm>
            <a:off x="533328" y="2346301"/>
            <a:ext cx="193800" cy="193800"/>
          </a:xfrm>
          <a:prstGeom prst="ellipse">
            <a:avLst/>
          </a:prstGeom>
          <a:solidFill>
            <a:schemeClr val="lt1"/>
          </a:solidFill>
          <a:ln w="28575" cap="flat" cmpd="sng">
            <a:solidFill>
              <a:srgbClr val="188D9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10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CF7F9"/>
        </a:solidFill>
        <a:effectLst/>
      </p:bgPr>
    </p:bg>
    <p:spTree>
      <p:nvGrpSpPr>
        <p:cNvPr id="1" name="Shape 188"/>
        <p:cNvGrpSpPr/>
        <p:nvPr/>
      </p:nvGrpSpPr>
      <p:grpSpPr>
        <a:xfrm>
          <a:off x="0" y="0"/>
          <a:ext cx="0" cy="0"/>
          <a:chOff x="0" y="0"/>
          <a:chExt cx="0" cy="0"/>
        </a:xfrm>
      </p:grpSpPr>
      <p:sp>
        <p:nvSpPr>
          <p:cNvPr id="189" name="Google Shape;189;p18"/>
          <p:cNvSpPr/>
          <p:nvPr/>
        </p:nvSpPr>
        <p:spPr>
          <a:xfrm>
            <a:off x="1090625" y="1192500"/>
            <a:ext cx="3924300" cy="3426600"/>
          </a:xfrm>
          <a:prstGeom prst="rect">
            <a:avLst/>
          </a:prstGeom>
          <a:solidFill>
            <a:srgbClr val="C6F8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0" name="Google Shape;190;p18"/>
          <p:cNvPicPr preferRelativeResize="0"/>
          <p:nvPr/>
        </p:nvPicPr>
        <p:blipFill>
          <a:blip r:embed="rId3">
            <a:alphaModFix/>
          </a:blip>
          <a:stretch>
            <a:fillRect/>
          </a:stretch>
        </p:blipFill>
        <p:spPr>
          <a:xfrm>
            <a:off x="152400" y="152400"/>
            <a:ext cx="773721" cy="788600"/>
          </a:xfrm>
          <a:prstGeom prst="rect">
            <a:avLst/>
          </a:prstGeom>
          <a:noFill/>
          <a:ln>
            <a:noFill/>
          </a:ln>
        </p:spPr>
      </p:pic>
      <p:sp>
        <p:nvSpPr>
          <p:cNvPr id="191" name="Google Shape;191;p18"/>
          <p:cNvSpPr txBox="1"/>
          <p:nvPr/>
        </p:nvSpPr>
        <p:spPr>
          <a:xfrm>
            <a:off x="1015875" y="395650"/>
            <a:ext cx="35562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800">
                <a:solidFill>
                  <a:srgbClr val="398FA1"/>
                </a:solidFill>
                <a:latin typeface="Oswald"/>
                <a:ea typeface="Oswald"/>
                <a:cs typeface="Oswald"/>
                <a:sym typeface="Oswald"/>
              </a:rPr>
              <a:t>ACTIVITÉ !</a:t>
            </a:r>
            <a:endParaRPr sz="1800">
              <a:solidFill>
                <a:srgbClr val="398FA1"/>
              </a:solidFill>
              <a:latin typeface="Oswald"/>
              <a:ea typeface="Oswald"/>
              <a:cs typeface="Oswald"/>
              <a:sym typeface="Oswald"/>
            </a:endParaRPr>
          </a:p>
        </p:txBody>
      </p:sp>
      <p:sp>
        <p:nvSpPr>
          <p:cNvPr id="192" name="Google Shape;192;p18"/>
          <p:cNvSpPr/>
          <p:nvPr/>
        </p:nvSpPr>
        <p:spPr>
          <a:xfrm>
            <a:off x="1547397" y="2779040"/>
            <a:ext cx="193800" cy="193800"/>
          </a:xfrm>
          <a:prstGeom prst="ellipse">
            <a:avLst/>
          </a:prstGeom>
          <a:solidFill>
            <a:srgbClr val="188D9D"/>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8"/>
          <p:cNvSpPr txBox="1"/>
          <p:nvPr/>
        </p:nvSpPr>
        <p:spPr>
          <a:xfrm>
            <a:off x="1858925" y="2176475"/>
            <a:ext cx="3156000" cy="2385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500" b="1">
                <a:solidFill>
                  <a:srgbClr val="398FA1"/>
                </a:solidFill>
                <a:latin typeface="Oswald"/>
                <a:ea typeface="Oswald"/>
                <a:cs typeface="Oswald"/>
                <a:sym typeface="Oswald"/>
              </a:rPr>
              <a:t>Créer votre porte photo !</a:t>
            </a:r>
            <a:endParaRPr sz="1500" b="1">
              <a:solidFill>
                <a:srgbClr val="398FA1"/>
              </a:solidFill>
              <a:latin typeface="Oswald"/>
              <a:ea typeface="Oswald"/>
              <a:cs typeface="Oswald"/>
              <a:sym typeface="Oswald"/>
            </a:endParaRPr>
          </a:p>
          <a:p>
            <a:pPr marL="0" lvl="0" indent="0" algn="l" rtl="0">
              <a:spcBef>
                <a:spcPts val="0"/>
              </a:spcBef>
              <a:spcAft>
                <a:spcPts val="0"/>
              </a:spcAft>
              <a:buNone/>
            </a:pPr>
            <a:endParaRPr sz="1200" b="1">
              <a:solidFill>
                <a:srgbClr val="398FA1"/>
              </a:solidFill>
              <a:latin typeface="Calibri"/>
              <a:ea typeface="Calibri"/>
              <a:cs typeface="Calibri"/>
              <a:sym typeface="Calibri"/>
            </a:endParaRPr>
          </a:p>
          <a:p>
            <a:pPr marL="0" lvl="0" indent="0" algn="l" rtl="0">
              <a:spcBef>
                <a:spcPts val="0"/>
              </a:spcBef>
              <a:spcAft>
                <a:spcPts val="0"/>
              </a:spcAft>
              <a:buNone/>
            </a:pPr>
            <a:endParaRPr sz="500" b="1">
              <a:solidFill>
                <a:srgbClr val="398FA1"/>
              </a:solidFill>
              <a:latin typeface="Calibri"/>
              <a:ea typeface="Calibri"/>
              <a:cs typeface="Calibri"/>
              <a:sym typeface="Calibri"/>
            </a:endParaRPr>
          </a:p>
          <a:p>
            <a:pPr marL="0" lvl="0" indent="0" algn="l" rtl="0">
              <a:spcBef>
                <a:spcPts val="0"/>
              </a:spcBef>
              <a:spcAft>
                <a:spcPts val="0"/>
              </a:spcAft>
              <a:buNone/>
            </a:pPr>
            <a:r>
              <a:rPr lang="fr" sz="1200" b="1">
                <a:solidFill>
                  <a:srgbClr val="398FA1"/>
                </a:solidFill>
                <a:latin typeface="Calibri"/>
                <a:ea typeface="Calibri"/>
                <a:cs typeface="Calibri"/>
                <a:sym typeface="Calibri"/>
              </a:rPr>
              <a:t>Un objet de la forme qui vous convient</a:t>
            </a:r>
            <a:endParaRPr sz="1200" b="1">
              <a:solidFill>
                <a:srgbClr val="398FA1"/>
              </a:solidFill>
              <a:latin typeface="Calibri"/>
              <a:ea typeface="Calibri"/>
              <a:cs typeface="Calibri"/>
              <a:sym typeface="Calibri"/>
            </a:endParaRPr>
          </a:p>
          <a:p>
            <a:pPr marL="0" lvl="0" indent="0" algn="l" rtl="0">
              <a:spcBef>
                <a:spcPts val="0"/>
              </a:spcBef>
              <a:spcAft>
                <a:spcPts val="0"/>
              </a:spcAft>
              <a:buNone/>
            </a:pPr>
            <a:endParaRPr sz="1200" b="1">
              <a:solidFill>
                <a:srgbClr val="398FA1"/>
              </a:solidFill>
              <a:latin typeface="Calibri"/>
              <a:ea typeface="Calibri"/>
              <a:cs typeface="Calibri"/>
              <a:sym typeface="Calibri"/>
            </a:endParaRPr>
          </a:p>
          <a:p>
            <a:pPr marL="0" lvl="0" indent="0" algn="l" rtl="0">
              <a:spcBef>
                <a:spcPts val="0"/>
              </a:spcBef>
              <a:spcAft>
                <a:spcPts val="0"/>
              </a:spcAft>
              <a:buNone/>
            </a:pPr>
            <a:endParaRPr sz="1500" b="1">
              <a:solidFill>
                <a:srgbClr val="398FA1"/>
              </a:solidFill>
              <a:latin typeface="Calibri"/>
              <a:ea typeface="Calibri"/>
              <a:cs typeface="Calibri"/>
              <a:sym typeface="Calibri"/>
            </a:endParaRPr>
          </a:p>
          <a:p>
            <a:pPr marL="0" lvl="0" indent="0" algn="l" rtl="0">
              <a:spcBef>
                <a:spcPts val="0"/>
              </a:spcBef>
              <a:spcAft>
                <a:spcPts val="0"/>
              </a:spcAft>
              <a:buNone/>
            </a:pPr>
            <a:r>
              <a:rPr lang="fr" sz="1200" i="1">
                <a:solidFill>
                  <a:srgbClr val="398FA1"/>
                </a:solidFill>
                <a:latin typeface="Calibri"/>
                <a:ea typeface="Calibri"/>
                <a:cs typeface="Calibri"/>
                <a:sym typeface="Calibri"/>
              </a:rPr>
              <a:t>En dix minutes !</a:t>
            </a:r>
            <a:endParaRPr sz="1200" i="1">
              <a:solidFill>
                <a:srgbClr val="398FA1"/>
              </a:solidFill>
              <a:latin typeface="Calibri"/>
              <a:ea typeface="Calibri"/>
              <a:cs typeface="Calibri"/>
              <a:sym typeface="Calibri"/>
            </a:endParaRPr>
          </a:p>
          <a:p>
            <a:pPr marL="0" lvl="0" indent="0" algn="l" rtl="0">
              <a:spcBef>
                <a:spcPts val="0"/>
              </a:spcBef>
              <a:spcAft>
                <a:spcPts val="0"/>
              </a:spcAft>
              <a:buNone/>
            </a:pPr>
            <a:endParaRPr sz="1200" i="1">
              <a:solidFill>
                <a:srgbClr val="398FA1"/>
              </a:solidFill>
              <a:latin typeface="Calibri"/>
              <a:ea typeface="Calibri"/>
              <a:cs typeface="Calibri"/>
              <a:sym typeface="Calibri"/>
            </a:endParaRPr>
          </a:p>
          <a:p>
            <a:pPr marL="0" lvl="0" indent="0" algn="l" rtl="0">
              <a:spcBef>
                <a:spcPts val="0"/>
              </a:spcBef>
              <a:spcAft>
                <a:spcPts val="0"/>
              </a:spcAft>
              <a:buNone/>
            </a:pPr>
            <a:endParaRPr sz="1200" i="1">
              <a:solidFill>
                <a:srgbClr val="398FA1"/>
              </a:solidFill>
              <a:latin typeface="Calibri"/>
              <a:ea typeface="Calibri"/>
              <a:cs typeface="Calibri"/>
              <a:sym typeface="Calibri"/>
            </a:endParaRPr>
          </a:p>
          <a:p>
            <a:pPr marL="0" lvl="0" indent="0" algn="l" rtl="0">
              <a:spcBef>
                <a:spcPts val="0"/>
              </a:spcBef>
              <a:spcAft>
                <a:spcPts val="0"/>
              </a:spcAft>
              <a:buNone/>
            </a:pPr>
            <a:r>
              <a:rPr lang="fr" sz="1200" b="1">
                <a:solidFill>
                  <a:srgbClr val="398FA1"/>
                </a:solidFill>
                <a:latin typeface="Calibri"/>
                <a:ea typeface="Calibri"/>
                <a:cs typeface="Calibri"/>
                <a:sym typeface="Calibri"/>
              </a:rPr>
              <a:t>Ensuite, on ira près de l’imprimante et vous m’expliquerez comment elle procède !</a:t>
            </a:r>
            <a:endParaRPr sz="1200" b="1">
              <a:solidFill>
                <a:srgbClr val="398FA1"/>
              </a:solidFill>
              <a:latin typeface="Calibri"/>
              <a:ea typeface="Calibri"/>
              <a:cs typeface="Calibri"/>
              <a:sym typeface="Calibri"/>
            </a:endParaRPr>
          </a:p>
          <a:p>
            <a:pPr marL="0" lvl="0" indent="0" algn="l" rtl="0">
              <a:spcBef>
                <a:spcPts val="0"/>
              </a:spcBef>
              <a:spcAft>
                <a:spcPts val="0"/>
              </a:spcAft>
              <a:buNone/>
            </a:pPr>
            <a:endParaRPr sz="1200" b="1">
              <a:solidFill>
                <a:srgbClr val="398FA1"/>
              </a:solidFill>
              <a:latin typeface="Calibri"/>
              <a:ea typeface="Calibri"/>
              <a:cs typeface="Calibri"/>
              <a:sym typeface="Calibri"/>
            </a:endParaRPr>
          </a:p>
        </p:txBody>
      </p:sp>
      <p:cxnSp>
        <p:nvCxnSpPr>
          <p:cNvPr id="194" name="Google Shape;194;p18"/>
          <p:cNvCxnSpPr/>
          <p:nvPr/>
        </p:nvCxnSpPr>
        <p:spPr>
          <a:xfrm rot="10800000">
            <a:off x="1632094" y="3128533"/>
            <a:ext cx="0" cy="128400"/>
          </a:xfrm>
          <a:prstGeom prst="straightConnector1">
            <a:avLst/>
          </a:prstGeom>
          <a:noFill/>
          <a:ln w="38100" cap="flat" cmpd="sng">
            <a:solidFill>
              <a:schemeClr val="lt1"/>
            </a:solidFill>
            <a:prstDash val="solid"/>
            <a:round/>
            <a:headEnd type="none" w="med" len="med"/>
            <a:tailEnd type="none" w="med" len="med"/>
          </a:ln>
        </p:spPr>
      </p:cxnSp>
      <p:cxnSp>
        <p:nvCxnSpPr>
          <p:cNvPr id="195" name="Google Shape;195;p18"/>
          <p:cNvCxnSpPr/>
          <p:nvPr/>
        </p:nvCxnSpPr>
        <p:spPr>
          <a:xfrm rot="10800000">
            <a:off x="1641594" y="2556183"/>
            <a:ext cx="0" cy="128400"/>
          </a:xfrm>
          <a:prstGeom prst="straightConnector1">
            <a:avLst/>
          </a:prstGeom>
          <a:noFill/>
          <a:ln w="38100" cap="flat" cmpd="sng">
            <a:solidFill>
              <a:schemeClr val="lt1"/>
            </a:solidFill>
            <a:prstDash val="solid"/>
            <a:round/>
            <a:headEnd type="none" w="med" len="med"/>
            <a:tailEnd type="none" w="med" len="med"/>
          </a:ln>
        </p:spPr>
      </p:cxnSp>
      <p:cxnSp>
        <p:nvCxnSpPr>
          <p:cNvPr id="196" name="Google Shape;196;p18"/>
          <p:cNvCxnSpPr/>
          <p:nvPr/>
        </p:nvCxnSpPr>
        <p:spPr>
          <a:xfrm rot="10800000">
            <a:off x="1324198" y="2126738"/>
            <a:ext cx="165000" cy="168600"/>
          </a:xfrm>
          <a:prstGeom prst="straightConnector1">
            <a:avLst/>
          </a:prstGeom>
          <a:noFill/>
          <a:ln w="38100" cap="flat" cmpd="sng">
            <a:solidFill>
              <a:schemeClr val="lt1"/>
            </a:solidFill>
            <a:prstDash val="solid"/>
            <a:round/>
            <a:headEnd type="none" w="med" len="med"/>
            <a:tailEnd type="none" w="med" len="med"/>
          </a:ln>
        </p:spPr>
      </p:cxnSp>
      <p:cxnSp>
        <p:nvCxnSpPr>
          <p:cNvPr id="197" name="Google Shape;197;p18"/>
          <p:cNvCxnSpPr/>
          <p:nvPr/>
        </p:nvCxnSpPr>
        <p:spPr>
          <a:xfrm rot="10800000">
            <a:off x="1547400" y="2019763"/>
            <a:ext cx="32100" cy="213900"/>
          </a:xfrm>
          <a:prstGeom prst="straightConnector1">
            <a:avLst/>
          </a:prstGeom>
          <a:noFill/>
          <a:ln w="38100" cap="flat" cmpd="sng">
            <a:solidFill>
              <a:schemeClr val="lt1"/>
            </a:solidFill>
            <a:prstDash val="solid"/>
            <a:round/>
            <a:headEnd type="none" w="med" len="med"/>
            <a:tailEnd type="none" w="med" len="med"/>
          </a:ln>
        </p:spPr>
      </p:cxnSp>
      <p:cxnSp>
        <p:nvCxnSpPr>
          <p:cNvPr id="198" name="Google Shape;198;p18"/>
          <p:cNvCxnSpPr/>
          <p:nvPr/>
        </p:nvCxnSpPr>
        <p:spPr>
          <a:xfrm>
            <a:off x="1272425" y="2405381"/>
            <a:ext cx="213900" cy="0"/>
          </a:xfrm>
          <a:prstGeom prst="straightConnector1">
            <a:avLst/>
          </a:prstGeom>
          <a:noFill/>
          <a:ln w="38100" cap="flat" cmpd="sng">
            <a:solidFill>
              <a:schemeClr val="lt1"/>
            </a:solidFill>
            <a:prstDash val="solid"/>
            <a:round/>
            <a:headEnd type="none" w="med" len="med"/>
            <a:tailEnd type="none" w="med" len="med"/>
          </a:ln>
        </p:spPr>
      </p:cxnSp>
      <p:sp>
        <p:nvSpPr>
          <p:cNvPr id="199" name="Google Shape;199;p18"/>
          <p:cNvSpPr/>
          <p:nvPr/>
        </p:nvSpPr>
        <p:spPr>
          <a:xfrm>
            <a:off x="1548297" y="2298028"/>
            <a:ext cx="193800" cy="193800"/>
          </a:xfrm>
          <a:prstGeom prst="ellipse">
            <a:avLst/>
          </a:prstGeom>
          <a:solidFill>
            <a:schemeClr val="lt1"/>
          </a:solidFill>
          <a:ln w="28575" cap="flat" cmpd="sng">
            <a:solidFill>
              <a:srgbClr val="188D9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8"/>
          <p:cNvSpPr/>
          <p:nvPr/>
        </p:nvSpPr>
        <p:spPr>
          <a:xfrm>
            <a:off x="1535197" y="3358865"/>
            <a:ext cx="193800" cy="193800"/>
          </a:xfrm>
          <a:prstGeom prst="ellipse">
            <a:avLst/>
          </a:prstGeom>
          <a:solidFill>
            <a:srgbClr val="188D9D"/>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1" name="Google Shape;201;p18"/>
          <p:cNvPicPr preferRelativeResize="0"/>
          <p:nvPr/>
        </p:nvPicPr>
        <p:blipFill>
          <a:blip r:embed="rId4">
            <a:alphaModFix/>
          </a:blip>
          <a:stretch>
            <a:fillRect/>
          </a:stretch>
        </p:blipFill>
        <p:spPr>
          <a:xfrm>
            <a:off x="1090625" y="1192500"/>
            <a:ext cx="3924301" cy="576250"/>
          </a:xfrm>
          <a:prstGeom prst="rect">
            <a:avLst/>
          </a:prstGeom>
          <a:noFill/>
          <a:ln>
            <a:noFill/>
          </a:ln>
        </p:spPr>
      </p:pic>
      <p:sp>
        <p:nvSpPr>
          <p:cNvPr id="202" name="Google Shape;202;p18"/>
          <p:cNvSpPr txBox="1"/>
          <p:nvPr/>
        </p:nvSpPr>
        <p:spPr>
          <a:xfrm>
            <a:off x="1324210" y="1242125"/>
            <a:ext cx="20046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900">
                <a:solidFill>
                  <a:schemeClr val="lt1"/>
                </a:solidFill>
                <a:latin typeface="Oswald"/>
                <a:ea typeface="Oswald"/>
                <a:cs typeface="Oswald"/>
                <a:sym typeface="Oswald"/>
              </a:rPr>
              <a:t>À vous de jouer !</a:t>
            </a:r>
            <a:endParaRPr sz="1900">
              <a:solidFill>
                <a:schemeClr val="lt1"/>
              </a:solidFill>
              <a:latin typeface="Oswald"/>
              <a:ea typeface="Oswald"/>
              <a:cs typeface="Oswald"/>
              <a:sym typeface="Oswald"/>
            </a:endParaRPr>
          </a:p>
        </p:txBody>
      </p:sp>
      <p:sp>
        <p:nvSpPr>
          <p:cNvPr id="203" name="Google Shape;203;p18"/>
          <p:cNvSpPr txBox="1"/>
          <p:nvPr/>
        </p:nvSpPr>
        <p:spPr>
          <a:xfrm>
            <a:off x="7218275" y="784800"/>
            <a:ext cx="16155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900">
                <a:solidFill>
                  <a:srgbClr val="188D9D"/>
                </a:solidFill>
                <a:latin typeface="Oswald"/>
                <a:ea typeface="Oswald"/>
                <a:cs typeface="Oswald"/>
                <a:sym typeface="Oswald"/>
              </a:rPr>
              <a:t>🔗 </a:t>
            </a:r>
            <a:r>
              <a:rPr lang="fr" sz="1900" u="sng">
                <a:solidFill>
                  <a:schemeClr val="hlink"/>
                </a:solidFill>
                <a:latin typeface="Oswald"/>
                <a:ea typeface="Oswald"/>
                <a:cs typeface="Oswald"/>
                <a:sym typeface="Oswald"/>
                <a:hlinkClick r:id="rId5"/>
              </a:rPr>
              <a:t>Cults3D.com</a:t>
            </a:r>
            <a:endParaRPr sz="1900">
              <a:solidFill>
                <a:srgbClr val="188D9D"/>
              </a:solidFill>
              <a:latin typeface="Oswald"/>
              <a:ea typeface="Oswald"/>
              <a:cs typeface="Oswald"/>
              <a:sym typeface="Oswald"/>
            </a:endParaRPr>
          </a:p>
        </p:txBody>
      </p:sp>
      <p:sp>
        <p:nvSpPr>
          <p:cNvPr id="204" name="Google Shape;204;p18"/>
          <p:cNvSpPr txBox="1"/>
          <p:nvPr/>
        </p:nvSpPr>
        <p:spPr>
          <a:xfrm>
            <a:off x="5196600" y="1077400"/>
            <a:ext cx="1422600" cy="4464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fr" sz="1700">
                <a:solidFill>
                  <a:srgbClr val="188D9D"/>
                </a:solidFill>
                <a:latin typeface="Oswald"/>
                <a:ea typeface="Oswald"/>
                <a:cs typeface="Oswald"/>
                <a:sym typeface="Oswald"/>
              </a:rPr>
              <a:t>Un modèle ici !</a:t>
            </a:r>
            <a:endParaRPr sz="1700">
              <a:solidFill>
                <a:srgbClr val="188D9D"/>
              </a:solidFill>
              <a:latin typeface="Oswald"/>
              <a:ea typeface="Oswald"/>
              <a:cs typeface="Oswald"/>
              <a:sym typeface="Oswald"/>
            </a:endParaRPr>
          </a:p>
        </p:txBody>
      </p:sp>
      <p:cxnSp>
        <p:nvCxnSpPr>
          <p:cNvPr id="205" name="Google Shape;205;p18"/>
          <p:cNvCxnSpPr/>
          <p:nvPr/>
        </p:nvCxnSpPr>
        <p:spPr>
          <a:xfrm rot="10800000" flipH="1">
            <a:off x="6703925" y="1062000"/>
            <a:ext cx="459300" cy="270900"/>
          </a:xfrm>
          <a:prstGeom prst="curvedConnector3">
            <a:avLst>
              <a:gd name="adj1" fmla="val 50000"/>
            </a:avLst>
          </a:prstGeom>
          <a:noFill/>
          <a:ln w="9525" cap="flat" cmpd="sng">
            <a:solidFill>
              <a:srgbClr val="188D9D"/>
            </a:solidFill>
            <a:prstDash val="dash"/>
            <a:round/>
            <a:headEnd type="none" w="med" len="med"/>
            <a:tailEnd type="triangle" w="med" len="med"/>
          </a:ln>
        </p:spPr>
      </p:cxnSp>
      <p:pic>
        <p:nvPicPr>
          <p:cNvPr id="206" name="Google Shape;206;p18"/>
          <p:cNvPicPr preferRelativeResize="0"/>
          <p:nvPr/>
        </p:nvPicPr>
        <p:blipFill rotWithShape="1">
          <a:blip r:embed="rId6">
            <a:alphaModFix/>
          </a:blip>
          <a:srcRect r="43226"/>
          <a:stretch/>
        </p:blipFill>
        <p:spPr>
          <a:xfrm>
            <a:off x="5938375" y="1784850"/>
            <a:ext cx="1422525" cy="383975"/>
          </a:xfrm>
          <a:prstGeom prst="rect">
            <a:avLst/>
          </a:prstGeom>
          <a:noFill/>
          <a:ln>
            <a:noFill/>
          </a:ln>
        </p:spPr>
      </p:pic>
      <p:sp>
        <p:nvSpPr>
          <p:cNvPr id="207" name="Google Shape;207;p18"/>
          <p:cNvSpPr txBox="1"/>
          <p:nvPr/>
        </p:nvSpPr>
        <p:spPr>
          <a:xfrm>
            <a:off x="5841050" y="2370150"/>
            <a:ext cx="23403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200">
                <a:solidFill>
                  <a:srgbClr val="398FA1"/>
                </a:solidFill>
                <a:latin typeface="Oswald Light"/>
                <a:ea typeface="Oswald Light"/>
                <a:cs typeface="Oswald Light"/>
                <a:sym typeface="Oswald Light"/>
              </a:rPr>
              <a:t>Annuler   Enregistrer  Importer  Exporter</a:t>
            </a:r>
            <a:endParaRPr sz="1200">
              <a:solidFill>
                <a:srgbClr val="398FA1"/>
              </a:solidFill>
              <a:latin typeface="Oswald Light"/>
              <a:ea typeface="Oswald Light"/>
              <a:cs typeface="Oswald Light"/>
              <a:sym typeface="Oswald Light"/>
            </a:endParaRPr>
          </a:p>
        </p:txBody>
      </p:sp>
      <p:cxnSp>
        <p:nvCxnSpPr>
          <p:cNvPr id="208" name="Google Shape;208;p18"/>
          <p:cNvCxnSpPr/>
          <p:nvPr/>
        </p:nvCxnSpPr>
        <p:spPr>
          <a:xfrm>
            <a:off x="6144250" y="2210450"/>
            <a:ext cx="0" cy="243000"/>
          </a:xfrm>
          <a:prstGeom prst="straightConnector1">
            <a:avLst/>
          </a:prstGeom>
          <a:noFill/>
          <a:ln w="19050" cap="flat" cmpd="sng">
            <a:solidFill>
              <a:srgbClr val="398FA1"/>
            </a:solidFill>
            <a:prstDash val="dash"/>
            <a:round/>
            <a:headEnd type="stealth" w="med" len="med"/>
            <a:tailEnd type="none" w="med" len="med"/>
          </a:ln>
        </p:spPr>
      </p:cxnSp>
      <p:cxnSp>
        <p:nvCxnSpPr>
          <p:cNvPr id="209" name="Google Shape;209;p18"/>
          <p:cNvCxnSpPr/>
          <p:nvPr/>
        </p:nvCxnSpPr>
        <p:spPr>
          <a:xfrm>
            <a:off x="6683250" y="2210450"/>
            <a:ext cx="0" cy="243000"/>
          </a:xfrm>
          <a:prstGeom prst="straightConnector1">
            <a:avLst/>
          </a:prstGeom>
          <a:noFill/>
          <a:ln w="19050" cap="flat" cmpd="sng">
            <a:solidFill>
              <a:srgbClr val="398FA1"/>
            </a:solidFill>
            <a:prstDash val="dash"/>
            <a:round/>
            <a:headEnd type="stealth" w="med" len="med"/>
            <a:tailEnd type="none" w="med" len="med"/>
          </a:ln>
        </p:spPr>
      </p:cxnSp>
      <p:cxnSp>
        <p:nvCxnSpPr>
          <p:cNvPr id="210" name="Google Shape;210;p18"/>
          <p:cNvCxnSpPr/>
          <p:nvPr/>
        </p:nvCxnSpPr>
        <p:spPr>
          <a:xfrm>
            <a:off x="6977600" y="2247800"/>
            <a:ext cx="168300" cy="168300"/>
          </a:xfrm>
          <a:prstGeom prst="straightConnector1">
            <a:avLst/>
          </a:prstGeom>
          <a:noFill/>
          <a:ln w="19050" cap="flat" cmpd="sng">
            <a:solidFill>
              <a:srgbClr val="398FA1"/>
            </a:solidFill>
            <a:prstDash val="dash"/>
            <a:round/>
            <a:headEnd type="stealth" w="med" len="med"/>
            <a:tailEnd type="none" w="med" len="med"/>
          </a:ln>
        </p:spPr>
      </p:cxnSp>
      <p:sp>
        <p:nvSpPr>
          <p:cNvPr id="211" name="Google Shape;211;p18"/>
          <p:cNvSpPr/>
          <p:nvPr/>
        </p:nvSpPr>
        <p:spPr>
          <a:xfrm rot="-6587427" flipH="1">
            <a:off x="7382202" y="2103875"/>
            <a:ext cx="510967" cy="235885"/>
          </a:xfrm>
          <a:custGeom>
            <a:avLst/>
            <a:gdLst/>
            <a:ahLst/>
            <a:cxnLst/>
            <a:rect l="l" t="t" r="r" b="b"/>
            <a:pathLst>
              <a:path w="49965" h="26547" extrusionOk="0">
                <a:moveTo>
                  <a:pt x="49965" y="23146"/>
                </a:moveTo>
                <a:cubicBezTo>
                  <a:pt x="40785" y="26203"/>
                  <a:pt x="29184" y="28580"/>
                  <a:pt x="20941" y="23513"/>
                </a:cubicBezTo>
                <a:cubicBezTo>
                  <a:pt x="12000" y="18017"/>
                  <a:pt x="3894" y="9746"/>
                  <a:pt x="0" y="0"/>
                </a:cubicBezTo>
              </a:path>
            </a:pathLst>
          </a:custGeom>
          <a:noFill/>
          <a:ln w="19050" cap="flat" cmpd="sng">
            <a:solidFill>
              <a:srgbClr val="398FA1"/>
            </a:solidFill>
            <a:prstDash val="dash"/>
            <a:round/>
            <a:headEnd type="none" w="med" len="med"/>
            <a:tailEnd type="stealth" w="med" len="med"/>
          </a:ln>
        </p:spPr>
      </p:sp>
      <p:sp>
        <p:nvSpPr>
          <p:cNvPr id="212" name="Google Shape;212;p18"/>
          <p:cNvSpPr/>
          <p:nvPr/>
        </p:nvSpPr>
        <p:spPr>
          <a:xfrm>
            <a:off x="5765475" y="3006022"/>
            <a:ext cx="2901300" cy="1578000"/>
          </a:xfrm>
          <a:prstGeom prst="roundRect">
            <a:avLst>
              <a:gd name="adj" fmla="val 16667"/>
            </a:avLst>
          </a:prstGeom>
          <a:solidFill>
            <a:srgbClr val="C6F8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8"/>
          <p:cNvSpPr txBox="1"/>
          <p:nvPr/>
        </p:nvSpPr>
        <p:spPr>
          <a:xfrm>
            <a:off x="5996775" y="3019663"/>
            <a:ext cx="2477700" cy="1477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1200" b="1">
                <a:solidFill>
                  <a:srgbClr val="188D9D"/>
                </a:solidFill>
                <a:latin typeface="Oswald"/>
                <a:ea typeface="Oswald"/>
                <a:cs typeface="Oswald"/>
                <a:sym typeface="Oswald"/>
              </a:rPr>
              <a:t>Exporter</a:t>
            </a:r>
            <a:endParaRPr sz="1200" b="1">
              <a:solidFill>
                <a:srgbClr val="188D9D"/>
              </a:solidFill>
              <a:latin typeface="Oswald"/>
              <a:ea typeface="Oswald"/>
              <a:cs typeface="Oswald"/>
              <a:sym typeface="Oswald"/>
            </a:endParaRPr>
          </a:p>
          <a:p>
            <a:pPr marL="0" lvl="0" indent="0" algn="ctr" rtl="0">
              <a:spcBef>
                <a:spcPts val="0"/>
              </a:spcBef>
              <a:spcAft>
                <a:spcPts val="0"/>
              </a:spcAft>
              <a:buNone/>
            </a:pPr>
            <a:endParaRPr sz="1200" b="1">
              <a:solidFill>
                <a:srgbClr val="188D9D"/>
              </a:solidFill>
              <a:latin typeface="Oswald"/>
              <a:ea typeface="Oswald"/>
              <a:cs typeface="Oswald"/>
              <a:sym typeface="Oswald"/>
            </a:endParaRPr>
          </a:p>
          <a:p>
            <a:pPr marL="0" lvl="0" indent="0" algn="l" rtl="0">
              <a:spcBef>
                <a:spcPts val="0"/>
              </a:spcBef>
              <a:spcAft>
                <a:spcPts val="0"/>
              </a:spcAft>
              <a:buNone/>
            </a:pPr>
            <a:r>
              <a:rPr lang="fr" sz="1200">
                <a:solidFill>
                  <a:srgbClr val="188D9D"/>
                </a:solidFill>
                <a:latin typeface="Calibri"/>
                <a:ea typeface="Calibri"/>
                <a:cs typeface="Calibri"/>
                <a:sym typeface="Calibri"/>
              </a:rPr>
              <a:t>Exporter en .stl c’est un fichier compatible avec l’impression 3D.</a:t>
            </a:r>
            <a:endParaRPr sz="1200">
              <a:solidFill>
                <a:srgbClr val="188D9D"/>
              </a:solidFill>
              <a:latin typeface="Calibri"/>
              <a:ea typeface="Calibri"/>
              <a:cs typeface="Calibri"/>
              <a:sym typeface="Calibri"/>
            </a:endParaRPr>
          </a:p>
          <a:p>
            <a:pPr marL="0" lvl="0" indent="0" algn="l" rtl="0">
              <a:spcBef>
                <a:spcPts val="0"/>
              </a:spcBef>
              <a:spcAft>
                <a:spcPts val="0"/>
              </a:spcAft>
              <a:buNone/>
            </a:pPr>
            <a:endParaRPr sz="1200">
              <a:solidFill>
                <a:srgbClr val="188D9D"/>
              </a:solidFill>
              <a:latin typeface="Calibri"/>
              <a:ea typeface="Calibri"/>
              <a:cs typeface="Calibri"/>
              <a:sym typeface="Calibri"/>
            </a:endParaRPr>
          </a:p>
          <a:p>
            <a:pPr marL="0" lvl="0" indent="0" algn="ctr" rtl="0">
              <a:spcBef>
                <a:spcPts val="0"/>
              </a:spcBef>
              <a:spcAft>
                <a:spcPts val="0"/>
              </a:spcAft>
              <a:buNone/>
            </a:pPr>
            <a:r>
              <a:rPr lang="fr" sz="1200" b="1">
                <a:solidFill>
                  <a:srgbClr val="188D9D"/>
                </a:solidFill>
                <a:latin typeface="Calibri"/>
                <a:ea typeface="Calibri"/>
                <a:cs typeface="Calibri"/>
                <a:sym typeface="Calibri"/>
              </a:rPr>
              <a:t>Venez au Medialab imprimer votre objet lors de nos portes ouvertes !</a:t>
            </a:r>
            <a:endParaRPr sz="1200" b="1">
              <a:solidFill>
                <a:srgbClr val="188D9D"/>
              </a:solidFill>
              <a:latin typeface="Calibri"/>
              <a:ea typeface="Calibri"/>
              <a:cs typeface="Calibri"/>
              <a:sym typeface="Calibri"/>
            </a:endParaRPr>
          </a:p>
        </p:txBody>
      </p:sp>
      <p:cxnSp>
        <p:nvCxnSpPr>
          <p:cNvPr id="214" name="Google Shape;214;p18"/>
          <p:cNvCxnSpPr/>
          <p:nvPr/>
        </p:nvCxnSpPr>
        <p:spPr>
          <a:xfrm rot="10800000">
            <a:off x="1644294" y="3730833"/>
            <a:ext cx="0" cy="128400"/>
          </a:xfrm>
          <a:prstGeom prst="straightConnector1">
            <a:avLst/>
          </a:prstGeom>
          <a:noFill/>
          <a:ln w="38100" cap="flat" cmpd="sng">
            <a:solidFill>
              <a:schemeClr val="lt1"/>
            </a:solidFill>
            <a:prstDash val="solid"/>
            <a:round/>
            <a:headEnd type="none" w="med" len="med"/>
            <a:tailEnd type="none" w="med" len="med"/>
          </a:ln>
        </p:spPr>
      </p:cxnSp>
      <p:sp>
        <p:nvSpPr>
          <p:cNvPr id="215" name="Google Shape;215;p18"/>
          <p:cNvSpPr/>
          <p:nvPr/>
        </p:nvSpPr>
        <p:spPr>
          <a:xfrm>
            <a:off x="1547397" y="3961165"/>
            <a:ext cx="193800" cy="193800"/>
          </a:xfrm>
          <a:prstGeom prst="ellipse">
            <a:avLst/>
          </a:prstGeom>
          <a:solidFill>
            <a:srgbClr val="188D9D"/>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CF7F9"/>
        </a:solidFill>
        <a:effectLst/>
      </p:bgPr>
    </p:bg>
    <p:spTree>
      <p:nvGrpSpPr>
        <p:cNvPr id="1" name="Shape 219"/>
        <p:cNvGrpSpPr/>
        <p:nvPr/>
      </p:nvGrpSpPr>
      <p:grpSpPr>
        <a:xfrm>
          <a:off x="0" y="0"/>
          <a:ext cx="0" cy="0"/>
          <a:chOff x="0" y="0"/>
          <a:chExt cx="0" cy="0"/>
        </a:xfrm>
      </p:grpSpPr>
      <p:pic>
        <p:nvPicPr>
          <p:cNvPr id="220" name="Google Shape;220;p19"/>
          <p:cNvPicPr preferRelativeResize="0"/>
          <p:nvPr/>
        </p:nvPicPr>
        <p:blipFill>
          <a:blip r:embed="rId3">
            <a:alphaModFix/>
          </a:blip>
          <a:stretch>
            <a:fillRect/>
          </a:stretch>
        </p:blipFill>
        <p:spPr>
          <a:xfrm>
            <a:off x="3026222" y="2157800"/>
            <a:ext cx="3588177" cy="599650"/>
          </a:xfrm>
          <a:prstGeom prst="rect">
            <a:avLst/>
          </a:prstGeom>
          <a:noFill/>
          <a:ln>
            <a:noFill/>
          </a:ln>
        </p:spPr>
      </p:pic>
      <p:pic>
        <p:nvPicPr>
          <p:cNvPr id="221" name="Google Shape;221;p19"/>
          <p:cNvPicPr preferRelativeResize="0"/>
          <p:nvPr/>
        </p:nvPicPr>
        <p:blipFill>
          <a:blip r:embed="rId4">
            <a:alphaModFix/>
          </a:blip>
          <a:stretch>
            <a:fillRect/>
          </a:stretch>
        </p:blipFill>
        <p:spPr>
          <a:xfrm>
            <a:off x="3901495" y="727825"/>
            <a:ext cx="1234059" cy="1257825"/>
          </a:xfrm>
          <a:prstGeom prst="rect">
            <a:avLst/>
          </a:prstGeom>
          <a:noFill/>
          <a:ln>
            <a:noFill/>
          </a:ln>
        </p:spPr>
      </p:pic>
      <p:cxnSp>
        <p:nvCxnSpPr>
          <p:cNvPr id="222" name="Google Shape;222;p19"/>
          <p:cNvCxnSpPr/>
          <p:nvPr/>
        </p:nvCxnSpPr>
        <p:spPr>
          <a:xfrm rot="10800000">
            <a:off x="4461680" y="638541"/>
            <a:ext cx="0" cy="128400"/>
          </a:xfrm>
          <a:prstGeom prst="straightConnector1">
            <a:avLst/>
          </a:prstGeom>
          <a:noFill/>
          <a:ln w="38100" cap="flat" cmpd="sng">
            <a:solidFill>
              <a:srgbClr val="C6F8F3"/>
            </a:solidFill>
            <a:prstDash val="solid"/>
            <a:round/>
            <a:headEnd type="none" w="med" len="med"/>
            <a:tailEnd type="none" w="med" len="med"/>
          </a:ln>
        </p:spPr>
      </p:cxnSp>
      <p:sp>
        <p:nvSpPr>
          <p:cNvPr id="223" name="Google Shape;223;p19"/>
          <p:cNvSpPr txBox="1"/>
          <p:nvPr/>
        </p:nvSpPr>
        <p:spPr>
          <a:xfrm>
            <a:off x="3379500" y="2211325"/>
            <a:ext cx="25734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000">
                <a:solidFill>
                  <a:srgbClr val="398FA1"/>
                </a:solidFill>
                <a:latin typeface="Bebas Neue"/>
                <a:ea typeface="Bebas Neue"/>
                <a:cs typeface="Bebas Neue"/>
                <a:sym typeface="Bebas Neue"/>
              </a:rPr>
              <a:t>C’EST FINI POUR aujourd’hui !</a:t>
            </a:r>
            <a:endParaRPr sz="2000">
              <a:solidFill>
                <a:srgbClr val="398FA1"/>
              </a:solidFill>
              <a:latin typeface="Bebas Neue"/>
              <a:ea typeface="Bebas Neue"/>
              <a:cs typeface="Bebas Neue"/>
              <a:sym typeface="Bebas Neue"/>
            </a:endParaRPr>
          </a:p>
        </p:txBody>
      </p:sp>
      <p:sp>
        <p:nvSpPr>
          <p:cNvPr id="224" name="Google Shape;224;p19"/>
          <p:cNvSpPr txBox="1"/>
          <p:nvPr/>
        </p:nvSpPr>
        <p:spPr>
          <a:xfrm>
            <a:off x="1015875" y="395650"/>
            <a:ext cx="2885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800" b="1">
                <a:solidFill>
                  <a:srgbClr val="398FA1"/>
                </a:solidFill>
              </a:rPr>
              <a:t>Imprimante 3D.</a:t>
            </a:r>
            <a:endParaRPr sz="1800" b="1">
              <a:solidFill>
                <a:srgbClr val="398FA1"/>
              </a:solidFill>
            </a:endParaRPr>
          </a:p>
        </p:txBody>
      </p:sp>
      <p:cxnSp>
        <p:nvCxnSpPr>
          <p:cNvPr id="225" name="Google Shape;225;p19"/>
          <p:cNvCxnSpPr/>
          <p:nvPr/>
        </p:nvCxnSpPr>
        <p:spPr>
          <a:xfrm rot="10800000">
            <a:off x="4461680" y="44891"/>
            <a:ext cx="0" cy="128400"/>
          </a:xfrm>
          <a:prstGeom prst="straightConnector1">
            <a:avLst/>
          </a:prstGeom>
          <a:noFill/>
          <a:ln w="38100" cap="flat" cmpd="sng">
            <a:solidFill>
              <a:srgbClr val="C6F8F3"/>
            </a:solidFill>
            <a:prstDash val="solid"/>
            <a:round/>
            <a:headEnd type="none" w="med" len="med"/>
            <a:tailEnd type="none" w="med" len="med"/>
          </a:ln>
        </p:spPr>
      </p:cxnSp>
      <p:cxnSp>
        <p:nvCxnSpPr>
          <p:cNvPr id="226" name="Google Shape;226;p19"/>
          <p:cNvCxnSpPr/>
          <p:nvPr/>
        </p:nvCxnSpPr>
        <p:spPr>
          <a:xfrm rot="10800000">
            <a:off x="4461680" y="341716"/>
            <a:ext cx="0" cy="128400"/>
          </a:xfrm>
          <a:prstGeom prst="straightConnector1">
            <a:avLst/>
          </a:prstGeom>
          <a:noFill/>
          <a:ln w="38100" cap="flat" cmpd="sng">
            <a:solidFill>
              <a:srgbClr val="C6F8F3"/>
            </a:solidFill>
            <a:prstDash val="solid"/>
            <a:round/>
            <a:headEnd type="none" w="med" len="med"/>
            <a:tailEnd type="none" w="med" len="med"/>
          </a:ln>
        </p:spPr>
      </p:cxnSp>
      <p:pic>
        <p:nvPicPr>
          <p:cNvPr id="227" name="Google Shape;227;p19"/>
          <p:cNvPicPr preferRelativeResize="0"/>
          <p:nvPr/>
        </p:nvPicPr>
        <p:blipFill>
          <a:blip r:embed="rId5">
            <a:alphaModFix/>
          </a:blip>
          <a:stretch>
            <a:fillRect/>
          </a:stretch>
        </p:blipFill>
        <p:spPr>
          <a:xfrm>
            <a:off x="3203256" y="2929605"/>
            <a:ext cx="2630548" cy="595976"/>
          </a:xfrm>
          <a:prstGeom prst="rect">
            <a:avLst/>
          </a:prstGeom>
          <a:noFill/>
          <a:ln>
            <a:noFill/>
          </a:ln>
        </p:spPr>
      </p:pic>
      <p:pic>
        <p:nvPicPr>
          <p:cNvPr id="228" name="Google Shape;228;p19"/>
          <p:cNvPicPr preferRelativeResize="0"/>
          <p:nvPr/>
        </p:nvPicPr>
        <p:blipFill>
          <a:blip r:embed="rId6">
            <a:alphaModFix/>
          </a:blip>
          <a:stretch>
            <a:fillRect/>
          </a:stretch>
        </p:blipFill>
        <p:spPr>
          <a:xfrm>
            <a:off x="3695700" y="3525581"/>
            <a:ext cx="1752600" cy="571500"/>
          </a:xfrm>
          <a:prstGeom prst="rect">
            <a:avLst/>
          </a:prstGeom>
          <a:noFill/>
          <a:ln>
            <a:noFill/>
          </a:ln>
        </p:spPr>
      </p:pic>
      <p:sp>
        <p:nvSpPr>
          <p:cNvPr id="229" name="Google Shape;229;p19"/>
          <p:cNvSpPr txBox="1"/>
          <p:nvPr/>
        </p:nvSpPr>
        <p:spPr>
          <a:xfrm>
            <a:off x="3992550" y="4097075"/>
            <a:ext cx="13473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1200" u="sng">
                <a:solidFill>
                  <a:srgbClr val="398FA1"/>
                </a:solidFill>
                <a:latin typeface="Oswald Medium"/>
                <a:ea typeface="Oswald Medium"/>
                <a:cs typeface="Oswald Medium"/>
                <a:sym typeface="Oswald Medium"/>
              </a:rPr>
              <a:t>public@snzn.org</a:t>
            </a:r>
            <a:endParaRPr sz="1200" u="sng">
              <a:solidFill>
                <a:srgbClr val="398FA1"/>
              </a:solidFill>
              <a:latin typeface="Oswald Medium"/>
              <a:ea typeface="Oswald Medium"/>
              <a:cs typeface="Oswald Medium"/>
              <a:sym typeface="Oswald Medium"/>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538</Words>
  <Application>Microsoft Office PowerPoint</Application>
  <PresentationFormat>Affichage à l'écran (16:9)</PresentationFormat>
  <Paragraphs>94</Paragraphs>
  <Slides>7</Slides>
  <Notes>7</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7</vt:i4>
      </vt:variant>
    </vt:vector>
  </HeadingPairs>
  <TitlesOfParts>
    <vt:vector size="14" baseType="lpstr">
      <vt:lpstr>Oswald</vt:lpstr>
      <vt:lpstr>Calibri</vt:lpstr>
      <vt:lpstr>Bebas Neue</vt:lpstr>
      <vt:lpstr>Oswald Light</vt:lpstr>
      <vt:lpstr>Arial</vt:lpstr>
      <vt:lpstr>Oswald Medium</vt:lpstr>
      <vt:lpstr>Simple Light</vt:lpstr>
      <vt:lpstr>Porte-photo personnalisé</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Porte-photo personnalisé</dc:title>
  <cp:lastModifiedBy>LAZZARELLI Aude</cp:lastModifiedBy>
  <cp:revision>1</cp:revision>
  <dcterms:modified xsi:type="dcterms:W3CDTF">2022-11-04T08:51:50Z</dcterms:modified>
</cp:coreProperties>
</file>