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Tahom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4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4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6.xml"/><Relationship Id="rId35" Type="http://schemas.openxmlformats.org/officeDocument/2006/relationships/font" Target="fonts/Tahoma-bold.fntdata"/><Relationship Id="rId12" Type="http://schemas.openxmlformats.org/officeDocument/2006/relationships/slide" Target="slides/slide5.xml"/><Relationship Id="rId34" Type="http://schemas.openxmlformats.org/officeDocument/2006/relationships/font" Target="fonts/Tahoma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ypads2.framapad.org/mypads/?/mypads/group/cafe-visio-novembre-2023-av1s339v3/view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9dd55fe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9dd55fe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8f02d3376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298f02d3376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ONAPS : Observatoire nationale de l’acitivité physique et sportive</a:t>
            </a:r>
            <a:endParaRPr i="0" sz="1400">
              <a:solidFill>
                <a:srgbClr val="000000"/>
              </a:solidFill>
            </a:endParaRPr>
          </a:p>
        </p:txBody>
      </p:sp>
      <p:sp>
        <p:nvSpPr>
          <p:cNvPr id="322" name="Google Shape;322;g298f02d3376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9beb9502f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9beb9502f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ONAPS : Observatoire nationale de l’acitivité physique et sportive</a:t>
            </a:r>
            <a:endParaRPr i="0" sz="1400">
              <a:solidFill>
                <a:srgbClr val="000000"/>
              </a:solidFill>
            </a:endParaRPr>
          </a:p>
        </p:txBody>
      </p:sp>
      <p:sp>
        <p:nvSpPr>
          <p:cNvPr id="330" name="Google Shape;330;g29beb9502f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8f02d337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298f02d337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>
              <a:solidFill>
                <a:srgbClr val="000000"/>
              </a:solidFill>
            </a:endParaRPr>
          </a:p>
        </p:txBody>
      </p:sp>
      <p:sp>
        <p:nvSpPr>
          <p:cNvPr id="338" name="Google Shape;338;g298f02d337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2500970d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2500970d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487b424978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2487b424978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>
              <a:solidFill>
                <a:srgbClr val="000000"/>
              </a:solidFill>
            </a:endParaRPr>
          </a:p>
        </p:txBody>
      </p:sp>
      <p:sp>
        <p:nvSpPr>
          <p:cNvPr id="357" name="Google Shape;357;g2487b424978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9dd55fe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9dd55fe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d72e77c520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1d72e77c520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d72e77c52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d72e77c52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87b424978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2487b424978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>
              <a:solidFill>
                <a:srgbClr val="000000"/>
              </a:solidFill>
            </a:endParaRPr>
          </a:p>
        </p:txBody>
      </p:sp>
      <p:sp>
        <p:nvSpPr>
          <p:cNvPr id="272" name="Google Shape;272;g2487b424978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9dd55ff07_0_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9dd55ff07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Mallette Cyber / assises EducPopNum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2f6d342d0b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2f6d342d0b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ONAPS : Observatoire nationale de l’acitivité physique et sportive</a:t>
            </a:r>
            <a:endParaRPr i="0" sz="1400">
              <a:solidFill>
                <a:srgbClr val="000000"/>
              </a:solidFill>
            </a:endParaRPr>
          </a:p>
        </p:txBody>
      </p:sp>
      <p:sp>
        <p:nvSpPr>
          <p:cNvPr id="294" name="Google Shape;294;g22f6d342d0b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1a88ad5f59_0_5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21a88ad5f59_0_5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2"/>
              </a:rPr>
              <a:t>Dossier Café-visio - Novembre 2023 - MyPads (framapad.org)</a:t>
            </a:r>
            <a:endParaRPr i="0" sz="1400">
              <a:solidFill>
                <a:srgbClr val="000000"/>
              </a:solidFill>
            </a:endParaRPr>
          </a:p>
        </p:txBody>
      </p:sp>
      <p:sp>
        <p:nvSpPr>
          <p:cNvPr id="302" name="Google Shape;302;g21a88ad5f59_0_5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44c368393e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244c368393e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>
              <a:solidFill>
                <a:srgbClr val="000000"/>
              </a:solidFill>
            </a:endParaRPr>
          </a:p>
        </p:txBody>
      </p:sp>
      <p:sp>
        <p:nvSpPr>
          <p:cNvPr id="314" name="Google Shape;314;g244c368393e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54072" y="2299916"/>
            <a:ext cx="2835900" cy="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17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014862" y="1623993"/>
            <a:ext cx="6942900" cy="23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188157" y="4825155"/>
            <a:ext cx="213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25400" marR="0" rtl="0" algn="l">
              <a:lnSpc>
                <a:spcPct val="100000"/>
              </a:lnSpc>
              <a:spcBef>
                <a:spcPts val="0"/>
              </a:spcBef>
              <a:buNone/>
              <a:defRPr b="1" i="0" sz="900">
                <a:solidFill>
                  <a:srgbClr val="484793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 b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>
  <p:cSld name="Diapositive de titr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/>
          <p:nvPr/>
        </p:nvSpPr>
        <p:spPr>
          <a:xfrm>
            <a:off x="0" y="1"/>
            <a:ext cx="6450600" cy="42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27"/>
          <p:cNvGrpSpPr/>
          <p:nvPr/>
        </p:nvGrpSpPr>
        <p:grpSpPr>
          <a:xfrm>
            <a:off x="2301302" y="1"/>
            <a:ext cx="6842794" cy="4245794"/>
            <a:chOff x="3068403" y="0"/>
            <a:chExt cx="9123725" cy="5661059"/>
          </a:xfrm>
        </p:grpSpPr>
        <p:sp>
          <p:nvSpPr>
            <p:cNvPr id="108" name="Google Shape;108;p27"/>
            <p:cNvSpPr/>
            <p:nvPr/>
          </p:nvSpPr>
          <p:spPr>
            <a:xfrm>
              <a:off x="8600828" y="0"/>
              <a:ext cx="3591300" cy="5661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10800000">
              <a:off x="3068403" y="59"/>
              <a:ext cx="5544300" cy="5661000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57611" y="594670"/>
            <a:ext cx="1628776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8074476" y="4767263"/>
            <a:ext cx="44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3" name="Google Shape;11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074476" y="4837318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8404763" y="4837319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938" y="4767263"/>
            <a:ext cx="703922" cy="21242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8"/>
          <p:cNvSpPr/>
          <p:nvPr/>
        </p:nvSpPr>
        <p:spPr>
          <a:xfrm>
            <a:off x="0" y="0"/>
            <a:ext cx="9144000" cy="899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1A87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8"/>
          <p:cNvSpPr txBox="1"/>
          <p:nvPr>
            <p:ph type="title"/>
          </p:nvPr>
        </p:nvSpPr>
        <p:spPr>
          <a:xfrm>
            <a:off x="628650" y="233779"/>
            <a:ext cx="31299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None/>
              <a:defRPr b="1" i="0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8" name="Google Shape;11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322580" y="233777"/>
            <a:ext cx="236750" cy="27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628650" y="596503"/>
            <a:ext cx="48138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0" i="0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/>
          <p:nvPr/>
        </p:nvSpPr>
        <p:spPr>
          <a:xfrm>
            <a:off x="0" y="0"/>
            <a:ext cx="9144000" cy="899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1A87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9"/>
          <p:cNvSpPr txBox="1"/>
          <p:nvPr>
            <p:ph type="title"/>
          </p:nvPr>
        </p:nvSpPr>
        <p:spPr>
          <a:xfrm>
            <a:off x="628650" y="233779"/>
            <a:ext cx="31299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None/>
              <a:defRPr b="1" i="0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628650" y="1133335"/>
            <a:ext cx="7886700" cy="3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b="0" i="0" sz="1200"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069283" y="4767263"/>
            <a:ext cx="44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1" i="0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rtl="0" algn="ctr">
              <a:spcBef>
                <a:spcPts val="0"/>
              </a:spcBef>
              <a:buNone/>
              <a:defRPr b="1" i="0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rtl="0" algn="ctr">
              <a:spcBef>
                <a:spcPts val="0"/>
              </a:spcBef>
              <a:buNone/>
              <a:defRPr b="1" i="0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rtl="0" algn="ctr">
              <a:spcBef>
                <a:spcPts val="0"/>
              </a:spcBef>
              <a:buNone/>
              <a:defRPr b="1" i="0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rtl="0" algn="ctr">
              <a:spcBef>
                <a:spcPts val="0"/>
              </a:spcBef>
              <a:buNone/>
              <a:defRPr b="1" i="0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rtl="0" algn="ctr">
              <a:spcBef>
                <a:spcPts val="0"/>
              </a:spcBef>
              <a:buNone/>
              <a:defRPr b="1" i="0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rtl="0" algn="ctr">
              <a:spcBef>
                <a:spcPts val="0"/>
              </a:spcBef>
              <a:buNone/>
              <a:defRPr b="1" i="0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rtl="0" algn="ctr">
              <a:spcBef>
                <a:spcPts val="0"/>
              </a:spcBef>
              <a:buNone/>
              <a:defRPr b="1" i="0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rtl="0" algn="ctr">
              <a:spcBef>
                <a:spcPts val="0"/>
              </a:spcBef>
              <a:buNone/>
              <a:defRPr b="1" i="0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25" name="Google Shape;12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322580" y="233777"/>
            <a:ext cx="236750" cy="27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9"/>
          <p:cNvSpPr txBox="1"/>
          <p:nvPr>
            <p:ph idx="2" type="body"/>
          </p:nvPr>
        </p:nvSpPr>
        <p:spPr>
          <a:xfrm>
            <a:off x="628650" y="596503"/>
            <a:ext cx="48138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0" i="0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7" name="Google Shape;12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074476" y="4837318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8404763" y="4837319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938" y="4767263"/>
            <a:ext cx="703922" cy="21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position personnalisée">
  <p:cSld name="1_Disposition personnalisé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1855" y="-1"/>
            <a:ext cx="8552150" cy="515419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0"/>
          <p:cNvSpPr txBox="1"/>
          <p:nvPr>
            <p:ph idx="1" type="body"/>
          </p:nvPr>
        </p:nvSpPr>
        <p:spPr>
          <a:xfrm>
            <a:off x="3757808" y="1626951"/>
            <a:ext cx="4668900" cy="18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on personnalisée">
  <p:cSld name="Disposition personnalisé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/>
          <p:nvPr>
            <p:ph idx="1" type="body"/>
          </p:nvPr>
        </p:nvSpPr>
        <p:spPr>
          <a:xfrm>
            <a:off x="628650" y="1369219"/>
            <a:ext cx="3886200" cy="95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2" type="body"/>
          </p:nvPr>
        </p:nvSpPr>
        <p:spPr>
          <a:xfrm>
            <a:off x="4629150" y="1369219"/>
            <a:ext cx="38862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/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2" type="sldNum"/>
          </p:nvPr>
        </p:nvSpPr>
        <p:spPr>
          <a:xfrm>
            <a:off x="8074476" y="4767263"/>
            <a:ext cx="44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074476" y="4837318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8404763" y="4837319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938" y="4767263"/>
            <a:ext cx="703922" cy="21242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2"/>
          <p:cNvSpPr/>
          <p:nvPr/>
        </p:nvSpPr>
        <p:spPr>
          <a:xfrm>
            <a:off x="0" y="0"/>
            <a:ext cx="9144000" cy="899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1A87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2"/>
          <p:cNvSpPr txBox="1"/>
          <p:nvPr>
            <p:ph type="title"/>
          </p:nvPr>
        </p:nvSpPr>
        <p:spPr>
          <a:xfrm>
            <a:off x="628650" y="233779"/>
            <a:ext cx="31299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None/>
              <a:defRPr b="1" i="0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3" name="Google Shape;14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322580" y="233777"/>
            <a:ext cx="236750" cy="27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2"/>
          <p:cNvSpPr txBox="1"/>
          <p:nvPr>
            <p:ph idx="3" type="body"/>
          </p:nvPr>
        </p:nvSpPr>
        <p:spPr>
          <a:xfrm>
            <a:off x="628650" y="596503"/>
            <a:ext cx="48138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0" i="0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4" type="body"/>
          </p:nvPr>
        </p:nvSpPr>
        <p:spPr>
          <a:xfrm>
            <a:off x="628650" y="2326021"/>
            <a:ext cx="3886200" cy="95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5" type="body"/>
          </p:nvPr>
        </p:nvSpPr>
        <p:spPr>
          <a:xfrm>
            <a:off x="4629150" y="2326021"/>
            <a:ext cx="38862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/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6" type="body"/>
          </p:nvPr>
        </p:nvSpPr>
        <p:spPr>
          <a:xfrm>
            <a:off x="628649" y="3282826"/>
            <a:ext cx="3886200" cy="89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7" type="body"/>
          </p:nvPr>
        </p:nvSpPr>
        <p:spPr>
          <a:xfrm>
            <a:off x="4629149" y="3282825"/>
            <a:ext cx="38862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sz="1200"/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1" name="Google Shape;151;p33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3" name="Google Shape;153;p33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33"/>
          <p:cNvSpPr txBox="1"/>
          <p:nvPr>
            <p:ph idx="12" type="sldNum"/>
          </p:nvPr>
        </p:nvSpPr>
        <p:spPr>
          <a:xfrm>
            <a:off x="8074476" y="4767263"/>
            <a:ext cx="44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55" name="Google Shape;15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074476" y="4837318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8404763" y="4837319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938" y="4767263"/>
            <a:ext cx="703922" cy="2124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3"/>
          <p:cNvSpPr/>
          <p:nvPr/>
        </p:nvSpPr>
        <p:spPr>
          <a:xfrm>
            <a:off x="0" y="0"/>
            <a:ext cx="9144000" cy="8997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rgbClr val="1A87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3"/>
          <p:cNvSpPr txBox="1"/>
          <p:nvPr>
            <p:ph type="title"/>
          </p:nvPr>
        </p:nvSpPr>
        <p:spPr>
          <a:xfrm>
            <a:off x="628650" y="233779"/>
            <a:ext cx="31299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None/>
              <a:defRPr b="1" i="0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60" name="Google Shape;16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322580" y="233777"/>
            <a:ext cx="236750" cy="27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3"/>
          <p:cNvSpPr txBox="1"/>
          <p:nvPr>
            <p:ph idx="5" type="body"/>
          </p:nvPr>
        </p:nvSpPr>
        <p:spPr>
          <a:xfrm>
            <a:off x="628650" y="596503"/>
            <a:ext cx="48138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b="0" i="0"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91694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horloge&#10;&#10;Description générée automatiquement" id="164" name="Google Shape;16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5809" y="720644"/>
            <a:ext cx="3419167" cy="3702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>
  <p:cSld name="Contenu avec légend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>
            <p:ph type="title"/>
          </p:nvPr>
        </p:nvSpPr>
        <p:spPr>
          <a:xfrm>
            <a:off x="629841" y="541020"/>
            <a:ext cx="3057600" cy="100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5"/>
          <p:cNvSpPr txBox="1"/>
          <p:nvPr>
            <p:ph idx="1" type="body"/>
          </p:nvPr>
        </p:nvSpPr>
        <p:spPr>
          <a:xfrm>
            <a:off x="3887391" y="541021"/>
            <a:ext cx="4629300" cy="3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68" name="Google Shape;168;p35"/>
          <p:cNvSpPr txBox="1"/>
          <p:nvPr>
            <p:ph idx="2" type="body"/>
          </p:nvPr>
        </p:nvSpPr>
        <p:spPr>
          <a:xfrm>
            <a:off x="629841" y="1543050"/>
            <a:ext cx="3057600" cy="28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9" name="Google Shape;169;p35"/>
          <p:cNvSpPr txBox="1"/>
          <p:nvPr>
            <p:ph idx="12" type="sldNum"/>
          </p:nvPr>
        </p:nvSpPr>
        <p:spPr>
          <a:xfrm>
            <a:off x="8074476" y="4767263"/>
            <a:ext cx="44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70" name="Google Shape;17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074476" y="4837318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8404763" y="4837319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938" y="4767263"/>
            <a:ext cx="703922" cy="21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/>
          <p:nvPr>
            <p:ph idx="2" type="pic"/>
          </p:nvPr>
        </p:nvSpPr>
        <p:spPr>
          <a:xfrm>
            <a:off x="3687288" y="601249"/>
            <a:ext cx="4829100" cy="3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8074476" y="4767263"/>
            <a:ext cx="44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6" name="Google Shape;176;p36"/>
          <p:cNvSpPr txBox="1"/>
          <p:nvPr>
            <p:ph type="title"/>
          </p:nvPr>
        </p:nvSpPr>
        <p:spPr>
          <a:xfrm>
            <a:off x="629841" y="601250"/>
            <a:ext cx="3057600" cy="9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6"/>
          <p:cNvSpPr txBox="1"/>
          <p:nvPr>
            <p:ph idx="1" type="body"/>
          </p:nvPr>
        </p:nvSpPr>
        <p:spPr>
          <a:xfrm>
            <a:off x="629841" y="1543050"/>
            <a:ext cx="3057600" cy="28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178" name="Google Shape;17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074476" y="4837318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8404763" y="4837319"/>
            <a:ext cx="114301" cy="13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938" y="4767263"/>
            <a:ext cx="703922" cy="212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i="0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•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069283" y="4767263"/>
            <a:ext cx="44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ahsocial.com/" TargetMode="External"/><Relationship Id="rId4" Type="http://schemas.openxmlformats.org/officeDocument/2006/relationships/hyperlink" Target="https://labase.anct.gouv.fr/recherche" TargetMode="External"/><Relationship Id="rId5" Type="http://schemas.openxmlformats.org/officeDocument/2006/relationships/hyperlink" Target="https://labase.anct.gouv.fr/ressource/1619" TargetMode="External"/><Relationship Id="rId6" Type="http://schemas.openxmlformats.org/officeDocument/2006/relationships/hyperlink" Target="https://www.cybermalveillance.gouv.fr/tous-nos-contenus/actualites/lancement-mallette-cyber-inclusion-numerique" TargetMode="External"/><Relationship Id="rId7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labase.anct.gouv.fr/ressource/376" TargetMode="External"/><Relationship Id="rId4" Type="http://schemas.openxmlformats.org/officeDocument/2006/relationships/hyperlink" Target="https://www.lesbonsclics.fr/fr/media/wtc/senior-numerique/fragilites-seniors-herault-pole/?utm_source=LBC+Prod+-+Onboarding+Pros&amp;utm_campaign=b2e1d2c3ed-NEWSLETTER_IN&amp;utm_medium=email&amp;utm_term=0_-e60971a71e-%5BLIST_EMAIL_ID%5D&amp;mc_cid=b2e1d2c3ed&amp;mc_eid=47d9014d15" TargetMode="External"/><Relationship Id="rId5" Type="http://schemas.openxmlformats.org/officeDocument/2006/relationships/hyperlink" Target="https://www.lesbonsclics.fr/fr/media/wtc/senior-numerique/creativite-seniors/?utm_source=LBC+Prod+-+Onboarding+Pros&amp;utm_campaign=b2e1d2c3ed-NEWSLETTER_IN&amp;utm_medium=email&amp;utm_term=0_-e60971a71e-%5BLIST_EMAIL_ID%5D&amp;mc_cid=b2e1d2c3ed&amp;mc_eid=47d9014d15" TargetMode="External"/><Relationship Id="rId6" Type="http://schemas.openxmlformats.org/officeDocument/2006/relationships/hyperlink" Target="https://www.lesbonsclics.fr/fr/media/sujet/wtc/senior-numerique/?utm_source=LBC+Prod+-+Onboarding+Pros&amp;utm_campaign=b2e1d2c3ed-NEWSLETTER_IN&amp;utm_medium=email&amp;utm_term=0_-e60971a71e-%5BLIST_EMAIL_ID%5D&amp;mc_cid=b2e1d2c3ed&amp;mc_eid=47d9014d15" TargetMode="External"/><Relationship Id="rId7" Type="http://schemas.openxmlformats.org/officeDocument/2006/relationships/hyperlink" Target="https://labase.anct.gouv.fr/ressource/1674" TargetMode="External"/><Relationship Id="rId8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ilver-geek.org/" TargetMode="External"/><Relationship Id="rId4" Type="http://schemas.openxmlformats.org/officeDocument/2006/relationships/hyperlink" Target="https://silver-geek.org/nos-actions/les-ateliers/" TargetMode="External"/><Relationship Id="rId5" Type="http://schemas.openxmlformats.org/officeDocument/2006/relationships/hyperlink" Target="https://wetechcare.org/a-propos/" TargetMode="External"/><Relationship Id="rId6" Type="http://schemas.openxmlformats.org/officeDocument/2006/relationships/hyperlink" Target="https://www.lesbonsclics.fr/fr/" TargetMode="External"/><Relationship Id="rId7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pp.livestorm.co/pays-et-quartiers-de-nouvelle-aquitaine/webinaire-co-construire-une-feuille-de-route-territoriale-dinclusion-numerique-etapes-outils-et-retours-dexperiences" TargetMode="External"/><Relationship Id="rId4" Type="http://schemas.openxmlformats.org/officeDocument/2006/relationships/image" Target="../media/image22.jpg"/><Relationship Id="rId5" Type="http://schemas.openxmlformats.org/officeDocument/2006/relationships/image" Target="../media/image21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hyperlink" Target="https://icon-icons.com/fr/users/BPfD7NlhZkFpj0RsHzkVh/icon-sets/" TargetMode="External"/><Relationship Id="rId6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hyperlink" Target="https://icon-icons.com/fr/users/W52nHhY3W1VlvwyJTwS4d/icon-sets/" TargetMode="External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hyperlink" Target="https://icon-icons.com/fr/users/VEBCjKFxCD1AGkB5rktde/icon-sets/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icon-icons.com/fr/users/iyHI5eAEpjb9VbNLx38JG/icon-set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petitsfreresdespauvres.fr/informer/prises-de-positions/mort-sociale-luttons-contre-l-aggravation-alarmante-de-l-isolement-des-aines" TargetMode="External"/><Relationship Id="rId4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etechcare.org/wp-content/uploads/2020/06/etude-cnav-x-wtc_publics-seniors-inclusion-numerique.pdf" TargetMode="External"/><Relationship Id="rId4" Type="http://schemas.openxmlformats.org/officeDocument/2006/relationships/hyperlink" Target="https://wetechcare.org/wp-content/uploads/2020/06/etude-cnav-x-wtc_publics-seniors-inclusion-numerique_fiches-pratiques.pdf" TargetMode="External"/><Relationship Id="rId5" Type="http://schemas.openxmlformats.org/officeDocument/2006/relationships/hyperlink" Target="https://mon-annuaire-du-web.fr/" TargetMode="External"/><Relationship Id="rId6" Type="http://schemas.openxmlformats.org/officeDocument/2006/relationships/hyperlink" Target="https://www.lesbonsclics.fr/fr/" TargetMode="External"/><Relationship Id="rId7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7"/>
          <p:cNvPicPr preferRelativeResize="0"/>
          <p:nvPr/>
        </p:nvPicPr>
        <p:blipFill rotWithShape="1">
          <a:blip r:embed="rId3">
            <a:alphaModFix/>
          </a:blip>
          <a:srcRect b="9030" l="474" r="2597" t="6260"/>
          <a:stretch/>
        </p:blipFill>
        <p:spPr>
          <a:xfrm>
            <a:off x="0" y="-17925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7"/>
          <p:cNvSpPr/>
          <p:nvPr/>
        </p:nvSpPr>
        <p:spPr>
          <a:xfrm>
            <a:off x="1212275" y="2203575"/>
            <a:ext cx="4607100" cy="1723800"/>
          </a:xfrm>
          <a:prstGeom prst="rect">
            <a:avLst/>
          </a:prstGeom>
          <a:solidFill>
            <a:srgbClr val="FFFFFF">
              <a:alpha val="291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7" name="Google Shape;187;p37"/>
          <p:cNvSpPr txBox="1"/>
          <p:nvPr/>
        </p:nvSpPr>
        <p:spPr>
          <a:xfrm>
            <a:off x="1348050" y="673600"/>
            <a:ext cx="6447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Café-visio 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88" name="Google Shape;188;p37"/>
          <p:cNvCxnSpPr/>
          <p:nvPr/>
        </p:nvCxnSpPr>
        <p:spPr>
          <a:xfrm rot="5400000">
            <a:off x="-94975" y="2029475"/>
            <a:ext cx="2544300" cy="95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37"/>
          <p:cNvSpPr/>
          <p:nvPr/>
        </p:nvSpPr>
        <p:spPr>
          <a:xfrm>
            <a:off x="1165400" y="711850"/>
            <a:ext cx="129600" cy="12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7"/>
          <p:cNvSpPr/>
          <p:nvPr/>
        </p:nvSpPr>
        <p:spPr>
          <a:xfrm>
            <a:off x="1066275" y="3334975"/>
            <a:ext cx="129600" cy="12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7"/>
          <p:cNvSpPr txBox="1"/>
          <p:nvPr/>
        </p:nvSpPr>
        <p:spPr>
          <a:xfrm>
            <a:off x="1348050" y="649700"/>
            <a:ext cx="7259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500">
                <a:solidFill>
                  <a:srgbClr val="484794"/>
                </a:solidFill>
                <a:latin typeface="Proxima Nova"/>
                <a:ea typeface="Proxima Nova"/>
                <a:cs typeface="Proxima Nova"/>
                <a:sym typeface="Proxima Nova"/>
              </a:rPr>
              <a:t>Café-visio</a:t>
            </a:r>
            <a:br>
              <a:rPr b="1" lang="fr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fr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des acteurs de la médiation numérique </a:t>
            </a:r>
            <a:endParaRPr b="1" sz="3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1295000" y="2267525"/>
            <a:ext cx="43932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“ L’autonomisation des </a:t>
            </a:r>
            <a:r>
              <a:rPr b="1" lang="fr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seniors</a:t>
            </a:r>
            <a:r>
              <a:rPr b="1" lang="fr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dans leurs pratiques numériques”</a:t>
            </a:r>
            <a:endParaRPr b="1"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23 Novembre 2023</a:t>
            </a:r>
            <a:endParaRPr b="1"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 10h30 à 12h</a:t>
            </a:r>
            <a:endParaRPr b="1"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3" name="Google Shape;193;p37"/>
          <p:cNvSpPr/>
          <p:nvPr/>
        </p:nvSpPr>
        <p:spPr>
          <a:xfrm flipH="1">
            <a:off x="7701300" y="3811800"/>
            <a:ext cx="1442700" cy="1331700"/>
          </a:xfrm>
          <a:prstGeom prst="rtTriangle">
            <a:avLst/>
          </a:prstGeom>
          <a:solidFill>
            <a:srgbClr val="484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7"/>
          <p:cNvSpPr txBox="1"/>
          <p:nvPr/>
        </p:nvSpPr>
        <p:spPr>
          <a:xfrm>
            <a:off x="-2019400" y="3320475"/>
            <a:ext cx="426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4">
            <a:alphaModFix/>
          </a:blip>
          <a:srcRect b="7239" l="-91990" r="91989" t="-7240"/>
          <a:stretch/>
        </p:blipFill>
        <p:spPr>
          <a:xfrm>
            <a:off x="1225025" y="968637"/>
            <a:ext cx="2914900" cy="206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7"/>
          <p:cNvSpPr/>
          <p:nvPr/>
        </p:nvSpPr>
        <p:spPr>
          <a:xfrm flipH="1" rot="5400000">
            <a:off x="8474775" y="-605900"/>
            <a:ext cx="1442700" cy="1331700"/>
          </a:xfrm>
          <a:prstGeom prst="rtTriangle">
            <a:avLst/>
          </a:prstGeom>
          <a:solidFill>
            <a:srgbClr val="484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/>
          <p:nvPr/>
        </p:nvSpPr>
        <p:spPr>
          <a:xfrm>
            <a:off x="628650" y="204700"/>
            <a:ext cx="5540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98A"/>
              </a:buClr>
              <a:buSzPts val="1500"/>
              <a:buFont typeface="Arial"/>
              <a:buNone/>
            </a:pP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ressources / Outils</a:t>
            </a:r>
            <a:endParaRPr b="1" i="0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46"/>
          <p:cNvSpPr txBox="1"/>
          <p:nvPr/>
        </p:nvSpPr>
        <p:spPr>
          <a:xfrm>
            <a:off x="763650" y="1403100"/>
            <a:ext cx="7815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Des outils pour accompagner les séniors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 sz="13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@h social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jeu de prévention et sensibilisation sur les usages de réseaux sociaux.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 sz="13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Base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plateforme avec une multitude de ressources et d’ateliers à disposition.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 sz="13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Escape game d'initiation au numérique 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création de Aurélie Nibodeau une Conseillère Numérique sur l’île d’Oléron.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 sz="13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Mallette Cyber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outil pédagogique et ludique pour sensibiliser à la cybersécurité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6" name="Google Shape;32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007" y="4484599"/>
            <a:ext cx="931927" cy="6589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/>
          <p:nvPr/>
        </p:nvSpPr>
        <p:spPr>
          <a:xfrm>
            <a:off x="628650" y="204700"/>
            <a:ext cx="5540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98A"/>
              </a:buClr>
              <a:buSzPts val="1500"/>
              <a:buFont typeface="Arial"/>
              <a:buNone/>
            </a:pP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ressources / Outils</a:t>
            </a:r>
            <a:endParaRPr b="1" i="0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47"/>
          <p:cNvSpPr txBox="1"/>
          <p:nvPr/>
        </p:nvSpPr>
        <p:spPr>
          <a:xfrm>
            <a:off x="628650" y="1215725"/>
            <a:ext cx="78153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Des outils pour accompagner les séniors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Fibre 64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" sz="1300">
                <a:solidFill>
                  <a:srgbClr val="19191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création d’un atelier intergénérationnel appelé </a:t>
            </a:r>
            <a:r>
              <a:rPr b="1" lang="fr" sz="1300">
                <a:solidFill>
                  <a:srgbClr val="3D85C6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i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 journal des fake news</a:t>
            </a:r>
            <a:r>
              <a:rPr b="1" i="1" lang="fr" sz="1200">
                <a:solidFill>
                  <a:srgbClr val="3C78D8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b="1" i="1" sz="1200">
              <a:solidFill>
                <a:srgbClr val="3C78D8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3C78D8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Article </a:t>
            </a:r>
            <a:r>
              <a:rPr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 Les Bons Clics, témoignage d’un professionnel sur</a:t>
            </a:r>
            <a:r>
              <a:rPr b="1" i="1"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l'évaluation des besoins</a:t>
            </a:r>
            <a:r>
              <a:rPr b="1" i="1" lang="fr" sz="12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 séniors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Association La Bulle,</a:t>
            </a:r>
            <a:r>
              <a:rPr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témoignage sur leurs actions mêlant </a:t>
            </a:r>
            <a:r>
              <a:rPr b="1" i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inclusion numérique et médiation créative</a:t>
            </a:r>
            <a:endParaRPr b="1" i="1" sz="1200" u="sng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 u="sng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Rubrique </a:t>
            </a:r>
            <a:r>
              <a:rPr b="1" i="1" lang="fr" sz="13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fr" sz="13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Seniors et numérique - Média Les Bons Clics</a:t>
            </a:r>
            <a:r>
              <a:rPr b="1" i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”,</a:t>
            </a:r>
            <a:r>
              <a:rPr b="1" i="1" lang="fr" sz="12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vivier de ressources et articles sur la thématiques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i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briquettes</a:t>
            </a:r>
            <a:r>
              <a:rPr b="1" i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1" i="1" lang="fr" sz="12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 un kit d’animation permettant la co-construction d’un parcours d’apprentissage numérique.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4" name="Google Shape;334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007" y="4484599"/>
            <a:ext cx="931927" cy="6589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/>
          <p:nvPr/>
        </p:nvSpPr>
        <p:spPr>
          <a:xfrm>
            <a:off x="628650" y="204700"/>
            <a:ext cx="5540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98A"/>
              </a:buClr>
              <a:buSzPts val="1500"/>
              <a:buFont typeface="Arial"/>
              <a:buNone/>
            </a:pP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Quelques acteurs </a:t>
            </a:r>
            <a:endParaRPr b="1" i="0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1" name="Google Shape;341;p48"/>
          <p:cNvSpPr txBox="1"/>
          <p:nvPr/>
        </p:nvSpPr>
        <p:spPr>
          <a:xfrm>
            <a:off x="628650" y="1329875"/>
            <a:ext cx="78153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Des acteurs mobilisables et initiatives (liste non exhaustive)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fr" sz="13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Silver Geek</a:t>
            </a:r>
            <a:r>
              <a:rPr b="1" i="1" lang="fr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 sz="12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" sz="1300">
                <a:solidFill>
                  <a:srgbClr val="19191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animation d’</a:t>
            </a:r>
            <a:r>
              <a:rPr b="1" i="1" lang="fr" sz="13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ateliers numériques ludiques</a:t>
            </a:r>
            <a:r>
              <a:rPr lang="fr" sz="1200">
                <a:latin typeface="Montserrat"/>
                <a:ea typeface="Montserrat"/>
                <a:cs typeface="Montserrat"/>
                <a:sym typeface="Montserrat"/>
              </a:rPr>
              <a:t> avec des jeunes et </a:t>
            </a:r>
            <a:r>
              <a:rPr lang="fr" sz="1300">
                <a:solidFill>
                  <a:srgbClr val="19191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organisation de </a:t>
            </a:r>
            <a:r>
              <a:rPr i="1" lang="fr" sz="1300">
                <a:solidFill>
                  <a:srgbClr val="19191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compétitions E-sport amateurs</a:t>
            </a:r>
            <a:r>
              <a:rPr lang="fr" sz="1300">
                <a:solidFill>
                  <a:srgbClr val="19191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i="1" sz="1200">
              <a:solidFill>
                <a:srgbClr val="3C78D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fr" sz="13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 sz="13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WeTechCare</a:t>
            </a:r>
            <a:r>
              <a:rPr b="1" i="1" lang="fr" sz="13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acteur engagé auprès du public sénior.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Montserrat"/>
                <a:ea typeface="Montserrat"/>
                <a:cs typeface="Montserrat"/>
                <a:sym typeface="Montserrat"/>
              </a:rPr>
              <a:t>&gt; MAIF, AG2R La Mondiale, les mutuelles, les assurances santé, sont des acteurs mobilisables sur cette thématique.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 sz="13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Bons Clics 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2" name="Google Shape;342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007" y="4484599"/>
            <a:ext cx="931927" cy="6589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/>
          <p:nvPr/>
        </p:nvSpPr>
        <p:spPr>
          <a:xfrm>
            <a:off x="0" y="-7950"/>
            <a:ext cx="9144000" cy="5159400"/>
          </a:xfrm>
          <a:prstGeom prst="rect">
            <a:avLst/>
          </a:prstGeom>
          <a:solidFill>
            <a:srgbClr val="4847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8" name="Google Shape;348;p49"/>
          <p:cNvCxnSpPr/>
          <p:nvPr/>
        </p:nvCxnSpPr>
        <p:spPr>
          <a:xfrm rot="5400000">
            <a:off x="-1549025" y="2616850"/>
            <a:ext cx="3840000" cy="70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49"/>
          <p:cNvSpPr txBox="1"/>
          <p:nvPr/>
        </p:nvSpPr>
        <p:spPr>
          <a:xfrm>
            <a:off x="547300" y="426050"/>
            <a:ext cx="66378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Les actualités inclusion numérique </a:t>
            </a:r>
            <a:endParaRPr b="1" sz="2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692226" y="1858261"/>
            <a:ext cx="455324" cy="4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9"/>
          <p:cNvSpPr/>
          <p:nvPr/>
        </p:nvSpPr>
        <p:spPr>
          <a:xfrm>
            <a:off x="341500" y="616600"/>
            <a:ext cx="129600" cy="12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9"/>
          <p:cNvSpPr/>
          <p:nvPr/>
        </p:nvSpPr>
        <p:spPr>
          <a:xfrm>
            <a:off x="270050" y="4531375"/>
            <a:ext cx="129600" cy="12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9"/>
          <p:cNvSpPr txBox="1"/>
          <p:nvPr/>
        </p:nvSpPr>
        <p:spPr>
          <a:xfrm>
            <a:off x="717750" y="3002225"/>
            <a:ext cx="6637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Vos questions… </a:t>
            </a:r>
            <a:endParaRPr b="1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/>
          <p:nvPr/>
        </p:nvSpPr>
        <p:spPr>
          <a:xfrm>
            <a:off x="628650" y="204700"/>
            <a:ext cx="28779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98A"/>
              </a:buClr>
              <a:buSzPts val="1500"/>
              <a:buFont typeface="Arial"/>
              <a:buNone/>
            </a:pP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prochains temps forts </a:t>
            </a:r>
            <a:endParaRPr b="1" i="0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50"/>
          <p:cNvSpPr txBox="1"/>
          <p:nvPr/>
        </p:nvSpPr>
        <p:spPr>
          <a:xfrm>
            <a:off x="707250" y="1172100"/>
            <a:ext cx="84366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Café-Visio #16 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le 16 janvier 2024 de 10h30 à 12h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Webinaire 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“Co-construire une feuille de route territoriale d’inclusion numérique : étapes, outils et retours d’expériences”</a:t>
            </a: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le </a:t>
            </a: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19 décembre à 14h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b="1" lang="fr" sz="1100" u="sng">
                <a:solidFill>
                  <a:schemeClr val="hlink"/>
                </a:solidFill>
                <a:hlinkClick r:id="rId3"/>
              </a:rPr>
              <a:t>Lien d'inscription</a:t>
            </a:r>
            <a:r>
              <a:rPr b="1" lang="fr" sz="2300">
                <a:solidFill>
                  <a:srgbClr val="FFFFFF"/>
                </a:solidFill>
                <a:highlight>
                  <a:srgbClr val="1F4157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Montserrat"/>
                <a:ea typeface="Montserrat"/>
                <a:cs typeface="Montserrat"/>
                <a:sym typeface="Montserrat"/>
              </a:rPr>
              <a:t>Retrouvez-nous sur : 					Retrouvez toutes les infos CnFS 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114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Montserrat"/>
                <a:ea typeface="Montserrat"/>
                <a:cs typeface="Montserrat"/>
                <a:sym typeface="Montserrat"/>
              </a:rPr>
              <a:t>Nouvelle-Aquitaine sur la newsletter régionale  dédiée 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1" name="Google Shape;36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07" y="4484599"/>
            <a:ext cx="931927" cy="6589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2" name="Google Shape;36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4227" y="3622575"/>
            <a:ext cx="1248250" cy="11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0"/>
          <p:cNvSpPr txBox="1"/>
          <p:nvPr/>
        </p:nvSpPr>
        <p:spPr>
          <a:xfrm>
            <a:off x="1820400" y="3296100"/>
            <a:ext cx="12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Montserrat"/>
                <a:ea typeface="Montserrat"/>
                <a:cs typeface="Montserrat"/>
                <a:sym typeface="Montserrat"/>
              </a:rPr>
              <a:t>LINKEDIN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4" name="Google Shape;364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5425" y="3678050"/>
            <a:ext cx="1248250" cy="126206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0"/>
          <p:cNvSpPr txBox="1"/>
          <p:nvPr/>
        </p:nvSpPr>
        <p:spPr>
          <a:xfrm>
            <a:off x="4793175" y="3296100"/>
            <a:ext cx="12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8"/>
          <p:cNvSpPr/>
          <p:nvPr/>
        </p:nvSpPr>
        <p:spPr>
          <a:xfrm>
            <a:off x="6734025" y="797050"/>
            <a:ext cx="2443800" cy="1774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8"/>
          <p:cNvSpPr/>
          <p:nvPr/>
        </p:nvSpPr>
        <p:spPr>
          <a:xfrm>
            <a:off x="-2600" y="-1950"/>
            <a:ext cx="9180300" cy="802200"/>
          </a:xfrm>
          <a:prstGeom prst="rect">
            <a:avLst/>
          </a:prstGeom>
          <a:solidFill>
            <a:srgbClr val="484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41051" y="171336"/>
            <a:ext cx="455324" cy="4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8"/>
          <p:cNvSpPr txBox="1"/>
          <p:nvPr/>
        </p:nvSpPr>
        <p:spPr>
          <a:xfrm>
            <a:off x="862975" y="152688"/>
            <a:ext cx="682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Au menu du jour - de 10h30 à 12h</a:t>
            </a:r>
            <a:endParaRPr b="1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38"/>
          <p:cNvSpPr/>
          <p:nvPr/>
        </p:nvSpPr>
        <p:spPr>
          <a:xfrm>
            <a:off x="1061125" y="1275050"/>
            <a:ext cx="133500" cy="939300"/>
          </a:xfrm>
          <a:prstGeom prst="rect">
            <a:avLst/>
          </a:prstGeom>
          <a:solidFill>
            <a:srgbClr val="484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p38"/>
          <p:cNvCxnSpPr/>
          <p:nvPr/>
        </p:nvCxnSpPr>
        <p:spPr>
          <a:xfrm rot="10800000">
            <a:off x="862971" y="3975879"/>
            <a:ext cx="5298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38"/>
          <p:cNvCxnSpPr/>
          <p:nvPr/>
        </p:nvCxnSpPr>
        <p:spPr>
          <a:xfrm rot="10800000">
            <a:off x="862971" y="3095076"/>
            <a:ext cx="5298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38"/>
          <p:cNvCxnSpPr/>
          <p:nvPr/>
        </p:nvCxnSpPr>
        <p:spPr>
          <a:xfrm rot="10800000">
            <a:off x="862971" y="2214285"/>
            <a:ext cx="529800" cy="0"/>
          </a:xfrm>
          <a:prstGeom prst="straightConnector1">
            <a:avLst/>
          </a:prstGeom>
          <a:noFill/>
          <a:ln cap="flat" cmpd="sng" w="9525">
            <a:solidFill>
              <a:srgbClr val="48479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38"/>
          <p:cNvSpPr/>
          <p:nvPr/>
        </p:nvSpPr>
        <p:spPr>
          <a:xfrm>
            <a:off x="1061125" y="2214275"/>
            <a:ext cx="133500" cy="8808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8"/>
          <p:cNvSpPr/>
          <p:nvPr/>
        </p:nvSpPr>
        <p:spPr>
          <a:xfrm>
            <a:off x="1061125" y="3095075"/>
            <a:ext cx="133500" cy="8808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8"/>
          <p:cNvSpPr/>
          <p:nvPr/>
        </p:nvSpPr>
        <p:spPr>
          <a:xfrm>
            <a:off x="1061125" y="3975875"/>
            <a:ext cx="133500" cy="880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2" name="Google Shape;212;p38"/>
          <p:cNvCxnSpPr/>
          <p:nvPr/>
        </p:nvCxnSpPr>
        <p:spPr>
          <a:xfrm rot="10800000">
            <a:off x="862971" y="4856679"/>
            <a:ext cx="5298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38"/>
          <p:cNvSpPr txBox="1"/>
          <p:nvPr/>
        </p:nvSpPr>
        <p:spPr>
          <a:xfrm>
            <a:off x="1459375" y="4220075"/>
            <a:ext cx="5444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50">
                <a:latin typeface="Proxima Nova"/>
                <a:ea typeface="Proxima Nova"/>
                <a:cs typeface="Proxima Nova"/>
                <a:sym typeface="Proxima Nova"/>
              </a:rPr>
              <a:t>Questions et prochains rendez-vous</a:t>
            </a:r>
            <a:endParaRPr b="1" sz="135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38"/>
          <p:cNvSpPr txBox="1"/>
          <p:nvPr/>
        </p:nvSpPr>
        <p:spPr>
          <a:xfrm>
            <a:off x="1459375" y="3339263"/>
            <a:ext cx="5213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50">
                <a:solidFill>
                  <a:srgbClr val="484793"/>
                </a:solidFill>
                <a:latin typeface="Proxima Nova"/>
                <a:ea typeface="Proxima Nova"/>
                <a:cs typeface="Proxima Nova"/>
                <a:sym typeface="Proxima Nova"/>
              </a:rPr>
              <a:t>Ateliers de réflexion collective / échanges de pratiques</a:t>
            </a:r>
            <a:endParaRPr b="1" sz="135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38"/>
          <p:cNvSpPr/>
          <p:nvPr/>
        </p:nvSpPr>
        <p:spPr>
          <a:xfrm>
            <a:off x="206275" y="1474775"/>
            <a:ext cx="590100" cy="572400"/>
          </a:xfrm>
          <a:prstGeom prst="rect">
            <a:avLst/>
          </a:prstGeom>
          <a:solidFill>
            <a:srgbClr val="484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31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6" name="Google Shape;216;p38"/>
          <p:cNvSpPr/>
          <p:nvPr/>
        </p:nvSpPr>
        <p:spPr>
          <a:xfrm>
            <a:off x="206275" y="2358775"/>
            <a:ext cx="590100" cy="572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7" name="Google Shape;217;p38"/>
          <p:cNvSpPr/>
          <p:nvPr/>
        </p:nvSpPr>
        <p:spPr>
          <a:xfrm>
            <a:off x="206275" y="3227375"/>
            <a:ext cx="590100" cy="5724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38"/>
          <p:cNvSpPr/>
          <p:nvPr/>
        </p:nvSpPr>
        <p:spPr>
          <a:xfrm>
            <a:off x="206275" y="4130075"/>
            <a:ext cx="590100" cy="5724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sp>
        <p:nvSpPr>
          <p:cNvPr id="219" name="Google Shape;219;p38"/>
          <p:cNvSpPr/>
          <p:nvPr/>
        </p:nvSpPr>
        <p:spPr>
          <a:xfrm>
            <a:off x="6734025" y="2555250"/>
            <a:ext cx="2443800" cy="2588400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8"/>
          <p:cNvSpPr txBox="1"/>
          <p:nvPr/>
        </p:nvSpPr>
        <p:spPr>
          <a:xfrm>
            <a:off x="6829025" y="1181400"/>
            <a:ext cx="22125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5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RENCONTRER SES </a:t>
            </a:r>
            <a:endParaRPr b="1" sz="175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5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HOMOLOGUES</a:t>
            </a:r>
            <a:endParaRPr b="1" sz="175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5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DÉPARTEMENTAUX</a:t>
            </a:r>
            <a:endParaRPr b="1" sz="175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38"/>
          <p:cNvSpPr txBox="1"/>
          <p:nvPr/>
        </p:nvSpPr>
        <p:spPr>
          <a:xfrm>
            <a:off x="6731675" y="3266550"/>
            <a:ext cx="24072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5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ÉCHANGER</a:t>
            </a:r>
            <a:endParaRPr b="1" sz="225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5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ET MUTUALISER </a:t>
            </a:r>
            <a:endParaRPr b="1" sz="175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5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LES BONNES IDÉES</a:t>
            </a:r>
            <a:endParaRPr b="1" sz="175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38"/>
          <p:cNvSpPr txBox="1"/>
          <p:nvPr/>
        </p:nvSpPr>
        <p:spPr>
          <a:xfrm>
            <a:off x="1392775" y="1564775"/>
            <a:ext cx="5444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50">
                <a:latin typeface="Proxima Nova"/>
                <a:ea typeface="Proxima Nova"/>
                <a:cs typeface="Proxima Nova"/>
                <a:sym typeface="Proxima Nova"/>
              </a:rPr>
              <a:t>Présentation de Hubikoop, </a:t>
            </a:r>
            <a:r>
              <a:rPr b="1" lang="fr" sz="1350">
                <a:solidFill>
                  <a:srgbClr val="484793"/>
                </a:solidFill>
                <a:latin typeface="Proxima Nova"/>
                <a:ea typeface="Proxima Nova"/>
                <a:cs typeface="Proxima Nova"/>
                <a:sym typeface="Proxima Nova"/>
              </a:rPr>
              <a:t>centre de ressources sur l’inclusion numérique et vos actualités ! </a:t>
            </a:r>
            <a:endParaRPr b="1" sz="1350">
              <a:solidFill>
                <a:srgbClr val="48479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1392775" y="2448763"/>
            <a:ext cx="5213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50">
                <a:solidFill>
                  <a:srgbClr val="484793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 à la thématique du jour </a:t>
            </a:r>
            <a:endParaRPr b="1" sz="135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/>
          <p:nvPr/>
        </p:nvSpPr>
        <p:spPr>
          <a:xfrm>
            <a:off x="4676400" y="-53975"/>
            <a:ext cx="4467600" cy="53121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9"/>
          <p:cNvSpPr/>
          <p:nvPr/>
        </p:nvSpPr>
        <p:spPr>
          <a:xfrm>
            <a:off x="0" y="-53550"/>
            <a:ext cx="4752600" cy="5250600"/>
          </a:xfrm>
          <a:prstGeom prst="rect">
            <a:avLst/>
          </a:prstGeom>
          <a:solidFill>
            <a:srgbClr val="3430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9"/>
          <p:cNvSpPr/>
          <p:nvPr/>
        </p:nvSpPr>
        <p:spPr>
          <a:xfrm>
            <a:off x="0" y="-96975"/>
            <a:ext cx="4752600" cy="594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156300" y="-15375"/>
            <a:ext cx="336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Hubs territoriaux </a:t>
            </a:r>
            <a:endParaRPr b="1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9"/>
          <p:cNvSpPr txBox="1"/>
          <p:nvPr/>
        </p:nvSpPr>
        <p:spPr>
          <a:xfrm>
            <a:off x="237725" y="782475"/>
            <a:ext cx="4185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" sz="1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Projet Hubs </a:t>
            </a:r>
            <a:r>
              <a:rPr b="1" lang="fr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Territoriaux pour un Numérique Inclusif</a:t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82487" y="2552504"/>
            <a:ext cx="267651" cy="26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82487" y="3373329"/>
            <a:ext cx="267651" cy="26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82487" y="4129979"/>
            <a:ext cx="267651" cy="2676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9"/>
          <p:cNvSpPr txBox="1"/>
          <p:nvPr/>
        </p:nvSpPr>
        <p:spPr>
          <a:xfrm>
            <a:off x="670250" y="2262275"/>
            <a:ext cx="3853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Développer des têtes de réseaux (les Hubs) </a:t>
            </a:r>
            <a:r>
              <a:rPr b="1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pour centraliser, renforcer et mutualiser</a:t>
            </a:r>
            <a:r>
              <a:rPr b="0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les dispositifs existants dans les Régions ;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9"/>
          <p:cNvSpPr txBox="1"/>
          <p:nvPr/>
        </p:nvSpPr>
        <p:spPr>
          <a:xfrm>
            <a:off x="670250" y="3208675"/>
            <a:ext cx="3853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Consolider l’offre de médiation numérique</a:t>
            </a:r>
            <a:r>
              <a:rPr b="0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sur l’ensemble des territoires ;</a:t>
            </a:r>
            <a:endParaRPr b="0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9"/>
          <p:cNvSpPr txBox="1"/>
          <p:nvPr/>
        </p:nvSpPr>
        <p:spPr>
          <a:xfrm>
            <a:off x="670250" y="3975325"/>
            <a:ext cx="38538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Animer les communautés d’acteurs</a:t>
            </a:r>
            <a:r>
              <a:rPr b="0" i="0" lang="fr" sz="1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présentes sur les territoires régionaux et favoriser les interconnexions.</a:t>
            </a:r>
            <a:endParaRPr b="0"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9" name="Google Shape;239;p39"/>
          <p:cNvPicPr preferRelativeResize="0"/>
          <p:nvPr/>
        </p:nvPicPr>
        <p:blipFill rotWithShape="1">
          <a:blip r:embed="rId4">
            <a:alphaModFix/>
          </a:blip>
          <a:srcRect b="3203" l="0" r="0" t="0"/>
          <a:stretch/>
        </p:blipFill>
        <p:spPr>
          <a:xfrm>
            <a:off x="4752600" y="558550"/>
            <a:ext cx="4382175" cy="44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5700" y="1408425"/>
            <a:ext cx="701550" cy="7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-95550"/>
            <a:ext cx="9291000" cy="53346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40"/>
          <p:cNvPicPr preferRelativeResize="0"/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4572000" y="282850"/>
            <a:ext cx="4849075" cy="484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/>
          <p:nvPr/>
        </p:nvSpPr>
        <p:spPr>
          <a:xfrm>
            <a:off x="0" y="-96975"/>
            <a:ext cx="4800900" cy="5334600"/>
          </a:xfrm>
          <a:prstGeom prst="parallelogram">
            <a:avLst>
              <a:gd fmla="val 25000" name="adj"/>
            </a:avLst>
          </a:prstGeom>
          <a:solidFill>
            <a:srgbClr val="3430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0"/>
          <p:cNvSpPr/>
          <p:nvPr/>
        </p:nvSpPr>
        <p:spPr>
          <a:xfrm>
            <a:off x="0" y="-96975"/>
            <a:ext cx="4171500" cy="594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40"/>
          <p:cNvSpPr/>
          <p:nvPr/>
        </p:nvSpPr>
        <p:spPr>
          <a:xfrm>
            <a:off x="3525000" y="-280325"/>
            <a:ext cx="1047000" cy="1047000"/>
          </a:xfrm>
          <a:prstGeom prst="diamond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0"/>
          <p:cNvSpPr txBox="1"/>
          <p:nvPr/>
        </p:nvSpPr>
        <p:spPr>
          <a:xfrm>
            <a:off x="1464550" y="891350"/>
            <a:ext cx="241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NOS ACTIONS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4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9507" y="1574500"/>
            <a:ext cx="627506" cy="627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40"/>
          <p:cNvCxnSpPr>
            <a:endCxn id="250" idx="3"/>
          </p:cNvCxnSpPr>
          <p:nvPr/>
        </p:nvCxnSpPr>
        <p:spPr>
          <a:xfrm flipH="1" rot="10800000">
            <a:off x="2971750" y="1091450"/>
            <a:ext cx="906300" cy="376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40"/>
          <p:cNvCxnSpPr/>
          <p:nvPr/>
        </p:nvCxnSpPr>
        <p:spPr>
          <a:xfrm flipH="1">
            <a:off x="605750" y="4854650"/>
            <a:ext cx="2378400" cy="9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4" name="Google Shape;254;p4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0789" y="2606944"/>
            <a:ext cx="627506" cy="62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02125" y="3766427"/>
            <a:ext cx="510946" cy="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0"/>
          <p:cNvSpPr/>
          <p:nvPr/>
        </p:nvSpPr>
        <p:spPr>
          <a:xfrm>
            <a:off x="2958200" y="1580550"/>
            <a:ext cx="2980800" cy="6276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0"/>
          <p:cNvSpPr/>
          <p:nvPr/>
        </p:nvSpPr>
        <p:spPr>
          <a:xfrm>
            <a:off x="2762800" y="2647250"/>
            <a:ext cx="2980800" cy="6276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8" name="Google Shape;258;p40"/>
          <p:cNvCxnSpPr/>
          <p:nvPr/>
        </p:nvCxnSpPr>
        <p:spPr>
          <a:xfrm rot="10800000">
            <a:off x="3449100" y="1091450"/>
            <a:ext cx="433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40"/>
          <p:cNvCxnSpPr/>
          <p:nvPr/>
        </p:nvCxnSpPr>
        <p:spPr>
          <a:xfrm rot="10800000">
            <a:off x="1464600" y="1086700"/>
            <a:ext cx="446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40"/>
          <p:cNvSpPr/>
          <p:nvPr/>
        </p:nvSpPr>
        <p:spPr>
          <a:xfrm>
            <a:off x="2486225" y="3790250"/>
            <a:ext cx="2980800" cy="627600"/>
          </a:xfrm>
          <a:prstGeom prst="parallelogram">
            <a:avLst>
              <a:gd fmla="val 25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1" name="Google Shape;261;p40"/>
          <p:cNvCxnSpPr/>
          <p:nvPr/>
        </p:nvCxnSpPr>
        <p:spPr>
          <a:xfrm flipH="1" rot="10800000">
            <a:off x="615250" y="1073725"/>
            <a:ext cx="849300" cy="37905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40"/>
          <p:cNvSpPr txBox="1"/>
          <p:nvPr/>
        </p:nvSpPr>
        <p:spPr>
          <a:xfrm>
            <a:off x="3070250" y="1727275"/>
            <a:ext cx="275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343089"/>
                </a:solidFill>
                <a:latin typeface="Montserrat"/>
                <a:ea typeface="Montserrat"/>
                <a:cs typeface="Montserrat"/>
                <a:sym typeface="Montserrat"/>
              </a:rPr>
              <a:t>ANIMATION TERRITORIALE</a:t>
            </a:r>
            <a:endParaRPr b="1" sz="1200">
              <a:solidFill>
                <a:srgbClr val="3430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40"/>
          <p:cNvSpPr txBox="1"/>
          <p:nvPr/>
        </p:nvSpPr>
        <p:spPr>
          <a:xfrm>
            <a:off x="2924550" y="2758900"/>
            <a:ext cx="297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343089"/>
                </a:solidFill>
                <a:latin typeface="Montserrat"/>
                <a:ea typeface="Montserrat"/>
                <a:cs typeface="Montserrat"/>
                <a:sym typeface="Montserrat"/>
              </a:rPr>
              <a:t>INGÉNIERIE DE PROJET</a:t>
            </a:r>
            <a:endParaRPr b="1" sz="1200">
              <a:solidFill>
                <a:srgbClr val="3430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2628000" y="3919400"/>
            <a:ext cx="297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343089"/>
                </a:solidFill>
                <a:latin typeface="Montserrat"/>
                <a:ea typeface="Montserrat"/>
                <a:cs typeface="Montserrat"/>
                <a:sym typeface="Montserrat"/>
              </a:rPr>
              <a:t>CENTRE DE FORMATION</a:t>
            </a:r>
            <a:endParaRPr b="1" sz="1200">
              <a:solidFill>
                <a:srgbClr val="34308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40"/>
          <p:cNvSpPr txBox="1"/>
          <p:nvPr/>
        </p:nvSpPr>
        <p:spPr>
          <a:xfrm>
            <a:off x="5939000" y="1518800"/>
            <a:ext cx="313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Favoriser les rencontres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entre les acteurs de l’inclusion numérique, 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conseiller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créer 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 communs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40"/>
          <p:cNvSpPr txBox="1"/>
          <p:nvPr/>
        </p:nvSpPr>
        <p:spPr>
          <a:xfrm>
            <a:off x="5719300" y="2532288"/>
            <a:ext cx="345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Faciliter la création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 développement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projets d’inclusion numérique sur le territoire de la Nouvelle-Aquitaine.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40"/>
          <p:cNvSpPr txBox="1"/>
          <p:nvPr/>
        </p:nvSpPr>
        <p:spPr>
          <a:xfrm>
            <a:off x="5594800" y="3527450"/>
            <a:ext cx="354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Renforcer les compétences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des acteurs de l’inclusion numérique, </a:t>
            </a:r>
            <a:b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Consolider l’offre de formation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existante par la création de parcours pédagogiques inexistants.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1050" y="-679100"/>
            <a:ext cx="2496949" cy="176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/>
        </p:nvSpPr>
        <p:spPr>
          <a:xfrm>
            <a:off x="628650" y="204700"/>
            <a:ext cx="68034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98A"/>
              </a:buClr>
              <a:buSzPts val="1500"/>
              <a:buFont typeface="Arial"/>
              <a:buNone/>
            </a:pP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L’autonomisation des </a:t>
            </a: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seniors</a:t>
            </a: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dans leurs pratiques numériques</a:t>
            </a: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1"/>
          <p:cNvSpPr txBox="1"/>
          <p:nvPr/>
        </p:nvSpPr>
        <p:spPr>
          <a:xfrm>
            <a:off x="640600" y="1398550"/>
            <a:ext cx="7815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latin typeface="Montserrat"/>
                <a:ea typeface="Montserrat"/>
                <a:cs typeface="Montserrat"/>
                <a:sym typeface="Montserrat"/>
              </a:rPr>
              <a:t>Ice-breaker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Montserrat"/>
                <a:ea typeface="Montserrat"/>
                <a:cs typeface="Montserrat"/>
                <a:sym typeface="Montserrat"/>
              </a:rPr>
              <a:t>Quelques questions !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→ Le cadeau le plus bizarre ou inattendu qu’on vous a fait ?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→ Les séniors représentent-ils la majorité de vos accompagnements ?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41"/>
          <p:cNvSpPr/>
          <p:nvPr/>
        </p:nvSpPr>
        <p:spPr>
          <a:xfrm>
            <a:off x="623575" y="4704925"/>
            <a:ext cx="756600" cy="32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57" y="4484599"/>
            <a:ext cx="931927" cy="6589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17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/>
          <p:nvPr/>
        </p:nvSpPr>
        <p:spPr>
          <a:xfrm>
            <a:off x="0" y="-7950"/>
            <a:ext cx="9144000" cy="5159400"/>
          </a:xfrm>
          <a:prstGeom prst="rect">
            <a:avLst/>
          </a:prstGeom>
          <a:solidFill>
            <a:srgbClr val="4847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3" name="Google Shape;283;p42"/>
          <p:cNvCxnSpPr/>
          <p:nvPr/>
        </p:nvCxnSpPr>
        <p:spPr>
          <a:xfrm rot="5400000">
            <a:off x="-1549025" y="2616850"/>
            <a:ext cx="3840000" cy="70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42"/>
          <p:cNvSpPr txBox="1"/>
          <p:nvPr/>
        </p:nvSpPr>
        <p:spPr>
          <a:xfrm>
            <a:off x="567300" y="755750"/>
            <a:ext cx="78408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300" u="sng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Actualités</a:t>
            </a:r>
            <a:endParaRPr b="1" sz="4300" u="sng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 u="sng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 u="sng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Quelles sont vos actualités du moment ? </a:t>
            </a:r>
            <a:endParaRPr b="1" sz="3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5" name="Google Shape;2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028901" y="4531898"/>
            <a:ext cx="455324" cy="45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2"/>
          <p:cNvSpPr/>
          <p:nvPr/>
        </p:nvSpPr>
        <p:spPr>
          <a:xfrm>
            <a:off x="336725" y="626150"/>
            <a:ext cx="129600" cy="12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2"/>
          <p:cNvSpPr/>
          <p:nvPr/>
        </p:nvSpPr>
        <p:spPr>
          <a:xfrm>
            <a:off x="270825" y="4531900"/>
            <a:ext cx="129600" cy="12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2"/>
          <p:cNvSpPr txBox="1"/>
          <p:nvPr/>
        </p:nvSpPr>
        <p:spPr>
          <a:xfrm>
            <a:off x="-1837675" y="1740438"/>
            <a:ext cx="512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3178200" y="2970325"/>
            <a:ext cx="5229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0" name="Google Shape;29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4910" y="186475"/>
            <a:ext cx="1873215" cy="4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/>
          <p:nvPr/>
        </p:nvSpPr>
        <p:spPr>
          <a:xfrm>
            <a:off x="628650" y="204700"/>
            <a:ext cx="18243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98A"/>
              </a:buClr>
              <a:buSzPts val="1500"/>
              <a:buFont typeface="Arial"/>
              <a:buNone/>
            </a:pP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chiffres clés</a:t>
            </a:r>
            <a:endParaRPr b="1" i="0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43"/>
          <p:cNvSpPr txBox="1"/>
          <p:nvPr/>
        </p:nvSpPr>
        <p:spPr>
          <a:xfrm>
            <a:off x="664350" y="1306200"/>
            <a:ext cx="78153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i="1" lang="fr" sz="1300">
                <a:latin typeface="Montserrat"/>
                <a:ea typeface="Montserrat"/>
                <a:cs typeface="Montserrat"/>
                <a:sym typeface="Montserrat"/>
              </a:rPr>
              <a:t>Parmi les personnes qui ne possèdent pas d’ordinateur</a:t>
            </a:r>
            <a:r>
              <a:rPr b="1" i="1" lang="fr" sz="1300">
                <a:latin typeface="Montserrat"/>
                <a:ea typeface="Montserrat"/>
                <a:cs typeface="Montserrat"/>
                <a:sym typeface="Montserrat"/>
              </a:rPr>
              <a:t>, 29% ont 70 ans et plus </a:t>
            </a:r>
            <a:endParaRPr b="1" i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lang="fr" sz="1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fr" sz="1300">
                <a:latin typeface="Montserrat"/>
                <a:ea typeface="Montserrat"/>
                <a:cs typeface="Montserrat"/>
                <a:sym typeface="Montserrat"/>
              </a:rPr>
              <a:t>Plus de la moitié</a:t>
            </a:r>
            <a:r>
              <a:rPr i="1" lang="fr" sz="1300">
                <a:latin typeface="Montserrat"/>
                <a:ea typeface="Montserrat"/>
                <a:cs typeface="Montserrat"/>
                <a:sym typeface="Montserrat"/>
              </a:rPr>
              <a:t> des personnes qui ne disposent pas d’une</a:t>
            </a:r>
            <a:r>
              <a:rPr b="1" i="1" lang="fr" sz="1300">
                <a:latin typeface="Montserrat"/>
                <a:ea typeface="Montserrat"/>
                <a:cs typeface="Montserrat"/>
                <a:sym typeface="Montserrat"/>
              </a:rPr>
              <a:t> connexion à domicile sont âgées de 60 ans et plus</a:t>
            </a:r>
            <a:endParaRPr b="1" i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lang="fr" sz="1300">
                <a:latin typeface="Montserrat"/>
                <a:ea typeface="Montserrat"/>
                <a:cs typeface="Montserrat"/>
                <a:sym typeface="Montserrat"/>
              </a:rPr>
              <a:t>En 2021,</a:t>
            </a:r>
            <a:r>
              <a:rPr b="1" lang="fr" sz="1300">
                <a:latin typeface="Montserrat"/>
                <a:ea typeface="Montserrat"/>
                <a:cs typeface="Montserrat"/>
                <a:sym typeface="Montserrat"/>
              </a:rPr>
              <a:t> 3,6 </a:t>
            </a:r>
            <a:r>
              <a:rPr b="1" lang="fr" sz="1300">
                <a:latin typeface="Montserrat"/>
                <a:ea typeface="Montserrat"/>
                <a:cs typeface="Montserrat"/>
                <a:sym typeface="Montserrat"/>
              </a:rPr>
              <a:t>millions</a:t>
            </a:r>
            <a:r>
              <a:rPr b="1" lang="fr" sz="1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300">
                <a:latin typeface="Montserrat"/>
                <a:ea typeface="Montserrat"/>
                <a:cs typeface="Montserrat"/>
                <a:sym typeface="Montserrat"/>
              </a:rPr>
              <a:t>de personnes âgées sont toujours exclues du numérique.*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lang="fr" sz="1300">
                <a:latin typeface="Montserrat"/>
                <a:ea typeface="Montserrat"/>
                <a:cs typeface="Montserrat"/>
                <a:sym typeface="Montserrat"/>
              </a:rPr>
              <a:t> En 2021, </a:t>
            </a:r>
            <a:r>
              <a:rPr b="1" lang="fr" sz="1300">
                <a:latin typeface="Montserrat"/>
                <a:ea typeface="Montserrat"/>
                <a:cs typeface="Montserrat"/>
                <a:sym typeface="Montserrat"/>
              </a:rPr>
              <a:t>2 millions </a:t>
            </a:r>
            <a:r>
              <a:rPr lang="fr" sz="1300">
                <a:latin typeface="Montserrat"/>
                <a:ea typeface="Montserrat"/>
                <a:cs typeface="Montserrat"/>
                <a:sym typeface="Montserrat"/>
              </a:rPr>
              <a:t>d’aînés sont isolés des cercles familiaux et amicaux.*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i="1" lang="fr" sz="1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Rapport isolement et solitude 2021 : 530 000 personnes en mort sociale (petitsfreresdespauvres.fr)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8" name="Google Shape;29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07" y="4484599"/>
            <a:ext cx="931927" cy="6589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/>
          <p:nvPr/>
        </p:nvSpPr>
        <p:spPr>
          <a:xfrm>
            <a:off x="628650" y="204700"/>
            <a:ext cx="75411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98A"/>
              </a:buClr>
              <a:buSzPts val="1500"/>
              <a:buFont typeface="Arial"/>
              <a:buNone/>
            </a:pP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Et vous, avez-vous mis en place des ateliers pour les séniors ? </a:t>
            </a:r>
            <a:endParaRPr b="1" i="0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628650" y="980525"/>
            <a:ext cx="7815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Montserrat"/>
                <a:ea typeface="Montserrat"/>
                <a:cs typeface="Montserrat"/>
                <a:sym typeface="Montserrat"/>
              </a:rPr>
              <a:t>Atelier : 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44"/>
          <p:cNvSpPr/>
          <p:nvPr/>
        </p:nvSpPr>
        <p:spPr>
          <a:xfrm>
            <a:off x="623575" y="4704925"/>
            <a:ext cx="756600" cy="32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57" y="4484599"/>
            <a:ext cx="931927" cy="6589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8" name="Google Shape;308;p44"/>
          <p:cNvSpPr txBox="1"/>
          <p:nvPr/>
        </p:nvSpPr>
        <p:spPr>
          <a:xfrm>
            <a:off x="438200" y="1458775"/>
            <a:ext cx="4208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Objectif : 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Créer de l’échange entre pairs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-"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Réfléchir collectivement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Durée</a:t>
            </a: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 : 20 min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Moyens :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En groupe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fr">
                <a:latin typeface="Montserrat"/>
                <a:ea typeface="Montserrat"/>
                <a:cs typeface="Montserrat"/>
                <a:sym typeface="Montserrat"/>
              </a:rPr>
              <a:t>4 thématiques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9" name="Google Shape;309;p44"/>
          <p:cNvCxnSpPr/>
          <p:nvPr/>
        </p:nvCxnSpPr>
        <p:spPr>
          <a:xfrm>
            <a:off x="4565425" y="1349625"/>
            <a:ext cx="6000" cy="309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44"/>
          <p:cNvSpPr txBox="1"/>
          <p:nvPr/>
        </p:nvSpPr>
        <p:spPr>
          <a:xfrm>
            <a:off x="4733900" y="1458775"/>
            <a:ext cx="4208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 thématiques : </a:t>
            </a:r>
            <a:endParaRPr b="1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Quelles postures 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d'accompagnement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adoptés avec ce public ?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Quels outils utilisez-vous pour les ateliers ? Et dans quel but ?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Quelles formes prennent ces actions ?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Avez-vous des tips pour l’apprentissage et la mémoire d’une séance à une autre ?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5"/>
          <p:cNvSpPr txBox="1"/>
          <p:nvPr/>
        </p:nvSpPr>
        <p:spPr>
          <a:xfrm>
            <a:off x="628650" y="204700"/>
            <a:ext cx="55407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498A"/>
              </a:buClr>
              <a:buSzPts val="1500"/>
              <a:buFont typeface="Arial"/>
              <a:buNone/>
            </a:pPr>
            <a:r>
              <a:rPr b="1" lang="fr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ressources / Outils</a:t>
            </a:r>
            <a:endParaRPr b="1" i="0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5"/>
          <p:cNvSpPr txBox="1"/>
          <p:nvPr/>
        </p:nvSpPr>
        <p:spPr>
          <a:xfrm>
            <a:off x="628650" y="1493100"/>
            <a:ext cx="7815300" cy="26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Des outils pour accompagner les séniors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fr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Etude We Tech Care</a:t>
            </a:r>
            <a:r>
              <a:rPr b="1" lang="fr" sz="1200">
                <a:latin typeface="Montserrat"/>
                <a:ea typeface="Montserrat"/>
                <a:cs typeface="Montserrat"/>
                <a:sym typeface="Montserrat"/>
              </a:rPr>
              <a:t> sur les publics seniors et l'inclusion numérique</a:t>
            </a:r>
            <a:r>
              <a:rPr lang="fr" sz="1200">
                <a:latin typeface="Montserrat"/>
                <a:ea typeface="Montserrat"/>
                <a:cs typeface="Montserrat"/>
                <a:sym typeface="Montserrat"/>
              </a:rPr>
              <a:t> : </a:t>
            </a:r>
            <a:r>
              <a:rPr i="1" lang="fr" sz="1200">
                <a:latin typeface="Montserrat"/>
                <a:ea typeface="Montserrat"/>
                <a:cs typeface="Montserrat"/>
                <a:sym typeface="Montserrat"/>
              </a:rPr>
              <a:t>comment construire une offre d'inclusion numérique à destination des personnes âgées ? (initiatives, acteurs et personna)</a:t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Fiches pratiques</a:t>
            </a:r>
            <a:r>
              <a:rPr b="1" lang="fr" sz="1300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 l’étude We Tech Care 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 les publics seniors et l'inclusion numérique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i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 sz="11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 ANNUAIRE DU WEB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i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plateforme permettant de centraliser les sites web et les démarches en ligne.</a:t>
            </a:r>
            <a:endParaRPr i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 sz="1200" u="sng">
                <a:solidFill>
                  <a:srgbClr val="3C78D8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Bons Clics</a:t>
            </a:r>
            <a:r>
              <a:rPr b="1"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plateforme d’évaluation et d’accompagnement des publics au numérique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8" name="Google Shape;31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007" y="4484599"/>
            <a:ext cx="931927" cy="65890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Personnalisé 4">
      <a:dk1>
        <a:srgbClr val="000000"/>
      </a:dk1>
      <a:lt1>
        <a:srgbClr val="FFFFFF"/>
      </a:lt1>
      <a:dk2>
        <a:srgbClr val="484793"/>
      </a:dk2>
      <a:lt2>
        <a:srgbClr val="E7E6E6"/>
      </a:lt2>
      <a:accent1>
        <a:srgbClr val="24B9CC"/>
      </a:accent1>
      <a:accent2>
        <a:srgbClr val="ED7C20"/>
      </a:accent2>
      <a:accent3>
        <a:srgbClr val="A5A5A5"/>
      </a:accent3>
      <a:accent4>
        <a:srgbClr val="FDCA12"/>
      </a:accent4>
      <a:accent5>
        <a:srgbClr val="5B9BD5"/>
      </a:accent5>
      <a:accent6>
        <a:srgbClr val="70AD47"/>
      </a:accent6>
      <a:hlink>
        <a:srgbClr val="484793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