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Lst>
  <p:sldSz cy="5143500" cx="9144000"/>
  <p:notesSz cx="6858000" cy="9144000"/>
  <p:embeddedFontLst>
    <p:embeddedFont>
      <p:font typeface="Oswald Medium"/>
      <p:regular r:id="rId12"/>
      <p:bold r:id="rId13"/>
    </p:embeddedFont>
    <p:embeddedFont>
      <p:font typeface="Bebas Neue"/>
      <p:regular r:id="rId14"/>
    </p:embeddedFont>
    <p:embeddedFont>
      <p:font typeface="Oswald Light"/>
      <p:regular r:id="rId15"/>
      <p:bold r:id="rId16"/>
    </p:embeddedFont>
    <p:embeddedFont>
      <p:font typeface="Spectral"/>
      <p:regular r:id="rId17"/>
      <p:bold r:id="rId18"/>
      <p:italic r:id="rId19"/>
      <p:boldItalic r:id="rId20"/>
    </p:embeddedFont>
    <p:embeddedFont>
      <p:font typeface="Oswald"/>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Spectral-boldItalic.fntdata"/><Relationship Id="rId11" Type="http://schemas.openxmlformats.org/officeDocument/2006/relationships/slide" Target="slides/slide7.xml"/><Relationship Id="rId22" Type="http://schemas.openxmlformats.org/officeDocument/2006/relationships/font" Target="fonts/Oswald-bold.fntdata"/><Relationship Id="rId10" Type="http://schemas.openxmlformats.org/officeDocument/2006/relationships/slide" Target="slides/slide6.xml"/><Relationship Id="rId21" Type="http://schemas.openxmlformats.org/officeDocument/2006/relationships/font" Target="fonts/Oswald-regular.fntdata"/><Relationship Id="rId13" Type="http://schemas.openxmlformats.org/officeDocument/2006/relationships/font" Target="fonts/OswaldMedium-bold.fntdata"/><Relationship Id="rId12" Type="http://schemas.openxmlformats.org/officeDocument/2006/relationships/font" Target="fonts/OswaldMedium-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OswaldLight-regular.fntdata"/><Relationship Id="rId14" Type="http://schemas.openxmlformats.org/officeDocument/2006/relationships/font" Target="fonts/BebasNeue-regular.fntdata"/><Relationship Id="rId17" Type="http://schemas.openxmlformats.org/officeDocument/2006/relationships/font" Target="fonts/Spectral-regular.fntdata"/><Relationship Id="rId16" Type="http://schemas.openxmlformats.org/officeDocument/2006/relationships/font" Target="fonts/OswaldLight-bold.fntdata"/><Relationship Id="rId5" Type="http://schemas.openxmlformats.org/officeDocument/2006/relationships/slide" Target="slides/slide1.xml"/><Relationship Id="rId19" Type="http://schemas.openxmlformats.org/officeDocument/2006/relationships/font" Target="fonts/Spectral-italic.fntdata"/><Relationship Id="rId6" Type="http://schemas.openxmlformats.org/officeDocument/2006/relationships/slide" Target="slides/slide2.xml"/><Relationship Id="rId18" Type="http://schemas.openxmlformats.org/officeDocument/2006/relationships/font" Target="fonts/Spectral-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091ad42ccf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091ad42ccf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Présentation de l’animatrice et des objectifs de la séance</a:t>
            </a:r>
            <a:endParaRPr sz="1000">
              <a:latin typeface="Calibri"/>
              <a:ea typeface="Calibri"/>
              <a:cs typeface="Calibri"/>
              <a:sym typeface="Calibri"/>
            </a:endParaRPr>
          </a:p>
          <a:p>
            <a:pPr indent="0" lvl="0" marL="0" rtl="0" algn="l">
              <a:spcBef>
                <a:spcPts val="0"/>
              </a:spcBef>
              <a:spcAft>
                <a:spcPts val="0"/>
              </a:spcAft>
              <a:buNone/>
            </a:pPr>
            <a:r>
              <a:rPr lang="fr" sz="1000">
                <a:latin typeface="Calibri"/>
                <a:ea typeface="Calibri"/>
                <a:cs typeface="Calibri"/>
                <a:sym typeface="Calibri"/>
              </a:rPr>
              <a:t>Médiation sur le robot et l’oeuvre artistique de référence</a:t>
            </a:r>
            <a:endParaRPr sz="1000">
              <a:latin typeface="Calibri"/>
              <a:ea typeface="Calibri"/>
              <a:cs typeface="Calibri"/>
              <a:sym typeface="Calibri"/>
            </a:endParaRPr>
          </a:p>
          <a:p>
            <a:pPr indent="0" lvl="0" marL="0" rtl="0" algn="l">
              <a:spcBef>
                <a:spcPts val="0"/>
              </a:spcBef>
              <a:spcAft>
                <a:spcPts val="0"/>
              </a:spcAft>
              <a:buNone/>
            </a:pPr>
            <a:r>
              <a:rPr lang="fr" sz="1000">
                <a:latin typeface="Calibri"/>
                <a:ea typeface="Calibri"/>
                <a:cs typeface="Calibri"/>
                <a:sym typeface="Calibri"/>
              </a:rPr>
              <a:t>Test du robot et démonstration de la fonction</a:t>
            </a:r>
            <a:endParaRPr sz="1000">
              <a:latin typeface="Calibri"/>
              <a:ea typeface="Calibri"/>
              <a:cs typeface="Calibri"/>
              <a:sym typeface="Calibri"/>
            </a:endParaRPr>
          </a:p>
          <a:p>
            <a:pPr indent="0" lvl="0" marL="0" rtl="0" algn="l">
              <a:spcBef>
                <a:spcPts val="0"/>
              </a:spcBef>
              <a:spcAft>
                <a:spcPts val="0"/>
              </a:spcAft>
              <a:buNone/>
            </a:pPr>
            <a:r>
              <a:rPr lang="fr" sz="1000">
                <a:latin typeface="Calibri"/>
                <a:ea typeface="Calibri"/>
                <a:cs typeface="Calibri"/>
                <a:sym typeface="Calibri"/>
              </a:rPr>
              <a:t>Activité pratique de dessin avec Thymio</a:t>
            </a:r>
            <a:endParaRPr sz="1000">
              <a:latin typeface="Calibri"/>
              <a:ea typeface="Calibri"/>
              <a:cs typeface="Calibri"/>
              <a:sym typeface="Calibri"/>
            </a:endParaRPr>
          </a:p>
          <a:p>
            <a:pPr indent="0" lvl="0" marL="0" rtl="0" algn="l">
              <a:spcBef>
                <a:spcPts val="0"/>
              </a:spcBef>
              <a:spcAft>
                <a:spcPts val="0"/>
              </a:spcAft>
              <a:buNone/>
            </a:pPr>
            <a:r>
              <a:rPr lang="fr" sz="1000">
                <a:latin typeface="Calibri"/>
                <a:ea typeface="Calibri"/>
                <a:cs typeface="Calibri"/>
                <a:sym typeface="Calibri"/>
              </a:rPr>
              <a:t>Bonus / ouverture sur les autres fonctions du robot </a:t>
            </a:r>
            <a:endParaRPr sz="10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1d170e5e8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1d170e5e8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31dc029658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31dc029658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12168238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12168238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1d170e5e8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1d170e5e8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1a84e431db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1a84e431db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hyperlink" Target="https://chroniques.org/oeuvre/les-jardins-cybernetiques/" TargetMode="External"/><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hyperlink" Target="http://www.youtube.com/watch?v=BfCRyItI6Ls" TargetMode="External"/><Relationship Id="rId8"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wiki.seeedstudio.com/Grove-Ultrasonic_Ranger/" TargetMode="External"/><Relationship Id="rId11" Type="http://schemas.openxmlformats.org/officeDocument/2006/relationships/image" Target="../media/image20.png"/><Relationship Id="rId10" Type="http://schemas.openxmlformats.org/officeDocument/2006/relationships/hyperlink" Target="https://wiki.seeedstudio.com/Grove-Ultrasonic_Ranger/" TargetMode="External"/><Relationship Id="rId9" Type="http://schemas.openxmlformats.org/officeDocument/2006/relationships/image" Target="../media/image22.png"/><Relationship Id="rId5" Type="http://schemas.openxmlformats.org/officeDocument/2006/relationships/hyperlink" Target="https://wiki.seeedstudio.com/Grove-Buzzer/" TargetMode="External"/><Relationship Id="rId6" Type="http://schemas.openxmlformats.org/officeDocument/2006/relationships/image" Target="../media/image12.png"/><Relationship Id="rId7" Type="http://schemas.openxmlformats.org/officeDocument/2006/relationships/hyperlink" Target="https://wiki.seeedstudio.com/Grove-Buzzer/" TargetMode="External"/><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hyperlink" Target="https://ide.tinkergen.com" TargetMode="External"/><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7F9"/>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9099" r="801" t="0"/>
          <a:stretch/>
        </p:blipFill>
        <p:spPr>
          <a:xfrm>
            <a:off x="402325" y="891313"/>
            <a:ext cx="4549499" cy="3360875"/>
          </a:xfrm>
          <a:prstGeom prst="rect">
            <a:avLst/>
          </a:prstGeom>
          <a:noFill/>
          <a:ln>
            <a:noFill/>
          </a:ln>
        </p:spPr>
      </p:pic>
      <p:sp>
        <p:nvSpPr>
          <p:cNvPr id="55" name="Google Shape;55;p13"/>
          <p:cNvSpPr txBox="1"/>
          <p:nvPr>
            <p:ph type="ctrTitle"/>
          </p:nvPr>
        </p:nvSpPr>
        <p:spPr>
          <a:xfrm>
            <a:off x="5076800" y="2271550"/>
            <a:ext cx="3561600" cy="1287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SzPts val="990"/>
              <a:buNone/>
            </a:pPr>
            <a:r>
              <a:rPr lang="fr" sz="3980">
                <a:solidFill>
                  <a:srgbClr val="398FA1"/>
                </a:solidFill>
                <a:latin typeface="Bebas Neue"/>
                <a:ea typeface="Bebas Neue"/>
                <a:cs typeface="Bebas Neue"/>
                <a:sym typeface="Bebas Neue"/>
              </a:rPr>
              <a:t>Objet interactif</a:t>
            </a:r>
            <a:endParaRPr sz="3980">
              <a:solidFill>
                <a:srgbClr val="398FA1"/>
              </a:solidFill>
              <a:latin typeface="Bebas Neue"/>
              <a:ea typeface="Bebas Neue"/>
              <a:cs typeface="Bebas Neue"/>
              <a:sym typeface="Bebas Neue"/>
            </a:endParaRPr>
          </a:p>
        </p:txBody>
      </p:sp>
      <p:sp>
        <p:nvSpPr>
          <p:cNvPr id="56" name="Google Shape;56;p13"/>
          <p:cNvSpPr txBox="1"/>
          <p:nvPr>
            <p:ph idx="1" type="subTitle"/>
          </p:nvPr>
        </p:nvSpPr>
        <p:spPr>
          <a:xfrm>
            <a:off x="4842805" y="3648833"/>
            <a:ext cx="3795600" cy="7926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r>
              <a:rPr i="1" lang="fr">
                <a:solidFill>
                  <a:srgbClr val="70C4B4"/>
                </a:solidFill>
                <a:latin typeface="Bebas Neue"/>
                <a:ea typeface="Bebas Neue"/>
                <a:cs typeface="Bebas Neue"/>
                <a:sym typeface="Bebas Neue"/>
              </a:rPr>
              <a:t>Atelier microcontrôleur</a:t>
            </a:r>
            <a:endParaRPr i="1">
              <a:solidFill>
                <a:srgbClr val="70C4B4"/>
              </a:solidFill>
              <a:latin typeface="Bebas Neue"/>
              <a:ea typeface="Bebas Neue"/>
              <a:cs typeface="Bebas Neue"/>
              <a:sym typeface="Bebas Neue"/>
            </a:endParaRPr>
          </a:p>
          <a:p>
            <a:pPr indent="0" lvl="0" marL="0" rtl="0" algn="r">
              <a:spcBef>
                <a:spcPts val="0"/>
              </a:spcBef>
              <a:spcAft>
                <a:spcPts val="0"/>
              </a:spcAft>
              <a:buNone/>
            </a:pPr>
            <a:r>
              <a:rPr i="1" lang="fr">
                <a:solidFill>
                  <a:srgbClr val="70C4B4"/>
                </a:solidFill>
                <a:latin typeface="Bebas Neue"/>
                <a:ea typeface="Bebas Neue"/>
                <a:cs typeface="Bebas Neue"/>
                <a:sym typeface="Bebas Neue"/>
              </a:rPr>
              <a:t>Arduino</a:t>
            </a:r>
            <a:endParaRPr i="1">
              <a:solidFill>
                <a:srgbClr val="70C4B4"/>
              </a:solidFill>
              <a:latin typeface="Bebas Neue"/>
              <a:ea typeface="Bebas Neue"/>
              <a:cs typeface="Bebas Neue"/>
              <a:sym typeface="Bebas Neue"/>
            </a:endParaRPr>
          </a:p>
        </p:txBody>
      </p:sp>
      <p:pic>
        <p:nvPicPr>
          <p:cNvPr id="57" name="Google Shape;57;p13"/>
          <p:cNvPicPr preferRelativeResize="0"/>
          <p:nvPr/>
        </p:nvPicPr>
        <p:blipFill>
          <a:blip r:embed="rId4">
            <a:alphaModFix/>
          </a:blip>
          <a:stretch>
            <a:fillRect/>
          </a:stretch>
        </p:blipFill>
        <p:spPr>
          <a:xfrm>
            <a:off x="5492924" y="462549"/>
            <a:ext cx="2412375" cy="2108700"/>
          </a:xfrm>
          <a:prstGeom prst="rect">
            <a:avLst/>
          </a:prstGeom>
          <a:noFill/>
          <a:ln>
            <a:noFill/>
          </a:ln>
        </p:spPr>
      </p:pic>
      <p:pic>
        <p:nvPicPr>
          <p:cNvPr id="58" name="Google Shape;58;p13"/>
          <p:cNvPicPr preferRelativeResize="0"/>
          <p:nvPr/>
        </p:nvPicPr>
        <p:blipFill>
          <a:blip r:embed="rId5">
            <a:alphaModFix/>
          </a:blip>
          <a:stretch>
            <a:fillRect/>
          </a:stretch>
        </p:blipFill>
        <p:spPr>
          <a:xfrm>
            <a:off x="278031" y="4373510"/>
            <a:ext cx="2630548" cy="595976"/>
          </a:xfrm>
          <a:prstGeom prst="rect">
            <a:avLst/>
          </a:prstGeom>
          <a:noFill/>
          <a:ln>
            <a:noFill/>
          </a:ln>
        </p:spPr>
      </p:pic>
      <p:pic>
        <p:nvPicPr>
          <p:cNvPr id="59" name="Google Shape;59;p13"/>
          <p:cNvPicPr preferRelativeResize="0"/>
          <p:nvPr/>
        </p:nvPicPr>
        <p:blipFill rotWithShape="1">
          <a:blip r:embed="rId6">
            <a:alphaModFix/>
          </a:blip>
          <a:srcRect b="8332" l="12055" r="17487" t="23649"/>
          <a:stretch/>
        </p:blipFill>
        <p:spPr>
          <a:xfrm rot="595164">
            <a:off x="7502502" y="1558906"/>
            <a:ext cx="542396" cy="560036"/>
          </a:xfrm>
          <a:prstGeom prst="rect">
            <a:avLst/>
          </a:prstGeom>
          <a:noFill/>
          <a:ln>
            <a:noFill/>
          </a:ln>
        </p:spPr>
      </p:pic>
      <p:pic>
        <p:nvPicPr>
          <p:cNvPr id="60" name="Google Shape;60;p13"/>
          <p:cNvPicPr preferRelativeResize="0"/>
          <p:nvPr/>
        </p:nvPicPr>
        <p:blipFill>
          <a:blip r:embed="rId7">
            <a:alphaModFix amt="80000"/>
          </a:blip>
          <a:stretch>
            <a:fillRect/>
          </a:stretch>
        </p:blipFill>
        <p:spPr>
          <a:xfrm>
            <a:off x="402325" y="891313"/>
            <a:ext cx="4549502" cy="3360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7F9"/>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363575" y="1267225"/>
            <a:ext cx="4103651" cy="2326599"/>
          </a:xfrm>
          <a:prstGeom prst="rect">
            <a:avLst/>
          </a:prstGeom>
          <a:noFill/>
          <a:ln>
            <a:noFill/>
          </a:ln>
        </p:spPr>
      </p:pic>
      <p:sp>
        <p:nvSpPr>
          <p:cNvPr id="66" name="Google Shape;66;p14"/>
          <p:cNvSpPr/>
          <p:nvPr/>
        </p:nvSpPr>
        <p:spPr>
          <a:xfrm>
            <a:off x="5911175" y="2808300"/>
            <a:ext cx="2846100" cy="788700"/>
          </a:xfrm>
          <a:prstGeom prst="rect">
            <a:avLst/>
          </a:prstGeom>
          <a:solidFill>
            <a:srgbClr val="ECF7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 name="Google Shape;67;p14"/>
          <p:cNvPicPr preferRelativeResize="0"/>
          <p:nvPr/>
        </p:nvPicPr>
        <p:blipFill>
          <a:blip r:embed="rId4">
            <a:alphaModFix/>
          </a:blip>
          <a:stretch>
            <a:fillRect/>
          </a:stretch>
        </p:blipFill>
        <p:spPr>
          <a:xfrm>
            <a:off x="5204375" y="2808300"/>
            <a:ext cx="3552901" cy="2090149"/>
          </a:xfrm>
          <a:prstGeom prst="rect">
            <a:avLst/>
          </a:prstGeom>
          <a:noFill/>
          <a:ln>
            <a:noFill/>
          </a:ln>
        </p:spPr>
      </p:pic>
      <p:pic>
        <p:nvPicPr>
          <p:cNvPr id="68" name="Google Shape;68;p14"/>
          <p:cNvPicPr preferRelativeResize="0"/>
          <p:nvPr/>
        </p:nvPicPr>
        <p:blipFill>
          <a:blip r:embed="rId5">
            <a:alphaModFix/>
          </a:blip>
          <a:stretch>
            <a:fillRect/>
          </a:stretch>
        </p:blipFill>
        <p:spPr>
          <a:xfrm>
            <a:off x="152400" y="152400"/>
            <a:ext cx="773721" cy="788600"/>
          </a:xfrm>
          <a:prstGeom prst="rect">
            <a:avLst/>
          </a:prstGeom>
          <a:noFill/>
          <a:ln>
            <a:noFill/>
          </a:ln>
        </p:spPr>
      </p:pic>
      <p:sp>
        <p:nvSpPr>
          <p:cNvPr id="69" name="Google Shape;69;p14"/>
          <p:cNvSpPr txBox="1"/>
          <p:nvPr/>
        </p:nvSpPr>
        <p:spPr>
          <a:xfrm>
            <a:off x="1015875" y="395650"/>
            <a:ext cx="3552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fr" sz="1500">
                <a:solidFill>
                  <a:srgbClr val="398FA1"/>
                </a:solidFill>
              </a:rPr>
              <a:t>En 1h30 </a:t>
            </a:r>
            <a:r>
              <a:rPr b="1" i="1" lang="fr" sz="1300">
                <a:solidFill>
                  <a:srgbClr val="398FA1"/>
                </a:solidFill>
              </a:rPr>
              <a:t>(atelier en deux parties)</a:t>
            </a:r>
            <a:endParaRPr b="1" i="1" sz="1300">
              <a:solidFill>
                <a:srgbClr val="398FA1"/>
              </a:solidFill>
            </a:endParaRPr>
          </a:p>
        </p:txBody>
      </p:sp>
      <p:sp>
        <p:nvSpPr>
          <p:cNvPr id="70" name="Google Shape;70;p14"/>
          <p:cNvSpPr txBox="1"/>
          <p:nvPr/>
        </p:nvSpPr>
        <p:spPr>
          <a:xfrm>
            <a:off x="557425" y="1048963"/>
            <a:ext cx="2511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rgbClr val="398FA1"/>
                </a:solidFill>
                <a:latin typeface="Bebas Neue"/>
                <a:ea typeface="Bebas Neue"/>
                <a:cs typeface="Bebas Neue"/>
                <a:sym typeface="Bebas Neue"/>
              </a:rPr>
              <a:t>programme du  jour</a:t>
            </a:r>
            <a:endParaRPr sz="2000">
              <a:solidFill>
                <a:srgbClr val="398FA1"/>
              </a:solidFill>
              <a:latin typeface="Bebas Neue"/>
              <a:ea typeface="Bebas Neue"/>
              <a:cs typeface="Bebas Neue"/>
              <a:sym typeface="Bebas Neue"/>
            </a:endParaRPr>
          </a:p>
        </p:txBody>
      </p:sp>
      <p:sp>
        <p:nvSpPr>
          <p:cNvPr id="71" name="Google Shape;71;p14"/>
          <p:cNvSpPr txBox="1"/>
          <p:nvPr/>
        </p:nvSpPr>
        <p:spPr>
          <a:xfrm>
            <a:off x="5444450" y="2732100"/>
            <a:ext cx="1165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rgbClr val="398FA1"/>
                </a:solidFill>
                <a:latin typeface="Bebas Neue"/>
                <a:ea typeface="Bebas Neue"/>
                <a:cs typeface="Bebas Neue"/>
                <a:sym typeface="Bebas Neue"/>
              </a:rPr>
              <a:t>chroniques</a:t>
            </a:r>
            <a:endParaRPr sz="2000">
              <a:solidFill>
                <a:srgbClr val="398FA1"/>
              </a:solidFill>
              <a:latin typeface="Bebas Neue"/>
              <a:ea typeface="Bebas Neue"/>
              <a:cs typeface="Bebas Neue"/>
              <a:sym typeface="Bebas Neue"/>
            </a:endParaRPr>
          </a:p>
        </p:txBody>
      </p:sp>
      <p:sp>
        <p:nvSpPr>
          <p:cNvPr id="72" name="Google Shape;72;p14"/>
          <p:cNvSpPr txBox="1"/>
          <p:nvPr/>
        </p:nvSpPr>
        <p:spPr>
          <a:xfrm>
            <a:off x="5403900" y="3417500"/>
            <a:ext cx="3272700" cy="1369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fr" sz="1100">
                <a:solidFill>
                  <a:srgbClr val="FFFFFF"/>
                </a:solidFill>
                <a:latin typeface="Oswald"/>
                <a:ea typeface="Oswald"/>
                <a:cs typeface="Oswald"/>
                <a:sym typeface="Oswald"/>
              </a:rPr>
              <a:t>Incubateurs des Imaginaires Numériques, SECONDE NATURE et ZINC travaillent depuis de nombreuses années à promouvoir et faire émerger la création contemporaine, comprendre le monde en régime numérique et aider les publics à s’approprier les technologies pour développer la créativité et l’émancipation.</a:t>
            </a:r>
            <a:endParaRPr sz="1200">
              <a:solidFill>
                <a:schemeClr val="lt1"/>
              </a:solidFill>
              <a:latin typeface="Oswald"/>
              <a:ea typeface="Oswald"/>
              <a:cs typeface="Oswald"/>
              <a:sym typeface="Oswald"/>
            </a:endParaRPr>
          </a:p>
        </p:txBody>
      </p:sp>
      <p:sp>
        <p:nvSpPr>
          <p:cNvPr id="73" name="Google Shape;73;p14"/>
          <p:cNvSpPr/>
          <p:nvPr/>
        </p:nvSpPr>
        <p:spPr>
          <a:xfrm>
            <a:off x="780622" y="3032578"/>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txBox="1"/>
          <p:nvPr/>
        </p:nvSpPr>
        <p:spPr>
          <a:xfrm>
            <a:off x="1045125" y="1947525"/>
            <a:ext cx="35529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découverte d’une oeuvre</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le système Arduino grove</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Activité : codage !</a:t>
            </a:r>
            <a:endParaRPr>
              <a:solidFill>
                <a:srgbClr val="398FA1"/>
              </a:solidFill>
              <a:latin typeface="Bebas Neue"/>
              <a:ea typeface="Bebas Neue"/>
              <a:cs typeface="Bebas Neue"/>
              <a:sym typeface="Bebas Neue"/>
            </a:endParaRPr>
          </a:p>
          <a:p>
            <a:pPr indent="0" lvl="0" marL="0" rtl="0" algn="l">
              <a:spcBef>
                <a:spcPts val="0"/>
              </a:spcBef>
              <a:spcAft>
                <a:spcPts val="0"/>
              </a:spcAft>
              <a:buClr>
                <a:schemeClr val="dk1"/>
              </a:buClr>
              <a:buSzPts val="1100"/>
              <a:buFont typeface="Arial"/>
              <a:buNone/>
            </a:pPr>
            <a:r>
              <a:t/>
            </a:r>
            <a:endParaRPr>
              <a:solidFill>
                <a:srgbClr val="398FA1"/>
              </a:solidFill>
              <a:latin typeface="Bebas Neue"/>
              <a:ea typeface="Bebas Neue"/>
              <a:cs typeface="Bebas Neue"/>
              <a:sym typeface="Bebas Neue"/>
            </a:endParaRPr>
          </a:p>
        </p:txBody>
      </p:sp>
      <p:cxnSp>
        <p:nvCxnSpPr>
          <p:cNvPr id="75" name="Google Shape;75;p14"/>
          <p:cNvCxnSpPr/>
          <p:nvPr/>
        </p:nvCxnSpPr>
        <p:spPr>
          <a:xfrm rot="10800000">
            <a:off x="865319" y="2842395"/>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76" name="Google Shape;76;p14"/>
          <p:cNvCxnSpPr/>
          <p:nvPr/>
        </p:nvCxnSpPr>
        <p:spPr>
          <a:xfrm rot="10800000">
            <a:off x="874819" y="2270045"/>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77" name="Google Shape;77;p14"/>
          <p:cNvCxnSpPr/>
          <p:nvPr/>
        </p:nvCxnSpPr>
        <p:spPr>
          <a:xfrm rot="10800000">
            <a:off x="557423" y="1840600"/>
            <a:ext cx="165000" cy="168600"/>
          </a:xfrm>
          <a:prstGeom prst="straightConnector1">
            <a:avLst/>
          </a:prstGeom>
          <a:noFill/>
          <a:ln cap="flat" cmpd="sng" w="38100">
            <a:solidFill>
              <a:schemeClr val="lt1"/>
            </a:solidFill>
            <a:prstDash val="solid"/>
            <a:round/>
            <a:headEnd len="med" w="med" type="none"/>
            <a:tailEnd len="med" w="med" type="none"/>
          </a:ln>
        </p:spPr>
      </p:cxnSp>
      <p:cxnSp>
        <p:nvCxnSpPr>
          <p:cNvPr id="78" name="Google Shape;78;p14"/>
          <p:cNvCxnSpPr/>
          <p:nvPr/>
        </p:nvCxnSpPr>
        <p:spPr>
          <a:xfrm rot="10800000">
            <a:off x="780625" y="1733625"/>
            <a:ext cx="32100" cy="213900"/>
          </a:xfrm>
          <a:prstGeom prst="straightConnector1">
            <a:avLst/>
          </a:prstGeom>
          <a:noFill/>
          <a:ln cap="flat" cmpd="sng" w="38100">
            <a:solidFill>
              <a:schemeClr val="lt1"/>
            </a:solidFill>
            <a:prstDash val="solid"/>
            <a:round/>
            <a:headEnd len="med" w="med" type="none"/>
            <a:tailEnd len="med" w="med" type="none"/>
          </a:ln>
        </p:spPr>
      </p:cxnSp>
      <p:cxnSp>
        <p:nvCxnSpPr>
          <p:cNvPr id="79" name="Google Shape;79;p14"/>
          <p:cNvCxnSpPr/>
          <p:nvPr/>
        </p:nvCxnSpPr>
        <p:spPr>
          <a:xfrm>
            <a:off x="505650" y="2119243"/>
            <a:ext cx="213900" cy="0"/>
          </a:xfrm>
          <a:prstGeom prst="straightConnector1">
            <a:avLst/>
          </a:prstGeom>
          <a:noFill/>
          <a:ln cap="flat" cmpd="sng" w="38100">
            <a:solidFill>
              <a:schemeClr val="lt1"/>
            </a:solidFill>
            <a:prstDash val="solid"/>
            <a:round/>
            <a:headEnd len="med" w="med" type="none"/>
            <a:tailEnd len="med" w="med" type="none"/>
          </a:ln>
        </p:spPr>
      </p:cxnSp>
      <p:sp>
        <p:nvSpPr>
          <p:cNvPr id="80" name="Google Shape;80;p14"/>
          <p:cNvSpPr/>
          <p:nvPr/>
        </p:nvSpPr>
        <p:spPr>
          <a:xfrm>
            <a:off x="777922" y="2523528"/>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a:off x="780622" y="2011890"/>
            <a:ext cx="193800" cy="193800"/>
          </a:xfrm>
          <a:prstGeom prst="ellipse">
            <a:avLst/>
          </a:prstGeom>
          <a:solidFill>
            <a:schemeClr val="lt1"/>
          </a:solid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txBox="1"/>
          <p:nvPr/>
        </p:nvSpPr>
        <p:spPr>
          <a:xfrm>
            <a:off x="363575" y="3695225"/>
            <a:ext cx="4004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rgbClr val="398FA1"/>
                </a:solidFill>
                <a:latin typeface="Bebas Neue"/>
                <a:ea typeface="Bebas Neue"/>
                <a:cs typeface="Bebas Neue"/>
                <a:sym typeface="Bebas Neue"/>
              </a:rPr>
              <a:t>Qu’est ce que c’est un MICRO CONTROLEUR ?</a:t>
            </a:r>
            <a:endParaRPr/>
          </a:p>
        </p:txBody>
      </p:sp>
      <p:sp>
        <p:nvSpPr>
          <p:cNvPr id="83" name="Google Shape;83;p14"/>
          <p:cNvSpPr txBox="1"/>
          <p:nvPr/>
        </p:nvSpPr>
        <p:spPr>
          <a:xfrm>
            <a:off x="363600" y="4147450"/>
            <a:ext cx="4103700" cy="1092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rgbClr val="398FA1"/>
                </a:solidFill>
                <a:latin typeface="Oswald Light"/>
                <a:ea typeface="Oswald Light"/>
                <a:cs typeface="Oswald Light"/>
                <a:sym typeface="Oswald Light"/>
              </a:rPr>
              <a:t>Un microcontrôleur est un circuit intégré qui rassemble les éléments essentiels d'un ordinateur. Aussi appelé carte programmable, il est composé d’un processeur, de mémoires (RAM et ROM), d’unités périphériques et interfaces d'entrées-sorties.</a:t>
            </a:r>
            <a:endParaRPr sz="1100">
              <a:solidFill>
                <a:srgbClr val="398FA1"/>
              </a:solidFill>
              <a:latin typeface="Oswald Light"/>
              <a:ea typeface="Oswald Light"/>
              <a:cs typeface="Oswald Light"/>
              <a:sym typeface="Oswald Light"/>
            </a:endParaRPr>
          </a:p>
          <a:p>
            <a:pPr indent="0" lvl="0" marL="0" rtl="0" algn="l">
              <a:spcBef>
                <a:spcPts val="0"/>
              </a:spcBef>
              <a:spcAft>
                <a:spcPts val="0"/>
              </a:spcAft>
              <a:buNone/>
            </a:pPr>
            <a:r>
              <a:t/>
            </a:r>
            <a:endParaRPr sz="1100">
              <a:solidFill>
                <a:srgbClr val="0097A7"/>
              </a:solidFill>
              <a:latin typeface="Oswald"/>
              <a:ea typeface="Oswald"/>
              <a:cs typeface="Oswald"/>
              <a:sym typeface="Oswald"/>
            </a:endParaRPr>
          </a:p>
        </p:txBody>
      </p:sp>
      <p:pic>
        <p:nvPicPr>
          <p:cNvPr id="84" name="Google Shape;84;p14"/>
          <p:cNvPicPr preferRelativeResize="0"/>
          <p:nvPr/>
        </p:nvPicPr>
        <p:blipFill rotWithShape="1">
          <a:blip r:embed="rId6">
            <a:alphaModFix/>
          </a:blip>
          <a:srcRect b="12495" l="0" r="0" t="12502"/>
          <a:stretch/>
        </p:blipFill>
        <p:spPr>
          <a:xfrm>
            <a:off x="5767513" y="886025"/>
            <a:ext cx="2545482" cy="190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7F9"/>
        </a:solidFill>
      </p:bgPr>
    </p:bg>
    <p:spTree>
      <p:nvGrpSpPr>
        <p:cNvPr id="88" name="Shape 88"/>
        <p:cNvGrpSpPr/>
        <p:nvPr/>
      </p:nvGrpSpPr>
      <p:grpSpPr>
        <a:xfrm>
          <a:off x="0" y="0"/>
          <a:ext cx="0" cy="0"/>
          <a:chOff x="0" y="0"/>
          <a:chExt cx="0" cy="0"/>
        </a:xfrm>
      </p:grpSpPr>
      <p:pic>
        <p:nvPicPr>
          <p:cNvPr id="89" name="Google Shape;89;p15"/>
          <p:cNvPicPr preferRelativeResize="0"/>
          <p:nvPr/>
        </p:nvPicPr>
        <p:blipFill>
          <a:blip r:embed="rId3">
            <a:alphaModFix/>
          </a:blip>
          <a:stretch>
            <a:fillRect/>
          </a:stretch>
        </p:blipFill>
        <p:spPr>
          <a:xfrm>
            <a:off x="2335975" y="0"/>
            <a:ext cx="4472050" cy="675500"/>
          </a:xfrm>
          <a:prstGeom prst="rect">
            <a:avLst/>
          </a:prstGeom>
          <a:noFill/>
          <a:ln>
            <a:noFill/>
          </a:ln>
        </p:spPr>
      </p:pic>
      <p:sp>
        <p:nvSpPr>
          <p:cNvPr id="90" name="Google Shape;90;p15"/>
          <p:cNvSpPr txBox="1"/>
          <p:nvPr/>
        </p:nvSpPr>
        <p:spPr>
          <a:xfrm>
            <a:off x="2522500" y="91450"/>
            <a:ext cx="3638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Bebas Neue"/>
                <a:ea typeface="Bebas Neue"/>
                <a:cs typeface="Bebas Neue"/>
                <a:sym typeface="Bebas Neue"/>
              </a:rPr>
              <a:t>Donatien aubert, </a:t>
            </a:r>
            <a:r>
              <a:rPr i="1" lang="fr" sz="2000">
                <a:solidFill>
                  <a:schemeClr val="lt1"/>
                </a:solidFill>
                <a:latin typeface="Bebas Neue"/>
                <a:ea typeface="Bebas Neue"/>
                <a:cs typeface="Bebas Neue"/>
                <a:sym typeface="Bebas Neue"/>
              </a:rPr>
              <a:t>JARDINS CYBERNÉTIQUES</a:t>
            </a:r>
            <a:endParaRPr i="1" sz="2000">
              <a:solidFill>
                <a:schemeClr val="lt1"/>
              </a:solidFill>
              <a:latin typeface="Bebas Neue"/>
              <a:ea typeface="Bebas Neue"/>
              <a:cs typeface="Bebas Neue"/>
              <a:sym typeface="Bebas Neue"/>
            </a:endParaRPr>
          </a:p>
        </p:txBody>
      </p:sp>
      <p:sp>
        <p:nvSpPr>
          <p:cNvPr id="91" name="Google Shape;91;p15"/>
          <p:cNvSpPr txBox="1"/>
          <p:nvPr/>
        </p:nvSpPr>
        <p:spPr>
          <a:xfrm>
            <a:off x="2656025" y="2460850"/>
            <a:ext cx="2245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500">
                <a:solidFill>
                  <a:srgbClr val="FFF2CC"/>
                </a:solidFill>
                <a:latin typeface="Bebas Neue"/>
                <a:ea typeface="Bebas Neue"/>
                <a:cs typeface="Bebas Neue"/>
                <a:sym typeface="Bebas Neue"/>
              </a:rPr>
              <a:t>🔗 </a:t>
            </a:r>
            <a:r>
              <a:rPr i="1" lang="fr" sz="1700" u="sng">
                <a:solidFill>
                  <a:schemeClr val="hlink"/>
                </a:solidFill>
                <a:latin typeface="Bebas Neue"/>
                <a:ea typeface="Bebas Neue"/>
                <a:cs typeface="Bebas Neue"/>
                <a:sym typeface="Bebas Neue"/>
                <a:hlinkClick r:id="rId4"/>
              </a:rPr>
              <a:t>JARDINS CYBERNÉTIQUES</a:t>
            </a:r>
            <a:endParaRPr sz="700" u="sng">
              <a:solidFill>
                <a:srgbClr val="188D9D"/>
              </a:solidFill>
              <a:latin typeface="Bebas Neue"/>
              <a:ea typeface="Bebas Neue"/>
              <a:cs typeface="Bebas Neue"/>
              <a:sym typeface="Bebas Neue"/>
            </a:endParaRPr>
          </a:p>
        </p:txBody>
      </p:sp>
      <p:cxnSp>
        <p:nvCxnSpPr>
          <p:cNvPr id="92" name="Google Shape;92;p15"/>
          <p:cNvCxnSpPr/>
          <p:nvPr/>
        </p:nvCxnSpPr>
        <p:spPr>
          <a:xfrm>
            <a:off x="5980600" y="3164950"/>
            <a:ext cx="288600" cy="0"/>
          </a:xfrm>
          <a:prstGeom prst="straightConnector1">
            <a:avLst/>
          </a:prstGeom>
          <a:noFill/>
          <a:ln cap="flat" cmpd="sng" w="28575">
            <a:solidFill>
              <a:srgbClr val="398FA1"/>
            </a:solidFill>
            <a:prstDash val="solid"/>
            <a:round/>
            <a:headEnd len="med" w="med" type="none"/>
            <a:tailEnd len="med" w="med" type="triangle"/>
          </a:ln>
        </p:spPr>
      </p:cxnSp>
      <p:sp>
        <p:nvSpPr>
          <p:cNvPr id="93" name="Google Shape;93;p15"/>
          <p:cNvSpPr txBox="1"/>
          <p:nvPr/>
        </p:nvSpPr>
        <p:spPr>
          <a:xfrm>
            <a:off x="6269200" y="2957200"/>
            <a:ext cx="978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500">
                <a:solidFill>
                  <a:srgbClr val="398FA1"/>
                </a:solidFill>
                <a:latin typeface="Bebas Neue"/>
                <a:ea typeface="Bebas Neue"/>
                <a:cs typeface="Bebas Neue"/>
                <a:sym typeface="Bebas Neue"/>
              </a:rPr>
              <a:t>CHRYSALIDES</a:t>
            </a:r>
            <a:endParaRPr sz="1500">
              <a:solidFill>
                <a:srgbClr val="398FA1"/>
              </a:solidFill>
              <a:latin typeface="Bebas Neue"/>
              <a:ea typeface="Bebas Neue"/>
              <a:cs typeface="Bebas Neue"/>
              <a:sym typeface="Bebas Neue"/>
            </a:endParaRPr>
          </a:p>
        </p:txBody>
      </p:sp>
      <p:sp>
        <p:nvSpPr>
          <p:cNvPr id="94" name="Google Shape;94;p15"/>
          <p:cNvSpPr txBox="1"/>
          <p:nvPr/>
        </p:nvSpPr>
        <p:spPr>
          <a:xfrm>
            <a:off x="5896550" y="3372700"/>
            <a:ext cx="3004800" cy="1639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2000"/>
              </a:spcAft>
              <a:buNone/>
            </a:pPr>
            <a:r>
              <a:rPr lang="fr">
                <a:solidFill>
                  <a:srgbClr val="398FA1"/>
                </a:solidFill>
                <a:latin typeface="Oswald Light"/>
                <a:ea typeface="Oswald Light"/>
                <a:cs typeface="Oswald Light"/>
                <a:sym typeface="Oswald Light"/>
              </a:rPr>
              <a:t>Avec «</a:t>
            </a:r>
            <a:r>
              <a:rPr i="1" lang="fr">
                <a:solidFill>
                  <a:srgbClr val="398FA1"/>
                </a:solidFill>
                <a:latin typeface="Oswald"/>
                <a:ea typeface="Oswald"/>
                <a:cs typeface="Oswald"/>
                <a:sym typeface="Oswald"/>
              </a:rPr>
              <a:t>Chrysalides</a:t>
            </a:r>
            <a:r>
              <a:rPr lang="fr">
                <a:solidFill>
                  <a:srgbClr val="398FA1"/>
                </a:solidFill>
                <a:latin typeface="Oswald Light"/>
                <a:ea typeface="Oswald Light"/>
                <a:cs typeface="Oswald Light"/>
                <a:sym typeface="Oswald Light"/>
              </a:rPr>
              <a:t>», le contrôle de la nature par les technologies a un prix : l’artiste nous propose une interaction avec une jardinière connectée, autosuffisante et paradoxalement menacé par l’exploitation technologique qui lui permet de survivre.</a:t>
            </a:r>
            <a:endParaRPr>
              <a:solidFill>
                <a:srgbClr val="398FA1"/>
              </a:solidFill>
              <a:latin typeface="Oswald Light"/>
              <a:ea typeface="Oswald Light"/>
              <a:cs typeface="Oswald Light"/>
              <a:sym typeface="Oswald Light"/>
            </a:endParaRPr>
          </a:p>
        </p:txBody>
      </p:sp>
      <p:pic>
        <p:nvPicPr>
          <p:cNvPr id="95" name="Google Shape;95;p15"/>
          <p:cNvPicPr preferRelativeResize="0"/>
          <p:nvPr/>
        </p:nvPicPr>
        <p:blipFill>
          <a:blip r:embed="rId5">
            <a:alphaModFix/>
          </a:blip>
          <a:stretch>
            <a:fillRect/>
          </a:stretch>
        </p:blipFill>
        <p:spPr>
          <a:xfrm>
            <a:off x="2656025" y="3066682"/>
            <a:ext cx="2742402" cy="1826818"/>
          </a:xfrm>
          <a:prstGeom prst="rect">
            <a:avLst/>
          </a:prstGeom>
          <a:noFill/>
          <a:ln>
            <a:noFill/>
          </a:ln>
        </p:spPr>
      </p:pic>
      <p:sp>
        <p:nvSpPr>
          <p:cNvPr id="96" name="Google Shape;96;p15"/>
          <p:cNvSpPr txBox="1"/>
          <p:nvPr/>
        </p:nvSpPr>
        <p:spPr>
          <a:xfrm>
            <a:off x="2551325" y="934175"/>
            <a:ext cx="2962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398FA1"/>
                </a:solidFill>
                <a:latin typeface="Oswald Light"/>
                <a:ea typeface="Oswald Light"/>
                <a:cs typeface="Oswald Light"/>
                <a:sym typeface="Oswald Light"/>
              </a:rPr>
              <a:t>C’est un domaine scientifique qui étudie les systèmes et mécanismes qui s’appliquent aussi bien au corps humain, à la nature ou aux machines. Cette science a donné lieu à de nombreuses autres, notamment l’écologie.</a:t>
            </a:r>
            <a:endParaRPr/>
          </a:p>
        </p:txBody>
      </p:sp>
      <p:pic>
        <p:nvPicPr>
          <p:cNvPr id="97" name="Google Shape;97;p15"/>
          <p:cNvPicPr preferRelativeResize="0"/>
          <p:nvPr/>
        </p:nvPicPr>
        <p:blipFill>
          <a:blip r:embed="rId6">
            <a:alphaModFix/>
          </a:blip>
          <a:stretch>
            <a:fillRect/>
          </a:stretch>
        </p:blipFill>
        <p:spPr>
          <a:xfrm>
            <a:off x="5980600" y="962750"/>
            <a:ext cx="2847001" cy="1876901"/>
          </a:xfrm>
          <a:prstGeom prst="rect">
            <a:avLst/>
          </a:prstGeom>
          <a:noFill/>
          <a:ln>
            <a:noFill/>
          </a:ln>
        </p:spPr>
      </p:pic>
      <p:sp>
        <p:nvSpPr>
          <p:cNvPr id="98" name="Google Shape;98;p15"/>
          <p:cNvSpPr/>
          <p:nvPr/>
        </p:nvSpPr>
        <p:spPr>
          <a:xfrm>
            <a:off x="0" y="-5400"/>
            <a:ext cx="2341800" cy="5154300"/>
          </a:xfrm>
          <a:prstGeom prst="rect">
            <a:avLst/>
          </a:prstGeom>
          <a:solidFill>
            <a:srgbClr val="C6F8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5"/>
          <p:cNvPicPr preferRelativeResize="0"/>
          <p:nvPr/>
        </p:nvPicPr>
        <p:blipFill>
          <a:blip r:embed="rId7">
            <a:alphaModFix/>
          </a:blip>
          <a:stretch>
            <a:fillRect/>
          </a:stretch>
        </p:blipFill>
        <p:spPr>
          <a:xfrm>
            <a:off x="152400" y="152400"/>
            <a:ext cx="773721" cy="788600"/>
          </a:xfrm>
          <a:prstGeom prst="rect">
            <a:avLst/>
          </a:prstGeom>
          <a:noFill/>
          <a:ln>
            <a:noFill/>
          </a:ln>
        </p:spPr>
      </p:pic>
      <p:cxnSp>
        <p:nvCxnSpPr>
          <p:cNvPr id="100" name="Google Shape;100;p15"/>
          <p:cNvCxnSpPr/>
          <p:nvPr/>
        </p:nvCxnSpPr>
        <p:spPr>
          <a:xfrm rot="10800000">
            <a:off x="631125" y="842413"/>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01" name="Google Shape;101;p15"/>
          <p:cNvCxnSpPr/>
          <p:nvPr/>
        </p:nvCxnSpPr>
        <p:spPr>
          <a:xfrm rot="10800000">
            <a:off x="631125" y="1101538"/>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02" name="Google Shape;102;p15"/>
          <p:cNvCxnSpPr/>
          <p:nvPr/>
        </p:nvCxnSpPr>
        <p:spPr>
          <a:xfrm rot="10800000">
            <a:off x="631125" y="1633975"/>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03" name="Google Shape;103;p15"/>
          <p:cNvCxnSpPr/>
          <p:nvPr/>
        </p:nvCxnSpPr>
        <p:spPr>
          <a:xfrm rot="10800000">
            <a:off x="631125" y="2115175"/>
            <a:ext cx="0" cy="128400"/>
          </a:xfrm>
          <a:prstGeom prst="straightConnector1">
            <a:avLst/>
          </a:prstGeom>
          <a:noFill/>
          <a:ln cap="flat" cmpd="sng" w="38100">
            <a:solidFill>
              <a:schemeClr val="lt1"/>
            </a:solidFill>
            <a:prstDash val="solid"/>
            <a:round/>
            <a:headEnd len="med" w="med" type="none"/>
            <a:tailEnd len="med" w="med" type="none"/>
          </a:ln>
        </p:spPr>
      </p:cxnSp>
      <p:sp>
        <p:nvSpPr>
          <p:cNvPr id="104" name="Google Shape;104;p15"/>
          <p:cNvSpPr/>
          <p:nvPr/>
        </p:nvSpPr>
        <p:spPr>
          <a:xfrm>
            <a:off x="533328" y="1841876"/>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txBox="1"/>
          <p:nvPr/>
        </p:nvSpPr>
        <p:spPr>
          <a:xfrm>
            <a:off x="838200" y="1243075"/>
            <a:ext cx="1336200" cy="185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ARTS NUMÉRIQUES</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Arduino grove</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Activité : codage !</a:t>
            </a:r>
            <a:endParaRPr>
              <a:solidFill>
                <a:srgbClr val="398FA1"/>
              </a:solidFill>
              <a:latin typeface="Bebas Neue"/>
              <a:ea typeface="Bebas Neue"/>
              <a:cs typeface="Bebas Neue"/>
              <a:sym typeface="Bebas Neue"/>
            </a:endParaRPr>
          </a:p>
          <a:p>
            <a:pPr indent="0" lvl="0" marL="0" rtl="0" algn="l">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p:txBody>
      </p:sp>
      <p:sp>
        <p:nvSpPr>
          <p:cNvPr id="106" name="Google Shape;106;p15"/>
          <p:cNvSpPr/>
          <p:nvPr/>
        </p:nvSpPr>
        <p:spPr>
          <a:xfrm>
            <a:off x="534228" y="2323076"/>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533328" y="1360676"/>
            <a:ext cx="193800" cy="193800"/>
          </a:xfrm>
          <a:prstGeom prst="ellipse">
            <a:avLst/>
          </a:prstGeom>
          <a:solidFill>
            <a:schemeClr val="lt1"/>
          </a:solidFill>
          <a:ln cap="flat" cmpd="sng" w="28575">
            <a:solidFill>
              <a:srgbClr val="188D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7F9"/>
        </a:solidFill>
      </p:bgPr>
    </p:bg>
    <p:spTree>
      <p:nvGrpSpPr>
        <p:cNvPr id="111" name="Shape 111"/>
        <p:cNvGrpSpPr/>
        <p:nvPr/>
      </p:nvGrpSpPr>
      <p:grpSpPr>
        <a:xfrm>
          <a:off x="0" y="0"/>
          <a:ext cx="0" cy="0"/>
          <a:chOff x="0" y="0"/>
          <a:chExt cx="0" cy="0"/>
        </a:xfrm>
      </p:grpSpPr>
      <p:sp>
        <p:nvSpPr>
          <p:cNvPr id="112" name="Google Shape;112;p16"/>
          <p:cNvSpPr/>
          <p:nvPr/>
        </p:nvSpPr>
        <p:spPr>
          <a:xfrm>
            <a:off x="0" y="-5400"/>
            <a:ext cx="2341800" cy="5154300"/>
          </a:xfrm>
          <a:prstGeom prst="rect">
            <a:avLst/>
          </a:prstGeom>
          <a:solidFill>
            <a:srgbClr val="C6F8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16"/>
          <p:cNvPicPr preferRelativeResize="0"/>
          <p:nvPr/>
        </p:nvPicPr>
        <p:blipFill rotWithShape="1">
          <a:blip r:embed="rId3">
            <a:alphaModFix/>
          </a:blip>
          <a:srcRect b="0" l="0" r="0" t="13141"/>
          <a:stretch/>
        </p:blipFill>
        <p:spPr>
          <a:xfrm>
            <a:off x="5785975" y="1015425"/>
            <a:ext cx="3137475" cy="3542175"/>
          </a:xfrm>
          <a:prstGeom prst="rect">
            <a:avLst/>
          </a:prstGeom>
          <a:noFill/>
          <a:ln>
            <a:noFill/>
          </a:ln>
        </p:spPr>
      </p:pic>
      <p:pic>
        <p:nvPicPr>
          <p:cNvPr id="114" name="Google Shape;114;p16"/>
          <p:cNvPicPr preferRelativeResize="0"/>
          <p:nvPr/>
        </p:nvPicPr>
        <p:blipFill>
          <a:blip r:embed="rId4">
            <a:alphaModFix/>
          </a:blip>
          <a:stretch>
            <a:fillRect/>
          </a:stretch>
        </p:blipFill>
        <p:spPr>
          <a:xfrm>
            <a:off x="2341825" y="-5350"/>
            <a:ext cx="3374324" cy="675500"/>
          </a:xfrm>
          <a:prstGeom prst="rect">
            <a:avLst/>
          </a:prstGeom>
          <a:noFill/>
          <a:ln>
            <a:noFill/>
          </a:ln>
        </p:spPr>
      </p:pic>
      <p:sp>
        <p:nvSpPr>
          <p:cNvPr id="115" name="Google Shape;115;p16"/>
          <p:cNvSpPr txBox="1"/>
          <p:nvPr/>
        </p:nvSpPr>
        <p:spPr>
          <a:xfrm>
            <a:off x="2673325" y="113700"/>
            <a:ext cx="3193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Bebas Neue"/>
                <a:ea typeface="Bebas Neue"/>
                <a:cs typeface="Bebas Neue"/>
                <a:sym typeface="Bebas Neue"/>
              </a:rPr>
              <a:t>SYSTÈME ARDUINO GROVE</a:t>
            </a:r>
            <a:endParaRPr i="1" sz="2000">
              <a:solidFill>
                <a:schemeClr val="lt1"/>
              </a:solidFill>
              <a:latin typeface="Bebas Neue"/>
              <a:ea typeface="Bebas Neue"/>
              <a:cs typeface="Bebas Neue"/>
              <a:sym typeface="Bebas Neue"/>
            </a:endParaRPr>
          </a:p>
        </p:txBody>
      </p:sp>
      <p:cxnSp>
        <p:nvCxnSpPr>
          <p:cNvPr id="116" name="Google Shape;116;p16"/>
          <p:cNvCxnSpPr/>
          <p:nvPr/>
        </p:nvCxnSpPr>
        <p:spPr>
          <a:xfrm>
            <a:off x="2598550" y="1101550"/>
            <a:ext cx="288600" cy="0"/>
          </a:xfrm>
          <a:prstGeom prst="straightConnector1">
            <a:avLst/>
          </a:prstGeom>
          <a:noFill/>
          <a:ln cap="flat" cmpd="sng" w="28575">
            <a:solidFill>
              <a:srgbClr val="398FA1"/>
            </a:solidFill>
            <a:prstDash val="solid"/>
            <a:round/>
            <a:headEnd len="med" w="med" type="none"/>
            <a:tailEnd len="med" w="med" type="triangle"/>
          </a:ln>
        </p:spPr>
      </p:cxnSp>
      <p:sp>
        <p:nvSpPr>
          <p:cNvPr id="117" name="Google Shape;117;p16"/>
          <p:cNvSpPr txBox="1"/>
          <p:nvPr/>
        </p:nvSpPr>
        <p:spPr>
          <a:xfrm>
            <a:off x="5983313" y="2634100"/>
            <a:ext cx="2544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500">
                <a:solidFill>
                  <a:srgbClr val="398FA1"/>
                </a:solidFill>
                <a:latin typeface="Bebas Neue"/>
                <a:ea typeface="Bebas Neue"/>
                <a:cs typeface="Bebas Neue"/>
                <a:sym typeface="Bebas Neue"/>
              </a:rPr>
              <a:t>un exemple : </a:t>
            </a:r>
            <a:r>
              <a:rPr b="1" lang="fr" sz="1100">
                <a:solidFill>
                  <a:srgbClr val="188D9D"/>
                </a:solidFill>
                <a:latin typeface="Calibri"/>
                <a:ea typeface="Calibri"/>
                <a:cs typeface="Calibri"/>
                <a:sym typeface="Calibri"/>
              </a:rPr>
              <a:t>l</a:t>
            </a:r>
            <a:r>
              <a:rPr b="1" lang="fr" sz="1100">
                <a:solidFill>
                  <a:srgbClr val="188D9D"/>
                </a:solidFill>
                <a:latin typeface="Calibri"/>
                <a:ea typeface="Calibri"/>
                <a:cs typeface="Calibri"/>
                <a:sym typeface="Calibri"/>
              </a:rPr>
              <a:t>e radar de recul </a:t>
            </a:r>
            <a:endParaRPr sz="1500">
              <a:solidFill>
                <a:srgbClr val="398FA1"/>
              </a:solidFill>
              <a:latin typeface="Bebas Neue"/>
              <a:ea typeface="Bebas Neue"/>
              <a:cs typeface="Bebas Neue"/>
              <a:sym typeface="Bebas Neue"/>
            </a:endParaRPr>
          </a:p>
        </p:txBody>
      </p:sp>
      <p:cxnSp>
        <p:nvCxnSpPr>
          <p:cNvPr id="118" name="Google Shape;118;p16"/>
          <p:cNvCxnSpPr/>
          <p:nvPr/>
        </p:nvCxnSpPr>
        <p:spPr>
          <a:xfrm>
            <a:off x="2724075" y="2792800"/>
            <a:ext cx="288600" cy="0"/>
          </a:xfrm>
          <a:prstGeom prst="straightConnector1">
            <a:avLst/>
          </a:prstGeom>
          <a:noFill/>
          <a:ln cap="flat" cmpd="sng" w="28575">
            <a:solidFill>
              <a:srgbClr val="398FA1"/>
            </a:solidFill>
            <a:prstDash val="solid"/>
            <a:round/>
            <a:headEnd len="med" w="med" type="none"/>
            <a:tailEnd len="med" w="med" type="triangle"/>
          </a:ln>
        </p:spPr>
      </p:cxnSp>
      <p:sp>
        <p:nvSpPr>
          <p:cNvPr id="119" name="Google Shape;119;p16"/>
          <p:cNvSpPr txBox="1"/>
          <p:nvPr/>
        </p:nvSpPr>
        <p:spPr>
          <a:xfrm>
            <a:off x="3066474" y="2585050"/>
            <a:ext cx="217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500">
                <a:solidFill>
                  <a:srgbClr val="398FA1"/>
                </a:solidFill>
                <a:latin typeface="Bebas Neue"/>
                <a:ea typeface="Bebas Neue"/>
                <a:cs typeface="Bebas Neue"/>
                <a:sym typeface="Bebas Neue"/>
              </a:rPr>
              <a:t>LE SYSTÈME GROVE</a:t>
            </a:r>
            <a:endParaRPr sz="1500">
              <a:solidFill>
                <a:srgbClr val="398FA1"/>
              </a:solidFill>
              <a:latin typeface="Bebas Neue"/>
              <a:ea typeface="Bebas Neue"/>
              <a:cs typeface="Bebas Neue"/>
              <a:sym typeface="Bebas Neue"/>
            </a:endParaRPr>
          </a:p>
        </p:txBody>
      </p:sp>
      <p:sp>
        <p:nvSpPr>
          <p:cNvPr id="120" name="Google Shape;120;p16"/>
          <p:cNvSpPr txBox="1"/>
          <p:nvPr/>
        </p:nvSpPr>
        <p:spPr>
          <a:xfrm>
            <a:off x="5973125" y="2991700"/>
            <a:ext cx="28032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rgbClr val="188D9D"/>
                </a:solidFill>
                <a:latin typeface="Calibri"/>
                <a:ea typeface="Calibri"/>
                <a:cs typeface="Calibri"/>
                <a:sym typeface="Calibri"/>
              </a:rPr>
              <a:t>- </a:t>
            </a:r>
            <a:r>
              <a:rPr lang="fr" sz="1100">
                <a:solidFill>
                  <a:srgbClr val="188D9D"/>
                </a:solidFill>
                <a:latin typeface="Calibri"/>
                <a:ea typeface="Calibri"/>
                <a:cs typeface="Calibri"/>
                <a:sym typeface="Calibri"/>
              </a:rPr>
              <a:t>Un capteur ultrason calcule la distance, indique au microcontrôleur.</a:t>
            </a:r>
            <a:endParaRPr sz="1100">
              <a:solidFill>
                <a:srgbClr val="188D9D"/>
              </a:solidFill>
              <a:latin typeface="Calibri"/>
              <a:ea typeface="Calibri"/>
              <a:cs typeface="Calibri"/>
              <a:sym typeface="Calibri"/>
            </a:endParaRPr>
          </a:p>
          <a:p>
            <a:pPr indent="0" lvl="0" marL="0" rtl="0" algn="just">
              <a:spcBef>
                <a:spcPts val="0"/>
              </a:spcBef>
              <a:spcAft>
                <a:spcPts val="0"/>
              </a:spcAft>
              <a:buNone/>
            </a:pPr>
            <a:r>
              <a:rPr lang="fr" sz="1100">
                <a:solidFill>
                  <a:srgbClr val="188D9D"/>
                </a:solidFill>
                <a:latin typeface="Calibri"/>
                <a:ea typeface="Calibri"/>
                <a:cs typeface="Calibri"/>
                <a:sym typeface="Calibri"/>
              </a:rPr>
              <a:t>- </a:t>
            </a:r>
            <a:r>
              <a:rPr lang="fr" sz="1100">
                <a:solidFill>
                  <a:srgbClr val="188D9D"/>
                </a:solidFill>
                <a:latin typeface="Calibri"/>
                <a:ea typeface="Calibri"/>
                <a:cs typeface="Calibri"/>
                <a:sym typeface="Calibri"/>
              </a:rPr>
              <a:t>Si la valeur est haute, la voiture est loin d’un obstacle, alors il ne se passe rien</a:t>
            </a:r>
            <a:endParaRPr sz="1100">
              <a:solidFill>
                <a:srgbClr val="188D9D"/>
              </a:solidFill>
              <a:latin typeface="Calibri"/>
              <a:ea typeface="Calibri"/>
              <a:cs typeface="Calibri"/>
              <a:sym typeface="Calibri"/>
            </a:endParaRPr>
          </a:p>
          <a:p>
            <a:pPr indent="0" lvl="0" marL="0" rtl="0" algn="just">
              <a:spcBef>
                <a:spcPts val="0"/>
              </a:spcBef>
              <a:spcAft>
                <a:spcPts val="0"/>
              </a:spcAft>
              <a:buNone/>
            </a:pPr>
            <a:r>
              <a:rPr lang="fr" sz="1100">
                <a:solidFill>
                  <a:srgbClr val="188D9D"/>
                </a:solidFill>
                <a:latin typeface="Calibri"/>
                <a:ea typeface="Calibri"/>
                <a:cs typeface="Calibri"/>
                <a:sym typeface="Calibri"/>
              </a:rPr>
              <a:t>- </a:t>
            </a:r>
            <a:r>
              <a:rPr lang="fr" sz="1100">
                <a:solidFill>
                  <a:srgbClr val="188D9D"/>
                </a:solidFill>
                <a:latin typeface="Calibri"/>
                <a:ea typeface="Calibri"/>
                <a:cs typeface="Calibri"/>
                <a:sym typeface="Calibri"/>
              </a:rPr>
              <a:t>Si la valeur est faible, la voiture est près d’un obstacle, alors une lumière LED rouge s’allume et un signal sonore retentit.</a:t>
            </a:r>
            <a:endParaRPr sz="1100">
              <a:solidFill>
                <a:srgbClr val="188D9D"/>
              </a:solidFill>
              <a:latin typeface="Calibri"/>
              <a:ea typeface="Calibri"/>
              <a:cs typeface="Calibri"/>
              <a:sym typeface="Calibri"/>
            </a:endParaRPr>
          </a:p>
        </p:txBody>
      </p:sp>
      <p:sp>
        <p:nvSpPr>
          <p:cNvPr id="121" name="Google Shape;121;p16"/>
          <p:cNvSpPr txBox="1"/>
          <p:nvPr/>
        </p:nvSpPr>
        <p:spPr>
          <a:xfrm>
            <a:off x="2942225" y="863350"/>
            <a:ext cx="2635200" cy="168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500">
                <a:solidFill>
                  <a:srgbClr val="398FA1"/>
                </a:solidFill>
                <a:latin typeface="Bebas Neue"/>
                <a:ea typeface="Bebas Neue"/>
                <a:cs typeface="Bebas Neue"/>
                <a:sym typeface="Bebas Neue"/>
              </a:rPr>
              <a:t>ARDUINO !</a:t>
            </a:r>
            <a:endParaRPr b="1" sz="1200">
              <a:solidFill>
                <a:srgbClr val="398FA1"/>
              </a:solidFill>
              <a:latin typeface="Oswald"/>
              <a:ea typeface="Oswald"/>
              <a:cs typeface="Oswald"/>
              <a:sym typeface="Oswald"/>
            </a:endParaRPr>
          </a:p>
          <a:p>
            <a:pPr indent="0" lvl="0" marL="0" rtl="0" algn="l">
              <a:spcBef>
                <a:spcPts val="1000"/>
              </a:spcBef>
              <a:spcAft>
                <a:spcPts val="0"/>
              </a:spcAft>
              <a:buNone/>
            </a:pPr>
            <a:r>
              <a:rPr lang="fr" sz="1200">
                <a:solidFill>
                  <a:srgbClr val="398FA1"/>
                </a:solidFill>
                <a:latin typeface="Oswald Light"/>
                <a:ea typeface="Oswald Light"/>
                <a:cs typeface="Oswald Light"/>
                <a:sym typeface="Oswald Light"/>
              </a:rPr>
              <a:t>Arduino est la marque d'une plateforme de prototypage open-source qui permet aux utilisateurs de créer des objets électroniques interactifs à partir de cartes électroniques matériellement libres sur lesquelles se trouve un microcontrôleur.</a:t>
            </a:r>
            <a:endParaRPr b="1" sz="1200">
              <a:solidFill>
                <a:srgbClr val="398FA1"/>
              </a:solidFill>
              <a:latin typeface="Oswald"/>
              <a:ea typeface="Oswald"/>
              <a:cs typeface="Oswald"/>
              <a:sym typeface="Oswald"/>
            </a:endParaRPr>
          </a:p>
        </p:txBody>
      </p:sp>
      <p:pic>
        <p:nvPicPr>
          <p:cNvPr id="122" name="Google Shape;122;p16"/>
          <p:cNvPicPr preferRelativeResize="0"/>
          <p:nvPr/>
        </p:nvPicPr>
        <p:blipFill>
          <a:blip r:embed="rId5">
            <a:alphaModFix/>
          </a:blip>
          <a:stretch>
            <a:fillRect/>
          </a:stretch>
        </p:blipFill>
        <p:spPr>
          <a:xfrm>
            <a:off x="152400" y="152400"/>
            <a:ext cx="773721" cy="788600"/>
          </a:xfrm>
          <a:prstGeom prst="rect">
            <a:avLst/>
          </a:prstGeom>
          <a:noFill/>
          <a:ln>
            <a:noFill/>
          </a:ln>
        </p:spPr>
      </p:pic>
      <p:cxnSp>
        <p:nvCxnSpPr>
          <p:cNvPr id="123" name="Google Shape;123;p16"/>
          <p:cNvCxnSpPr/>
          <p:nvPr/>
        </p:nvCxnSpPr>
        <p:spPr>
          <a:xfrm rot="10800000">
            <a:off x="631125" y="842413"/>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24" name="Google Shape;124;p16"/>
          <p:cNvCxnSpPr/>
          <p:nvPr/>
        </p:nvCxnSpPr>
        <p:spPr>
          <a:xfrm rot="10800000">
            <a:off x="631125" y="1101538"/>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25" name="Google Shape;125;p16"/>
          <p:cNvCxnSpPr/>
          <p:nvPr/>
        </p:nvCxnSpPr>
        <p:spPr>
          <a:xfrm rot="10800000">
            <a:off x="631125" y="1633975"/>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26" name="Google Shape;126;p16"/>
          <p:cNvCxnSpPr/>
          <p:nvPr/>
        </p:nvCxnSpPr>
        <p:spPr>
          <a:xfrm rot="10800000">
            <a:off x="631125" y="2115175"/>
            <a:ext cx="0" cy="128400"/>
          </a:xfrm>
          <a:prstGeom prst="straightConnector1">
            <a:avLst/>
          </a:prstGeom>
          <a:noFill/>
          <a:ln cap="flat" cmpd="sng" w="38100">
            <a:solidFill>
              <a:schemeClr val="lt1"/>
            </a:solidFill>
            <a:prstDash val="solid"/>
            <a:round/>
            <a:headEnd len="med" w="med" type="none"/>
            <a:tailEnd len="med" w="med" type="none"/>
          </a:ln>
        </p:spPr>
      </p:cxnSp>
      <p:sp>
        <p:nvSpPr>
          <p:cNvPr id="127" name="Google Shape;127;p16"/>
          <p:cNvSpPr/>
          <p:nvPr/>
        </p:nvSpPr>
        <p:spPr>
          <a:xfrm>
            <a:off x="533328" y="1335063"/>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txBox="1"/>
          <p:nvPr/>
        </p:nvSpPr>
        <p:spPr>
          <a:xfrm>
            <a:off x="5967650" y="1252975"/>
            <a:ext cx="28032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rgbClr val="188D9D"/>
                </a:solidFill>
                <a:latin typeface="Calibri"/>
                <a:ea typeface="Calibri"/>
                <a:cs typeface="Calibri"/>
                <a:sym typeface="Calibri"/>
              </a:rPr>
              <a:t>- </a:t>
            </a:r>
            <a:r>
              <a:rPr b="1" lang="fr" sz="1100">
                <a:solidFill>
                  <a:srgbClr val="188D9D"/>
                </a:solidFill>
                <a:latin typeface="Calibri"/>
                <a:ea typeface="Calibri"/>
                <a:cs typeface="Calibri"/>
                <a:sym typeface="Calibri"/>
              </a:rPr>
              <a:t>Shields :</a:t>
            </a:r>
            <a:r>
              <a:rPr lang="fr" sz="1100">
                <a:solidFill>
                  <a:srgbClr val="188D9D"/>
                </a:solidFill>
                <a:latin typeface="Calibri"/>
                <a:ea typeface="Calibri"/>
                <a:cs typeface="Calibri"/>
                <a:sym typeface="Calibri"/>
              </a:rPr>
              <a:t> carte d’extension qui se branche sur l’arduino</a:t>
            </a:r>
            <a:endParaRPr sz="1100">
              <a:solidFill>
                <a:srgbClr val="188D9D"/>
              </a:solidFill>
              <a:latin typeface="Calibri"/>
              <a:ea typeface="Calibri"/>
              <a:cs typeface="Calibri"/>
              <a:sym typeface="Calibri"/>
            </a:endParaRPr>
          </a:p>
          <a:p>
            <a:pPr indent="0" lvl="0" marL="0" rtl="0" algn="l">
              <a:spcBef>
                <a:spcPts val="0"/>
              </a:spcBef>
              <a:spcAft>
                <a:spcPts val="0"/>
              </a:spcAft>
              <a:buNone/>
            </a:pPr>
            <a:r>
              <a:rPr lang="fr" sz="1100">
                <a:solidFill>
                  <a:srgbClr val="188D9D"/>
                </a:solidFill>
                <a:latin typeface="Calibri"/>
                <a:ea typeface="Calibri"/>
                <a:cs typeface="Calibri"/>
                <a:sym typeface="Calibri"/>
              </a:rPr>
              <a:t>- </a:t>
            </a:r>
            <a:r>
              <a:rPr b="1" lang="fr" sz="1100">
                <a:solidFill>
                  <a:srgbClr val="188D9D"/>
                </a:solidFill>
                <a:latin typeface="Calibri"/>
                <a:ea typeface="Calibri"/>
                <a:cs typeface="Calibri"/>
                <a:sym typeface="Calibri"/>
              </a:rPr>
              <a:t>Système grove </a:t>
            </a:r>
            <a:r>
              <a:rPr lang="fr" sz="1100">
                <a:solidFill>
                  <a:srgbClr val="188D9D"/>
                </a:solidFill>
                <a:latin typeface="Calibri"/>
                <a:ea typeface="Calibri"/>
                <a:cs typeface="Calibri"/>
                <a:sym typeface="Calibri"/>
              </a:rPr>
              <a:t>: les interfaces plug qui permettent de ne pas faire de soudures</a:t>
            </a:r>
            <a:endParaRPr sz="1100">
              <a:solidFill>
                <a:srgbClr val="188D9D"/>
              </a:solidFill>
              <a:latin typeface="Calibri"/>
              <a:ea typeface="Calibri"/>
              <a:cs typeface="Calibri"/>
              <a:sym typeface="Calibri"/>
            </a:endParaRPr>
          </a:p>
          <a:p>
            <a:pPr indent="0" lvl="0" marL="0" rtl="0" algn="l">
              <a:spcBef>
                <a:spcPts val="0"/>
              </a:spcBef>
              <a:spcAft>
                <a:spcPts val="0"/>
              </a:spcAft>
              <a:buNone/>
            </a:pPr>
            <a:r>
              <a:rPr lang="fr" sz="1100">
                <a:solidFill>
                  <a:srgbClr val="188D9D"/>
                </a:solidFill>
                <a:latin typeface="Calibri"/>
                <a:ea typeface="Calibri"/>
                <a:cs typeface="Calibri"/>
                <a:sym typeface="Calibri"/>
              </a:rPr>
              <a:t>- </a:t>
            </a:r>
            <a:r>
              <a:rPr b="1" lang="fr" sz="1100">
                <a:solidFill>
                  <a:srgbClr val="188D9D"/>
                </a:solidFill>
                <a:latin typeface="Calibri"/>
                <a:ea typeface="Calibri"/>
                <a:cs typeface="Calibri"/>
                <a:sym typeface="Calibri"/>
              </a:rPr>
              <a:t>Les capteurs/actionneurs </a:t>
            </a:r>
            <a:r>
              <a:rPr lang="fr" sz="1100">
                <a:solidFill>
                  <a:srgbClr val="188D9D"/>
                </a:solidFill>
                <a:latin typeface="Calibri"/>
                <a:ea typeface="Calibri"/>
                <a:cs typeface="Calibri"/>
                <a:sym typeface="Calibri"/>
              </a:rPr>
              <a:t>: ils interprètent une information de l'environnement et le transforment en valeur</a:t>
            </a:r>
            <a:endParaRPr b="1" sz="1200">
              <a:solidFill>
                <a:srgbClr val="188D9D"/>
              </a:solidFill>
              <a:latin typeface="Oswald"/>
              <a:ea typeface="Oswald"/>
              <a:cs typeface="Oswald"/>
              <a:sym typeface="Oswald"/>
            </a:endParaRPr>
          </a:p>
        </p:txBody>
      </p:sp>
      <p:sp>
        <p:nvSpPr>
          <p:cNvPr id="129" name="Google Shape;129;p16"/>
          <p:cNvSpPr txBox="1"/>
          <p:nvPr/>
        </p:nvSpPr>
        <p:spPr>
          <a:xfrm>
            <a:off x="838200" y="1243075"/>
            <a:ext cx="1336200" cy="185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ARTS NUMÉRIQUES</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Arduino grove</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Activité</a:t>
            </a:r>
            <a:r>
              <a:rPr lang="fr">
                <a:solidFill>
                  <a:srgbClr val="398FA1"/>
                </a:solidFill>
                <a:latin typeface="Bebas Neue"/>
                <a:ea typeface="Bebas Neue"/>
                <a:cs typeface="Bebas Neue"/>
                <a:sym typeface="Bebas Neue"/>
              </a:rPr>
              <a:t> : codage !</a:t>
            </a:r>
            <a:endParaRPr>
              <a:solidFill>
                <a:srgbClr val="398FA1"/>
              </a:solidFill>
              <a:latin typeface="Bebas Neue"/>
              <a:ea typeface="Bebas Neue"/>
              <a:cs typeface="Bebas Neue"/>
              <a:sym typeface="Bebas Neue"/>
            </a:endParaRPr>
          </a:p>
          <a:p>
            <a:pPr indent="0" lvl="0" marL="0" rtl="0" algn="l">
              <a:spcBef>
                <a:spcPts val="0"/>
              </a:spcBef>
              <a:spcAft>
                <a:spcPts val="0"/>
              </a:spcAft>
              <a:buClr>
                <a:schemeClr val="dk1"/>
              </a:buClr>
              <a:buSzPts val="1100"/>
              <a:buFont typeface="Arial"/>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p:txBody>
      </p:sp>
      <p:sp>
        <p:nvSpPr>
          <p:cNvPr id="130" name="Google Shape;130;p16"/>
          <p:cNvSpPr/>
          <p:nvPr/>
        </p:nvSpPr>
        <p:spPr>
          <a:xfrm>
            <a:off x="534228" y="2323076"/>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6"/>
          <p:cNvPicPr preferRelativeResize="0"/>
          <p:nvPr/>
        </p:nvPicPr>
        <p:blipFill rotWithShape="1">
          <a:blip r:embed="rId6">
            <a:alphaModFix/>
          </a:blip>
          <a:srcRect b="0" l="0" r="0" t="0"/>
          <a:stretch/>
        </p:blipFill>
        <p:spPr>
          <a:xfrm>
            <a:off x="3646775" y="3748984"/>
            <a:ext cx="1596200" cy="1304693"/>
          </a:xfrm>
          <a:prstGeom prst="rect">
            <a:avLst/>
          </a:prstGeom>
          <a:noFill/>
          <a:ln>
            <a:noFill/>
          </a:ln>
        </p:spPr>
      </p:pic>
      <p:sp>
        <p:nvSpPr>
          <p:cNvPr id="132" name="Google Shape;132;p16"/>
          <p:cNvSpPr txBox="1"/>
          <p:nvPr/>
        </p:nvSpPr>
        <p:spPr>
          <a:xfrm>
            <a:off x="2942225" y="2946300"/>
            <a:ext cx="2544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1200">
                <a:solidFill>
                  <a:srgbClr val="398FA1"/>
                </a:solidFill>
                <a:latin typeface="Oswald Light"/>
                <a:ea typeface="Oswald Light"/>
                <a:cs typeface="Oswald Light"/>
                <a:sym typeface="Oswald Light"/>
              </a:rPr>
              <a:t>Base shields</a:t>
            </a:r>
            <a:r>
              <a:rPr lang="fr" sz="1200">
                <a:solidFill>
                  <a:srgbClr val="398FA1"/>
                </a:solidFill>
                <a:latin typeface="Oswald Light"/>
                <a:ea typeface="Oswald Light"/>
                <a:cs typeface="Oswald Light"/>
                <a:sym typeface="Oswald Light"/>
              </a:rPr>
              <a:t> à emboîter ! C’est une carte d’extension qui se branche sur l’arduino pour utiliser un système pré-câblé qui ne nécessite plus de soudure.</a:t>
            </a:r>
            <a:endParaRPr sz="1200">
              <a:solidFill>
                <a:schemeClr val="dk1"/>
              </a:solidFill>
              <a:latin typeface="Spectral"/>
              <a:ea typeface="Spectral"/>
              <a:cs typeface="Spectral"/>
              <a:sym typeface="Spectral"/>
            </a:endParaRPr>
          </a:p>
        </p:txBody>
      </p:sp>
      <p:pic>
        <p:nvPicPr>
          <p:cNvPr descr="Want to learn more? Check out our courses! https://bit.ly/33ceYv4&#10;&#10;10 Arduino Grove Modules&#10;&#10;Have you heard of the Arduino Grove System from Seeed Studio? Check out our video to learn more about the Arduino Grove System and to see some Arduino code examples using the Grove system.&#10;&#10;Check out the Grove Family here:&#10;http://shrsl.com/1rqxy&#10;(The above is an affiliate link - it's helps us buy yachts!)&#10;&#10;***Sign up for the Arduino Crash Course***&#10;http://bit.ly/2SOh3q0&#10;    &#10;***Get the code, transcript, challenges, etc for this lesson on our website***&#10;http://bit.ly/2SKIJvC&#10;    &#10;***About Us:***&#10;This Arduino tutorial was created by Programming Electronics Academy.  We are an education company who seek to help people learn about electronics and programming through the ubiquitous Arduino development board.&#10;    &#10;***We have no affiliation whatsoever with Arduino LLC, other than we think they are cool.***" id="133" name="Google Shape;133;p16" title="10 Arduino grove modules  - plug and play with the seeedstudio grove system">
            <a:hlinkClick r:id="rId7"/>
          </p:cNvPr>
          <p:cNvPicPr preferRelativeResize="0"/>
          <p:nvPr/>
        </p:nvPicPr>
        <p:blipFill>
          <a:blip r:embed="rId8">
            <a:alphaModFix/>
          </a:blip>
          <a:stretch>
            <a:fillRect/>
          </a:stretch>
        </p:blipFill>
        <p:spPr>
          <a:xfrm>
            <a:off x="0" y="3400050"/>
            <a:ext cx="2341800" cy="1756350"/>
          </a:xfrm>
          <a:prstGeom prst="rect">
            <a:avLst/>
          </a:prstGeom>
          <a:noFill/>
          <a:ln>
            <a:noFill/>
          </a:ln>
        </p:spPr>
      </p:pic>
      <p:sp>
        <p:nvSpPr>
          <p:cNvPr id="134" name="Google Shape;134;p16"/>
          <p:cNvSpPr/>
          <p:nvPr/>
        </p:nvSpPr>
        <p:spPr>
          <a:xfrm>
            <a:off x="533328" y="1841876"/>
            <a:ext cx="193800" cy="193800"/>
          </a:xfrm>
          <a:prstGeom prst="ellipse">
            <a:avLst/>
          </a:prstGeom>
          <a:solidFill>
            <a:schemeClr val="lt1"/>
          </a:solidFill>
          <a:ln cap="flat" cmpd="sng" w="28575">
            <a:solidFill>
              <a:srgbClr val="188D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7F9"/>
        </a:solidFill>
      </p:bgPr>
    </p:bg>
    <p:spTree>
      <p:nvGrpSpPr>
        <p:cNvPr id="138" name="Shape 138"/>
        <p:cNvGrpSpPr/>
        <p:nvPr/>
      </p:nvGrpSpPr>
      <p:grpSpPr>
        <a:xfrm>
          <a:off x="0" y="0"/>
          <a:ext cx="0" cy="0"/>
          <a:chOff x="0" y="0"/>
          <a:chExt cx="0" cy="0"/>
        </a:xfrm>
      </p:grpSpPr>
      <p:sp>
        <p:nvSpPr>
          <p:cNvPr id="139" name="Google Shape;139;p17"/>
          <p:cNvSpPr/>
          <p:nvPr/>
        </p:nvSpPr>
        <p:spPr>
          <a:xfrm>
            <a:off x="478825" y="1192500"/>
            <a:ext cx="3924300" cy="3672900"/>
          </a:xfrm>
          <a:prstGeom prst="rect">
            <a:avLst/>
          </a:prstGeom>
          <a:solidFill>
            <a:srgbClr val="C6F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17"/>
          <p:cNvPicPr preferRelativeResize="0"/>
          <p:nvPr/>
        </p:nvPicPr>
        <p:blipFill>
          <a:blip r:embed="rId3">
            <a:alphaModFix/>
          </a:blip>
          <a:stretch>
            <a:fillRect/>
          </a:stretch>
        </p:blipFill>
        <p:spPr>
          <a:xfrm>
            <a:off x="152400" y="152400"/>
            <a:ext cx="773721" cy="788600"/>
          </a:xfrm>
          <a:prstGeom prst="rect">
            <a:avLst/>
          </a:prstGeom>
          <a:noFill/>
          <a:ln>
            <a:noFill/>
          </a:ln>
        </p:spPr>
      </p:pic>
      <p:sp>
        <p:nvSpPr>
          <p:cNvPr id="141" name="Google Shape;141;p17"/>
          <p:cNvSpPr txBox="1"/>
          <p:nvPr/>
        </p:nvSpPr>
        <p:spPr>
          <a:xfrm>
            <a:off x="1015875" y="395650"/>
            <a:ext cx="209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rgbClr val="398FA1"/>
                </a:solidFill>
              </a:rPr>
              <a:t>ACTIVITÉ</a:t>
            </a:r>
            <a:endParaRPr b="1" sz="1800">
              <a:solidFill>
                <a:srgbClr val="398FA1"/>
              </a:solidFill>
            </a:endParaRPr>
          </a:p>
        </p:txBody>
      </p:sp>
      <p:sp>
        <p:nvSpPr>
          <p:cNvPr id="142" name="Google Shape;142;p17"/>
          <p:cNvSpPr/>
          <p:nvPr/>
        </p:nvSpPr>
        <p:spPr>
          <a:xfrm>
            <a:off x="935597" y="2779040"/>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7"/>
          <p:cNvSpPr txBox="1"/>
          <p:nvPr/>
        </p:nvSpPr>
        <p:spPr>
          <a:xfrm>
            <a:off x="1247050" y="2128350"/>
            <a:ext cx="29526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sz="1200">
                <a:solidFill>
                  <a:srgbClr val="398FA1"/>
                </a:solidFill>
                <a:latin typeface="Calibri"/>
                <a:ea typeface="Calibri"/>
                <a:cs typeface="Calibri"/>
                <a:sym typeface="Calibri"/>
              </a:rPr>
              <a:t>Assembler le shield Grove sur la carte Arduino Uno</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rPr b="1" lang="fr" sz="1200">
                <a:solidFill>
                  <a:srgbClr val="398FA1"/>
                </a:solidFill>
                <a:latin typeface="Calibri"/>
                <a:ea typeface="Calibri"/>
                <a:cs typeface="Calibri"/>
                <a:sym typeface="Calibri"/>
              </a:rPr>
              <a:t>Connectez le Ruban de LED Broche (RGB Led Strip Pin) au port D5</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rPr b="1" lang="fr" sz="1200">
                <a:solidFill>
                  <a:srgbClr val="398FA1"/>
                </a:solidFill>
                <a:latin typeface="Calibri"/>
                <a:ea typeface="Calibri"/>
                <a:cs typeface="Calibri"/>
                <a:sym typeface="Calibri"/>
              </a:rPr>
              <a:t>Connectez </a:t>
            </a:r>
            <a:r>
              <a:rPr b="1" lang="fr" sz="1200">
                <a:solidFill>
                  <a:srgbClr val="398FA1"/>
                </a:solidFill>
                <a:uFill>
                  <a:noFill/>
                </a:uFill>
                <a:latin typeface="Calibri"/>
                <a:ea typeface="Calibri"/>
                <a:cs typeface="Calibri"/>
                <a:sym typeface="Calibri"/>
                <a:hlinkClick r:id="rId4">
                  <a:extLst>
                    <a:ext uri="{A12FA001-AC4F-418D-AE19-62706E023703}">
                      <ahyp:hlinkClr val="tx"/>
                    </a:ext>
                  </a:extLst>
                </a:hlinkClick>
              </a:rPr>
              <a:t>Ultrasonic Ranger</a:t>
            </a:r>
            <a:r>
              <a:rPr b="1" lang="fr" sz="1200">
                <a:solidFill>
                  <a:srgbClr val="398FA1"/>
                </a:solidFill>
                <a:latin typeface="Calibri"/>
                <a:ea typeface="Calibri"/>
                <a:cs typeface="Calibri"/>
                <a:sym typeface="Calibri"/>
              </a:rPr>
              <a:t> au port D7</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rPr b="1" lang="fr" sz="1200">
                <a:solidFill>
                  <a:srgbClr val="398FA1"/>
                </a:solidFill>
                <a:latin typeface="Calibri"/>
                <a:ea typeface="Calibri"/>
                <a:cs typeface="Calibri"/>
                <a:sym typeface="Calibri"/>
              </a:rPr>
              <a:t>Connectez </a:t>
            </a:r>
            <a:r>
              <a:rPr b="1" lang="fr" sz="1200">
                <a:solidFill>
                  <a:srgbClr val="398FA1"/>
                </a:solidFill>
                <a:uFill>
                  <a:noFill/>
                </a:uFill>
                <a:latin typeface="Calibri"/>
                <a:ea typeface="Calibri"/>
                <a:cs typeface="Calibri"/>
                <a:sym typeface="Calibri"/>
                <a:hlinkClick r:id="rId5">
                  <a:extLst>
                    <a:ext uri="{A12FA001-AC4F-418D-AE19-62706E023703}">
                      <ahyp:hlinkClr val="tx"/>
                    </a:ext>
                  </a:extLst>
                </a:hlinkClick>
              </a:rPr>
              <a:t>Grove-Buzzer</a:t>
            </a:r>
            <a:r>
              <a:rPr b="1" lang="fr" sz="1200">
                <a:solidFill>
                  <a:srgbClr val="398FA1"/>
                </a:solidFill>
                <a:latin typeface="Calibri"/>
                <a:ea typeface="Calibri"/>
                <a:cs typeface="Calibri"/>
                <a:sym typeface="Calibri"/>
              </a:rPr>
              <a:t> au port D6</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rPr b="1" lang="fr" sz="1200">
                <a:solidFill>
                  <a:srgbClr val="398FA1"/>
                </a:solidFill>
                <a:latin typeface="Calibri"/>
                <a:ea typeface="Calibri"/>
                <a:cs typeface="Calibri"/>
                <a:sym typeface="Calibri"/>
              </a:rPr>
              <a:t>Branchez le micro </a:t>
            </a:r>
            <a:r>
              <a:rPr b="1" lang="fr" sz="1200">
                <a:solidFill>
                  <a:srgbClr val="398FA1"/>
                </a:solidFill>
                <a:latin typeface="Calibri"/>
                <a:ea typeface="Calibri"/>
                <a:cs typeface="Calibri"/>
                <a:sym typeface="Calibri"/>
              </a:rPr>
              <a:t>contrôleur</a:t>
            </a:r>
            <a:r>
              <a:rPr b="1" lang="fr" sz="1200">
                <a:solidFill>
                  <a:srgbClr val="398FA1"/>
                </a:solidFill>
                <a:latin typeface="Calibri"/>
                <a:ea typeface="Calibri"/>
                <a:cs typeface="Calibri"/>
                <a:sym typeface="Calibri"/>
              </a:rPr>
              <a:t> à l’ordinateur</a:t>
            </a:r>
            <a:endParaRPr b="1" sz="1200">
              <a:solidFill>
                <a:srgbClr val="398FA1"/>
              </a:solidFill>
              <a:latin typeface="Calibri"/>
              <a:ea typeface="Calibri"/>
              <a:cs typeface="Calibri"/>
              <a:sym typeface="Calibri"/>
            </a:endParaRPr>
          </a:p>
        </p:txBody>
      </p:sp>
      <p:cxnSp>
        <p:nvCxnSpPr>
          <p:cNvPr id="144" name="Google Shape;144;p17"/>
          <p:cNvCxnSpPr/>
          <p:nvPr/>
        </p:nvCxnSpPr>
        <p:spPr>
          <a:xfrm rot="10800000">
            <a:off x="1033394" y="4166271"/>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45" name="Google Shape;145;p17"/>
          <p:cNvCxnSpPr/>
          <p:nvPr/>
        </p:nvCxnSpPr>
        <p:spPr>
          <a:xfrm rot="10800000">
            <a:off x="1033394" y="3657158"/>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46" name="Google Shape;146;p17"/>
          <p:cNvCxnSpPr/>
          <p:nvPr/>
        </p:nvCxnSpPr>
        <p:spPr>
          <a:xfrm rot="10800000">
            <a:off x="1020294" y="3128533"/>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47" name="Google Shape;147;p17"/>
          <p:cNvCxnSpPr/>
          <p:nvPr/>
        </p:nvCxnSpPr>
        <p:spPr>
          <a:xfrm rot="10800000">
            <a:off x="1029794" y="2556183"/>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48" name="Google Shape;148;p17"/>
          <p:cNvCxnSpPr/>
          <p:nvPr/>
        </p:nvCxnSpPr>
        <p:spPr>
          <a:xfrm rot="10800000">
            <a:off x="712398" y="2126738"/>
            <a:ext cx="165000" cy="168600"/>
          </a:xfrm>
          <a:prstGeom prst="straightConnector1">
            <a:avLst/>
          </a:prstGeom>
          <a:noFill/>
          <a:ln cap="flat" cmpd="sng" w="38100">
            <a:solidFill>
              <a:schemeClr val="lt1"/>
            </a:solidFill>
            <a:prstDash val="solid"/>
            <a:round/>
            <a:headEnd len="med" w="med" type="none"/>
            <a:tailEnd len="med" w="med" type="none"/>
          </a:ln>
        </p:spPr>
      </p:cxnSp>
      <p:cxnSp>
        <p:nvCxnSpPr>
          <p:cNvPr id="149" name="Google Shape;149;p17"/>
          <p:cNvCxnSpPr/>
          <p:nvPr/>
        </p:nvCxnSpPr>
        <p:spPr>
          <a:xfrm rot="10800000">
            <a:off x="935600" y="2019763"/>
            <a:ext cx="32100" cy="213900"/>
          </a:xfrm>
          <a:prstGeom prst="straightConnector1">
            <a:avLst/>
          </a:prstGeom>
          <a:noFill/>
          <a:ln cap="flat" cmpd="sng" w="38100">
            <a:solidFill>
              <a:schemeClr val="lt1"/>
            </a:solidFill>
            <a:prstDash val="solid"/>
            <a:round/>
            <a:headEnd len="med" w="med" type="none"/>
            <a:tailEnd len="med" w="med" type="none"/>
          </a:ln>
        </p:spPr>
      </p:cxnSp>
      <p:cxnSp>
        <p:nvCxnSpPr>
          <p:cNvPr id="150" name="Google Shape;150;p17"/>
          <p:cNvCxnSpPr/>
          <p:nvPr/>
        </p:nvCxnSpPr>
        <p:spPr>
          <a:xfrm>
            <a:off x="660625" y="2405381"/>
            <a:ext cx="213900" cy="0"/>
          </a:xfrm>
          <a:prstGeom prst="straightConnector1">
            <a:avLst/>
          </a:prstGeom>
          <a:noFill/>
          <a:ln cap="flat" cmpd="sng" w="38100">
            <a:solidFill>
              <a:schemeClr val="lt1"/>
            </a:solidFill>
            <a:prstDash val="solid"/>
            <a:round/>
            <a:headEnd len="med" w="med" type="none"/>
            <a:tailEnd len="med" w="med" type="none"/>
          </a:ln>
        </p:spPr>
      </p:cxnSp>
      <p:sp>
        <p:nvSpPr>
          <p:cNvPr id="151" name="Google Shape;151;p17"/>
          <p:cNvSpPr/>
          <p:nvPr/>
        </p:nvSpPr>
        <p:spPr>
          <a:xfrm>
            <a:off x="936497" y="2298028"/>
            <a:ext cx="193800" cy="193800"/>
          </a:xfrm>
          <a:prstGeom prst="ellipse">
            <a:avLst/>
          </a:prstGeom>
          <a:solidFill>
            <a:schemeClr val="lt1"/>
          </a:solidFill>
          <a:ln cap="flat" cmpd="sng" w="28575">
            <a:solidFill>
              <a:srgbClr val="188D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7"/>
          <p:cNvSpPr txBox="1"/>
          <p:nvPr/>
        </p:nvSpPr>
        <p:spPr>
          <a:xfrm>
            <a:off x="4719250" y="1125475"/>
            <a:ext cx="40572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fr" sz="1200" u="sng">
                <a:solidFill>
                  <a:srgbClr val="188D9D"/>
                </a:solidFill>
                <a:latin typeface="Calibri"/>
                <a:ea typeface="Calibri"/>
                <a:cs typeface="Calibri"/>
                <a:sym typeface="Calibri"/>
              </a:rPr>
              <a:t>Consignes :</a:t>
            </a:r>
            <a:endParaRPr b="1" sz="1200" u="sng">
              <a:solidFill>
                <a:srgbClr val="188D9D"/>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fr" sz="1200">
                <a:solidFill>
                  <a:srgbClr val="188D9D"/>
                </a:solidFill>
                <a:latin typeface="Calibri"/>
                <a:ea typeface="Calibri"/>
                <a:cs typeface="Calibri"/>
                <a:sym typeface="Calibri"/>
              </a:rPr>
              <a:t>Concevoir un détecteur de présence, en lien avec le pot de fleur de Donatien Aubert. Pour cela, on va demander au </a:t>
            </a:r>
            <a:r>
              <a:rPr i="1" lang="fr" sz="1200">
                <a:solidFill>
                  <a:srgbClr val="188D9D"/>
                </a:solidFill>
                <a:latin typeface="Calibri"/>
                <a:ea typeface="Calibri"/>
                <a:cs typeface="Calibri"/>
                <a:sym typeface="Calibri"/>
              </a:rPr>
              <a:t>microcontrôleur</a:t>
            </a:r>
            <a:r>
              <a:rPr i="1" lang="fr" sz="1200">
                <a:solidFill>
                  <a:srgbClr val="188D9D"/>
                </a:solidFill>
                <a:latin typeface="Calibri"/>
                <a:ea typeface="Calibri"/>
                <a:cs typeface="Calibri"/>
                <a:sym typeface="Calibri"/>
              </a:rPr>
              <a:t> de capter la distance de la main et d’</a:t>
            </a:r>
            <a:r>
              <a:rPr i="1" lang="fr" sz="1200">
                <a:solidFill>
                  <a:srgbClr val="188D9D"/>
                </a:solidFill>
                <a:latin typeface="Calibri"/>
                <a:ea typeface="Calibri"/>
                <a:cs typeface="Calibri"/>
                <a:sym typeface="Calibri"/>
              </a:rPr>
              <a:t>actionner</a:t>
            </a:r>
            <a:r>
              <a:rPr i="1" lang="fr" sz="1200">
                <a:solidFill>
                  <a:srgbClr val="188D9D"/>
                </a:solidFill>
                <a:latin typeface="Calibri"/>
                <a:ea typeface="Calibri"/>
                <a:cs typeface="Calibri"/>
                <a:sym typeface="Calibri"/>
              </a:rPr>
              <a:t> la lumière et le son lorsque la main est très proche.</a:t>
            </a:r>
            <a:endParaRPr i="1" sz="1200">
              <a:solidFill>
                <a:srgbClr val="188D9D"/>
              </a:solidFill>
              <a:latin typeface="Calibri"/>
              <a:ea typeface="Calibri"/>
              <a:cs typeface="Calibri"/>
              <a:sym typeface="Calibri"/>
            </a:endParaRPr>
          </a:p>
        </p:txBody>
      </p:sp>
      <p:sp>
        <p:nvSpPr>
          <p:cNvPr id="153" name="Google Shape;153;p17"/>
          <p:cNvSpPr/>
          <p:nvPr/>
        </p:nvSpPr>
        <p:spPr>
          <a:xfrm>
            <a:off x="923397" y="3358865"/>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p:nvPr/>
        </p:nvSpPr>
        <p:spPr>
          <a:xfrm>
            <a:off x="936497" y="3879015"/>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7"/>
          <p:cNvSpPr/>
          <p:nvPr/>
        </p:nvSpPr>
        <p:spPr>
          <a:xfrm>
            <a:off x="936497" y="4399165"/>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17"/>
          <p:cNvPicPr preferRelativeResize="0"/>
          <p:nvPr/>
        </p:nvPicPr>
        <p:blipFill>
          <a:blip r:embed="rId6">
            <a:alphaModFix/>
          </a:blip>
          <a:stretch>
            <a:fillRect/>
          </a:stretch>
        </p:blipFill>
        <p:spPr>
          <a:xfrm>
            <a:off x="478825" y="1192500"/>
            <a:ext cx="3924301" cy="576250"/>
          </a:xfrm>
          <a:prstGeom prst="rect">
            <a:avLst/>
          </a:prstGeom>
          <a:noFill/>
          <a:ln>
            <a:noFill/>
          </a:ln>
        </p:spPr>
      </p:pic>
      <p:sp>
        <p:nvSpPr>
          <p:cNvPr id="157" name="Google Shape;157;p17"/>
          <p:cNvSpPr txBox="1"/>
          <p:nvPr/>
        </p:nvSpPr>
        <p:spPr>
          <a:xfrm>
            <a:off x="712410" y="1242125"/>
            <a:ext cx="2004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900">
                <a:solidFill>
                  <a:schemeClr val="lt1"/>
                </a:solidFill>
                <a:latin typeface="Oswald"/>
                <a:ea typeface="Oswald"/>
                <a:cs typeface="Oswald"/>
                <a:sym typeface="Oswald"/>
              </a:rPr>
              <a:t>À vous de jouer !</a:t>
            </a:r>
            <a:endParaRPr sz="1900">
              <a:solidFill>
                <a:schemeClr val="lt1"/>
              </a:solidFill>
              <a:latin typeface="Oswald"/>
              <a:ea typeface="Oswald"/>
              <a:cs typeface="Oswald"/>
              <a:sym typeface="Oswald"/>
            </a:endParaRPr>
          </a:p>
        </p:txBody>
      </p:sp>
      <p:sp>
        <p:nvSpPr>
          <p:cNvPr id="158" name="Google Shape;158;p17"/>
          <p:cNvSpPr txBox="1"/>
          <p:nvPr/>
        </p:nvSpPr>
        <p:spPr>
          <a:xfrm>
            <a:off x="4718200" y="2282563"/>
            <a:ext cx="804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u="sng">
                <a:solidFill>
                  <a:srgbClr val="0097A7"/>
                </a:solidFill>
                <a:hlinkClick r:id="rId7">
                  <a:extLst>
                    <a:ext uri="{A12FA001-AC4F-418D-AE19-62706E023703}">
                      <ahyp:hlinkClr val="tx"/>
                    </a:ext>
                  </a:extLst>
                </a:hlinkClick>
              </a:rPr>
              <a:t>Buzzer</a:t>
            </a:r>
            <a:endParaRPr sz="1100">
              <a:solidFill>
                <a:srgbClr val="398FA1"/>
              </a:solidFill>
            </a:endParaRPr>
          </a:p>
        </p:txBody>
      </p:sp>
      <p:sp>
        <p:nvSpPr>
          <p:cNvPr id="159" name="Google Shape;159;p17"/>
          <p:cNvSpPr/>
          <p:nvPr/>
        </p:nvSpPr>
        <p:spPr>
          <a:xfrm rot="996640">
            <a:off x="5107214" y="2626540"/>
            <a:ext cx="189479" cy="375174"/>
          </a:xfrm>
          <a:custGeom>
            <a:rect b="b" l="l" r="r" t="t"/>
            <a:pathLst>
              <a:path extrusionOk="0" h="36576" w="7239">
                <a:moveTo>
                  <a:pt x="0" y="0"/>
                </a:moveTo>
                <a:cubicBezTo>
                  <a:pt x="4616" y="11540"/>
                  <a:pt x="7239" y="24148"/>
                  <a:pt x="7239" y="36576"/>
                </a:cubicBezTo>
              </a:path>
            </a:pathLst>
          </a:custGeom>
          <a:noFill/>
          <a:ln cap="flat" cmpd="sng" w="9525">
            <a:solidFill>
              <a:srgbClr val="0097A7"/>
            </a:solidFill>
            <a:prstDash val="dash"/>
            <a:round/>
            <a:headEnd len="med" w="med" type="none"/>
            <a:tailEnd len="med" w="med" type="stealth"/>
          </a:ln>
        </p:spPr>
      </p:sp>
      <p:pic>
        <p:nvPicPr>
          <p:cNvPr id="160" name="Google Shape;160;p17"/>
          <p:cNvPicPr preferRelativeResize="0"/>
          <p:nvPr/>
        </p:nvPicPr>
        <p:blipFill>
          <a:blip r:embed="rId8">
            <a:alphaModFix/>
          </a:blip>
          <a:stretch>
            <a:fillRect/>
          </a:stretch>
        </p:blipFill>
        <p:spPr>
          <a:xfrm>
            <a:off x="4932275" y="3069893"/>
            <a:ext cx="910121" cy="918275"/>
          </a:xfrm>
          <a:prstGeom prst="rect">
            <a:avLst/>
          </a:prstGeom>
          <a:noFill/>
          <a:ln cap="flat" cmpd="sng" w="9525">
            <a:solidFill>
              <a:srgbClr val="188D9D"/>
            </a:solidFill>
            <a:prstDash val="solid"/>
            <a:round/>
            <a:headEnd len="sm" w="sm" type="none"/>
            <a:tailEnd len="sm" w="sm" type="none"/>
          </a:ln>
        </p:spPr>
      </p:pic>
      <p:pic>
        <p:nvPicPr>
          <p:cNvPr id="161" name="Google Shape;161;p17"/>
          <p:cNvPicPr preferRelativeResize="0"/>
          <p:nvPr/>
        </p:nvPicPr>
        <p:blipFill>
          <a:blip r:embed="rId9">
            <a:alphaModFix/>
          </a:blip>
          <a:stretch>
            <a:fillRect/>
          </a:stretch>
        </p:blipFill>
        <p:spPr>
          <a:xfrm>
            <a:off x="6119300" y="3069900"/>
            <a:ext cx="1033369" cy="918274"/>
          </a:xfrm>
          <a:prstGeom prst="rect">
            <a:avLst/>
          </a:prstGeom>
          <a:noFill/>
          <a:ln cap="flat" cmpd="sng" w="9525">
            <a:solidFill>
              <a:srgbClr val="188D9D"/>
            </a:solidFill>
            <a:prstDash val="solid"/>
            <a:round/>
            <a:headEnd len="sm" w="sm" type="none"/>
            <a:tailEnd len="sm" w="sm" type="none"/>
          </a:ln>
        </p:spPr>
      </p:pic>
      <p:sp>
        <p:nvSpPr>
          <p:cNvPr id="162" name="Google Shape;162;p17"/>
          <p:cNvSpPr txBox="1"/>
          <p:nvPr/>
        </p:nvSpPr>
        <p:spPr>
          <a:xfrm>
            <a:off x="5918600" y="2282575"/>
            <a:ext cx="1269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u="sng">
                <a:solidFill>
                  <a:schemeClr val="hlink"/>
                </a:solidFill>
                <a:hlinkClick r:id="rId10"/>
              </a:rPr>
              <a:t>Capteur de Distance</a:t>
            </a:r>
            <a:endParaRPr sz="1100">
              <a:solidFill>
                <a:srgbClr val="398FA1"/>
              </a:solidFill>
            </a:endParaRPr>
          </a:p>
        </p:txBody>
      </p:sp>
      <p:sp>
        <p:nvSpPr>
          <p:cNvPr id="163" name="Google Shape;163;p17"/>
          <p:cNvSpPr/>
          <p:nvPr/>
        </p:nvSpPr>
        <p:spPr>
          <a:xfrm rot="996268">
            <a:off x="6404398" y="2826813"/>
            <a:ext cx="103735" cy="183190"/>
          </a:xfrm>
          <a:custGeom>
            <a:rect b="b" l="l" r="r" t="t"/>
            <a:pathLst>
              <a:path extrusionOk="0" h="36576" w="7239">
                <a:moveTo>
                  <a:pt x="0" y="0"/>
                </a:moveTo>
                <a:cubicBezTo>
                  <a:pt x="4616" y="11540"/>
                  <a:pt x="7239" y="24148"/>
                  <a:pt x="7239" y="36576"/>
                </a:cubicBezTo>
              </a:path>
            </a:pathLst>
          </a:custGeom>
          <a:noFill/>
          <a:ln cap="flat" cmpd="sng" w="9525">
            <a:solidFill>
              <a:srgbClr val="0097A7"/>
            </a:solidFill>
            <a:prstDash val="dash"/>
            <a:round/>
            <a:headEnd len="med" w="med" type="none"/>
            <a:tailEnd len="med" w="med" type="stealth"/>
          </a:ln>
        </p:spPr>
      </p:sp>
      <p:pic>
        <p:nvPicPr>
          <p:cNvPr id="164" name="Google Shape;164;p17"/>
          <p:cNvPicPr preferRelativeResize="0"/>
          <p:nvPr/>
        </p:nvPicPr>
        <p:blipFill>
          <a:blip r:embed="rId11">
            <a:alphaModFix/>
          </a:blip>
          <a:stretch>
            <a:fillRect/>
          </a:stretch>
        </p:blipFill>
        <p:spPr>
          <a:xfrm>
            <a:off x="7475750" y="3069900"/>
            <a:ext cx="1033376" cy="918274"/>
          </a:xfrm>
          <a:prstGeom prst="rect">
            <a:avLst/>
          </a:prstGeom>
          <a:noFill/>
          <a:ln cap="flat" cmpd="sng" w="9525">
            <a:solidFill>
              <a:srgbClr val="188D9D"/>
            </a:solidFill>
            <a:prstDash val="solid"/>
            <a:round/>
            <a:headEnd len="sm" w="sm" type="none"/>
            <a:tailEnd len="sm" w="sm" type="none"/>
          </a:ln>
        </p:spPr>
      </p:pic>
      <p:sp>
        <p:nvSpPr>
          <p:cNvPr id="165" name="Google Shape;165;p17"/>
          <p:cNvSpPr txBox="1"/>
          <p:nvPr/>
        </p:nvSpPr>
        <p:spPr>
          <a:xfrm>
            <a:off x="7320850" y="2282575"/>
            <a:ext cx="1269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rgbClr val="398FA1"/>
                </a:solidFill>
              </a:rPr>
              <a:t>Ruban LED </a:t>
            </a:r>
            <a:r>
              <a:rPr lang="fr" sz="1100">
                <a:solidFill>
                  <a:srgbClr val="398FA1"/>
                </a:solidFill>
              </a:rPr>
              <a:t>(RGB)</a:t>
            </a:r>
            <a:endParaRPr sz="1100">
              <a:solidFill>
                <a:srgbClr val="398FA1"/>
              </a:solidFill>
            </a:endParaRPr>
          </a:p>
        </p:txBody>
      </p:sp>
      <p:sp>
        <p:nvSpPr>
          <p:cNvPr id="166" name="Google Shape;166;p17"/>
          <p:cNvSpPr/>
          <p:nvPr/>
        </p:nvSpPr>
        <p:spPr>
          <a:xfrm rot="996268">
            <a:off x="7806648" y="2826813"/>
            <a:ext cx="103735" cy="183190"/>
          </a:xfrm>
          <a:custGeom>
            <a:rect b="b" l="l" r="r" t="t"/>
            <a:pathLst>
              <a:path extrusionOk="0" h="36576" w="7239">
                <a:moveTo>
                  <a:pt x="0" y="0"/>
                </a:moveTo>
                <a:cubicBezTo>
                  <a:pt x="4616" y="11540"/>
                  <a:pt x="7239" y="24148"/>
                  <a:pt x="7239" y="36576"/>
                </a:cubicBezTo>
              </a:path>
            </a:pathLst>
          </a:custGeom>
          <a:noFill/>
          <a:ln cap="flat" cmpd="sng" w="9525">
            <a:solidFill>
              <a:srgbClr val="0097A7"/>
            </a:solidFill>
            <a:prstDash val="dash"/>
            <a:round/>
            <a:headEnd len="med" w="med" type="none"/>
            <a:tailEnd len="med" w="med" type="stealth"/>
          </a:ln>
        </p:spPr>
      </p:sp>
      <p:sp>
        <p:nvSpPr>
          <p:cNvPr id="167" name="Google Shape;167;p17"/>
          <p:cNvSpPr txBox="1"/>
          <p:nvPr/>
        </p:nvSpPr>
        <p:spPr>
          <a:xfrm>
            <a:off x="4719250" y="4166275"/>
            <a:ext cx="405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1200">
                <a:solidFill>
                  <a:srgbClr val="188D9D"/>
                </a:solidFill>
                <a:latin typeface="Calibri"/>
                <a:ea typeface="Calibri"/>
                <a:cs typeface="Calibri"/>
                <a:sym typeface="Calibri"/>
              </a:rPr>
              <a:t>Si la valeur captée par le radar est basse, alors on allume la LED et le Buzzer vibre. Sinon, si la valeur est haute alors rien ne se passe.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7F9"/>
        </a:solidFill>
      </p:bgPr>
    </p:bg>
    <p:spTree>
      <p:nvGrpSpPr>
        <p:cNvPr id="171" name="Shape 171"/>
        <p:cNvGrpSpPr/>
        <p:nvPr/>
      </p:nvGrpSpPr>
      <p:grpSpPr>
        <a:xfrm>
          <a:off x="0" y="0"/>
          <a:ext cx="0" cy="0"/>
          <a:chOff x="0" y="0"/>
          <a:chExt cx="0" cy="0"/>
        </a:xfrm>
      </p:grpSpPr>
      <p:sp>
        <p:nvSpPr>
          <p:cNvPr id="172" name="Google Shape;172;p18"/>
          <p:cNvSpPr/>
          <p:nvPr/>
        </p:nvSpPr>
        <p:spPr>
          <a:xfrm>
            <a:off x="478825" y="1192500"/>
            <a:ext cx="4093200" cy="3466800"/>
          </a:xfrm>
          <a:prstGeom prst="rect">
            <a:avLst/>
          </a:prstGeom>
          <a:solidFill>
            <a:srgbClr val="C6F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18"/>
          <p:cNvPicPr preferRelativeResize="0"/>
          <p:nvPr/>
        </p:nvPicPr>
        <p:blipFill>
          <a:blip r:embed="rId3">
            <a:alphaModFix/>
          </a:blip>
          <a:stretch>
            <a:fillRect/>
          </a:stretch>
        </p:blipFill>
        <p:spPr>
          <a:xfrm>
            <a:off x="152400" y="152400"/>
            <a:ext cx="773721" cy="788600"/>
          </a:xfrm>
          <a:prstGeom prst="rect">
            <a:avLst/>
          </a:prstGeom>
          <a:noFill/>
          <a:ln>
            <a:noFill/>
          </a:ln>
        </p:spPr>
      </p:pic>
      <p:sp>
        <p:nvSpPr>
          <p:cNvPr id="174" name="Google Shape;174;p18"/>
          <p:cNvSpPr txBox="1"/>
          <p:nvPr/>
        </p:nvSpPr>
        <p:spPr>
          <a:xfrm>
            <a:off x="1015875" y="395650"/>
            <a:ext cx="355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rgbClr val="398FA1"/>
                </a:solidFill>
              </a:rPr>
              <a:t>ACTIVITÉ</a:t>
            </a:r>
            <a:endParaRPr b="1" sz="1800">
              <a:solidFill>
                <a:srgbClr val="398FA1"/>
              </a:solidFill>
            </a:endParaRPr>
          </a:p>
        </p:txBody>
      </p:sp>
      <p:sp>
        <p:nvSpPr>
          <p:cNvPr id="175" name="Google Shape;175;p18"/>
          <p:cNvSpPr/>
          <p:nvPr/>
        </p:nvSpPr>
        <p:spPr>
          <a:xfrm>
            <a:off x="935597" y="2779040"/>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txBox="1"/>
          <p:nvPr/>
        </p:nvSpPr>
        <p:spPr>
          <a:xfrm>
            <a:off x="1247050" y="2128350"/>
            <a:ext cx="32838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rgbClr val="398FA1"/>
                </a:solidFill>
                <a:latin typeface="Calibri"/>
                <a:ea typeface="Calibri"/>
                <a:cs typeface="Calibri"/>
                <a:sym typeface="Calibri"/>
              </a:rPr>
              <a:t>Repérer et sortir tous les blocs de nos périphériques :</a:t>
            </a:r>
            <a:endParaRPr b="1" sz="1200">
              <a:solidFill>
                <a:srgbClr val="398FA1"/>
              </a:solidFill>
              <a:latin typeface="Calibri"/>
              <a:ea typeface="Calibri"/>
              <a:cs typeface="Calibri"/>
              <a:sym typeface="Calibri"/>
            </a:endParaRPr>
          </a:p>
          <a:p>
            <a:pPr indent="-304800" lvl="0" marL="457200" rtl="0" algn="l">
              <a:spcBef>
                <a:spcPts val="0"/>
              </a:spcBef>
              <a:spcAft>
                <a:spcPts val="0"/>
              </a:spcAft>
              <a:buClr>
                <a:srgbClr val="398FA1"/>
              </a:buClr>
              <a:buSzPts val="1200"/>
              <a:buFont typeface="Calibri"/>
              <a:buChar char="-"/>
            </a:pPr>
            <a:r>
              <a:rPr lang="fr" sz="1200">
                <a:solidFill>
                  <a:srgbClr val="398FA1"/>
                </a:solidFill>
                <a:latin typeface="Calibri"/>
                <a:ea typeface="Calibri"/>
                <a:cs typeface="Calibri"/>
                <a:sym typeface="Calibri"/>
              </a:rPr>
              <a:t>Buzzer, Bande Led, Capteur de distance</a:t>
            </a:r>
            <a:endParaRPr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rPr b="1" lang="fr" sz="1200">
                <a:solidFill>
                  <a:srgbClr val="398FA1"/>
                </a:solidFill>
                <a:latin typeface="Calibri"/>
                <a:ea typeface="Calibri"/>
                <a:cs typeface="Calibri"/>
                <a:sym typeface="Calibri"/>
              </a:rPr>
              <a:t>Sortir les blocs “</a:t>
            </a:r>
            <a:r>
              <a:rPr b="1" lang="fr" sz="1200">
                <a:solidFill>
                  <a:srgbClr val="398FA1"/>
                </a:solidFill>
                <a:latin typeface="Calibri"/>
                <a:ea typeface="Calibri"/>
                <a:cs typeface="Calibri"/>
                <a:sym typeface="Calibri"/>
              </a:rPr>
              <a:t>Débit en baudes séries” et “fonction serial printing”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rPr b="1" lang="fr" sz="1200">
                <a:solidFill>
                  <a:srgbClr val="398FA1"/>
                </a:solidFill>
                <a:latin typeface="Calibri"/>
                <a:ea typeface="Calibri"/>
                <a:cs typeface="Calibri"/>
                <a:sym typeface="Calibri"/>
              </a:rPr>
              <a:t>Sortir “Délais en ms”</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t/>
            </a:r>
            <a:endParaRPr b="1" sz="1200">
              <a:solidFill>
                <a:srgbClr val="398FA1"/>
              </a:solidFill>
              <a:latin typeface="Calibri"/>
              <a:ea typeface="Calibri"/>
              <a:cs typeface="Calibri"/>
              <a:sym typeface="Calibri"/>
            </a:endParaRPr>
          </a:p>
          <a:p>
            <a:pPr indent="0" lvl="0" marL="0" rtl="0" algn="l">
              <a:spcBef>
                <a:spcPts val="0"/>
              </a:spcBef>
              <a:spcAft>
                <a:spcPts val="0"/>
              </a:spcAft>
              <a:buNone/>
            </a:pPr>
            <a:r>
              <a:rPr b="1" lang="fr" sz="1200">
                <a:solidFill>
                  <a:srgbClr val="398FA1"/>
                </a:solidFill>
                <a:latin typeface="Calibri"/>
                <a:ea typeface="Calibri"/>
                <a:cs typeface="Calibri"/>
                <a:sym typeface="Calibri"/>
              </a:rPr>
              <a:t>Sorti les blocs opérations :  </a:t>
            </a:r>
            <a:endParaRPr b="1" sz="1200">
              <a:solidFill>
                <a:srgbClr val="398FA1"/>
              </a:solidFill>
              <a:latin typeface="Calibri"/>
              <a:ea typeface="Calibri"/>
              <a:cs typeface="Calibri"/>
              <a:sym typeface="Calibri"/>
            </a:endParaRPr>
          </a:p>
          <a:p>
            <a:pPr indent="-304800" lvl="0" marL="457200" rtl="0" algn="l">
              <a:spcBef>
                <a:spcPts val="0"/>
              </a:spcBef>
              <a:spcAft>
                <a:spcPts val="0"/>
              </a:spcAft>
              <a:buClr>
                <a:srgbClr val="398FA1"/>
              </a:buClr>
              <a:buSzPts val="1200"/>
              <a:buFont typeface="Calibri"/>
              <a:buChar char="-"/>
            </a:pPr>
            <a:r>
              <a:rPr lang="fr" sz="1200">
                <a:solidFill>
                  <a:srgbClr val="398FA1"/>
                </a:solidFill>
                <a:latin typeface="Calibri"/>
                <a:ea typeface="Calibri"/>
                <a:cs typeface="Calibri"/>
                <a:sym typeface="Calibri"/>
              </a:rPr>
              <a:t>“Valeur &gt; Valeur” ET “Valeur &lt; Valeur”</a:t>
            </a:r>
            <a:endParaRPr b="1" sz="1200">
              <a:solidFill>
                <a:srgbClr val="398FA1"/>
              </a:solidFill>
              <a:latin typeface="Calibri"/>
              <a:ea typeface="Calibri"/>
              <a:cs typeface="Calibri"/>
              <a:sym typeface="Calibri"/>
            </a:endParaRPr>
          </a:p>
        </p:txBody>
      </p:sp>
      <p:cxnSp>
        <p:nvCxnSpPr>
          <p:cNvPr id="177" name="Google Shape;177;p18"/>
          <p:cNvCxnSpPr/>
          <p:nvPr/>
        </p:nvCxnSpPr>
        <p:spPr>
          <a:xfrm rot="10800000">
            <a:off x="1033394" y="3733358"/>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78" name="Google Shape;178;p18"/>
          <p:cNvCxnSpPr/>
          <p:nvPr/>
        </p:nvCxnSpPr>
        <p:spPr>
          <a:xfrm rot="10800000">
            <a:off x="1020294" y="3128533"/>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79" name="Google Shape;179;p18"/>
          <p:cNvCxnSpPr/>
          <p:nvPr/>
        </p:nvCxnSpPr>
        <p:spPr>
          <a:xfrm rot="10800000">
            <a:off x="1029794" y="2556183"/>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180" name="Google Shape;180;p18"/>
          <p:cNvCxnSpPr/>
          <p:nvPr/>
        </p:nvCxnSpPr>
        <p:spPr>
          <a:xfrm rot="10800000">
            <a:off x="712398" y="2126738"/>
            <a:ext cx="165000" cy="168600"/>
          </a:xfrm>
          <a:prstGeom prst="straightConnector1">
            <a:avLst/>
          </a:prstGeom>
          <a:noFill/>
          <a:ln cap="flat" cmpd="sng" w="38100">
            <a:solidFill>
              <a:schemeClr val="lt1"/>
            </a:solidFill>
            <a:prstDash val="solid"/>
            <a:round/>
            <a:headEnd len="med" w="med" type="none"/>
            <a:tailEnd len="med" w="med" type="none"/>
          </a:ln>
        </p:spPr>
      </p:cxnSp>
      <p:cxnSp>
        <p:nvCxnSpPr>
          <p:cNvPr id="181" name="Google Shape;181;p18"/>
          <p:cNvCxnSpPr/>
          <p:nvPr/>
        </p:nvCxnSpPr>
        <p:spPr>
          <a:xfrm rot="10800000">
            <a:off x="935600" y="2019763"/>
            <a:ext cx="32100" cy="213900"/>
          </a:xfrm>
          <a:prstGeom prst="straightConnector1">
            <a:avLst/>
          </a:prstGeom>
          <a:noFill/>
          <a:ln cap="flat" cmpd="sng" w="38100">
            <a:solidFill>
              <a:schemeClr val="lt1"/>
            </a:solidFill>
            <a:prstDash val="solid"/>
            <a:round/>
            <a:headEnd len="med" w="med" type="none"/>
            <a:tailEnd len="med" w="med" type="none"/>
          </a:ln>
        </p:spPr>
      </p:cxnSp>
      <p:cxnSp>
        <p:nvCxnSpPr>
          <p:cNvPr id="182" name="Google Shape;182;p18"/>
          <p:cNvCxnSpPr/>
          <p:nvPr/>
        </p:nvCxnSpPr>
        <p:spPr>
          <a:xfrm>
            <a:off x="660625" y="2405381"/>
            <a:ext cx="213900" cy="0"/>
          </a:xfrm>
          <a:prstGeom prst="straightConnector1">
            <a:avLst/>
          </a:prstGeom>
          <a:noFill/>
          <a:ln cap="flat" cmpd="sng" w="38100">
            <a:solidFill>
              <a:schemeClr val="lt1"/>
            </a:solidFill>
            <a:prstDash val="solid"/>
            <a:round/>
            <a:headEnd len="med" w="med" type="none"/>
            <a:tailEnd len="med" w="med" type="none"/>
          </a:ln>
        </p:spPr>
      </p:cxnSp>
      <p:sp>
        <p:nvSpPr>
          <p:cNvPr id="183" name="Google Shape;183;p18"/>
          <p:cNvSpPr/>
          <p:nvPr/>
        </p:nvSpPr>
        <p:spPr>
          <a:xfrm>
            <a:off x="936497" y="2298028"/>
            <a:ext cx="193800" cy="193800"/>
          </a:xfrm>
          <a:prstGeom prst="ellipse">
            <a:avLst/>
          </a:prstGeom>
          <a:solidFill>
            <a:schemeClr val="lt1"/>
          </a:solidFill>
          <a:ln cap="flat" cmpd="sng" w="28575">
            <a:solidFill>
              <a:srgbClr val="188D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8"/>
          <p:cNvSpPr/>
          <p:nvPr/>
        </p:nvSpPr>
        <p:spPr>
          <a:xfrm>
            <a:off x="923397" y="3358865"/>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p:nvPr/>
        </p:nvSpPr>
        <p:spPr>
          <a:xfrm>
            <a:off x="936497" y="3938690"/>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18"/>
          <p:cNvPicPr preferRelativeResize="0"/>
          <p:nvPr/>
        </p:nvPicPr>
        <p:blipFill>
          <a:blip r:embed="rId4">
            <a:alphaModFix/>
          </a:blip>
          <a:stretch>
            <a:fillRect/>
          </a:stretch>
        </p:blipFill>
        <p:spPr>
          <a:xfrm>
            <a:off x="478825" y="1192500"/>
            <a:ext cx="4093199" cy="576250"/>
          </a:xfrm>
          <a:prstGeom prst="rect">
            <a:avLst/>
          </a:prstGeom>
          <a:noFill/>
          <a:ln>
            <a:noFill/>
          </a:ln>
        </p:spPr>
      </p:pic>
      <p:sp>
        <p:nvSpPr>
          <p:cNvPr id="187" name="Google Shape;187;p18"/>
          <p:cNvSpPr txBox="1"/>
          <p:nvPr/>
        </p:nvSpPr>
        <p:spPr>
          <a:xfrm>
            <a:off x="546851" y="1242125"/>
            <a:ext cx="365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u="sng">
                <a:solidFill>
                  <a:schemeClr val="lt1"/>
                </a:solidFill>
                <a:latin typeface="Oswald"/>
                <a:ea typeface="Oswald"/>
                <a:cs typeface="Oswald"/>
                <a:sym typeface="Oswald"/>
                <a:hlinkClick r:id="rId5">
                  <a:extLst>
                    <a:ext uri="{A12FA001-AC4F-418D-AE19-62706E023703}">
                      <ahyp:hlinkClr val="tx"/>
                    </a:ext>
                  </a:extLst>
                </a:hlinkClick>
              </a:rPr>
              <a:t>CodeCraft</a:t>
            </a:r>
            <a:r>
              <a:rPr lang="fr" sz="1800">
                <a:solidFill>
                  <a:schemeClr val="lt1"/>
                </a:solidFill>
                <a:latin typeface="Oswald"/>
                <a:ea typeface="Oswald"/>
                <a:cs typeface="Oswald"/>
                <a:sym typeface="Oswald"/>
              </a:rPr>
              <a:t> : la programmation en bloc</a:t>
            </a:r>
            <a:endParaRPr sz="1800">
              <a:solidFill>
                <a:schemeClr val="lt1"/>
              </a:solidFill>
              <a:latin typeface="Oswald"/>
              <a:ea typeface="Oswald"/>
              <a:cs typeface="Oswald"/>
              <a:sym typeface="Oswald"/>
            </a:endParaRPr>
          </a:p>
        </p:txBody>
      </p:sp>
      <p:pic>
        <p:nvPicPr>
          <p:cNvPr id="188" name="Google Shape;188;p18"/>
          <p:cNvPicPr preferRelativeResize="0"/>
          <p:nvPr/>
        </p:nvPicPr>
        <p:blipFill>
          <a:blip r:embed="rId6">
            <a:alphaModFix/>
          </a:blip>
          <a:stretch>
            <a:fillRect/>
          </a:stretch>
        </p:blipFill>
        <p:spPr>
          <a:xfrm>
            <a:off x="4572075" y="1165800"/>
            <a:ext cx="4307475" cy="3672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7F9"/>
        </a:solidFill>
      </p:bgPr>
    </p:bg>
    <p:spTree>
      <p:nvGrpSpPr>
        <p:cNvPr id="192" name="Shape 192"/>
        <p:cNvGrpSpPr/>
        <p:nvPr/>
      </p:nvGrpSpPr>
      <p:grpSpPr>
        <a:xfrm>
          <a:off x="0" y="0"/>
          <a:ext cx="0" cy="0"/>
          <a:chOff x="0" y="0"/>
          <a:chExt cx="0" cy="0"/>
        </a:xfrm>
      </p:grpSpPr>
      <p:pic>
        <p:nvPicPr>
          <p:cNvPr id="193" name="Google Shape;193;p19"/>
          <p:cNvPicPr preferRelativeResize="0"/>
          <p:nvPr/>
        </p:nvPicPr>
        <p:blipFill>
          <a:blip r:embed="rId3">
            <a:alphaModFix/>
          </a:blip>
          <a:stretch>
            <a:fillRect/>
          </a:stretch>
        </p:blipFill>
        <p:spPr>
          <a:xfrm>
            <a:off x="2952650" y="1624400"/>
            <a:ext cx="3890349" cy="599650"/>
          </a:xfrm>
          <a:prstGeom prst="rect">
            <a:avLst/>
          </a:prstGeom>
          <a:noFill/>
          <a:ln>
            <a:noFill/>
          </a:ln>
        </p:spPr>
      </p:pic>
      <p:pic>
        <p:nvPicPr>
          <p:cNvPr id="194" name="Google Shape;194;p19"/>
          <p:cNvPicPr preferRelativeResize="0"/>
          <p:nvPr/>
        </p:nvPicPr>
        <p:blipFill>
          <a:blip r:embed="rId4">
            <a:alphaModFix/>
          </a:blip>
          <a:stretch>
            <a:fillRect/>
          </a:stretch>
        </p:blipFill>
        <p:spPr>
          <a:xfrm>
            <a:off x="3901495" y="470125"/>
            <a:ext cx="1234059" cy="1257825"/>
          </a:xfrm>
          <a:prstGeom prst="rect">
            <a:avLst/>
          </a:prstGeom>
          <a:noFill/>
          <a:ln>
            <a:noFill/>
          </a:ln>
        </p:spPr>
      </p:pic>
      <p:sp>
        <p:nvSpPr>
          <p:cNvPr id="195" name="Google Shape;195;p19"/>
          <p:cNvSpPr txBox="1"/>
          <p:nvPr/>
        </p:nvSpPr>
        <p:spPr>
          <a:xfrm>
            <a:off x="3026700" y="1677925"/>
            <a:ext cx="3279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rgbClr val="398FA1"/>
                </a:solidFill>
                <a:latin typeface="Bebas Neue"/>
                <a:ea typeface="Bebas Neue"/>
                <a:cs typeface="Bebas Neue"/>
                <a:sym typeface="Bebas Neue"/>
              </a:rPr>
              <a:t>Pause : on reprend dans 5 minutes !</a:t>
            </a:r>
            <a:endParaRPr sz="2000">
              <a:solidFill>
                <a:srgbClr val="398FA1"/>
              </a:solidFill>
              <a:latin typeface="Bebas Neue"/>
              <a:ea typeface="Bebas Neue"/>
              <a:cs typeface="Bebas Neue"/>
              <a:sym typeface="Bebas Neue"/>
            </a:endParaRPr>
          </a:p>
        </p:txBody>
      </p:sp>
      <p:sp>
        <p:nvSpPr>
          <p:cNvPr id="196" name="Google Shape;196;p19"/>
          <p:cNvSpPr txBox="1"/>
          <p:nvPr/>
        </p:nvSpPr>
        <p:spPr>
          <a:xfrm>
            <a:off x="1015875" y="395650"/>
            <a:ext cx="288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rgbClr val="398FA1"/>
                </a:solidFill>
              </a:rPr>
              <a:t>Microcontrôleur.</a:t>
            </a:r>
            <a:endParaRPr b="1" sz="1800">
              <a:solidFill>
                <a:srgbClr val="398FA1"/>
              </a:solidFill>
            </a:endParaRPr>
          </a:p>
        </p:txBody>
      </p:sp>
      <p:cxnSp>
        <p:nvCxnSpPr>
          <p:cNvPr id="197" name="Google Shape;197;p19"/>
          <p:cNvCxnSpPr/>
          <p:nvPr/>
        </p:nvCxnSpPr>
        <p:spPr>
          <a:xfrm rot="10800000">
            <a:off x="4461680" y="44891"/>
            <a:ext cx="0" cy="128400"/>
          </a:xfrm>
          <a:prstGeom prst="straightConnector1">
            <a:avLst/>
          </a:prstGeom>
          <a:noFill/>
          <a:ln cap="flat" cmpd="sng" w="38100">
            <a:solidFill>
              <a:srgbClr val="C6F8F3"/>
            </a:solidFill>
            <a:prstDash val="solid"/>
            <a:round/>
            <a:headEnd len="med" w="med" type="none"/>
            <a:tailEnd len="med" w="med" type="none"/>
          </a:ln>
        </p:spPr>
      </p:cxnSp>
      <p:cxnSp>
        <p:nvCxnSpPr>
          <p:cNvPr id="198" name="Google Shape;198;p19"/>
          <p:cNvCxnSpPr/>
          <p:nvPr/>
        </p:nvCxnSpPr>
        <p:spPr>
          <a:xfrm rot="10800000">
            <a:off x="4461680" y="341716"/>
            <a:ext cx="0" cy="128400"/>
          </a:xfrm>
          <a:prstGeom prst="straightConnector1">
            <a:avLst/>
          </a:prstGeom>
          <a:noFill/>
          <a:ln cap="flat" cmpd="sng" w="38100">
            <a:solidFill>
              <a:srgbClr val="C6F8F3"/>
            </a:solidFill>
            <a:prstDash val="solid"/>
            <a:round/>
            <a:headEnd len="med" w="med" type="none"/>
            <a:tailEnd len="med" w="med" type="none"/>
          </a:ln>
        </p:spPr>
      </p:cxnSp>
      <p:pic>
        <p:nvPicPr>
          <p:cNvPr id="199" name="Google Shape;199;p19"/>
          <p:cNvPicPr preferRelativeResize="0"/>
          <p:nvPr/>
        </p:nvPicPr>
        <p:blipFill>
          <a:blip r:embed="rId5">
            <a:alphaModFix/>
          </a:blip>
          <a:stretch>
            <a:fillRect/>
          </a:stretch>
        </p:blipFill>
        <p:spPr>
          <a:xfrm>
            <a:off x="3131564" y="4159702"/>
            <a:ext cx="1842028" cy="417319"/>
          </a:xfrm>
          <a:prstGeom prst="rect">
            <a:avLst/>
          </a:prstGeom>
          <a:noFill/>
          <a:ln>
            <a:noFill/>
          </a:ln>
        </p:spPr>
      </p:pic>
      <p:pic>
        <p:nvPicPr>
          <p:cNvPr id="200" name="Google Shape;200;p19"/>
          <p:cNvPicPr preferRelativeResize="0"/>
          <p:nvPr/>
        </p:nvPicPr>
        <p:blipFill>
          <a:blip r:embed="rId6">
            <a:alphaModFix/>
          </a:blip>
          <a:stretch>
            <a:fillRect/>
          </a:stretch>
        </p:blipFill>
        <p:spPr>
          <a:xfrm>
            <a:off x="4973595" y="4168271"/>
            <a:ext cx="1227247" cy="400181"/>
          </a:xfrm>
          <a:prstGeom prst="rect">
            <a:avLst/>
          </a:prstGeom>
          <a:noFill/>
          <a:ln>
            <a:noFill/>
          </a:ln>
        </p:spPr>
      </p:pic>
      <p:sp>
        <p:nvSpPr>
          <p:cNvPr id="201" name="Google Shape;201;p19"/>
          <p:cNvSpPr txBox="1"/>
          <p:nvPr/>
        </p:nvSpPr>
        <p:spPr>
          <a:xfrm>
            <a:off x="3992550" y="4568450"/>
            <a:ext cx="1347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u="sng">
                <a:solidFill>
                  <a:srgbClr val="398FA1"/>
                </a:solidFill>
                <a:latin typeface="Oswald Medium"/>
                <a:ea typeface="Oswald Medium"/>
                <a:cs typeface="Oswald Medium"/>
                <a:sym typeface="Oswald Medium"/>
              </a:rPr>
              <a:t>public@snzn.org</a:t>
            </a:r>
            <a:endParaRPr sz="1200" u="sng">
              <a:solidFill>
                <a:srgbClr val="398FA1"/>
              </a:solidFill>
              <a:latin typeface="Oswald Medium"/>
              <a:ea typeface="Oswald Medium"/>
              <a:cs typeface="Oswald Medium"/>
              <a:sym typeface="Oswald Medium"/>
            </a:endParaRPr>
          </a:p>
        </p:txBody>
      </p:sp>
      <p:sp>
        <p:nvSpPr>
          <p:cNvPr id="202" name="Google Shape;202;p19"/>
          <p:cNvSpPr/>
          <p:nvPr/>
        </p:nvSpPr>
        <p:spPr>
          <a:xfrm>
            <a:off x="2653409" y="3655903"/>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txBox="1"/>
          <p:nvPr/>
        </p:nvSpPr>
        <p:spPr>
          <a:xfrm>
            <a:off x="2917900" y="2570850"/>
            <a:ext cx="37407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test de notre programmation &amp;</a:t>
            </a:r>
            <a:r>
              <a:rPr lang="fr">
                <a:solidFill>
                  <a:srgbClr val="398FA1"/>
                </a:solidFill>
                <a:latin typeface="Bebas Neue"/>
                <a:ea typeface="Bebas Neue"/>
                <a:cs typeface="Bebas Neue"/>
                <a:sym typeface="Bebas Neue"/>
              </a:rPr>
              <a:t> ajustement</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Assemblage avec l’objet “pot de fleur”</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t/>
            </a:r>
            <a:endParaRPr>
              <a:solidFill>
                <a:srgbClr val="398FA1"/>
              </a:solidFill>
              <a:latin typeface="Bebas Neue"/>
              <a:ea typeface="Bebas Neue"/>
              <a:cs typeface="Bebas Neue"/>
              <a:sym typeface="Bebas Neue"/>
            </a:endParaRPr>
          </a:p>
          <a:p>
            <a:pPr indent="0" lvl="0" marL="0" rtl="0" algn="l">
              <a:lnSpc>
                <a:spcPct val="115000"/>
              </a:lnSpc>
              <a:spcBef>
                <a:spcPts val="0"/>
              </a:spcBef>
              <a:spcAft>
                <a:spcPts val="0"/>
              </a:spcAft>
              <a:buNone/>
            </a:pPr>
            <a:r>
              <a:rPr lang="fr">
                <a:solidFill>
                  <a:srgbClr val="398FA1"/>
                </a:solidFill>
                <a:latin typeface="Bebas Neue"/>
                <a:ea typeface="Bebas Neue"/>
                <a:cs typeface="Bebas Neue"/>
                <a:sym typeface="Bebas Neue"/>
              </a:rPr>
              <a:t>Personnaliser les réglages du code (couleurs, notes, etc)</a:t>
            </a:r>
            <a:endParaRPr>
              <a:solidFill>
                <a:srgbClr val="398FA1"/>
              </a:solidFill>
              <a:latin typeface="Bebas Neue"/>
              <a:ea typeface="Bebas Neue"/>
              <a:cs typeface="Bebas Neue"/>
              <a:sym typeface="Bebas Neue"/>
            </a:endParaRPr>
          </a:p>
          <a:p>
            <a:pPr indent="0" lvl="0" marL="0" rtl="0" algn="l">
              <a:spcBef>
                <a:spcPts val="0"/>
              </a:spcBef>
              <a:spcAft>
                <a:spcPts val="0"/>
              </a:spcAft>
              <a:buClr>
                <a:schemeClr val="dk1"/>
              </a:buClr>
              <a:buSzPts val="1100"/>
              <a:buFont typeface="Arial"/>
              <a:buNone/>
            </a:pPr>
            <a:r>
              <a:t/>
            </a:r>
            <a:endParaRPr>
              <a:solidFill>
                <a:srgbClr val="398FA1"/>
              </a:solidFill>
              <a:latin typeface="Bebas Neue"/>
              <a:ea typeface="Bebas Neue"/>
              <a:cs typeface="Bebas Neue"/>
              <a:sym typeface="Bebas Neue"/>
            </a:endParaRPr>
          </a:p>
        </p:txBody>
      </p:sp>
      <p:cxnSp>
        <p:nvCxnSpPr>
          <p:cNvPr id="204" name="Google Shape;204;p19"/>
          <p:cNvCxnSpPr/>
          <p:nvPr/>
        </p:nvCxnSpPr>
        <p:spPr>
          <a:xfrm rot="10800000">
            <a:off x="2738106" y="3465720"/>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205" name="Google Shape;205;p19"/>
          <p:cNvCxnSpPr/>
          <p:nvPr/>
        </p:nvCxnSpPr>
        <p:spPr>
          <a:xfrm rot="10800000">
            <a:off x="2747606" y="2893370"/>
            <a:ext cx="0" cy="128400"/>
          </a:xfrm>
          <a:prstGeom prst="straightConnector1">
            <a:avLst/>
          </a:prstGeom>
          <a:noFill/>
          <a:ln cap="flat" cmpd="sng" w="38100">
            <a:solidFill>
              <a:schemeClr val="lt1"/>
            </a:solidFill>
            <a:prstDash val="solid"/>
            <a:round/>
            <a:headEnd len="med" w="med" type="none"/>
            <a:tailEnd len="med" w="med" type="none"/>
          </a:ln>
        </p:spPr>
      </p:cxnSp>
      <p:cxnSp>
        <p:nvCxnSpPr>
          <p:cNvPr id="206" name="Google Shape;206;p19"/>
          <p:cNvCxnSpPr/>
          <p:nvPr/>
        </p:nvCxnSpPr>
        <p:spPr>
          <a:xfrm rot="10800000">
            <a:off x="2430211" y="2463925"/>
            <a:ext cx="165000" cy="168600"/>
          </a:xfrm>
          <a:prstGeom prst="straightConnector1">
            <a:avLst/>
          </a:prstGeom>
          <a:noFill/>
          <a:ln cap="flat" cmpd="sng" w="38100">
            <a:solidFill>
              <a:schemeClr val="lt1"/>
            </a:solidFill>
            <a:prstDash val="solid"/>
            <a:round/>
            <a:headEnd len="med" w="med" type="none"/>
            <a:tailEnd len="med" w="med" type="none"/>
          </a:ln>
        </p:spPr>
      </p:cxnSp>
      <p:cxnSp>
        <p:nvCxnSpPr>
          <p:cNvPr id="207" name="Google Shape;207;p19"/>
          <p:cNvCxnSpPr/>
          <p:nvPr/>
        </p:nvCxnSpPr>
        <p:spPr>
          <a:xfrm rot="10800000">
            <a:off x="2653413" y="2356950"/>
            <a:ext cx="32100" cy="213900"/>
          </a:xfrm>
          <a:prstGeom prst="straightConnector1">
            <a:avLst/>
          </a:prstGeom>
          <a:noFill/>
          <a:ln cap="flat" cmpd="sng" w="38100">
            <a:solidFill>
              <a:schemeClr val="lt1"/>
            </a:solidFill>
            <a:prstDash val="solid"/>
            <a:round/>
            <a:headEnd len="med" w="med" type="none"/>
            <a:tailEnd len="med" w="med" type="none"/>
          </a:ln>
        </p:spPr>
      </p:cxnSp>
      <p:cxnSp>
        <p:nvCxnSpPr>
          <p:cNvPr id="208" name="Google Shape;208;p19"/>
          <p:cNvCxnSpPr/>
          <p:nvPr/>
        </p:nvCxnSpPr>
        <p:spPr>
          <a:xfrm>
            <a:off x="2378438" y="2742568"/>
            <a:ext cx="213900" cy="0"/>
          </a:xfrm>
          <a:prstGeom prst="straightConnector1">
            <a:avLst/>
          </a:prstGeom>
          <a:noFill/>
          <a:ln cap="flat" cmpd="sng" w="38100">
            <a:solidFill>
              <a:schemeClr val="lt1"/>
            </a:solidFill>
            <a:prstDash val="solid"/>
            <a:round/>
            <a:headEnd len="med" w="med" type="none"/>
            <a:tailEnd len="med" w="med" type="none"/>
          </a:ln>
        </p:spPr>
      </p:cxnSp>
      <p:sp>
        <p:nvSpPr>
          <p:cNvPr id="209" name="Google Shape;209;p19"/>
          <p:cNvSpPr/>
          <p:nvPr/>
        </p:nvSpPr>
        <p:spPr>
          <a:xfrm>
            <a:off x="2650709" y="3146853"/>
            <a:ext cx="193800" cy="193800"/>
          </a:xfrm>
          <a:prstGeom prst="ellipse">
            <a:avLst/>
          </a:prstGeom>
          <a:solidFill>
            <a:srgbClr val="188D9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9"/>
          <p:cNvSpPr/>
          <p:nvPr/>
        </p:nvSpPr>
        <p:spPr>
          <a:xfrm>
            <a:off x="2653409" y="2635215"/>
            <a:ext cx="193800" cy="193800"/>
          </a:xfrm>
          <a:prstGeom prst="ellipse">
            <a:avLst/>
          </a:prstGeom>
          <a:solidFill>
            <a:schemeClr val="lt1"/>
          </a:solid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