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9"/>
    <p:sldId id="257" r:id="rId30"/>
    <p:sldId id="258" r:id="rId31"/>
    <p:sldId id="259" r:id="rId32"/>
    <p:sldId id="260" r:id="rId33"/>
    <p:sldId id="261" r:id="rId34"/>
    <p:sldId id="262" r:id="rId35"/>
    <p:sldId id="263" r:id="rId36"/>
  </p:sldIdLst>
  <p:sldSz cx="18288000" cy="10287000"/>
  <p:notesSz cx="6858000" cy="9144000"/>
  <p:embeddedFontLst>
    <p:embeddedFont>
      <p:font typeface="Montserrat Classic" charset="1" panose="00000500000000000000"/>
      <p:regular r:id="rId6"/>
    </p:embeddedFont>
    <p:embeddedFont>
      <p:font typeface="Montserrat Classic Bold" charset="1" panose="00000800000000000000"/>
      <p:regular r:id="rId7"/>
    </p:embeddedFont>
    <p:embeddedFont>
      <p:font typeface="Arimo" charset="1" panose="020B0604020202020204"/>
      <p:regular r:id="rId8"/>
    </p:embeddedFont>
    <p:embeddedFont>
      <p:font typeface="Arimo Bold" charset="1" panose="020B0704020202020204"/>
      <p:regular r:id="rId9"/>
    </p:embeddedFont>
    <p:embeddedFont>
      <p:font typeface="Arimo Italics" charset="1" panose="020B0604020202090204"/>
      <p:regular r:id="rId10"/>
    </p:embeddedFont>
    <p:embeddedFont>
      <p:font typeface="Arimo Bold Italics" charset="1" panose="020B0704020202090204"/>
      <p:regular r:id="rId11"/>
    </p:embeddedFont>
    <p:embeddedFont>
      <p:font typeface="PT Serif" charset="1" panose="020A0603040505020204"/>
      <p:regular r:id="rId12"/>
    </p:embeddedFont>
    <p:embeddedFont>
      <p:font typeface="PT Serif Bold" charset="1" panose="020A0703040505020204"/>
      <p:regular r:id="rId13"/>
    </p:embeddedFont>
    <p:embeddedFont>
      <p:font typeface="PT Serif Italics" charset="1" panose="020A0603040505090204"/>
      <p:regular r:id="rId14"/>
    </p:embeddedFont>
    <p:embeddedFont>
      <p:font typeface="PT Serif Bold Italics" charset="1" panose="020A0703040505090204"/>
      <p:regular r:id="rId15"/>
    </p:embeddedFont>
    <p:embeddedFont>
      <p:font typeface="YWFT Ultramagnetic Rough" charset="1" panose="00000100000000000000"/>
      <p:regular r:id="rId16"/>
    </p:embeddedFont>
    <p:embeddedFont>
      <p:font typeface="Barlow 1" charset="1" panose="00000800000000000000"/>
      <p:regular r:id="rId17"/>
    </p:embeddedFont>
    <p:embeddedFont>
      <p:font typeface="Barlow 2" charset="1" panose="00000400000000000000"/>
      <p:regular r:id="rId18"/>
    </p:embeddedFont>
    <p:embeddedFont>
      <p:font typeface="Public Sans" charset="1" panose="00000000000000000000"/>
      <p:regular r:id="rId19"/>
    </p:embeddedFont>
    <p:embeddedFont>
      <p:font typeface="Public Sans Bold" charset="1" panose="00000000000000000000"/>
      <p:regular r:id="rId20"/>
    </p:embeddedFont>
    <p:embeddedFont>
      <p:font typeface="Public Sans Italics" charset="1" panose="00000000000000000000"/>
      <p:regular r:id="rId21"/>
    </p:embeddedFont>
    <p:embeddedFont>
      <p:font typeface="Public Sans Bold Italics" charset="1" panose="00000000000000000000"/>
      <p:regular r:id="rId22"/>
    </p:embeddedFont>
    <p:embeddedFont>
      <p:font typeface="Public Sans Thin" charset="1" panose="00000000000000000000"/>
      <p:regular r:id="rId23"/>
    </p:embeddedFont>
    <p:embeddedFont>
      <p:font typeface="Public Sans Thin Italics" charset="1" panose="00000000000000000000"/>
      <p:regular r:id="rId24"/>
    </p:embeddedFont>
    <p:embeddedFont>
      <p:font typeface="Public Sans Medium" charset="1" panose="00000000000000000000"/>
      <p:regular r:id="rId25"/>
    </p:embeddedFont>
    <p:embeddedFont>
      <p:font typeface="Public Sans Medium Italics" charset="1" panose="00000000000000000000"/>
      <p:regular r:id="rId26"/>
    </p:embeddedFont>
    <p:embeddedFont>
      <p:font typeface="Public Sans Heavy" charset="1" panose="00000000000000000000"/>
      <p:regular r:id="rId27"/>
    </p:embeddedFont>
    <p:embeddedFont>
      <p:font typeface="Public Sans Heavy Italics" charset="1" panose="0000000000000000000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slides/slide1.xml" Type="http://schemas.openxmlformats.org/officeDocument/2006/relationships/slide"/><Relationship Id="rId3" Target="viewProps.xml" Type="http://schemas.openxmlformats.org/officeDocument/2006/relationships/viewProps"/><Relationship Id="rId30" Target="slides/slide2.xml" Type="http://schemas.openxmlformats.org/officeDocument/2006/relationships/slide"/><Relationship Id="rId31" Target="slides/slide3.xml" Type="http://schemas.openxmlformats.org/officeDocument/2006/relationships/slide"/><Relationship Id="rId32" Target="slides/slide4.xml" Type="http://schemas.openxmlformats.org/officeDocument/2006/relationships/slide"/><Relationship Id="rId33" Target="slides/slide5.xml" Type="http://schemas.openxmlformats.org/officeDocument/2006/relationships/slide"/><Relationship Id="rId34" Target="slides/slide6.xml" Type="http://schemas.openxmlformats.org/officeDocument/2006/relationships/slide"/><Relationship Id="rId35" Target="slides/slide7.xml" Type="http://schemas.openxmlformats.org/officeDocument/2006/relationships/slide"/><Relationship Id="rId36" Target="slides/slide8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2.png" Type="http://schemas.openxmlformats.org/officeDocument/2006/relationships/image"/><Relationship Id="rId5" Target="../media/image13.svg" Type="http://schemas.openxmlformats.org/officeDocument/2006/relationships/image"/><Relationship Id="rId6" Target="../media/image14.png" Type="http://schemas.openxmlformats.org/officeDocument/2006/relationships/image"/><Relationship Id="rId7" Target="../media/image15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svg" Type="http://schemas.openxmlformats.org/officeDocument/2006/relationships/image"/><Relationship Id="rId11" Target="../media/image25.png" Type="http://schemas.openxmlformats.org/officeDocument/2006/relationships/image"/><Relationship Id="rId12" Target="../media/image26.svg" Type="http://schemas.openxmlformats.org/officeDocument/2006/relationships/image"/><Relationship Id="rId13" Target="../media/image9.png" Type="http://schemas.openxmlformats.org/officeDocument/2006/relationships/image"/><Relationship Id="rId2" Target="../media/image16.png" Type="http://schemas.openxmlformats.org/officeDocument/2006/relationships/image"/><Relationship Id="rId3" Target="../media/image17.png" Type="http://schemas.openxmlformats.org/officeDocument/2006/relationships/image"/><Relationship Id="rId4" Target="../media/image18.svg" Type="http://schemas.openxmlformats.org/officeDocument/2006/relationships/image"/><Relationship Id="rId5" Target="../media/image19.png" Type="http://schemas.openxmlformats.org/officeDocument/2006/relationships/image"/><Relationship Id="rId6" Target="../media/image20.svg" Type="http://schemas.openxmlformats.org/officeDocument/2006/relationships/image"/><Relationship Id="rId7" Target="../media/image21.png" Type="http://schemas.openxmlformats.org/officeDocument/2006/relationships/image"/><Relationship Id="rId8" Target="../media/image22.svg" Type="http://schemas.openxmlformats.org/officeDocument/2006/relationships/image"/><Relationship Id="rId9" Target="../media/image23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png" Type="http://schemas.openxmlformats.org/officeDocument/2006/relationships/image"/><Relationship Id="rId3" Target="../media/image28.png" Type="http://schemas.openxmlformats.org/officeDocument/2006/relationships/image"/><Relationship Id="rId4" Target="../media/image29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png" Type="http://schemas.openxmlformats.org/officeDocument/2006/relationships/image"/><Relationship Id="rId3" Target="../media/image31.svg" Type="http://schemas.openxmlformats.org/officeDocument/2006/relationships/image"/><Relationship Id="rId4" Target="../media/image32.png" Type="http://schemas.openxmlformats.org/officeDocument/2006/relationships/image"/><Relationship Id="rId5" Target="../media/image33.svg" Type="http://schemas.openxmlformats.org/officeDocument/2006/relationships/image"/><Relationship Id="rId6" Target="../media/image34.png" Type="http://schemas.openxmlformats.org/officeDocument/2006/relationships/image"/><Relationship Id="rId7" Target="../media/image35.svg" Type="http://schemas.openxmlformats.org/officeDocument/2006/relationships/image"/><Relationship Id="rId8" Target="../media/image29.png" Type="http://schemas.openxmlformats.org/officeDocument/2006/relationships/image"/><Relationship Id="rId9" Target="../media/image36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7.png" Type="http://schemas.openxmlformats.org/officeDocument/2006/relationships/image"/><Relationship Id="rId3" Target="../media/image38.svg" Type="http://schemas.openxmlformats.org/officeDocument/2006/relationships/image"/><Relationship Id="rId4" Target="../media/image9.png" Type="http://schemas.openxmlformats.org/officeDocument/2006/relationships/image"/><Relationship Id="rId5" Target="../media/image39.jpeg" Type="http://schemas.openxmlformats.org/officeDocument/2006/relationships/image"/><Relationship Id="rId6" Target="../media/image36.png" Type="http://schemas.openxmlformats.org/officeDocument/2006/relationships/image"/><Relationship Id="rId7" Target="../media/image7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https://framaforms.org/inscription-au-cafe-visio-15-sur-lautonomisation-des-seniors-dans-leurs-pratiques-numeriques-le" TargetMode="External" Type="http://schemas.openxmlformats.org/officeDocument/2006/relationships/hyperlink"/><Relationship Id="rId2" Target="../media/image40.png" Type="http://schemas.openxmlformats.org/officeDocument/2006/relationships/image"/><Relationship Id="rId3" Target="../media/image41.svg" Type="http://schemas.openxmlformats.org/officeDocument/2006/relationships/image"/><Relationship Id="rId4" Target="../media/image7.png" Type="http://schemas.openxmlformats.org/officeDocument/2006/relationships/image"/><Relationship Id="rId5" Target="../media/image8.png" Type="http://schemas.openxmlformats.org/officeDocument/2006/relationships/image"/><Relationship Id="rId6" Target="../media/image42.png" Type="http://schemas.openxmlformats.org/officeDocument/2006/relationships/image"/><Relationship Id="rId7" Target="../media/image43.svg" Type="http://schemas.openxmlformats.org/officeDocument/2006/relationships/image"/><Relationship Id="rId8" Target="../media/image9.png" Type="http://schemas.openxmlformats.org/officeDocument/2006/relationships/image"/><Relationship Id="rId9" Target="../media/image44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5.png" Type="http://schemas.openxmlformats.org/officeDocument/2006/relationships/image"/><Relationship Id="rId3" Target="../media/image46.svg" Type="http://schemas.openxmlformats.org/officeDocument/2006/relationships/image"/><Relationship Id="rId4" Target="../media/image7.png" Type="http://schemas.openxmlformats.org/officeDocument/2006/relationships/image"/><Relationship Id="rId5" Target="../media/image8.png" Type="http://schemas.openxmlformats.org/officeDocument/2006/relationships/image"/><Relationship Id="rId6" Target="../media/image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69680">
            <a:off x="3843276" y="4012209"/>
            <a:ext cx="9371960" cy="605760"/>
            <a:chOff x="0" y="0"/>
            <a:chExt cx="1051278" cy="679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51278" cy="67950"/>
            </a:xfrm>
            <a:custGeom>
              <a:avLst/>
              <a:gdLst/>
              <a:ahLst/>
              <a:cxnLst/>
              <a:rect r="r" b="b" t="t" l="l"/>
              <a:pathLst>
                <a:path h="67950" w="1051278">
                  <a:moveTo>
                    <a:pt x="0" y="0"/>
                  </a:moveTo>
                  <a:lnTo>
                    <a:pt x="1051278" y="0"/>
                  </a:lnTo>
                  <a:lnTo>
                    <a:pt x="1051278" y="67950"/>
                  </a:lnTo>
                  <a:lnTo>
                    <a:pt x="0" y="67950"/>
                  </a:lnTo>
                  <a:close/>
                </a:path>
              </a:pathLst>
            </a:custGeom>
            <a:solidFill>
              <a:srgbClr val="FFE88D">
                <a:alpha val="64706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0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2933930" y="7451818"/>
            <a:ext cx="4777983" cy="2406366"/>
          </a:xfrm>
          <a:custGeom>
            <a:avLst/>
            <a:gdLst/>
            <a:ahLst/>
            <a:cxnLst/>
            <a:rect r="r" b="b" t="t" l="l"/>
            <a:pathLst>
              <a:path h="2406366" w="4777983">
                <a:moveTo>
                  <a:pt x="0" y="0"/>
                </a:moveTo>
                <a:lnTo>
                  <a:pt x="4777984" y="0"/>
                </a:lnTo>
                <a:lnTo>
                  <a:pt x="4777984" y="2406367"/>
                </a:lnTo>
                <a:lnTo>
                  <a:pt x="0" y="24063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2270055" y="9666037"/>
            <a:ext cx="13014215" cy="297077"/>
            <a:chOff x="0" y="0"/>
            <a:chExt cx="5017630" cy="11453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017630" cy="114538"/>
            </a:xfrm>
            <a:custGeom>
              <a:avLst/>
              <a:gdLst/>
              <a:ahLst/>
              <a:cxnLst/>
              <a:rect r="r" b="b" t="t" l="l"/>
              <a:pathLst>
                <a:path h="114538" w="5017630">
                  <a:moveTo>
                    <a:pt x="0" y="0"/>
                  </a:moveTo>
                  <a:lnTo>
                    <a:pt x="5017630" y="0"/>
                  </a:lnTo>
                  <a:lnTo>
                    <a:pt x="5017630" y="114538"/>
                  </a:lnTo>
                  <a:lnTo>
                    <a:pt x="0" y="114538"/>
                  </a:lnTo>
                  <a:close/>
                </a:path>
              </a:pathLst>
            </a:custGeom>
            <a:solidFill>
              <a:srgbClr val="1A0262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53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4935028" y="6930918"/>
            <a:ext cx="1150150" cy="1066502"/>
          </a:xfrm>
          <a:custGeom>
            <a:avLst/>
            <a:gdLst/>
            <a:ahLst/>
            <a:cxnLst/>
            <a:rect r="r" b="b" t="t" l="l"/>
            <a:pathLst>
              <a:path h="1066502" w="1150150">
                <a:moveTo>
                  <a:pt x="0" y="0"/>
                </a:moveTo>
                <a:lnTo>
                  <a:pt x="1150149" y="0"/>
                </a:lnTo>
                <a:lnTo>
                  <a:pt x="1150149" y="1066502"/>
                </a:lnTo>
                <a:lnTo>
                  <a:pt x="0" y="10665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570822" y="6379756"/>
            <a:ext cx="7049574" cy="3296069"/>
          </a:xfrm>
          <a:custGeom>
            <a:avLst/>
            <a:gdLst/>
            <a:ahLst/>
            <a:cxnLst/>
            <a:rect r="r" b="b" t="t" l="l"/>
            <a:pathLst>
              <a:path h="3296069" w="7049574">
                <a:moveTo>
                  <a:pt x="0" y="0"/>
                </a:moveTo>
                <a:lnTo>
                  <a:pt x="7049574" y="0"/>
                </a:lnTo>
                <a:lnTo>
                  <a:pt x="7049574" y="3296069"/>
                </a:lnTo>
                <a:lnTo>
                  <a:pt x="0" y="32960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-7538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-1170300" y="472514"/>
            <a:ext cx="2296169" cy="2296169"/>
          </a:xfrm>
          <a:custGeom>
            <a:avLst/>
            <a:gdLst/>
            <a:ahLst/>
            <a:cxnLst/>
            <a:rect r="r" b="b" t="t" l="l"/>
            <a:pathLst>
              <a:path h="2296169" w="2296169">
                <a:moveTo>
                  <a:pt x="0" y="0"/>
                </a:moveTo>
                <a:lnTo>
                  <a:pt x="2296169" y="0"/>
                </a:lnTo>
                <a:lnTo>
                  <a:pt x="2296169" y="2296169"/>
                </a:lnTo>
                <a:lnTo>
                  <a:pt x="0" y="229616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463084" y="913719"/>
            <a:ext cx="7176436" cy="1118859"/>
          </a:xfrm>
          <a:custGeom>
            <a:avLst/>
            <a:gdLst/>
            <a:ahLst/>
            <a:cxnLst/>
            <a:rect r="r" b="b" t="t" l="l"/>
            <a:pathLst>
              <a:path h="1118859" w="7176436">
                <a:moveTo>
                  <a:pt x="0" y="0"/>
                </a:moveTo>
                <a:lnTo>
                  <a:pt x="7176435" y="0"/>
                </a:lnTo>
                <a:lnTo>
                  <a:pt x="7176435" y="1118858"/>
                </a:lnTo>
                <a:lnTo>
                  <a:pt x="0" y="111885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-116682" r="0" b="-236908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4266277" y="872343"/>
            <a:ext cx="2993023" cy="1496511"/>
          </a:xfrm>
          <a:custGeom>
            <a:avLst/>
            <a:gdLst/>
            <a:ahLst/>
            <a:cxnLst/>
            <a:rect r="r" b="b" t="t" l="l"/>
            <a:pathLst>
              <a:path h="1496511" w="2993023">
                <a:moveTo>
                  <a:pt x="0" y="0"/>
                </a:moveTo>
                <a:lnTo>
                  <a:pt x="2993023" y="0"/>
                </a:lnTo>
                <a:lnTo>
                  <a:pt x="2993023" y="1496511"/>
                </a:lnTo>
                <a:lnTo>
                  <a:pt x="0" y="149651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210363" y="2075902"/>
            <a:ext cx="11112398" cy="5478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75"/>
              </a:lnSpc>
            </a:pPr>
            <a:r>
              <a:rPr lang="en-US" sz="3365">
                <a:solidFill>
                  <a:srgbClr val="3E4593"/>
                </a:solidFill>
                <a:latin typeface="Montserrat Classic"/>
              </a:rPr>
              <a:t>Pour un numérique inclusif en Nouvelle-Aquitaine</a:t>
            </a:r>
          </a:p>
        </p:txBody>
      </p:sp>
      <p:grpSp>
        <p:nvGrpSpPr>
          <p:cNvPr name="Group 15" id="15"/>
          <p:cNvGrpSpPr/>
          <p:nvPr/>
        </p:nvGrpSpPr>
        <p:grpSpPr>
          <a:xfrm rot="-69680">
            <a:off x="5841790" y="4725741"/>
            <a:ext cx="5436072" cy="448441"/>
            <a:chOff x="0" y="0"/>
            <a:chExt cx="609779" cy="50303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609779" cy="50303"/>
            </a:xfrm>
            <a:custGeom>
              <a:avLst/>
              <a:gdLst/>
              <a:ahLst/>
              <a:cxnLst/>
              <a:rect r="r" b="b" t="t" l="l"/>
              <a:pathLst>
                <a:path h="50303" w="609779">
                  <a:moveTo>
                    <a:pt x="0" y="0"/>
                  </a:moveTo>
                  <a:lnTo>
                    <a:pt x="609779" y="0"/>
                  </a:lnTo>
                  <a:lnTo>
                    <a:pt x="609779" y="50303"/>
                  </a:lnTo>
                  <a:lnTo>
                    <a:pt x="0" y="50303"/>
                  </a:lnTo>
                  <a:close/>
                </a:path>
              </a:pathLst>
            </a:custGeom>
            <a:solidFill>
              <a:srgbClr val="FFE88D">
                <a:alpha val="64706"/>
              </a:srgbClr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00"/>
                </a:lnSpc>
              </a:pP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3922593" y="3971478"/>
            <a:ext cx="9443452" cy="1172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00"/>
              </a:lnSpc>
            </a:pPr>
            <a:r>
              <a:rPr lang="en-US" sz="3357">
                <a:solidFill>
                  <a:srgbClr val="1A0262"/>
                </a:solidFill>
                <a:latin typeface="Montserrat Classic"/>
              </a:rPr>
              <a:t>Présentation de la Ligue de l’Enseignement Nouvelle-Aquitaine (LENA)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4509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H="true">
            <a:off x="2043288" y="1744304"/>
            <a:ext cx="1643560" cy="0"/>
          </a:xfrm>
          <a:prstGeom prst="line">
            <a:avLst/>
          </a:prstGeom>
          <a:ln cap="flat" w="76200">
            <a:solidFill>
              <a:srgbClr val="A1203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3608102" y="2999188"/>
            <a:ext cx="2347316" cy="1877852"/>
          </a:xfrm>
          <a:custGeom>
            <a:avLst/>
            <a:gdLst/>
            <a:ahLst/>
            <a:cxnLst/>
            <a:rect r="r" b="b" t="t" l="l"/>
            <a:pathLst>
              <a:path h="1877852" w="2347316">
                <a:moveTo>
                  <a:pt x="0" y="0"/>
                </a:moveTo>
                <a:lnTo>
                  <a:pt x="2347316" y="0"/>
                </a:lnTo>
                <a:lnTo>
                  <a:pt x="2347316" y="1877853"/>
                </a:lnTo>
                <a:lnTo>
                  <a:pt x="0" y="18778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499738" y="3259032"/>
            <a:ext cx="1288523" cy="1618009"/>
          </a:xfrm>
          <a:custGeom>
            <a:avLst/>
            <a:gdLst/>
            <a:ahLst/>
            <a:cxnLst/>
            <a:rect r="r" b="b" t="t" l="l"/>
            <a:pathLst>
              <a:path h="1618009" w="1288523">
                <a:moveTo>
                  <a:pt x="0" y="0"/>
                </a:moveTo>
                <a:lnTo>
                  <a:pt x="1288524" y="0"/>
                </a:lnTo>
                <a:lnTo>
                  <a:pt x="1288524" y="1618009"/>
                </a:lnTo>
                <a:lnTo>
                  <a:pt x="0" y="16180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882848" y="3129110"/>
            <a:ext cx="1133970" cy="1747931"/>
          </a:xfrm>
          <a:custGeom>
            <a:avLst/>
            <a:gdLst/>
            <a:ahLst/>
            <a:cxnLst/>
            <a:rect r="r" b="b" t="t" l="l"/>
            <a:pathLst>
              <a:path h="1747931" w="1133970">
                <a:moveTo>
                  <a:pt x="0" y="0"/>
                </a:moveTo>
                <a:lnTo>
                  <a:pt x="1133970" y="0"/>
                </a:lnTo>
                <a:lnTo>
                  <a:pt x="1133970" y="1747931"/>
                </a:lnTo>
                <a:lnTo>
                  <a:pt x="0" y="17479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509087" y="702461"/>
            <a:ext cx="5769456" cy="7468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5738"/>
              </a:lnSpc>
            </a:pPr>
            <a:r>
              <a:rPr lang="en-US" sz="5217">
                <a:solidFill>
                  <a:srgbClr val="FFFFFF"/>
                </a:solidFill>
                <a:latin typeface="Montserrat Classic"/>
              </a:rPr>
              <a:t>Les règles d'or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422480" y="5406559"/>
            <a:ext cx="2915660" cy="3664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001"/>
              </a:lnSpc>
              <a:spcBef>
                <a:spcPct val="0"/>
              </a:spcBef>
            </a:pPr>
            <a:r>
              <a:rPr lang="en-US" sz="2308">
                <a:solidFill>
                  <a:srgbClr val="FFFFFF"/>
                </a:solidFill>
                <a:latin typeface="Barlow 1"/>
              </a:rPr>
              <a:t>Bienveillance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578122" y="5406559"/>
            <a:ext cx="2915660" cy="7336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001"/>
              </a:lnSpc>
              <a:spcBef>
                <a:spcPct val="0"/>
              </a:spcBef>
            </a:pPr>
            <a:r>
              <a:rPr lang="en-US" sz="2308">
                <a:solidFill>
                  <a:srgbClr val="FFFFFF"/>
                </a:solidFill>
                <a:latin typeface="Barlow 1"/>
              </a:rPr>
              <a:t>Micro coupé en plénière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1949860" y="5406559"/>
            <a:ext cx="2915660" cy="1100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001"/>
              </a:lnSpc>
              <a:spcBef>
                <a:spcPct val="0"/>
              </a:spcBef>
            </a:pPr>
            <a:r>
              <a:rPr lang="en-US" sz="2308">
                <a:solidFill>
                  <a:srgbClr val="FFFFFF"/>
                </a:solidFill>
                <a:latin typeface="Barlow 1"/>
              </a:rPr>
              <a:t>Questions / réactions dans le chat ou levez la main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479370" y="7406000"/>
            <a:ext cx="6474165" cy="8709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75"/>
              </a:lnSpc>
            </a:pPr>
            <a:r>
              <a:rPr lang="en-US" sz="2750">
                <a:solidFill>
                  <a:srgbClr val="FFFFFF"/>
                </a:solidFill>
                <a:latin typeface="Barlow 1"/>
              </a:rPr>
              <a:t>Renommez vous : </a:t>
            </a:r>
          </a:p>
          <a:p>
            <a:pPr algn="ctr" marL="0" indent="0" lvl="0">
              <a:lnSpc>
                <a:spcPts val="3575"/>
              </a:lnSpc>
              <a:spcBef>
                <a:spcPct val="0"/>
              </a:spcBef>
            </a:pPr>
            <a:r>
              <a:rPr lang="en-US" sz="2750">
                <a:solidFill>
                  <a:srgbClr val="FFFFFF"/>
                </a:solidFill>
                <a:latin typeface="Barlow 2"/>
              </a:rPr>
              <a:t>Nom - </a:t>
            </a:r>
            <a:r>
              <a:rPr lang="en-US" sz="2750">
                <a:solidFill>
                  <a:srgbClr val="FFFFFF"/>
                </a:solidFill>
                <a:latin typeface="Barlow 2"/>
              </a:rPr>
              <a:t>Prénom - Structure - N° dép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590224" y="8776905"/>
            <a:ext cx="11107551" cy="8709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575"/>
              </a:lnSpc>
              <a:spcBef>
                <a:spcPct val="0"/>
              </a:spcBef>
            </a:pPr>
            <a:r>
              <a:rPr lang="en-US" sz="2750">
                <a:solidFill>
                  <a:srgbClr val="FFFFFF"/>
                </a:solidFill>
                <a:latin typeface="Barlow 1"/>
              </a:rPr>
              <a:t>Ce webinaire est enregistré : merci de couper votre caméra si vous ne souhaitez pas apparaitre à l’écran !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1958614">
            <a:off x="-1742192" y="-915688"/>
            <a:ext cx="10663259" cy="16301726"/>
            <a:chOff x="0" y="0"/>
            <a:chExt cx="3802581" cy="581329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802581" cy="5813292"/>
            </a:xfrm>
            <a:custGeom>
              <a:avLst/>
              <a:gdLst/>
              <a:ahLst/>
              <a:cxnLst/>
              <a:rect r="r" b="b" t="t" l="l"/>
              <a:pathLst>
                <a:path h="5813292" w="3802581">
                  <a:moveTo>
                    <a:pt x="0" y="0"/>
                  </a:moveTo>
                  <a:lnTo>
                    <a:pt x="3802581" y="0"/>
                  </a:lnTo>
                  <a:lnTo>
                    <a:pt x="3802581" y="5813292"/>
                  </a:lnTo>
                  <a:lnTo>
                    <a:pt x="0" y="581329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484794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152400"/>
              <a:ext cx="812800" cy="965200"/>
            </a:xfrm>
            <a:prstGeom prst="rect">
              <a:avLst/>
            </a:prstGeom>
          </p:spPr>
          <p:txBody>
            <a:bodyPr anchor="ctr" rtlCol="false" tIns="21299" lIns="21299" bIns="21299" rIns="21299"/>
            <a:lstStyle/>
            <a:p>
              <a:pPr algn="ctr" marL="0" indent="0" lvl="0">
                <a:lnSpc>
                  <a:spcPts val="8112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6160695" y="1872842"/>
            <a:ext cx="1315325" cy="1139194"/>
            <a:chOff x="0" y="0"/>
            <a:chExt cx="6202680" cy="53721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202680" cy="5372100"/>
            </a:xfrm>
            <a:custGeom>
              <a:avLst/>
              <a:gdLst/>
              <a:ahLst/>
              <a:cxnLst/>
              <a:rect r="r" b="b" t="t" l="l"/>
              <a:pathLst>
                <a:path h="5372100" w="620268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1A5A9F"/>
            </a:solidFill>
          </p:spPr>
        </p:sp>
      </p:grpSp>
      <p:sp>
        <p:nvSpPr>
          <p:cNvPr name="AutoShape 7" id="7"/>
          <p:cNvSpPr/>
          <p:nvPr/>
        </p:nvSpPr>
        <p:spPr>
          <a:xfrm flipH="true">
            <a:off x="2800843" y="5929555"/>
            <a:ext cx="1577190" cy="0"/>
          </a:xfrm>
          <a:prstGeom prst="line">
            <a:avLst/>
          </a:prstGeom>
          <a:ln cap="flat" w="66675">
            <a:solidFill>
              <a:srgbClr val="E6332A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8" id="8"/>
          <p:cNvGrpSpPr/>
          <p:nvPr/>
        </p:nvGrpSpPr>
        <p:grpSpPr>
          <a:xfrm rot="0">
            <a:off x="7051823" y="3122448"/>
            <a:ext cx="1315325" cy="1139194"/>
            <a:chOff x="0" y="0"/>
            <a:chExt cx="6202680" cy="53721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202680" cy="5372100"/>
            </a:xfrm>
            <a:custGeom>
              <a:avLst/>
              <a:gdLst/>
              <a:ahLst/>
              <a:cxnLst/>
              <a:rect r="r" b="b" t="t" l="l"/>
              <a:pathLst>
                <a:path h="5372100" w="620268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1A5A9F"/>
            </a:solid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359673" y="220530"/>
            <a:ext cx="2886095" cy="2040995"/>
          </a:xfrm>
          <a:custGeom>
            <a:avLst/>
            <a:gdLst/>
            <a:ahLst/>
            <a:cxnLst/>
            <a:rect r="r" b="b" t="t" l="l"/>
            <a:pathLst>
              <a:path h="2040995" w="2886095">
                <a:moveTo>
                  <a:pt x="0" y="0"/>
                </a:moveTo>
                <a:lnTo>
                  <a:pt x="2886095" y="0"/>
                </a:lnTo>
                <a:lnTo>
                  <a:pt x="2886095" y="2040995"/>
                </a:lnTo>
                <a:lnTo>
                  <a:pt x="0" y="20409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7859874" y="4469341"/>
            <a:ext cx="1315325" cy="1139194"/>
            <a:chOff x="0" y="0"/>
            <a:chExt cx="6202680" cy="53721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202680" cy="5372100"/>
            </a:xfrm>
            <a:custGeom>
              <a:avLst/>
              <a:gdLst/>
              <a:ahLst/>
              <a:cxnLst/>
              <a:rect r="r" b="b" t="t" l="l"/>
              <a:pathLst>
                <a:path h="5372100" w="620268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1A5A9F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9591479" y="7235175"/>
            <a:ext cx="1315325" cy="1139194"/>
            <a:chOff x="0" y="0"/>
            <a:chExt cx="6202680" cy="53721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6202680" cy="5372100"/>
            </a:xfrm>
            <a:custGeom>
              <a:avLst/>
              <a:gdLst/>
              <a:ahLst/>
              <a:cxnLst/>
              <a:rect r="r" b="b" t="t" l="l"/>
              <a:pathLst>
                <a:path h="5372100" w="620268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1A5A9F"/>
            </a:solidFill>
          </p:spPr>
        </p:sp>
      </p:grpSp>
      <p:sp>
        <p:nvSpPr>
          <p:cNvPr name="Freeform 15" id="15"/>
          <p:cNvSpPr/>
          <p:nvPr/>
        </p:nvSpPr>
        <p:spPr>
          <a:xfrm flipH="false" flipV="false" rot="0">
            <a:off x="6495285" y="2102988"/>
            <a:ext cx="646146" cy="651029"/>
          </a:xfrm>
          <a:custGeom>
            <a:avLst/>
            <a:gdLst/>
            <a:ahLst/>
            <a:cxnLst/>
            <a:rect r="r" b="b" t="t" l="l"/>
            <a:pathLst>
              <a:path h="651029" w="646146">
                <a:moveTo>
                  <a:pt x="0" y="0"/>
                </a:moveTo>
                <a:lnTo>
                  <a:pt x="646146" y="0"/>
                </a:lnTo>
                <a:lnTo>
                  <a:pt x="646146" y="651029"/>
                </a:lnTo>
                <a:lnTo>
                  <a:pt x="0" y="6510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8678743" y="5896217"/>
            <a:ext cx="1315325" cy="1139194"/>
            <a:chOff x="0" y="0"/>
            <a:chExt cx="6202680" cy="53721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6202680" cy="5372100"/>
            </a:xfrm>
            <a:custGeom>
              <a:avLst/>
              <a:gdLst/>
              <a:ahLst/>
              <a:cxnLst/>
              <a:rect r="r" b="b" t="t" l="l"/>
              <a:pathLst>
                <a:path h="5372100" w="620268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1A5A9F"/>
            </a:solidFill>
          </p:spPr>
        </p:sp>
      </p:grpSp>
      <p:sp>
        <p:nvSpPr>
          <p:cNvPr name="Freeform 18" id="18"/>
          <p:cNvSpPr/>
          <p:nvPr/>
        </p:nvSpPr>
        <p:spPr>
          <a:xfrm flipH="false" flipV="false" rot="0">
            <a:off x="7418364" y="3328144"/>
            <a:ext cx="582242" cy="727803"/>
          </a:xfrm>
          <a:custGeom>
            <a:avLst/>
            <a:gdLst/>
            <a:ahLst/>
            <a:cxnLst/>
            <a:rect r="r" b="b" t="t" l="l"/>
            <a:pathLst>
              <a:path h="727803" w="582242">
                <a:moveTo>
                  <a:pt x="0" y="0"/>
                </a:moveTo>
                <a:lnTo>
                  <a:pt x="582243" y="0"/>
                </a:lnTo>
                <a:lnTo>
                  <a:pt x="582243" y="727803"/>
                </a:lnTo>
                <a:lnTo>
                  <a:pt x="0" y="7278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8121836" y="4670812"/>
            <a:ext cx="791402" cy="784208"/>
          </a:xfrm>
          <a:custGeom>
            <a:avLst/>
            <a:gdLst/>
            <a:ahLst/>
            <a:cxnLst/>
            <a:rect r="r" b="b" t="t" l="l"/>
            <a:pathLst>
              <a:path h="784208" w="791402">
                <a:moveTo>
                  <a:pt x="0" y="0"/>
                </a:moveTo>
                <a:lnTo>
                  <a:pt x="791402" y="0"/>
                </a:lnTo>
                <a:lnTo>
                  <a:pt x="791402" y="784208"/>
                </a:lnTo>
                <a:lnTo>
                  <a:pt x="0" y="7842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8952509" y="6081918"/>
            <a:ext cx="767792" cy="767792"/>
          </a:xfrm>
          <a:custGeom>
            <a:avLst/>
            <a:gdLst/>
            <a:ahLst/>
            <a:cxnLst/>
            <a:rect r="r" b="b" t="t" l="l"/>
            <a:pathLst>
              <a:path h="767792" w="767792">
                <a:moveTo>
                  <a:pt x="0" y="0"/>
                </a:moveTo>
                <a:lnTo>
                  <a:pt x="767792" y="0"/>
                </a:lnTo>
                <a:lnTo>
                  <a:pt x="767792" y="767793"/>
                </a:lnTo>
                <a:lnTo>
                  <a:pt x="0" y="76779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9886017" y="7489432"/>
            <a:ext cx="726249" cy="698519"/>
          </a:xfrm>
          <a:custGeom>
            <a:avLst/>
            <a:gdLst/>
            <a:ahLst/>
            <a:cxnLst/>
            <a:rect r="r" b="b" t="t" l="l"/>
            <a:pathLst>
              <a:path h="698519" w="726249">
                <a:moveTo>
                  <a:pt x="0" y="0"/>
                </a:moveTo>
                <a:lnTo>
                  <a:pt x="726249" y="0"/>
                </a:lnTo>
                <a:lnTo>
                  <a:pt x="726249" y="698519"/>
                </a:lnTo>
                <a:lnTo>
                  <a:pt x="0" y="69851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5503668" y="400914"/>
            <a:ext cx="2169214" cy="1084607"/>
          </a:xfrm>
          <a:custGeom>
            <a:avLst/>
            <a:gdLst/>
            <a:ahLst/>
            <a:cxnLst/>
            <a:rect r="r" b="b" t="t" l="l"/>
            <a:pathLst>
              <a:path h="1084607" w="2169214">
                <a:moveTo>
                  <a:pt x="0" y="0"/>
                </a:moveTo>
                <a:lnTo>
                  <a:pt x="2169213" y="0"/>
                </a:lnTo>
                <a:lnTo>
                  <a:pt x="2169213" y="1084607"/>
                </a:lnTo>
                <a:lnTo>
                  <a:pt x="0" y="108460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1144336" y="5046088"/>
            <a:ext cx="5243161" cy="7208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5507"/>
              </a:lnSpc>
            </a:pPr>
            <a:r>
              <a:rPr lang="en-US" sz="5006">
                <a:solidFill>
                  <a:srgbClr val="3E4593"/>
                </a:solidFill>
                <a:latin typeface="Montserrat Classic"/>
              </a:rPr>
              <a:t>Au programme ! 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7599324" y="2132179"/>
            <a:ext cx="8020356" cy="443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542"/>
              </a:lnSpc>
              <a:spcBef>
                <a:spcPct val="0"/>
              </a:spcBef>
            </a:pPr>
            <a:r>
              <a:rPr lang="en-US" sz="2725">
                <a:solidFill>
                  <a:srgbClr val="E20613"/>
                </a:solidFill>
                <a:latin typeface="Barlow 1"/>
              </a:rPr>
              <a:t>Bienvenue ! 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8624415" y="3455808"/>
            <a:ext cx="8480679" cy="443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542"/>
              </a:lnSpc>
              <a:spcBef>
                <a:spcPct val="0"/>
              </a:spcBef>
            </a:pPr>
            <a:r>
              <a:rPr lang="en-US" sz="2725">
                <a:solidFill>
                  <a:srgbClr val="E20613"/>
                </a:solidFill>
                <a:latin typeface="Barlow 1"/>
              </a:rPr>
              <a:t>Présentation des structures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9460069" y="4546783"/>
            <a:ext cx="6159611" cy="893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542"/>
              </a:lnSpc>
              <a:spcBef>
                <a:spcPct val="0"/>
              </a:spcBef>
            </a:pPr>
            <a:r>
              <a:rPr lang="en-US" sz="2725">
                <a:solidFill>
                  <a:srgbClr val="E20613"/>
                </a:solidFill>
                <a:latin typeface="Barlow 1"/>
              </a:rPr>
              <a:t>Présentation de LENA et de ses projets - par Sarah GOURVIL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0144962" y="6115435"/>
            <a:ext cx="4491222" cy="443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542"/>
              </a:lnSpc>
              <a:spcBef>
                <a:spcPct val="0"/>
              </a:spcBef>
            </a:pPr>
            <a:r>
              <a:rPr lang="en-US" sz="2725">
                <a:solidFill>
                  <a:srgbClr val="E20613"/>
                </a:solidFill>
                <a:latin typeface="Barlow 1"/>
              </a:rPr>
              <a:t>A vos questions ! 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1016350" y="7568535"/>
            <a:ext cx="4748588" cy="443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542"/>
              </a:lnSpc>
              <a:spcBef>
                <a:spcPct val="0"/>
              </a:spcBef>
            </a:pPr>
            <a:r>
              <a:rPr lang="en-US" sz="2725">
                <a:solidFill>
                  <a:srgbClr val="E20613"/>
                </a:solidFill>
                <a:latin typeface="Barlow 1"/>
              </a:rPr>
              <a:t>Prochains rendez-vous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69680">
            <a:off x="1522930" y="2869214"/>
            <a:ext cx="7427609" cy="691839"/>
            <a:chOff x="0" y="0"/>
            <a:chExt cx="949436" cy="884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49436" cy="88434"/>
            </a:xfrm>
            <a:custGeom>
              <a:avLst/>
              <a:gdLst/>
              <a:ahLst/>
              <a:cxnLst/>
              <a:rect r="r" b="b" t="t" l="l"/>
              <a:pathLst>
                <a:path h="88434" w="949436">
                  <a:moveTo>
                    <a:pt x="0" y="0"/>
                  </a:moveTo>
                  <a:lnTo>
                    <a:pt x="949436" y="0"/>
                  </a:lnTo>
                  <a:lnTo>
                    <a:pt x="949436" y="88434"/>
                  </a:lnTo>
                  <a:lnTo>
                    <a:pt x="0" y="88434"/>
                  </a:lnTo>
                  <a:close/>
                </a:path>
              </a:pathLst>
            </a:custGeom>
            <a:solidFill>
              <a:srgbClr val="B1E9E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0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200983" y="2062924"/>
            <a:ext cx="6951656" cy="7264429"/>
          </a:xfrm>
          <a:custGeom>
            <a:avLst/>
            <a:gdLst/>
            <a:ahLst/>
            <a:cxnLst/>
            <a:rect r="r" b="b" t="t" l="l"/>
            <a:pathLst>
              <a:path h="7264429" w="6951656">
                <a:moveTo>
                  <a:pt x="0" y="0"/>
                </a:moveTo>
                <a:lnTo>
                  <a:pt x="6951656" y="0"/>
                </a:lnTo>
                <a:lnTo>
                  <a:pt x="6951656" y="7264429"/>
                </a:lnTo>
                <a:lnTo>
                  <a:pt x="0" y="72644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8" t="0" r="-208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-69680">
            <a:off x="1522908" y="5334292"/>
            <a:ext cx="7647879" cy="691839"/>
            <a:chOff x="0" y="0"/>
            <a:chExt cx="977592" cy="8843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977592" cy="88434"/>
            </a:xfrm>
            <a:custGeom>
              <a:avLst/>
              <a:gdLst/>
              <a:ahLst/>
              <a:cxnLst/>
              <a:rect r="r" b="b" t="t" l="l"/>
              <a:pathLst>
                <a:path h="88434" w="977592">
                  <a:moveTo>
                    <a:pt x="0" y="0"/>
                  </a:moveTo>
                  <a:lnTo>
                    <a:pt x="977592" y="0"/>
                  </a:lnTo>
                  <a:lnTo>
                    <a:pt x="977592" y="88434"/>
                  </a:lnTo>
                  <a:lnTo>
                    <a:pt x="0" y="88434"/>
                  </a:lnTo>
                  <a:close/>
                </a:path>
              </a:pathLst>
            </a:custGeom>
            <a:solidFill>
              <a:srgbClr val="B1E9E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00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-69680">
            <a:off x="1522908" y="7529259"/>
            <a:ext cx="7647879" cy="691839"/>
            <a:chOff x="0" y="0"/>
            <a:chExt cx="977592" cy="8843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977592" cy="88434"/>
            </a:xfrm>
            <a:custGeom>
              <a:avLst/>
              <a:gdLst/>
              <a:ahLst/>
              <a:cxnLst/>
              <a:rect r="r" b="b" t="t" l="l"/>
              <a:pathLst>
                <a:path h="88434" w="977592">
                  <a:moveTo>
                    <a:pt x="0" y="0"/>
                  </a:moveTo>
                  <a:lnTo>
                    <a:pt x="977592" y="0"/>
                  </a:lnTo>
                  <a:lnTo>
                    <a:pt x="977592" y="88434"/>
                  </a:lnTo>
                  <a:lnTo>
                    <a:pt x="0" y="88434"/>
                  </a:lnTo>
                  <a:close/>
                </a:path>
              </a:pathLst>
            </a:custGeom>
            <a:solidFill>
              <a:srgbClr val="B1E9E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00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-10800000">
            <a:off x="879952" y="3117880"/>
            <a:ext cx="518373" cy="518373"/>
          </a:xfrm>
          <a:custGeom>
            <a:avLst/>
            <a:gdLst/>
            <a:ahLst/>
            <a:cxnLst/>
            <a:rect r="r" b="b" t="t" l="l"/>
            <a:pathLst>
              <a:path h="518373" w="518373">
                <a:moveTo>
                  <a:pt x="0" y="0"/>
                </a:moveTo>
                <a:lnTo>
                  <a:pt x="518373" y="0"/>
                </a:lnTo>
                <a:lnTo>
                  <a:pt x="518373" y="518373"/>
                </a:lnTo>
                <a:lnTo>
                  <a:pt x="0" y="5183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10800000">
            <a:off x="879952" y="5585190"/>
            <a:ext cx="518373" cy="518373"/>
          </a:xfrm>
          <a:custGeom>
            <a:avLst/>
            <a:gdLst/>
            <a:ahLst/>
            <a:cxnLst/>
            <a:rect r="r" b="b" t="t" l="l"/>
            <a:pathLst>
              <a:path h="518373" w="518373">
                <a:moveTo>
                  <a:pt x="0" y="0"/>
                </a:moveTo>
                <a:lnTo>
                  <a:pt x="518373" y="0"/>
                </a:lnTo>
                <a:lnTo>
                  <a:pt x="518373" y="518373"/>
                </a:lnTo>
                <a:lnTo>
                  <a:pt x="0" y="5183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10800000">
            <a:off x="879952" y="7760971"/>
            <a:ext cx="518373" cy="518373"/>
          </a:xfrm>
          <a:custGeom>
            <a:avLst/>
            <a:gdLst/>
            <a:ahLst/>
            <a:cxnLst/>
            <a:rect r="r" b="b" t="t" l="l"/>
            <a:pathLst>
              <a:path h="518373" w="518373">
                <a:moveTo>
                  <a:pt x="0" y="0"/>
                </a:moveTo>
                <a:lnTo>
                  <a:pt x="518373" y="0"/>
                </a:lnTo>
                <a:lnTo>
                  <a:pt x="518373" y="518373"/>
                </a:lnTo>
                <a:lnTo>
                  <a:pt x="0" y="5183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4724993" y="687525"/>
            <a:ext cx="2534307" cy="682349"/>
          </a:xfrm>
          <a:custGeom>
            <a:avLst/>
            <a:gdLst/>
            <a:ahLst/>
            <a:cxnLst/>
            <a:rect r="r" b="b" t="t" l="l"/>
            <a:pathLst>
              <a:path h="682349" w="2534307">
                <a:moveTo>
                  <a:pt x="0" y="0"/>
                </a:moveTo>
                <a:lnTo>
                  <a:pt x="2534307" y="0"/>
                </a:lnTo>
                <a:lnTo>
                  <a:pt x="2534307" y="682350"/>
                </a:lnTo>
                <a:lnTo>
                  <a:pt x="0" y="6823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309" t="-101058" r="-4208" b="-86594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398325" y="3089249"/>
            <a:ext cx="7778688" cy="13892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39"/>
              </a:lnSpc>
            </a:pPr>
            <a:r>
              <a:rPr lang="en-US" sz="2671">
                <a:solidFill>
                  <a:srgbClr val="1A0262"/>
                </a:solidFill>
                <a:latin typeface="PT Serif Bold Italics"/>
              </a:rPr>
              <a:t>Développer des têtes de réseaux </a:t>
            </a:r>
            <a:r>
              <a:rPr lang="en-US" sz="2671">
                <a:solidFill>
                  <a:srgbClr val="1A0262"/>
                </a:solidFill>
                <a:latin typeface="PT Serif"/>
              </a:rPr>
              <a:t>(les Hubs) pour</a:t>
            </a:r>
          </a:p>
          <a:p>
            <a:pPr algn="ctr">
              <a:lnSpc>
                <a:spcPts val="3739"/>
              </a:lnSpc>
            </a:pPr>
            <a:r>
              <a:rPr lang="en-US" sz="2671">
                <a:solidFill>
                  <a:srgbClr val="1A0262"/>
                </a:solidFill>
                <a:latin typeface="PT Serif"/>
              </a:rPr>
              <a:t>centraliser, renforcer et mutualiser les dispositifs</a:t>
            </a:r>
          </a:p>
          <a:p>
            <a:pPr algn="ctr">
              <a:lnSpc>
                <a:spcPts val="3739"/>
              </a:lnSpc>
              <a:spcBef>
                <a:spcPct val="0"/>
              </a:spcBef>
            </a:pPr>
            <a:r>
              <a:rPr lang="en-US" sz="2671">
                <a:solidFill>
                  <a:srgbClr val="1A0262"/>
                </a:solidFill>
                <a:latin typeface="PT Serif"/>
              </a:rPr>
              <a:t>existants dans les Régions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457504" y="5553741"/>
            <a:ext cx="7778688" cy="13892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39"/>
              </a:lnSpc>
              <a:spcBef>
                <a:spcPct val="0"/>
              </a:spcBef>
            </a:pPr>
            <a:r>
              <a:rPr lang="en-US" sz="2671">
                <a:solidFill>
                  <a:srgbClr val="1A0262"/>
                </a:solidFill>
                <a:latin typeface="PT Serif Bold Italics"/>
              </a:rPr>
              <a:t>Animer les communautés d’acteurs</a:t>
            </a:r>
            <a:r>
              <a:rPr lang="en-US" sz="2671">
                <a:solidFill>
                  <a:srgbClr val="1A0262"/>
                </a:solidFill>
                <a:latin typeface="PT Serif"/>
              </a:rPr>
              <a:t> présentes sur les territoires régionaux et favoriser les interconnexions.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516682" y="7703821"/>
            <a:ext cx="7778688" cy="9226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39"/>
              </a:lnSpc>
            </a:pPr>
            <a:r>
              <a:rPr lang="en-US" sz="2671">
                <a:solidFill>
                  <a:srgbClr val="1A0262"/>
                </a:solidFill>
                <a:latin typeface="PT Serif Bold Italics"/>
              </a:rPr>
              <a:t>Consolider l’offre de médiation numérique</a:t>
            </a:r>
            <a:r>
              <a:rPr lang="en-US" sz="2671">
                <a:solidFill>
                  <a:srgbClr val="1A0262"/>
                </a:solidFill>
                <a:latin typeface="PT Serif"/>
              </a:rPr>
              <a:t> sur</a:t>
            </a:r>
          </a:p>
          <a:p>
            <a:pPr algn="ctr">
              <a:lnSpc>
                <a:spcPts val="3739"/>
              </a:lnSpc>
              <a:spcBef>
                <a:spcPct val="0"/>
              </a:spcBef>
            </a:pPr>
            <a:r>
              <a:rPr lang="en-US" sz="2671">
                <a:solidFill>
                  <a:srgbClr val="1A0262"/>
                </a:solidFill>
                <a:latin typeface="PT Serif"/>
              </a:rPr>
              <a:t>l’ensemble des territoires </a:t>
            </a:r>
          </a:p>
        </p:txBody>
      </p:sp>
      <p:grpSp>
        <p:nvGrpSpPr>
          <p:cNvPr name="Group 19" id="19"/>
          <p:cNvGrpSpPr/>
          <p:nvPr/>
        </p:nvGrpSpPr>
        <p:grpSpPr>
          <a:xfrm rot="-69680">
            <a:off x="5633487" y="578215"/>
            <a:ext cx="1839189" cy="963583"/>
            <a:chOff x="0" y="0"/>
            <a:chExt cx="235095" cy="12317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35095" cy="123170"/>
            </a:xfrm>
            <a:custGeom>
              <a:avLst/>
              <a:gdLst/>
              <a:ahLst/>
              <a:cxnLst/>
              <a:rect r="r" b="b" t="t" l="l"/>
              <a:pathLst>
                <a:path h="123170" w="235095">
                  <a:moveTo>
                    <a:pt x="0" y="0"/>
                  </a:moveTo>
                  <a:lnTo>
                    <a:pt x="235095" y="0"/>
                  </a:lnTo>
                  <a:lnTo>
                    <a:pt x="235095" y="123170"/>
                  </a:lnTo>
                  <a:lnTo>
                    <a:pt x="0" y="123170"/>
                  </a:lnTo>
                  <a:close/>
                </a:path>
              </a:pathLst>
            </a:custGeom>
            <a:solidFill>
              <a:srgbClr val="FFE88D">
                <a:alpha val="68627"/>
              </a:srgbClr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00"/>
                </a:lnSpc>
              </a:pPr>
            </a:p>
          </p:txBody>
        </p:sp>
      </p:grpSp>
      <p:sp>
        <p:nvSpPr>
          <p:cNvPr name="TextBox 22" id="22"/>
          <p:cNvSpPr txBox="true"/>
          <p:nvPr/>
        </p:nvSpPr>
        <p:spPr>
          <a:xfrm rot="0">
            <a:off x="1942730" y="664472"/>
            <a:ext cx="13227280" cy="7053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44"/>
              </a:lnSpc>
              <a:spcBef>
                <a:spcPct val="0"/>
              </a:spcBef>
            </a:pPr>
            <a:r>
              <a:rPr lang="en-US" sz="4103" spc="820">
                <a:solidFill>
                  <a:srgbClr val="1A0262"/>
                </a:solidFill>
                <a:latin typeface="Public Sans Bold"/>
              </a:rPr>
              <a:t>LES HUBS TERRITORIAUX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0EE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69680">
            <a:off x="4234574" y="2135859"/>
            <a:ext cx="3307797" cy="963583"/>
            <a:chOff x="0" y="0"/>
            <a:chExt cx="422820" cy="12317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2820" cy="123170"/>
            </a:xfrm>
            <a:custGeom>
              <a:avLst/>
              <a:gdLst/>
              <a:ahLst/>
              <a:cxnLst/>
              <a:rect r="r" b="b" t="t" l="l"/>
              <a:pathLst>
                <a:path h="123170" w="422820">
                  <a:moveTo>
                    <a:pt x="0" y="0"/>
                  </a:moveTo>
                  <a:lnTo>
                    <a:pt x="422820" y="0"/>
                  </a:lnTo>
                  <a:lnTo>
                    <a:pt x="422820" y="123170"/>
                  </a:lnTo>
                  <a:lnTo>
                    <a:pt x="0" y="123170"/>
                  </a:lnTo>
                  <a:close/>
                </a:path>
              </a:pathLst>
            </a:custGeom>
            <a:solidFill>
              <a:srgbClr val="FFE88D">
                <a:alpha val="68627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0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3002194" y="4553971"/>
            <a:ext cx="936410" cy="1036138"/>
          </a:xfrm>
          <a:custGeom>
            <a:avLst/>
            <a:gdLst/>
            <a:ahLst/>
            <a:cxnLst/>
            <a:rect r="r" b="b" t="t" l="l"/>
            <a:pathLst>
              <a:path h="1036138" w="936410">
                <a:moveTo>
                  <a:pt x="0" y="0"/>
                </a:moveTo>
                <a:lnTo>
                  <a:pt x="936410" y="0"/>
                </a:lnTo>
                <a:lnTo>
                  <a:pt x="936410" y="1036138"/>
                </a:lnTo>
                <a:lnTo>
                  <a:pt x="0" y="10361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804056" y="4708206"/>
            <a:ext cx="881904" cy="881904"/>
          </a:xfrm>
          <a:custGeom>
            <a:avLst/>
            <a:gdLst/>
            <a:ahLst/>
            <a:cxnLst/>
            <a:rect r="r" b="b" t="t" l="l"/>
            <a:pathLst>
              <a:path h="881904" w="881904">
                <a:moveTo>
                  <a:pt x="0" y="0"/>
                </a:moveTo>
                <a:lnTo>
                  <a:pt x="881904" y="0"/>
                </a:lnTo>
                <a:lnTo>
                  <a:pt x="881904" y="881903"/>
                </a:lnTo>
                <a:lnTo>
                  <a:pt x="0" y="8819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431529" y="4819316"/>
            <a:ext cx="1200953" cy="770794"/>
          </a:xfrm>
          <a:custGeom>
            <a:avLst/>
            <a:gdLst/>
            <a:ahLst/>
            <a:cxnLst/>
            <a:rect r="r" b="b" t="t" l="l"/>
            <a:pathLst>
              <a:path h="770794" w="1200953">
                <a:moveTo>
                  <a:pt x="0" y="0"/>
                </a:moveTo>
                <a:lnTo>
                  <a:pt x="1200953" y="0"/>
                </a:lnTo>
                <a:lnTo>
                  <a:pt x="1200953" y="770793"/>
                </a:lnTo>
                <a:lnTo>
                  <a:pt x="0" y="7707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877393" y="839925"/>
            <a:ext cx="2534307" cy="682349"/>
          </a:xfrm>
          <a:custGeom>
            <a:avLst/>
            <a:gdLst/>
            <a:ahLst/>
            <a:cxnLst/>
            <a:rect r="r" b="b" t="t" l="l"/>
            <a:pathLst>
              <a:path h="682349" w="2534307">
                <a:moveTo>
                  <a:pt x="0" y="0"/>
                </a:moveTo>
                <a:lnTo>
                  <a:pt x="2534307" y="0"/>
                </a:lnTo>
                <a:lnTo>
                  <a:pt x="2534307" y="682350"/>
                </a:lnTo>
                <a:lnTo>
                  <a:pt x="0" y="68235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5309" t="-101058" r="-4208" b="-86594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740598" y="2237648"/>
            <a:ext cx="15363276" cy="7053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44"/>
              </a:lnSpc>
              <a:spcBef>
                <a:spcPct val="0"/>
              </a:spcBef>
            </a:pPr>
            <a:r>
              <a:rPr lang="en-US" sz="4103" spc="820">
                <a:solidFill>
                  <a:srgbClr val="1A0262"/>
                </a:solidFill>
                <a:latin typeface="Public Sans Bold"/>
              </a:rPr>
              <a:t>CHEZ HUBIKOOP, COMMENT ÇA SE PASSE ?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1272574" y="5799600"/>
            <a:ext cx="4395650" cy="2207417"/>
            <a:chOff x="0" y="0"/>
            <a:chExt cx="5860867" cy="2943222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0" y="732787"/>
              <a:ext cx="5860867" cy="2210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1A0262"/>
                  </a:solidFill>
                  <a:latin typeface="Public Sans"/>
                </a:rPr>
                <a:t>Favoriser les rencontres entre les acteurs de </a:t>
              </a:r>
              <a:r>
                <a:rPr lang="en-US" sz="2400">
                  <a:solidFill>
                    <a:srgbClr val="1A0262"/>
                  </a:solidFill>
                  <a:latin typeface="Public Sans"/>
                </a:rPr>
                <a:t>l’inclusion numérique, les conseiller, créer des communs.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-57150"/>
              <a:ext cx="5860867" cy="53451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1A0262"/>
                  </a:solidFill>
                  <a:latin typeface="Public Sans Bold"/>
                </a:rPr>
                <a:t>Animation territoriale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2520303" y="5799600"/>
            <a:ext cx="5023405" cy="3045379"/>
            <a:chOff x="0" y="0"/>
            <a:chExt cx="6697873" cy="4060505"/>
          </a:xfrm>
        </p:grpSpPr>
        <p:sp>
          <p:nvSpPr>
            <p:cNvPr name="TextBox 14" id="14"/>
            <p:cNvSpPr txBox="true"/>
            <p:nvPr/>
          </p:nvSpPr>
          <p:spPr>
            <a:xfrm rot="0">
              <a:off x="0" y="-57150"/>
              <a:ext cx="6697364" cy="53451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1A0262"/>
                  </a:solidFill>
                  <a:latin typeface="Public Sans Bold"/>
                </a:rPr>
                <a:t>Formation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509" y="732787"/>
              <a:ext cx="6697364" cy="33277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>
                  <a:solidFill>
                    <a:srgbClr val="1A0262"/>
                  </a:solidFill>
                  <a:latin typeface="Public Sans"/>
                </a:rPr>
                <a:t>Renforcer les compétences des acteurs de l’inclusion </a:t>
              </a:r>
              <a:r>
                <a:rPr lang="en-US" sz="2400">
                  <a:solidFill>
                    <a:srgbClr val="1A0262"/>
                  </a:solidFill>
                  <a:latin typeface="Public Sans"/>
                </a:rPr>
                <a:t>numérique,</a:t>
              </a:r>
            </a:p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1A0262"/>
                  </a:solidFill>
                  <a:latin typeface="Public Sans"/>
                </a:rPr>
                <a:t>c</a:t>
              </a:r>
              <a:r>
                <a:rPr lang="en-US" sz="2400">
                  <a:solidFill>
                    <a:srgbClr val="1A0262"/>
                  </a:solidFill>
                  <a:latin typeface="Public Sans"/>
                </a:rPr>
                <a:t>onsolider l’offre de formation existante par la création de parcours pédagogiques inexistants.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6635121" y="5799600"/>
            <a:ext cx="5219775" cy="2207417"/>
            <a:chOff x="0" y="0"/>
            <a:chExt cx="6959700" cy="2943222"/>
          </a:xfrm>
        </p:grpSpPr>
        <p:sp>
          <p:nvSpPr>
            <p:cNvPr name="TextBox 17" id="17"/>
            <p:cNvSpPr txBox="true"/>
            <p:nvPr/>
          </p:nvSpPr>
          <p:spPr>
            <a:xfrm rot="0">
              <a:off x="0" y="-57150"/>
              <a:ext cx="6959700" cy="53451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1A0262"/>
                  </a:solidFill>
                  <a:latin typeface="Public Sans Bold"/>
                </a:rPr>
                <a:t>Ingénieurie de projet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0" y="732787"/>
              <a:ext cx="6959700" cy="2210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>
                  <a:solidFill>
                    <a:srgbClr val="1A0262"/>
                  </a:solidFill>
                  <a:latin typeface="Public Sans"/>
                </a:rPr>
                <a:t>Faciliter la création et le développement de projets</a:t>
              </a:r>
            </a:p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1A0262"/>
                  </a:solidFill>
                  <a:latin typeface="Public Sans"/>
                </a:rPr>
                <a:t>d’inclusion numérique sur le territoire de la Nouvelle-Aquitaine.</a:t>
              </a:r>
            </a:p>
          </p:txBody>
        </p:sp>
      </p:grpSp>
      <p:sp>
        <p:nvSpPr>
          <p:cNvPr name="Freeform 19" id="19"/>
          <p:cNvSpPr/>
          <p:nvPr/>
        </p:nvSpPr>
        <p:spPr>
          <a:xfrm flipH="false" flipV="false" rot="0">
            <a:off x="-2404158" y="2886415"/>
            <a:ext cx="5120602" cy="5120602"/>
          </a:xfrm>
          <a:custGeom>
            <a:avLst/>
            <a:gdLst/>
            <a:ahLst/>
            <a:cxnLst/>
            <a:rect r="r" b="b" t="t" l="l"/>
            <a:pathLst>
              <a:path h="5120602" w="5120602">
                <a:moveTo>
                  <a:pt x="0" y="0"/>
                </a:moveTo>
                <a:lnTo>
                  <a:pt x="5120602" y="0"/>
                </a:lnTo>
                <a:lnTo>
                  <a:pt x="5120602" y="5120601"/>
                </a:lnTo>
                <a:lnTo>
                  <a:pt x="0" y="512060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-10800000">
            <a:off x="15632482" y="2886415"/>
            <a:ext cx="5120602" cy="5120602"/>
          </a:xfrm>
          <a:custGeom>
            <a:avLst/>
            <a:gdLst/>
            <a:ahLst/>
            <a:cxnLst/>
            <a:rect r="r" b="b" t="t" l="l"/>
            <a:pathLst>
              <a:path h="5120602" w="5120602">
                <a:moveTo>
                  <a:pt x="0" y="0"/>
                </a:moveTo>
                <a:lnTo>
                  <a:pt x="5120602" y="0"/>
                </a:lnTo>
                <a:lnTo>
                  <a:pt x="5120602" y="5120601"/>
                </a:lnTo>
                <a:lnTo>
                  <a:pt x="0" y="512060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0EE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69680">
            <a:off x="3165223" y="2131372"/>
            <a:ext cx="3869492" cy="769576"/>
            <a:chOff x="0" y="0"/>
            <a:chExt cx="769088" cy="15295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69088" cy="152959"/>
            </a:xfrm>
            <a:custGeom>
              <a:avLst/>
              <a:gdLst/>
              <a:ahLst/>
              <a:cxnLst/>
              <a:rect r="r" b="b" t="t" l="l"/>
              <a:pathLst>
                <a:path h="152959" w="769088">
                  <a:moveTo>
                    <a:pt x="0" y="0"/>
                  </a:moveTo>
                  <a:lnTo>
                    <a:pt x="769088" y="0"/>
                  </a:lnTo>
                  <a:lnTo>
                    <a:pt x="769088" y="152959"/>
                  </a:lnTo>
                  <a:lnTo>
                    <a:pt x="0" y="152959"/>
                  </a:lnTo>
                  <a:close/>
                </a:path>
              </a:pathLst>
            </a:custGeom>
            <a:solidFill>
              <a:srgbClr val="B1E9E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0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900942" y="499961"/>
            <a:ext cx="2373865" cy="2440121"/>
          </a:xfrm>
          <a:custGeom>
            <a:avLst/>
            <a:gdLst/>
            <a:ahLst/>
            <a:cxnLst/>
            <a:rect r="r" b="b" t="t" l="l"/>
            <a:pathLst>
              <a:path h="2440121" w="2373865">
                <a:moveTo>
                  <a:pt x="0" y="0"/>
                </a:moveTo>
                <a:lnTo>
                  <a:pt x="2373864" y="0"/>
                </a:lnTo>
                <a:lnTo>
                  <a:pt x="2373864" y="2440121"/>
                </a:lnTo>
                <a:lnTo>
                  <a:pt x="0" y="24401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04097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512802" y="6837728"/>
            <a:ext cx="4841144" cy="2420572"/>
          </a:xfrm>
          <a:custGeom>
            <a:avLst/>
            <a:gdLst/>
            <a:ahLst/>
            <a:cxnLst/>
            <a:rect r="r" b="b" t="t" l="l"/>
            <a:pathLst>
              <a:path h="2420572" w="4841144">
                <a:moveTo>
                  <a:pt x="0" y="0"/>
                </a:moveTo>
                <a:lnTo>
                  <a:pt x="4841145" y="0"/>
                </a:lnTo>
                <a:lnTo>
                  <a:pt x="4841145" y="2420572"/>
                </a:lnTo>
                <a:lnTo>
                  <a:pt x="0" y="24205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756436" y="2940082"/>
            <a:ext cx="3473467" cy="5212616"/>
          </a:xfrm>
          <a:custGeom>
            <a:avLst/>
            <a:gdLst/>
            <a:ahLst/>
            <a:cxnLst/>
            <a:rect r="r" b="b" t="t" l="l"/>
            <a:pathLst>
              <a:path h="5212616" w="3473467">
                <a:moveTo>
                  <a:pt x="0" y="0"/>
                </a:moveTo>
                <a:lnTo>
                  <a:pt x="3473467" y="0"/>
                </a:lnTo>
                <a:lnTo>
                  <a:pt x="3473467" y="5212617"/>
                </a:lnTo>
                <a:lnTo>
                  <a:pt x="0" y="521261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2463998" y="3252846"/>
            <a:ext cx="5120602" cy="5120602"/>
          </a:xfrm>
          <a:custGeom>
            <a:avLst/>
            <a:gdLst/>
            <a:ahLst/>
            <a:cxnLst/>
            <a:rect r="r" b="b" t="t" l="l"/>
            <a:pathLst>
              <a:path h="5120602" w="5120602">
                <a:moveTo>
                  <a:pt x="0" y="0"/>
                </a:moveTo>
                <a:lnTo>
                  <a:pt x="5120601" y="0"/>
                </a:lnTo>
                <a:lnTo>
                  <a:pt x="5120601" y="5120602"/>
                </a:lnTo>
                <a:lnTo>
                  <a:pt x="0" y="51206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087874" y="4284093"/>
            <a:ext cx="9671880" cy="21784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27"/>
              </a:lnSpc>
            </a:pPr>
            <a:r>
              <a:rPr lang="en-US" sz="3090">
                <a:solidFill>
                  <a:srgbClr val="1A0262"/>
                </a:solidFill>
                <a:latin typeface="Public Sans Bold"/>
              </a:rPr>
              <a:t>Sarah GOURVIL </a:t>
            </a:r>
          </a:p>
          <a:p>
            <a:pPr>
              <a:lnSpc>
                <a:spcPts val="4327"/>
              </a:lnSpc>
            </a:pPr>
          </a:p>
          <a:p>
            <a:pPr>
              <a:lnSpc>
                <a:spcPts val="4327"/>
              </a:lnSpc>
            </a:pPr>
            <a:r>
              <a:rPr lang="en-US" sz="3090">
                <a:solidFill>
                  <a:srgbClr val="1A0262"/>
                </a:solidFill>
                <a:latin typeface="Public Sans Italics"/>
              </a:rPr>
              <a:t>Chargée de projets Education, Jeunesse, Numérique</a:t>
            </a:r>
          </a:p>
          <a:p>
            <a:pPr>
              <a:lnSpc>
                <a:spcPts val="4327"/>
              </a:lnSpc>
            </a:pPr>
            <a:r>
              <a:rPr lang="en-US" sz="3090">
                <a:solidFill>
                  <a:srgbClr val="1A0262"/>
                </a:solidFill>
                <a:latin typeface="Public Sans Italics"/>
              </a:rPr>
              <a:t>Ligue de l’Enseignement Nouvelle-Aquitaine (LENA)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7186292" y="1932333"/>
            <a:ext cx="1167654" cy="1167654"/>
          </a:xfrm>
          <a:custGeom>
            <a:avLst/>
            <a:gdLst/>
            <a:ahLst/>
            <a:cxnLst/>
            <a:rect r="r" b="b" t="t" l="l"/>
            <a:pathLst>
              <a:path h="1167654" w="1167654">
                <a:moveTo>
                  <a:pt x="0" y="0"/>
                </a:moveTo>
                <a:lnTo>
                  <a:pt x="1167655" y="0"/>
                </a:lnTo>
                <a:lnTo>
                  <a:pt x="1167655" y="1167654"/>
                </a:lnTo>
                <a:lnTo>
                  <a:pt x="0" y="116765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3157822" y="2211305"/>
            <a:ext cx="7158097" cy="543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95"/>
              </a:lnSpc>
              <a:spcBef>
                <a:spcPct val="0"/>
              </a:spcBef>
            </a:pPr>
            <a:r>
              <a:rPr lang="en-US" sz="3139" spc="627">
                <a:solidFill>
                  <a:srgbClr val="1A0262"/>
                </a:solidFill>
                <a:latin typeface="Public Sans Bold"/>
              </a:rPr>
              <a:t>INTERVENANTE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69680">
            <a:off x="7502452" y="1385135"/>
            <a:ext cx="5116841" cy="739786"/>
            <a:chOff x="0" y="0"/>
            <a:chExt cx="799146" cy="11553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99146" cy="115539"/>
            </a:xfrm>
            <a:custGeom>
              <a:avLst/>
              <a:gdLst/>
              <a:ahLst/>
              <a:cxnLst/>
              <a:rect r="r" b="b" t="t" l="l"/>
              <a:pathLst>
                <a:path h="115539" w="799146">
                  <a:moveTo>
                    <a:pt x="0" y="0"/>
                  </a:moveTo>
                  <a:lnTo>
                    <a:pt x="799146" y="0"/>
                  </a:lnTo>
                  <a:lnTo>
                    <a:pt x="799146" y="115539"/>
                  </a:lnTo>
                  <a:lnTo>
                    <a:pt x="0" y="115539"/>
                  </a:lnTo>
                  <a:close/>
                </a:path>
              </a:pathLst>
            </a:custGeom>
            <a:solidFill>
              <a:srgbClr val="FFE88D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0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5538670" y="3773594"/>
            <a:ext cx="928035" cy="780710"/>
          </a:xfrm>
          <a:custGeom>
            <a:avLst/>
            <a:gdLst/>
            <a:ahLst/>
            <a:cxnLst/>
            <a:rect r="r" b="b" t="t" l="l"/>
            <a:pathLst>
              <a:path h="780710" w="928035">
                <a:moveTo>
                  <a:pt x="0" y="0"/>
                </a:moveTo>
                <a:lnTo>
                  <a:pt x="928035" y="0"/>
                </a:lnTo>
                <a:lnTo>
                  <a:pt x="928035" y="780709"/>
                </a:lnTo>
                <a:lnTo>
                  <a:pt x="0" y="7807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6036357" y="1028700"/>
            <a:ext cx="1459124" cy="1459124"/>
          </a:xfrm>
          <a:custGeom>
            <a:avLst/>
            <a:gdLst/>
            <a:ahLst/>
            <a:cxnLst/>
            <a:rect r="r" b="b" t="t" l="l"/>
            <a:pathLst>
              <a:path h="1459124" w="1459124">
                <a:moveTo>
                  <a:pt x="0" y="0"/>
                </a:moveTo>
                <a:lnTo>
                  <a:pt x="1459124" y="0"/>
                </a:lnTo>
                <a:lnTo>
                  <a:pt x="1459124" y="1459124"/>
                </a:lnTo>
                <a:lnTo>
                  <a:pt x="0" y="14591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45454" y="407660"/>
            <a:ext cx="3467957" cy="809350"/>
          </a:xfrm>
          <a:custGeom>
            <a:avLst/>
            <a:gdLst/>
            <a:ahLst/>
            <a:cxnLst/>
            <a:rect r="r" b="b" t="t" l="l"/>
            <a:pathLst>
              <a:path h="809350" w="3467957">
                <a:moveTo>
                  <a:pt x="0" y="0"/>
                </a:moveTo>
                <a:lnTo>
                  <a:pt x="3467957" y="0"/>
                </a:lnTo>
                <a:lnTo>
                  <a:pt x="3467957" y="809349"/>
                </a:lnTo>
                <a:lnTo>
                  <a:pt x="0" y="80934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0748" t="-97924" r="-25623" b="-215306"/>
            </a:stretch>
          </a:blipFill>
        </p:spPr>
      </p:sp>
      <p:sp>
        <p:nvSpPr>
          <p:cNvPr name="AutoShape 8" id="8"/>
          <p:cNvSpPr/>
          <p:nvPr/>
        </p:nvSpPr>
        <p:spPr>
          <a:xfrm flipV="true">
            <a:off x="8955841" y="4060147"/>
            <a:ext cx="0" cy="3209084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9" id="9"/>
          <p:cNvSpPr/>
          <p:nvPr/>
        </p:nvSpPr>
        <p:spPr>
          <a:xfrm flipH="false" flipV="false" rot="0">
            <a:off x="11511094" y="3598356"/>
            <a:ext cx="977846" cy="940510"/>
          </a:xfrm>
          <a:custGeom>
            <a:avLst/>
            <a:gdLst/>
            <a:ahLst/>
            <a:cxnLst/>
            <a:rect r="r" b="b" t="t" l="l"/>
            <a:pathLst>
              <a:path h="940510" w="977846">
                <a:moveTo>
                  <a:pt x="0" y="0"/>
                </a:moveTo>
                <a:lnTo>
                  <a:pt x="977846" y="0"/>
                </a:lnTo>
                <a:lnTo>
                  <a:pt x="977846" y="940510"/>
                </a:lnTo>
                <a:lnTo>
                  <a:pt x="0" y="9405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138764" y="462484"/>
            <a:ext cx="2585089" cy="1292544"/>
          </a:xfrm>
          <a:custGeom>
            <a:avLst/>
            <a:gdLst/>
            <a:ahLst/>
            <a:cxnLst/>
            <a:rect r="r" b="b" t="t" l="l"/>
            <a:pathLst>
              <a:path h="1292544" w="2585089">
                <a:moveTo>
                  <a:pt x="0" y="0"/>
                </a:moveTo>
                <a:lnTo>
                  <a:pt x="2585089" y="0"/>
                </a:lnTo>
                <a:lnTo>
                  <a:pt x="2585089" y="1292545"/>
                </a:lnTo>
                <a:lnTo>
                  <a:pt x="0" y="129254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092835" y="4554303"/>
            <a:ext cx="2306667" cy="2306667"/>
          </a:xfrm>
          <a:custGeom>
            <a:avLst/>
            <a:gdLst/>
            <a:ahLst/>
            <a:cxnLst/>
            <a:rect r="r" b="b" t="t" l="l"/>
            <a:pathLst>
              <a:path h="2306667" w="2306667">
                <a:moveTo>
                  <a:pt x="0" y="0"/>
                </a:moveTo>
                <a:lnTo>
                  <a:pt x="2306667" y="0"/>
                </a:lnTo>
                <a:lnTo>
                  <a:pt x="2306667" y="2306668"/>
                </a:lnTo>
                <a:lnTo>
                  <a:pt x="0" y="230666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7096043" y="1418949"/>
            <a:ext cx="5823396" cy="592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01"/>
              </a:lnSpc>
              <a:spcBef>
                <a:spcPct val="0"/>
              </a:spcBef>
            </a:pPr>
            <a:r>
              <a:rPr lang="en-US" sz="3358" spc="671">
                <a:solidFill>
                  <a:srgbClr val="1A0262"/>
                </a:solidFill>
                <a:latin typeface="Public Sans Bold"/>
              </a:rPr>
              <a:t>NOUS REJOINDRE !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3596104" y="4883148"/>
            <a:ext cx="4883397" cy="1563083"/>
            <a:chOff x="0" y="0"/>
            <a:chExt cx="6511196" cy="2084110"/>
          </a:xfrm>
        </p:grpSpPr>
        <p:sp>
          <p:nvSpPr>
            <p:cNvPr name="TextBox 14" id="14"/>
            <p:cNvSpPr txBox="true"/>
            <p:nvPr/>
          </p:nvSpPr>
          <p:spPr>
            <a:xfrm rot="0">
              <a:off x="0" y="732946"/>
              <a:ext cx="6511196" cy="53451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1A0262"/>
                  </a:solidFill>
                  <a:latin typeface="Public Sans"/>
                </a:rPr>
                <a:t>N’oubliez pas de vous inscrire ! 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0" y="-57150"/>
              <a:ext cx="6511196" cy="5346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1A0262"/>
                  </a:solidFill>
                  <a:latin typeface="Public Sans Bold"/>
                </a:rPr>
                <a:t>Newsletter Hubikoop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0" y="1549599"/>
              <a:ext cx="6511196" cy="53451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1A0262"/>
                  </a:solidFill>
                  <a:latin typeface="Public Sans Bold"/>
                </a:rPr>
                <a:t>https://hubikoop.fr/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9558318" y="4883148"/>
            <a:ext cx="4883397" cy="2733117"/>
            <a:chOff x="0" y="0"/>
            <a:chExt cx="6511196" cy="3644156"/>
          </a:xfrm>
        </p:grpSpPr>
        <p:sp>
          <p:nvSpPr>
            <p:cNvPr name="TextBox 18" id="18"/>
            <p:cNvSpPr txBox="true"/>
            <p:nvPr/>
          </p:nvSpPr>
          <p:spPr>
            <a:xfrm rot="0">
              <a:off x="0" y="732946"/>
              <a:ext cx="6511196" cy="291121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399">
                  <a:solidFill>
                    <a:srgbClr val="1A0262"/>
                  </a:solidFill>
                  <a:latin typeface="Public Sans Italics"/>
                </a:rPr>
                <a:t>“Autonomisation des séniors dans leurs pratiques numériques”</a:t>
              </a:r>
            </a:p>
            <a:p>
              <a:pPr algn="ctr">
                <a:lnSpc>
                  <a:spcPts val="700"/>
                </a:lnSpc>
              </a:pPr>
            </a:p>
            <a:p>
              <a:pPr algn="ctr">
                <a:lnSpc>
                  <a:spcPts val="3359"/>
                </a:lnSpc>
              </a:pPr>
              <a:r>
                <a:rPr lang="en-US" sz="2399">
                  <a:solidFill>
                    <a:srgbClr val="1A0262"/>
                  </a:solidFill>
                  <a:latin typeface="Public Sans Bold"/>
                </a:rPr>
                <a:t>-</a:t>
              </a:r>
              <a:r>
                <a:rPr lang="en-US" sz="2399">
                  <a:solidFill>
                    <a:srgbClr val="1A0262"/>
                  </a:solidFill>
                  <a:latin typeface="Public Sans Bold Italics"/>
                </a:rPr>
                <a:t> 23 Novembre à 10h30</a:t>
              </a:r>
            </a:p>
            <a:p>
              <a:pPr algn="ctr">
                <a:lnSpc>
                  <a:spcPts val="3359"/>
                </a:lnSpc>
              </a:pPr>
            </a:p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399" u="sng">
                  <a:solidFill>
                    <a:srgbClr val="1A0262"/>
                  </a:solidFill>
                  <a:latin typeface="Public Sans Bold Italics"/>
                  <a:hlinkClick r:id="rId10" tooltip="https://framaforms.org/inscription-au-cafe-visio-15-sur-lautonomisation-des-seniors-dans-leurs-pratiques-numeriques-le"/>
                </a:rPr>
                <a:t>Inscription gratuite et obligatoire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0" y="-57150"/>
              <a:ext cx="6511196" cy="5346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1A0262"/>
                  </a:solidFill>
                  <a:latin typeface="Public Sans Bold"/>
                </a:rPr>
                <a:t>Café-visio #15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69680">
            <a:off x="8201692" y="1649171"/>
            <a:ext cx="2969080" cy="865107"/>
            <a:chOff x="0" y="0"/>
            <a:chExt cx="422725" cy="12317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2725" cy="123170"/>
            </a:xfrm>
            <a:custGeom>
              <a:avLst/>
              <a:gdLst/>
              <a:ahLst/>
              <a:cxnLst/>
              <a:rect r="r" b="b" t="t" l="l"/>
              <a:pathLst>
                <a:path h="123170" w="422725">
                  <a:moveTo>
                    <a:pt x="0" y="0"/>
                  </a:moveTo>
                  <a:lnTo>
                    <a:pt x="422725" y="0"/>
                  </a:lnTo>
                  <a:lnTo>
                    <a:pt x="422725" y="123170"/>
                  </a:lnTo>
                  <a:lnTo>
                    <a:pt x="0" y="123170"/>
                  </a:lnTo>
                  <a:close/>
                </a:path>
              </a:pathLst>
            </a:custGeom>
            <a:solidFill>
              <a:srgbClr val="FFE88D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0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4740897" y="4219942"/>
            <a:ext cx="1003797" cy="1003797"/>
          </a:xfrm>
          <a:custGeom>
            <a:avLst/>
            <a:gdLst/>
            <a:ahLst/>
            <a:cxnLst/>
            <a:rect r="r" b="b" t="t" l="l"/>
            <a:pathLst>
              <a:path h="1003797" w="1003797">
                <a:moveTo>
                  <a:pt x="0" y="0"/>
                </a:moveTo>
                <a:lnTo>
                  <a:pt x="1003796" y="0"/>
                </a:lnTo>
                <a:lnTo>
                  <a:pt x="1003796" y="1003796"/>
                </a:lnTo>
                <a:lnTo>
                  <a:pt x="0" y="10037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561239" y="4265933"/>
            <a:ext cx="1003797" cy="1003797"/>
          </a:xfrm>
          <a:custGeom>
            <a:avLst/>
            <a:gdLst/>
            <a:ahLst/>
            <a:cxnLst/>
            <a:rect r="r" b="b" t="t" l="l"/>
            <a:pathLst>
              <a:path h="1003797" w="1003797">
                <a:moveTo>
                  <a:pt x="0" y="0"/>
                </a:moveTo>
                <a:lnTo>
                  <a:pt x="1003797" y="0"/>
                </a:lnTo>
                <a:lnTo>
                  <a:pt x="1003797" y="1003797"/>
                </a:lnTo>
                <a:lnTo>
                  <a:pt x="0" y="10037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694647" y="1050972"/>
            <a:ext cx="2061505" cy="2061505"/>
          </a:xfrm>
          <a:custGeom>
            <a:avLst/>
            <a:gdLst/>
            <a:ahLst/>
            <a:cxnLst/>
            <a:rect r="r" b="b" t="t" l="l"/>
            <a:pathLst>
              <a:path h="2061505" w="2061505">
                <a:moveTo>
                  <a:pt x="0" y="0"/>
                </a:moveTo>
                <a:lnTo>
                  <a:pt x="2061506" y="0"/>
                </a:lnTo>
                <a:lnTo>
                  <a:pt x="2061506" y="2061505"/>
                </a:lnTo>
                <a:lnTo>
                  <a:pt x="0" y="20615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3833249" y="7485101"/>
            <a:ext cx="2819092" cy="657918"/>
          </a:xfrm>
          <a:custGeom>
            <a:avLst/>
            <a:gdLst/>
            <a:ahLst/>
            <a:cxnLst/>
            <a:rect r="r" b="b" t="t" l="l"/>
            <a:pathLst>
              <a:path h="657918" w="2819092">
                <a:moveTo>
                  <a:pt x="0" y="0"/>
                </a:moveTo>
                <a:lnTo>
                  <a:pt x="2819092" y="0"/>
                </a:lnTo>
                <a:lnTo>
                  <a:pt x="2819092" y="657918"/>
                </a:lnTo>
                <a:lnTo>
                  <a:pt x="0" y="6579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0748" t="-97924" r="-25623" b="-215306"/>
            </a:stretch>
          </a:blipFill>
        </p:spPr>
      </p:sp>
      <p:sp>
        <p:nvSpPr>
          <p:cNvPr name="AutoShape 9" id="9"/>
          <p:cNvSpPr/>
          <p:nvPr/>
        </p:nvSpPr>
        <p:spPr>
          <a:xfrm flipV="true">
            <a:off x="9106206" y="4604976"/>
            <a:ext cx="0" cy="3209084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13094340" y="7545515"/>
            <a:ext cx="2169214" cy="1084607"/>
          </a:xfrm>
          <a:custGeom>
            <a:avLst/>
            <a:gdLst/>
            <a:ahLst/>
            <a:cxnLst/>
            <a:rect r="r" b="b" t="t" l="l"/>
            <a:pathLst>
              <a:path h="1084607" w="2169214">
                <a:moveTo>
                  <a:pt x="0" y="0"/>
                </a:moveTo>
                <a:lnTo>
                  <a:pt x="2169214" y="0"/>
                </a:lnTo>
                <a:lnTo>
                  <a:pt x="2169214" y="1084607"/>
                </a:lnTo>
                <a:lnTo>
                  <a:pt x="0" y="108460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10115856" y="5559388"/>
            <a:ext cx="7723067" cy="1869739"/>
            <a:chOff x="0" y="0"/>
            <a:chExt cx="10297423" cy="2492985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1958315"/>
              <a:ext cx="10032806" cy="5346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1A0262"/>
                  </a:solidFill>
                  <a:latin typeface="Public Sans Bold"/>
                </a:rPr>
                <a:t>sgourvil@liguenouvelleaquitaine.org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582703"/>
              <a:ext cx="10032806" cy="10934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>
                  <a:solidFill>
                    <a:srgbClr val="1A0262"/>
                  </a:solidFill>
                  <a:latin typeface="Public Sans"/>
                </a:rPr>
                <a:t>Sarah GOURVIL</a:t>
              </a:r>
            </a:p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1A0262"/>
                  </a:solidFill>
                  <a:latin typeface="Public Sans Italics"/>
                </a:rPr>
                <a:t>Chargée de projets Education, Jeunesse, Numérique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264618" y="-57150"/>
              <a:ext cx="10032806" cy="5346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1A0262"/>
                  </a:solidFill>
                  <a:latin typeface="Public Sans Bold"/>
                </a:rPr>
                <a:t>Mail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2389034" y="5513396"/>
            <a:ext cx="5707522" cy="1869263"/>
            <a:chOff x="0" y="0"/>
            <a:chExt cx="7610029" cy="2492350"/>
          </a:xfrm>
        </p:grpSpPr>
        <p:sp>
          <p:nvSpPr>
            <p:cNvPr name="TextBox 16" id="16"/>
            <p:cNvSpPr txBox="true"/>
            <p:nvPr/>
          </p:nvSpPr>
          <p:spPr>
            <a:xfrm rot="0">
              <a:off x="549416" y="1957839"/>
              <a:ext cx="6511196" cy="53451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1A0262"/>
                  </a:solidFill>
                  <a:latin typeface="Public Sans Bold"/>
                </a:rPr>
                <a:t>maelle@hubikoop.fr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549416" y="582545"/>
              <a:ext cx="6511196" cy="109315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>
                  <a:solidFill>
                    <a:srgbClr val="1A0262"/>
                  </a:solidFill>
                  <a:latin typeface="Public Sans"/>
                </a:rPr>
                <a:t>Maëlle SAINT-HILLIER</a:t>
              </a:r>
            </a:p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1A0262"/>
                  </a:solidFill>
                  <a:latin typeface="Public Sans Italics"/>
                </a:rPr>
                <a:t>Chargée d’animation territoriale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0" y="-57150"/>
              <a:ext cx="7610029" cy="53451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1A0262"/>
                  </a:solidFill>
                  <a:latin typeface="Public Sans Bold"/>
                </a:rPr>
                <a:t>Mail</a:t>
              </a:r>
            </a:p>
          </p:txBody>
        </p:sp>
      </p:grpSp>
      <p:sp>
        <p:nvSpPr>
          <p:cNvPr name="TextBox 19" id="19"/>
          <p:cNvSpPr txBox="true"/>
          <p:nvPr/>
        </p:nvSpPr>
        <p:spPr>
          <a:xfrm rot="0">
            <a:off x="7756153" y="1721399"/>
            <a:ext cx="3860888" cy="6420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57"/>
              </a:lnSpc>
              <a:spcBef>
                <a:spcPct val="0"/>
              </a:spcBef>
            </a:pPr>
            <a:r>
              <a:rPr lang="en-US" sz="3683" spc="736">
                <a:solidFill>
                  <a:srgbClr val="1A0262"/>
                </a:solidFill>
                <a:latin typeface="Public Sans Bold"/>
              </a:rPr>
              <a:t>CONTACTS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DAFvpFaVQM8</dc:identifier>
  <dcterms:modified xsi:type="dcterms:W3CDTF">2011-08-01T06:04:30Z</dcterms:modified>
  <cp:revision>1</cp:revision>
  <dc:title>Webinaire LENA</dc:title>
</cp:coreProperties>
</file>