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Oswald" panose="020B0604020202020204" charset="0"/>
      <p:regular r:id="rId9"/>
      <p:bold r:id="rId10"/>
    </p:embeddedFont>
    <p:embeddedFont>
      <p:font typeface="Oswald Medium" panose="020B0604020202020204" charset="0"/>
      <p:regular r:id="rId11"/>
      <p:bold r:id="rId12"/>
    </p:embeddedFont>
    <p:embeddedFont>
      <p:font typeface="Calibri" panose="020F0502020204030204" pitchFamily="34" charset="0"/>
      <p:regular r:id="rId13"/>
      <p:bold r:id="rId14"/>
      <p:italic r:id="rId15"/>
      <p:boldItalic r:id="rId16"/>
    </p:embeddedFont>
    <p:embeddedFont>
      <p:font typeface="Bebas Neue" panose="020B0604020202020204" charset="0"/>
      <p:regular r:id="rId17"/>
    </p:embeddedFont>
    <p:embeddedFont>
      <p:font typeface="Oswald Light"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91ad42ccf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91ad42ccf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000">
                <a:latin typeface="Calibri"/>
                <a:ea typeface="Calibri"/>
                <a:cs typeface="Calibri"/>
                <a:sym typeface="Calibri"/>
              </a:rPr>
              <a:t>Présentation de l’animatrice et des objectifs de la séance</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Médiation sur le robot et l’oeuvre artistique de référence</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Test du robot et démonstration de la fonction</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Activité pratique de dessin avec Thymio</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Bonus / ouverture sur les autres fonctions du robot </a:t>
            </a:r>
            <a:endParaRPr sz="10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de0bb6ae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de0bb6a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2168238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2168238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d200a9c0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d200a9c0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a84e431db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a84e431db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s://sound-effects.bbcrewind.co.uk/search?q=NHU9322987" TargetMode="External"/><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s://sound-effects.bbcrewind.co.uk/search?q=NHU05082192" TargetMode="External"/><Relationship Id="rId12" Type="http://schemas.openxmlformats.org/officeDocument/2006/relationships/hyperlink" Target="https://translate.google.fr/?hl=f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sound-effects.bbcrewind.co.uk/search?q=07031004" TargetMode="External"/><Relationship Id="rId11" Type="http://schemas.openxmlformats.org/officeDocument/2006/relationships/hyperlink" Target="https://sound-effects.bbcrewind.co.uk/" TargetMode="External"/><Relationship Id="rId5" Type="http://schemas.openxmlformats.org/officeDocument/2006/relationships/hyperlink" Target="https://sound-effects.bbcrewind.co.uk/search?q=NHU05072016" TargetMode="External"/><Relationship Id="rId10" Type="http://schemas.openxmlformats.org/officeDocument/2006/relationships/hyperlink" Target="https://sound-effects.bbcrewind.co.uk/search?q=07063083" TargetMode="External"/><Relationship Id="rId4" Type="http://schemas.openxmlformats.org/officeDocument/2006/relationships/image" Target="../media/image13.png"/><Relationship Id="rId9" Type="http://schemas.openxmlformats.org/officeDocument/2006/relationships/hyperlink" Target="https://sound-effects.bbcrewind.co.uk/search?q=0701800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20.png"/><Relationship Id="rId5" Type="http://schemas.openxmlformats.org/officeDocument/2006/relationships/hyperlink" Target="http://www.youtube.com/watch?v=0QSigM67sDE" TargetMode="External"/><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r="8958"/>
          <a:stretch/>
        </p:blipFill>
        <p:spPr>
          <a:xfrm>
            <a:off x="361175" y="708600"/>
            <a:ext cx="4590648" cy="3360876"/>
          </a:xfrm>
          <a:prstGeom prst="rect">
            <a:avLst/>
          </a:prstGeom>
          <a:noFill/>
          <a:ln>
            <a:noFill/>
          </a:ln>
        </p:spPr>
      </p:pic>
      <p:sp>
        <p:nvSpPr>
          <p:cNvPr id="55" name="Google Shape;55;p13"/>
          <p:cNvSpPr txBox="1">
            <a:spLocks noGrp="1"/>
          </p:cNvSpPr>
          <p:nvPr>
            <p:ph type="ctrTitle"/>
          </p:nvPr>
        </p:nvSpPr>
        <p:spPr>
          <a:xfrm>
            <a:off x="5076800" y="2042400"/>
            <a:ext cx="3561600" cy="1287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SzPts val="990"/>
              <a:buNone/>
            </a:pPr>
            <a:r>
              <a:rPr lang="fr" sz="3980">
                <a:solidFill>
                  <a:srgbClr val="398FA1"/>
                </a:solidFill>
                <a:latin typeface="Bebas Neue"/>
                <a:ea typeface="Bebas Neue"/>
                <a:cs typeface="Bebas Neue"/>
                <a:sym typeface="Bebas Neue"/>
              </a:rPr>
              <a:t>Création sonore</a:t>
            </a:r>
            <a:endParaRPr sz="3980">
              <a:solidFill>
                <a:srgbClr val="398FA1"/>
              </a:solidFill>
              <a:latin typeface="Bebas Neue"/>
              <a:ea typeface="Bebas Neue"/>
              <a:cs typeface="Bebas Neue"/>
              <a:sym typeface="Bebas Neue"/>
            </a:endParaRPr>
          </a:p>
        </p:txBody>
      </p:sp>
      <p:sp>
        <p:nvSpPr>
          <p:cNvPr id="56" name="Google Shape;56;p13"/>
          <p:cNvSpPr txBox="1">
            <a:spLocks noGrp="1"/>
          </p:cNvSpPr>
          <p:nvPr>
            <p:ph type="subTitle" idx="1"/>
          </p:nvPr>
        </p:nvSpPr>
        <p:spPr>
          <a:xfrm>
            <a:off x="4842805" y="3439208"/>
            <a:ext cx="3795600" cy="792600"/>
          </a:xfrm>
          <a:prstGeom prst="rect">
            <a:avLst/>
          </a:prstGeom>
        </p:spPr>
        <p:txBody>
          <a:bodyPr spcFirstLastPara="1" wrap="square" lIns="91425" tIns="91425" rIns="91425" bIns="91425" anchor="t" anchorCtr="0">
            <a:normAutofit fontScale="85000" lnSpcReduction="20000"/>
          </a:bodyPr>
          <a:lstStyle/>
          <a:p>
            <a:pPr marL="0" lvl="0" indent="0" algn="r" rtl="0">
              <a:spcBef>
                <a:spcPts val="0"/>
              </a:spcBef>
              <a:spcAft>
                <a:spcPts val="0"/>
              </a:spcAft>
              <a:buNone/>
            </a:pPr>
            <a:r>
              <a:rPr lang="fr" i="1">
                <a:solidFill>
                  <a:srgbClr val="70C4B4"/>
                </a:solidFill>
                <a:latin typeface="Bebas Neue"/>
                <a:ea typeface="Bebas Neue"/>
                <a:cs typeface="Bebas Neue"/>
                <a:sym typeface="Bebas Neue"/>
              </a:rPr>
              <a:t>Atelier sur ordinateur de </a:t>
            </a:r>
            <a:endParaRPr i="1">
              <a:solidFill>
                <a:srgbClr val="70C4B4"/>
              </a:solidFill>
              <a:latin typeface="Bebas Neue"/>
              <a:ea typeface="Bebas Neue"/>
              <a:cs typeface="Bebas Neue"/>
              <a:sym typeface="Bebas Neue"/>
            </a:endParaRPr>
          </a:p>
          <a:p>
            <a:pPr marL="0" lvl="0" indent="0" algn="r" rtl="0">
              <a:spcBef>
                <a:spcPts val="0"/>
              </a:spcBef>
              <a:spcAft>
                <a:spcPts val="0"/>
              </a:spcAft>
              <a:buNone/>
            </a:pPr>
            <a:r>
              <a:rPr lang="fr" i="1">
                <a:solidFill>
                  <a:srgbClr val="70C4B4"/>
                </a:solidFill>
                <a:latin typeface="Bebas Neue"/>
                <a:ea typeface="Bebas Neue"/>
                <a:cs typeface="Bebas Neue"/>
                <a:sym typeface="Bebas Neue"/>
              </a:rPr>
              <a:t>créativité numérique</a:t>
            </a:r>
            <a:endParaRPr i="1">
              <a:solidFill>
                <a:srgbClr val="70C4B4"/>
              </a:solidFill>
              <a:latin typeface="Bebas Neue"/>
              <a:ea typeface="Bebas Neue"/>
              <a:cs typeface="Bebas Neue"/>
              <a:sym typeface="Bebas Neue"/>
            </a:endParaRPr>
          </a:p>
        </p:txBody>
      </p:sp>
      <p:pic>
        <p:nvPicPr>
          <p:cNvPr id="57" name="Google Shape;57;p13"/>
          <p:cNvPicPr preferRelativeResize="0"/>
          <p:nvPr/>
        </p:nvPicPr>
        <p:blipFill>
          <a:blip r:embed="rId4">
            <a:alphaModFix/>
          </a:blip>
          <a:stretch>
            <a:fillRect/>
          </a:stretch>
        </p:blipFill>
        <p:spPr>
          <a:xfrm>
            <a:off x="5320749" y="162849"/>
            <a:ext cx="2412375" cy="2108700"/>
          </a:xfrm>
          <a:prstGeom prst="rect">
            <a:avLst/>
          </a:prstGeom>
          <a:noFill/>
          <a:ln>
            <a:noFill/>
          </a:ln>
        </p:spPr>
      </p:pic>
      <p:pic>
        <p:nvPicPr>
          <p:cNvPr id="58" name="Google Shape;58;p13"/>
          <p:cNvPicPr preferRelativeResize="0"/>
          <p:nvPr/>
        </p:nvPicPr>
        <p:blipFill>
          <a:blip r:embed="rId5">
            <a:alphaModFix/>
          </a:blip>
          <a:stretch>
            <a:fillRect/>
          </a:stretch>
        </p:blipFill>
        <p:spPr>
          <a:xfrm>
            <a:off x="278031" y="4373510"/>
            <a:ext cx="2630548" cy="595976"/>
          </a:xfrm>
          <a:prstGeom prst="rect">
            <a:avLst/>
          </a:prstGeom>
          <a:noFill/>
          <a:ln>
            <a:noFill/>
          </a:ln>
        </p:spPr>
      </p:pic>
      <p:pic>
        <p:nvPicPr>
          <p:cNvPr id="59" name="Google Shape;59;p13"/>
          <p:cNvPicPr preferRelativeResize="0"/>
          <p:nvPr/>
        </p:nvPicPr>
        <p:blipFill rotWithShape="1">
          <a:blip r:embed="rId6">
            <a:alphaModFix/>
          </a:blip>
          <a:srcRect l="12055" t="23649" r="17487" b="8332"/>
          <a:stretch/>
        </p:blipFill>
        <p:spPr>
          <a:xfrm rot="595164">
            <a:off x="7330327" y="1259206"/>
            <a:ext cx="542396" cy="560036"/>
          </a:xfrm>
          <a:prstGeom prst="rect">
            <a:avLst/>
          </a:prstGeom>
          <a:noFill/>
          <a:ln>
            <a:noFill/>
          </a:ln>
        </p:spPr>
      </p:pic>
      <p:pic>
        <p:nvPicPr>
          <p:cNvPr id="60" name="Google Shape;60;p13"/>
          <p:cNvPicPr preferRelativeResize="0"/>
          <p:nvPr/>
        </p:nvPicPr>
        <p:blipFill>
          <a:blip r:embed="rId7">
            <a:alphaModFix amt="80000"/>
          </a:blip>
          <a:stretch>
            <a:fillRect/>
          </a:stretch>
        </p:blipFill>
        <p:spPr>
          <a:xfrm>
            <a:off x="361175" y="708600"/>
            <a:ext cx="4590650" cy="3360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363575" y="1191025"/>
            <a:ext cx="4103651" cy="2326599"/>
          </a:xfrm>
          <a:prstGeom prst="rect">
            <a:avLst/>
          </a:prstGeom>
          <a:noFill/>
          <a:ln>
            <a:noFill/>
          </a:ln>
        </p:spPr>
      </p:pic>
      <p:sp>
        <p:nvSpPr>
          <p:cNvPr id="66" name="Google Shape;66;p14"/>
          <p:cNvSpPr/>
          <p:nvPr/>
        </p:nvSpPr>
        <p:spPr>
          <a:xfrm>
            <a:off x="5911175" y="363575"/>
            <a:ext cx="2846100" cy="788700"/>
          </a:xfrm>
          <a:prstGeom prst="rect">
            <a:avLst/>
          </a:prstGeom>
          <a:solidFill>
            <a:srgbClr val="E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4">
            <a:alphaModFix/>
          </a:blip>
          <a:stretch>
            <a:fillRect/>
          </a:stretch>
        </p:blipFill>
        <p:spPr>
          <a:xfrm>
            <a:off x="5204375" y="363575"/>
            <a:ext cx="3552901" cy="2326601"/>
          </a:xfrm>
          <a:prstGeom prst="rect">
            <a:avLst/>
          </a:prstGeom>
          <a:noFill/>
          <a:ln>
            <a:noFill/>
          </a:ln>
        </p:spPr>
      </p:pic>
      <p:pic>
        <p:nvPicPr>
          <p:cNvPr id="68" name="Google Shape;68;p14"/>
          <p:cNvPicPr preferRelativeResize="0"/>
          <p:nvPr/>
        </p:nvPicPr>
        <p:blipFill>
          <a:blip r:embed="rId5">
            <a:alphaModFix/>
          </a:blip>
          <a:stretch>
            <a:fillRect/>
          </a:stretch>
        </p:blipFill>
        <p:spPr>
          <a:xfrm>
            <a:off x="152400" y="152400"/>
            <a:ext cx="773721" cy="788600"/>
          </a:xfrm>
          <a:prstGeom prst="rect">
            <a:avLst/>
          </a:prstGeom>
          <a:noFill/>
          <a:ln>
            <a:noFill/>
          </a:ln>
        </p:spPr>
      </p:pic>
      <p:sp>
        <p:nvSpPr>
          <p:cNvPr id="69" name="Google Shape;69;p14"/>
          <p:cNvSpPr txBox="1"/>
          <p:nvPr/>
        </p:nvSpPr>
        <p:spPr>
          <a:xfrm>
            <a:off x="1015875" y="395650"/>
            <a:ext cx="1989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b="1" i="1">
                <a:solidFill>
                  <a:srgbClr val="398FA1"/>
                </a:solidFill>
              </a:rPr>
              <a:t>En 40 minutes</a:t>
            </a:r>
            <a:endParaRPr sz="1500" b="1" i="1">
              <a:solidFill>
                <a:srgbClr val="398FA1"/>
              </a:solidFill>
            </a:endParaRPr>
          </a:p>
        </p:txBody>
      </p:sp>
      <p:sp>
        <p:nvSpPr>
          <p:cNvPr id="70" name="Google Shape;70;p14"/>
          <p:cNvSpPr txBox="1"/>
          <p:nvPr/>
        </p:nvSpPr>
        <p:spPr>
          <a:xfrm>
            <a:off x="557425" y="972763"/>
            <a:ext cx="2511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programme du jour</a:t>
            </a:r>
            <a:endParaRPr sz="2000">
              <a:solidFill>
                <a:srgbClr val="398FA1"/>
              </a:solidFill>
              <a:latin typeface="Bebas Neue"/>
              <a:ea typeface="Bebas Neue"/>
              <a:cs typeface="Bebas Neue"/>
              <a:sym typeface="Bebas Neue"/>
            </a:endParaRPr>
          </a:p>
        </p:txBody>
      </p:sp>
      <p:sp>
        <p:nvSpPr>
          <p:cNvPr id="71" name="Google Shape;71;p14"/>
          <p:cNvSpPr txBox="1"/>
          <p:nvPr/>
        </p:nvSpPr>
        <p:spPr>
          <a:xfrm>
            <a:off x="5444450" y="363575"/>
            <a:ext cx="116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chroniques</a:t>
            </a:r>
            <a:endParaRPr sz="2000">
              <a:solidFill>
                <a:srgbClr val="398FA1"/>
              </a:solidFill>
              <a:latin typeface="Bebas Neue"/>
              <a:ea typeface="Bebas Neue"/>
              <a:cs typeface="Bebas Neue"/>
              <a:sym typeface="Bebas Neue"/>
            </a:endParaRPr>
          </a:p>
        </p:txBody>
      </p:sp>
      <p:sp>
        <p:nvSpPr>
          <p:cNvPr id="72" name="Google Shape;72;p14"/>
          <p:cNvSpPr txBox="1"/>
          <p:nvPr/>
        </p:nvSpPr>
        <p:spPr>
          <a:xfrm>
            <a:off x="5403900" y="972775"/>
            <a:ext cx="3272700" cy="13698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fr" sz="1100">
                <a:solidFill>
                  <a:srgbClr val="FFFFFF"/>
                </a:solidFill>
                <a:latin typeface="Oswald"/>
                <a:ea typeface="Oswald"/>
                <a:cs typeface="Oswald"/>
                <a:sym typeface="Oswald"/>
              </a:rPr>
              <a:t>Incubateurs des Imaginaires Numériques, SECONDE NATURE et ZINC travaillent depuis de nombreuses années à promouvoir et faire émerger la création contemporaine, comprendre le monde en régime numérique et aider les publics à s’approprier les technologies pour développer la créativité et l’émancipation.</a:t>
            </a:r>
            <a:endParaRPr sz="1200">
              <a:solidFill>
                <a:schemeClr val="lt1"/>
              </a:solidFill>
              <a:latin typeface="Oswald"/>
              <a:ea typeface="Oswald"/>
              <a:cs typeface="Oswald"/>
              <a:sym typeface="Oswald"/>
            </a:endParaRPr>
          </a:p>
        </p:txBody>
      </p:sp>
      <p:sp>
        <p:nvSpPr>
          <p:cNvPr id="73" name="Google Shape;73;p14"/>
          <p:cNvSpPr/>
          <p:nvPr/>
        </p:nvSpPr>
        <p:spPr>
          <a:xfrm>
            <a:off x="780622" y="2956378"/>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p:nvPr/>
        </p:nvSpPr>
        <p:spPr>
          <a:xfrm>
            <a:off x="1045125" y="1871325"/>
            <a:ext cx="3552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découverte des robots et d’une oeuvre</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DÉMONSTRATION Du robot Thymio</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activité : dessine-moi l’infini !</a:t>
            </a:r>
            <a:endParaRPr>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endParaRPr>
              <a:solidFill>
                <a:srgbClr val="398FA1"/>
              </a:solidFill>
              <a:latin typeface="Bebas Neue"/>
              <a:ea typeface="Bebas Neue"/>
              <a:cs typeface="Bebas Neue"/>
              <a:sym typeface="Bebas Neue"/>
            </a:endParaRPr>
          </a:p>
        </p:txBody>
      </p:sp>
      <p:cxnSp>
        <p:nvCxnSpPr>
          <p:cNvPr id="75" name="Google Shape;75;p14"/>
          <p:cNvCxnSpPr/>
          <p:nvPr/>
        </p:nvCxnSpPr>
        <p:spPr>
          <a:xfrm rot="10800000">
            <a:off x="865319" y="276619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6" name="Google Shape;76;p14"/>
          <p:cNvCxnSpPr/>
          <p:nvPr/>
        </p:nvCxnSpPr>
        <p:spPr>
          <a:xfrm rot="10800000">
            <a:off x="874819" y="219384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7" name="Google Shape;77;p14"/>
          <p:cNvCxnSpPr/>
          <p:nvPr/>
        </p:nvCxnSpPr>
        <p:spPr>
          <a:xfrm rot="10800000">
            <a:off x="557423" y="1764400"/>
            <a:ext cx="165000" cy="168600"/>
          </a:xfrm>
          <a:prstGeom prst="straightConnector1">
            <a:avLst/>
          </a:prstGeom>
          <a:noFill/>
          <a:ln w="38100" cap="flat" cmpd="sng">
            <a:solidFill>
              <a:schemeClr val="lt1"/>
            </a:solidFill>
            <a:prstDash val="solid"/>
            <a:round/>
            <a:headEnd type="none" w="med" len="med"/>
            <a:tailEnd type="none" w="med" len="med"/>
          </a:ln>
        </p:spPr>
      </p:cxnSp>
      <p:cxnSp>
        <p:nvCxnSpPr>
          <p:cNvPr id="78" name="Google Shape;78;p14"/>
          <p:cNvCxnSpPr/>
          <p:nvPr/>
        </p:nvCxnSpPr>
        <p:spPr>
          <a:xfrm rot="10800000">
            <a:off x="780625" y="1657425"/>
            <a:ext cx="32100" cy="213900"/>
          </a:xfrm>
          <a:prstGeom prst="straightConnector1">
            <a:avLst/>
          </a:prstGeom>
          <a:noFill/>
          <a:ln w="38100" cap="flat" cmpd="sng">
            <a:solidFill>
              <a:schemeClr val="lt1"/>
            </a:solidFill>
            <a:prstDash val="solid"/>
            <a:round/>
            <a:headEnd type="none" w="med" len="med"/>
            <a:tailEnd type="none" w="med" len="med"/>
          </a:ln>
        </p:spPr>
      </p:cxnSp>
      <p:cxnSp>
        <p:nvCxnSpPr>
          <p:cNvPr id="79" name="Google Shape;79;p14"/>
          <p:cNvCxnSpPr/>
          <p:nvPr/>
        </p:nvCxnSpPr>
        <p:spPr>
          <a:xfrm>
            <a:off x="505650" y="2043043"/>
            <a:ext cx="213900" cy="0"/>
          </a:xfrm>
          <a:prstGeom prst="straightConnector1">
            <a:avLst/>
          </a:prstGeom>
          <a:noFill/>
          <a:ln w="38100" cap="flat" cmpd="sng">
            <a:solidFill>
              <a:schemeClr val="lt1"/>
            </a:solidFill>
            <a:prstDash val="solid"/>
            <a:round/>
            <a:headEnd type="none" w="med" len="med"/>
            <a:tailEnd type="none" w="med" len="med"/>
          </a:ln>
        </p:spPr>
      </p:cxnSp>
      <p:pic>
        <p:nvPicPr>
          <p:cNvPr id="80" name="Google Shape;80;p14"/>
          <p:cNvPicPr preferRelativeResize="0"/>
          <p:nvPr/>
        </p:nvPicPr>
        <p:blipFill rotWithShape="1">
          <a:blip r:embed="rId6">
            <a:alphaModFix/>
          </a:blip>
          <a:srcRect l="7664" r="8018"/>
          <a:stretch/>
        </p:blipFill>
        <p:spPr>
          <a:xfrm flipH="1">
            <a:off x="5204374" y="2398450"/>
            <a:ext cx="3552901" cy="2345430"/>
          </a:xfrm>
          <a:prstGeom prst="rect">
            <a:avLst/>
          </a:prstGeom>
          <a:noFill/>
          <a:ln>
            <a:noFill/>
          </a:ln>
        </p:spPr>
      </p:pic>
      <p:sp>
        <p:nvSpPr>
          <p:cNvPr id="81" name="Google Shape;81;p14"/>
          <p:cNvSpPr/>
          <p:nvPr/>
        </p:nvSpPr>
        <p:spPr>
          <a:xfrm>
            <a:off x="777922" y="2447328"/>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780622" y="1935690"/>
            <a:ext cx="193800" cy="193800"/>
          </a:xfrm>
          <a:prstGeom prst="ellipse">
            <a:avLst/>
          </a:prstGeom>
          <a:solidFill>
            <a:schemeClr val="lt1"/>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p:nvPr/>
        </p:nvSpPr>
        <p:spPr>
          <a:xfrm>
            <a:off x="363550" y="3619025"/>
            <a:ext cx="4103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Qu’est ce que c’est la musique électronique ?</a:t>
            </a:r>
            <a:endParaRPr/>
          </a:p>
        </p:txBody>
      </p:sp>
      <p:sp>
        <p:nvSpPr>
          <p:cNvPr id="84" name="Google Shape;84;p14"/>
          <p:cNvSpPr txBox="1"/>
          <p:nvPr/>
        </p:nvSpPr>
        <p:spPr>
          <a:xfrm>
            <a:off x="363550" y="4007475"/>
            <a:ext cx="442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solidFill>
                  <a:srgbClr val="0097A7"/>
                </a:solidFill>
                <a:latin typeface="Calibri"/>
                <a:ea typeface="Calibri"/>
                <a:cs typeface="Calibri"/>
                <a:sym typeface="Calibri"/>
              </a:rPr>
              <a:t>La musique électronique a vu le jour dans les années 50, elle est définie par l’utilisation d’instruments numériques comme des synthés, ou divers sons produits par un ordinateur. L’électro est un genre de musique qui regroupe par exemple la techno, la house, la dubstep, mais on peut tout à fait faire de la musique classique avec des instruments de musiques numériques.</a:t>
            </a:r>
            <a:endParaRPr sz="1000">
              <a:solidFill>
                <a:srgbClr val="0097A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88"/>
        <p:cNvGrpSpPr/>
        <p:nvPr/>
      </p:nvGrpSpPr>
      <p:grpSpPr>
        <a:xfrm>
          <a:off x="0" y="0"/>
          <a:ext cx="0" cy="0"/>
          <a:chOff x="0" y="0"/>
          <a:chExt cx="0" cy="0"/>
        </a:xfrm>
      </p:grpSpPr>
      <p:pic>
        <p:nvPicPr>
          <p:cNvPr id="89" name="Google Shape;89;p15"/>
          <p:cNvPicPr preferRelativeResize="0"/>
          <p:nvPr/>
        </p:nvPicPr>
        <p:blipFill>
          <a:blip r:embed="rId3">
            <a:alphaModFix/>
          </a:blip>
          <a:stretch>
            <a:fillRect/>
          </a:stretch>
        </p:blipFill>
        <p:spPr>
          <a:xfrm>
            <a:off x="2341800" y="0"/>
            <a:ext cx="4826351" cy="675500"/>
          </a:xfrm>
          <a:prstGeom prst="rect">
            <a:avLst/>
          </a:prstGeom>
          <a:noFill/>
          <a:ln>
            <a:noFill/>
          </a:ln>
        </p:spPr>
      </p:pic>
      <p:sp>
        <p:nvSpPr>
          <p:cNvPr id="90" name="Google Shape;90;p15"/>
          <p:cNvSpPr txBox="1"/>
          <p:nvPr/>
        </p:nvSpPr>
        <p:spPr>
          <a:xfrm>
            <a:off x="2640957" y="91450"/>
            <a:ext cx="388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FFFFFF"/>
                </a:solidFill>
                <a:latin typeface="Bebas Neue"/>
                <a:ea typeface="Bebas Neue"/>
                <a:cs typeface="Bebas Neue"/>
                <a:sym typeface="Bebas Neue"/>
              </a:rPr>
              <a:t>David Helbich, </a:t>
            </a:r>
            <a:r>
              <a:rPr lang="fr" sz="2000" i="1">
                <a:solidFill>
                  <a:srgbClr val="FFFFFF"/>
                </a:solidFill>
                <a:latin typeface="Bebas Neue"/>
                <a:ea typeface="Bebas Neue"/>
                <a:cs typeface="Bebas Neue"/>
                <a:sym typeface="Bebas Neue"/>
              </a:rPr>
              <a:t>IMAGINE THERE WAS NO ROOF</a:t>
            </a:r>
            <a:endParaRPr sz="2000" i="1">
              <a:solidFill>
                <a:srgbClr val="FFFFFF"/>
              </a:solidFill>
              <a:latin typeface="Bebas Neue"/>
              <a:ea typeface="Bebas Neue"/>
              <a:cs typeface="Bebas Neue"/>
              <a:sym typeface="Bebas Neue"/>
            </a:endParaRPr>
          </a:p>
        </p:txBody>
      </p:sp>
      <p:sp>
        <p:nvSpPr>
          <p:cNvPr id="91" name="Google Shape;91;p15"/>
          <p:cNvSpPr txBox="1"/>
          <p:nvPr/>
        </p:nvSpPr>
        <p:spPr>
          <a:xfrm>
            <a:off x="2929551" y="1507825"/>
            <a:ext cx="2254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100"/>
              <a:buFont typeface="Arial"/>
              <a:buNone/>
            </a:pPr>
            <a:r>
              <a:rPr lang="fr" sz="1500">
                <a:solidFill>
                  <a:srgbClr val="188D9D"/>
                </a:solidFill>
                <a:latin typeface="Bebas Neue"/>
                <a:ea typeface="Bebas Neue"/>
                <a:cs typeface="Bebas Neue"/>
                <a:sym typeface="Bebas Neue"/>
              </a:rPr>
              <a:t>“</a:t>
            </a:r>
            <a:r>
              <a:rPr lang="fr" b="1" i="1">
                <a:solidFill>
                  <a:srgbClr val="188D9D"/>
                </a:solidFill>
                <a:latin typeface="Calibri"/>
                <a:ea typeface="Calibri"/>
                <a:cs typeface="Calibri"/>
                <a:sym typeface="Calibri"/>
              </a:rPr>
              <a:t>Imagine le son d’une fête dans le voisinage, ou dans les toilettes d’un club.</a:t>
            </a:r>
            <a:r>
              <a:rPr lang="fr" sz="1500">
                <a:solidFill>
                  <a:srgbClr val="188D9D"/>
                </a:solidFill>
                <a:latin typeface="Bebas Neue"/>
                <a:ea typeface="Bebas Neue"/>
                <a:cs typeface="Bebas Neue"/>
                <a:sym typeface="Bebas Neue"/>
              </a:rPr>
              <a:t>”</a:t>
            </a:r>
            <a:endParaRPr sz="1000">
              <a:solidFill>
                <a:srgbClr val="188D9D"/>
              </a:solidFill>
              <a:latin typeface="Bebas Neue"/>
              <a:ea typeface="Bebas Neue"/>
              <a:cs typeface="Bebas Neue"/>
              <a:sym typeface="Bebas Neue"/>
            </a:endParaRPr>
          </a:p>
        </p:txBody>
      </p:sp>
      <p:sp>
        <p:nvSpPr>
          <p:cNvPr id="92" name="Google Shape;92;p15"/>
          <p:cNvSpPr txBox="1"/>
          <p:nvPr/>
        </p:nvSpPr>
        <p:spPr>
          <a:xfrm>
            <a:off x="6095325" y="3638000"/>
            <a:ext cx="2846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Calibri"/>
                <a:ea typeface="Calibri"/>
                <a:cs typeface="Calibri"/>
                <a:sym typeface="Calibri"/>
              </a:rPr>
              <a:t>Cette œuvre se présente sous la forme d’un tapis sur lequel on peut marcher ! </a:t>
            </a:r>
            <a:endParaRPr sz="1200">
              <a:solidFill>
                <a:srgbClr val="398FA1"/>
              </a:solidFill>
              <a:latin typeface="Calibri"/>
              <a:ea typeface="Calibri"/>
              <a:cs typeface="Calibri"/>
              <a:sym typeface="Calibri"/>
            </a:endParaRPr>
          </a:p>
          <a:p>
            <a:pPr marL="0" lvl="0" indent="0" algn="l" rtl="0">
              <a:spcBef>
                <a:spcPts val="0"/>
              </a:spcBef>
              <a:spcAft>
                <a:spcPts val="0"/>
              </a:spcAft>
              <a:buNone/>
            </a:pPr>
            <a:r>
              <a:rPr lang="fr" sz="1200">
                <a:solidFill>
                  <a:srgbClr val="398FA1"/>
                </a:solidFill>
                <a:latin typeface="Calibri"/>
                <a:ea typeface="Calibri"/>
                <a:cs typeface="Calibri"/>
                <a:sym typeface="Calibri"/>
              </a:rPr>
              <a:t>Par sa forme minimaliste, cette installation fait appel à la synesthésie et pousse le spectateur à imaginer le son dans sa tête.</a:t>
            </a:r>
            <a:endParaRPr sz="1200">
              <a:latin typeface="Calibri"/>
              <a:ea typeface="Calibri"/>
              <a:cs typeface="Calibri"/>
              <a:sym typeface="Calibri"/>
            </a:endParaRPr>
          </a:p>
        </p:txBody>
      </p:sp>
      <p:pic>
        <p:nvPicPr>
          <p:cNvPr id="93" name="Google Shape;93;p15"/>
          <p:cNvPicPr preferRelativeResize="0"/>
          <p:nvPr/>
        </p:nvPicPr>
        <p:blipFill>
          <a:blip r:embed="rId4">
            <a:alphaModFix/>
          </a:blip>
          <a:stretch>
            <a:fillRect/>
          </a:stretch>
        </p:blipFill>
        <p:spPr>
          <a:xfrm>
            <a:off x="6197199" y="939224"/>
            <a:ext cx="2705582" cy="2626951"/>
          </a:xfrm>
          <a:prstGeom prst="rect">
            <a:avLst/>
          </a:prstGeom>
          <a:noFill/>
          <a:ln>
            <a:noFill/>
          </a:ln>
        </p:spPr>
      </p:pic>
      <p:pic>
        <p:nvPicPr>
          <p:cNvPr id="94" name="Google Shape;94;p15"/>
          <p:cNvPicPr preferRelativeResize="0"/>
          <p:nvPr/>
        </p:nvPicPr>
        <p:blipFill>
          <a:blip r:embed="rId5">
            <a:alphaModFix/>
          </a:blip>
          <a:stretch>
            <a:fillRect/>
          </a:stretch>
        </p:blipFill>
        <p:spPr>
          <a:xfrm>
            <a:off x="2926375" y="2491850"/>
            <a:ext cx="2846501" cy="2145575"/>
          </a:xfrm>
          <a:prstGeom prst="rect">
            <a:avLst/>
          </a:prstGeom>
          <a:noFill/>
          <a:ln>
            <a:noFill/>
          </a:ln>
        </p:spPr>
      </p:pic>
      <p:sp>
        <p:nvSpPr>
          <p:cNvPr id="95" name="Google Shape;95;p15"/>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96;p15"/>
          <p:cNvPicPr preferRelativeResize="0"/>
          <p:nvPr/>
        </p:nvPicPr>
        <p:blipFill>
          <a:blip r:embed="rId6">
            <a:alphaModFix/>
          </a:blip>
          <a:stretch>
            <a:fillRect/>
          </a:stretch>
        </p:blipFill>
        <p:spPr>
          <a:xfrm>
            <a:off x="152400" y="152400"/>
            <a:ext cx="773721" cy="788600"/>
          </a:xfrm>
          <a:prstGeom prst="rect">
            <a:avLst/>
          </a:prstGeom>
          <a:noFill/>
          <a:ln>
            <a:noFill/>
          </a:ln>
        </p:spPr>
      </p:pic>
      <p:cxnSp>
        <p:nvCxnSpPr>
          <p:cNvPr id="97" name="Google Shape;97;p15"/>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98" name="Google Shape;98;p15"/>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99" name="Google Shape;99;p15"/>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00" name="Google Shape;100;p15"/>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sp>
        <p:nvSpPr>
          <p:cNvPr id="101" name="Google Shape;101;p15"/>
          <p:cNvSpPr/>
          <p:nvPr/>
        </p:nvSpPr>
        <p:spPr>
          <a:xfrm>
            <a:off x="533328" y="18418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txBox="1"/>
          <p:nvPr/>
        </p:nvSpPr>
        <p:spPr>
          <a:xfrm>
            <a:off x="838200" y="1243075"/>
            <a:ext cx="13362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oeuvre d’art</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banque de données</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montage sonore</a:t>
            </a:r>
            <a:endParaRPr/>
          </a:p>
        </p:txBody>
      </p:sp>
      <p:sp>
        <p:nvSpPr>
          <p:cNvPr id="103" name="Google Shape;103;p15"/>
          <p:cNvSpPr/>
          <p:nvPr/>
        </p:nvSpPr>
        <p:spPr>
          <a:xfrm>
            <a:off x="534228" y="23230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33328" y="1360676"/>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08"/>
        <p:cNvGrpSpPr/>
        <p:nvPr/>
      </p:nvGrpSpPr>
      <p:grpSpPr>
        <a:xfrm>
          <a:off x="0" y="0"/>
          <a:ext cx="0" cy="0"/>
          <a:chOff x="0" y="0"/>
          <a:chExt cx="0" cy="0"/>
        </a:xfrm>
      </p:grpSpPr>
      <p:sp>
        <p:nvSpPr>
          <p:cNvPr id="109" name="Google Shape;109;p16"/>
          <p:cNvSpPr/>
          <p:nvPr/>
        </p:nvSpPr>
        <p:spPr>
          <a:xfrm>
            <a:off x="399975" y="2362638"/>
            <a:ext cx="3924300" cy="2321700"/>
          </a:xfrm>
          <a:prstGeom prst="rect">
            <a:avLst/>
          </a:prstGeom>
          <a:solidFill>
            <a:srgbClr val="C6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3">
            <a:alphaModFix/>
          </a:blip>
          <a:stretch>
            <a:fillRect/>
          </a:stretch>
        </p:blipFill>
        <p:spPr>
          <a:xfrm>
            <a:off x="152400" y="152400"/>
            <a:ext cx="773721" cy="788600"/>
          </a:xfrm>
          <a:prstGeom prst="rect">
            <a:avLst/>
          </a:prstGeom>
          <a:noFill/>
          <a:ln>
            <a:noFill/>
          </a:ln>
        </p:spPr>
      </p:pic>
      <p:sp>
        <p:nvSpPr>
          <p:cNvPr id="111" name="Google Shape;111;p16"/>
          <p:cNvSpPr txBox="1"/>
          <p:nvPr/>
        </p:nvSpPr>
        <p:spPr>
          <a:xfrm>
            <a:off x="1015875" y="395650"/>
            <a:ext cx="355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a:solidFill>
                  <a:srgbClr val="398FA1"/>
                </a:solidFill>
              </a:rPr>
              <a:t>ACTIVITÉ</a:t>
            </a:r>
            <a:endParaRPr sz="1800" b="1">
              <a:solidFill>
                <a:srgbClr val="398FA1"/>
              </a:solidFill>
            </a:endParaRPr>
          </a:p>
        </p:txBody>
      </p:sp>
      <p:sp>
        <p:nvSpPr>
          <p:cNvPr id="112" name="Google Shape;112;p16"/>
          <p:cNvSpPr/>
          <p:nvPr/>
        </p:nvSpPr>
        <p:spPr>
          <a:xfrm>
            <a:off x="857647" y="3778303"/>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txBox="1"/>
          <p:nvPr/>
        </p:nvSpPr>
        <p:spPr>
          <a:xfrm>
            <a:off x="1168275" y="3254188"/>
            <a:ext cx="3011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b="1">
                <a:solidFill>
                  <a:srgbClr val="398FA1"/>
                </a:solidFill>
                <a:latin typeface="Calibri"/>
                <a:ea typeface="Calibri"/>
                <a:cs typeface="Calibri"/>
                <a:sym typeface="Calibri"/>
              </a:rPr>
              <a:t>Sur BBC SoundEffect :</a:t>
            </a:r>
            <a:endParaRPr sz="1200" b="1">
              <a:solidFill>
                <a:srgbClr val="398FA1"/>
              </a:solidFill>
              <a:latin typeface="Calibri"/>
              <a:ea typeface="Calibri"/>
              <a:cs typeface="Calibri"/>
              <a:sym typeface="Calibri"/>
            </a:endParaRPr>
          </a:p>
          <a:p>
            <a:pPr marL="0" lvl="0" indent="0" algn="l" rtl="0">
              <a:spcBef>
                <a:spcPts val="0"/>
              </a:spcBef>
              <a:spcAft>
                <a:spcPts val="0"/>
              </a:spcAft>
              <a:buNone/>
            </a:pPr>
            <a:endParaRPr sz="1500" b="1">
              <a:solidFill>
                <a:srgbClr val="398FA1"/>
              </a:solidFill>
              <a:latin typeface="Calibri"/>
              <a:ea typeface="Calibri"/>
              <a:cs typeface="Calibri"/>
              <a:sym typeface="Calibri"/>
            </a:endParaRPr>
          </a:p>
          <a:p>
            <a:pPr marL="0" lvl="0" indent="0" algn="l" rtl="0">
              <a:spcBef>
                <a:spcPts val="0"/>
              </a:spcBef>
              <a:spcAft>
                <a:spcPts val="0"/>
              </a:spcAft>
              <a:buNone/>
            </a:pPr>
            <a:r>
              <a:rPr lang="fr" sz="1200" b="1">
                <a:solidFill>
                  <a:srgbClr val="398FA1"/>
                </a:solidFill>
                <a:latin typeface="Calibri"/>
                <a:ea typeface="Calibri"/>
                <a:cs typeface="Calibri"/>
                <a:sym typeface="Calibri"/>
              </a:rPr>
              <a:t>Recherchez des sons dans la barre dédiée</a:t>
            </a:r>
            <a:endParaRPr sz="1200" b="1">
              <a:solidFill>
                <a:srgbClr val="398FA1"/>
              </a:solidFill>
              <a:latin typeface="Calibri"/>
              <a:ea typeface="Calibri"/>
              <a:cs typeface="Calibri"/>
              <a:sym typeface="Calibri"/>
            </a:endParaRPr>
          </a:p>
          <a:p>
            <a:pPr marL="0" lvl="0" indent="0" algn="l" rtl="0">
              <a:spcBef>
                <a:spcPts val="0"/>
              </a:spcBef>
              <a:spcAft>
                <a:spcPts val="0"/>
              </a:spcAft>
              <a:buNone/>
            </a:pPr>
            <a:endParaRPr sz="1500" b="1">
              <a:solidFill>
                <a:srgbClr val="398FA1"/>
              </a:solidFill>
              <a:latin typeface="Calibri"/>
              <a:ea typeface="Calibri"/>
              <a:cs typeface="Calibri"/>
              <a:sym typeface="Calibri"/>
            </a:endParaRPr>
          </a:p>
          <a:p>
            <a:pPr marL="0" lvl="0" indent="0" algn="l" rtl="0">
              <a:spcBef>
                <a:spcPts val="0"/>
              </a:spcBef>
              <a:spcAft>
                <a:spcPts val="0"/>
              </a:spcAft>
              <a:buNone/>
            </a:pPr>
            <a:r>
              <a:rPr lang="fr" sz="1200" b="1">
                <a:solidFill>
                  <a:srgbClr val="398FA1"/>
                </a:solidFill>
                <a:latin typeface="Calibri"/>
                <a:ea typeface="Calibri"/>
                <a:cs typeface="Calibri"/>
                <a:sym typeface="Calibri"/>
              </a:rPr>
              <a:t>Écoutez puis téléchargez ceux de votre choix</a:t>
            </a:r>
            <a:endParaRPr sz="1200" b="1">
              <a:solidFill>
                <a:srgbClr val="398FA1"/>
              </a:solidFill>
              <a:latin typeface="Calibri"/>
              <a:ea typeface="Calibri"/>
              <a:cs typeface="Calibri"/>
              <a:sym typeface="Calibri"/>
            </a:endParaRPr>
          </a:p>
        </p:txBody>
      </p:sp>
      <p:cxnSp>
        <p:nvCxnSpPr>
          <p:cNvPr id="114" name="Google Shape;114;p16"/>
          <p:cNvCxnSpPr/>
          <p:nvPr/>
        </p:nvCxnSpPr>
        <p:spPr>
          <a:xfrm rot="10800000">
            <a:off x="951000" y="3650263"/>
            <a:ext cx="3000" cy="66000"/>
          </a:xfrm>
          <a:prstGeom prst="straightConnector1">
            <a:avLst/>
          </a:prstGeom>
          <a:noFill/>
          <a:ln w="38100" cap="flat" cmpd="sng">
            <a:solidFill>
              <a:schemeClr val="lt1"/>
            </a:solidFill>
            <a:prstDash val="solid"/>
            <a:round/>
            <a:headEnd type="none" w="med" len="med"/>
            <a:tailEnd type="none" w="med" len="med"/>
          </a:ln>
        </p:spPr>
      </p:cxnSp>
      <p:cxnSp>
        <p:nvCxnSpPr>
          <p:cNvPr id="115" name="Google Shape;115;p16"/>
          <p:cNvCxnSpPr/>
          <p:nvPr/>
        </p:nvCxnSpPr>
        <p:spPr>
          <a:xfrm rot="10800000">
            <a:off x="633548" y="3220675"/>
            <a:ext cx="165000" cy="168600"/>
          </a:xfrm>
          <a:prstGeom prst="straightConnector1">
            <a:avLst/>
          </a:prstGeom>
          <a:noFill/>
          <a:ln w="38100" cap="flat" cmpd="sng">
            <a:solidFill>
              <a:schemeClr val="lt1"/>
            </a:solidFill>
            <a:prstDash val="solid"/>
            <a:round/>
            <a:headEnd type="none" w="med" len="med"/>
            <a:tailEnd type="none" w="med" len="med"/>
          </a:ln>
        </p:spPr>
      </p:cxnSp>
      <p:cxnSp>
        <p:nvCxnSpPr>
          <p:cNvPr id="116" name="Google Shape;116;p16"/>
          <p:cNvCxnSpPr/>
          <p:nvPr/>
        </p:nvCxnSpPr>
        <p:spPr>
          <a:xfrm rot="10800000">
            <a:off x="856750" y="3113700"/>
            <a:ext cx="32100" cy="213900"/>
          </a:xfrm>
          <a:prstGeom prst="straightConnector1">
            <a:avLst/>
          </a:prstGeom>
          <a:noFill/>
          <a:ln w="38100" cap="flat" cmpd="sng">
            <a:solidFill>
              <a:schemeClr val="lt1"/>
            </a:solidFill>
            <a:prstDash val="solid"/>
            <a:round/>
            <a:headEnd type="none" w="med" len="med"/>
            <a:tailEnd type="none" w="med" len="med"/>
          </a:ln>
        </p:spPr>
      </p:cxnSp>
      <p:cxnSp>
        <p:nvCxnSpPr>
          <p:cNvPr id="117" name="Google Shape;117;p16"/>
          <p:cNvCxnSpPr/>
          <p:nvPr/>
        </p:nvCxnSpPr>
        <p:spPr>
          <a:xfrm>
            <a:off x="581775" y="3499318"/>
            <a:ext cx="213900" cy="0"/>
          </a:xfrm>
          <a:prstGeom prst="straightConnector1">
            <a:avLst/>
          </a:prstGeom>
          <a:noFill/>
          <a:ln w="38100" cap="flat" cmpd="sng">
            <a:solidFill>
              <a:schemeClr val="lt1"/>
            </a:solidFill>
            <a:prstDash val="solid"/>
            <a:round/>
            <a:headEnd type="none" w="med" len="med"/>
            <a:tailEnd type="none" w="med" len="med"/>
          </a:ln>
        </p:spPr>
      </p:cxnSp>
      <p:sp>
        <p:nvSpPr>
          <p:cNvPr id="118" name="Google Shape;118;p16"/>
          <p:cNvSpPr/>
          <p:nvPr/>
        </p:nvSpPr>
        <p:spPr>
          <a:xfrm>
            <a:off x="857647" y="3391965"/>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p:nvPr/>
        </p:nvSpPr>
        <p:spPr>
          <a:xfrm>
            <a:off x="399975" y="1095775"/>
            <a:ext cx="3828300" cy="1092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sz="1100" i="1">
                <a:solidFill>
                  <a:srgbClr val="188D9D"/>
                </a:solidFill>
                <a:latin typeface="Calibri"/>
                <a:ea typeface="Calibri"/>
                <a:cs typeface="Calibri"/>
                <a:sym typeface="Calibri"/>
              </a:rPr>
              <a:t>Aujourd’hui, nous allons imaginer les bruits présents dans cette situation et retranscrire ce qu’on imagine avec le son :</a:t>
            </a:r>
            <a:endParaRPr sz="1100" i="1">
              <a:solidFill>
                <a:srgbClr val="188D9D"/>
              </a:solidFill>
              <a:latin typeface="Calibri"/>
              <a:ea typeface="Calibri"/>
              <a:cs typeface="Calibri"/>
              <a:sym typeface="Calibri"/>
            </a:endParaRPr>
          </a:p>
          <a:p>
            <a:pPr marL="0" lvl="0" indent="0" algn="just" rtl="0">
              <a:spcBef>
                <a:spcPts val="0"/>
              </a:spcBef>
              <a:spcAft>
                <a:spcPts val="0"/>
              </a:spcAft>
              <a:buNone/>
            </a:pPr>
            <a:endParaRPr sz="1100" b="1" i="1">
              <a:solidFill>
                <a:srgbClr val="188D9D"/>
              </a:solidFill>
              <a:latin typeface="Calibri"/>
              <a:ea typeface="Calibri"/>
              <a:cs typeface="Calibri"/>
              <a:sym typeface="Calibri"/>
            </a:endParaRPr>
          </a:p>
          <a:p>
            <a:pPr marL="0" lvl="0" indent="0" algn="just" rtl="0">
              <a:spcBef>
                <a:spcPts val="0"/>
              </a:spcBef>
              <a:spcAft>
                <a:spcPts val="0"/>
              </a:spcAft>
              <a:buNone/>
            </a:pPr>
            <a:endParaRPr sz="1100" b="1" i="1">
              <a:solidFill>
                <a:srgbClr val="188D9D"/>
              </a:solidFill>
              <a:latin typeface="Calibri"/>
              <a:ea typeface="Calibri"/>
              <a:cs typeface="Calibri"/>
              <a:sym typeface="Calibri"/>
            </a:endParaRPr>
          </a:p>
          <a:p>
            <a:pPr marL="0" lvl="0" indent="0" algn="ctr" rtl="0">
              <a:spcBef>
                <a:spcPts val="0"/>
              </a:spcBef>
              <a:spcAft>
                <a:spcPts val="0"/>
              </a:spcAft>
              <a:buNone/>
            </a:pPr>
            <a:r>
              <a:rPr lang="fr" sz="1500" b="1" i="1">
                <a:solidFill>
                  <a:srgbClr val="188D9D"/>
                </a:solidFill>
                <a:latin typeface="Calibri"/>
                <a:ea typeface="Calibri"/>
                <a:cs typeface="Calibri"/>
                <a:sym typeface="Calibri"/>
              </a:rPr>
              <a:t>Une scène de nuit dans une maison sans toit</a:t>
            </a:r>
            <a:endParaRPr sz="1500" i="1">
              <a:solidFill>
                <a:srgbClr val="188D9D"/>
              </a:solidFill>
              <a:latin typeface="Calibri"/>
              <a:ea typeface="Calibri"/>
              <a:cs typeface="Calibri"/>
              <a:sym typeface="Calibri"/>
            </a:endParaRPr>
          </a:p>
        </p:txBody>
      </p:sp>
      <p:sp>
        <p:nvSpPr>
          <p:cNvPr id="120" name="Google Shape;120;p16"/>
          <p:cNvSpPr/>
          <p:nvPr/>
        </p:nvSpPr>
        <p:spPr>
          <a:xfrm>
            <a:off x="857647" y="4166015"/>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6"/>
          <p:cNvPicPr preferRelativeResize="0"/>
          <p:nvPr/>
        </p:nvPicPr>
        <p:blipFill>
          <a:blip r:embed="rId4">
            <a:alphaModFix/>
          </a:blip>
          <a:stretch>
            <a:fillRect/>
          </a:stretch>
        </p:blipFill>
        <p:spPr>
          <a:xfrm>
            <a:off x="399975" y="2362638"/>
            <a:ext cx="3924301" cy="576250"/>
          </a:xfrm>
          <a:prstGeom prst="rect">
            <a:avLst/>
          </a:prstGeom>
          <a:noFill/>
          <a:ln>
            <a:noFill/>
          </a:ln>
        </p:spPr>
      </p:pic>
      <p:sp>
        <p:nvSpPr>
          <p:cNvPr id="122" name="Google Shape;122;p16"/>
          <p:cNvSpPr txBox="1"/>
          <p:nvPr/>
        </p:nvSpPr>
        <p:spPr>
          <a:xfrm>
            <a:off x="633560" y="2412262"/>
            <a:ext cx="200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900">
                <a:solidFill>
                  <a:schemeClr val="lt1"/>
                </a:solidFill>
                <a:latin typeface="Oswald"/>
                <a:ea typeface="Oswald"/>
                <a:cs typeface="Oswald"/>
                <a:sym typeface="Oswald"/>
              </a:rPr>
              <a:t>À vous de jouer !</a:t>
            </a:r>
            <a:endParaRPr sz="1900">
              <a:solidFill>
                <a:schemeClr val="lt1"/>
              </a:solidFill>
              <a:latin typeface="Oswald"/>
              <a:ea typeface="Oswald"/>
              <a:cs typeface="Oswald"/>
              <a:sym typeface="Oswald"/>
            </a:endParaRPr>
          </a:p>
        </p:txBody>
      </p:sp>
      <p:sp>
        <p:nvSpPr>
          <p:cNvPr id="123" name="Google Shape;123;p16"/>
          <p:cNvSpPr/>
          <p:nvPr/>
        </p:nvSpPr>
        <p:spPr>
          <a:xfrm>
            <a:off x="4991100" y="3548538"/>
            <a:ext cx="3924300" cy="1142100"/>
          </a:xfrm>
          <a:prstGeom prst="roundRect">
            <a:avLst>
              <a:gd name="adj" fmla="val 16667"/>
            </a:avLst>
          </a:prstGeom>
          <a:noFill/>
          <a:ln>
            <a:solidFill>
              <a:schemeClr val="accent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16"/>
          <p:cNvCxnSpPr/>
          <p:nvPr/>
        </p:nvCxnSpPr>
        <p:spPr>
          <a:xfrm rot="10800000">
            <a:off x="953050" y="4036063"/>
            <a:ext cx="3000" cy="66000"/>
          </a:xfrm>
          <a:prstGeom prst="straightConnector1">
            <a:avLst/>
          </a:prstGeom>
          <a:noFill/>
          <a:ln w="38100" cap="flat" cmpd="sng">
            <a:solidFill>
              <a:schemeClr val="lt1"/>
            </a:solidFill>
            <a:prstDash val="solid"/>
            <a:round/>
            <a:headEnd type="none" w="med" len="med"/>
            <a:tailEnd type="none" w="med" len="med"/>
          </a:ln>
        </p:spPr>
      </p:cxnSp>
      <p:sp>
        <p:nvSpPr>
          <p:cNvPr id="125" name="Google Shape;125;p16"/>
          <p:cNvSpPr txBox="1"/>
          <p:nvPr/>
        </p:nvSpPr>
        <p:spPr>
          <a:xfrm>
            <a:off x="5207525" y="3625763"/>
            <a:ext cx="3556200" cy="9633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100" b="1" u="sng" dirty="0">
                <a:solidFill>
                  <a:schemeClr val="accent5"/>
                </a:solidFill>
                <a:latin typeface="Calibri"/>
                <a:ea typeface="Calibri"/>
                <a:cs typeface="Calibri"/>
                <a:sym typeface="Calibri"/>
              </a:rPr>
              <a:t>Quelques idées :</a:t>
            </a:r>
            <a:endParaRPr sz="1100" b="1" u="sng" dirty="0">
              <a:solidFill>
                <a:schemeClr val="accent5"/>
              </a:solidFill>
              <a:latin typeface="Calibri"/>
              <a:ea typeface="Calibri"/>
              <a:cs typeface="Calibri"/>
              <a:sym typeface="Calibri"/>
            </a:endParaRPr>
          </a:p>
          <a:p>
            <a:pPr marL="0" lvl="0" indent="0" algn="l" rtl="0">
              <a:lnSpc>
                <a:spcPct val="115000"/>
              </a:lnSpc>
              <a:spcBef>
                <a:spcPts val="0"/>
              </a:spcBef>
              <a:spcAft>
                <a:spcPts val="0"/>
              </a:spcAft>
              <a:buNone/>
            </a:pPr>
            <a:r>
              <a:rPr lang="fr" sz="1100" i="1" dirty="0">
                <a:solidFill>
                  <a:schemeClr val="bg1"/>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Ambiance cigale et oiseau de nuit</a:t>
            </a:r>
            <a:r>
              <a:rPr lang="fr" sz="1100" dirty="0">
                <a:solidFill>
                  <a:schemeClr val="bg1"/>
                </a:solidFill>
                <a:latin typeface="Calibri"/>
                <a:ea typeface="Calibri"/>
                <a:cs typeface="Calibri"/>
                <a:sym typeface="Calibri"/>
              </a:rPr>
              <a:t>,  </a:t>
            </a:r>
            <a:r>
              <a:rPr lang="fr" sz="1100" i="1" dirty="0">
                <a:solidFill>
                  <a:schemeClr val="bg1"/>
                </a:solidFill>
                <a:uFill>
                  <a:noFill/>
                </a:u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Ambiance nuit en ville</a:t>
            </a:r>
            <a:r>
              <a:rPr lang="fr" sz="1100" dirty="0">
                <a:solidFill>
                  <a:schemeClr val="bg1"/>
                </a:solidFill>
                <a:latin typeface="Calibri"/>
                <a:ea typeface="Calibri"/>
                <a:cs typeface="Calibri"/>
                <a:sym typeface="Calibri"/>
              </a:rPr>
              <a:t>,  </a:t>
            </a:r>
            <a:r>
              <a:rPr lang="fr" sz="1100" i="1" dirty="0">
                <a:solidFill>
                  <a:schemeClr val="bg1"/>
                </a:solidFill>
                <a:uFill>
                  <a:noFill/>
                </a:u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Ambiance nature et moustiques</a:t>
            </a:r>
            <a:r>
              <a:rPr lang="fr" sz="1100" dirty="0">
                <a:solidFill>
                  <a:schemeClr val="bg1"/>
                </a:solidFill>
                <a:latin typeface="Calibri"/>
                <a:ea typeface="Calibri"/>
                <a:cs typeface="Calibri"/>
                <a:sym typeface="Calibri"/>
              </a:rPr>
              <a:t>,  </a:t>
            </a:r>
            <a:r>
              <a:rPr lang="fr" sz="1100" i="1" dirty="0">
                <a:solidFill>
                  <a:schemeClr val="bg1"/>
                </a:solidFill>
                <a:uFill>
                  <a:noFill/>
                </a:u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Bruit du vent</a:t>
            </a:r>
            <a:r>
              <a:rPr lang="fr" sz="1100" dirty="0">
                <a:solidFill>
                  <a:schemeClr val="bg1"/>
                </a:solidFill>
                <a:latin typeface="Calibri"/>
                <a:ea typeface="Calibri"/>
                <a:cs typeface="Calibri"/>
                <a:sym typeface="Calibri"/>
              </a:rPr>
              <a:t>, </a:t>
            </a:r>
            <a:r>
              <a:rPr lang="fr" sz="1100" i="1" dirty="0">
                <a:solidFill>
                  <a:schemeClr val="bg1"/>
                </a:solidFill>
                <a:uFill>
                  <a:noFill/>
                </a:u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Soirée voisine</a:t>
            </a:r>
            <a:r>
              <a:rPr lang="fr" sz="1100" dirty="0">
                <a:solidFill>
                  <a:schemeClr val="bg1"/>
                </a:solidFill>
                <a:latin typeface="Calibri"/>
                <a:ea typeface="Calibri"/>
                <a:cs typeface="Calibri"/>
                <a:sym typeface="Calibri"/>
              </a:rPr>
              <a:t>,  </a:t>
            </a:r>
            <a:r>
              <a:rPr lang="fr" sz="1100" i="1" dirty="0">
                <a:solidFill>
                  <a:schemeClr val="bg1"/>
                </a:solidFill>
                <a:uFill>
                  <a:noFill/>
                </a:u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Famille en extérieur</a:t>
            </a:r>
            <a:endParaRPr sz="1100" dirty="0">
              <a:solidFill>
                <a:schemeClr val="bg1"/>
              </a:solidFill>
              <a:latin typeface="Calibri"/>
              <a:ea typeface="Calibri"/>
              <a:cs typeface="Calibri"/>
              <a:sym typeface="Calibri"/>
            </a:endParaRPr>
          </a:p>
        </p:txBody>
      </p:sp>
      <p:sp>
        <p:nvSpPr>
          <p:cNvPr id="126" name="Google Shape;126;p16"/>
          <p:cNvSpPr txBox="1"/>
          <p:nvPr/>
        </p:nvSpPr>
        <p:spPr>
          <a:xfrm>
            <a:off x="4991100" y="1095775"/>
            <a:ext cx="3924300" cy="1970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sz="1900">
                <a:solidFill>
                  <a:srgbClr val="188D9D"/>
                </a:solidFill>
                <a:latin typeface="Oswald"/>
                <a:ea typeface="Oswald"/>
                <a:cs typeface="Oswald"/>
                <a:sym typeface="Oswald"/>
              </a:rPr>
              <a:t>C’est parti !</a:t>
            </a:r>
            <a:endParaRPr sz="1900">
              <a:solidFill>
                <a:srgbClr val="188D9D"/>
              </a:solidFill>
              <a:latin typeface="Oswald"/>
              <a:ea typeface="Oswald"/>
              <a:cs typeface="Oswald"/>
              <a:sym typeface="Oswald"/>
            </a:endParaRPr>
          </a:p>
          <a:p>
            <a:pPr marL="0" lvl="0" indent="0" algn="just" rtl="0">
              <a:spcBef>
                <a:spcPts val="0"/>
              </a:spcBef>
              <a:spcAft>
                <a:spcPts val="0"/>
              </a:spcAft>
              <a:buNone/>
            </a:pPr>
            <a:endParaRPr sz="1900">
              <a:solidFill>
                <a:srgbClr val="188D9D"/>
              </a:solidFill>
              <a:latin typeface="Oswald"/>
              <a:ea typeface="Oswald"/>
              <a:cs typeface="Oswald"/>
              <a:sym typeface="Oswald"/>
            </a:endParaRPr>
          </a:p>
          <a:p>
            <a:pPr marL="0" lvl="0" indent="0" algn="just" rtl="0">
              <a:spcBef>
                <a:spcPts val="0"/>
              </a:spcBef>
              <a:spcAft>
                <a:spcPts val="0"/>
              </a:spcAft>
              <a:buNone/>
            </a:pPr>
            <a:r>
              <a:rPr lang="fr" sz="1200" i="1">
                <a:solidFill>
                  <a:srgbClr val="188D9D"/>
                </a:solidFill>
                <a:latin typeface="Calibri"/>
                <a:ea typeface="Calibri"/>
                <a:cs typeface="Calibri"/>
                <a:sym typeface="Calibri"/>
              </a:rPr>
              <a:t>Aller chercher des sons sur une banque de données en ligne : BBC SoundEffect, qui regroupe plus de 16 000 sons libres de droits et gratuits !</a:t>
            </a:r>
            <a:endParaRPr sz="1200" i="1">
              <a:solidFill>
                <a:srgbClr val="188D9D"/>
              </a:solidFill>
              <a:latin typeface="Calibri"/>
              <a:ea typeface="Calibri"/>
              <a:cs typeface="Calibri"/>
              <a:sym typeface="Calibri"/>
            </a:endParaRPr>
          </a:p>
          <a:p>
            <a:pPr marL="0" lvl="0" indent="0" algn="just" rtl="0">
              <a:spcBef>
                <a:spcPts val="0"/>
              </a:spcBef>
              <a:spcAft>
                <a:spcPts val="0"/>
              </a:spcAft>
              <a:buNone/>
            </a:pPr>
            <a:endParaRPr sz="1200" i="1">
              <a:solidFill>
                <a:srgbClr val="188D9D"/>
              </a:solidFill>
              <a:latin typeface="Calibri"/>
              <a:ea typeface="Calibri"/>
              <a:cs typeface="Calibri"/>
              <a:sym typeface="Calibri"/>
            </a:endParaRPr>
          </a:p>
          <a:p>
            <a:pPr marL="0" lvl="0" indent="0" algn="just" rtl="0">
              <a:lnSpc>
                <a:spcPct val="150000"/>
              </a:lnSpc>
              <a:spcBef>
                <a:spcPts val="0"/>
              </a:spcBef>
              <a:spcAft>
                <a:spcPts val="0"/>
              </a:spcAft>
              <a:buNone/>
            </a:pPr>
            <a:r>
              <a:rPr lang="fr" sz="1200" i="1">
                <a:solidFill>
                  <a:srgbClr val="188D9D"/>
                </a:solidFill>
                <a:latin typeface="Calibri"/>
                <a:ea typeface="Calibri"/>
                <a:cs typeface="Calibri"/>
                <a:sym typeface="Calibri"/>
              </a:rPr>
              <a:t>→ </a:t>
            </a:r>
            <a:r>
              <a:rPr lang="fr" sz="1200" i="1" u="sng">
                <a:solidFill>
                  <a:schemeClr val="accent5"/>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BBC SoundEffect</a:t>
            </a:r>
            <a:endParaRPr sz="1200" i="1">
              <a:solidFill>
                <a:srgbClr val="188D9D"/>
              </a:solidFill>
              <a:latin typeface="Calibri"/>
              <a:ea typeface="Calibri"/>
              <a:cs typeface="Calibri"/>
              <a:sym typeface="Calibri"/>
            </a:endParaRPr>
          </a:p>
          <a:p>
            <a:pPr marL="0" lvl="0" indent="0" algn="just" rtl="0">
              <a:lnSpc>
                <a:spcPct val="150000"/>
              </a:lnSpc>
              <a:spcBef>
                <a:spcPts val="0"/>
              </a:spcBef>
              <a:spcAft>
                <a:spcPts val="0"/>
              </a:spcAft>
              <a:buNone/>
            </a:pPr>
            <a:r>
              <a:rPr lang="fr" sz="1200" i="1">
                <a:solidFill>
                  <a:srgbClr val="188D9D"/>
                </a:solidFill>
                <a:latin typeface="Calibri"/>
                <a:ea typeface="Calibri"/>
                <a:cs typeface="Calibri"/>
                <a:sym typeface="Calibri"/>
              </a:rPr>
              <a:t>→ </a:t>
            </a:r>
            <a:r>
              <a:rPr lang="fr" sz="1200" i="1" u="sng">
                <a:solidFill>
                  <a:schemeClr val="accent5"/>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Google Traduction</a:t>
            </a:r>
            <a:endParaRPr sz="1200" i="1">
              <a:solidFill>
                <a:srgbClr val="188D9D"/>
              </a:solidFill>
              <a:latin typeface="Calibri"/>
              <a:ea typeface="Calibri"/>
              <a:cs typeface="Calibri"/>
              <a:sym typeface="Calibri"/>
            </a:endParaRPr>
          </a:p>
        </p:txBody>
      </p:sp>
      <p:pic>
        <p:nvPicPr>
          <p:cNvPr id="127" name="Google Shape;127;p16"/>
          <p:cNvPicPr preferRelativeResize="0"/>
          <p:nvPr/>
        </p:nvPicPr>
        <p:blipFill>
          <a:blip r:embed="rId13">
            <a:alphaModFix/>
          </a:blip>
          <a:stretch>
            <a:fillRect/>
          </a:stretch>
        </p:blipFill>
        <p:spPr>
          <a:xfrm>
            <a:off x="4512650" y="3220688"/>
            <a:ext cx="655475" cy="65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31"/>
        <p:cNvGrpSpPr/>
        <p:nvPr/>
      </p:nvGrpSpPr>
      <p:grpSpPr>
        <a:xfrm>
          <a:off x="0" y="0"/>
          <a:ext cx="0" cy="0"/>
          <a:chOff x="0" y="0"/>
          <a:chExt cx="0" cy="0"/>
        </a:xfrm>
      </p:grpSpPr>
      <p:pic>
        <p:nvPicPr>
          <p:cNvPr id="132" name="Google Shape;132;p17"/>
          <p:cNvPicPr preferRelativeResize="0"/>
          <p:nvPr/>
        </p:nvPicPr>
        <p:blipFill rotWithShape="1">
          <a:blip r:embed="rId3">
            <a:alphaModFix/>
          </a:blip>
          <a:srcRect r="32550" b="49210"/>
          <a:stretch/>
        </p:blipFill>
        <p:spPr>
          <a:xfrm>
            <a:off x="2598438" y="1999925"/>
            <a:ext cx="2625976" cy="1565451"/>
          </a:xfrm>
          <a:prstGeom prst="rect">
            <a:avLst/>
          </a:prstGeom>
          <a:noFill/>
          <a:ln>
            <a:noFill/>
          </a:ln>
        </p:spPr>
      </p:pic>
      <p:sp>
        <p:nvSpPr>
          <p:cNvPr id="133" name="Google Shape;133;p17"/>
          <p:cNvSpPr/>
          <p:nvPr/>
        </p:nvSpPr>
        <p:spPr>
          <a:xfrm>
            <a:off x="0" y="-5400"/>
            <a:ext cx="2341800" cy="5154300"/>
          </a:xfrm>
          <a:prstGeom prst="rect">
            <a:avLst/>
          </a:prstGeom>
          <a:solidFill>
            <a:srgbClr val="C6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17"/>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35" name="Google Shape;135;p17"/>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36" name="Google Shape;136;p17"/>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pic>
        <p:nvPicPr>
          <p:cNvPr id="137" name="Google Shape;137;p17"/>
          <p:cNvPicPr preferRelativeResize="0"/>
          <p:nvPr/>
        </p:nvPicPr>
        <p:blipFill>
          <a:blip r:embed="rId4">
            <a:alphaModFix/>
          </a:blip>
          <a:stretch>
            <a:fillRect/>
          </a:stretch>
        </p:blipFill>
        <p:spPr>
          <a:xfrm>
            <a:off x="2341825" y="-5349"/>
            <a:ext cx="4042100" cy="554100"/>
          </a:xfrm>
          <a:prstGeom prst="rect">
            <a:avLst/>
          </a:prstGeom>
          <a:noFill/>
          <a:ln>
            <a:noFill/>
          </a:ln>
        </p:spPr>
      </p:pic>
      <p:sp>
        <p:nvSpPr>
          <p:cNvPr id="138" name="Google Shape;138;p17"/>
          <p:cNvSpPr txBox="1"/>
          <p:nvPr/>
        </p:nvSpPr>
        <p:spPr>
          <a:xfrm>
            <a:off x="2549300" y="48400"/>
            <a:ext cx="319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création sonore : avec BANDLAB !</a:t>
            </a:r>
            <a:endParaRPr sz="2000">
              <a:solidFill>
                <a:schemeClr val="lt1"/>
              </a:solidFill>
              <a:latin typeface="Bebas Neue"/>
              <a:ea typeface="Bebas Neue"/>
              <a:cs typeface="Bebas Neue"/>
              <a:sym typeface="Bebas Neue"/>
            </a:endParaRPr>
          </a:p>
        </p:txBody>
      </p:sp>
      <p:cxnSp>
        <p:nvCxnSpPr>
          <p:cNvPr id="139" name="Google Shape;139;p17"/>
          <p:cNvCxnSpPr/>
          <p:nvPr/>
        </p:nvCxnSpPr>
        <p:spPr>
          <a:xfrm rot="10800000">
            <a:off x="631125" y="368397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40" name="Google Shape;140;p17"/>
          <p:cNvCxnSpPr/>
          <p:nvPr/>
        </p:nvCxnSpPr>
        <p:spPr>
          <a:xfrm rot="10800000">
            <a:off x="631125" y="3419990"/>
            <a:ext cx="0" cy="128400"/>
          </a:xfrm>
          <a:prstGeom prst="straightConnector1">
            <a:avLst/>
          </a:prstGeom>
          <a:noFill/>
          <a:ln w="38100" cap="flat" cmpd="sng">
            <a:solidFill>
              <a:schemeClr val="lt1"/>
            </a:solidFill>
            <a:prstDash val="solid"/>
            <a:round/>
            <a:headEnd type="none" w="med" len="med"/>
            <a:tailEnd type="none" w="med" len="med"/>
          </a:ln>
        </p:spPr>
      </p:cxnSp>
      <p:sp>
        <p:nvSpPr>
          <p:cNvPr id="141" name="Google Shape;141;p17"/>
          <p:cNvSpPr txBox="1"/>
          <p:nvPr/>
        </p:nvSpPr>
        <p:spPr>
          <a:xfrm>
            <a:off x="5570125" y="2482500"/>
            <a:ext cx="98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Zone de lecture</a:t>
            </a:r>
            <a:endParaRPr sz="900">
              <a:solidFill>
                <a:srgbClr val="398FA1"/>
              </a:solidFill>
            </a:endParaRPr>
          </a:p>
        </p:txBody>
      </p:sp>
      <p:sp>
        <p:nvSpPr>
          <p:cNvPr id="142" name="Google Shape;142;p17"/>
          <p:cNvSpPr txBox="1"/>
          <p:nvPr/>
        </p:nvSpPr>
        <p:spPr>
          <a:xfrm>
            <a:off x="2528538" y="799136"/>
            <a:ext cx="1527000" cy="32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Importer vos bruitages</a:t>
            </a:r>
            <a:endParaRPr sz="1200">
              <a:solidFill>
                <a:srgbClr val="398FA1"/>
              </a:solidFill>
            </a:endParaRPr>
          </a:p>
        </p:txBody>
      </p:sp>
      <p:sp>
        <p:nvSpPr>
          <p:cNvPr id="143" name="Google Shape;143;p17"/>
          <p:cNvSpPr txBox="1"/>
          <p:nvPr/>
        </p:nvSpPr>
        <p:spPr>
          <a:xfrm>
            <a:off x="6976925" y="3186200"/>
            <a:ext cx="162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Régler le volume (fondu)</a:t>
            </a:r>
            <a:endParaRPr sz="1200">
              <a:solidFill>
                <a:srgbClr val="398FA1"/>
              </a:solidFill>
              <a:latin typeface="Oswald Light"/>
              <a:ea typeface="Oswald Light"/>
              <a:cs typeface="Oswald Light"/>
              <a:sym typeface="Oswald Light"/>
            </a:endParaRPr>
          </a:p>
        </p:txBody>
      </p:sp>
      <p:cxnSp>
        <p:nvCxnSpPr>
          <p:cNvPr id="144" name="Google Shape;144;p17"/>
          <p:cNvCxnSpPr/>
          <p:nvPr/>
        </p:nvCxnSpPr>
        <p:spPr>
          <a:xfrm rot="10800000">
            <a:off x="2682534" y="1637503"/>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45" name="Google Shape;145;p17"/>
          <p:cNvCxnSpPr/>
          <p:nvPr/>
        </p:nvCxnSpPr>
        <p:spPr>
          <a:xfrm rot="10800000">
            <a:off x="3338972" y="1637503"/>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46" name="Google Shape;146;p17"/>
          <p:cNvCxnSpPr/>
          <p:nvPr/>
        </p:nvCxnSpPr>
        <p:spPr>
          <a:xfrm rot="10800000">
            <a:off x="5296500" y="2417100"/>
            <a:ext cx="279000" cy="161100"/>
          </a:xfrm>
          <a:prstGeom prst="straightConnector1">
            <a:avLst/>
          </a:prstGeom>
          <a:noFill/>
          <a:ln w="19050" cap="flat" cmpd="sng">
            <a:solidFill>
              <a:srgbClr val="398FA1"/>
            </a:solidFill>
            <a:prstDash val="dash"/>
            <a:round/>
            <a:headEnd type="stealth" w="med" len="med"/>
            <a:tailEnd type="none" w="med" len="med"/>
          </a:ln>
        </p:spPr>
      </p:cxnSp>
      <p:cxnSp>
        <p:nvCxnSpPr>
          <p:cNvPr id="147" name="Google Shape;147;p17"/>
          <p:cNvCxnSpPr/>
          <p:nvPr/>
        </p:nvCxnSpPr>
        <p:spPr>
          <a:xfrm flipH="1">
            <a:off x="4008950" y="3732813"/>
            <a:ext cx="274500" cy="73500"/>
          </a:xfrm>
          <a:prstGeom prst="straightConnector1">
            <a:avLst/>
          </a:prstGeom>
          <a:noFill/>
          <a:ln w="19050" cap="flat" cmpd="sng">
            <a:solidFill>
              <a:srgbClr val="398FA1"/>
            </a:solidFill>
            <a:prstDash val="dash"/>
            <a:round/>
            <a:headEnd type="none" w="med" len="med"/>
            <a:tailEnd type="stealth" w="med" len="med"/>
          </a:ln>
        </p:spPr>
      </p:cxnSp>
      <p:cxnSp>
        <p:nvCxnSpPr>
          <p:cNvPr id="148" name="Google Shape;148;p17"/>
          <p:cNvCxnSpPr/>
          <p:nvPr/>
        </p:nvCxnSpPr>
        <p:spPr>
          <a:xfrm rot="10800000">
            <a:off x="3906663" y="966275"/>
            <a:ext cx="308100" cy="0"/>
          </a:xfrm>
          <a:prstGeom prst="straightConnector1">
            <a:avLst/>
          </a:prstGeom>
          <a:noFill/>
          <a:ln w="19050" cap="flat" cmpd="sng">
            <a:solidFill>
              <a:srgbClr val="398FA1"/>
            </a:solidFill>
            <a:prstDash val="dash"/>
            <a:round/>
            <a:headEnd type="stealth" w="med" len="med"/>
            <a:tailEnd type="none" w="med" len="med"/>
          </a:ln>
        </p:spPr>
      </p:cxnSp>
      <p:pic>
        <p:nvPicPr>
          <p:cNvPr id="149" name="Google Shape;149;p17" descr="#bandlab #sponsored&#10;&#10;Making music on your phone (Android or iPhone) is easy and free with BandLab. In this video, I show you the different tracks available on the BandLab mobile app (loops, recording guitar, recording vocals, MIDI instruments, etc.) and then make a beat from scratch. Now go MAKE MORE MUSIC!&#10;&#10;Subscribe to @BandLab &#10;&#10;BandLab for Web&#10;http://bnd.la/musicstartshere&#10;BandLab for Android&#10;http://bnd.la/android&#10;BandLab for iOS&#10;http://bnd.la/ios&#10;&#10;BandLab Project used in this video:&#10;https://www.bandlab.com/eumonik/test-drive&#10;&#10;BandLab Tutorials:&#10;https://www.youtube.com/playlist?list=PLTt1o15oZpwKLNjpqMLDmHMLf0Jb11t6a&#10;&#10;00:00 Intro&#10;00:42 Types of Tracks&#10;02:21 Settings&#10;03:58 Making a beat from scratch&#10;&#10;Listen to my music:&#10;⇢Spotify https://open.spotify.com/artist/2AMRZHSsERFL7uBhpq1lQk&#10;⇢Apple Music https://music.apple.com/us/artist/eumonik/1482115046&#10;⇢Amazon https://www.amazon.com/s?k=Eumonik&amp;i=digital-music&#10;&#10;Follow me on Instagram &amp; Twitter:&#10;⇢https://instagram.com/iameumonik&#10;⇢https://twitter.com/iameumonik&#10;&#10;Get exclusive community access, videos, and sounds:&#10;⇢https://www.patreon.com/eumonik&#10;&#10;Get your music on Spotify, Apple Music, etc.&#10;⇢https://distrokid.com/vip/eumonik&#10;&#10;My Music Studio Gear:&#10;⇢Computer https://geni.us/SyZ8S&#10;⇢Laptop https://geni.us/hVdU8xX&#10;⇢Audio Interface https://geni.us/ULxxA6&#10;⇢Speakers https://geni.us/M0BaZV&#10;⇢Speaker Stands https://geni.us/oFYl&#10;⇢Recording Headphones https://geni.us/Kh5mbB&#10;⇢Mixing Headphones https://geni.us/aubpqB&#10;⇢Pad Controller https://geni.us/d8gV&#10;⇢MIDI Controller https://geni.us/K6FQqs&#10;⇢DJ Controller https://geni.us/a7HMRw&#10;⇢Dynamic Microphone https://geni.us/k1hqi3&#10;⇢Analog Synth https://geni.us/Sj3M&#10;⇢Portable Recorder https://geni.us/P38Jd&#10;⇢Vlog Camera https://geni.us/VoSJr1&#10;⇢Action Camera https://geni.us/1HwQC&#10;⇢Softbox Light https://geni.us/LUAy2mw&#10;⇢Panel Lights https://geni.us/4zKxl&#10;⇢Main Video Mic https://geni.us/EPIMc&#10;⇢Vlog Video Mic https://geni.us/I19JCNj" title="MAKE MUSIC on your PHONE! (BandLab app tutorial)">
            <a:hlinkClick r:id="rId5"/>
          </p:cNvPr>
          <p:cNvPicPr preferRelativeResize="0"/>
          <p:nvPr/>
        </p:nvPicPr>
        <p:blipFill>
          <a:blip r:embed="rId6">
            <a:alphaModFix/>
          </a:blip>
          <a:stretch>
            <a:fillRect/>
          </a:stretch>
        </p:blipFill>
        <p:spPr>
          <a:xfrm>
            <a:off x="0" y="3387925"/>
            <a:ext cx="2341800" cy="1756350"/>
          </a:xfrm>
          <a:prstGeom prst="rect">
            <a:avLst/>
          </a:prstGeom>
          <a:noFill/>
          <a:ln>
            <a:noFill/>
          </a:ln>
        </p:spPr>
      </p:pic>
      <p:pic>
        <p:nvPicPr>
          <p:cNvPr id="150" name="Google Shape;150;p17"/>
          <p:cNvPicPr preferRelativeResize="0"/>
          <p:nvPr/>
        </p:nvPicPr>
        <p:blipFill>
          <a:blip r:embed="rId7">
            <a:alphaModFix/>
          </a:blip>
          <a:stretch>
            <a:fillRect/>
          </a:stretch>
        </p:blipFill>
        <p:spPr>
          <a:xfrm>
            <a:off x="152400" y="152400"/>
            <a:ext cx="773721" cy="788600"/>
          </a:xfrm>
          <a:prstGeom prst="rect">
            <a:avLst/>
          </a:prstGeom>
          <a:noFill/>
          <a:ln>
            <a:noFill/>
          </a:ln>
        </p:spPr>
      </p:pic>
      <p:cxnSp>
        <p:nvCxnSpPr>
          <p:cNvPr id="151" name="Google Shape;151;p17"/>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52" name="Google Shape;152;p17"/>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53" name="Google Shape;153;p17"/>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54" name="Google Shape;154;p17"/>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sp>
        <p:nvSpPr>
          <p:cNvPr id="155" name="Google Shape;155;p17"/>
          <p:cNvSpPr/>
          <p:nvPr/>
        </p:nvSpPr>
        <p:spPr>
          <a:xfrm>
            <a:off x="533328" y="18418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33328" y="1335063"/>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17"/>
          <p:cNvPicPr preferRelativeResize="0"/>
          <p:nvPr/>
        </p:nvPicPr>
        <p:blipFill>
          <a:blip r:embed="rId8">
            <a:alphaModFix/>
          </a:blip>
          <a:stretch>
            <a:fillRect/>
          </a:stretch>
        </p:blipFill>
        <p:spPr>
          <a:xfrm>
            <a:off x="4366169" y="828309"/>
            <a:ext cx="1596506" cy="267012"/>
          </a:xfrm>
          <a:prstGeom prst="rect">
            <a:avLst/>
          </a:prstGeom>
          <a:noFill/>
          <a:ln>
            <a:noFill/>
          </a:ln>
        </p:spPr>
      </p:pic>
      <p:pic>
        <p:nvPicPr>
          <p:cNvPr id="158" name="Google Shape;158;p17"/>
          <p:cNvPicPr preferRelativeResize="0"/>
          <p:nvPr/>
        </p:nvPicPr>
        <p:blipFill rotWithShape="1">
          <a:blip r:embed="rId9">
            <a:alphaModFix/>
          </a:blip>
          <a:srcRect r="48754"/>
          <a:stretch/>
        </p:blipFill>
        <p:spPr>
          <a:xfrm>
            <a:off x="2528537" y="1938950"/>
            <a:ext cx="4217974" cy="345625"/>
          </a:xfrm>
          <a:prstGeom prst="rect">
            <a:avLst/>
          </a:prstGeom>
          <a:noFill/>
          <a:ln w="38100" cap="flat" cmpd="sng">
            <a:solidFill>
              <a:srgbClr val="ECF7F9"/>
            </a:solidFill>
            <a:prstDash val="solid"/>
            <a:round/>
            <a:headEnd type="none" w="sm" len="sm"/>
            <a:tailEnd type="none" w="sm" len="sm"/>
          </a:ln>
        </p:spPr>
      </p:pic>
      <p:pic>
        <p:nvPicPr>
          <p:cNvPr id="159" name="Google Shape;159;p17"/>
          <p:cNvPicPr preferRelativeResize="0"/>
          <p:nvPr/>
        </p:nvPicPr>
        <p:blipFill>
          <a:blip r:embed="rId10">
            <a:alphaModFix/>
          </a:blip>
          <a:stretch>
            <a:fillRect/>
          </a:stretch>
        </p:blipFill>
        <p:spPr>
          <a:xfrm>
            <a:off x="4389400" y="3257250"/>
            <a:ext cx="2170776" cy="951159"/>
          </a:xfrm>
          <a:prstGeom prst="rect">
            <a:avLst/>
          </a:prstGeom>
          <a:noFill/>
          <a:ln w="38100" cap="flat" cmpd="sng">
            <a:solidFill>
              <a:srgbClr val="ECF7F9"/>
            </a:solidFill>
            <a:prstDash val="solid"/>
            <a:round/>
            <a:headEnd type="none" w="sm" len="sm"/>
            <a:tailEnd type="none" w="sm" len="sm"/>
          </a:ln>
        </p:spPr>
      </p:pic>
      <p:pic>
        <p:nvPicPr>
          <p:cNvPr id="160" name="Google Shape;160;p17"/>
          <p:cNvPicPr preferRelativeResize="0"/>
          <p:nvPr/>
        </p:nvPicPr>
        <p:blipFill rotWithShape="1">
          <a:blip r:embed="rId11">
            <a:alphaModFix/>
          </a:blip>
          <a:srcRect r="51186"/>
          <a:stretch/>
        </p:blipFill>
        <p:spPr>
          <a:xfrm>
            <a:off x="6922600" y="4474350"/>
            <a:ext cx="1973149" cy="463600"/>
          </a:xfrm>
          <a:prstGeom prst="rect">
            <a:avLst/>
          </a:prstGeom>
          <a:noFill/>
          <a:ln>
            <a:noFill/>
          </a:ln>
        </p:spPr>
      </p:pic>
      <p:sp>
        <p:nvSpPr>
          <p:cNvPr id="161" name="Google Shape;161;p17"/>
          <p:cNvSpPr/>
          <p:nvPr/>
        </p:nvSpPr>
        <p:spPr>
          <a:xfrm rot="-5906676">
            <a:off x="6679079" y="1730429"/>
            <a:ext cx="312168" cy="136977"/>
          </a:xfrm>
          <a:custGeom>
            <a:avLst/>
            <a:gdLst/>
            <a:ahLst/>
            <a:cxnLst/>
            <a:rect l="l" t="t" r="r" b="b"/>
            <a:pathLst>
              <a:path w="49965" h="26547" extrusionOk="0">
                <a:moveTo>
                  <a:pt x="49965" y="23146"/>
                </a:moveTo>
                <a:cubicBezTo>
                  <a:pt x="40785" y="26203"/>
                  <a:pt x="29184" y="28580"/>
                  <a:pt x="20941" y="23513"/>
                </a:cubicBezTo>
                <a:cubicBezTo>
                  <a:pt x="12000" y="18017"/>
                  <a:pt x="3894" y="9746"/>
                  <a:pt x="0" y="0"/>
                </a:cubicBezTo>
              </a:path>
            </a:pathLst>
          </a:custGeom>
          <a:noFill/>
          <a:ln w="19050" cap="flat" cmpd="sng">
            <a:solidFill>
              <a:srgbClr val="398FA1"/>
            </a:solidFill>
            <a:prstDash val="dash"/>
            <a:round/>
            <a:headEnd type="none" w="med" len="med"/>
            <a:tailEnd type="stealth" w="med" len="med"/>
          </a:ln>
        </p:spPr>
      </p:sp>
      <p:sp>
        <p:nvSpPr>
          <p:cNvPr id="162" name="Google Shape;162;p17"/>
          <p:cNvSpPr txBox="1"/>
          <p:nvPr/>
        </p:nvSpPr>
        <p:spPr>
          <a:xfrm>
            <a:off x="2528538" y="1327100"/>
            <a:ext cx="4613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Retour     Boucle    Découper          Au début   Play    À la fin    Enregistrer     Durée</a:t>
            </a:r>
            <a:endParaRPr sz="1200">
              <a:solidFill>
                <a:srgbClr val="398FA1"/>
              </a:solidFill>
              <a:latin typeface="Oswald Light"/>
              <a:ea typeface="Oswald Light"/>
              <a:cs typeface="Oswald Light"/>
              <a:sym typeface="Oswald Light"/>
            </a:endParaRPr>
          </a:p>
        </p:txBody>
      </p:sp>
      <p:cxnSp>
        <p:nvCxnSpPr>
          <p:cNvPr id="163" name="Google Shape;163;p17"/>
          <p:cNvCxnSpPr/>
          <p:nvPr/>
        </p:nvCxnSpPr>
        <p:spPr>
          <a:xfrm rot="10800000">
            <a:off x="5296375" y="3049725"/>
            <a:ext cx="666300" cy="0"/>
          </a:xfrm>
          <a:prstGeom prst="straightConnector1">
            <a:avLst/>
          </a:prstGeom>
          <a:noFill/>
          <a:ln w="19050" cap="flat" cmpd="sng">
            <a:solidFill>
              <a:srgbClr val="398FA1"/>
            </a:solidFill>
            <a:prstDash val="dash"/>
            <a:round/>
            <a:headEnd type="stealth" w="med" len="med"/>
            <a:tailEnd type="none" w="med" len="med"/>
          </a:ln>
        </p:spPr>
      </p:cxnSp>
      <p:cxnSp>
        <p:nvCxnSpPr>
          <p:cNvPr id="164" name="Google Shape;164;p17"/>
          <p:cNvCxnSpPr/>
          <p:nvPr/>
        </p:nvCxnSpPr>
        <p:spPr>
          <a:xfrm rot="10800000">
            <a:off x="3695309" y="1637503"/>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5" name="Google Shape;165;p17"/>
          <p:cNvCxnSpPr/>
          <p:nvPr/>
        </p:nvCxnSpPr>
        <p:spPr>
          <a:xfrm rot="10800000">
            <a:off x="4674859" y="1637503"/>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6" name="Google Shape;166;p17"/>
          <p:cNvCxnSpPr/>
          <p:nvPr/>
        </p:nvCxnSpPr>
        <p:spPr>
          <a:xfrm rot="10800000">
            <a:off x="5049559" y="1637503"/>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7" name="Google Shape;167;p17"/>
          <p:cNvCxnSpPr/>
          <p:nvPr/>
        </p:nvCxnSpPr>
        <p:spPr>
          <a:xfrm rot="10800000">
            <a:off x="5448934" y="1634715"/>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8" name="Google Shape;168;p17"/>
          <p:cNvCxnSpPr/>
          <p:nvPr/>
        </p:nvCxnSpPr>
        <p:spPr>
          <a:xfrm rot="10800000" flipH="1">
            <a:off x="5848309" y="1635853"/>
            <a:ext cx="142200" cy="246300"/>
          </a:xfrm>
          <a:prstGeom prst="straightConnector1">
            <a:avLst/>
          </a:prstGeom>
          <a:noFill/>
          <a:ln w="19050" cap="flat" cmpd="sng">
            <a:solidFill>
              <a:srgbClr val="398FA1"/>
            </a:solidFill>
            <a:prstDash val="dash"/>
            <a:round/>
            <a:headEnd type="stealth" w="med" len="med"/>
            <a:tailEnd type="none" w="med" len="med"/>
          </a:ln>
        </p:spPr>
      </p:cxnSp>
      <p:sp>
        <p:nvSpPr>
          <p:cNvPr id="169" name="Google Shape;169;p17"/>
          <p:cNvSpPr txBox="1"/>
          <p:nvPr/>
        </p:nvSpPr>
        <p:spPr>
          <a:xfrm>
            <a:off x="5991475" y="2865075"/>
            <a:ext cx="98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Pistes de son</a:t>
            </a:r>
            <a:endParaRPr sz="900">
              <a:solidFill>
                <a:srgbClr val="398FA1"/>
              </a:solidFill>
            </a:endParaRPr>
          </a:p>
        </p:txBody>
      </p:sp>
      <p:sp>
        <p:nvSpPr>
          <p:cNvPr id="170" name="Google Shape;170;p17"/>
          <p:cNvSpPr txBox="1"/>
          <p:nvPr/>
        </p:nvSpPr>
        <p:spPr>
          <a:xfrm>
            <a:off x="6976925" y="3847800"/>
            <a:ext cx="210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Jouer avec la stéréo : gauche / droite</a:t>
            </a:r>
            <a:endParaRPr sz="1200">
              <a:solidFill>
                <a:srgbClr val="398FA1"/>
              </a:solidFill>
              <a:latin typeface="Oswald Light"/>
              <a:ea typeface="Oswald Light"/>
              <a:cs typeface="Oswald Light"/>
              <a:sym typeface="Oswald Light"/>
            </a:endParaRPr>
          </a:p>
        </p:txBody>
      </p:sp>
      <p:cxnSp>
        <p:nvCxnSpPr>
          <p:cNvPr id="171" name="Google Shape;171;p17"/>
          <p:cNvCxnSpPr/>
          <p:nvPr/>
        </p:nvCxnSpPr>
        <p:spPr>
          <a:xfrm flipH="1">
            <a:off x="4008950" y="3995688"/>
            <a:ext cx="274500" cy="73500"/>
          </a:xfrm>
          <a:prstGeom prst="straightConnector1">
            <a:avLst/>
          </a:prstGeom>
          <a:noFill/>
          <a:ln w="19050" cap="flat" cmpd="sng">
            <a:solidFill>
              <a:srgbClr val="398FA1"/>
            </a:solidFill>
            <a:prstDash val="dash"/>
            <a:round/>
            <a:headEnd type="none" w="med" len="med"/>
            <a:tailEnd type="stealth" w="med" len="med"/>
          </a:ln>
        </p:spPr>
      </p:cxnSp>
      <p:sp>
        <p:nvSpPr>
          <p:cNvPr id="172" name="Google Shape;172;p17"/>
          <p:cNvSpPr txBox="1"/>
          <p:nvPr/>
        </p:nvSpPr>
        <p:spPr>
          <a:xfrm>
            <a:off x="2457600" y="3639725"/>
            <a:ext cx="162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Muet : éteindre cette piste</a:t>
            </a:r>
            <a:endParaRPr sz="900">
              <a:solidFill>
                <a:srgbClr val="398FA1"/>
              </a:solidFill>
            </a:endParaRPr>
          </a:p>
        </p:txBody>
      </p:sp>
      <p:sp>
        <p:nvSpPr>
          <p:cNvPr id="173" name="Google Shape;173;p17"/>
          <p:cNvSpPr txBox="1"/>
          <p:nvPr/>
        </p:nvSpPr>
        <p:spPr>
          <a:xfrm>
            <a:off x="2457600" y="3888575"/>
            <a:ext cx="1527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Solo : écouter seulement cette piste</a:t>
            </a:r>
            <a:endParaRPr sz="900">
              <a:solidFill>
                <a:srgbClr val="398FA1"/>
              </a:solidFill>
            </a:endParaRPr>
          </a:p>
        </p:txBody>
      </p:sp>
      <p:sp>
        <p:nvSpPr>
          <p:cNvPr id="174" name="Google Shape;174;p17"/>
          <p:cNvSpPr txBox="1"/>
          <p:nvPr/>
        </p:nvSpPr>
        <p:spPr>
          <a:xfrm>
            <a:off x="4083598" y="4691350"/>
            <a:ext cx="3008400" cy="32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Pour EXPORTER : Fichier → Exporter → Mixdown</a:t>
            </a:r>
            <a:endParaRPr sz="1200">
              <a:solidFill>
                <a:srgbClr val="398FA1"/>
              </a:solidFill>
            </a:endParaRPr>
          </a:p>
        </p:txBody>
      </p:sp>
      <p:cxnSp>
        <p:nvCxnSpPr>
          <p:cNvPr id="175" name="Google Shape;175;p17"/>
          <p:cNvCxnSpPr/>
          <p:nvPr/>
        </p:nvCxnSpPr>
        <p:spPr>
          <a:xfrm rot="10800000">
            <a:off x="6614488" y="3370850"/>
            <a:ext cx="308100" cy="0"/>
          </a:xfrm>
          <a:prstGeom prst="straightConnector1">
            <a:avLst/>
          </a:prstGeom>
          <a:noFill/>
          <a:ln w="19050" cap="flat" cmpd="sng">
            <a:solidFill>
              <a:srgbClr val="398FA1"/>
            </a:solidFill>
            <a:prstDash val="dash"/>
            <a:round/>
            <a:headEnd type="stealth" w="med" len="med"/>
            <a:tailEnd type="none" w="med" len="med"/>
          </a:ln>
        </p:spPr>
      </p:cxnSp>
      <p:sp>
        <p:nvSpPr>
          <p:cNvPr id="176" name="Google Shape;176;p17"/>
          <p:cNvSpPr txBox="1"/>
          <p:nvPr/>
        </p:nvSpPr>
        <p:spPr>
          <a:xfrm>
            <a:off x="6976925" y="3507313"/>
            <a:ext cx="162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Effets → Préréglages</a:t>
            </a:r>
            <a:endParaRPr sz="1200">
              <a:solidFill>
                <a:srgbClr val="398FA1"/>
              </a:solidFill>
              <a:latin typeface="Oswald Light"/>
              <a:ea typeface="Oswald Light"/>
              <a:cs typeface="Oswald Light"/>
              <a:sym typeface="Oswald Light"/>
            </a:endParaRPr>
          </a:p>
        </p:txBody>
      </p:sp>
      <p:cxnSp>
        <p:nvCxnSpPr>
          <p:cNvPr id="177" name="Google Shape;177;p17"/>
          <p:cNvCxnSpPr/>
          <p:nvPr/>
        </p:nvCxnSpPr>
        <p:spPr>
          <a:xfrm rot="10800000">
            <a:off x="6614488" y="3691963"/>
            <a:ext cx="308100" cy="0"/>
          </a:xfrm>
          <a:prstGeom prst="straightConnector1">
            <a:avLst/>
          </a:prstGeom>
          <a:noFill/>
          <a:ln w="19050" cap="flat" cmpd="sng">
            <a:solidFill>
              <a:srgbClr val="398FA1"/>
            </a:solidFill>
            <a:prstDash val="dash"/>
            <a:round/>
            <a:headEnd type="stealth" w="med" len="med"/>
            <a:tailEnd type="none" w="med" len="med"/>
          </a:ln>
        </p:spPr>
      </p:cxnSp>
      <p:cxnSp>
        <p:nvCxnSpPr>
          <p:cNvPr id="178" name="Google Shape;178;p17"/>
          <p:cNvCxnSpPr/>
          <p:nvPr/>
        </p:nvCxnSpPr>
        <p:spPr>
          <a:xfrm rot="10800000">
            <a:off x="6614488" y="4032438"/>
            <a:ext cx="308100" cy="0"/>
          </a:xfrm>
          <a:prstGeom prst="straightConnector1">
            <a:avLst/>
          </a:prstGeom>
          <a:noFill/>
          <a:ln w="19050" cap="flat" cmpd="sng">
            <a:solidFill>
              <a:srgbClr val="398FA1"/>
            </a:solidFill>
            <a:prstDash val="dash"/>
            <a:round/>
            <a:headEnd type="stealth" w="med" len="med"/>
            <a:tailEnd type="none" w="med" len="med"/>
          </a:ln>
        </p:spPr>
      </p:cxnSp>
      <p:sp>
        <p:nvSpPr>
          <p:cNvPr id="179" name="Google Shape;179;p17"/>
          <p:cNvSpPr/>
          <p:nvPr/>
        </p:nvSpPr>
        <p:spPr>
          <a:xfrm>
            <a:off x="534228" y="2323063"/>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txBox="1"/>
          <p:nvPr/>
        </p:nvSpPr>
        <p:spPr>
          <a:xfrm>
            <a:off x="838200" y="1243075"/>
            <a:ext cx="13362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oeuvre d’art</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banque de données</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montage sonore</a:t>
            </a:r>
            <a:endParaRPr/>
          </a:p>
        </p:txBody>
      </p:sp>
      <p:cxnSp>
        <p:nvCxnSpPr>
          <p:cNvPr id="181" name="Google Shape;181;p17"/>
          <p:cNvCxnSpPr/>
          <p:nvPr/>
        </p:nvCxnSpPr>
        <p:spPr>
          <a:xfrm>
            <a:off x="7406275" y="1994688"/>
            <a:ext cx="0" cy="1081500"/>
          </a:xfrm>
          <a:prstGeom prst="straightConnector1">
            <a:avLst/>
          </a:prstGeom>
          <a:noFill/>
          <a:ln w="28575" cap="flat" cmpd="sng">
            <a:solidFill>
              <a:srgbClr val="CC0000"/>
            </a:solidFill>
            <a:prstDash val="solid"/>
            <a:round/>
            <a:headEnd type="oval" w="med" len="med"/>
            <a:tailEnd type="none" w="med" len="med"/>
          </a:ln>
        </p:spPr>
      </p:cxnSp>
      <p:sp>
        <p:nvSpPr>
          <p:cNvPr id="182" name="Google Shape;182;p17"/>
          <p:cNvSpPr/>
          <p:nvPr/>
        </p:nvSpPr>
        <p:spPr>
          <a:xfrm rot="-548514" flipH="1">
            <a:off x="7540337" y="1935934"/>
            <a:ext cx="312124" cy="136964"/>
          </a:xfrm>
          <a:custGeom>
            <a:avLst/>
            <a:gdLst/>
            <a:ahLst/>
            <a:cxnLst/>
            <a:rect l="l" t="t" r="r" b="b"/>
            <a:pathLst>
              <a:path w="49965" h="26547" extrusionOk="0">
                <a:moveTo>
                  <a:pt x="49965" y="23146"/>
                </a:moveTo>
                <a:cubicBezTo>
                  <a:pt x="40785" y="26203"/>
                  <a:pt x="29184" y="28580"/>
                  <a:pt x="20941" y="23513"/>
                </a:cubicBezTo>
                <a:cubicBezTo>
                  <a:pt x="12000" y="18017"/>
                  <a:pt x="3894" y="9746"/>
                  <a:pt x="0" y="0"/>
                </a:cubicBezTo>
              </a:path>
            </a:pathLst>
          </a:custGeom>
          <a:noFill/>
          <a:ln w="19050" cap="flat" cmpd="sng">
            <a:solidFill>
              <a:srgbClr val="398FA1"/>
            </a:solidFill>
            <a:prstDash val="dash"/>
            <a:round/>
            <a:headEnd type="none" w="med" len="med"/>
            <a:tailEnd type="stealth" w="med" len="med"/>
          </a:ln>
        </p:spPr>
      </p:sp>
      <p:sp>
        <p:nvSpPr>
          <p:cNvPr id="183" name="Google Shape;183;p17"/>
          <p:cNvSpPr txBox="1"/>
          <p:nvPr/>
        </p:nvSpPr>
        <p:spPr>
          <a:xfrm>
            <a:off x="7558875" y="1335063"/>
            <a:ext cx="1621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Tête de lecture </a:t>
            </a:r>
            <a:endParaRPr sz="1200">
              <a:solidFill>
                <a:srgbClr val="398FA1"/>
              </a:solidFill>
              <a:latin typeface="Oswald Light"/>
              <a:ea typeface="Oswald Light"/>
              <a:cs typeface="Oswald Light"/>
              <a:sym typeface="Oswald Light"/>
            </a:endParaRPr>
          </a:p>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(d’où démarre l’action)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87"/>
        <p:cNvGrpSpPr/>
        <p:nvPr/>
      </p:nvGrpSpPr>
      <p:grpSpPr>
        <a:xfrm>
          <a:off x="0" y="0"/>
          <a:ext cx="0" cy="0"/>
          <a:chOff x="0" y="0"/>
          <a:chExt cx="0" cy="0"/>
        </a:xfrm>
      </p:grpSpPr>
      <p:pic>
        <p:nvPicPr>
          <p:cNvPr id="188" name="Google Shape;188;p18"/>
          <p:cNvPicPr preferRelativeResize="0"/>
          <p:nvPr/>
        </p:nvPicPr>
        <p:blipFill>
          <a:blip r:embed="rId3">
            <a:alphaModFix/>
          </a:blip>
          <a:stretch>
            <a:fillRect/>
          </a:stretch>
        </p:blipFill>
        <p:spPr>
          <a:xfrm>
            <a:off x="3026222" y="2157800"/>
            <a:ext cx="3588177" cy="599650"/>
          </a:xfrm>
          <a:prstGeom prst="rect">
            <a:avLst/>
          </a:prstGeom>
          <a:noFill/>
          <a:ln>
            <a:noFill/>
          </a:ln>
        </p:spPr>
      </p:pic>
      <p:pic>
        <p:nvPicPr>
          <p:cNvPr id="189" name="Google Shape;189;p18"/>
          <p:cNvPicPr preferRelativeResize="0"/>
          <p:nvPr/>
        </p:nvPicPr>
        <p:blipFill>
          <a:blip r:embed="rId4">
            <a:alphaModFix/>
          </a:blip>
          <a:stretch>
            <a:fillRect/>
          </a:stretch>
        </p:blipFill>
        <p:spPr>
          <a:xfrm>
            <a:off x="3901495" y="727825"/>
            <a:ext cx="1234059" cy="1257825"/>
          </a:xfrm>
          <a:prstGeom prst="rect">
            <a:avLst/>
          </a:prstGeom>
          <a:noFill/>
          <a:ln>
            <a:noFill/>
          </a:ln>
        </p:spPr>
      </p:pic>
      <p:cxnSp>
        <p:nvCxnSpPr>
          <p:cNvPr id="190" name="Google Shape;190;p18"/>
          <p:cNvCxnSpPr/>
          <p:nvPr/>
        </p:nvCxnSpPr>
        <p:spPr>
          <a:xfrm rot="10800000">
            <a:off x="4461680" y="638541"/>
            <a:ext cx="0" cy="128400"/>
          </a:xfrm>
          <a:prstGeom prst="straightConnector1">
            <a:avLst/>
          </a:prstGeom>
          <a:noFill/>
          <a:ln w="38100" cap="flat" cmpd="sng">
            <a:solidFill>
              <a:srgbClr val="C6F8F3"/>
            </a:solidFill>
            <a:prstDash val="solid"/>
            <a:round/>
            <a:headEnd type="none" w="med" len="med"/>
            <a:tailEnd type="none" w="med" len="med"/>
          </a:ln>
        </p:spPr>
      </p:cxnSp>
      <p:sp>
        <p:nvSpPr>
          <p:cNvPr id="191" name="Google Shape;191;p18"/>
          <p:cNvSpPr txBox="1"/>
          <p:nvPr/>
        </p:nvSpPr>
        <p:spPr>
          <a:xfrm>
            <a:off x="3379500" y="2211325"/>
            <a:ext cx="257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C’EST FINI POUR aujourd’hui !</a:t>
            </a:r>
            <a:endParaRPr sz="2000">
              <a:solidFill>
                <a:srgbClr val="398FA1"/>
              </a:solidFill>
              <a:latin typeface="Bebas Neue"/>
              <a:ea typeface="Bebas Neue"/>
              <a:cs typeface="Bebas Neue"/>
              <a:sym typeface="Bebas Neue"/>
            </a:endParaRPr>
          </a:p>
        </p:txBody>
      </p:sp>
      <p:sp>
        <p:nvSpPr>
          <p:cNvPr id="192" name="Google Shape;192;p18"/>
          <p:cNvSpPr txBox="1"/>
          <p:nvPr/>
        </p:nvSpPr>
        <p:spPr>
          <a:xfrm>
            <a:off x="1015875" y="395650"/>
            <a:ext cx="288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a:solidFill>
                  <a:srgbClr val="398FA1"/>
                </a:solidFill>
              </a:rPr>
              <a:t>Ordinateur.</a:t>
            </a:r>
            <a:endParaRPr sz="1800" b="1">
              <a:solidFill>
                <a:srgbClr val="398FA1"/>
              </a:solidFill>
            </a:endParaRPr>
          </a:p>
        </p:txBody>
      </p:sp>
      <p:cxnSp>
        <p:nvCxnSpPr>
          <p:cNvPr id="193" name="Google Shape;193;p18"/>
          <p:cNvCxnSpPr/>
          <p:nvPr/>
        </p:nvCxnSpPr>
        <p:spPr>
          <a:xfrm rot="10800000">
            <a:off x="4461680" y="44891"/>
            <a:ext cx="0" cy="128400"/>
          </a:xfrm>
          <a:prstGeom prst="straightConnector1">
            <a:avLst/>
          </a:prstGeom>
          <a:noFill/>
          <a:ln w="38100" cap="flat" cmpd="sng">
            <a:solidFill>
              <a:srgbClr val="C6F8F3"/>
            </a:solidFill>
            <a:prstDash val="solid"/>
            <a:round/>
            <a:headEnd type="none" w="med" len="med"/>
            <a:tailEnd type="none" w="med" len="med"/>
          </a:ln>
        </p:spPr>
      </p:cxnSp>
      <p:cxnSp>
        <p:nvCxnSpPr>
          <p:cNvPr id="194" name="Google Shape;194;p18"/>
          <p:cNvCxnSpPr/>
          <p:nvPr/>
        </p:nvCxnSpPr>
        <p:spPr>
          <a:xfrm rot="10800000">
            <a:off x="4461680" y="341716"/>
            <a:ext cx="0" cy="128400"/>
          </a:xfrm>
          <a:prstGeom prst="straightConnector1">
            <a:avLst/>
          </a:prstGeom>
          <a:noFill/>
          <a:ln w="38100" cap="flat" cmpd="sng">
            <a:solidFill>
              <a:srgbClr val="C6F8F3"/>
            </a:solidFill>
            <a:prstDash val="solid"/>
            <a:round/>
            <a:headEnd type="none" w="med" len="med"/>
            <a:tailEnd type="none" w="med" len="med"/>
          </a:ln>
        </p:spPr>
      </p:cxnSp>
      <p:pic>
        <p:nvPicPr>
          <p:cNvPr id="195" name="Google Shape;195;p18"/>
          <p:cNvPicPr preferRelativeResize="0"/>
          <p:nvPr/>
        </p:nvPicPr>
        <p:blipFill>
          <a:blip r:embed="rId5">
            <a:alphaModFix/>
          </a:blip>
          <a:stretch>
            <a:fillRect/>
          </a:stretch>
        </p:blipFill>
        <p:spPr>
          <a:xfrm>
            <a:off x="3203256" y="2929605"/>
            <a:ext cx="2630548" cy="595976"/>
          </a:xfrm>
          <a:prstGeom prst="rect">
            <a:avLst/>
          </a:prstGeom>
          <a:noFill/>
          <a:ln>
            <a:noFill/>
          </a:ln>
        </p:spPr>
      </p:pic>
      <p:pic>
        <p:nvPicPr>
          <p:cNvPr id="196" name="Google Shape;196;p18"/>
          <p:cNvPicPr preferRelativeResize="0"/>
          <p:nvPr/>
        </p:nvPicPr>
        <p:blipFill>
          <a:blip r:embed="rId6">
            <a:alphaModFix/>
          </a:blip>
          <a:stretch>
            <a:fillRect/>
          </a:stretch>
        </p:blipFill>
        <p:spPr>
          <a:xfrm>
            <a:off x="3695700" y="3525581"/>
            <a:ext cx="1752600" cy="571500"/>
          </a:xfrm>
          <a:prstGeom prst="rect">
            <a:avLst/>
          </a:prstGeom>
          <a:noFill/>
          <a:ln>
            <a:noFill/>
          </a:ln>
        </p:spPr>
      </p:pic>
      <p:sp>
        <p:nvSpPr>
          <p:cNvPr id="197" name="Google Shape;197;p18"/>
          <p:cNvSpPr txBox="1"/>
          <p:nvPr/>
        </p:nvSpPr>
        <p:spPr>
          <a:xfrm>
            <a:off x="3992550" y="4097075"/>
            <a:ext cx="1347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u="sng">
                <a:solidFill>
                  <a:srgbClr val="398FA1"/>
                </a:solidFill>
                <a:latin typeface="Oswald Medium"/>
                <a:ea typeface="Oswald Medium"/>
                <a:cs typeface="Oswald Medium"/>
                <a:sym typeface="Oswald Medium"/>
              </a:rPr>
              <a:t>public@snzn.org</a:t>
            </a:r>
            <a:endParaRPr sz="1200" u="sng">
              <a:solidFill>
                <a:srgbClr val="398FA1"/>
              </a:solidFill>
              <a:latin typeface="Oswald Medium"/>
              <a:ea typeface="Oswald Medium"/>
              <a:cs typeface="Oswald Medium"/>
              <a:sym typeface="Oswald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Affichage à l'écran (16:9)</PresentationFormat>
  <Paragraphs>68</Paragraphs>
  <Slides>6</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Oswald</vt:lpstr>
      <vt:lpstr>Oswald Medium</vt:lpstr>
      <vt:lpstr>Calibri</vt:lpstr>
      <vt:lpstr>Bebas Neue</vt:lpstr>
      <vt:lpstr>Arial</vt:lpstr>
      <vt:lpstr>Oswald Light</vt:lpstr>
      <vt:lpstr>Simple Light</vt:lpstr>
      <vt:lpstr>Création sonore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Création sonore</dc:title>
  <cp:lastModifiedBy>LAZZARELLI Aude</cp:lastModifiedBy>
  <cp:revision>1</cp:revision>
  <dcterms:modified xsi:type="dcterms:W3CDTF">2022-11-04T09:32:00Z</dcterms:modified>
</cp:coreProperties>
</file>