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E0FF"/>
    <a:srgbClr val="77B683"/>
    <a:srgbClr val="2423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2" d="100"/>
          <a:sy n="82" d="100"/>
        </p:scale>
        <p:origin x="234" y="-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EA45-DB13-45D9-BC99-9DC190B76B44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3769-F93F-4A16-B7B1-F56AA9B87C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4167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EA45-DB13-45D9-BC99-9DC190B76B44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3769-F93F-4A16-B7B1-F56AA9B87C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4904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EA45-DB13-45D9-BC99-9DC190B76B44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3769-F93F-4A16-B7B1-F56AA9B87C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7072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EA45-DB13-45D9-BC99-9DC190B76B44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3769-F93F-4A16-B7B1-F56AA9B87C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106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EA45-DB13-45D9-BC99-9DC190B76B44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3769-F93F-4A16-B7B1-F56AA9B87C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7515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EA45-DB13-45D9-BC99-9DC190B76B44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3769-F93F-4A16-B7B1-F56AA9B87C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0313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EA45-DB13-45D9-BC99-9DC190B76B44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3769-F93F-4A16-B7B1-F56AA9B87C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348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EA45-DB13-45D9-BC99-9DC190B76B44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3769-F93F-4A16-B7B1-F56AA9B87C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3041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EA45-DB13-45D9-BC99-9DC190B76B44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3769-F93F-4A16-B7B1-F56AA9B87C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66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EA45-DB13-45D9-BC99-9DC190B76B44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3769-F93F-4A16-B7B1-F56AA9B87C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0270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EA45-DB13-45D9-BC99-9DC190B76B44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D3769-F93F-4A16-B7B1-F56AA9B87C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264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3EA45-DB13-45D9-BC99-9DC190B76B44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D3769-F93F-4A16-B7B1-F56AA9B87C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73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3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12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24F930D-DCFA-488F-8695-B03EB615D611}"/>
              </a:ext>
            </a:extLst>
          </p:cNvPr>
          <p:cNvSpPr/>
          <p:nvPr/>
        </p:nvSpPr>
        <p:spPr>
          <a:xfrm>
            <a:off x="-1" y="0"/>
            <a:ext cx="10691813" cy="7559675"/>
          </a:xfrm>
          <a:prstGeom prst="rect">
            <a:avLst/>
          </a:prstGeom>
          <a:solidFill>
            <a:srgbClr val="242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Marianne Medium" panose="02000000000000000000" pitchFamily="50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88BA9FF-7DE0-40E1-AB75-546B6D2673AF}"/>
              </a:ext>
            </a:extLst>
          </p:cNvPr>
          <p:cNvSpPr txBox="1"/>
          <p:nvPr/>
        </p:nvSpPr>
        <p:spPr>
          <a:xfrm>
            <a:off x="5583337" y="572862"/>
            <a:ext cx="453780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4300" dirty="0">
                <a:solidFill>
                  <a:srgbClr val="77B683"/>
                </a:solidFill>
                <a:latin typeface="Bahnschrift SemiBold Condensed" panose="020B0502040204020203" pitchFamily="34" charset="0"/>
                <a:ea typeface="Yu Gothic UI Semibold" panose="020B0700000000000000" pitchFamily="34" charset="-128"/>
              </a:rPr>
              <a:t>Janvier 2024</a:t>
            </a:r>
          </a:p>
        </p:txBody>
      </p:sp>
      <p:pic>
        <p:nvPicPr>
          <p:cNvPr id="6" name="Graphique 5" descr="WiFi">
            <a:extLst>
              <a:ext uri="{FF2B5EF4-FFF2-40B4-BE49-F238E27FC236}">
                <a16:creationId xmlns:a16="http://schemas.microsoft.com/office/drawing/2014/main" id="{3332186F-765A-4CF3-AD6C-D7F2B7A938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792257">
            <a:off x="11176625" y="-971397"/>
            <a:ext cx="1061681" cy="1061681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BF5813BC-FBFE-4873-B445-657314559B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29" y="388017"/>
            <a:ext cx="1232311" cy="2708413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2FD57BEA-15D1-4E71-9896-86EC1C923471}"/>
              </a:ext>
            </a:extLst>
          </p:cNvPr>
          <p:cNvSpPr txBox="1"/>
          <p:nvPr/>
        </p:nvSpPr>
        <p:spPr>
          <a:xfrm>
            <a:off x="1561510" y="303232"/>
            <a:ext cx="6021557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6500" dirty="0">
                <a:solidFill>
                  <a:schemeClr val="bg1"/>
                </a:solidFill>
                <a:latin typeface="Bahnschrift SemiBold Condensed" panose="020B0502040204020203" pitchFamily="34" charset="0"/>
                <a:ea typeface="Yu Gothic UI Semibold" panose="020B0700000000000000" pitchFamily="34" charset="-128"/>
              </a:rPr>
              <a:t>Ateliers numériques</a:t>
            </a:r>
          </a:p>
        </p:txBody>
      </p:sp>
      <p:pic>
        <p:nvPicPr>
          <p:cNvPr id="11" name="Graphique 10" descr="Smartphone">
            <a:extLst>
              <a:ext uri="{FF2B5EF4-FFF2-40B4-BE49-F238E27FC236}">
                <a16:creationId xmlns:a16="http://schemas.microsoft.com/office/drawing/2014/main" id="{78F8B39F-62D4-402C-8289-28934EA837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36740" y="6552218"/>
            <a:ext cx="563509" cy="563509"/>
          </a:xfrm>
          <a:prstGeom prst="rect">
            <a:avLst/>
          </a:prstGeom>
        </p:spPr>
      </p:pic>
      <p:pic>
        <p:nvPicPr>
          <p:cNvPr id="12" name="Graphique 11" descr="Ordinateur portable">
            <a:extLst>
              <a:ext uri="{FF2B5EF4-FFF2-40B4-BE49-F238E27FC236}">
                <a16:creationId xmlns:a16="http://schemas.microsoft.com/office/drawing/2014/main" id="{D23D1CB1-250B-4260-AA02-0B6AC82F96F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126134" y="6367319"/>
            <a:ext cx="916125" cy="916125"/>
          </a:xfrm>
          <a:prstGeom prst="rect">
            <a:avLst/>
          </a:prstGeom>
        </p:spPr>
      </p:pic>
      <p:pic>
        <p:nvPicPr>
          <p:cNvPr id="13" name="Graphique 12" descr="Tablette">
            <a:extLst>
              <a:ext uri="{FF2B5EF4-FFF2-40B4-BE49-F238E27FC236}">
                <a16:creationId xmlns:a16="http://schemas.microsoft.com/office/drawing/2014/main" id="{8A513C8A-57F7-457E-BF61-81DD38A49D6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148211" y="6368175"/>
            <a:ext cx="895804" cy="895804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F53FCCC-2C60-44A0-BE25-666E731B238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26" y="8175880"/>
            <a:ext cx="6569242" cy="2576374"/>
          </a:xfrm>
          <a:prstGeom prst="rect">
            <a:avLst/>
          </a:prstGeom>
        </p:spPr>
      </p:pic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F1FC5426-19CC-41D1-B380-7CB38DFF7060}"/>
              </a:ext>
            </a:extLst>
          </p:cNvPr>
          <p:cNvSpPr/>
          <p:nvPr/>
        </p:nvSpPr>
        <p:spPr>
          <a:xfrm>
            <a:off x="493500" y="2309543"/>
            <a:ext cx="9681161" cy="4347606"/>
          </a:xfrm>
          <a:prstGeom prst="roundRect">
            <a:avLst>
              <a:gd name="adj" fmla="val 97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21A8ACF4-2DAF-42FC-AE8C-D7684F3A103D}"/>
              </a:ext>
            </a:extLst>
          </p:cNvPr>
          <p:cNvSpPr txBox="1"/>
          <p:nvPr/>
        </p:nvSpPr>
        <p:spPr>
          <a:xfrm>
            <a:off x="1495735" y="2637516"/>
            <a:ext cx="3850171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539750"/>
            <a:r>
              <a:rPr lang="fr-FR" sz="1500" dirty="0">
                <a:latin typeface="Marianne Medium" panose="02000000000000000000" pitchFamily="50" charset="0"/>
              </a:rPr>
              <a:t>Lire et gérer mes e-mails</a:t>
            </a: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918B139C-4742-41CD-BE24-0E1B0F0639C7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25" t="29079" r="41750" b="61738"/>
          <a:stretch/>
        </p:blipFill>
        <p:spPr>
          <a:xfrm>
            <a:off x="1006267" y="2605834"/>
            <a:ext cx="493295" cy="400140"/>
          </a:xfrm>
          <a:prstGeom prst="rect">
            <a:avLst/>
          </a:prstGeom>
        </p:spPr>
      </p:pic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B677DFC3-4E5B-4A9B-AE1A-D3E352BBDF0C}"/>
              </a:ext>
            </a:extLst>
          </p:cNvPr>
          <p:cNvSpPr/>
          <p:nvPr/>
        </p:nvSpPr>
        <p:spPr>
          <a:xfrm>
            <a:off x="3952319" y="2715123"/>
            <a:ext cx="895804" cy="191565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dirty="0">
                <a:solidFill>
                  <a:schemeClr val="bg1"/>
                </a:solidFill>
                <a:latin typeface="Marianne Light" panose="02000000000000000000" pitchFamily="50" charset="0"/>
              </a:rPr>
              <a:t>Débutant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9560471-6C11-482B-B3A3-A8AEF365B8D1}"/>
              </a:ext>
            </a:extLst>
          </p:cNvPr>
          <p:cNvSpPr txBox="1"/>
          <p:nvPr/>
        </p:nvSpPr>
        <p:spPr>
          <a:xfrm>
            <a:off x="5424858" y="1606683"/>
            <a:ext cx="231104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>
                <a:solidFill>
                  <a:schemeClr val="bg1"/>
                </a:solidFill>
                <a:latin typeface="Marianne ExtraBold" panose="02000000000000000000" pitchFamily="50" charset="0"/>
              </a:rPr>
              <a:t>St-Romain-de-</a:t>
            </a:r>
            <a:r>
              <a:rPr lang="fr-FR" sz="1500" dirty="0" err="1">
                <a:solidFill>
                  <a:schemeClr val="bg1"/>
                </a:solidFill>
                <a:latin typeface="Marianne ExtraBold" panose="02000000000000000000" pitchFamily="50" charset="0"/>
              </a:rPr>
              <a:t>Colbosc</a:t>
            </a:r>
            <a:endParaRPr lang="fr-FR" sz="1500" dirty="0">
              <a:solidFill>
                <a:schemeClr val="bg1"/>
              </a:solidFill>
              <a:latin typeface="Marianne ExtraBold" panose="02000000000000000000" pitchFamily="50" charset="0"/>
            </a:endParaRPr>
          </a:p>
          <a:p>
            <a:pPr algn="ctr"/>
            <a:r>
              <a:rPr lang="fr-FR" sz="1200" dirty="0">
                <a:solidFill>
                  <a:schemeClr val="bg1"/>
                </a:solidFill>
                <a:latin typeface="Marianne ExtraBold" panose="02000000000000000000" pitchFamily="50" charset="0"/>
              </a:rPr>
              <a:t>MAISON DU TERRITOIRE</a:t>
            </a:r>
          </a:p>
          <a:p>
            <a:pPr algn="ctr"/>
            <a:r>
              <a:rPr lang="fr-FR" sz="1200" dirty="0">
                <a:solidFill>
                  <a:schemeClr val="bg1"/>
                </a:solidFill>
                <a:latin typeface="Marianne ExtraBold" panose="02000000000000000000" pitchFamily="50" charset="0"/>
              </a:rPr>
              <a:t>5, Rue Sylvestre </a:t>
            </a:r>
            <a:r>
              <a:rPr lang="fr-FR" sz="1200" dirty="0" err="1">
                <a:solidFill>
                  <a:schemeClr val="bg1"/>
                </a:solidFill>
                <a:latin typeface="Marianne ExtraBold" panose="02000000000000000000" pitchFamily="50" charset="0"/>
              </a:rPr>
              <a:t>Dumesnil</a:t>
            </a:r>
            <a:endParaRPr lang="fr-FR" sz="1200" dirty="0">
              <a:solidFill>
                <a:schemeClr val="bg1"/>
              </a:solidFill>
              <a:latin typeface="Marianne ExtraBold" panose="02000000000000000000" pitchFamily="50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634A1A06-9ABD-40F4-B631-9EC0E549DA3A}"/>
              </a:ext>
            </a:extLst>
          </p:cNvPr>
          <p:cNvSpPr txBox="1"/>
          <p:nvPr/>
        </p:nvSpPr>
        <p:spPr>
          <a:xfrm>
            <a:off x="7541030" y="1606683"/>
            <a:ext cx="231104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>
                <a:solidFill>
                  <a:schemeClr val="bg1"/>
                </a:solidFill>
                <a:latin typeface="Marianne ExtraBold" panose="02000000000000000000" pitchFamily="50" charset="0"/>
              </a:rPr>
              <a:t>Criquetot l’</a:t>
            </a:r>
            <a:r>
              <a:rPr lang="fr-FR" sz="1500" dirty="0" err="1">
                <a:solidFill>
                  <a:schemeClr val="bg1"/>
                </a:solidFill>
                <a:latin typeface="Marianne ExtraBold" panose="02000000000000000000" pitchFamily="50" charset="0"/>
              </a:rPr>
              <a:t>Esneval</a:t>
            </a:r>
            <a:endParaRPr lang="fr-FR" sz="1500" dirty="0">
              <a:solidFill>
                <a:schemeClr val="bg1"/>
              </a:solidFill>
              <a:latin typeface="Marianne ExtraBold" panose="02000000000000000000" pitchFamily="50" charset="0"/>
            </a:endParaRPr>
          </a:p>
          <a:p>
            <a:pPr algn="ctr"/>
            <a:r>
              <a:rPr lang="fr-FR" sz="1200" dirty="0">
                <a:solidFill>
                  <a:schemeClr val="bg1"/>
                </a:solidFill>
                <a:latin typeface="Marianne ExtraBold" panose="02000000000000000000" pitchFamily="50" charset="0"/>
              </a:rPr>
              <a:t>Salle St HENRI</a:t>
            </a:r>
          </a:p>
          <a:p>
            <a:pPr algn="ctr"/>
            <a:r>
              <a:rPr lang="fr-FR" sz="1200" dirty="0">
                <a:solidFill>
                  <a:schemeClr val="bg1"/>
                </a:solidFill>
                <a:latin typeface="Marianne ExtraBold" panose="02000000000000000000" pitchFamily="50" charset="0"/>
              </a:rPr>
              <a:t>Avenue du Dr Aubry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920A2EE9-F131-4528-BC70-F443C3DB5607}"/>
              </a:ext>
            </a:extLst>
          </p:cNvPr>
          <p:cNvSpPr txBox="1"/>
          <p:nvPr/>
        </p:nvSpPr>
        <p:spPr>
          <a:xfrm>
            <a:off x="5366223" y="2592546"/>
            <a:ext cx="2479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Marianne ExtraBold" panose="02000000000000000000" pitchFamily="50" charset="0"/>
              </a:rPr>
              <a:t>Mardi 16 Janvier</a:t>
            </a:r>
          </a:p>
          <a:p>
            <a:pPr algn="ctr"/>
            <a:r>
              <a:rPr lang="fr-FR" sz="1600" dirty="0">
                <a:latin typeface="Marianne ExtraBold" panose="02000000000000000000" pitchFamily="50" charset="0"/>
              </a:rPr>
              <a:t>à 10h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0841DF90-CEF6-4A62-902D-9906AB6CD8C3}"/>
              </a:ext>
            </a:extLst>
          </p:cNvPr>
          <p:cNvSpPr txBox="1"/>
          <p:nvPr/>
        </p:nvSpPr>
        <p:spPr>
          <a:xfrm>
            <a:off x="7496106" y="2611281"/>
            <a:ext cx="2479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Marianne ExtraBold" panose="02000000000000000000" pitchFamily="50" charset="0"/>
              </a:rPr>
              <a:t>Jeudi 18 Janvier</a:t>
            </a:r>
          </a:p>
          <a:p>
            <a:pPr algn="ctr"/>
            <a:r>
              <a:rPr lang="fr-FR" sz="1600" dirty="0">
                <a:latin typeface="Marianne ExtraBold" panose="02000000000000000000" pitchFamily="50" charset="0"/>
              </a:rPr>
              <a:t>à 14h30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66357658-BC86-4233-BDB6-22EB9FA61087}"/>
              </a:ext>
            </a:extLst>
          </p:cNvPr>
          <p:cNvSpPr txBox="1"/>
          <p:nvPr/>
        </p:nvSpPr>
        <p:spPr>
          <a:xfrm>
            <a:off x="1145932" y="1804548"/>
            <a:ext cx="38501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solidFill>
                  <a:schemeClr val="bg1"/>
                </a:solidFill>
                <a:latin typeface="Marianne Medium" panose="02000000000000000000" pitchFamily="50" charset="0"/>
              </a:rPr>
              <a:t>Entrée libre sans inscription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F9E99C4B-5B0E-4717-BC60-A7BCD32749B2}"/>
              </a:ext>
            </a:extLst>
          </p:cNvPr>
          <p:cNvSpPr txBox="1"/>
          <p:nvPr/>
        </p:nvSpPr>
        <p:spPr>
          <a:xfrm>
            <a:off x="1495735" y="3271917"/>
            <a:ext cx="3850171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Marianne Medium" panose="02000000000000000000" pitchFamily="50" charset="0"/>
              </a:rPr>
              <a:t>Comment lire un QR Code ? </a:t>
            </a:r>
          </a:p>
        </p:txBody>
      </p:sp>
      <p:pic>
        <p:nvPicPr>
          <p:cNvPr id="32" name="Image 31">
            <a:extLst>
              <a:ext uri="{FF2B5EF4-FFF2-40B4-BE49-F238E27FC236}">
                <a16:creationId xmlns:a16="http://schemas.microsoft.com/office/drawing/2014/main" id="{AD027170-4017-48FF-8B90-1F81999769D5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427" t="37629" r="34140" b="50206"/>
          <a:stretch/>
        </p:blipFill>
        <p:spPr>
          <a:xfrm rot="2883387">
            <a:off x="1008963" y="3147148"/>
            <a:ext cx="486375" cy="530090"/>
          </a:xfrm>
          <a:prstGeom prst="rect">
            <a:avLst/>
          </a:prstGeom>
        </p:spPr>
      </p:pic>
      <p:sp>
        <p:nvSpPr>
          <p:cNvPr id="33" name="ZoneTexte 32">
            <a:extLst>
              <a:ext uri="{FF2B5EF4-FFF2-40B4-BE49-F238E27FC236}">
                <a16:creationId xmlns:a16="http://schemas.microsoft.com/office/drawing/2014/main" id="{BFF41F55-E553-46CD-9156-4F3BBA17F7DD}"/>
              </a:ext>
            </a:extLst>
          </p:cNvPr>
          <p:cNvSpPr txBox="1"/>
          <p:nvPr/>
        </p:nvSpPr>
        <p:spPr>
          <a:xfrm>
            <a:off x="5392654" y="3255351"/>
            <a:ext cx="2479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Marianne ExtraBold" panose="02000000000000000000" pitchFamily="50" charset="0"/>
              </a:rPr>
              <a:t>Lundi 15 Janvier</a:t>
            </a:r>
          </a:p>
          <a:p>
            <a:pPr algn="ctr"/>
            <a:r>
              <a:rPr lang="fr-FR" sz="1600" dirty="0">
                <a:latin typeface="Marianne ExtraBold" panose="02000000000000000000" pitchFamily="50" charset="0"/>
              </a:rPr>
              <a:t>à 14h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4C33BCCF-3400-4893-8A14-D8D6FF0359D9}"/>
              </a:ext>
            </a:extLst>
          </p:cNvPr>
          <p:cNvSpPr txBox="1"/>
          <p:nvPr/>
        </p:nvSpPr>
        <p:spPr>
          <a:xfrm>
            <a:off x="7522537" y="3274086"/>
            <a:ext cx="2479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Marianne ExtraBold" panose="02000000000000000000" pitchFamily="50" charset="0"/>
              </a:rPr>
              <a:t>Vendredi 26 Janvier</a:t>
            </a:r>
          </a:p>
          <a:p>
            <a:pPr algn="ctr"/>
            <a:r>
              <a:rPr lang="fr-FR" sz="1600" dirty="0">
                <a:latin typeface="Marianne ExtraBold" panose="02000000000000000000" pitchFamily="50" charset="0"/>
              </a:rPr>
              <a:t>à 10h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688A2C42-26B4-4AA9-8616-198B89182B3F}"/>
              </a:ext>
            </a:extLst>
          </p:cNvPr>
          <p:cNvSpPr txBox="1"/>
          <p:nvPr/>
        </p:nvSpPr>
        <p:spPr>
          <a:xfrm>
            <a:off x="1495735" y="3919007"/>
            <a:ext cx="3850171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Marianne Medium" panose="02000000000000000000" pitchFamily="50" charset="0"/>
              </a:rPr>
              <a:t>Comprendre le clavier de l’ordinateur </a:t>
            </a:r>
          </a:p>
        </p:txBody>
      </p:sp>
      <p:pic>
        <p:nvPicPr>
          <p:cNvPr id="36" name="Image 35">
            <a:extLst>
              <a:ext uri="{FF2B5EF4-FFF2-40B4-BE49-F238E27FC236}">
                <a16:creationId xmlns:a16="http://schemas.microsoft.com/office/drawing/2014/main" id="{CBE8DA3C-655F-45E9-922B-1B3EAE7D275B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42" t="64760" r="80125" b="23075"/>
          <a:stretch/>
        </p:blipFill>
        <p:spPr>
          <a:xfrm rot="4119252">
            <a:off x="1008963" y="3794238"/>
            <a:ext cx="486375" cy="530090"/>
          </a:xfrm>
          <a:prstGeom prst="rect">
            <a:avLst/>
          </a:prstGeom>
        </p:spPr>
      </p:pic>
      <p:sp>
        <p:nvSpPr>
          <p:cNvPr id="37" name="ZoneTexte 36">
            <a:extLst>
              <a:ext uri="{FF2B5EF4-FFF2-40B4-BE49-F238E27FC236}">
                <a16:creationId xmlns:a16="http://schemas.microsoft.com/office/drawing/2014/main" id="{99C38996-65A6-4AF3-914F-443C71748375}"/>
              </a:ext>
            </a:extLst>
          </p:cNvPr>
          <p:cNvSpPr txBox="1"/>
          <p:nvPr/>
        </p:nvSpPr>
        <p:spPr>
          <a:xfrm>
            <a:off x="5392654" y="3917431"/>
            <a:ext cx="2479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Marianne ExtraBold" panose="02000000000000000000" pitchFamily="50" charset="0"/>
              </a:rPr>
              <a:t>Mardi 23 Janvier</a:t>
            </a:r>
          </a:p>
          <a:p>
            <a:pPr algn="ctr"/>
            <a:r>
              <a:rPr lang="fr-FR" sz="1600" dirty="0">
                <a:latin typeface="Marianne ExtraBold" panose="02000000000000000000" pitchFamily="50" charset="0"/>
              </a:rPr>
              <a:t>à 10h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3F260F11-F986-4391-9704-20D5DABC4AFA}"/>
              </a:ext>
            </a:extLst>
          </p:cNvPr>
          <p:cNvSpPr txBox="1"/>
          <p:nvPr/>
        </p:nvSpPr>
        <p:spPr>
          <a:xfrm>
            <a:off x="7522537" y="3936166"/>
            <a:ext cx="2479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Marianne ExtraBold" panose="02000000000000000000" pitchFamily="50" charset="0"/>
              </a:rPr>
              <a:t>Jeudi 25 Janvier</a:t>
            </a:r>
          </a:p>
          <a:p>
            <a:pPr algn="ctr"/>
            <a:r>
              <a:rPr lang="fr-FR" sz="1600" dirty="0">
                <a:latin typeface="Marianne ExtraBold" panose="02000000000000000000" pitchFamily="50" charset="0"/>
              </a:rPr>
              <a:t>à 14h30</a:t>
            </a:r>
          </a:p>
        </p:txBody>
      </p:sp>
      <p:sp>
        <p:nvSpPr>
          <p:cNvPr id="39" name="Rectangle : coins arrondis 38">
            <a:extLst>
              <a:ext uri="{FF2B5EF4-FFF2-40B4-BE49-F238E27FC236}">
                <a16:creationId xmlns:a16="http://schemas.microsoft.com/office/drawing/2014/main" id="{3C725DA9-6F37-4C81-9D47-F42AC3248C02}"/>
              </a:ext>
            </a:extLst>
          </p:cNvPr>
          <p:cNvSpPr/>
          <p:nvPr/>
        </p:nvSpPr>
        <p:spPr>
          <a:xfrm>
            <a:off x="3789731" y="4245021"/>
            <a:ext cx="895804" cy="191565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dirty="0">
                <a:solidFill>
                  <a:schemeClr val="bg1"/>
                </a:solidFill>
                <a:latin typeface="Marianne Light" panose="02000000000000000000" pitchFamily="50" charset="0"/>
              </a:rPr>
              <a:t>Débutant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46B91647-F03B-4237-8418-320D74858C7B}"/>
              </a:ext>
            </a:extLst>
          </p:cNvPr>
          <p:cNvSpPr txBox="1"/>
          <p:nvPr/>
        </p:nvSpPr>
        <p:spPr>
          <a:xfrm>
            <a:off x="1495735" y="4607045"/>
            <a:ext cx="451051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Marianne Medium" panose="02000000000000000000" pitchFamily="50" charset="0"/>
              </a:rPr>
              <a:t>Rechercher des informations</a:t>
            </a:r>
          </a:p>
          <a:p>
            <a:r>
              <a:rPr lang="fr-FR" sz="1500" dirty="0">
                <a:latin typeface="Marianne Medium" panose="02000000000000000000" pitchFamily="50" charset="0"/>
              </a:rPr>
              <a:t>	sur Internet</a:t>
            </a:r>
          </a:p>
        </p:txBody>
      </p:sp>
      <p:pic>
        <p:nvPicPr>
          <p:cNvPr id="41" name="Image 40">
            <a:extLst>
              <a:ext uri="{FF2B5EF4-FFF2-40B4-BE49-F238E27FC236}">
                <a16:creationId xmlns:a16="http://schemas.microsoft.com/office/drawing/2014/main" id="{E6AFBB7F-3254-44D3-919F-AA04F98C8B30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93" t="44920" r="45474" b="42915"/>
          <a:stretch/>
        </p:blipFill>
        <p:spPr>
          <a:xfrm rot="18087409">
            <a:off x="1034723" y="4476665"/>
            <a:ext cx="439272" cy="478753"/>
          </a:xfrm>
          <a:prstGeom prst="rect">
            <a:avLst/>
          </a:prstGeom>
        </p:spPr>
      </p:pic>
      <p:sp>
        <p:nvSpPr>
          <p:cNvPr id="42" name="ZoneTexte 41">
            <a:extLst>
              <a:ext uri="{FF2B5EF4-FFF2-40B4-BE49-F238E27FC236}">
                <a16:creationId xmlns:a16="http://schemas.microsoft.com/office/drawing/2014/main" id="{D2D9739E-6BC8-4F12-8658-6498506A4410}"/>
              </a:ext>
            </a:extLst>
          </p:cNvPr>
          <p:cNvSpPr txBox="1"/>
          <p:nvPr/>
        </p:nvSpPr>
        <p:spPr>
          <a:xfrm>
            <a:off x="5379527" y="4605469"/>
            <a:ext cx="2479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Marianne ExtraBold" panose="02000000000000000000" pitchFamily="50" charset="0"/>
              </a:rPr>
              <a:t>Mardi 30 Janvier</a:t>
            </a:r>
          </a:p>
          <a:p>
            <a:pPr algn="ctr"/>
            <a:r>
              <a:rPr lang="fr-FR" sz="1600" dirty="0">
                <a:latin typeface="Marianne ExtraBold" panose="02000000000000000000" pitchFamily="50" charset="0"/>
              </a:rPr>
              <a:t>à 10h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18CA1CF2-8D07-47FC-9039-07F390511283}"/>
              </a:ext>
            </a:extLst>
          </p:cNvPr>
          <p:cNvSpPr txBox="1"/>
          <p:nvPr/>
        </p:nvSpPr>
        <p:spPr>
          <a:xfrm>
            <a:off x="7509410" y="4624204"/>
            <a:ext cx="2479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Marianne ExtraBold" panose="02000000000000000000" pitchFamily="50" charset="0"/>
              </a:rPr>
              <a:t>Jeudi 1er Février</a:t>
            </a:r>
          </a:p>
          <a:p>
            <a:pPr algn="ctr"/>
            <a:r>
              <a:rPr lang="fr-FR" sz="1600" dirty="0">
                <a:latin typeface="Marianne ExtraBold" panose="02000000000000000000" pitchFamily="50" charset="0"/>
              </a:rPr>
              <a:t>à 14h30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5276547B-2812-49F1-8816-ACC34A5DCE3D}"/>
              </a:ext>
            </a:extLst>
          </p:cNvPr>
          <p:cNvSpPr txBox="1"/>
          <p:nvPr/>
        </p:nvSpPr>
        <p:spPr>
          <a:xfrm>
            <a:off x="1495735" y="5285192"/>
            <a:ext cx="451051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Marianne Medium" panose="02000000000000000000" pitchFamily="50" charset="0"/>
              </a:rPr>
              <a:t>Je teste mes connaissances numériques</a:t>
            </a:r>
          </a:p>
          <a:p>
            <a:r>
              <a:rPr lang="fr-FR" sz="1500" dirty="0">
                <a:latin typeface="Marianne Medium" panose="02000000000000000000" pitchFamily="50" charset="0"/>
              </a:rPr>
              <a:t>	avec Pix</a:t>
            </a:r>
          </a:p>
        </p:txBody>
      </p:sp>
      <p:pic>
        <p:nvPicPr>
          <p:cNvPr id="45" name="Image 44">
            <a:extLst>
              <a:ext uri="{FF2B5EF4-FFF2-40B4-BE49-F238E27FC236}">
                <a16:creationId xmlns:a16="http://schemas.microsoft.com/office/drawing/2014/main" id="{1AAF991A-A042-468C-8CE2-577D6F0DC9AD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" t="75241" r="88502" b="12594"/>
          <a:stretch/>
        </p:blipFill>
        <p:spPr>
          <a:xfrm rot="4119252">
            <a:off x="1008963" y="5160423"/>
            <a:ext cx="486375" cy="530090"/>
          </a:xfrm>
          <a:prstGeom prst="rect">
            <a:avLst/>
          </a:prstGeom>
        </p:spPr>
      </p:pic>
      <p:sp>
        <p:nvSpPr>
          <p:cNvPr id="46" name="ZoneTexte 45">
            <a:extLst>
              <a:ext uri="{FF2B5EF4-FFF2-40B4-BE49-F238E27FC236}">
                <a16:creationId xmlns:a16="http://schemas.microsoft.com/office/drawing/2014/main" id="{EC38758E-33DF-456D-BE8E-32912AC604DB}"/>
              </a:ext>
            </a:extLst>
          </p:cNvPr>
          <p:cNvSpPr txBox="1"/>
          <p:nvPr/>
        </p:nvSpPr>
        <p:spPr>
          <a:xfrm>
            <a:off x="5392654" y="5283616"/>
            <a:ext cx="2479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Marianne ExtraBold" panose="02000000000000000000" pitchFamily="50" charset="0"/>
              </a:rPr>
              <a:t>Lundi 29 Janvier</a:t>
            </a:r>
          </a:p>
          <a:p>
            <a:pPr algn="ctr"/>
            <a:r>
              <a:rPr lang="fr-FR" sz="1600" dirty="0">
                <a:latin typeface="Marianne ExtraBold" panose="02000000000000000000" pitchFamily="50" charset="0"/>
              </a:rPr>
              <a:t>à 14h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7C7CC84C-C4E8-470A-8884-C0D88C5ED714}"/>
              </a:ext>
            </a:extLst>
          </p:cNvPr>
          <p:cNvSpPr txBox="1"/>
          <p:nvPr/>
        </p:nvSpPr>
        <p:spPr>
          <a:xfrm>
            <a:off x="7522537" y="5302351"/>
            <a:ext cx="2479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Marianne ExtraBold" panose="02000000000000000000" pitchFamily="50" charset="0"/>
              </a:rPr>
              <a:t>Vendredi 9 Février</a:t>
            </a:r>
          </a:p>
          <a:p>
            <a:pPr algn="ctr"/>
            <a:r>
              <a:rPr lang="fr-FR" sz="1600" dirty="0">
                <a:latin typeface="Marianne ExtraBold" panose="02000000000000000000" pitchFamily="50" charset="0"/>
              </a:rPr>
              <a:t>à 10h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B4BFF03C-9E6D-4CF3-85D8-7D6174EB8913}"/>
              </a:ext>
            </a:extLst>
          </p:cNvPr>
          <p:cNvSpPr txBox="1"/>
          <p:nvPr/>
        </p:nvSpPr>
        <p:spPr>
          <a:xfrm>
            <a:off x="1495734" y="5915194"/>
            <a:ext cx="451051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500" dirty="0">
                <a:latin typeface="Marianne Medium" panose="02000000000000000000" pitchFamily="50" charset="0"/>
              </a:rPr>
              <a:t>Comment scanner des documents </a:t>
            </a:r>
          </a:p>
          <a:p>
            <a:r>
              <a:rPr lang="fr-FR" sz="1500" dirty="0">
                <a:latin typeface="Marianne Medium" panose="02000000000000000000" pitchFamily="50" charset="0"/>
              </a:rPr>
              <a:t>	avec mon téléphone ?</a:t>
            </a:r>
          </a:p>
        </p:txBody>
      </p:sp>
      <p:pic>
        <p:nvPicPr>
          <p:cNvPr id="49" name="Image 48">
            <a:extLst>
              <a:ext uri="{FF2B5EF4-FFF2-40B4-BE49-F238E27FC236}">
                <a16:creationId xmlns:a16="http://schemas.microsoft.com/office/drawing/2014/main" id="{60A889A8-A79B-4045-AA78-7914E9265721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40" t="21322" r="34027" b="66513"/>
          <a:stretch/>
        </p:blipFill>
        <p:spPr>
          <a:xfrm rot="4119252">
            <a:off x="1008962" y="5820405"/>
            <a:ext cx="486375" cy="530090"/>
          </a:xfrm>
          <a:prstGeom prst="rect">
            <a:avLst/>
          </a:prstGeom>
        </p:spPr>
      </p:pic>
      <p:sp>
        <p:nvSpPr>
          <p:cNvPr id="50" name="ZoneTexte 49">
            <a:extLst>
              <a:ext uri="{FF2B5EF4-FFF2-40B4-BE49-F238E27FC236}">
                <a16:creationId xmlns:a16="http://schemas.microsoft.com/office/drawing/2014/main" id="{E4DECD49-1316-4FA2-A9B5-173AA4D8C5F8}"/>
              </a:ext>
            </a:extLst>
          </p:cNvPr>
          <p:cNvSpPr txBox="1"/>
          <p:nvPr/>
        </p:nvSpPr>
        <p:spPr>
          <a:xfrm>
            <a:off x="5392653" y="5913618"/>
            <a:ext cx="2479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Marianne ExtraBold" panose="02000000000000000000" pitchFamily="50" charset="0"/>
              </a:rPr>
              <a:t>Mardi 6 Février</a:t>
            </a:r>
          </a:p>
          <a:p>
            <a:pPr algn="ctr"/>
            <a:r>
              <a:rPr lang="fr-FR" sz="1600" dirty="0">
                <a:latin typeface="Marianne ExtraBold" panose="02000000000000000000" pitchFamily="50" charset="0"/>
              </a:rPr>
              <a:t>à 10h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72035A75-EB8F-42D6-890C-5ADCBB01866C}"/>
              </a:ext>
            </a:extLst>
          </p:cNvPr>
          <p:cNvSpPr txBox="1"/>
          <p:nvPr/>
        </p:nvSpPr>
        <p:spPr>
          <a:xfrm>
            <a:off x="7522536" y="5932353"/>
            <a:ext cx="24792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Marianne ExtraBold" panose="02000000000000000000" pitchFamily="50" charset="0"/>
              </a:rPr>
              <a:t>Jeudi 8 Février</a:t>
            </a:r>
          </a:p>
          <a:p>
            <a:pPr algn="ctr"/>
            <a:r>
              <a:rPr lang="fr-FR" sz="1600" dirty="0">
                <a:latin typeface="Marianne ExtraBold" panose="02000000000000000000" pitchFamily="50" charset="0"/>
              </a:rPr>
              <a:t>à 14h30</a:t>
            </a:r>
          </a:p>
        </p:txBody>
      </p:sp>
      <p:sp>
        <p:nvSpPr>
          <p:cNvPr id="52" name="Rectangle : coins arrondis 51">
            <a:extLst>
              <a:ext uri="{FF2B5EF4-FFF2-40B4-BE49-F238E27FC236}">
                <a16:creationId xmlns:a16="http://schemas.microsoft.com/office/drawing/2014/main" id="{DC20341F-24BE-4FDB-B1BC-ACA59A0B1984}"/>
              </a:ext>
            </a:extLst>
          </p:cNvPr>
          <p:cNvSpPr/>
          <p:nvPr/>
        </p:nvSpPr>
        <p:spPr>
          <a:xfrm>
            <a:off x="3420820" y="4933395"/>
            <a:ext cx="895804" cy="191565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dirty="0">
                <a:solidFill>
                  <a:schemeClr val="bg1"/>
                </a:solidFill>
                <a:latin typeface="Marianne Light" panose="02000000000000000000" pitchFamily="50" charset="0"/>
              </a:rPr>
              <a:t>Débutant</a:t>
            </a: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B7FC52AF-4AE3-4529-85E5-4897105E8B9A}"/>
              </a:ext>
            </a:extLst>
          </p:cNvPr>
          <p:cNvSpPr txBox="1"/>
          <p:nvPr/>
        </p:nvSpPr>
        <p:spPr>
          <a:xfrm>
            <a:off x="758112" y="6787362"/>
            <a:ext cx="9266649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700" dirty="0">
                <a:solidFill>
                  <a:schemeClr val="bg1"/>
                </a:solidFill>
                <a:latin typeface="Marianne Medium" panose="02000000000000000000" pitchFamily="50" charset="0"/>
              </a:rPr>
              <a:t>Durée des ateliers : 1h30 – Plus d’informations : Pascaline COLLIN 06 75 84 48 20</a:t>
            </a:r>
          </a:p>
          <a:p>
            <a:pPr algn="ctr"/>
            <a:r>
              <a:rPr lang="fr-FR" sz="1700" dirty="0">
                <a:solidFill>
                  <a:schemeClr val="bg1"/>
                </a:solidFill>
                <a:latin typeface="Marianne Medium" panose="02000000000000000000" pitchFamily="50" charset="0"/>
              </a:rPr>
              <a:t>Programme et rendez-vous numériques individuels sur www.rdv-aide-numerique.fr 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1C59485-05F2-41CD-B242-3467748B9BB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355" y="5794510"/>
            <a:ext cx="1070792" cy="1638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024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24F930D-DCFA-488F-8695-B03EB615D611}"/>
              </a:ext>
            </a:extLst>
          </p:cNvPr>
          <p:cNvSpPr/>
          <p:nvPr/>
        </p:nvSpPr>
        <p:spPr>
          <a:xfrm>
            <a:off x="-1" y="0"/>
            <a:ext cx="10691813" cy="7559675"/>
          </a:xfrm>
          <a:prstGeom prst="rect">
            <a:avLst/>
          </a:prstGeom>
          <a:solidFill>
            <a:srgbClr val="242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Marianne Medium" panose="02000000000000000000" pitchFamily="50" charset="0"/>
            </a:endParaRPr>
          </a:p>
        </p:txBody>
      </p:sp>
      <p:pic>
        <p:nvPicPr>
          <p:cNvPr id="6" name="Graphique 5" descr="WiFi">
            <a:extLst>
              <a:ext uri="{FF2B5EF4-FFF2-40B4-BE49-F238E27FC236}">
                <a16:creationId xmlns:a16="http://schemas.microsoft.com/office/drawing/2014/main" id="{3332186F-765A-4CF3-AD6C-D7F2B7A938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792257">
            <a:off x="11176625" y="-971397"/>
            <a:ext cx="1061681" cy="1061681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BF5813BC-FBFE-4873-B445-657314559B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29" y="388017"/>
            <a:ext cx="1232311" cy="2708413"/>
          </a:xfrm>
          <a:prstGeom prst="rect">
            <a:avLst/>
          </a:prstGeom>
        </p:spPr>
      </p:pic>
      <p:pic>
        <p:nvPicPr>
          <p:cNvPr id="11" name="Graphique 10" descr="Smartphone">
            <a:extLst>
              <a:ext uri="{FF2B5EF4-FFF2-40B4-BE49-F238E27FC236}">
                <a16:creationId xmlns:a16="http://schemas.microsoft.com/office/drawing/2014/main" id="{78F8B39F-62D4-402C-8289-28934EA837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36740" y="6552218"/>
            <a:ext cx="563509" cy="563509"/>
          </a:xfrm>
          <a:prstGeom prst="rect">
            <a:avLst/>
          </a:prstGeom>
        </p:spPr>
      </p:pic>
      <p:pic>
        <p:nvPicPr>
          <p:cNvPr id="12" name="Graphique 11" descr="Ordinateur portable">
            <a:extLst>
              <a:ext uri="{FF2B5EF4-FFF2-40B4-BE49-F238E27FC236}">
                <a16:creationId xmlns:a16="http://schemas.microsoft.com/office/drawing/2014/main" id="{D23D1CB1-250B-4260-AA02-0B6AC82F96F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126134" y="6367319"/>
            <a:ext cx="916125" cy="916125"/>
          </a:xfrm>
          <a:prstGeom prst="rect">
            <a:avLst/>
          </a:prstGeom>
        </p:spPr>
      </p:pic>
      <p:pic>
        <p:nvPicPr>
          <p:cNvPr id="13" name="Graphique 12" descr="Tablette">
            <a:extLst>
              <a:ext uri="{FF2B5EF4-FFF2-40B4-BE49-F238E27FC236}">
                <a16:creationId xmlns:a16="http://schemas.microsoft.com/office/drawing/2014/main" id="{8A513C8A-57F7-457E-BF61-81DD38A49D6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148211" y="6368175"/>
            <a:ext cx="895804" cy="895804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F53FCCC-2C60-44A0-BE25-666E731B238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26" y="8175880"/>
            <a:ext cx="6569242" cy="2576374"/>
          </a:xfrm>
          <a:prstGeom prst="rect">
            <a:avLst/>
          </a:prstGeom>
        </p:spPr>
      </p:pic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F1FC5426-19CC-41D1-B380-7CB38DFF7060}"/>
              </a:ext>
            </a:extLst>
          </p:cNvPr>
          <p:cNvSpPr/>
          <p:nvPr/>
        </p:nvSpPr>
        <p:spPr>
          <a:xfrm>
            <a:off x="493500" y="2309543"/>
            <a:ext cx="9681161" cy="4347606"/>
          </a:xfrm>
          <a:prstGeom prst="roundRect">
            <a:avLst>
              <a:gd name="adj" fmla="val 97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9560471-6C11-482B-B3A3-A8AEF365B8D1}"/>
              </a:ext>
            </a:extLst>
          </p:cNvPr>
          <p:cNvSpPr txBox="1"/>
          <p:nvPr/>
        </p:nvSpPr>
        <p:spPr>
          <a:xfrm>
            <a:off x="5424858" y="1606683"/>
            <a:ext cx="231104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>
                <a:solidFill>
                  <a:schemeClr val="bg1"/>
                </a:solidFill>
                <a:latin typeface="Marianne" panose="02000000000000000000" pitchFamily="50" charset="0"/>
              </a:rPr>
              <a:t>St-Romain-de-</a:t>
            </a:r>
            <a:r>
              <a:rPr lang="fr-FR" sz="1500" dirty="0" err="1">
                <a:solidFill>
                  <a:schemeClr val="bg1"/>
                </a:solidFill>
                <a:latin typeface="Marianne" panose="02000000000000000000" pitchFamily="50" charset="0"/>
              </a:rPr>
              <a:t>Colbosc</a:t>
            </a:r>
            <a:endParaRPr lang="fr-FR" sz="1500" dirty="0">
              <a:solidFill>
                <a:schemeClr val="bg1"/>
              </a:solidFill>
              <a:latin typeface="Marianne" panose="02000000000000000000" pitchFamily="50" charset="0"/>
            </a:endParaRPr>
          </a:p>
          <a:p>
            <a:pPr algn="ctr"/>
            <a:r>
              <a:rPr lang="fr-FR" sz="1200" dirty="0">
                <a:solidFill>
                  <a:schemeClr val="bg1"/>
                </a:solidFill>
                <a:latin typeface="Marianne" panose="02000000000000000000" pitchFamily="50" charset="0"/>
              </a:rPr>
              <a:t>MAISON DU TERRITOIRE</a:t>
            </a:r>
          </a:p>
          <a:p>
            <a:pPr algn="ctr"/>
            <a:r>
              <a:rPr lang="fr-FR" sz="1200" dirty="0">
                <a:solidFill>
                  <a:schemeClr val="bg1"/>
                </a:solidFill>
                <a:latin typeface="Marianne" panose="02000000000000000000" pitchFamily="50" charset="0"/>
              </a:rPr>
              <a:t>5, Rue Sylvestre </a:t>
            </a:r>
            <a:r>
              <a:rPr lang="fr-FR" sz="1200" dirty="0" err="1">
                <a:solidFill>
                  <a:schemeClr val="bg1"/>
                </a:solidFill>
                <a:latin typeface="Marianne" panose="02000000000000000000" pitchFamily="50" charset="0"/>
              </a:rPr>
              <a:t>Dumesnil</a:t>
            </a:r>
            <a:endParaRPr lang="fr-FR" sz="1200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634A1A06-9ABD-40F4-B631-9EC0E549DA3A}"/>
              </a:ext>
            </a:extLst>
          </p:cNvPr>
          <p:cNvSpPr txBox="1"/>
          <p:nvPr/>
        </p:nvSpPr>
        <p:spPr>
          <a:xfrm>
            <a:off x="7541030" y="1606683"/>
            <a:ext cx="231104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dirty="0">
                <a:solidFill>
                  <a:schemeClr val="bg1"/>
                </a:solidFill>
                <a:latin typeface="Marianne" panose="02000000000000000000" pitchFamily="50" charset="0"/>
              </a:rPr>
              <a:t>Criquetot l’</a:t>
            </a:r>
            <a:r>
              <a:rPr lang="fr-FR" sz="1500" dirty="0" err="1">
                <a:solidFill>
                  <a:schemeClr val="bg1"/>
                </a:solidFill>
                <a:latin typeface="Marianne" panose="02000000000000000000" pitchFamily="50" charset="0"/>
              </a:rPr>
              <a:t>Esneval</a:t>
            </a:r>
            <a:endParaRPr lang="fr-FR" sz="1500" dirty="0">
              <a:solidFill>
                <a:schemeClr val="bg1"/>
              </a:solidFill>
              <a:latin typeface="Marianne" panose="02000000000000000000" pitchFamily="50" charset="0"/>
            </a:endParaRPr>
          </a:p>
          <a:p>
            <a:pPr algn="ctr"/>
            <a:r>
              <a:rPr lang="fr-FR" sz="1200" dirty="0">
                <a:solidFill>
                  <a:schemeClr val="bg1"/>
                </a:solidFill>
                <a:latin typeface="Marianne" panose="02000000000000000000" pitchFamily="50" charset="0"/>
              </a:rPr>
              <a:t>Salle St HENRI</a:t>
            </a:r>
          </a:p>
          <a:p>
            <a:pPr algn="ctr"/>
            <a:r>
              <a:rPr lang="fr-FR" sz="1200" dirty="0">
                <a:solidFill>
                  <a:schemeClr val="bg1"/>
                </a:solidFill>
                <a:latin typeface="Marianne" panose="02000000000000000000" pitchFamily="50" charset="0"/>
              </a:rPr>
              <a:t>Avenue du Dr Aubry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66357658-BC86-4233-BDB6-22EB9FA61087}"/>
              </a:ext>
            </a:extLst>
          </p:cNvPr>
          <p:cNvSpPr txBox="1"/>
          <p:nvPr/>
        </p:nvSpPr>
        <p:spPr>
          <a:xfrm>
            <a:off x="1145932" y="1804548"/>
            <a:ext cx="385017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solidFill>
                  <a:schemeClr val="bg1"/>
                </a:solidFill>
                <a:latin typeface="Marianne Medium" panose="02000000000000000000" pitchFamily="50" charset="0"/>
              </a:rPr>
              <a:t>Entrée libre sans inscription</a:t>
            </a: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B7FC52AF-4AE3-4529-85E5-4897105E8B9A}"/>
              </a:ext>
            </a:extLst>
          </p:cNvPr>
          <p:cNvSpPr txBox="1"/>
          <p:nvPr/>
        </p:nvSpPr>
        <p:spPr>
          <a:xfrm>
            <a:off x="758112" y="6787362"/>
            <a:ext cx="9266649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700" dirty="0">
                <a:solidFill>
                  <a:schemeClr val="bg1"/>
                </a:solidFill>
                <a:latin typeface="Marianne Medium" panose="02000000000000000000" pitchFamily="50" charset="0"/>
              </a:rPr>
              <a:t>Durée des ateliers : 1h30 – Plus d’informations : Pascaline COLLIN 06 75 84 48 20</a:t>
            </a:r>
          </a:p>
          <a:p>
            <a:pPr algn="ctr"/>
            <a:r>
              <a:rPr lang="fr-FR" sz="1700" dirty="0">
                <a:solidFill>
                  <a:schemeClr val="bg1"/>
                </a:solidFill>
                <a:latin typeface="Marianne Medium" panose="02000000000000000000" pitchFamily="50" charset="0"/>
              </a:rPr>
              <a:t>Programme et rendez-vous numériques individuels sur www.rdv-aide-numerique.fr 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1C59485-05F2-41CD-B242-3467748B9BB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7355" y="5794510"/>
            <a:ext cx="1070792" cy="1638834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1329E084-9F87-4CA7-81FA-E972C3B8C554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528" y="91550"/>
            <a:ext cx="8907028" cy="174360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6ABC5891-2A4D-4C19-ACB4-434F8B5BEDA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131" y="2556445"/>
            <a:ext cx="9108213" cy="402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7345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1026</TotalTime>
  <Words>204</Words>
  <Application>Microsoft Office PowerPoint</Application>
  <PresentationFormat>Personnalisé</PresentationFormat>
  <Paragraphs>56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2" baseType="lpstr">
      <vt:lpstr>Yu Gothic UI Semibold</vt:lpstr>
      <vt:lpstr>Arial</vt:lpstr>
      <vt:lpstr>Bahnschrift SemiBold Condensed</vt:lpstr>
      <vt:lpstr>Calibri</vt:lpstr>
      <vt:lpstr>Calibri Light</vt:lpstr>
      <vt:lpstr>Marianne</vt:lpstr>
      <vt:lpstr>Marianne ExtraBold</vt:lpstr>
      <vt:lpstr>Marianne Light</vt:lpstr>
      <vt:lpstr>Marianne Medium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Collin Pascaline</dc:creator>
  <cp:lastModifiedBy>Collin Pascaline</cp:lastModifiedBy>
  <cp:revision>21</cp:revision>
  <dcterms:created xsi:type="dcterms:W3CDTF">2023-12-20T13:57:02Z</dcterms:created>
  <dcterms:modified xsi:type="dcterms:W3CDTF">2024-01-03T15:43:52Z</dcterms:modified>
</cp:coreProperties>
</file>