
<file path=[Content_Types].xml><?xml version="1.0" encoding="utf-8"?>
<Types xmlns="http://schemas.openxmlformats.org/package/2006/content-types"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24371300" cy="13716000"/>
  <p:notesSz cx="6858000" cy="9144000"/>
  <p:defaultTextStyle>
    <a:defPPr marL="0" marR="0" indent="0" algn="l" defTabSz="914149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521415D9-36F7-43E2-AB2F-B90AF26B5E84}">
      <p14:sectionLst xmlns:p14="http://schemas.microsoft.com/office/powerpoint/2010/main">
        <p14:section name="Section par défaut" id="{70EAB8AD-BECF-D846-986E-EDC5ACF57158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9F9"/>
    <a:srgbClr val="000091"/>
    <a:srgbClr val="F2F2F2"/>
    <a:srgbClr val="2B2B29"/>
    <a:srgbClr val="E1000F"/>
    <a:srgbClr val="0067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2288"/>
    <p:restoredTop sz="94626"/>
  </p:normalViewPr>
  <p:slideViewPr>
    <p:cSldViewPr snapToGrid="0" snapToObjects="1">
      <p:cViewPr varScale="1">
        <p:scale>
          <a:sx n="64" d="100"/>
          <a:sy n="64" d="100"/>
        </p:scale>
        <p:origin x="688" y="200"/>
      </p:cViewPr>
      <p:guideLst>
        <p:guide orient="horz" pos="4320"/>
        <p:guide pos="76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18" d="100"/>
          <a:sy n="118" d="100"/>
        </p:scale>
        <p:origin x="3952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6AB47CD-87B4-8308-6981-F59CC886F6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2649A07-7E75-B05F-D69D-7FAF43B36F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758DF-DD72-C64D-AE7C-3FFD0481DD67}" type="datetimeFigureOut">
              <a:rPr lang="fr-FR" smtClean="0"/>
              <a:t>16/06/2022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D210C04-8FEE-B832-F280-54341BA507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0AF617C-ECAB-160F-70A6-656D6945154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960CE-47D8-7742-84D2-50D9AB4118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4178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316291" latinLnBrk="0">
      <a:defRPr sz="1699">
        <a:latin typeface="+mn-lt"/>
        <a:ea typeface="+mn-ea"/>
        <a:cs typeface="+mn-cs"/>
        <a:sym typeface="Calibri"/>
      </a:defRPr>
    </a:lvl1pPr>
    <a:lvl2pPr indent="228537" defTabSz="1316291" latinLnBrk="0">
      <a:defRPr sz="1699">
        <a:latin typeface="+mn-lt"/>
        <a:ea typeface="+mn-ea"/>
        <a:cs typeface="+mn-cs"/>
        <a:sym typeface="Calibri"/>
      </a:defRPr>
    </a:lvl2pPr>
    <a:lvl3pPr indent="457074" defTabSz="1316291" latinLnBrk="0">
      <a:defRPr sz="1699">
        <a:latin typeface="+mn-lt"/>
        <a:ea typeface="+mn-ea"/>
        <a:cs typeface="+mn-cs"/>
        <a:sym typeface="Calibri"/>
      </a:defRPr>
    </a:lvl3pPr>
    <a:lvl4pPr indent="685614" defTabSz="1316291" latinLnBrk="0">
      <a:defRPr sz="1699">
        <a:latin typeface="+mn-lt"/>
        <a:ea typeface="+mn-ea"/>
        <a:cs typeface="+mn-cs"/>
        <a:sym typeface="Calibri"/>
      </a:defRPr>
    </a:lvl4pPr>
    <a:lvl5pPr indent="914149" defTabSz="1316291" latinLnBrk="0">
      <a:defRPr sz="1699">
        <a:latin typeface="+mn-lt"/>
        <a:ea typeface="+mn-ea"/>
        <a:cs typeface="+mn-cs"/>
        <a:sym typeface="Calibri"/>
      </a:defRPr>
    </a:lvl5pPr>
    <a:lvl6pPr indent="1142686" defTabSz="1316291" latinLnBrk="0">
      <a:defRPr sz="1699">
        <a:latin typeface="+mn-lt"/>
        <a:ea typeface="+mn-ea"/>
        <a:cs typeface="+mn-cs"/>
        <a:sym typeface="Calibri"/>
      </a:defRPr>
    </a:lvl6pPr>
    <a:lvl7pPr indent="1371223" defTabSz="1316291" latinLnBrk="0">
      <a:defRPr sz="1699">
        <a:latin typeface="+mn-lt"/>
        <a:ea typeface="+mn-ea"/>
        <a:cs typeface="+mn-cs"/>
        <a:sym typeface="Calibri"/>
      </a:defRPr>
    </a:lvl7pPr>
    <a:lvl8pPr indent="1599763" defTabSz="1316291" latinLnBrk="0">
      <a:defRPr sz="1699">
        <a:latin typeface="+mn-lt"/>
        <a:ea typeface="+mn-ea"/>
        <a:cs typeface="+mn-cs"/>
        <a:sym typeface="Calibri"/>
      </a:defRPr>
    </a:lvl8pPr>
    <a:lvl9pPr indent="1828300" defTabSz="1316291" latinLnBrk="0">
      <a:defRPr sz="1699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2">
            <a:extLst>
              <a:ext uri="{FF2B5EF4-FFF2-40B4-BE49-F238E27FC236}">
                <a16:creationId xmlns:a16="http://schemas.microsoft.com/office/drawing/2014/main" id="{1A4569AB-298C-79EB-4FAC-A2CFC7B691FA}"/>
              </a:ext>
            </a:extLst>
          </p:cNvPr>
          <p:cNvSpPr txBox="1"/>
          <p:nvPr userDrawn="1"/>
        </p:nvSpPr>
        <p:spPr>
          <a:xfrm>
            <a:off x="7981286" y="210638"/>
            <a:ext cx="15708054" cy="597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1" algn="r">
              <a:lnSpc>
                <a:spcPct val="116100"/>
              </a:lnSpc>
              <a:spcBef>
                <a:spcPts val="100"/>
              </a:spcBef>
            </a:pPr>
            <a:r>
              <a:rPr lang="fr-FR" sz="3600" b="1" spc="-25" dirty="0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Fiche de synthèse des retours d’expérience</a:t>
            </a:r>
            <a:endParaRPr lang="fr-FR" sz="3600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6" name="object 12">
            <a:extLst>
              <a:ext uri="{FF2B5EF4-FFF2-40B4-BE49-F238E27FC236}">
                <a16:creationId xmlns:a16="http://schemas.microsoft.com/office/drawing/2014/main" id="{661714BD-94FE-DD70-2DC1-641C9A27C5A5}"/>
              </a:ext>
            </a:extLst>
          </p:cNvPr>
          <p:cNvSpPr txBox="1"/>
          <p:nvPr userDrawn="1"/>
        </p:nvSpPr>
        <p:spPr>
          <a:xfrm>
            <a:off x="1674810" y="3167534"/>
            <a:ext cx="21021675" cy="90435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La fiche de retour d’expérience permet de définir collectivement des actions à mettre en œuvre pour répondre à une problématique. 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En fonctionnant par étapes successives, les actions définies permettent de répondre à des besoins concrets rencontrés par les participants.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200" b="1" i="0" dirty="0">
                <a:solidFill>
                  <a:srgbClr val="000091"/>
                </a:solidFill>
                <a:latin typeface="Marianne" panose="02000000000000000000" pitchFamily="2" charset="0"/>
                <a:cs typeface="Marianne"/>
              </a:rPr>
              <a:t>Organisation de l’exercice :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3200" b="1" i="0" dirty="0">
              <a:solidFill>
                <a:srgbClr val="000091"/>
              </a:solidFill>
              <a:latin typeface="Marianne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L’animateur saisit la problématique dans le champ du document.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Pour une gestion papier, l’animateur imprime les documents (de préférence en A3) en préparation de l’atelier. Pour une gestion numérique, le fichier </a:t>
            </a:r>
            <a:r>
              <a:rPr lang="fr-FR" sz="3200" b="0" i="0" dirty="0" err="1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powerpoint</a:t>
            </a: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 servira de support.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L’exercice se pratique généralement en sous-groupe.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Durant les discussions, les participants suivent l’ordre des colonnes pour remplir la fiche:</a:t>
            </a:r>
          </a:p>
          <a:p>
            <a:pPr marL="527050" marR="121285" lvl="0" indent="-5143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Les participants partagent et structurent leurs besoins autour de la problématique </a:t>
            </a:r>
          </a:p>
          <a:p>
            <a:pPr marL="527050" marR="121285" lvl="0" indent="-5143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Les participants partagent et discutent de pistes de solutions qui permettent de répondre aux besoins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Les participants discutent des actions nécessaires pour mettre en œuvre les pistes de solutions</a:t>
            </a:r>
          </a:p>
        </p:txBody>
      </p:sp>
      <p:sp>
        <p:nvSpPr>
          <p:cNvPr id="86" name="ZoneTexte 85">
            <a:extLst>
              <a:ext uri="{FF2B5EF4-FFF2-40B4-BE49-F238E27FC236}">
                <a16:creationId xmlns:a16="http://schemas.microsoft.com/office/drawing/2014/main" id="{92911681-F198-F680-19AC-1B6F00A2617B}"/>
              </a:ext>
            </a:extLst>
          </p:cNvPr>
          <p:cNvSpPr txBox="1"/>
          <p:nvPr userDrawn="1"/>
        </p:nvSpPr>
        <p:spPr>
          <a:xfrm>
            <a:off x="1700220" y="1764580"/>
            <a:ext cx="21021675" cy="646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36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Principe de l’exercice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C763EA5-AB32-EA79-48F6-ADAAB1D415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90523" y="1457429"/>
            <a:ext cx="365177" cy="365177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49EE64D5-60B4-9E62-0F1A-25753EFC0356}"/>
              </a:ext>
            </a:extLst>
          </p:cNvPr>
          <p:cNvSpPr txBox="1"/>
          <p:nvPr userDrawn="1"/>
        </p:nvSpPr>
        <p:spPr>
          <a:xfrm>
            <a:off x="20561050" y="1410465"/>
            <a:ext cx="1277706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20 min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521A300C-4823-A9F4-2EBE-68E6807890A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821193" y="1881515"/>
            <a:ext cx="503836" cy="503836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8FCA74EE-E679-9517-C7DF-85758AFB9C8C}"/>
              </a:ext>
            </a:extLst>
          </p:cNvPr>
          <p:cNvSpPr txBox="1"/>
          <p:nvPr userDrawn="1"/>
        </p:nvSpPr>
        <p:spPr>
          <a:xfrm>
            <a:off x="20561049" y="1980092"/>
            <a:ext cx="1852381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Groupe de 10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952AA53F-6186-2273-A455-91C52428F1FF}"/>
              </a:ext>
            </a:extLst>
          </p:cNvPr>
          <p:cNvCxnSpPr/>
          <p:nvPr userDrawn="1"/>
        </p:nvCxnSpPr>
        <p:spPr>
          <a:xfrm>
            <a:off x="19585172" y="1233377"/>
            <a:ext cx="0" cy="1177530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29764353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che RET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bject 8">
            <a:extLst>
              <a:ext uri="{FF2B5EF4-FFF2-40B4-BE49-F238E27FC236}">
                <a16:creationId xmlns:a16="http://schemas.microsoft.com/office/drawing/2014/main" id="{147BDC22-79E3-5FED-44FD-C4A69B136C8E}"/>
              </a:ext>
            </a:extLst>
          </p:cNvPr>
          <p:cNvSpPr/>
          <p:nvPr userDrawn="1"/>
        </p:nvSpPr>
        <p:spPr>
          <a:xfrm>
            <a:off x="1644997" y="1510496"/>
            <a:ext cx="21081302" cy="1180566"/>
          </a:xfrm>
          <a:custGeom>
            <a:avLst/>
            <a:gdLst/>
            <a:ahLst/>
            <a:cxnLst/>
            <a:rect l="l" t="t" r="r" b="b"/>
            <a:pathLst>
              <a:path w="3035300" h="1181100">
                <a:moveTo>
                  <a:pt x="3035300" y="0"/>
                </a:moveTo>
                <a:lnTo>
                  <a:pt x="0" y="0"/>
                </a:lnTo>
                <a:lnTo>
                  <a:pt x="0" y="1181100"/>
                </a:lnTo>
                <a:lnTo>
                  <a:pt x="3035300" y="1181100"/>
                </a:lnTo>
                <a:lnTo>
                  <a:pt x="3035300" y="0"/>
                </a:lnTo>
                <a:close/>
              </a:path>
            </a:pathLst>
          </a:custGeom>
          <a:solidFill>
            <a:srgbClr val="E1E2DC">
              <a:alpha val="41828"/>
            </a:srgbClr>
          </a:solidFill>
        </p:spPr>
        <p:txBody>
          <a:bodyPr wrap="square" lIns="0" tIns="0" rIns="0" bIns="0" rtlCol="0" anchor="ctr"/>
          <a:lstStyle/>
          <a:p>
            <a:pPr algn="ctr"/>
            <a:endParaRPr sz="3200" dirty="0">
              <a:solidFill>
                <a:schemeClr val="bg1"/>
              </a:solidFill>
            </a:endParaRPr>
          </a:p>
        </p:txBody>
      </p:sp>
      <p:sp>
        <p:nvSpPr>
          <p:cNvPr id="28" name="object 23">
            <a:extLst>
              <a:ext uri="{FF2B5EF4-FFF2-40B4-BE49-F238E27FC236}">
                <a16:creationId xmlns:a16="http://schemas.microsoft.com/office/drawing/2014/main" id="{D3287322-869A-2BD4-F4DF-54976D736E13}"/>
              </a:ext>
            </a:extLst>
          </p:cNvPr>
          <p:cNvSpPr/>
          <p:nvPr userDrawn="1"/>
        </p:nvSpPr>
        <p:spPr>
          <a:xfrm>
            <a:off x="233807" y="5694635"/>
            <a:ext cx="7243141" cy="6450720"/>
          </a:xfrm>
          <a:custGeom>
            <a:avLst/>
            <a:gdLst/>
            <a:ahLst/>
            <a:cxnLst/>
            <a:rect l="l" t="t" r="r" b="b"/>
            <a:pathLst>
              <a:path w="4406900" h="425450">
                <a:moveTo>
                  <a:pt x="0" y="0"/>
                </a:moveTo>
                <a:lnTo>
                  <a:pt x="4406900" y="0"/>
                </a:lnTo>
                <a:lnTo>
                  <a:pt x="4406900" y="425158"/>
                </a:lnTo>
                <a:lnTo>
                  <a:pt x="0" y="425158"/>
                </a:lnTo>
                <a:lnTo>
                  <a:pt x="0" y="0"/>
                </a:lnTo>
                <a:close/>
              </a:path>
            </a:pathLst>
          </a:custGeom>
          <a:solidFill>
            <a:srgbClr val="F8F9F9"/>
          </a:solidFill>
          <a:ln w="12700">
            <a:solidFill>
              <a:srgbClr val="C3C3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object 10">
            <a:extLst>
              <a:ext uri="{FF2B5EF4-FFF2-40B4-BE49-F238E27FC236}">
                <a16:creationId xmlns:a16="http://schemas.microsoft.com/office/drawing/2014/main" id="{464EB3CA-9BBE-3AE2-F146-37B0C1609D31}"/>
              </a:ext>
            </a:extLst>
          </p:cNvPr>
          <p:cNvGrpSpPr/>
          <p:nvPr userDrawn="1"/>
        </p:nvGrpSpPr>
        <p:grpSpPr>
          <a:xfrm>
            <a:off x="11556000" y="3369600"/>
            <a:ext cx="1258645" cy="1452282"/>
            <a:chOff x="4981196" y="1384300"/>
            <a:chExt cx="693420" cy="800100"/>
          </a:xfrm>
        </p:grpSpPr>
        <p:sp>
          <p:nvSpPr>
            <p:cNvPr id="18" name="object 11">
              <a:extLst>
                <a:ext uri="{FF2B5EF4-FFF2-40B4-BE49-F238E27FC236}">
                  <a16:creationId xmlns:a16="http://schemas.microsoft.com/office/drawing/2014/main" id="{63E01301-FC7B-AA28-5DAE-261DE1D27C62}"/>
                </a:ext>
              </a:extLst>
            </p:cNvPr>
            <p:cNvSpPr/>
            <p:nvPr/>
          </p:nvSpPr>
          <p:spPr>
            <a:xfrm>
              <a:off x="4981196" y="1384300"/>
              <a:ext cx="693420" cy="800100"/>
            </a:xfrm>
            <a:custGeom>
              <a:avLst/>
              <a:gdLst/>
              <a:ahLst/>
              <a:cxnLst/>
              <a:rect l="l" t="t" r="r" b="b"/>
              <a:pathLst>
                <a:path w="693420" h="800100">
                  <a:moveTo>
                    <a:pt x="346453" y="0"/>
                  </a:moveTo>
                  <a:lnTo>
                    <a:pt x="0" y="200025"/>
                  </a:lnTo>
                  <a:lnTo>
                    <a:pt x="0" y="600075"/>
                  </a:lnTo>
                  <a:lnTo>
                    <a:pt x="346453" y="800100"/>
                  </a:lnTo>
                  <a:lnTo>
                    <a:pt x="692906" y="600075"/>
                  </a:lnTo>
                  <a:lnTo>
                    <a:pt x="692906" y="200025"/>
                  </a:lnTo>
                  <a:lnTo>
                    <a:pt x="346453" y="0"/>
                  </a:lnTo>
                  <a:close/>
                </a:path>
              </a:pathLst>
            </a:custGeom>
            <a:solidFill>
              <a:srgbClr val="0067E2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9" name="object 12">
              <a:extLst>
                <a:ext uri="{FF2B5EF4-FFF2-40B4-BE49-F238E27FC236}">
                  <a16:creationId xmlns:a16="http://schemas.microsoft.com/office/drawing/2014/main" id="{BCCAAAE1-B184-51C6-F8A2-669FF0EDECD1}"/>
                </a:ext>
              </a:extLst>
            </p:cNvPr>
            <p:cNvSpPr/>
            <p:nvPr/>
          </p:nvSpPr>
          <p:spPr>
            <a:xfrm>
              <a:off x="5118100" y="1562099"/>
              <a:ext cx="406400" cy="415925"/>
            </a:xfrm>
            <a:custGeom>
              <a:avLst/>
              <a:gdLst/>
              <a:ahLst/>
              <a:cxnLst/>
              <a:rect l="l" t="t" r="r" b="b"/>
              <a:pathLst>
                <a:path w="406400" h="415925">
                  <a:moveTo>
                    <a:pt x="81280" y="195732"/>
                  </a:moveTo>
                  <a:lnTo>
                    <a:pt x="74777" y="189661"/>
                  </a:lnTo>
                  <a:lnTo>
                    <a:pt x="6489" y="189661"/>
                  </a:lnTo>
                  <a:lnTo>
                    <a:pt x="0" y="195732"/>
                  </a:lnTo>
                  <a:lnTo>
                    <a:pt x="0" y="210705"/>
                  </a:lnTo>
                  <a:lnTo>
                    <a:pt x="6489" y="216750"/>
                  </a:lnTo>
                  <a:lnTo>
                    <a:pt x="74777" y="216750"/>
                  </a:lnTo>
                  <a:lnTo>
                    <a:pt x="81280" y="210705"/>
                  </a:lnTo>
                  <a:lnTo>
                    <a:pt x="81280" y="195732"/>
                  </a:lnTo>
                  <a:close/>
                </a:path>
                <a:path w="406400" h="415925">
                  <a:moveTo>
                    <a:pt x="117398" y="99860"/>
                  </a:moveTo>
                  <a:lnTo>
                    <a:pt x="115925" y="96342"/>
                  </a:lnTo>
                  <a:lnTo>
                    <a:pt x="78562" y="59651"/>
                  </a:lnTo>
                  <a:lnTo>
                    <a:pt x="76187" y="56489"/>
                  </a:lnTo>
                  <a:lnTo>
                    <a:pt x="72593" y="54508"/>
                  </a:lnTo>
                  <a:lnTo>
                    <a:pt x="64770" y="53949"/>
                  </a:lnTo>
                  <a:lnTo>
                    <a:pt x="60921" y="55397"/>
                  </a:lnTo>
                  <a:lnTo>
                    <a:pt x="55372" y="60985"/>
                  </a:lnTo>
                  <a:lnTo>
                    <a:pt x="53936" y="64858"/>
                  </a:lnTo>
                  <a:lnTo>
                    <a:pt x="54495" y="72745"/>
                  </a:lnTo>
                  <a:lnTo>
                    <a:pt x="56464" y="76390"/>
                  </a:lnTo>
                  <a:lnTo>
                    <a:pt x="59601" y="78752"/>
                  </a:lnTo>
                  <a:lnTo>
                    <a:pt x="96850" y="115887"/>
                  </a:lnTo>
                  <a:lnTo>
                    <a:pt x="100253" y="117348"/>
                  </a:lnTo>
                  <a:lnTo>
                    <a:pt x="107429" y="117525"/>
                  </a:lnTo>
                  <a:lnTo>
                    <a:pt x="110896" y="116027"/>
                  </a:lnTo>
                  <a:lnTo>
                    <a:pt x="113309" y="113309"/>
                  </a:lnTo>
                  <a:lnTo>
                    <a:pt x="115925" y="110756"/>
                  </a:lnTo>
                  <a:lnTo>
                    <a:pt x="117398" y="107213"/>
                  </a:lnTo>
                  <a:lnTo>
                    <a:pt x="117398" y="99860"/>
                  </a:lnTo>
                  <a:close/>
                </a:path>
                <a:path w="406400" h="415925">
                  <a:moveTo>
                    <a:pt x="216738" y="6502"/>
                  </a:moveTo>
                  <a:lnTo>
                    <a:pt x="210680" y="0"/>
                  </a:lnTo>
                  <a:lnTo>
                    <a:pt x="195707" y="0"/>
                  </a:lnTo>
                  <a:lnTo>
                    <a:pt x="189649" y="6502"/>
                  </a:lnTo>
                  <a:lnTo>
                    <a:pt x="189649" y="74790"/>
                  </a:lnTo>
                  <a:lnTo>
                    <a:pt x="195707" y="81280"/>
                  </a:lnTo>
                  <a:lnTo>
                    <a:pt x="210680" y="81280"/>
                  </a:lnTo>
                  <a:lnTo>
                    <a:pt x="216738" y="74790"/>
                  </a:lnTo>
                  <a:lnTo>
                    <a:pt x="216738" y="6502"/>
                  </a:lnTo>
                  <a:close/>
                </a:path>
                <a:path w="406400" h="415925">
                  <a:moveTo>
                    <a:pt x="316077" y="206171"/>
                  </a:moveTo>
                  <a:lnTo>
                    <a:pt x="312229" y="175996"/>
                  </a:lnTo>
                  <a:lnTo>
                    <a:pt x="301066" y="148336"/>
                  </a:lnTo>
                  <a:lnTo>
                    <a:pt x="287261" y="129781"/>
                  </a:lnTo>
                  <a:lnTo>
                    <a:pt x="287261" y="199364"/>
                  </a:lnTo>
                  <a:lnTo>
                    <a:pt x="286473" y="220599"/>
                  </a:lnTo>
                  <a:lnTo>
                    <a:pt x="270421" y="259118"/>
                  </a:lnTo>
                  <a:lnTo>
                    <a:pt x="238633" y="285483"/>
                  </a:lnTo>
                  <a:lnTo>
                    <a:pt x="234048" y="287845"/>
                  </a:lnTo>
                  <a:lnTo>
                    <a:pt x="231178" y="292658"/>
                  </a:lnTo>
                  <a:lnTo>
                    <a:pt x="231178" y="304596"/>
                  </a:lnTo>
                  <a:lnTo>
                    <a:pt x="231178" y="333260"/>
                  </a:lnTo>
                  <a:lnTo>
                    <a:pt x="231178" y="338035"/>
                  </a:lnTo>
                  <a:lnTo>
                    <a:pt x="228854" y="338035"/>
                  </a:lnTo>
                  <a:lnTo>
                    <a:pt x="228854" y="366712"/>
                  </a:lnTo>
                  <a:lnTo>
                    <a:pt x="224701" y="374218"/>
                  </a:lnTo>
                  <a:lnTo>
                    <a:pt x="218757" y="380111"/>
                  </a:lnTo>
                  <a:lnTo>
                    <a:pt x="211455" y="384086"/>
                  </a:lnTo>
                  <a:lnTo>
                    <a:pt x="203200" y="385826"/>
                  </a:lnTo>
                  <a:lnTo>
                    <a:pt x="194932" y="384086"/>
                  </a:lnTo>
                  <a:lnTo>
                    <a:pt x="187629" y="380111"/>
                  </a:lnTo>
                  <a:lnTo>
                    <a:pt x="181698" y="374218"/>
                  </a:lnTo>
                  <a:lnTo>
                    <a:pt x="177533" y="366712"/>
                  </a:lnTo>
                  <a:lnTo>
                    <a:pt x="228854" y="366712"/>
                  </a:lnTo>
                  <a:lnTo>
                    <a:pt x="228854" y="338035"/>
                  </a:lnTo>
                  <a:lnTo>
                    <a:pt x="175221" y="338035"/>
                  </a:lnTo>
                  <a:lnTo>
                    <a:pt x="175221" y="333260"/>
                  </a:lnTo>
                  <a:lnTo>
                    <a:pt x="231178" y="333260"/>
                  </a:lnTo>
                  <a:lnTo>
                    <a:pt x="231178" y="304596"/>
                  </a:lnTo>
                  <a:lnTo>
                    <a:pt x="175209" y="304596"/>
                  </a:lnTo>
                  <a:lnTo>
                    <a:pt x="175209" y="297903"/>
                  </a:lnTo>
                  <a:lnTo>
                    <a:pt x="175348" y="292354"/>
                  </a:lnTo>
                  <a:lnTo>
                    <a:pt x="172478" y="287197"/>
                  </a:lnTo>
                  <a:lnTo>
                    <a:pt x="167741" y="284530"/>
                  </a:lnTo>
                  <a:lnTo>
                    <a:pt x="157124" y="278701"/>
                  </a:lnTo>
                  <a:lnTo>
                    <a:pt x="147497" y="271399"/>
                  </a:lnTo>
                  <a:lnTo>
                    <a:pt x="121932" y="230492"/>
                  </a:lnTo>
                  <a:lnTo>
                    <a:pt x="118770" y="206171"/>
                  </a:lnTo>
                  <a:lnTo>
                    <a:pt x="120396" y="189953"/>
                  </a:lnTo>
                  <a:lnTo>
                    <a:pt x="141947" y="147231"/>
                  </a:lnTo>
                  <a:lnTo>
                    <a:pt x="182346" y="122758"/>
                  </a:lnTo>
                  <a:lnTo>
                    <a:pt x="198069" y="120167"/>
                  </a:lnTo>
                  <a:lnTo>
                    <a:pt x="203200" y="120167"/>
                  </a:lnTo>
                  <a:lnTo>
                    <a:pt x="248361" y="133642"/>
                  </a:lnTo>
                  <a:lnTo>
                    <a:pt x="283083" y="178854"/>
                  </a:lnTo>
                  <a:lnTo>
                    <a:pt x="287261" y="199364"/>
                  </a:lnTo>
                  <a:lnTo>
                    <a:pt x="287261" y="129781"/>
                  </a:lnTo>
                  <a:lnTo>
                    <a:pt x="283349" y="124523"/>
                  </a:lnTo>
                  <a:lnTo>
                    <a:pt x="277837" y="120167"/>
                  </a:lnTo>
                  <a:lnTo>
                    <a:pt x="259829" y="105918"/>
                  </a:lnTo>
                  <a:lnTo>
                    <a:pt x="232397" y="94246"/>
                  </a:lnTo>
                  <a:lnTo>
                    <a:pt x="203428" y="90322"/>
                  </a:lnTo>
                  <a:lnTo>
                    <a:pt x="174434" y="94132"/>
                  </a:lnTo>
                  <a:lnTo>
                    <a:pt x="123355" y="124180"/>
                  </a:lnTo>
                  <a:lnTo>
                    <a:pt x="94272" y="175539"/>
                  </a:lnTo>
                  <a:lnTo>
                    <a:pt x="90309" y="205689"/>
                  </a:lnTo>
                  <a:lnTo>
                    <a:pt x="94615" y="235927"/>
                  </a:lnTo>
                  <a:lnTo>
                    <a:pt x="106006" y="263652"/>
                  </a:lnTo>
                  <a:lnTo>
                    <a:pt x="123786" y="287604"/>
                  </a:lnTo>
                  <a:lnTo>
                    <a:pt x="147218" y="306501"/>
                  </a:lnTo>
                  <a:lnTo>
                    <a:pt x="147218" y="358101"/>
                  </a:lnTo>
                  <a:lnTo>
                    <a:pt x="151612" y="380428"/>
                  </a:lnTo>
                  <a:lnTo>
                    <a:pt x="163614" y="398653"/>
                  </a:lnTo>
                  <a:lnTo>
                    <a:pt x="181406" y="410933"/>
                  </a:lnTo>
                  <a:lnTo>
                    <a:pt x="203187" y="415442"/>
                  </a:lnTo>
                  <a:lnTo>
                    <a:pt x="224980" y="410933"/>
                  </a:lnTo>
                  <a:lnTo>
                    <a:pt x="242773" y="398653"/>
                  </a:lnTo>
                  <a:lnTo>
                    <a:pt x="251218" y="385826"/>
                  </a:lnTo>
                  <a:lnTo>
                    <a:pt x="254774" y="380428"/>
                  </a:lnTo>
                  <a:lnTo>
                    <a:pt x="257467" y="366712"/>
                  </a:lnTo>
                  <a:lnTo>
                    <a:pt x="259168" y="358101"/>
                  </a:lnTo>
                  <a:lnTo>
                    <a:pt x="259181" y="338035"/>
                  </a:lnTo>
                  <a:lnTo>
                    <a:pt x="259181" y="333260"/>
                  </a:lnTo>
                  <a:lnTo>
                    <a:pt x="259181" y="306984"/>
                  </a:lnTo>
                  <a:lnTo>
                    <a:pt x="262089" y="304596"/>
                  </a:lnTo>
                  <a:lnTo>
                    <a:pt x="281851" y="288480"/>
                  </a:lnTo>
                  <a:lnTo>
                    <a:pt x="299872" y="264642"/>
                  </a:lnTo>
                  <a:lnTo>
                    <a:pt x="311785" y="236766"/>
                  </a:lnTo>
                  <a:lnTo>
                    <a:pt x="316077" y="206171"/>
                  </a:lnTo>
                  <a:close/>
                </a:path>
                <a:path w="406400" h="415925">
                  <a:moveTo>
                    <a:pt x="352209" y="64439"/>
                  </a:moveTo>
                  <a:lnTo>
                    <a:pt x="350710" y="60921"/>
                  </a:lnTo>
                  <a:lnTo>
                    <a:pt x="348043" y="58369"/>
                  </a:lnTo>
                  <a:lnTo>
                    <a:pt x="345516" y="55702"/>
                  </a:lnTo>
                  <a:lnTo>
                    <a:pt x="342023" y="54190"/>
                  </a:lnTo>
                  <a:lnTo>
                    <a:pt x="334708" y="54190"/>
                  </a:lnTo>
                  <a:lnTo>
                    <a:pt x="331203" y="55702"/>
                  </a:lnTo>
                  <a:lnTo>
                    <a:pt x="328676" y="58369"/>
                  </a:lnTo>
                  <a:lnTo>
                    <a:pt x="290487" y="95872"/>
                  </a:lnTo>
                  <a:lnTo>
                    <a:pt x="288988" y="99466"/>
                  </a:lnTo>
                  <a:lnTo>
                    <a:pt x="288988" y="106997"/>
                  </a:lnTo>
                  <a:lnTo>
                    <a:pt x="290487" y="110604"/>
                  </a:lnTo>
                  <a:lnTo>
                    <a:pt x="293179" y="113220"/>
                  </a:lnTo>
                  <a:lnTo>
                    <a:pt x="295630" y="116001"/>
                  </a:lnTo>
                  <a:lnTo>
                    <a:pt x="299173" y="117525"/>
                  </a:lnTo>
                  <a:lnTo>
                    <a:pt x="306501" y="117348"/>
                  </a:lnTo>
                  <a:lnTo>
                    <a:pt x="309981" y="115849"/>
                  </a:lnTo>
                  <a:lnTo>
                    <a:pt x="348043" y="77901"/>
                  </a:lnTo>
                  <a:lnTo>
                    <a:pt x="350710" y="75349"/>
                  </a:lnTo>
                  <a:lnTo>
                    <a:pt x="352209" y="71831"/>
                  </a:lnTo>
                  <a:lnTo>
                    <a:pt x="352209" y="64439"/>
                  </a:lnTo>
                  <a:close/>
                </a:path>
                <a:path w="406400" h="415925">
                  <a:moveTo>
                    <a:pt x="406400" y="195732"/>
                  </a:moveTo>
                  <a:lnTo>
                    <a:pt x="399897" y="189661"/>
                  </a:lnTo>
                  <a:lnTo>
                    <a:pt x="331609" y="189661"/>
                  </a:lnTo>
                  <a:lnTo>
                    <a:pt x="325120" y="195732"/>
                  </a:lnTo>
                  <a:lnTo>
                    <a:pt x="325120" y="210705"/>
                  </a:lnTo>
                  <a:lnTo>
                    <a:pt x="331609" y="216750"/>
                  </a:lnTo>
                  <a:lnTo>
                    <a:pt x="399897" y="216750"/>
                  </a:lnTo>
                  <a:lnTo>
                    <a:pt x="406400" y="210705"/>
                  </a:lnTo>
                  <a:lnTo>
                    <a:pt x="406400" y="19573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16">
            <a:extLst>
              <a:ext uri="{FF2B5EF4-FFF2-40B4-BE49-F238E27FC236}">
                <a16:creationId xmlns:a16="http://schemas.microsoft.com/office/drawing/2014/main" id="{27694950-CCCC-A9F1-8A7C-6054724DC7C2}"/>
              </a:ext>
            </a:extLst>
          </p:cNvPr>
          <p:cNvSpPr txBox="1"/>
          <p:nvPr userDrawn="1"/>
        </p:nvSpPr>
        <p:spPr>
          <a:xfrm>
            <a:off x="1583707" y="4882669"/>
            <a:ext cx="3544261" cy="422428"/>
          </a:xfrm>
          <a:prstGeom prst="rect">
            <a:avLst/>
          </a:prstGeom>
        </p:spPr>
        <p:txBody>
          <a:bodyPr vert="horz" wrap="square" lIns="0" tIns="31120" rIns="0" bIns="0" rtlCol="0">
            <a:spAutoFit/>
          </a:bodyPr>
          <a:lstStyle/>
          <a:p>
            <a:pPr marL="23052" algn="ctr">
              <a:spcBef>
                <a:spcPts val="245"/>
              </a:spcBef>
            </a:pPr>
            <a:r>
              <a:rPr lang="fr-FR" sz="2541" b="1" dirty="0">
                <a:solidFill>
                  <a:srgbClr val="1D1D1D"/>
                </a:solidFill>
                <a:latin typeface="Marianne"/>
                <a:cs typeface="Marianne"/>
              </a:rPr>
              <a:t>Besoins</a:t>
            </a:r>
            <a:r>
              <a:rPr sz="2541" b="1" spc="172" dirty="0">
                <a:solidFill>
                  <a:srgbClr val="1D1D1D"/>
                </a:solidFill>
                <a:latin typeface="Marianne"/>
                <a:cs typeface="Marianne"/>
              </a:rPr>
              <a:t> </a:t>
            </a:r>
            <a:r>
              <a:rPr lang="fr-FR" sz="2541" b="1" spc="-18" dirty="0">
                <a:solidFill>
                  <a:srgbClr val="1D1D1D"/>
                </a:solidFill>
                <a:latin typeface="Marianne"/>
                <a:cs typeface="Marianne"/>
              </a:rPr>
              <a:t>identifiés</a:t>
            </a:r>
            <a:endParaRPr sz="2541" dirty="0">
              <a:latin typeface="Marianne"/>
              <a:cs typeface="Marianne"/>
            </a:endParaRPr>
          </a:p>
        </p:txBody>
      </p:sp>
      <p:sp>
        <p:nvSpPr>
          <p:cNvPr id="24" name="object 17">
            <a:extLst>
              <a:ext uri="{FF2B5EF4-FFF2-40B4-BE49-F238E27FC236}">
                <a16:creationId xmlns:a16="http://schemas.microsoft.com/office/drawing/2014/main" id="{CA0D2FF3-B9E3-64DE-3A5E-F513D358AB32}"/>
              </a:ext>
            </a:extLst>
          </p:cNvPr>
          <p:cNvSpPr txBox="1"/>
          <p:nvPr userDrawn="1"/>
        </p:nvSpPr>
        <p:spPr>
          <a:xfrm>
            <a:off x="10684997" y="4882669"/>
            <a:ext cx="3014062" cy="422428"/>
          </a:xfrm>
          <a:prstGeom prst="rect">
            <a:avLst/>
          </a:prstGeom>
        </p:spPr>
        <p:txBody>
          <a:bodyPr vert="horz" wrap="square" lIns="0" tIns="31120" rIns="0" bIns="0" rtlCol="0">
            <a:spAutoFit/>
          </a:bodyPr>
          <a:lstStyle/>
          <a:p>
            <a:pPr marL="23052" algn="ctr">
              <a:spcBef>
                <a:spcPts val="245"/>
              </a:spcBef>
            </a:pPr>
            <a:r>
              <a:rPr sz="2541" b="1" dirty="0">
                <a:solidFill>
                  <a:srgbClr val="1D1D1D"/>
                </a:solidFill>
                <a:latin typeface="Marianne"/>
                <a:cs typeface="Marianne"/>
              </a:rPr>
              <a:t>Pistes</a:t>
            </a:r>
            <a:r>
              <a:rPr sz="2541" b="1" spc="82" dirty="0">
                <a:solidFill>
                  <a:srgbClr val="1D1D1D"/>
                </a:solidFill>
                <a:latin typeface="Marianne"/>
                <a:cs typeface="Marianne"/>
              </a:rPr>
              <a:t> </a:t>
            </a:r>
            <a:r>
              <a:rPr sz="2541" b="1" dirty="0">
                <a:solidFill>
                  <a:srgbClr val="1D1D1D"/>
                </a:solidFill>
                <a:latin typeface="Marianne"/>
                <a:cs typeface="Marianne"/>
              </a:rPr>
              <a:t>de</a:t>
            </a:r>
            <a:r>
              <a:rPr sz="2541" b="1" spc="91" dirty="0">
                <a:solidFill>
                  <a:srgbClr val="1D1D1D"/>
                </a:solidFill>
                <a:latin typeface="Marianne"/>
                <a:cs typeface="Marianne"/>
              </a:rPr>
              <a:t> </a:t>
            </a:r>
            <a:r>
              <a:rPr sz="2541" b="1" spc="-18" dirty="0">
                <a:solidFill>
                  <a:srgbClr val="1D1D1D"/>
                </a:solidFill>
                <a:latin typeface="Marianne"/>
                <a:cs typeface="Marianne"/>
              </a:rPr>
              <a:t>solutions</a:t>
            </a:r>
            <a:endParaRPr sz="2541" dirty="0">
              <a:latin typeface="Marianne"/>
              <a:cs typeface="Marianne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25195E92-1F90-E44F-BDD6-4DE0027FA37E}"/>
              </a:ext>
            </a:extLst>
          </p:cNvPr>
          <p:cNvGrpSpPr/>
          <p:nvPr userDrawn="1"/>
        </p:nvGrpSpPr>
        <p:grpSpPr>
          <a:xfrm>
            <a:off x="18902737" y="3369929"/>
            <a:ext cx="2966804" cy="1935168"/>
            <a:chOff x="19056764" y="3369929"/>
            <a:chExt cx="2966804" cy="1935168"/>
          </a:xfrm>
        </p:grpSpPr>
        <p:grpSp>
          <p:nvGrpSpPr>
            <p:cNvPr id="20" name="object 13">
              <a:extLst>
                <a:ext uri="{FF2B5EF4-FFF2-40B4-BE49-F238E27FC236}">
                  <a16:creationId xmlns:a16="http://schemas.microsoft.com/office/drawing/2014/main" id="{9901023F-5D70-A90F-7635-17F683058256}"/>
                </a:ext>
              </a:extLst>
            </p:cNvPr>
            <p:cNvGrpSpPr/>
            <p:nvPr userDrawn="1"/>
          </p:nvGrpSpPr>
          <p:grpSpPr>
            <a:xfrm>
              <a:off x="19910843" y="3369929"/>
              <a:ext cx="1258645" cy="1452282"/>
              <a:chOff x="8664196" y="1384300"/>
              <a:chExt cx="693420" cy="800100"/>
            </a:xfrm>
          </p:grpSpPr>
          <p:sp>
            <p:nvSpPr>
              <p:cNvPr id="21" name="object 14">
                <a:extLst>
                  <a:ext uri="{FF2B5EF4-FFF2-40B4-BE49-F238E27FC236}">
                    <a16:creationId xmlns:a16="http://schemas.microsoft.com/office/drawing/2014/main" id="{16314632-9534-8968-4B31-8A6A98BB1370}"/>
                  </a:ext>
                </a:extLst>
              </p:cNvPr>
              <p:cNvSpPr/>
              <p:nvPr/>
            </p:nvSpPr>
            <p:spPr>
              <a:xfrm>
                <a:off x="8664196" y="1384300"/>
                <a:ext cx="693420" cy="800100"/>
              </a:xfrm>
              <a:custGeom>
                <a:avLst/>
                <a:gdLst/>
                <a:ahLst/>
                <a:cxnLst/>
                <a:rect l="l" t="t" r="r" b="b"/>
                <a:pathLst>
                  <a:path w="693420" h="800100">
                    <a:moveTo>
                      <a:pt x="346453" y="0"/>
                    </a:moveTo>
                    <a:lnTo>
                      <a:pt x="0" y="200025"/>
                    </a:lnTo>
                    <a:lnTo>
                      <a:pt x="0" y="600075"/>
                    </a:lnTo>
                    <a:lnTo>
                      <a:pt x="346453" y="800100"/>
                    </a:lnTo>
                    <a:lnTo>
                      <a:pt x="692906" y="600075"/>
                    </a:lnTo>
                    <a:lnTo>
                      <a:pt x="692906" y="200025"/>
                    </a:lnTo>
                    <a:lnTo>
                      <a:pt x="346453" y="0"/>
                    </a:lnTo>
                    <a:close/>
                  </a:path>
                </a:pathLst>
              </a:custGeom>
              <a:solidFill>
                <a:srgbClr val="000091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15">
                <a:extLst>
                  <a:ext uri="{FF2B5EF4-FFF2-40B4-BE49-F238E27FC236}">
                    <a16:creationId xmlns:a16="http://schemas.microsoft.com/office/drawing/2014/main" id="{4C861693-23E2-F988-1D32-4910FE09A25A}"/>
                  </a:ext>
                </a:extLst>
              </p:cNvPr>
              <p:cNvSpPr/>
              <p:nvPr/>
            </p:nvSpPr>
            <p:spPr>
              <a:xfrm>
                <a:off x="8826500" y="1574800"/>
                <a:ext cx="355600" cy="405765"/>
              </a:xfrm>
              <a:custGeom>
                <a:avLst/>
                <a:gdLst/>
                <a:ahLst/>
                <a:cxnLst/>
                <a:rect l="l" t="t" r="r" b="b"/>
                <a:pathLst>
                  <a:path w="355600" h="405764">
                    <a:moveTo>
                      <a:pt x="92416" y="126659"/>
                    </a:moveTo>
                    <a:lnTo>
                      <a:pt x="57639" y="133429"/>
                    </a:lnTo>
                    <a:lnTo>
                      <a:pt x="27062" y="153737"/>
                    </a:lnTo>
                    <a:lnTo>
                      <a:pt x="6765" y="184305"/>
                    </a:lnTo>
                    <a:lnTo>
                      <a:pt x="0" y="219083"/>
                    </a:lnTo>
                    <a:lnTo>
                      <a:pt x="6765" y="253858"/>
                    </a:lnTo>
                    <a:lnTo>
                      <a:pt x="27062" y="284426"/>
                    </a:lnTo>
                    <a:lnTo>
                      <a:pt x="97672" y="355037"/>
                    </a:lnTo>
                    <a:lnTo>
                      <a:pt x="96894" y="358171"/>
                    </a:lnTo>
                    <a:lnTo>
                      <a:pt x="96475" y="361459"/>
                    </a:lnTo>
                    <a:lnTo>
                      <a:pt x="96475" y="364822"/>
                    </a:lnTo>
                    <a:lnTo>
                      <a:pt x="99660" y="380609"/>
                    </a:lnTo>
                    <a:lnTo>
                      <a:pt x="108349" y="393498"/>
                    </a:lnTo>
                    <a:lnTo>
                      <a:pt x="121237" y="402185"/>
                    </a:lnTo>
                    <a:lnTo>
                      <a:pt x="137023" y="405371"/>
                    </a:lnTo>
                    <a:lnTo>
                      <a:pt x="152799" y="402185"/>
                    </a:lnTo>
                    <a:lnTo>
                      <a:pt x="165682" y="393497"/>
                    </a:lnTo>
                    <a:lnTo>
                      <a:pt x="174368" y="380609"/>
                    </a:lnTo>
                    <a:lnTo>
                      <a:pt x="177553" y="364822"/>
                    </a:lnTo>
                    <a:lnTo>
                      <a:pt x="174368" y="349046"/>
                    </a:lnTo>
                    <a:lnTo>
                      <a:pt x="165682" y="336164"/>
                    </a:lnTo>
                    <a:lnTo>
                      <a:pt x="152799" y="327478"/>
                    </a:lnTo>
                    <a:lnTo>
                      <a:pt x="144742" y="325851"/>
                    </a:lnTo>
                    <a:lnTo>
                      <a:pt x="125832" y="325851"/>
                    </a:lnTo>
                    <a:lnTo>
                      <a:pt x="55727" y="255775"/>
                    </a:lnTo>
                    <a:lnTo>
                      <a:pt x="44333" y="238607"/>
                    </a:lnTo>
                    <a:lnTo>
                      <a:pt x="40536" y="219081"/>
                    </a:lnTo>
                    <a:lnTo>
                      <a:pt x="44333" y="199560"/>
                    </a:lnTo>
                    <a:lnTo>
                      <a:pt x="55727" y="182392"/>
                    </a:lnTo>
                    <a:lnTo>
                      <a:pt x="72887" y="170998"/>
                    </a:lnTo>
                    <a:lnTo>
                      <a:pt x="92409" y="167200"/>
                    </a:lnTo>
                    <a:lnTo>
                      <a:pt x="171235" y="167200"/>
                    </a:lnTo>
                    <a:lnTo>
                      <a:pt x="157771" y="153737"/>
                    </a:lnTo>
                    <a:lnTo>
                      <a:pt x="127194" y="133429"/>
                    </a:lnTo>
                    <a:lnTo>
                      <a:pt x="92416" y="126659"/>
                    </a:lnTo>
                    <a:close/>
                  </a:path>
                  <a:path w="355600" h="405764">
                    <a:moveTo>
                      <a:pt x="137023" y="324293"/>
                    </a:moveTo>
                    <a:lnTo>
                      <a:pt x="133128" y="324293"/>
                    </a:lnTo>
                    <a:lnTo>
                      <a:pt x="129385" y="324844"/>
                    </a:lnTo>
                    <a:lnTo>
                      <a:pt x="125832" y="325851"/>
                    </a:lnTo>
                    <a:lnTo>
                      <a:pt x="144742" y="325851"/>
                    </a:lnTo>
                    <a:lnTo>
                      <a:pt x="137023" y="324293"/>
                    </a:lnTo>
                    <a:close/>
                  </a:path>
                  <a:path w="355600" h="405764">
                    <a:moveTo>
                      <a:pt x="171235" y="167200"/>
                    </a:moveTo>
                    <a:lnTo>
                      <a:pt x="92409" y="167200"/>
                    </a:lnTo>
                    <a:lnTo>
                      <a:pt x="111931" y="170998"/>
                    </a:lnTo>
                    <a:lnTo>
                      <a:pt x="129091" y="182392"/>
                    </a:lnTo>
                    <a:lnTo>
                      <a:pt x="199891" y="253212"/>
                    </a:lnTo>
                    <a:lnTo>
                      <a:pt x="230069" y="273242"/>
                    </a:lnTo>
                    <a:lnTo>
                      <a:pt x="264393" y="279918"/>
                    </a:lnTo>
                    <a:lnTo>
                      <a:pt x="298717" y="273242"/>
                    </a:lnTo>
                    <a:lnTo>
                      <a:pt x="328892" y="253212"/>
                    </a:lnTo>
                    <a:lnTo>
                      <a:pt x="338078" y="239372"/>
                    </a:lnTo>
                    <a:lnTo>
                      <a:pt x="264398" y="239372"/>
                    </a:lnTo>
                    <a:lnTo>
                      <a:pt x="245330" y="235663"/>
                    </a:lnTo>
                    <a:lnTo>
                      <a:pt x="228571" y="224537"/>
                    </a:lnTo>
                    <a:lnTo>
                      <a:pt x="171235" y="167200"/>
                    </a:lnTo>
                    <a:close/>
                  </a:path>
                  <a:path w="355600" h="405764">
                    <a:moveTo>
                      <a:pt x="275412" y="70741"/>
                    </a:moveTo>
                    <a:lnTo>
                      <a:pt x="218078" y="70741"/>
                    </a:lnTo>
                    <a:lnTo>
                      <a:pt x="300222" y="152885"/>
                    </a:lnTo>
                    <a:lnTo>
                      <a:pt x="311359" y="169643"/>
                    </a:lnTo>
                    <a:lnTo>
                      <a:pt x="315072" y="188710"/>
                    </a:lnTo>
                    <a:lnTo>
                      <a:pt x="311359" y="207778"/>
                    </a:lnTo>
                    <a:lnTo>
                      <a:pt x="300222" y="224537"/>
                    </a:lnTo>
                    <a:lnTo>
                      <a:pt x="283464" y="235663"/>
                    </a:lnTo>
                    <a:lnTo>
                      <a:pt x="264398" y="239372"/>
                    </a:lnTo>
                    <a:lnTo>
                      <a:pt x="338078" y="239372"/>
                    </a:lnTo>
                    <a:lnTo>
                      <a:pt x="348923" y="223034"/>
                    </a:lnTo>
                    <a:lnTo>
                      <a:pt x="355599" y="188709"/>
                    </a:lnTo>
                    <a:lnTo>
                      <a:pt x="348923" y="154386"/>
                    </a:lnTo>
                    <a:lnTo>
                      <a:pt x="328892" y="124209"/>
                    </a:lnTo>
                    <a:lnTo>
                      <a:pt x="275412" y="70741"/>
                    </a:lnTo>
                    <a:close/>
                  </a:path>
                  <a:path w="355600" h="405764">
                    <a:moveTo>
                      <a:pt x="278882" y="0"/>
                    </a:moveTo>
                    <a:lnTo>
                      <a:pt x="197823" y="0"/>
                    </a:lnTo>
                    <a:lnTo>
                      <a:pt x="189934" y="1594"/>
                    </a:lnTo>
                    <a:lnTo>
                      <a:pt x="183489" y="5940"/>
                    </a:lnTo>
                    <a:lnTo>
                      <a:pt x="179143" y="12385"/>
                    </a:lnTo>
                    <a:lnTo>
                      <a:pt x="177549" y="20274"/>
                    </a:lnTo>
                    <a:lnTo>
                      <a:pt x="177549" y="101353"/>
                    </a:lnTo>
                    <a:lnTo>
                      <a:pt x="179143" y="109239"/>
                    </a:lnTo>
                    <a:lnTo>
                      <a:pt x="183489" y="115677"/>
                    </a:lnTo>
                    <a:lnTo>
                      <a:pt x="189934" y="120017"/>
                    </a:lnTo>
                    <a:lnTo>
                      <a:pt x="197823" y="121608"/>
                    </a:lnTo>
                    <a:lnTo>
                      <a:pt x="205710" y="120017"/>
                    </a:lnTo>
                    <a:lnTo>
                      <a:pt x="212148" y="115677"/>
                    </a:lnTo>
                    <a:lnTo>
                      <a:pt x="216488" y="109239"/>
                    </a:lnTo>
                    <a:lnTo>
                      <a:pt x="218078" y="101353"/>
                    </a:lnTo>
                    <a:lnTo>
                      <a:pt x="218078" y="70741"/>
                    </a:lnTo>
                    <a:lnTo>
                      <a:pt x="275412" y="70741"/>
                    </a:lnTo>
                    <a:lnTo>
                      <a:pt x="245212" y="40548"/>
                    </a:lnTo>
                    <a:lnTo>
                      <a:pt x="278882" y="40548"/>
                    </a:lnTo>
                    <a:lnTo>
                      <a:pt x="286772" y="38954"/>
                    </a:lnTo>
                    <a:lnTo>
                      <a:pt x="293217" y="34608"/>
                    </a:lnTo>
                    <a:lnTo>
                      <a:pt x="297563" y="28163"/>
                    </a:lnTo>
                    <a:lnTo>
                      <a:pt x="299157" y="20274"/>
                    </a:lnTo>
                    <a:lnTo>
                      <a:pt x="297563" y="12385"/>
                    </a:lnTo>
                    <a:lnTo>
                      <a:pt x="293217" y="5940"/>
                    </a:lnTo>
                    <a:lnTo>
                      <a:pt x="286772" y="1594"/>
                    </a:lnTo>
                    <a:lnTo>
                      <a:pt x="278882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25" name="object 18">
              <a:extLst>
                <a:ext uri="{FF2B5EF4-FFF2-40B4-BE49-F238E27FC236}">
                  <a16:creationId xmlns:a16="http://schemas.microsoft.com/office/drawing/2014/main" id="{0F6121AF-9E2A-680A-3F86-E7B5D0A8F39A}"/>
                </a:ext>
              </a:extLst>
            </p:cNvPr>
            <p:cNvSpPr txBox="1"/>
            <p:nvPr userDrawn="1"/>
          </p:nvSpPr>
          <p:spPr>
            <a:xfrm>
              <a:off x="19056764" y="4882669"/>
              <a:ext cx="2966804" cy="422428"/>
            </a:xfrm>
            <a:prstGeom prst="rect">
              <a:avLst/>
            </a:prstGeom>
          </p:spPr>
          <p:txBody>
            <a:bodyPr vert="horz" wrap="square" lIns="0" tIns="31120" rIns="0" bIns="0" rtlCol="0">
              <a:spAutoFit/>
            </a:bodyPr>
            <a:lstStyle/>
            <a:p>
              <a:pPr marL="23052">
                <a:spcBef>
                  <a:spcPts val="245"/>
                </a:spcBef>
              </a:pPr>
              <a:r>
                <a:rPr sz="2541" b="1" dirty="0">
                  <a:solidFill>
                    <a:srgbClr val="1D1D1D"/>
                  </a:solidFill>
                  <a:latin typeface="Marianne"/>
                  <a:cs typeface="Marianne"/>
                </a:rPr>
                <a:t>Prochaines</a:t>
              </a:r>
              <a:r>
                <a:rPr sz="2541" b="1" spc="191" dirty="0">
                  <a:solidFill>
                    <a:srgbClr val="1D1D1D"/>
                  </a:solidFill>
                  <a:latin typeface="Marianne"/>
                  <a:cs typeface="Marianne"/>
                </a:rPr>
                <a:t> </a:t>
              </a:r>
              <a:r>
                <a:rPr sz="2541" b="1" spc="-18" dirty="0">
                  <a:solidFill>
                    <a:srgbClr val="1D1D1D"/>
                  </a:solidFill>
                  <a:latin typeface="Marianne"/>
                  <a:cs typeface="Marianne"/>
                </a:rPr>
                <a:t>étapes</a:t>
              </a:r>
              <a:endParaRPr sz="2541" dirty="0">
                <a:latin typeface="Marianne"/>
                <a:cs typeface="Marianne"/>
              </a:endParaRPr>
            </a:p>
          </p:txBody>
        </p:sp>
      </p:grpSp>
      <p:sp>
        <p:nvSpPr>
          <p:cNvPr id="26" name="object 19">
            <a:extLst>
              <a:ext uri="{FF2B5EF4-FFF2-40B4-BE49-F238E27FC236}">
                <a16:creationId xmlns:a16="http://schemas.microsoft.com/office/drawing/2014/main" id="{75C945EE-40C9-CCF0-F1A7-6214E727431A}"/>
              </a:ext>
            </a:extLst>
          </p:cNvPr>
          <p:cNvSpPr/>
          <p:nvPr userDrawn="1"/>
        </p:nvSpPr>
        <p:spPr>
          <a:xfrm flipH="1">
            <a:off x="7935567" y="4495800"/>
            <a:ext cx="45719" cy="7779166"/>
          </a:xfrm>
          <a:custGeom>
            <a:avLst/>
            <a:gdLst/>
            <a:ahLst/>
            <a:cxnLst/>
            <a:rect l="l" t="t" r="r" b="b"/>
            <a:pathLst>
              <a:path h="4624070">
                <a:moveTo>
                  <a:pt x="0" y="0"/>
                </a:moveTo>
                <a:lnTo>
                  <a:pt x="0" y="4623704"/>
                </a:lnTo>
              </a:path>
            </a:pathLst>
          </a:custGeom>
          <a:ln w="38100">
            <a:solidFill>
              <a:srgbClr val="0067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0">
            <a:extLst>
              <a:ext uri="{FF2B5EF4-FFF2-40B4-BE49-F238E27FC236}">
                <a16:creationId xmlns:a16="http://schemas.microsoft.com/office/drawing/2014/main" id="{027641B2-BAA8-476F-E899-2A2451448025}"/>
              </a:ext>
            </a:extLst>
          </p:cNvPr>
          <p:cNvSpPr/>
          <p:nvPr userDrawn="1"/>
        </p:nvSpPr>
        <p:spPr>
          <a:xfrm flipH="1">
            <a:off x="16338634" y="4495800"/>
            <a:ext cx="45719" cy="7779166"/>
          </a:xfrm>
          <a:custGeom>
            <a:avLst/>
            <a:gdLst/>
            <a:ahLst/>
            <a:cxnLst/>
            <a:rect l="l" t="t" r="r" b="b"/>
            <a:pathLst>
              <a:path h="4624070">
                <a:moveTo>
                  <a:pt x="0" y="0"/>
                </a:moveTo>
                <a:lnTo>
                  <a:pt x="0" y="4623704"/>
                </a:lnTo>
              </a:path>
            </a:pathLst>
          </a:custGeom>
          <a:ln w="38100">
            <a:solidFill>
              <a:srgbClr val="0067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12">
            <a:extLst>
              <a:ext uri="{FF2B5EF4-FFF2-40B4-BE49-F238E27FC236}">
                <a16:creationId xmlns:a16="http://schemas.microsoft.com/office/drawing/2014/main" id="{71CD50FB-9AC3-BCD4-D5DB-7E7F82CC4C2C}"/>
              </a:ext>
            </a:extLst>
          </p:cNvPr>
          <p:cNvSpPr txBox="1"/>
          <p:nvPr userDrawn="1"/>
        </p:nvSpPr>
        <p:spPr>
          <a:xfrm>
            <a:off x="7981286" y="210638"/>
            <a:ext cx="15708054" cy="597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1" algn="r">
              <a:lnSpc>
                <a:spcPct val="116100"/>
              </a:lnSpc>
              <a:spcBef>
                <a:spcPts val="100"/>
              </a:spcBef>
            </a:pPr>
            <a:r>
              <a:rPr lang="fr-FR" sz="3600" b="1" spc="-25" dirty="0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Fiche de synthèse des retours d’expérience</a:t>
            </a:r>
            <a:endParaRPr lang="fr-FR" sz="3600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40" name="Espace réservé du texte 39">
            <a:extLst>
              <a:ext uri="{FF2B5EF4-FFF2-40B4-BE49-F238E27FC236}">
                <a16:creationId xmlns:a16="http://schemas.microsoft.com/office/drawing/2014/main" id="{244E9BC8-B16E-8710-3A69-D7AEE7F8271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3590" y="5784673"/>
            <a:ext cx="7047713" cy="6270643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fr-FR" dirty="0"/>
              <a:t>Besoins identifiés</a:t>
            </a:r>
          </a:p>
        </p:txBody>
      </p:sp>
      <p:sp>
        <p:nvSpPr>
          <p:cNvPr id="41" name="Titre 40">
            <a:extLst>
              <a:ext uri="{FF2B5EF4-FFF2-40B4-BE49-F238E27FC236}">
                <a16:creationId xmlns:a16="http://schemas.microsoft.com/office/drawing/2014/main" id="{A9A822B4-FD00-1033-BE1B-35E7C5BF7B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74811" y="1579816"/>
            <a:ext cx="21021675" cy="1054021"/>
          </a:xfrm>
          <a:prstGeom prst="rect">
            <a:avLst/>
          </a:prstGeom>
        </p:spPr>
        <p:txBody>
          <a:bodyPr/>
          <a:lstStyle>
            <a:lvl1pPr marL="0" marR="0" indent="0" algn="ctr" defTabSz="1829199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fr-FR" b="1" smtClean="0">
                <a:effectLst/>
              </a:defRPr>
            </a:lvl1pPr>
          </a:lstStyle>
          <a:p>
            <a:pPr marL="0" marR="0" lvl="0" indent="0" algn="ctr" defTabSz="1829199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Exemple titre: </a:t>
            </a:r>
            <a:r>
              <a:rPr lang="fr-FR" b="1" dirty="0">
                <a:solidFill>
                  <a:srgbClr val="00008A"/>
                </a:solidFill>
                <a:effectLst/>
                <a:latin typeface="Marianne" panose="02000000000000000000" pitchFamily="2" charset="0"/>
              </a:rPr>
              <a:t>Effectuer un diagnostic de la maturité numérique de l’usager</a:t>
            </a:r>
            <a:endParaRPr lang="fr-FR" dirty="0"/>
          </a:p>
        </p:txBody>
      </p:sp>
      <p:sp>
        <p:nvSpPr>
          <p:cNvPr id="29" name="object 23">
            <a:extLst>
              <a:ext uri="{FF2B5EF4-FFF2-40B4-BE49-F238E27FC236}">
                <a16:creationId xmlns:a16="http://schemas.microsoft.com/office/drawing/2014/main" id="{DC5E9DC6-754B-E909-C562-C6457C900A3B}"/>
              </a:ext>
            </a:extLst>
          </p:cNvPr>
          <p:cNvSpPr/>
          <p:nvPr userDrawn="1"/>
        </p:nvSpPr>
        <p:spPr>
          <a:xfrm>
            <a:off x="8538389" y="5694635"/>
            <a:ext cx="7243141" cy="6450720"/>
          </a:xfrm>
          <a:custGeom>
            <a:avLst/>
            <a:gdLst/>
            <a:ahLst/>
            <a:cxnLst/>
            <a:rect l="l" t="t" r="r" b="b"/>
            <a:pathLst>
              <a:path w="4406900" h="425450">
                <a:moveTo>
                  <a:pt x="0" y="0"/>
                </a:moveTo>
                <a:lnTo>
                  <a:pt x="4406900" y="0"/>
                </a:lnTo>
                <a:lnTo>
                  <a:pt x="4406900" y="425158"/>
                </a:lnTo>
                <a:lnTo>
                  <a:pt x="0" y="425158"/>
                </a:lnTo>
                <a:lnTo>
                  <a:pt x="0" y="0"/>
                </a:lnTo>
                <a:close/>
              </a:path>
            </a:pathLst>
          </a:custGeom>
          <a:solidFill>
            <a:srgbClr val="F8F9F9"/>
          </a:solidFill>
          <a:ln w="12700">
            <a:solidFill>
              <a:srgbClr val="C3C3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Espace réservé du texte 39">
            <a:extLst>
              <a:ext uri="{FF2B5EF4-FFF2-40B4-BE49-F238E27FC236}">
                <a16:creationId xmlns:a16="http://schemas.microsoft.com/office/drawing/2014/main" id="{E52F657E-70EA-4567-0364-16195B828D5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668172" y="5784673"/>
            <a:ext cx="7047713" cy="6270643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fr-FR" dirty="0"/>
              <a:t>Pistes de solution</a:t>
            </a:r>
          </a:p>
        </p:txBody>
      </p:sp>
      <p:sp>
        <p:nvSpPr>
          <p:cNvPr id="31" name="object 23">
            <a:extLst>
              <a:ext uri="{FF2B5EF4-FFF2-40B4-BE49-F238E27FC236}">
                <a16:creationId xmlns:a16="http://schemas.microsoft.com/office/drawing/2014/main" id="{188F5DE0-E43F-7D2D-9ECC-1E1FA27D9821}"/>
              </a:ext>
            </a:extLst>
          </p:cNvPr>
          <p:cNvSpPr/>
          <p:nvPr userDrawn="1"/>
        </p:nvSpPr>
        <p:spPr>
          <a:xfrm>
            <a:off x="16764569" y="5694635"/>
            <a:ext cx="7243141" cy="6450720"/>
          </a:xfrm>
          <a:custGeom>
            <a:avLst/>
            <a:gdLst/>
            <a:ahLst/>
            <a:cxnLst/>
            <a:rect l="l" t="t" r="r" b="b"/>
            <a:pathLst>
              <a:path w="4406900" h="425450">
                <a:moveTo>
                  <a:pt x="0" y="0"/>
                </a:moveTo>
                <a:lnTo>
                  <a:pt x="4406900" y="0"/>
                </a:lnTo>
                <a:lnTo>
                  <a:pt x="4406900" y="425158"/>
                </a:lnTo>
                <a:lnTo>
                  <a:pt x="0" y="425158"/>
                </a:lnTo>
                <a:lnTo>
                  <a:pt x="0" y="0"/>
                </a:lnTo>
                <a:close/>
              </a:path>
            </a:pathLst>
          </a:custGeom>
          <a:solidFill>
            <a:srgbClr val="F8F9F9"/>
          </a:solidFill>
          <a:ln w="12700">
            <a:solidFill>
              <a:srgbClr val="C3C3C3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3" name="Espace réservé du texte 39">
            <a:extLst>
              <a:ext uri="{FF2B5EF4-FFF2-40B4-BE49-F238E27FC236}">
                <a16:creationId xmlns:a16="http://schemas.microsoft.com/office/drawing/2014/main" id="{F63092FC-20ED-68AB-0C7C-BB782622072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894352" y="5784673"/>
            <a:ext cx="7047713" cy="6270643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fr-FR" dirty="0"/>
              <a:t>Prochaines étapes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856A73DB-02DC-C817-14F5-9F2469EE4812}"/>
              </a:ext>
            </a:extLst>
          </p:cNvPr>
          <p:cNvGrpSpPr/>
          <p:nvPr userDrawn="1"/>
        </p:nvGrpSpPr>
        <p:grpSpPr>
          <a:xfrm>
            <a:off x="2726516" y="3369600"/>
            <a:ext cx="1258645" cy="1452282"/>
            <a:chOff x="3201809" y="3369929"/>
            <a:chExt cx="1258645" cy="1452282"/>
          </a:xfrm>
        </p:grpSpPr>
        <p:sp>
          <p:nvSpPr>
            <p:cNvPr id="9" name="object 8">
              <a:extLst>
                <a:ext uri="{FF2B5EF4-FFF2-40B4-BE49-F238E27FC236}">
                  <a16:creationId xmlns:a16="http://schemas.microsoft.com/office/drawing/2014/main" id="{AAE52D66-72D7-BF55-FA39-956BA6957C2B}"/>
                </a:ext>
              </a:extLst>
            </p:cNvPr>
            <p:cNvSpPr/>
            <p:nvPr/>
          </p:nvSpPr>
          <p:spPr>
            <a:xfrm>
              <a:off x="3201809" y="3369929"/>
              <a:ext cx="1258645" cy="1452282"/>
            </a:xfrm>
            <a:custGeom>
              <a:avLst/>
              <a:gdLst/>
              <a:ahLst/>
              <a:cxnLst/>
              <a:rect l="l" t="t" r="r" b="b"/>
              <a:pathLst>
                <a:path w="693419" h="800100">
                  <a:moveTo>
                    <a:pt x="346453" y="0"/>
                  </a:moveTo>
                  <a:lnTo>
                    <a:pt x="0" y="200025"/>
                  </a:lnTo>
                  <a:lnTo>
                    <a:pt x="0" y="600075"/>
                  </a:lnTo>
                  <a:lnTo>
                    <a:pt x="346453" y="800100"/>
                  </a:lnTo>
                  <a:lnTo>
                    <a:pt x="692906" y="600075"/>
                  </a:lnTo>
                  <a:lnTo>
                    <a:pt x="692906" y="200025"/>
                  </a:lnTo>
                  <a:lnTo>
                    <a:pt x="346453" y="0"/>
                  </a:lnTo>
                  <a:close/>
                </a:path>
              </a:pathLst>
            </a:custGeom>
            <a:solidFill>
              <a:srgbClr val="E100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CD02645C-1F63-951A-9F04-A0BA2620228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3454617" y="3743128"/>
              <a:ext cx="757875" cy="666011"/>
            </a:xfrm>
            <a:prstGeom prst="rect">
              <a:avLst/>
            </a:prstGeom>
          </p:spPr>
        </p:pic>
      </p:grpSp>
      <p:sp>
        <p:nvSpPr>
          <p:cNvPr id="34" name="Espace réservé du texte 4">
            <a:extLst>
              <a:ext uri="{FF2B5EF4-FFF2-40B4-BE49-F238E27FC236}">
                <a16:creationId xmlns:a16="http://schemas.microsoft.com/office/drawing/2014/main" id="{EDA4367C-6B54-3833-C1FD-AFCCA733753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558021" y="1039397"/>
            <a:ext cx="11335679" cy="292964"/>
          </a:xfrm>
        </p:spPr>
        <p:txBody>
          <a:bodyPr anchor="ctr">
            <a:noAutofit/>
          </a:bodyPr>
          <a:lstStyle>
            <a:lvl1pPr algn="r">
              <a:defRPr sz="1800"/>
            </a:lvl1pPr>
          </a:lstStyle>
          <a:p>
            <a:pPr lvl="0"/>
            <a:r>
              <a:rPr lang="fr-FR" dirty="0"/>
              <a:t>Nom de l’évènement</a:t>
            </a:r>
          </a:p>
        </p:txBody>
      </p:sp>
      <p:sp>
        <p:nvSpPr>
          <p:cNvPr id="35" name="Espace réservé du texte 4">
            <a:extLst>
              <a:ext uri="{FF2B5EF4-FFF2-40B4-BE49-F238E27FC236}">
                <a16:creationId xmlns:a16="http://schemas.microsoft.com/office/drawing/2014/main" id="{A1DFFCBC-3A2B-16A3-1C91-8DF2A123E3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893700" y="1039397"/>
            <a:ext cx="1795639" cy="292964"/>
          </a:xfrm>
        </p:spPr>
        <p:txBody>
          <a:bodyPr anchor="ctr">
            <a:noAutofit/>
          </a:bodyPr>
          <a:lstStyle>
            <a:lvl1pPr algn="l">
              <a:defRPr sz="1800"/>
            </a:lvl1pPr>
          </a:lstStyle>
          <a:p>
            <a:pPr lvl="0"/>
            <a:r>
              <a:rPr lang="fr-FR" dirty="0"/>
              <a:t>JJ/MM/AAAA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72996B43-797E-00A9-6329-69C60496A016}"/>
              </a:ext>
            </a:extLst>
          </p:cNvPr>
          <p:cNvSpPr txBox="1"/>
          <p:nvPr userDrawn="1"/>
        </p:nvSpPr>
        <p:spPr>
          <a:xfrm>
            <a:off x="21804635" y="995688"/>
            <a:ext cx="178129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arianne Light" panose="02000000000000000000" pitchFamily="2" charset="0"/>
                <a:ea typeface="+mj-ea"/>
                <a:cs typeface="+mj-cs"/>
                <a:sym typeface="Helvetica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65282286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onseiller-numerique.gouv.fr/" TargetMode="Externa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ject 6">
            <a:extLst>
              <a:ext uri="{FF2B5EF4-FFF2-40B4-BE49-F238E27FC236}">
                <a16:creationId xmlns:a16="http://schemas.microsoft.com/office/drawing/2014/main" id="{FDEE982A-63A9-F78D-83A9-390460BFE47C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92752" y="392400"/>
            <a:ext cx="1934693" cy="818176"/>
          </a:xfrm>
          <a:prstGeom prst="rect">
            <a:avLst/>
          </a:prstGeom>
        </p:spPr>
      </p:pic>
      <p:pic>
        <p:nvPicPr>
          <p:cNvPr id="10" name="object 5">
            <a:extLst>
              <a:ext uri="{FF2B5EF4-FFF2-40B4-BE49-F238E27FC236}">
                <a16:creationId xmlns:a16="http://schemas.microsoft.com/office/drawing/2014/main" id="{639EE321-3330-3023-5CDD-D52AB21DA16C}"/>
              </a:ext>
            </a:extLst>
          </p:cNvPr>
          <p:cNvPicPr/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8459920" y="12568670"/>
            <a:ext cx="4942527" cy="728508"/>
          </a:xfrm>
          <a:prstGeom prst="rect">
            <a:avLst/>
          </a:prstGeom>
        </p:spPr>
      </p:pic>
      <p:sp>
        <p:nvSpPr>
          <p:cNvPr id="12" name="object 2">
            <a:extLst>
              <a:ext uri="{FF2B5EF4-FFF2-40B4-BE49-F238E27FC236}">
                <a16:creationId xmlns:a16="http://schemas.microsoft.com/office/drawing/2014/main" id="{A6FE4999-CBBE-0399-43B9-229C7C64740C}"/>
              </a:ext>
            </a:extLst>
          </p:cNvPr>
          <p:cNvSpPr txBox="1"/>
          <p:nvPr userDrawn="1"/>
        </p:nvSpPr>
        <p:spPr>
          <a:xfrm>
            <a:off x="392750" y="13034225"/>
            <a:ext cx="9655722" cy="262828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1" marR="5080">
              <a:lnSpc>
                <a:spcPct val="156200"/>
              </a:lnSpc>
              <a:spcBef>
                <a:spcPts val="100"/>
              </a:spcBef>
            </a:pP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Opération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soutenue par l'État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dans le cadre du dispositif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Conseiller numérique France </a:t>
            </a:r>
            <a:r>
              <a:rPr sz="1199" spc="-11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Services </a:t>
            </a:r>
            <a:r>
              <a:rPr sz="1199" spc="-11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  <a:hlinkClick r:id="rId6"/>
              </a:rPr>
              <a:t>www.conseiller-numerique.gouv.fr</a:t>
            </a:r>
            <a:endParaRPr sz="1199" dirty="0">
              <a:latin typeface="Marianne Light" panose="02000000000000000000" pitchFamily="2" charset="0"/>
              <a:cs typeface="Arial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C99CFD69-0F3C-5150-F144-06029CF8FFBD}"/>
              </a:ext>
            </a:extLst>
          </p:cNvPr>
          <p:cNvSpPr/>
          <p:nvPr userDrawn="1"/>
        </p:nvSpPr>
        <p:spPr>
          <a:xfrm>
            <a:off x="6804837" y="-17829"/>
            <a:ext cx="17576087" cy="1054021"/>
          </a:xfrm>
          <a:custGeom>
            <a:avLst/>
            <a:gdLst/>
            <a:ahLst/>
            <a:cxnLst/>
            <a:rect l="l" t="t" r="r" b="b"/>
            <a:pathLst>
              <a:path w="7620000" h="533400">
                <a:moveTo>
                  <a:pt x="7620000" y="0"/>
                </a:moveTo>
                <a:lnTo>
                  <a:pt x="0" y="0"/>
                </a:lnTo>
                <a:lnTo>
                  <a:pt x="444500" y="533400"/>
                </a:lnTo>
                <a:lnTo>
                  <a:pt x="7620000" y="533400"/>
                </a:lnTo>
                <a:lnTo>
                  <a:pt x="7620000" y="0"/>
                </a:lnTo>
                <a:close/>
              </a:path>
            </a:pathLst>
          </a:custGeom>
          <a:solidFill>
            <a:srgbClr val="3A52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Espace réservé du titre 2">
            <a:extLst>
              <a:ext uri="{FF2B5EF4-FFF2-40B4-BE49-F238E27FC236}">
                <a16:creationId xmlns:a16="http://schemas.microsoft.com/office/drawing/2014/main" id="{0917BD33-4726-16D3-F9AD-2B93FACA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4811" y="1579816"/>
            <a:ext cx="21021675" cy="1054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A66083C-E8CC-8609-0759-DE54081B0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4812" y="3623685"/>
            <a:ext cx="21021675" cy="8702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2" r:id="rId2"/>
  </p:sldLayoutIdLst>
  <p:transition spd="med"/>
  <p:txStyles>
    <p:titleStyle>
      <a:lvl1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rgbClr val="000091"/>
          </a:solidFill>
          <a:uFillTx/>
          <a:latin typeface="Marianne" panose="02000000000000000000" pitchFamily="2" charset="0"/>
          <a:ea typeface="+mn-ea"/>
          <a:cs typeface="+mn-cs"/>
          <a:sym typeface="Calibri"/>
        </a:defRPr>
      </a:lvl1pPr>
      <a:lvl2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1pPr>
      <a:lvl2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2pPr>
      <a:lvl3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3pPr>
      <a:lvl4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4pPr>
      <a:lvl5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5pPr>
      <a:lvl6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655853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5463709-93C1-E11E-1532-31C6EE48F9E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3EE76F74-EF57-4BD6-4D1A-5E9FCEDB6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E4207D8-70C8-6EE7-8C95-064DD344F1C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C5C263D-158D-604C-0408-9AD5D8710B4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A89F4480-91C8-5EEC-2965-3548B3FEF47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38097F58-9C1B-D6AB-CDEC-5CD7C395EAE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808617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{7EA811DC-C738-0E47-BA44-12DA3CC4E9F7}tf16401369</Template>
  <TotalTime>951</TotalTime>
  <Words>0</Words>
  <Application>Microsoft Macintosh PowerPoint</Application>
  <PresentationFormat>Personnalisé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Marianne</vt:lpstr>
      <vt:lpstr>Marianne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Victor VINCENT</cp:lastModifiedBy>
  <cp:revision>105</cp:revision>
  <cp:lastPrinted>2022-06-08T12:22:29Z</cp:lastPrinted>
  <dcterms:modified xsi:type="dcterms:W3CDTF">2022-06-16T12:48:21Z</dcterms:modified>
</cp:coreProperties>
</file>