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in Pascaline" initials="CP" lastIdx="2" clrIdx="0">
    <p:extLst>
      <p:ext uri="{19B8F6BF-5375-455C-9EA6-DF929625EA0E}">
        <p15:presenceInfo xmlns:p15="http://schemas.microsoft.com/office/powerpoint/2012/main" userId="S-1-5-21-723965082-2040158199-3355797293-18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B7E"/>
    <a:srgbClr val="000091"/>
    <a:srgbClr val="E1000F"/>
    <a:srgbClr val="007452"/>
    <a:srgbClr val="00DC7B"/>
    <a:srgbClr val="214331"/>
    <a:srgbClr val="6889C3"/>
    <a:srgbClr val="E6E6E6"/>
    <a:srgbClr val="24234F"/>
    <a:srgbClr val="E4B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91" d="100"/>
          <a:sy n="91" d="100"/>
        </p:scale>
        <p:origin x="1098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94A8E-933F-41B9-B048-490D59317F24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283BD-B8E2-4794-9476-A4D17D7FF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31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86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54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30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55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43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13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07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81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77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77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51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E5AF-38CE-4115-83F8-61612C2C9FC5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41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6.png"/><Relationship Id="rId18" Type="http://schemas.openxmlformats.org/officeDocument/2006/relationships/image" Target="../media/image21.sv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12" Type="http://schemas.openxmlformats.org/officeDocument/2006/relationships/image" Target="../media/image6.svg"/><Relationship Id="rId17" Type="http://schemas.openxmlformats.org/officeDocument/2006/relationships/image" Target="../media/image20.png"/><Relationship Id="rId2" Type="http://schemas.openxmlformats.org/officeDocument/2006/relationships/image" Target="../media/image11.png"/><Relationship Id="rId16" Type="http://schemas.openxmlformats.org/officeDocument/2006/relationships/image" Target="../media/image1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5.png"/><Relationship Id="rId5" Type="http://schemas.openxmlformats.org/officeDocument/2006/relationships/image" Target="../media/image14.png"/><Relationship Id="rId15" Type="http://schemas.openxmlformats.org/officeDocument/2006/relationships/image" Target="../media/image18.png"/><Relationship Id="rId10" Type="http://schemas.openxmlformats.org/officeDocument/2006/relationships/image" Target="../media/image8.svg"/><Relationship Id="rId19" Type="http://schemas.openxmlformats.org/officeDocument/2006/relationships/image" Target="../media/image22.png"/><Relationship Id="rId4" Type="http://schemas.openxmlformats.org/officeDocument/2006/relationships/image" Target="../media/image13.png"/><Relationship Id="rId9" Type="http://schemas.openxmlformats.org/officeDocument/2006/relationships/image" Target="../media/image7.png"/><Relationship Id="rId1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e 42">
            <a:extLst>
              <a:ext uri="{FF2B5EF4-FFF2-40B4-BE49-F238E27FC236}">
                <a16:creationId xmlns:a16="http://schemas.microsoft.com/office/drawing/2014/main" id="{F529839D-A25E-4C27-8EBB-8B879BD6DD8C}"/>
              </a:ext>
            </a:extLst>
          </p:cNvPr>
          <p:cNvGrpSpPr/>
          <p:nvPr/>
        </p:nvGrpSpPr>
        <p:grpSpPr>
          <a:xfrm>
            <a:off x="1087604" y="282314"/>
            <a:ext cx="5317121" cy="3323987"/>
            <a:chOff x="1087604" y="361188"/>
            <a:chExt cx="5317121" cy="3323987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B05F8A4-8528-4EA5-AB4F-39927CED8203}"/>
                </a:ext>
              </a:extLst>
            </p:cNvPr>
            <p:cNvSpPr txBox="1"/>
            <p:nvPr/>
          </p:nvSpPr>
          <p:spPr>
            <a:xfrm>
              <a:off x="1087604" y="916176"/>
              <a:ext cx="3674534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5500" dirty="0">
                  <a:solidFill>
                    <a:srgbClr val="203B7E"/>
                  </a:solidFill>
                  <a:latin typeface="Bahnschrift SemiBold Condensed" panose="020B0502040204020203" pitchFamily="34" charset="0"/>
                  <a:ea typeface="Yu Gothic UI Semibold" panose="020B0700000000000000" pitchFamily="34" charset="-128"/>
                </a:rPr>
                <a:t>Besoin d’être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923F1F36-1CBD-49B4-A01A-292D47FC2F95}"/>
                </a:ext>
              </a:extLst>
            </p:cNvPr>
            <p:cNvSpPr txBox="1"/>
            <p:nvPr/>
          </p:nvSpPr>
          <p:spPr>
            <a:xfrm>
              <a:off x="1461440" y="2238498"/>
              <a:ext cx="395054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3500" dirty="0">
                  <a:solidFill>
                    <a:srgbClr val="E1000F"/>
                  </a:solidFill>
                  <a:latin typeface="Bahnschrift SemiBold Condensed" panose="020B0502040204020203" pitchFamily="34" charset="0"/>
                  <a:ea typeface="Yu Gothic UI Semibold" panose="020B0700000000000000" pitchFamily="34" charset="-128"/>
                </a:rPr>
                <a:t>dans le </a:t>
              </a:r>
              <a:r>
                <a:rPr lang="fr-FR" sz="5500" dirty="0">
                  <a:solidFill>
                    <a:srgbClr val="E1000F"/>
                  </a:solidFill>
                  <a:latin typeface="Bahnschrift SemiBold Condensed" panose="020B0502040204020203" pitchFamily="34" charset="0"/>
                  <a:ea typeface="Yu Gothic UI Semibold" panose="020B0700000000000000" pitchFamily="34" charset="-128"/>
                </a:rPr>
                <a:t>numérique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2598456C-4F63-4C85-B861-7825D0C9F791}"/>
                </a:ext>
              </a:extLst>
            </p:cNvPr>
            <p:cNvSpPr txBox="1"/>
            <p:nvPr/>
          </p:nvSpPr>
          <p:spPr>
            <a:xfrm>
              <a:off x="1872272" y="1545040"/>
              <a:ext cx="3244816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5500" dirty="0">
                  <a:solidFill>
                    <a:srgbClr val="203B7E"/>
                  </a:solidFill>
                  <a:latin typeface="Bahnschrift SemiBold Condensed" panose="020B0502040204020203" pitchFamily="34" charset="0"/>
                  <a:ea typeface="Yu Gothic UI Semibold" panose="020B0700000000000000" pitchFamily="34" charset="-128"/>
                </a:rPr>
                <a:t>accompagné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B6037F57-C7DE-4B3E-A456-C72179B88573}"/>
                </a:ext>
              </a:extLst>
            </p:cNvPr>
            <p:cNvSpPr txBox="1"/>
            <p:nvPr/>
          </p:nvSpPr>
          <p:spPr>
            <a:xfrm>
              <a:off x="5031612" y="361188"/>
              <a:ext cx="1373113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20500" spc="-300" dirty="0">
                  <a:solidFill>
                    <a:srgbClr val="203B7E"/>
                  </a:solidFill>
                  <a:latin typeface="Berlin Sans FB" panose="020E0602020502020306" pitchFamily="34" charset="0"/>
                  <a:ea typeface="Yu Gothic UI Semibold" panose="020B0700000000000000" pitchFamily="34" charset="-128"/>
                </a:rPr>
                <a:t>?</a:t>
              </a:r>
            </a:p>
          </p:txBody>
        </p:sp>
      </p:grpSp>
      <p:pic>
        <p:nvPicPr>
          <p:cNvPr id="47" name="Image 46">
            <a:extLst>
              <a:ext uri="{FF2B5EF4-FFF2-40B4-BE49-F238E27FC236}">
                <a16:creationId xmlns:a16="http://schemas.microsoft.com/office/drawing/2014/main" id="{2A655FEE-DC52-4423-975E-35294FB53D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10" t="-13251" b="23635"/>
          <a:stretch/>
        </p:blipFill>
        <p:spPr>
          <a:xfrm>
            <a:off x="4162638" y="9824046"/>
            <a:ext cx="1645287" cy="78473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C9A6E1A-784B-47BA-8640-F87BE91145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2157" b="-40788"/>
          <a:stretch/>
        </p:blipFill>
        <p:spPr>
          <a:xfrm>
            <a:off x="364875" y="9778506"/>
            <a:ext cx="2011249" cy="87853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21D91D8-0DFD-4DB6-8C79-47D20775DCF2}"/>
              </a:ext>
            </a:extLst>
          </p:cNvPr>
          <p:cNvSpPr/>
          <p:nvPr/>
        </p:nvSpPr>
        <p:spPr>
          <a:xfrm>
            <a:off x="-1" y="4908419"/>
            <a:ext cx="7559676" cy="4623203"/>
          </a:xfrm>
          <a:prstGeom prst="rect">
            <a:avLst/>
          </a:prstGeom>
          <a:solidFill>
            <a:srgbClr val="242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82BB91DF-3981-4CD6-B9C4-9909CBB8DD8A}"/>
              </a:ext>
            </a:extLst>
          </p:cNvPr>
          <p:cNvGrpSpPr/>
          <p:nvPr/>
        </p:nvGrpSpPr>
        <p:grpSpPr>
          <a:xfrm>
            <a:off x="2698989" y="3708773"/>
            <a:ext cx="2229198" cy="510988"/>
            <a:chOff x="2796093" y="3857886"/>
            <a:chExt cx="2229198" cy="51098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0D895A8-7F28-4977-9337-9C8E5D010659}"/>
                </a:ext>
              </a:extLst>
            </p:cNvPr>
            <p:cNvSpPr/>
            <p:nvPr/>
          </p:nvSpPr>
          <p:spPr>
            <a:xfrm rot="21287609">
              <a:off x="2816759" y="3857886"/>
              <a:ext cx="2191870" cy="51098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D52381C-29E6-4FA2-932D-5D661E5BF8D6}"/>
                </a:ext>
              </a:extLst>
            </p:cNvPr>
            <p:cNvSpPr txBox="1"/>
            <p:nvPr/>
          </p:nvSpPr>
          <p:spPr>
            <a:xfrm>
              <a:off x="2796093" y="3882547"/>
              <a:ext cx="2229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203B7E"/>
                  </a:solidFill>
                  <a:latin typeface="Marianne Medium" panose="02000000000000000000" pitchFamily="50" charset="0"/>
                </a:rPr>
                <a:t>Utiliser Internet, les e-mails, les réseaux sociaux…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2AA8665-10B2-4C81-81E7-14B8598621A8}"/>
              </a:ext>
            </a:extLst>
          </p:cNvPr>
          <p:cNvGrpSpPr/>
          <p:nvPr/>
        </p:nvGrpSpPr>
        <p:grpSpPr>
          <a:xfrm>
            <a:off x="5082470" y="3085266"/>
            <a:ext cx="2229198" cy="1082804"/>
            <a:chOff x="5163152" y="3234379"/>
            <a:chExt cx="2229198" cy="108280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2D172C-D244-4E50-B687-657F34917534}"/>
                </a:ext>
              </a:extLst>
            </p:cNvPr>
            <p:cNvSpPr/>
            <p:nvPr/>
          </p:nvSpPr>
          <p:spPr>
            <a:xfrm rot="21287609">
              <a:off x="5183818" y="3806195"/>
              <a:ext cx="2191870" cy="51098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36C51076-93DE-483E-A6FA-0450580856AB}"/>
                </a:ext>
              </a:extLst>
            </p:cNvPr>
            <p:cNvSpPr txBox="1"/>
            <p:nvPr/>
          </p:nvSpPr>
          <p:spPr>
            <a:xfrm>
              <a:off x="5163152" y="3830856"/>
              <a:ext cx="2229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203B7E"/>
                  </a:solidFill>
                  <a:latin typeface="Marianne Medium" panose="02000000000000000000" pitchFamily="50" charset="0"/>
                </a:rPr>
                <a:t>Connaître les risques et</a:t>
              </a:r>
            </a:p>
            <a:p>
              <a:pPr algn="ctr"/>
              <a:r>
                <a:rPr lang="fr-FR" sz="1200" dirty="0">
                  <a:solidFill>
                    <a:srgbClr val="203B7E"/>
                  </a:solidFill>
                  <a:latin typeface="Marianne Medium" panose="02000000000000000000" pitchFamily="50" charset="0"/>
                </a:rPr>
                <a:t>pièges à éviter</a:t>
              </a:r>
            </a:p>
          </p:txBody>
        </p:sp>
        <p:sp>
          <p:nvSpPr>
            <p:cNvPr id="22" name="Bulle narrative : ronde 21">
              <a:extLst>
                <a:ext uri="{FF2B5EF4-FFF2-40B4-BE49-F238E27FC236}">
                  <a16:creationId xmlns:a16="http://schemas.microsoft.com/office/drawing/2014/main" id="{F1224ABB-70B1-4634-9E7E-6B4B5AC04B3E}"/>
                </a:ext>
              </a:extLst>
            </p:cNvPr>
            <p:cNvSpPr/>
            <p:nvPr/>
          </p:nvSpPr>
          <p:spPr>
            <a:xfrm>
              <a:off x="5910459" y="3283587"/>
              <a:ext cx="750251" cy="502668"/>
            </a:xfrm>
            <a:prstGeom prst="wedgeEllipseCallout">
              <a:avLst/>
            </a:prstGeom>
            <a:solidFill>
              <a:srgbClr val="E100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D5089FA-702A-434E-A812-F4A10B3F8CEC}"/>
                </a:ext>
              </a:extLst>
            </p:cNvPr>
            <p:cNvSpPr txBox="1"/>
            <p:nvPr/>
          </p:nvSpPr>
          <p:spPr>
            <a:xfrm>
              <a:off x="5966007" y="3234379"/>
              <a:ext cx="64022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300" dirty="0">
                  <a:solidFill>
                    <a:schemeClr val="bg1"/>
                  </a:solidFill>
                  <a:latin typeface="Marianne Medium" panose="02000000000000000000" pitchFamily="50" charset="0"/>
                </a:rPr>
                <a:t>!</a:t>
              </a:r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8CDA73C3-E38C-4442-9F3E-F2210EDFEBAB}"/>
              </a:ext>
            </a:extLst>
          </p:cNvPr>
          <p:cNvSpPr txBox="1"/>
          <p:nvPr/>
        </p:nvSpPr>
        <p:spPr>
          <a:xfrm>
            <a:off x="1311574" y="5443467"/>
            <a:ext cx="28276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1" dirty="0">
                <a:solidFill>
                  <a:schemeClr val="bg1"/>
                </a:solidFill>
                <a:latin typeface="Marianne Medium" panose="02000000000000000000" pitchFamily="50" charset="0"/>
              </a:rPr>
              <a:t>Jours et horaires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0A7491D-A901-4919-B573-3B4AE141C8AE}"/>
              </a:ext>
            </a:extLst>
          </p:cNvPr>
          <p:cNvSpPr txBox="1"/>
          <p:nvPr/>
        </p:nvSpPr>
        <p:spPr>
          <a:xfrm>
            <a:off x="2252836" y="7384559"/>
            <a:ext cx="42131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solidFill>
                  <a:schemeClr val="bg1"/>
                </a:solidFill>
                <a:latin typeface="Marianne ExtraBold" panose="02000000000000000000" pitchFamily="50" charset="0"/>
              </a:rPr>
              <a:t>Rendez-vous personnalisés </a:t>
            </a:r>
            <a: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  <a:t>(sur demande)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D4B7E70-67C8-4AE3-8363-EEA36A92723B}"/>
              </a:ext>
            </a:extLst>
          </p:cNvPr>
          <p:cNvSpPr txBox="1"/>
          <p:nvPr/>
        </p:nvSpPr>
        <p:spPr>
          <a:xfrm>
            <a:off x="1311574" y="6751098"/>
            <a:ext cx="58004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chemeClr val="bg1"/>
                </a:solidFill>
                <a:latin typeface="Marianne Medium" panose="02000000000000000000" pitchFamily="50" charset="0"/>
              </a:rPr>
              <a:t>Ateliers collectifs sur inscription. </a:t>
            </a:r>
            <a: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  <a:t>Différentes thématiques sont proposées sur une durée de 1 à 3 mois (un atelier par semaine)</a:t>
            </a:r>
          </a:p>
        </p:txBody>
      </p:sp>
      <p:pic>
        <p:nvPicPr>
          <p:cNvPr id="20" name="Graphique 19" descr="Ligne fléchée : légère courbe">
            <a:extLst>
              <a:ext uri="{FF2B5EF4-FFF2-40B4-BE49-F238E27FC236}">
                <a16:creationId xmlns:a16="http://schemas.microsoft.com/office/drawing/2014/main" id="{FFDD2475-DF35-4C1B-A70D-068B0371D6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9128" y="4954728"/>
            <a:ext cx="702879" cy="702879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DD5F8331-B6E6-4270-BCCE-281509882D8D}"/>
              </a:ext>
            </a:extLst>
          </p:cNvPr>
          <p:cNvSpPr/>
          <p:nvPr/>
        </p:nvSpPr>
        <p:spPr>
          <a:xfrm>
            <a:off x="2252836" y="5144672"/>
            <a:ext cx="37782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500" dirty="0">
                <a:solidFill>
                  <a:schemeClr val="bg1"/>
                </a:solidFill>
                <a:latin typeface="Marianne ExtraBold" panose="02000000000000000000" pitchFamily="50" charset="0"/>
              </a:rPr>
              <a:t>Permanences sans rendez-vous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9D80B09-424A-46FB-8C1F-1D137E2E7BA4}"/>
              </a:ext>
            </a:extLst>
          </p:cNvPr>
          <p:cNvSpPr txBox="1"/>
          <p:nvPr/>
        </p:nvSpPr>
        <p:spPr>
          <a:xfrm>
            <a:off x="4139249" y="5447495"/>
            <a:ext cx="342042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  <a:t>Nom de la structure</a:t>
            </a:r>
            <a:b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</a:br>
            <a: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  <a:t>Adresse</a:t>
            </a:r>
            <a:b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</a:br>
            <a:r>
              <a:rPr lang="fr-FR" sz="1300" dirty="0">
                <a:solidFill>
                  <a:schemeClr val="bg1"/>
                </a:solidFill>
                <a:latin typeface="Marianne Light" panose="02000000000000000000" pitchFamily="50" charset="0"/>
              </a:rPr>
              <a:t>Code postal - Ville</a:t>
            </a:r>
            <a:endParaRPr lang="fr-FR" sz="1300" dirty="0">
              <a:solidFill>
                <a:schemeClr val="bg1"/>
              </a:solidFill>
              <a:latin typeface="Marianne Medium" panose="02000000000000000000" pitchFamily="50" charset="0"/>
            </a:endParaRPr>
          </a:p>
        </p:txBody>
      </p:sp>
      <p:pic>
        <p:nvPicPr>
          <p:cNvPr id="39" name="Graphique 38" descr="Ligne fléchée : légère courbe">
            <a:extLst>
              <a:ext uri="{FF2B5EF4-FFF2-40B4-BE49-F238E27FC236}">
                <a16:creationId xmlns:a16="http://schemas.microsoft.com/office/drawing/2014/main" id="{BDC05F4C-6AB7-4C2D-99E0-56687FC79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9127" y="6273214"/>
            <a:ext cx="702879" cy="702879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4CEA7CC0-BFFA-4E72-AADF-E4DB75B0746D}"/>
              </a:ext>
            </a:extLst>
          </p:cNvPr>
          <p:cNvSpPr txBox="1"/>
          <p:nvPr/>
        </p:nvSpPr>
        <p:spPr>
          <a:xfrm>
            <a:off x="2253138" y="6448053"/>
            <a:ext cx="31319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solidFill>
                  <a:schemeClr val="bg1"/>
                </a:solidFill>
                <a:latin typeface="Marianne ExtraBold" panose="02000000000000000000" pitchFamily="50" charset="0"/>
              </a:rPr>
              <a:t>Ateliers d’apprentissage</a:t>
            </a:r>
          </a:p>
        </p:txBody>
      </p:sp>
      <p:pic>
        <p:nvPicPr>
          <p:cNvPr id="41" name="Graphique 40" descr="Ligne fléchée : légère courbe">
            <a:extLst>
              <a:ext uri="{FF2B5EF4-FFF2-40B4-BE49-F238E27FC236}">
                <a16:creationId xmlns:a16="http://schemas.microsoft.com/office/drawing/2014/main" id="{48E9837C-FBCE-4269-AF71-EEF2BF6D9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9126" y="7191057"/>
            <a:ext cx="702879" cy="70287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7D533B4-4452-4BB5-98B0-7BA8858B2C0D}"/>
              </a:ext>
            </a:extLst>
          </p:cNvPr>
          <p:cNvSpPr/>
          <p:nvPr/>
        </p:nvSpPr>
        <p:spPr>
          <a:xfrm>
            <a:off x="4470400" y="0"/>
            <a:ext cx="3089274" cy="658906"/>
          </a:xfrm>
          <a:prstGeom prst="rect">
            <a:avLst/>
          </a:prstGeom>
          <a:solidFill>
            <a:srgbClr val="688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Marianne ExtraBold" panose="02000000000000000000" pitchFamily="50" charset="0"/>
              </a:rPr>
              <a:t>Service public gratuit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B6B351D-378F-4AED-B57A-C2AD45BDF9C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4" t="14675" r="59043" b="50264"/>
          <a:stretch/>
        </p:blipFill>
        <p:spPr>
          <a:xfrm>
            <a:off x="3345909" y="2986853"/>
            <a:ext cx="1020053" cy="1018145"/>
          </a:xfrm>
          <a:prstGeom prst="rect">
            <a:avLst/>
          </a:prstGeom>
          <a:ln>
            <a:solidFill>
              <a:srgbClr val="E6E6E6"/>
            </a:solidFill>
          </a:ln>
        </p:spPr>
      </p:pic>
      <p:grpSp>
        <p:nvGrpSpPr>
          <p:cNvPr id="61" name="Groupe 60">
            <a:extLst>
              <a:ext uri="{FF2B5EF4-FFF2-40B4-BE49-F238E27FC236}">
                <a16:creationId xmlns:a16="http://schemas.microsoft.com/office/drawing/2014/main" id="{0715609F-DB0D-4358-815E-6C9823FD18D9}"/>
              </a:ext>
            </a:extLst>
          </p:cNvPr>
          <p:cNvGrpSpPr/>
          <p:nvPr/>
        </p:nvGrpSpPr>
        <p:grpSpPr>
          <a:xfrm>
            <a:off x="259590" y="3010795"/>
            <a:ext cx="2240616" cy="1220010"/>
            <a:chOff x="211464" y="3173355"/>
            <a:chExt cx="2240616" cy="1220010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73A295FA-A3F9-4843-BD5E-B73D001C6C6A}"/>
                </a:ext>
              </a:extLst>
            </p:cNvPr>
            <p:cNvGrpSpPr/>
            <p:nvPr/>
          </p:nvGrpSpPr>
          <p:grpSpPr>
            <a:xfrm>
              <a:off x="211464" y="3882377"/>
              <a:ext cx="2240616" cy="510988"/>
              <a:chOff x="1245387" y="3872753"/>
              <a:chExt cx="2240616" cy="510988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FA83835-248E-485E-87B2-62A07522BF12}"/>
                  </a:ext>
                </a:extLst>
              </p:cNvPr>
              <p:cNvSpPr/>
              <p:nvPr/>
            </p:nvSpPr>
            <p:spPr>
              <a:xfrm rot="21287609">
                <a:off x="1245387" y="3872753"/>
                <a:ext cx="2191870" cy="51098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793DE245-E219-4205-843E-69FEAB645010}"/>
                  </a:ext>
                </a:extLst>
              </p:cNvPr>
              <p:cNvSpPr txBox="1"/>
              <p:nvPr/>
            </p:nvSpPr>
            <p:spPr>
              <a:xfrm>
                <a:off x="1256805" y="3897414"/>
                <a:ext cx="2229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203B7E"/>
                    </a:solidFill>
                    <a:latin typeface="Marianne Medium" panose="02000000000000000000" pitchFamily="50" charset="0"/>
                  </a:rPr>
                  <a:t>Découvrir l’ordinateur,</a:t>
                </a:r>
                <a:br>
                  <a:rPr lang="fr-FR" sz="1200" dirty="0">
                    <a:solidFill>
                      <a:srgbClr val="203B7E"/>
                    </a:solidFill>
                    <a:latin typeface="Marianne Medium" panose="02000000000000000000" pitchFamily="50" charset="0"/>
                  </a:rPr>
                </a:br>
                <a:r>
                  <a:rPr lang="fr-FR" sz="1200" dirty="0">
                    <a:solidFill>
                      <a:srgbClr val="203B7E"/>
                    </a:solidFill>
                    <a:latin typeface="Marianne Medium" panose="02000000000000000000" pitchFamily="50" charset="0"/>
                  </a:rPr>
                  <a:t>le smartphone, la tablette</a:t>
                </a:r>
              </a:p>
            </p:txBody>
          </p:sp>
        </p:grpSp>
        <p:pic>
          <p:nvPicPr>
            <p:cNvPr id="31" name="Graphique 30" descr="Smartphone">
              <a:extLst>
                <a:ext uri="{FF2B5EF4-FFF2-40B4-BE49-F238E27FC236}">
                  <a16:creationId xmlns:a16="http://schemas.microsoft.com/office/drawing/2014/main" id="{8FC4BE77-80E2-41AC-8A73-A5B1BBBC3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558505" y="3544285"/>
              <a:ext cx="368617" cy="368617"/>
            </a:xfrm>
            <a:prstGeom prst="rect">
              <a:avLst/>
            </a:prstGeom>
          </p:spPr>
        </p:pic>
        <p:pic>
          <p:nvPicPr>
            <p:cNvPr id="58" name="Graphique 57" descr="Ordinateur portable">
              <a:extLst>
                <a:ext uri="{FF2B5EF4-FFF2-40B4-BE49-F238E27FC236}">
                  <a16:creationId xmlns:a16="http://schemas.microsoft.com/office/drawing/2014/main" id="{F2A1F279-12D2-4976-885B-7D4809938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94572" y="3173355"/>
              <a:ext cx="914400" cy="914400"/>
            </a:xfrm>
            <a:prstGeom prst="rect">
              <a:avLst/>
            </a:prstGeom>
          </p:spPr>
        </p:pic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51B463AE-EBAF-463D-957A-7245C9D19718}"/>
              </a:ext>
            </a:extLst>
          </p:cNvPr>
          <p:cNvSpPr/>
          <p:nvPr/>
        </p:nvSpPr>
        <p:spPr>
          <a:xfrm>
            <a:off x="-1" y="4573031"/>
            <a:ext cx="7559675" cy="410284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81F2D20-444B-48DC-BF94-D8DF98321129}"/>
              </a:ext>
            </a:extLst>
          </p:cNvPr>
          <p:cNvSpPr txBox="1"/>
          <p:nvPr/>
        </p:nvSpPr>
        <p:spPr>
          <a:xfrm>
            <a:off x="359411" y="4613807"/>
            <a:ext cx="7372557" cy="3231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chemeClr val="bg1"/>
                </a:solidFill>
                <a:latin typeface="Marianne Medium" panose="02000000000000000000" pitchFamily="50" charset="0"/>
              </a:rPr>
              <a:t>Le Conseiller Numérique France Services se tient à votre disposition</a:t>
            </a:r>
            <a:endParaRPr lang="fr-FR" sz="1500" dirty="0">
              <a:solidFill>
                <a:schemeClr val="bg1"/>
              </a:solidFill>
              <a:latin typeface="Marianne Medium" panose="02000000000000000000" pitchFamily="50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C8D00F1-B4F0-4DB5-8179-0B7708DAD835}"/>
              </a:ext>
            </a:extLst>
          </p:cNvPr>
          <p:cNvGrpSpPr/>
          <p:nvPr/>
        </p:nvGrpSpPr>
        <p:grpSpPr>
          <a:xfrm>
            <a:off x="965684" y="7885358"/>
            <a:ext cx="5835660" cy="1259420"/>
            <a:chOff x="1087604" y="8251118"/>
            <a:chExt cx="5835660" cy="1259420"/>
          </a:xfrm>
        </p:grpSpPr>
        <p:sp>
          <p:nvSpPr>
            <p:cNvPr id="60" name="Rectangle : coins arrondis 59">
              <a:extLst>
                <a:ext uri="{FF2B5EF4-FFF2-40B4-BE49-F238E27FC236}">
                  <a16:creationId xmlns:a16="http://schemas.microsoft.com/office/drawing/2014/main" id="{75C176F2-204B-46D6-9767-1B18460B7AC5}"/>
                </a:ext>
              </a:extLst>
            </p:cNvPr>
            <p:cNvSpPr/>
            <p:nvPr/>
          </p:nvSpPr>
          <p:spPr>
            <a:xfrm>
              <a:off x="1087604" y="8251118"/>
              <a:ext cx="5835660" cy="125942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F4A35314-4B6A-41FE-8E94-88D244C8B4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3" t="9005"/>
            <a:stretch/>
          </p:blipFill>
          <p:spPr>
            <a:xfrm>
              <a:off x="1225690" y="8398712"/>
              <a:ext cx="2072392" cy="1051564"/>
            </a:xfrm>
            <a:prstGeom prst="rect">
              <a:avLst/>
            </a:prstGeom>
          </p:spPr>
        </p:pic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F1A4B2E9-6804-49E6-96D5-F92AEC5B271E}"/>
                </a:ext>
              </a:extLst>
            </p:cNvPr>
            <p:cNvSpPr txBox="1"/>
            <p:nvPr/>
          </p:nvSpPr>
          <p:spPr>
            <a:xfrm>
              <a:off x="3073093" y="8434480"/>
              <a:ext cx="3850171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latin typeface="Bahnschrift SemiBold" panose="020B0502040204020203" pitchFamily="34" charset="0"/>
                </a:rPr>
                <a:t>CONTACT</a:t>
              </a:r>
              <a:br>
                <a:rPr lang="fr-FR" b="1" dirty="0">
                  <a:latin typeface="Bahnschrift SemiBold" panose="020B0502040204020203" pitchFamily="34" charset="0"/>
                </a:rPr>
              </a:br>
              <a:r>
                <a:rPr lang="fr-FR" b="1" dirty="0">
                  <a:latin typeface="Bahnschrift SemiBold" panose="020B0502040204020203" pitchFamily="34" charset="0"/>
                </a:rPr>
                <a:t>06 XX </a:t>
              </a:r>
              <a:r>
                <a:rPr lang="fr-FR" b="1" dirty="0" err="1">
                  <a:latin typeface="Bahnschrift SemiBold" panose="020B0502040204020203" pitchFamily="34" charset="0"/>
                </a:rPr>
                <a:t>XX</a:t>
              </a:r>
              <a:r>
                <a:rPr lang="fr-FR" b="1" dirty="0">
                  <a:latin typeface="Bahnschrift SemiBold" panose="020B0502040204020203" pitchFamily="34" charset="0"/>
                </a:rPr>
                <a:t> </a:t>
              </a:r>
              <a:r>
                <a:rPr lang="fr-FR" b="1" dirty="0" err="1">
                  <a:latin typeface="Bahnschrift SemiBold" panose="020B0502040204020203" pitchFamily="34" charset="0"/>
                </a:rPr>
                <a:t>XX</a:t>
              </a:r>
              <a:r>
                <a:rPr lang="fr-FR" b="1" dirty="0">
                  <a:latin typeface="Bahnschrift SemiBold" panose="020B0502040204020203" pitchFamily="34" charset="0"/>
                </a:rPr>
                <a:t> </a:t>
              </a:r>
              <a:r>
                <a:rPr lang="fr-FR" b="1" dirty="0" err="1">
                  <a:latin typeface="Bahnschrift SemiBold" panose="020B0502040204020203" pitchFamily="34" charset="0"/>
                </a:rPr>
                <a:t>XX</a:t>
              </a:r>
              <a:br>
                <a:rPr lang="fr-FR" sz="2000" b="1" dirty="0">
                  <a:latin typeface="Bahnschrift SemiBold" panose="020B0502040204020203" pitchFamily="34" charset="0"/>
                </a:rPr>
              </a:br>
              <a:r>
                <a:rPr lang="fr-FR" sz="1500" b="1" dirty="0">
                  <a:latin typeface="Bahnschrift SemiBold" panose="020B0502040204020203" pitchFamily="34" charset="0"/>
                </a:rPr>
                <a:t>prenom.nom@conseiller-numerique.fr</a:t>
              </a:r>
              <a:endParaRPr lang="fr-FR" sz="15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46" name="ZoneTexte 45">
            <a:extLst>
              <a:ext uri="{FF2B5EF4-FFF2-40B4-BE49-F238E27FC236}">
                <a16:creationId xmlns:a16="http://schemas.microsoft.com/office/drawing/2014/main" id="{13324D02-A812-40B4-98EC-DD74D61C79B4}"/>
              </a:ext>
            </a:extLst>
          </p:cNvPr>
          <p:cNvSpPr txBox="1"/>
          <p:nvPr/>
        </p:nvSpPr>
        <p:spPr>
          <a:xfrm>
            <a:off x="-20320" y="9317627"/>
            <a:ext cx="75596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bg1"/>
                </a:solidFill>
                <a:latin typeface="Marianne Medium" panose="02000000000000000000" pitchFamily="50" charset="0"/>
              </a:rPr>
              <a:t>Opération soutenue par l’État dans le cadre du dispositif Conseiller numérique France Services - www.conseiller-numerique.gouv.fr</a:t>
            </a: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3E3F04A4-97B4-4BBD-AE12-D1421C88CF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1" t="-5770" r="32236" b="-12973"/>
          <a:stretch/>
        </p:blipFill>
        <p:spPr>
          <a:xfrm>
            <a:off x="2870893" y="9766579"/>
            <a:ext cx="724844" cy="7409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30EDF12-29DD-4312-9117-6F9A68FC80FF}"/>
              </a:ext>
            </a:extLst>
          </p:cNvPr>
          <p:cNvSpPr/>
          <p:nvPr/>
        </p:nvSpPr>
        <p:spPr>
          <a:xfrm>
            <a:off x="6204902" y="9766579"/>
            <a:ext cx="1106766" cy="7409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Logo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322334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1B1CA6-37BB-4FB6-9218-91C6B508FC69}"/>
              </a:ext>
            </a:extLst>
          </p:cNvPr>
          <p:cNvSpPr/>
          <p:nvPr/>
        </p:nvSpPr>
        <p:spPr>
          <a:xfrm rot="21284887">
            <a:off x="1048884" y="2723471"/>
            <a:ext cx="5247781" cy="209498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3DB48D6-BF92-497B-A1FE-ACD32F2314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10" t="-13251" b="23635"/>
          <a:stretch/>
        </p:blipFill>
        <p:spPr>
          <a:xfrm>
            <a:off x="4162638" y="9824046"/>
            <a:ext cx="1645287" cy="78473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407E4B0-671B-46A7-ABE4-729FF59E00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2157" b="-40788"/>
          <a:stretch/>
        </p:blipFill>
        <p:spPr>
          <a:xfrm>
            <a:off x="364875" y="9778506"/>
            <a:ext cx="2011249" cy="87853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DB6D629-4BB1-4D7D-895F-FC9FC1C53935}"/>
              </a:ext>
            </a:extLst>
          </p:cNvPr>
          <p:cNvSpPr/>
          <p:nvPr/>
        </p:nvSpPr>
        <p:spPr>
          <a:xfrm>
            <a:off x="-1" y="5420978"/>
            <a:ext cx="7559676" cy="4110644"/>
          </a:xfrm>
          <a:prstGeom prst="rect">
            <a:avLst/>
          </a:prstGeom>
          <a:solidFill>
            <a:srgbClr val="242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FAC31A6-8666-4293-9068-F895B54EB894}"/>
              </a:ext>
            </a:extLst>
          </p:cNvPr>
          <p:cNvSpPr txBox="1"/>
          <p:nvPr/>
        </p:nvSpPr>
        <p:spPr>
          <a:xfrm>
            <a:off x="1906261" y="4337402"/>
            <a:ext cx="40150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solidFill>
                  <a:srgbClr val="203B7E"/>
                </a:solidFill>
                <a:latin typeface="Marianne ExtraBold" panose="02000000000000000000" pitchFamily="50" charset="0"/>
              </a:rPr>
              <a:t>Sécuriser mes données</a:t>
            </a:r>
            <a:r>
              <a:rPr lang="fr-FR" sz="1200" dirty="0">
                <a:solidFill>
                  <a:srgbClr val="203B7E"/>
                </a:solidFill>
                <a:latin typeface="Marianne Medium" panose="02000000000000000000" pitchFamily="50" charset="0"/>
              </a:rPr>
              <a:t> et connaître les arnaques les plus fréquentes (internet, mails, sms)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EC98C92-C621-4410-B0F2-6C50884F5BC8}"/>
              </a:ext>
            </a:extLst>
          </p:cNvPr>
          <p:cNvGrpSpPr/>
          <p:nvPr/>
        </p:nvGrpSpPr>
        <p:grpSpPr>
          <a:xfrm>
            <a:off x="719203" y="4272348"/>
            <a:ext cx="720004" cy="553998"/>
            <a:chOff x="930033" y="4022041"/>
            <a:chExt cx="750251" cy="571528"/>
          </a:xfrm>
        </p:grpSpPr>
        <p:sp>
          <p:nvSpPr>
            <p:cNvPr id="11" name="Bulle narrative : ronde 10">
              <a:extLst>
                <a:ext uri="{FF2B5EF4-FFF2-40B4-BE49-F238E27FC236}">
                  <a16:creationId xmlns:a16="http://schemas.microsoft.com/office/drawing/2014/main" id="{56A68683-7A71-48D3-8F15-C112E50DBA57}"/>
                </a:ext>
              </a:extLst>
            </p:cNvPr>
            <p:cNvSpPr/>
            <p:nvPr/>
          </p:nvSpPr>
          <p:spPr>
            <a:xfrm>
              <a:off x="930033" y="4060406"/>
              <a:ext cx="750251" cy="502668"/>
            </a:xfrm>
            <a:prstGeom prst="wedgeEllipseCallout">
              <a:avLst/>
            </a:prstGeom>
            <a:solidFill>
              <a:srgbClr val="E100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94C78461-3658-432F-AF14-55DC9B8B4D58}"/>
                </a:ext>
              </a:extLst>
            </p:cNvPr>
            <p:cNvSpPr txBox="1"/>
            <p:nvPr/>
          </p:nvSpPr>
          <p:spPr>
            <a:xfrm>
              <a:off x="974630" y="4022041"/>
              <a:ext cx="640229" cy="571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000" dirty="0">
                  <a:solidFill>
                    <a:schemeClr val="bg1"/>
                  </a:solidFill>
                  <a:latin typeface="Marianne Medium" panose="02000000000000000000" pitchFamily="50" charset="0"/>
                </a:rPr>
                <a:t>!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AC46896B-3FBF-405F-A9AA-B9754B866F54}"/>
              </a:ext>
            </a:extLst>
          </p:cNvPr>
          <p:cNvGrpSpPr/>
          <p:nvPr/>
        </p:nvGrpSpPr>
        <p:grpSpPr>
          <a:xfrm>
            <a:off x="1019302" y="5839897"/>
            <a:ext cx="6082760" cy="1662345"/>
            <a:chOff x="1010774" y="5988036"/>
            <a:chExt cx="6082760" cy="1662345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081DD7C5-DE99-47DA-A596-2A5B10BB2541}"/>
                </a:ext>
              </a:extLst>
            </p:cNvPr>
            <p:cNvSpPr txBox="1"/>
            <p:nvPr/>
          </p:nvSpPr>
          <p:spPr>
            <a:xfrm>
              <a:off x="1734483" y="6141139"/>
              <a:ext cx="4523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  <a:latin typeface="Marianne ExtraBold" panose="02000000000000000000" pitchFamily="50" charset="0"/>
                </a:rPr>
                <a:t>Rendez-vous personnalisés réguliers</a:t>
              </a:r>
              <a:endParaRPr lang="fr-FR" dirty="0">
                <a:solidFill>
                  <a:schemeClr val="bg1"/>
                </a:solidFill>
                <a:latin typeface="Marianne Light" panose="02000000000000000000" pitchFamily="50" charset="0"/>
              </a:endParaRPr>
            </a:p>
          </p:txBody>
        </p:sp>
        <p:pic>
          <p:nvPicPr>
            <p:cNvPr id="16" name="Graphique 15" descr="Ligne fléchée : légère courbe">
              <a:extLst>
                <a:ext uri="{FF2B5EF4-FFF2-40B4-BE49-F238E27FC236}">
                  <a16:creationId xmlns:a16="http://schemas.microsoft.com/office/drawing/2014/main" id="{99B8BC86-8905-428B-9CE8-196588CFD5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10776" y="5988036"/>
              <a:ext cx="702879" cy="702879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DC1F6D6-6B31-4E92-98AA-1DE218A7217A}"/>
                </a:ext>
              </a:extLst>
            </p:cNvPr>
            <p:cNvSpPr/>
            <p:nvPr/>
          </p:nvSpPr>
          <p:spPr>
            <a:xfrm>
              <a:off x="1722451" y="7150986"/>
              <a:ext cx="537108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  <a:latin typeface="Marianne ExtraBold" panose="02000000000000000000" pitchFamily="50" charset="0"/>
                </a:rPr>
                <a:t>Permanences</a:t>
              </a:r>
              <a:r>
                <a:rPr lang="fr-FR" dirty="0">
                  <a:solidFill>
                    <a:schemeClr val="bg1"/>
                  </a:solidFill>
                  <a:latin typeface="Marianne Medium" panose="02000000000000000000" pitchFamily="50" charset="0"/>
                </a:rPr>
                <a:t> </a:t>
              </a:r>
              <a:r>
                <a:rPr lang="fr-FR" dirty="0">
                  <a:solidFill>
                    <a:schemeClr val="bg1"/>
                  </a:solidFill>
                  <a:latin typeface="Marianne Light" panose="02000000000000000000" pitchFamily="50" charset="0"/>
                </a:rPr>
                <a:t>tous les vendredis de 9h à 12h</a:t>
              </a:r>
            </a:p>
          </p:txBody>
        </p:sp>
        <p:pic>
          <p:nvPicPr>
            <p:cNvPr id="18" name="Graphique 17" descr="Ligne fléchée : légère courbe">
              <a:extLst>
                <a:ext uri="{FF2B5EF4-FFF2-40B4-BE49-F238E27FC236}">
                  <a16:creationId xmlns:a16="http://schemas.microsoft.com/office/drawing/2014/main" id="{22DC0B2F-5ECD-4D5D-9EDB-D5376B0BA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10775" y="6472598"/>
              <a:ext cx="702879" cy="702879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D50C0124-93FF-42E0-916C-FBE90618B803}"/>
                </a:ext>
              </a:extLst>
            </p:cNvPr>
            <p:cNvSpPr txBox="1"/>
            <p:nvPr/>
          </p:nvSpPr>
          <p:spPr>
            <a:xfrm>
              <a:off x="1734786" y="6623160"/>
              <a:ext cx="4883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  <a:latin typeface="Marianne ExtraBold" panose="02000000000000000000" pitchFamily="50" charset="0"/>
                </a:rPr>
                <a:t>Ateliers d’apprentissage</a:t>
              </a:r>
              <a:r>
                <a:rPr lang="fr-FR" dirty="0">
                  <a:solidFill>
                    <a:schemeClr val="bg1"/>
                  </a:solidFill>
                  <a:latin typeface="Marianne Light" panose="02000000000000000000" pitchFamily="50" charset="0"/>
                </a:rPr>
                <a:t> en petits groupes</a:t>
              </a:r>
            </a:p>
          </p:txBody>
        </p:sp>
        <p:pic>
          <p:nvPicPr>
            <p:cNvPr id="20" name="Graphique 19" descr="Ligne fléchée : légère courbe">
              <a:extLst>
                <a:ext uri="{FF2B5EF4-FFF2-40B4-BE49-F238E27FC236}">
                  <a16:creationId xmlns:a16="http://schemas.microsoft.com/office/drawing/2014/main" id="{CA2AC99D-AF26-49B6-ABA6-E9D21451CB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10774" y="6947502"/>
              <a:ext cx="702879" cy="702879"/>
            </a:xfrm>
            <a:prstGeom prst="rect">
              <a:avLst/>
            </a:prstGeom>
          </p:spPr>
        </p:pic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DE09E4B2-AB22-46E3-81EE-443D00DE82F6}"/>
              </a:ext>
            </a:extLst>
          </p:cNvPr>
          <p:cNvSpPr txBox="1"/>
          <p:nvPr/>
        </p:nvSpPr>
        <p:spPr>
          <a:xfrm>
            <a:off x="1902824" y="3458677"/>
            <a:ext cx="547720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solidFill>
                  <a:srgbClr val="203B7E"/>
                </a:solidFill>
                <a:latin typeface="Marianne ExtraBold" panose="02000000000000000000" pitchFamily="50" charset="0"/>
              </a:rPr>
              <a:t>Utiliser Internet au quotidien : </a:t>
            </a:r>
            <a:br>
              <a:rPr lang="fr-FR" sz="1500" dirty="0">
                <a:solidFill>
                  <a:srgbClr val="203B7E"/>
                </a:solidFill>
                <a:latin typeface="Marianne ExtraBold" panose="02000000000000000000" pitchFamily="50" charset="0"/>
              </a:rPr>
            </a:br>
            <a:r>
              <a:rPr lang="fr-FR" sz="1100" dirty="0">
                <a:solidFill>
                  <a:srgbClr val="203B7E"/>
                </a:solidFill>
                <a:latin typeface="Marianne Medium" panose="02000000000000000000" pitchFamily="50" charset="0"/>
              </a:rPr>
              <a:t>e-mails, recherches, démarches en ligne ou inscriptions, réseaux sociaux et messageries, achats et ventes en ligne, stockage des données personnelles…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F952428-3C4B-43D8-AF9B-7013DB8AF62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4" t="14675" r="59043" b="50264"/>
          <a:stretch/>
        </p:blipFill>
        <p:spPr>
          <a:xfrm>
            <a:off x="631022" y="3307909"/>
            <a:ext cx="943206" cy="941441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994AEACD-4FB1-4200-98DA-0EB6F585F365}"/>
              </a:ext>
            </a:extLst>
          </p:cNvPr>
          <p:cNvGrpSpPr/>
          <p:nvPr/>
        </p:nvGrpSpPr>
        <p:grpSpPr>
          <a:xfrm>
            <a:off x="621074" y="2464538"/>
            <a:ext cx="6317526" cy="914400"/>
            <a:chOff x="-282873" y="3002553"/>
            <a:chExt cx="6317526" cy="914400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A29A55ED-B4D5-4862-8C8D-921BBDD3CC1F}"/>
                </a:ext>
              </a:extLst>
            </p:cNvPr>
            <p:cNvSpPr txBox="1"/>
            <p:nvPr/>
          </p:nvSpPr>
          <p:spPr>
            <a:xfrm>
              <a:off x="978168" y="3293592"/>
              <a:ext cx="505648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00" dirty="0">
                  <a:solidFill>
                    <a:srgbClr val="203B7E"/>
                  </a:solidFill>
                  <a:latin typeface="Marianne ExtraBold" panose="02000000000000000000" pitchFamily="50" charset="0"/>
                </a:rPr>
                <a:t>Découvrir l’ordinateur, le smartphone, la tablette</a:t>
              </a:r>
            </a:p>
            <a:p>
              <a:r>
                <a:rPr lang="fr-FR" sz="1200" dirty="0">
                  <a:solidFill>
                    <a:srgbClr val="203B7E"/>
                  </a:solidFill>
                  <a:latin typeface="Marianne Medium" panose="02000000000000000000" pitchFamily="50" charset="0"/>
                </a:rPr>
                <a:t>et développer mes compétences numériques</a:t>
              </a:r>
            </a:p>
          </p:txBody>
        </p:sp>
        <p:pic>
          <p:nvPicPr>
            <p:cNvPr id="25" name="Graphique 24" descr="Smartphone">
              <a:extLst>
                <a:ext uri="{FF2B5EF4-FFF2-40B4-BE49-F238E27FC236}">
                  <a16:creationId xmlns:a16="http://schemas.microsoft.com/office/drawing/2014/main" id="{40DF78A1-0399-4B78-94D2-490BF84D1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1060" y="3373483"/>
              <a:ext cx="368617" cy="368617"/>
            </a:xfrm>
            <a:prstGeom prst="rect">
              <a:avLst/>
            </a:prstGeom>
          </p:spPr>
        </p:pic>
        <p:pic>
          <p:nvPicPr>
            <p:cNvPr id="26" name="Graphique 25" descr="Ordinateur portable">
              <a:extLst>
                <a:ext uri="{FF2B5EF4-FFF2-40B4-BE49-F238E27FC236}">
                  <a16:creationId xmlns:a16="http://schemas.microsoft.com/office/drawing/2014/main" id="{2B12CB9C-27AA-4F15-913E-5DD61ED0011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-282873" y="3002553"/>
              <a:ext cx="914400" cy="914400"/>
            </a:xfrm>
            <a:prstGeom prst="rect">
              <a:avLst/>
            </a:prstGeom>
          </p:spPr>
        </p:pic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2CA7907-72E1-4593-9C7D-9CCA5B5013CC}"/>
              </a:ext>
            </a:extLst>
          </p:cNvPr>
          <p:cNvSpPr/>
          <p:nvPr/>
        </p:nvSpPr>
        <p:spPr>
          <a:xfrm>
            <a:off x="-1" y="5360653"/>
            <a:ext cx="7559675" cy="410284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6B7EAA1-10FC-4E33-99D9-738CE75E45D8}"/>
              </a:ext>
            </a:extLst>
          </p:cNvPr>
          <p:cNvSpPr txBox="1"/>
          <p:nvPr/>
        </p:nvSpPr>
        <p:spPr>
          <a:xfrm>
            <a:off x="-1" y="5426308"/>
            <a:ext cx="7652086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Marianne Medium" panose="02000000000000000000" pitchFamily="50" charset="0"/>
              </a:rPr>
              <a:t>Le Conseiller Numérique France Services se tient à votre disposition gratuitement</a:t>
            </a:r>
            <a:endParaRPr lang="fr-FR" sz="1400" dirty="0">
              <a:solidFill>
                <a:schemeClr val="bg1"/>
              </a:solidFill>
              <a:latin typeface="Marianne Medium" panose="02000000000000000000" pitchFamily="50" charset="0"/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54D3D58B-27AA-4A90-A86B-4FB0E72D8A1D}"/>
              </a:ext>
            </a:extLst>
          </p:cNvPr>
          <p:cNvGrpSpPr/>
          <p:nvPr/>
        </p:nvGrpSpPr>
        <p:grpSpPr>
          <a:xfrm>
            <a:off x="965684" y="7535149"/>
            <a:ext cx="5835660" cy="1604287"/>
            <a:chOff x="1087604" y="8009195"/>
            <a:chExt cx="5835660" cy="1604287"/>
          </a:xfrm>
        </p:grpSpPr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37804C36-8DE7-4FBA-A8FF-5CA466E54BCC}"/>
                </a:ext>
              </a:extLst>
            </p:cNvPr>
            <p:cNvSpPr/>
            <p:nvPr/>
          </p:nvSpPr>
          <p:spPr>
            <a:xfrm>
              <a:off x="1087604" y="8009195"/>
              <a:ext cx="5835660" cy="160428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34B04F74-85CF-464A-9F2F-02AA5CBCCE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3" t="9005"/>
            <a:stretch/>
          </p:blipFill>
          <p:spPr>
            <a:xfrm>
              <a:off x="1281110" y="8204744"/>
              <a:ext cx="2072392" cy="1051564"/>
            </a:xfrm>
            <a:prstGeom prst="rect">
              <a:avLst/>
            </a:prstGeom>
          </p:spPr>
        </p:pic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B5D20C2C-D09A-4010-BC06-5263C6A6F3A8}"/>
              </a:ext>
            </a:extLst>
          </p:cNvPr>
          <p:cNvSpPr txBox="1"/>
          <p:nvPr/>
        </p:nvSpPr>
        <p:spPr>
          <a:xfrm>
            <a:off x="-20320" y="9269499"/>
            <a:ext cx="75596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bg1"/>
                </a:solidFill>
                <a:latin typeface="Marianne Medium" panose="02000000000000000000" pitchFamily="50" charset="0"/>
              </a:rPr>
              <a:t>Opération soutenue par l’État dans le cadre du dispositif Conseiller numérique France Services - www.conseiller-numerique.gouv.fr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261F3DE5-EED1-487B-B795-44555601D2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1" t="-5770" r="32236" b="-12973"/>
          <a:stretch/>
        </p:blipFill>
        <p:spPr>
          <a:xfrm>
            <a:off x="2870893" y="9766579"/>
            <a:ext cx="724844" cy="740952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BB1EBA37-D14F-4D4F-A027-56DB64970CC3}"/>
              </a:ext>
            </a:extLst>
          </p:cNvPr>
          <p:cNvSpPr txBox="1"/>
          <p:nvPr/>
        </p:nvSpPr>
        <p:spPr>
          <a:xfrm>
            <a:off x="1107400" y="8760925"/>
            <a:ext cx="55179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i="1" dirty="0">
                <a:latin typeface="Bahnschrift Light" panose="020B0502040204020203" pitchFamily="34" charset="0"/>
              </a:rPr>
              <a:t>Possibilité de prendre rendez-vous à l’accueil de –VOTRE STRUCTURE-</a:t>
            </a:r>
            <a:br>
              <a:rPr lang="fr-FR" sz="1300" b="1" dirty="0">
                <a:latin typeface="Bahnschrift SemiBold" panose="020B0502040204020203" pitchFamily="34" charset="0"/>
              </a:rPr>
            </a:br>
            <a:endParaRPr lang="fr-FR" sz="1300" dirty="0">
              <a:latin typeface="Bahnschrift SemiBold" panose="020B0502040204020203" pitchFamily="34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4ED2BBC-92A4-4D04-AF38-1ADCED3D4596}"/>
              </a:ext>
            </a:extLst>
          </p:cNvPr>
          <p:cNvSpPr txBox="1"/>
          <p:nvPr/>
        </p:nvSpPr>
        <p:spPr>
          <a:xfrm>
            <a:off x="2951173" y="7777320"/>
            <a:ext cx="385017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Bahnschrift SemiBold" panose="020B0502040204020203" pitchFamily="34" charset="0"/>
              </a:rPr>
              <a:t>CONTACT</a:t>
            </a:r>
            <a:br>
              <a:rPr lang="fr-FR" b="1" dirty="0">
                <a:latin typeface="Bahnschrift SemiBold" panose="020B0502040204020203" pitchFamily="34" charset="0"/>
              </a:rPr>
            </a:br>
            <a:r>
              <a:rPr lang="fr-FR" b="1" dirty="0">
                <a:latin typeface="Bahnschrift SemiBold" panose="020B0502040204020203" pitchFamily="34" charset="0"/>
              </a:rPr>
              <a:t>06 XX </a:t>
            </a:r>
            <a:r>
              <a:rPr lang="fr-FR" b="1" dirty="0" err="1">
                <a:latin typeface="Bahnschrift SemiBold" panose="020B0502040204020203" pitchFamily="34" charset="0"/>
              </a:rPr>
              <a:t>XX</a:t>
            </a:r>
            <a:r>
              <a:rPr lang="fr-FR" b="1" dirty="0">
                <a:latin typeface="Bahnschrift SemiBold" panose="020B0502040204020203" pitchFamily="34" charset="0"/>
              </a:rPr>
              <a:t> </a:t>
            </a:r>
            <a:r>
              <a:rPr lang="fr-FR" b="1" dirty="0" err="1">
                <a:latin typeface="Bahnschrift SemiBold" panose="020B0502040204020203" pitchFamily="34" charset="0"/>
              </a:rPr>
              <a:t>XX</a:t>
            </a:r>
            <a:r>
              <a:rPr lang="fr-FR" b="1" dirty="0">
                <a:latin typeface="Bahnschrift SemiBold" panose="020B0502040204020203" pitchFamily="34" charset="0"/>
              </a:rPr>
              <a:t> </a:t>
            </a:r>
            <a:r>
              <a:rPr lang="fr-FR" b="1" dirty="0" err="1">
                <a:latin typeface="Bahnschrift SemiBold" panose="020B0502040204020203" pitchFamily="34" charset="0"/>
              </a:rPr>
              <a:t>XX</a:t>
            </a:r>
            <a:br>
              <a:rPr lang="fr-FR" sz="2000" b="1" dirty="0">
                <a:latin typeface="Bahnschrift SemiBold" panose="020B0502040204020203" pitchFamily="34" charset="0"/>
              </a:rPr>
            </a:br>
            <a:r>
              <a:rPr lang="fr-FR" sz="1500" b="1" dirty="0">
                <a:latin typeface="Bahnschrift SemiBold" panose="020B0502040204020203" pitchFamily="34" charset="0"/>
              </a:rPr>
              <a:t>prenom.nom@conseiller-numerique.fr</a:t>
            </a:r>
            <a:endParaRPr lang="fr-FR" sz="1500" dirty="0">
              <a:latin typeface="Bahnschrift SemiBold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81FEA46-068B-4A15-B717-F54B28ED3D4B}"/>
              </a:ext>
            </a:extLst>
          </p:cNvPr>
          <p:cNvSpPr/>
          <p:nvPr/>
        </p:nvSpPr>
        <p:spPr>
          <a:xfrm>
            <a:off x="6204902" y="9766579"/>
            <a:ext cx="1106766" cy="7409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Logo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structure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FE435296-706D-465C-8D85-BDD617132FEF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71" r="19264" b="31258"/>
          <a:stretch/>
        </p:blipFill>
        <p:spPr>
          <a:xfrm>
            <a:off x="1094174" y="83036"/>
            <a:ext cx="5315849" cy="244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B4F1DFD-B8AC-422F-BE8F-498ADDD21C9F}"/>
              </a:ext>
            </a:extLst>
          </p:cNvPr>
          <p:cNvCxnSpPr>
            <a:cxnSpLocks/>
          </p:cNvCxnSpPr>
          <p:nvPr/>
        </p:nvCxnSpPr>
        <p:spPr>
          <a:xfrm>
            <a:off x="927924" y="8626518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2FC4F21A-5E23-4B16-9D74-643565E549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304691" y="10146132"/>
            <a:ext cx="396820" cy="6179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A2E4731-56C9-46BD-9FE2-FA7D807E730A}"/>
              </a:ext>
            </a:extLst>
          </p:cNvPr>
          <p:cNvSpPr/>
          <p:nvPr/>
        </p:nvSpPr>
        <p:spPr>
          <a:xfrm rot="16200000">
            <a:off x="-605657" y="9291740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8A6C20C0-1131-4EDE-8066-396EACBCFBF2}"/>
              </a:ext>
            </a:extLst>
          </p:cNvPr>
          <p:cNvCxnSpPr>
            <a:cxnSpLocks/>
          </p:cNvCxnSpPr>
          <p:nvPr/>
        </p:nvCxnSpPr>
        <p:spPr>
          <a:xfrm>
            <a:off x="1743606" y="8643208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AF94FD13-FC76-4108-9D03-6376BDE052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1120375" y="10146132"/>
            <a:ext cx="396820" cy="6179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0AC9630-4378-4986-A9C8-219792679B5C}"/>
              </a:ext>
            </a:extLst>
          </p:cNvPr>
          <p:cNvSpPr/>
          <p:nvPr/>
        </p:nvSpPr>
        <p:spPr>
          <a:xfrm rot="16200000">
            <a:off x="210027" y="9308433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20C9490-A645-46FB-8B6C-F99F339455DC}"/>
              </a:ext>
            </a:extLst>
          </p:cNvPr>
          <p:cNvCxnSpPr>
            <a:cxnSpLocks/>
          </p:cNvCxnSpPr>
          <p:nvPr/>
        </p:nvCxnSpPr>
        <p:spPr>
          <a:xfrm>
            <a:off x="2546216" y="8626520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9B0C9258-B63D-41E8-9309-90C88B28E3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1922986" y="10146132"/>
            <a:ext cx="396820" cy="6179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676A154-DE9B-40E1-8469-3E6C7E97BCD8}"/>
              </a:ext>
            </a:extLst>
          </p:cNvPr>
          <p:cNvSpPr/>
          <p:nvPr/>
        </p:nvSpPr>
        <p:spPr>
          <a:xfrm rot="16200000">
            <a:off x="1012638" y="9291750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F3FFD1C-D17D-4A93-B360-0831A84195C7}"/>
              </a:ext>
            </a:extLst>
          </p:cNvPr>
          <p:cNvCxnSpPr>
            <a:cxnSpLocks/>
          </p:cNvCxnSpPr>
          <p:nvPr/>
        </p:nvCxnSpPr>
        <p:spPr>
          <a:xfrm>
            <a:off x="3361898" y="8626518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BF90EB07-C3D8-41CC-8392-9C803CDFB2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2738664" y="10146132"/>
            <a:ext cx="396820" cy="6179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25A04F4-4B84-4DC6-876F-9494D2CE9BD7}"/>
              </a:ext>
            </a:extLst>
          </p:cNvPr>
          <p:cNvSpPr/>
          <p:nvPr/>
        </p:nvSpPr>
        <p:spPr>
          <a:xfrm rot="16200000">
            <a:off x="1828320" y="9291746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5A146BDA-3B1B-4314-B29B-7D3B1C2B958F}"/>
              </a:ext>
            </a:extLst>
          </p:cNvPr>
          <p:cNvCxnSpPr>
            <a:cxnSpLocks/>
          </p:cNvCxnSpPr>
          <p:nvPr/>
        </p:nvCxnSpPr>
        <p:spPr>
          <a:xfrm>
            <a:off x="4177580" y="8626522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7EF0B5D3-289B-43FC-AAC4-FE9CF2051E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3554346" y="10146132"/>
            <a:ext cx="396820" cy="6179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9DF7A08-D274-474A-95C3-0CC2CAB71DF3}"/>
              </a:ext>
            </a:extLst>
          </p:cNvPr>
          <p:cNvSpPr/>
          <p:nvPr/>
        </p:nvSpPr>
        <p:spPr>
          <a:xfrm rot="16200000">
            <a:off x="2644001" y="9291751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ABC805BE-4CA2-4B4E-9CE7-F471A9A3B4E2}"/>
              </a:ext>
            </a:extLst>
          </p:cNvPr>
          <p:cNvCxnSpPr>
            <a:cxnSpLocks/>
          </p:cNvCxnSpPr>
          <p:nvPr/>
        </p:nvCxnSpPr>
        <p:spPr>
          <a:xfrm>
            <a:off x="4993262" y="8626520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0" name="Image 19">
            <a:extLst>
              <a:ext uri="{FF2B5EF4-FFF2-40B4-BE49-F238E27FC236}">
                <a16:creationId xmlns:a16="http://schemas.microsoft.com/office/drawing/2014/main" id="{167FF856-3E7D-41F7-AF2C-F47A6EF554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4370029" y="10146132"/>
            <a:ext cx="396820" cy="6179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BCA5D7C-8F6B-4698-BC87-EDFF55ED88CB}"/>
              </a:ext>
            </a:extLst>
          </p:cNvPr>
          <p:cNvSpPr/>
          <p:nvPr/>
        </p:nvSpPr>
        <p:spPr>
          <a:xfrm rot="16200000">
            <a:off x="3459683" y="9291750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6DA5BB9-82AE-408E-BA66-9004C5C4F14D}"/>
              </a:ext>
            </a:extLst>
          </p:cNvPr>
          <p:cNvCxnSpPr>
            <a:cxnSpLocks/>
          </p:cNvCxnSpPr>
          <p:nvPr/>
        </p:nvCxnSpPr>
        <p:spPr>
          <a:xfrm>
            <a:off x="5802355" y="8626526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D37C1F39-577A-40B3-8CA1-49913BB759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5179124" y="10146132"/>
            <a:ext cx="396820" cy="6179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FAE2593-AB46-4EC5-B968-947E3AC39D25}"/>
              </a:ext>
            </a:extLst>
          </p:cNvPr>
          <p:cNvSpPr/>
          <p:nvPr/>
        </p:nvSpPr>
        <p:spPr>
          <a:xfrm rot="16200000">
            <a:off x="4268781" y="9291755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90605728-BB6C-4642-8BB1-2C20CA47402F}"/>
              </a:ext>
            </a:extLst>
          </p:cNvPr>
          <p:cNvCxnSpPr>
            <a:cxnSpLocks/>
          </p:cNvCxnSpPr>
          <p:nvPr/>
        </p:nvCxnSpPr>
        <p:spPr>
          <a:xfrm>
            <a:off x="6611554" y="8607808"/>
            <a:ext cx="0" cy="2497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6" name="Image 25">
            <a:extLst>
              <a:ext uri="{FF2B5EF4-FFF2-40B4-BE49-F238E27FC236}">
                <a16:creationId xmlns:a16="http://schemas.microsoft.com/office/drawing/2014/main" id="{678F1770-8B9D-4A88-9D01-1EA69297C54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5988320" y="10146132"/>
            <a:ext cx="396820" cy="61790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662951F-8FE2-4E50-A3B4-F35D7E81CCDE}"/>
              </a:ext>
            </a:extLst>
          </p:cNvPr>
          <p:cNvSpPr/>
          <p:nvPr/>
        </p:nvSpPr>
        <p:spPr>
          <a:xfrm rot="16200000">
            <a:off x="5077976" y="9273035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414738A5-230D-46E2-ABA4-5804A3DFEE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 t="9005" r="64013" b="2896"/>
          <a:stretch/>
        </p:blipFill>
        <p:spPr>
          <a:xfrm rot="16200000">
            <a:off x="6835039" y="10146133"/>
            <a:ext cx="396820" cy="6179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6246E5F-5AB6-40D0-9DD0-F8007FB4A780}"/>
              </a:ext>
            </a:extLst>
          </p:cNvPr>
          <p:cNvSpPr/>
          <p:nvPr/>
        </p:nvSpPr>
        <p:spPr>
          <a:xfrm rot="16200000">
            <a:off x="5924695" y="9273040"/>
            <a:ext cx="22333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Conseiller Numérique</a:t>
            </a:r>
            <a:br>
              <a:rPr lang="fr-FR" sz="11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06 XX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fr-FR" sz="1200" dirty="0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latin typeface="Marianne Medium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endParaRPr lang="fr-FR" sz="1200" dirty="0">
              <a:latin typeface="Marianne Medium" panose="02000000000000000000" pitchFamily="50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13DB553-6CEB-4F7D-9087-5FCE75C6D884}"/>
              </a:ext>
            </a:extLst>
          </p:cNvPr>
          <p:cNvSpPr/>
          <p:nvPr/>
        </p:nvSpPr>
        <p:spPr>
          <a:xfrm>
            <a:off x="3747529" y="909381"/>
            <a:ext cx="3820897" cy="5687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66" dirty="0">
              <a:latin typeface="Marianne Medium" panose="02000000000000000000" pitchFamily="50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7D2E5DF-2064-4C1D-9A99-57D39A381649}"/>
              </a:ext>
            </a:extLst>
          </p:cNvPr>
          <p:cNvSpPr/>
          <p:nvPr/>
        </p:nvSpPr>
        <p:spPr>
          <a:xfrm>
            <a:off x="3740916" y="2701476"/>
            <a:ext cx="3818761" cy="927174"/>
          </a:xfrm>
          <a:prstGeom prst="rect">
            <a:avLst/>
          </a:prstGeom>
          <a:solidFill>
            <a:srgbClr val="252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66" dirty="0">
              <a:latin typeface="Marianne Medium" panose="02000000000000000000" pitchFamily="50" charset="0"/>
            </a:endParaRP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6449BBBB-600B-46C3-9B3F-E01E58B18D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5" t="17349" r="15656" b="19732"/>
          <a:stretch/>
        </p:blipFill>
        <p:spPr>
          <a:xfrm>
            <a:off x="4115573" y="2785624"/>
            <a:ext cx="3211020" cy="801709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2A9FE1D9-DFD7-4E6E-BF5C-D3B11D5853D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" r="10634"/>
          <a:stretch/>
        </p:blipFill>
        <p:spPr>
          <a:xfrm>
            <a:off x="0" y="908564"/>
            <a:ext cx="3747528" cy="1792861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6B166B9-FE8F-48FD-A95D-7CDC37DAB167}"/>
              </a:ext>
            </a:extLst>
          </p:cNvPr>
          <p:cNvSpPr/>
          <p:nvPr/>
        </p:nvSpPr>
        <p:spPr>
          <a:xfrm>
            <a:off x="2" y="2701477"/>
            <a:ext cx="3747528" cy="927174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66" dirty="0">
              <a:latin typeface="Marianne Medium" panose="02000000000000000000" pitchFamily="50" charset="0"/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0ADA0BF8-E3FA-402E-B1F1-0D2E82DD090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" t="17812" r="7000" b="23304"/>
          <a:stretch/>
        </p:blipFill>
        <p:spPr>
          <a:xfrm>
            <a:off x="219014" y="2823923"/>
            <a:ext cx="3352800" cy="620121"/>
          </a:xfrm>
          <a:prstGeom prst="rect">
            <a:avLst/>
          </a:prstGeom>
        </p:spPr>
      </p:pic>
      <p:grpSp>
        <p:nvGrpSpPr>
          <p:cNvPr id="36" name="Groupe 35">
            <a:extLst>
              <a:ext uri="{FF2B5EF4-FFF2-40B4-BE49-F238E27FC236}">
                <a16:creationId xmlns:a16="http://schemas.microsoft.com/office/drawing/2014/main" id="{68FF3F28-6E28-4591-8876-CA4D17A5BE3D}"/>
              </a:ext>
            </a:extLst>
          </p:cNvPr>
          <p:cNvGrpSpPr/>
          <p:nvPr/>
        </p:nvGrpSpPr>
        <p:grpSpPr>
          <a:xfrm>
            <a:off x="344678" y="99434"/>
            <a:ext cx="5358827" cy="974684"/>
            <a:chOff x="364875" y="9682355"/>
            <a:chExt cx="5358828" cy="974684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A24B8961-E7B0-4A23-AE37-693FE4647E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110" t="-13251" b="23635"/>
            <a:stretch/>
          </p:blipFill>
          <p:spPr>
            <a:xfrm>
              <a:off x="4078416" y="9707738"/>
              <a:ext cx="1645287" cy="784731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4DF695E6-6F9C-4851-A820-55B06DA20C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52157" b="-40788"/>
            <a:stretch/>
          </p:blipFill>
          <p:spPr>
            <a:xfrm>
              <a:off x="364875" y="9778506"/>
              <a:ext cx="2011249" cy="878533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AF0E7EDC-9EF7-41AE-9C2A-E104A7590C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521" t="-5770" r="32236" b="-12973"/>
            <a:stretch/>
          </p:blipFill>
          <p:spPr>
            <a:xfrm>
              <a:off x="2786671" y="9682355"/>
              <a:ext cx="724844" cy="740952"/>
            </a:xfrm>
            <a:prstGeom prst="rect">
              <a:avLst/>
            </a:prstGeom>
          </p:spPr>
        </p:pic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6BA50F31-AA27-4080-B67C-F0BAF4C417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451" y="894137"/>
            <a:ext cx="1880142" cy="2006356"/>
          </a:xfrm>
          <a:prstGeom prst="rect">
            <a:avLst/>
          </a:prstGeom>
        </p:spPr>
      </p:pic>
      <p:grpSp>
        <p:nvGrpSpPr>
          <p:cNvPr id="42" name="Groupe 41">
            <a:extLst>
              <a:ext uri="{FF2B5EF4-FFF2-40B4-BE49-F238E27FC236}">
                <a16:creationId xmlns:a16="http://schemas.microsoft.com/office/drawing/2014/main" id="{8FD926FF-893F-4F29-A427-183E273087CD}"/>
              </a:ext>
            </a:extLst>
          </p:cNvPr>
          <p:cNvGrpSpPr/>
          <p:nvPr/>
        </p:nvGrpSpPr>
        <p:grpSpPr>
          <a:xfrm>
            <a:off x="3993639" y="3744170"/>
            <a:ext cx="3332953" cy="2155050"/>
            <a:chOff x="199325" y="4339000"/>
            <a:chExt cx="3332953" cy="2155050"/>
          </a:xfrm>
        </p:grpSpPr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99A54F7-B4AF-42C7-A143-9A3345231423}"/>
                </a:ext>
              </a:extLst>
            </p:cNvPr>
            <p:cNvSpPr txBox="1"/>
            <p:nvPr/>
          </p:nvSpPr>
          <p:spPr>
            <a:xfrm>
              <a:off x="199325" y="4773707"/>
              <a:ext cx="3332953" cy="1720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Light" panose="02000000000000000000" pitchFamily="50" charset="0"/>
                </a:rPr>
                <a:t>Vous souhaitez mieux comprendre le fonctionnement de votre 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smartphone, tablette ou ordinateur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Light" panose="02000000000000000000" pitchFamily="50" charset="0"/>
                </a:rPr>
                <a:t> ?</a:t>
              </a:r>
            </a:p>
            <a:p>
              <a:pPr algn="just">
                <a:lnSpc>
                  <a:spcPct val="150000"/>
                </a:lnSpc>
              </a:pP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Light" panose="02000000000000000000" pitchFamily="50" charset="0"/>
                </a:rPr>
                <a:t>Être accompagné pour utiliser 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Internet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Light" panose="02000000000000000000" pitchFamily="50" charset="0"/>
                </a:rPr>
                <a:t>, les e-mails, les réseaux sociaux, etc… ?</a:t>
              </a:r>
            </a:p>
            <a:p>
              <a:pPr algn="just">
                <a:lnSpc>
                  <a:spcPct val="150000"/>
                </a:lnSpc>
              </a:pP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Prenez rendez-vous au 06 XX </a:t>
              </a:r>
              <a:r>
                <a:rPr lang="fr-FR" sz="1201" b="1" dirty="0" err="1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XX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 </a:t>
              </a:r>
              <a:r>
                <a:rPr lang="fr-FR" sz="1201" b="1" dirty="0" err="1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XX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 </a:t>
              </a:r>
              <a:r>
                <a:rPr lang="fr-FR" sz="1201" b="1" dirty="0" err="1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XX</a:t>
              </a:r>
              <a:endParaRPr lang="fr-FR" sz="1201" b="1" dirty="0">
                <a:solidFill>
                  <a:schemeClr val="bg2">
                    <a:lumMod val="25000"/>
                  </a:schemeClr>
                </a:solidFill>
                <a:latin typeface="Marianne Light" panose="02000000000000000000" pitchFamily="50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30A5716-73C7-4598-9F50-444E3CE3E2A7}"/>
                </a:ext>
              </a:extLst>
            </p:cNvPr>
            <p:cNvSpPr/>
            <p:nvPr/>
          </p:nvSpPr>
          <p:spPr>
            <a:xfrm>
              <a:off x="649395" y="4339000"/>
              <a:ext cx="28392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24234F"/>
                  </a:solidFill>
                  <a:latin typeface="Marianne Medium" panose="02000000000000000000" pitchFamily="50" charset="0"/>
                  <a:ea typeface="Yu Gothic UI Semibold" panose="020B0700000000000000" pitchFamily="34" charset="-128"/>
                </a:rPr>
                <a:t>Tous les lundis de Juillet</a:t>
              </a:r>
              <a:endParaRPr lang="fr-FR" dirty="0">
                <a:solidFill>
                  <a:srgbClr val="24234F"/>
                </a:solidFill>
                <a:latin typeface="Marianne Medium" panose="02000000000000000000" pitchFamily="50" charset="0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8353ACC7-FC09-419B-8E7B-E5EABD400249}"/>
              </a:ext>
            </a:extLst>
          </p:cNvPr>
          <p:cNvSpPr/>
          <p:nvPr/>
        </p:nvSpPr>
        <p:spPr>
          <a:xfrm>
            <a:off x="1" y="6082523"/>
            <a:ext cx="7570556" cy="2581721"/>
          </a:xfrm>
          <a:prstGeom prst="rect">
            <a:avLst/>
          </a:prstGeom>
          <a:solidFill>
            <a:srgbClr val="252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5BCCC54C-14FF-4313-BA3A-880EDDE46DD0}"/>
              </a:ext>
            </a:extLst>
          </p:cNvPr>
          <p:cNvGrpSpPr/>
          <p:nvPr/>
        </p:nvGrpSpPr>
        <p:grpSpPr>
          <a:xfrm>
            <a:off x="1054807" y="6874368"/>
            <a:ext cx="5490724" cy="1140402"/>
            <a:chOff x="913800" y="7640749"/>
            <a:chExt cx="5846039" cy="1214198"/>
          </a:xfrm>
        </p:grpSpPr>
        <p:sp>
          <p:nvSpPr>
            <p:cNvPr id="47" name="Rectangle : coins arrondis 46">
              <a:extLst>
                <a:ext uri="{FF2B5EF4-FFF2-40B4-BE49-F238E27FC236}">
                  <a16:creationId xmlns:a16="http://schemas.microsoft.com/office/drawing/2014/main" id="{6052663A-9C37-4D26-AEF3-A14A1FFC712D}"/>
                </a:ext>
              </a:extLst>
            </p:cNvPr>
            <p:cNvSpPr/>
            <p:nvPr/>
          </p:nvSpPr>
          <p:spPr>
            <a:xfrm>
              <a:off x="913800" y="7640749"/>
              <a:ext cx="5835660" cy="12141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48" name="Image 47">
              <a:extLst>
                <a:ext uri="{FF2B5EF4-FFF2-40B4-BE49-F238E27FC236}">
                  <a16:creationId xmlns:a16="http://schemas.microsoft.com/office/drawing/2014/main" id="{BB89CAA5-BE16-4BAF-8C30-A35711279E7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7893" y="7747917"/>
              <a:ext cx="1857051" cy="968421"/>
            </a:xfrm>
            <a:prstGeom prst="rect">
              <a:avLst/>
            </a:prstGeom>
          </p:spPr>
        </p:pic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5B0F092-0AF9-4778-8AD7-0E9B78142D6D}"/>
                </a:ext>
              </a:extLst>
            </p:cNvPr>
            <p:cNvSpPr txBox="1"/>
            <p:nvPr/>
          </p:nvSpPr>
          <p:spPr>
            <a:xfrm>
              <a:off x="2909667" y="7967369"/>
              <a:ext cx="3850172" cy="639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latin typeface="Bahnschrift SemiBold" panose="020B0502040204020203" pitchFamily="34" charset="0"/>
                </a:rPr>
                <a:t>06 XX </a:t>
              </a:r>
              <a:r>
                <a:rPr lang="fr-FR" sz="2000" b="1" dirty="0" err="1">
                  <a:latin typeface="Bahnschrift SemiBold" panose="020B0502040204020203" pitchFamily="34" charset="0"/>
                </a:rPr>
                <a:t>XX</a:t>
              </a:r>
              <a:r>
                <a:rPr lang="fr-FR" sz="2000" b="1" dirty="0">
                  <a:latin typeface="Bahnschrift SemiBold" panose="020B0502040204020203" pitchFamily="34" charset="0"/>
                </a:rPr>
                <a:t> </a:t>
              </a:r>
              <a:r>
                <a:rPr lang="fr-FR" sz="2000" b="1" dirty="0" err="1">
                  <a:latin typeface="Bahnschrift SemiBold" panose="020B0502040204020203" pitchFamily="34" charset="0"/>
                </a:rPr>
                <a:t>XX</a:t>
              </a:r>
              <a:r>
                <a:rPr lang="fr-FR" sz="2000" b="1" dirty="0">
                  <a:latin typeface="Bahnschrift SemiBold" panose="020B0502040204020203" pitchFamily="34" charset="0"/>
                </a:rPr>
                <a:t> </a:t>
              </a:r>
              <a:r>
                <a:rPr lang="fr-FR" sz="2000" b="1" dirty="0" err="1">
                  <a:latin typeface="Bahnschrift SemiBold" panose="020B0502040204020203" pitchFamily="34" charset="0"/>
                </a:rPr>
                <a:t>XX</a:t>
              </a:r>
              <a:br>
                <a:rPr lang="fr-FR" sz="2000" b="1" dirty="0">
                  <a:latin typeface="Bahnschrift SemiBold" panose="020B0502040204020203" pitchFamily="34" charset="0"/>
                </a:rPr>
              </a:br>
              <a:r>
                <a:rPr lang="fr-FR" sz="1300" b="1" dirty="0">
                  <a:latin typeface="Bahnschrift SemiBold" panose="020B0502040204020203" pitchFamily="34" charset="0"/>
                </a:rPr>
                <a:t>prenom.nom@conseiller-numerique.fr</a:t>
              </a:r>
              <a:endParaRPr lang="fr-FR" sz="13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2FD5C8EC-27DD-4CF9-AD63-018E792B8B2C}"/>
              </a:ext>
            </a:extLst>
          </p:cNvPr>
          <p:cNvSpPr/>
          <p:nvPr/>
        </p:nvSpPr>
        <p:spPr>
          <a:xfrm>
            <a:off x="2961600" y="6567076"/>
            <a:ext cx="220409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Marianne Medium" panose="02000000000000000000" pitchFamily="50" charset="0"/>
                <a:ea typeface="Yu Gothic UI Semibold" panose="020B0700000000000000" pitchFamily="34" charset="-128"/>
              </a:rPr>
              <a:t>Adresse - CP - Ville</a:t>
            </a:r>
            <a:endParaRPr lang="fr-FR" sz="1050" dirty="0">
              <a:solidFill>
                <a:schemeClr val="bg1"/>
              </a:solidFill>
              <a:latin typeface="Marianne Medium" panose="02000000000000000000" pitchFamily="50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F3A6818-CF66-47AC-A209-DBD9ACC7A09C}"/>
              </a:ext>
            </a:extLst>
          </p:cNvPr>
          <p:cNvSpPr/>
          <p:nvPr/>
        </p:nvSpPr>
        <p:spPr>
          <a:xfrm>
            <a:off x="2332143" y="7923006"/>
            <a:ext cx="3089275" cy="658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>
                <a:solidFill>
                  <a:schemeClr val="bg1"/>
                </a:solidFill>
                <a:latin typeface="Marianne ExtraBold" panose="02000000000000000000" pitchFamily="50" charset="0"/>
              </a:rPr>
              <a:t>Service public gratuit</a:t>
            </a: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B382A46F-89BE-47B8-8CC0-35CBD2164024}"/>
              </a:ext>
            </a:extLst>
          </p:cNvPr>
          <p:cNvGrpSpPr/>
          <p:nvPr/>
        </p:nvGrpSpPr>
        <p:grpSpPr>
          <a:xfrm>
            <a:off x="1615408" y="1141647"/>
            <a:ext cx="777275" cy="635515"/>
            <a:chOff x="1930695" y="302079"/>
            <a:chExt cx="978025" cy="799652"/>
          </a:xfrm>
          <a:solidFill>
            <a:srgbClr val="203B7E"/>
          </a:solidFill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391A239E-CF41-4D85-BCCD-51B01DB2DDBD}"/>
                </a:ext>
              </a:extLst>
            </p:cNvPr>
            <p:cNvGrpSpPr/>
            <p:nvPr/>
          </p:nvGrpSpPr>
          <p:grpSpPr>
            <a:xfrm>
              <a:off x="1930695" y="306706"/>
              <a:ext cx="978025" cy="795025"/>
              <a:chOff x="1306450" y="3469858"/>
              <a:chExt cx="978003" cy="795004"/>
            </a:xfrm>
            <a:grpFill/>
          </p:grpSpPr>
          <p:pic>
            <p:nvPicPr>
              <p:cNvPr id="56" name="Graphique 55" descr="Ordinateur portable">
                <a:extLst>
                  <a:ext uri="{FF2B5EF4-FFF2-40B4-BE49-F238E27FC236}">
                    <a16:creationId xmlns:a16="http://schemas.microsoft.com/office/drawing/2014/main" id="{C9783A95-27D4-40CF-815B-B5C1A4957C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528485" y="3508892"/>
                <a:ext cx="755968" cy="755970"/>
              </a:xfrm>
              <a:prstGeom prst="rect">
                <a:avLst/>
              </a:prstGeom>
            </p:spPr>
          </p:pic>
          <p:grpSp>
            <p:nvGrpSpPr>
              <p:cNvPr id="57" name="Groupe 56">
                <a:extLst>
                  <a:ext uri="{FF2B5EF4-FFF2-40B4-BE49-F238E27FC236}">
                    <a16:creationId xmlns:a16="http://schemas.microsoft.com/office/drawing/2014/main" id="{AD59E661-0AA4-4AFF-BFEE-DC07979CCC23}"/>
                  </a:ext>
                </a:extLst>
              </p:cNvPr>
              <p:cNvGrpSpPr/>
              <p:nvPr/>
            </p:nvGrpSpPr>
            <p:grpSpPr>
              <a:xfrm>
                <a:off x="1306450" y="3469858"/>
                <a:ext cx="243389" cy="258342"/>
                <a:chOff x="1535900" y="1060718"/>
                <a:chExt cx="161493" cy="161493"/>
              </a:xfrm>
              <a:grpFill/>
            </p:grpSpPr>
            <p:sp>
              <p:nvSpPr>
                <p:cNvPr id="58" name="Rectangle : coins arrondis 57">
                  <a:extLst>
                    <a:ext uri="{FF2B5EF4-FFF2-40B4-BE49-F238E27FC236}">
                      <a16:creationId xmlns:a16="http://schemas.microsoft.com/office/drawing/2014/main" id="{8C273AFC-4131-4EB1-BDD7-B9E9DDA04EAF}"/>
                    </a:ext>
                  </a:extLst>
                </p:cNvPr>
                <p:cNvSpPr/>
                <p:nvPr/>
              </p:nvSpPr>
              <p:spPr>
                <a:xfrm>
                  <a:off x="1579895" y="1089626"/>
                  <a:ext cx="65501" cy="123461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299"/>
                </a:p>
              </p:txBody>
            </p:sp>
            <p:pic>
              <p:nvPicPr>
                <p:cNvPr id="59" name="Graphique 58" descr="Smartphone">
                  <a:extLst>
                    <a:ext uri="{FF2B5EF4-FFF2-40B4-BE49-F238E27FC236}">
                      <a16:creationId xmlns:a16="http://schemas.microsoft.com/office/drawing/2014/main" id="{614640E8-13B9-4D98-AD8A-1933C3B2CE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2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35900" y="1060718"/>
                  <a:ext cx="161493" cy="161493"/>
                </a:xfrm>
                <a:prstGeom prst="rect">
                  <a:avLst/>
                </a:prstGeom>
              </p:spPr>
            </p:pic>
          </p:grpSp>
        </p:grpSp>
        <p:pic>
          <p:nvPicPr>
            <p:cNvPr id="55" name="Graphique 54" descr="Sans fil">
              <a:extLst>
                <a:ext uri="{FF2B5EF4-FFF2-40B4-BE49-F238E27FC236}">
                  <a16:creationId xmlns:a16="http://schemas.microsoft.com/office/drawing/2014/main" id="{8DDC64B0-E591-4144-BF9C-208327304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5400000">
              <a:off x="2118960" y="302079"/>
              <a:ext cx="145518" cy="145518"/>
            </a:xfrm>
            <a:prstGeom prst="rect">
              <a:avLst/>
            </a:prstGeom>
          </p:spPr>
        </p:pic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1A601434-6AEE-45BA-8D3C-A2B353D6B2D7}"/>
              </a:ext>
            </a:extLst>
          </p:cNvPr>
          <p:cNvGrpSpPr/>
          <p:nvPr/>
        </p:nvGrpSpPr>
        <p:grpSpPr>
          <a:xfrm>
            <a:off x="256839" y="3722767"/>
            <a:ext cx="3241111" cy="2186529"/>
            <a:chOff x="294937" y="3478479"/>
            <a:chExt cx="3241111" cy="218652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C992095-49B0-4B66-A3DA-57F35E08DEEE}"/>
                </a:ext>
              </a:extLst>
            </p:cNvPr>
            <p:cNvSpPr/>
            <p:nvPr/>
          </p:nvSpPr>
          <p:spPr>
            <a:xfrm>
              <a:off x="702644" y="3478479"/>
              <a:ext cx="2833404" cy="3908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940" dirty="0">
                  <a:solidFill>
                    <a:srgbClr val="E1000F"/>
                  </a:solidFill>
                  <a:latin typeface="Marianne Medium" panose="02000000000000000000" pitchFamily="50" charset="0"/>
                  <a:ea typeface="Yu Gothic UI Semibold" panose="020B0700000000000000" pitchFamily="34" charset="-128"/>
                </a:rPr>
                <a:t>Découvrir l’ordinateur</a:t>
              </a:r>
              <a:endParaRPr lang="fr-FR" sz="1940" dirty="0">
                <a:solidFill>
                  <a:srgbClr val="E1000F"/>
                </a:solidFill>
                <a:latin typeface="Marianne Medium" panose="02000000000000000000" pitchFamily="50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79A4FD83-650C-4105-8D79-9DC9B162CE9C}"/>
                </a:ext>
              </a:extLst>
            </p:cNvPr>
            <p:cNvSpPr txBox="1"/>
            <p:nvPr/>
          </p:nvSpPr>
          <p:spPr>
            <a:xfrm>
              <a:off x="294937" y="3944665"/>
              <a:ext cx="3241111" cy="1720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Du 6 au 28 Juillet 2022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Light" panose="02000000000000000000" pitchFamily="50" charset="0"/>
                </a:rPr>
                <a:t>, une série de 5 ateliers en petits groupes vous sont proposés gratuitement pour vous permettre d’acquérir les connaissances de base et vous exercer à l’ordinateur. 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Inscrivez-vous au 06 XX </a:t>
              </a:r>
              <a:r>
                <a:rPr lang="fr-FR" sz="1201" b="1" dirty="0" err="1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XX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 </a:t>
              </a:r>
              <a:r>
                <a:rPr lang="fr-FR" sz="1201" b="1" dirty="0" err="1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XX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 </a:t>
              </a:r>
              <a:r>
                <a:rPr lang="fr-FR" sz="1201" b="1" dirty="0" err="1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XX</a:t>
              </a:r>
              <a:r>
                <a:rPr lang="fr-FR" sz="1201" b="1" dirty="0">
                  <a:solidFill>
                    <a:schemeClr val="bg2">
                      <a:lumMod val="25000"/>
                    </a:schemeClr>
                  </a:solidFill>
                  <a:latin typeface="Marianne Medium" panose="02000000000000000000" pitchFamily="50" charset="0"/>
                </a:rPr>
                <a:t> </a:t>
              </a:r>
              <a:endParaRPr lang="fr-FR" sz="1201" dirty="0">
                <a:solidFill>
                  <a:schemeClr val="bg2">
                    <a:lumMod val="25000"/>
                  </a:schemeClr>
                </a:solidFill>
                <a:latin typeface="Marianne Medium" panose="02000000000000000000" pitchFamily="50" charset="0"/>
              </a:endParaRPr>
            </a:p>
          </p:txBody>
        </p:sp>
        <p:pic>
          <p:nvPicPr>
            <p:cNvPr id="63" name="Graphique 62" descr="Cercle avec flèche droite">
              <a:extLst>
                <a:ext uri="{FF2B5EF4-FFF2-40B4-BE49-F238E27FC236}">
                  <a16:creationId xmlns:a16="http://schemas.microsoft.com/office/drawing/2014/main" id="{BF41B59F-FE9F-4A92-B50F-681B33602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 rot="10800000">
              <a:off x="335007" y="3482782"/>
              <a:ext cx="408588" cy="408588"/>
            </a:xfrm>
            <a:prstGeom prst="rect">
              <a:avLst/>
            </a:prstGeom>
          </p:spPr>
        </p:pic>
      </p:grpSp>
      <p:pic>
        <p:nvPicPr>
          <p:cNvPr id="64" name="Graphique 63" descr="Cercle avec flèche droite">
            <a:extLst>
              <a:ext uri="{FF2B5EF4-FFF2-40B4-BE49-F238E27FC236}">
                <a16:creationId xmlns:a16="http://schemas.microsoft.com/office/drawing/2014/main" id="{2B1DBA8F-206E-422E-8D4A-C1567B9BAC2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0800000">
            <a:off x="4056757" y="3737599"/>
            <a:ext cx="408588" cy="408588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A35C79AE-80DD-4058-94F7-023B34E4230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" y="8410225"/>
            <a:ext cx="7315834" cy="249958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6CE995E7-29A1-4D62-A55D-4D326C8F3572}"/>
              </a:ext>
            </a:extLst>
          </p:cNvPr>
          <p:cNvSpPr/>
          <p:nvPr/>
        </p:nvSpPr>
        <p:spPr>
          <a:xfrm>
            <a:off x="5971514" y="238838"/>
            <a:ext cx="1243484" cy="364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Logo structure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5B9C092-C9A9-4B01-A35E-9732F9046E83}"/>
              </a:ext>
            </a:extLst>
          </p:cNvPr>
          <p:cNvSpPr/>
          <p:nvPr/>
        </p:nvSpPr>
        <p:spPr>
          <a:xfrm>
            <a:off x="2294541" y="6177057"/>
            <a:ext cx="2947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Marianne Medium" panose="02000000000000000000" pitchFamily="50" charset="0"/>
                <a:ea typeface="Yu Gothic UI Semibold" panose="020B0700000000000000" pitchFamily="34" charset="-128"/>
              </a:rPr>
              <a:t>NOM DE LA STRUCTURE</a:t>
            </a:r>
            <a:endParaRPr lang="fr-FR" dirty="0">
              <a:solidFill>
                <a:schemeClr val="bg1"/>
              </a:solidFill>
              <a:latin typeface="Marianne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24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</TotalTime>
  <Words>323</Words>
  <Application>Microsoft Office PowerPoint</Application>
  <PresentationFormat>Personnalisé</PresentationFormat>
  <Paragraphs>53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6" baseType="lpstr">
      <vt:lpstr>Yu Gothic UI Semibold</vt:lpstr>
      <vt:lpstr>Arial</vt:lpstr>
      <vt:lpstr>Bahnschrift Light</vt:lpstr>
      <vt:lpstr>Bahnschrift SemiBold</vt:lpstr>
      <vt:lpstr>Bahnschrift SemiBold Condensed</vt:lpstr>
      <vt:lpstr>Berlin Sans FB</vt:lpstr>
      <vt:lpstr>Calibri</vt:lpstr>
      <vt:lpstr>Calibri Light</vt:lpstr>
      <vt:lpstr>Marianne ExtraBold</vt:lpstr>
      <vt:lpstr>Marianne Light</vt:lpstr>
      <vt:lpstr>Marianne Medium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Collin Pascaline</dc:creator>
  <cp:lastModifiedBy>Collin Pascaline</cp:lastModifiedBy>
  <cp:revision>50</cp:revision>
  <cp:lastPrinted>2022-05-30T14:04:32Z</cp:lastPrinted>
  <dcterms:created xsi:type="dcterms:W3CDTF">2022-05-25T13:39:19Z</dcterms:created>
  <dcterms:modified xsi:type="dcterms:W3CDTF">2022-08-31T12:54:39Z</dcterms:modified>
</cp:coreProperties>
</file>