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media/image78.jpg" ContentType="image/jp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6"/>
  </p:notesMasterIdLst>
  <p:sldIdLst>
    <p:sldId id="256" r:id="rId2"/>
    <p:sldId id="258" r:id="rId3"/>
    <p:sldId id="302" r:id="rId4"/>
    <p:sldId id="260" r:id="rId5"/>
    <p:sldId id="265" r:id="rId6"/>
    <p:sldId id="266" r:id="rId7"/>
    <p:sldId id="267" r:id="rId8"/>
    <p:sldId id="297" r:id="rId9"/>
    <p:sldId id="270" r:id="rId10"/>
    <p:sldId id="268" r:id="rId11"/>
    <p:sldId id="271" r:id="rId12"/>
    <p:sldId id="298" r:id="rId13"/>
    <p:sldId id="286" r:id="rId14"/>
    <p:sldId id="294" r:id="rId15"/>
    <p:sldId id="288" r:id="rId16"/>
    <p:sldId id="280" r:id="rId17"/>
    <p:sldId id="279" r:id="rId18"/>
    <p:sldId id="275" r:id="rId19"/>
    <p:sldId id="278" r:id="rId20"/>
    <p:sldId id="305" r:id="rId21"/>
    <p:sldId id="300" r:id="rId22"/>
    <p:sldId id="282" r:id="rId23"/>
    <p:sldId id="284" r:id="rId24"/>
    <p:sldId id="303"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C893D96-D277-4D09-A1F0-1124E605EEE7}">
          <p14:sldIdLst>
            <p14:sldId id="256"/>
            <p14:sldId id="258"/>
            <p14:sldId id="302"/>
            <p14:sldId id="260"/>
            <p14:sldId id="265"/>
            <p14:sldId id="266"/>
            <p14:sldId id="267"/>
            <p14:sldId id="297"/>
            <p14:sldId id="270"/>
            <p14:sldId id="268"/>
            <p14:sldId id="271"/>
            <p14:sldId id="298"/>
            <p14:sldId id="286"/>
            <p14:sldId id="294"/>
            <p14:sldId id="288"/>
            <p14:sldId id="280"/>
            <p14:sldId id="279"/>
            <p14:sldId id="275"/>
            <p14:sldId id="278"/>
            <p14:sldId id="305"/>
            <p14:sldId id="300"/>
            <p14:sldId id="282"/>
            <p14:sldId id="284"/>
            <p14:sldId id="303"/>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guide id="3" orient="horz" pos="3719">
          <p15:clr>
            <a:srgbClr val="A4A3A4"/>
          </p15:clr>
        </p15:guide>
        <p15:guide id="4" pos="737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6D388-2F01-4CED-9AD9-C3D791190745}" v="4" dt="2022-02-16T10:28:52.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34" y="78"/>
      </p:cViewPr>
      <p:guideLst>
        <p:guide orient="horz" pos="2160"/>
        <p:guide pos="3840"/>
        <p:guide orient="horz" pos="3719"/>
        <p:guide pos="737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LLARD, Marianne (DNS)" userId="S::marianne.billard_sante.gouv.fr#ext#@eygs.onmicrosoft.com::e5d77a6d-6d42-499f-b2d0-230ef56549ec" providerId="AD" clId="Web-{CC16D388-2F01-4CED-9AD9-C3D791190745}"/>
    <pc:docChg chg="modSld">
      <pc:chgData name="BILLARD, Marianne (DNS)" userId="S::marianne.billard_sante.gouv.fr#ext#@eygs.onmicrosoft.com::e5d77a6d-6d42-499f-b2d0-230ef56549ec" providerId="AD" clId="Web-{CC16D388-2F01-4CED-9AD9-C3D791190745}" dt="2022-02-16T10:28:52.599" v="3"/>
      <pc:docMkLst>
        <pc:docMk/>
      </pc:docMkLst>
      <pc:sldChg chg="addSp">
        <pc:chgData name="BILLARD, Marianne (DNS)" userId="S::marianne.billard_sante.gouv.fr#ext#@eygs.onmicrosoft.com::e5d77a6d-6d42-499f-b2d0-230ef56549ec" providerId="AD" clId="Web-{CC16D388-2F01-4CED-9AD9-C3D791190745}" dt="2022-02-16T10:28:52.599" v="3"/>
        <pc:sldMkLst>
          <pc:docMk/>
          <pc:sldMk cId="3009115923" sldId="256"/>
        </pc:sldMkLst>
        <pc:spChg chg="add">
          <ac:chgData name="BILLARD, Marianne (DNS)" userId="S::marianne.billard_sante.gouv.fr#ext#@eygs.onmicrosoft.com::e5d77a6d-6d42-499f-b2d0-230ef56549ec" providerId="AD" clId="Web-{CC16D388-2F01-4CED-9AD9-C3D791190745}" dt="2022-02-16T10:28:47.505" v="0"/>
          <ac:spMkLst>
            <pc:docMk/>
            <pc:sldMk cId="3009115923" sldId="256"/>
            <ac:spMk id="5" creationId="{6E0D86FC-1E40-413F-BC55-F6DE4D14B719}"/>
          </ac:spMkLst>
        </pc:spChg>
        <pc:spChg chg="add">
          <ac:chgData name="BILLARD, Marianne (DNS)" userId="S::marianne.billard_sante.gouv.fr#ext#@eygs.onmicrosoft.com::e5d77a6d-6d42-499f-b2d0-230ef56549ec" providerId="AD" clId="Web-{CC16D388-2F01-4CED-9AD9-C3D791190745}" dt="2022-02-16T10:28:48.380" v="1"/>
          <ac:spMkLst>
            <pc:docMk/>
            <pc:sldMk cId="3009115923" sldId="256"/>
            <ac:spMk id="9" creationId="{88578E22-0CD9-4B66-86C6-52692EF6E3CF}"/>
          </ac:spMkLst>
        </pc:spChg>
        <pc:spChg chg="add">
          <ac:chgData name="BILLARD, Marianne (DNS)" userId="S::marianne.billard_sante.gouv.fr#ext#@eygs.onmicrosoft.com::e5d77a6d-6d42-499f-b2d0-230ef56549ec" providerId="AD" clId="Web-{CC16D388-2F01-4CED-9AD9-C3D791190745}" dt="2022-02-16T10:28:49.661" v="2"/>
          <ac:spMkLst>
            <pc:docMk/>
            <pc:sldMk cId="3009115923" sldId="256"/>
            <ac:spMk id="10" creationId="{06CCAC1F-0E87-465B-AA3D-8CD8FB134FF5}"/>
          </ac:spMkLst>
        </pc:spChg>
        <pc:spChg chg="add">
          <ac:chgData name="BILLARD, Marianne (DNS)" userId="S::marianne.billard_sante.gouv.fr#ext#@eygs.onmicrosoft.com::e5d77a6d-6d42-499f-b2d0-230ef56549ec" providerId="AD" clId="Web-{CC16D388-2F01-4CED-9AD9-C3D791190745}" dt="2022-02-16T10:28:52.599" v="3"/>
          <ac:spMkLst>
            <pc:docMk/>
            <pc:sldMk cId="3009115923" sldId="256"/>
            <ac:spMk id="13" creationId="{5FCE8377-EBA4-4492-94CD-2005B992BD8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spPr>
            <a:ln w="28575">
              <a:solidFill>
                <a:schemeClr val="bg1"/>
              </a:solidFill>
            </a:ln>
          </c:spPr>
          <c:dPt>
            <c:idx val="1"/>
            <c:bubble3D val="0"/>
            <c:spPr>
              <a:solidFill>
                <a:schemeClr val="accent5"/>
              </a:solidFill>
              <a:ln w="28575">
                <a:solidFill>
                  <a:schemeClr val="bg1"/>
                </a:solidFill>
              </a:ln>
            </c:spPr>
            <c:extLst>
              <c:ext xmlns:c16="http://schemas.microsoft.com/office/drawing/2014/chart" uri="{C3380CC4-5D6E-409C-BE32-E72D297353CC}">
                <c16:uniqueId val="{00000001-A1EE-439C-899C-5D8ED73D77A2}"/>
              </c:ext>
            </c:extLst>
          </c:dPt>
          <c:dPt>
            <c:idx val="3"/>
            <c:bubble3D val="0"/>
            <c:spPr>
              <a:solidFill>
                <a:schemeClr val="accent2"/>
              </a:solidFill>
              <a:ln w="28575">
                <a:solidFill>
                  <a:schemeClr val="bg1"/>
                </a:solidFill>
              </a:ln>
            </c:spPr>
            <c:extLst>
              <c:ext xmlns:c16="http://schemas.microsoft.com/office/drawing/2014/chart" uri="{C3380CC4-5D6E-409C-BE32-E72D297353CC}">
                <c16:uniqueId val="{00000003-A1EE-439C-899C-5D8ED73D77A2}"/>
              </c:ext>
            </c:extLst>
          </c:dPt>
          <c:dPt>
            <c:idx val="4"/>
            <c:bubble3D val="0"/>
            <c:spPr>
              <a:solidFill>
                <a:schemeClr val="accent2"/>
              </a:solidFill>
              <a:ln w="28575">
                <a:solidFill>
                  <a:schemeClr val="bg1"/>
                </a:solidFill>
              </a:ln>
            </c:spPr>
            <c:extLst>
              <c:ext xmlns:c16="http://schemas.microsoft.com/office/drawing/2014/chart" uri="{C3380CC4-5D6E-409C-BE32-E72D297353CC}">
                <c16:uniqueId val="{00000005-A1EE-439C-899C-5D8ED73D77A2}"/>
              </c:ext>
            </c:extLst>
          </c:dPt>
          <c:cat>
            <c:numRef>
              <c:f>Feuil1!$A$2:$A$6</c:f>
              <c:numCache>
                <c:formatCode>General</c:formatCode>
                <c:ptCount val="5"/>
              </c:numCache>
            </c:numRef>
          </c:cat>
          <c:val>
            <c:numRef>
              <c:f>Feuil1!$B$2:$B$6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6-A1EE-439C-899C-5D8ED73D77A2}"/>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562AA-F83E-4E16-A27F-1F15BBD6E822}" type="doc">
      <dgm:prSet loTypeId="urn:microsoft.com/office/officeart/2005/8/layout/cycle1" loCatId="cycle" qsTypeId="urn:microsoft.com/office/officeart/2005/8/quickstyle/simple1" qsCatId="simple" csTypeId="urn:microsoft.com/office/officeart/2005/8/colors/accent5_2" csCatId="accent5" phldr="1"/>
      <dgm:spPr/>
      <dgm:t>
        <a:bodyPr/>
        <a:lstStyle/>
        <a:p>
          <a:endParaRPr lang="fr-FR"/>
        </a:p>
      </dgm:t>
    </dgm:pt>
    <dgm:pt modelId="{AE61E61B-5C68-4F82-850F-2CE3E03B500B}">
      <dgm:prSet phldrT="[Texte]"/>
      <dgm:spPr/>
      <dgm:t>
        <a:bodyPr/>
        <a:lstStyle/>
        <a:p>
          <a:r>
            <a:rPr lang="fr-FR" i="1">
              <a:solidFill>
                <a:schemeClr val="bg2"/>
              </a:solidFill>
            </a:rPr>
            <a:t>Les DMP ne sont pas créés parce qu’ils ne sont pas consultés. </a:t>
          </a:r>
          <a:endParaRPr lang="fr-FR" dirty="0">
            <a:solidFill>
              <a:schemeClr val="bg2"/>
            </a:solidFill>
          </a:endParaRPr>
        </a:p>
      </dgm:t>
    </dgm:pt>
    <dgm:pt modelId="{5D6ABBFC-9B41-4320-9F16-08AF59BE8FA7}" type="parTrans" cxnId="{F1179E6C-E5BA-425B-A9DC-888B131D9AE1}">
      <dgm:prSet/>
      <dgm:spPr/>
      <dgm:t>
        <a:bodyPr/>
        <a:lstStyle/>
        <a:p>
          <a:endParaRPr lang="fr-FR">
            <a:solidFill>
              <a:schemeClr val="bg2"/>
            </a:solidFill>
          </a:endParaRPr>
        </a:p>
      </dgm:t>
    </dgm:pt>
    <dgm:pt modelId="{0BE5E463-BECE-4224-9113-371FF514353A}" type="sibTrans" cxnId="{F1179E6C-E5BA-425B-A9DC-888B131D9AE1}">
      <dgm:prSet/>
      <dgm:spPr/>
      <dgm:t>
        <a:bodyPr/>
        <a:lstStyle/>
        <a:p>
          <a:endParaRPr lang="fr-FR">
            <a:solidFill>
              <a:schemeClr val="bg2"/>
            </a:solidFill>
          </a:endParaRPr>
        </a:p>
      </dgm:t>
    </dgm:pt>
    <dgm:pt modelId="{DD302E5C-D5E4-4221-9D0D-E4A8B0EE5269}">
      <dgm:prSet phldrT="[Texte]"/>
      <dgm:spPr/>
      <dgm:t>
        <a:bodyPr/>
        <a:lstStyle/>
        <a:p>
          <a:r>
            <a:rPr lang="fr-FR" i="1" dirty="0">
              <a:solidFill>
                <a:schemeClr val="bg2"/>
              </a:solidFill>
            </a:rPr>
            <a:t>Les DMP ne sont pas consultés parce qu’ils ne sont pas alimentés</a:t>
          </a:r>
          <a:endParaRPr lang="fr-FR" dirty="0">
            <a:solidFill>
              <a:schemeClr val="bg2"/>
            </a:solidFill>
          </a:endParaRPr>
        </a:p>
      </dgm:t>
    </dgm:pt>
    <dgm:pt modelId="{16630B0E-2C9D-4DE3-A47C-E2AA4ECCDDF4}" type="parTrans" cxnId="{109C6E42-5212-4E26-98B1-C1D96CCA8789}">
      <dgm:prSet/>
      <dgm:spPr/>
      <dgm:t>
        <a:bodyPr/>
        <a:lstStyle/>
        <a:p>
          <a:endParaRPr lang="fr-FR">
            <a:solidFill>
              <a:schemeClr val="bg2"/>
            </a:solidFill>
          </a:endParaRPr>
        </a:p>
      </dgm:t>
    </dgm:pt>
    <dgm:pt modelId="{1A3FD7FB-FBEB-45A7-9DE8-E8C6EC229EBD}" type="sibTrans" cxnId="{109C6E42-5212-4E26-98B1-C1D96CCA8789}">
      <dgm:prSet/>
      <dgm:spPr/>
      <dgm:t>
        <a:bodyPr/>
        <a:lstStyle/>
        <a:p>
          <a:endParaRPr lang="fr-FR">
            <a:solidFill>
              <a:schemeClr val="bg2"/>
            </a:solidFill>
          </a:endParaRPr>
        </a:p>
      </dgm:t>
    </dgm:pt>
    <dgm:pt modelId="{6178F4F7-B8E3-48CF-97DE-3265E3D32AA5}">
      <dgm:prSet phldrT="[Texte]"/>
      <dgm:spPr/>
      <dgm:t>
        <a:bodyPr/>
        <a:lstStyle/>
        <a:p>
          <a:r>
            <a:rPr lang="fr-FR" i="1" dirty="0">
              <a:solidFill>
                <a:schemeClr val="bg2"/>
              </a:solidFill>
            </a:rPr>
            <a:t>Les DMP ne sont pas alimentés parce qu’ils ne sont pas créés.</a:t>
          </a:r>
          <a:endParaRPr lang="fr-FR" dirty="0">
            <a:solidFill>
              <a:schemeClr val="bg2"/>
            </a:solidFill>
          </a:endParaRPr>
        </a:p>
      </dgm:t>
    </dgm:pt>
    <dgm:pt modelId="{439C6D97-3D3C-4418-B84A-5DB0DAAF7365}" type="parTrans" cxnId="{5E10CFB4-8EC7-4D53-BA1A-562DCC8C24B7}">
      <dgm:prSet/>
      <dgm:spPr/>
      <dgm:t>
        <a:bodyPr/>
        <a:lstStyle/>
        <a:p>
          <a:endParaRPr lang="fr-FR">
            <a:solidFill>
              <a:schemeClr val="bg2"/>
            </a:solidFill>
          </a:endParaRPr>
        </a:p>
      </dgm:t>
    </dgm:pt>
    <dgm:pt modelId="{F956D7DA-3472-48C6-BADC-72339D1C61DB}" type="sibTrans" cxnId="{5E10CFB4-8EC7-4D53-BA1A-562DCC8C24B7}">
      <dgm:prSet/>
      <dgm:spPr/>
      <dgm:t>
        <a:bodyPr/>
        <a:lstStyle/>
        <a:p>
          <a:endParaRPr lang="fr-FR">
            <a:solidFill>
              <a:schemeClr val="bg2"/>
            </a:solidFill>
          </a:endParaRPr>
        </a:p>
      </dgm:t>
    </dgm:pt>
    <dgm:pt modelId="{3CF06A63-AB5F-43FD-86D4-26F814E99BA6}" type="pres">
      <dgm:prSet presAssocID="{66D562AA-F83E-4E16-A27F-1F15BBD6E822}" presName="cycle" presStyleCnt="0">
        <dgm:presLayoutVars>
          <dgm:dir/>
          <dgm:resizeHandles val="exact"/>
        </dgm:presLayoutVars>
      </dgm:prSet>
      <dgm:spPr/>
    </dgm:pt>
    <dgm:pt modelId="{B26FBA14-D99B-4A4C-BDBB-3DA11B266299}" type="pres">
      <dgm:prSet presAssocID="{AE61E61B-5C68-4F82-850F-2CE3E03B500B}" presName="dummy" presStyleCnt="0"/>
      <dgm:spPr/>
    </dgm:pt>
    <dgm:pt modelId="{F49AB138-729E-4330-807F-182FFE124367}" type="pres">
      <dgm:prSet presAssocID="{AE61E61B-5C68-4F82-850F-2CE3E03B500B}" presName="node" presStyleLbl="revTx" presStyleIdx="0" presStyleCnt="3">
        <dgm:presLayoutVars>
          <dgm:bulletEnabled val="1"/>
        </dgm:presLayoutVars>
      </dgm:prSet>
      <dgm:spPr/>
    </dgm:pt>
    <dgm:pt modelId="{870A8AC6-C887-4029-9C68-C9C4CDAABC20}" type="pres">
      <dgm:prSet presAssocID="{0BE5E463-BECE-4224-9113-371FF514353A}" presName="sibTrans" presStyleLbl="node1" presStyleIdx="0" presStyleCnt="3"/>
      <dgm:spPr/>
    </dgm:pt>
    <dgm:pt modelId="{287094EF-799B-44E4-B0D6-14F878EF79E3}" type="pres">
      <dgm:prSet presAssocID="{DD302E5C-D5E4-4221-9D0D-E4A8B0EE5269}" presName="dummy" presStyleCnt="0"/>
      <dgm:spPr/>
    </dgm:pt>
    <dgm:pt modelId="{93C85E84-69DD-4D71-8920-EC0CB446125E}" type="pres">
      <dgm:prSet presAssocID="{DD302E5C-D5E4-4221-9D0D-E4A8B0EE5269}" presName="node" presStyleLbl="revTx" presStyleIdx="1" presStyleCnt="3">
        <dgm:presLayoutVars>
          <dgm:bulletEnabled val="1"/>
        </dgm:presLayoutVars>
      </dgm:prSet>
      <dgm:spPr/>
    </dgm:pt>
    <dgm:pt modelId="{0189113B-6517-4A0B-822E-4D8BF4691912}" type="pres">
      <dgm:prSet presAssocID="{1A3FD7FB-FBEB-45A7-9DE8-E8C6EC229EBD}" presName="sibTrans" presStyleLbl="node1" presStyleIdx="1" presStyleCnt="3"/>
      <dgm:spPr/>
    </dgm:pt>
    <dgm:pt modelId="{6D56BE5A-C9B9-4ECC-8875-4D9DA2602437}" type="pres">
      <dgm:prSet presAssocID="{6178F4F7-B8E3-48CF-97DE-3265E3D32AA5}" presName="dummy" presStyleCnt="0"/>
      <dgm:spPr/>
    </dgm:pt>
    <dgm:pt modelId="{BCDE1182-4698-411C-98D5-DBA12F7B680D}" type="pres">
      <dgm:prSet presAssocID="{6178F4F7-B8E3-48CF-97DE-3265E3D32AA5}" presName="node" presStyleLbl="revTx" presStyleIdx="2" presStyleCnt="3">
        <dgm:presLayoutVars>
          <dgm:bulletEnabled val="1"/>
        </dgm:presLayoutVars>
      </dgm:prSet>
      <dgm:spPr/>
    </dgm:pt>
    <dgm:pt modelId="{9807B164-E649-47E0-8025-790937EA7B8B}" type="pres">
      <dgm:prSet presAssocID="{F956D7DA-3472-48C6-BADC-72339D1C61DB}" presName="sibTrans" presStyleLbl="node1" presStyleIdx="2" presStyleCnt="3"/>
      <dgm:spPr/>
    </dgm:pt>
  </dgm:ptLst>
  <dgm:cxnLst>
    <dgm:cxn modelId="{04D8580E-110F-4548-8764-A9F256246291}" type="presOf" srcId="{1A3FD7FB-FBEB-45A7-9DE8-E8C6EC229EBD}" destId="{0189113B-6517-4A0B-822E-4D8BF4691912}" srcOrd="0" destOrd="0" presId="urn:microsoft.com/office/officeart/2005/8/layout/cycle1"/>
    <dgm:cxn modelId="{2547A11A-6C0F-470E-A19A-211B20056177}" type="presOf" srcId="{66D562AA-F83E-4E16-A27F-1F15BBD6E822}" destId="{3CF06A63-AB5F-43FD-86D4-26F814E99BA6}" srcOrd="0" destOrd="0" presId="urn:microsoft.com/office/officeart/2005/8/layout/cycle1"/>
    <dgm:cxn modelId="{33263C3F-D6EF-45D1-B121-3B196372DEA7}" type="presOf" srcId="{0BE5E463-BECE-4224-9113-371FF514353A}" destId="{870A8AC6-C887-4029-9C68-C9C4CDAABC20}" srcOrd="0" destOrd="0" presId="urn:microsoft.com/office/officeart/2005/8/layout/cycle1"/>
    <dgm:cxn modelId="{109C6E42-5212-4E26-98B1-C1D96CCA8789}" srcId="{66D562AA-F83E-4E16-A27F-1F15BBD6E822}" destId="{DD302E5C-D5E4-4221-9D0D-E4A8B0EE5269}" srcOrd="1" destOrd="0" parTransId="{16630B0E-2C9D-4DE3-A47C-E2AA4ECCDDF4}" sibTransId="{1A3FD7FB-FBEB-45A7-9DE8-E8C6EC229EBD}"/>
    <dgm:cxn modelId="{FCB6EE4B-5F03-4EAB-8EA2-E4B9C2EE2E03}" type="presOf" srcId="{F956D7DA-3472-48C6-BADC-72339D1C61DB}" destId="{9807B164-E649-47E0-8025-790937EA7B8B}" srcOrd="0" destOrd="0" presId="urn:microsoft.com/office/officeart/2005/8/layout/cycle1"/>
    <dgm:cxn modelId="{F1179E6C-E5BA-425B-A9DC-888B131D9AE1}" srcId="{66D562AA-F83E-4E16-A27F-1F15BBD6E822}" destId="{AE61E61B-5C68-4F82-850F-2CE3E03B500B}" srcOrd="0" destOrd="0" parTransId="{5D6ABBFC-9B41-4320-9F16-08AF59BE8FA7}" sibTransId="{0BE5E463-BECE-4224-9113-371FF514353A}"/>
    <dgm:cxn modelId="{ACD6AB56-7C95-4690-ACCF-EEE1D19757E9}" type="presOf" srcId="{AE61E61B-5C68-4F82-850F-2CE3E03B500B}" destId="{F49AB138-729E-4330-807F-182FFE124367}" srcOrd="0" destOrd="0" presId="urn:microsoft.com/office/officeart/2005/8/layout/cycle1"/>
    <dgm:cxn modelId="{F24C1B93-87C6-4E8F-824D-D50929B64BEE}" type="presOf" srcId="{6178F4F7-B8E3-48CF-97DE-3265E3D32AA5}" destId="{BCDE1182-4698-411C-98D5-DBA12F7B680D}" srcOrd="0" destOrd="0" presId="urn:microsoft.com/office/officeart/2005/8/layout/cycle1"/>
    <dgm:cxn modelId="{5E10CFB4-8EC7-4D53-BA1A-562DCC8C24B7}" srcId="{66D562AA-F83E-4E16-A27F-1F15BBD6E822}" destId="{6178F4F7-B8E3-48CF-97DE-3265E3D32AA5}" srcOrd="2" destOrd="0" parTransId="{439C6D97-3D3C-4418-B84A-5DB0DAAF7365}" sibTransId="{F956D7DA-3472-48C6-BADC-72339D1C61DB}"/>
    <dgm:cxn modelId="{9ACB0BC2-588D-44CD-BF8F-FE7BC2568DF7}" type="presOf" srcId="{DD302E5C-D5E4-4221-9D0D-E4A8B0EE5269}" destId="{93C85E84-69DD-4D71-8920-EC0CB446125E}" srcOrd="0" destOrd="0" presId="urn:microsoft.com/office/officeart/2005/8/layout/cycle1"/>
    <dgm:cxn modelId="{F9418870-E80F-4E55-BE35-B2CCB367CDA6}" type="presParOf" srcId="{3CF06A63-AB5F-43FD-86D4-26F814E99BA6}" destId="{B26FBA14-D99B-4A4C-BDBB-3DA11B266299}" srcOrd="0" destOrd="0" presId="urn:microsoft.com/office/officeart/2005/8/layout/cycle1"/>
    <dgm:cxn modelId="{7D43860E-AC4D-4CC1-AB74-AEC90AA21C57}" type="presParOf" srcId="{3CF06A63-AB5F-43FD-86D4-26F814E99BA6}" destId="{F49AB138-729E-4330-807F-182FFE124367}" srcOrd="1" destOrd="0" presId="urn:microsoft.com/office/officeart/2005/8/layout/cycle1"/>
    <dgm:cxn modelId="{EE008773-CCCD-428E-AA24-B05F7E9841E1}" type="presParOf" srcId="{3CF06A63-AB5F-43FD-86D4-26F814E99BA6}" destId="{870A8AC6-C887-4029-9C68-C9C4CDAABC20}" srcOrd="2" destOrd="0" presId="urn:microsoft.com/office/officeart/2005/8/layout/cycle1"/>
    <dgm:cxn modelId="{D3C448CE-10F6-4F6A-A040-44B85710B09A}" type="presParOf" srcId="{3CF06A63-AB5F-43FD-86D4-26F814E99BA6}" destId="{287094EF-799B-44E4-B0D6-14F878EF79E3}" srcOrd="3" destOrd="0" presId="urn:microsoft.com/office/officeart/2005/8/layout/cycle1"/>
    <dgm:cxn modelId="{2253B450-7A05-4E21-A1D1-05297CF99D90}" type="presParOf" srcId="{3CF06A63-AB5F-43FD-86D4-26F814E99BA6}" destId="{93C85E84-69DD-4D71-8920-EC0CB446125E}" srcOrd="4" destOrd="0" presId="urn:microsoft.com/office/officeart/2005/8/layout/cycle1"/>
    <dgm:cxn modelId="{DBFC1151-6055-4B88-91C1-FCABFC58DBF4}" type="presParOf" srcId="{3CF06A63-AB5F-43FD-86D4-26F814E99BA6}" destId="{0189113B-6517-4A0B-822E-4D8BF4691912}" srcOrd="5" destOrd="0" presId="urn:microsoft.com/office/officeart/2005/8/layout/cycle1"/>
    <dgm:cxn modelId="{92FA5621-35DB-4B1E-8408-07A260E058CB}" type="presParOf" srcId="{3CF06A63-AB5F-43FD-86D4-26F814E99BA6}" destId="{6D56BE5A-C9B9-4ECC-8875-4D9DA2602437}" srcOrd="6" destOrd="0" presId="urn:microsoft.com/office/officeart/2005/8/layout/cycle1"/>
    <dgm:cxn modelId="{FB6841FC-93A6-40A7-A6CE-46E31F0A8D81}" type="presParOf" srcId="{3CF06A63-AB5F-43FD-86D4-26F814E99BA6}" destId="{BCDE1182-4698-411C-98D5-DBA12F7B680D}" srcOrd="7" destOrd="0" presId="urn:microsoft.com/office/officeart/2005/8/layout/cycle1"/>
    <dgm:cxn modelId="{06586785-EAF0-4801-9EDE-1CC5C086C1C4}" type="presParOf" srcId="{3CF06A63-AB5F-43FD-86D4-26F814E99BA6}" destId="{9807B164-E649-47E0-8025-790937EA7B8B}" srcOrd="8"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AB138-729E-4330-807F-182FFE124367}">
      <dsp:nvSpPr>
        <dsp:cNvPr id="0" name=""/>
        <dsp:cNvSpPr/>
      </dsp:nvSpPr>
      <dsp:spPr>
        <a:xfrm>
          <a:off x="2689412" y="159088"/>
          <a:ext cx="815082" cy="8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i="1" kern="1200">
              <a:solidFill>
                <a:schemeClr val="bg2"/>
              </a:solidFill>
            </a:rPr>
            <a:t>Les DMP ne sont pas créés parce qu’ils ne sont pas consultés. </a:t>
          </a:r>
          <a:endParaRPr lang="fr-FR" sz="1000" kern="1200" dirty="0">
            <a:solidFill>
              <a:schemeClr val="bg2"/>
            </a:solidFill>
          </a:endParaRPr>
        </a:p>
      </dsp:txBody>
      <dsp:txXfrm>
        <a:off x="2689412" y="159088"/>
        <a:ext cx="815082" cy="815082"/>
      </dsp:txXfrm>
    </dsp:sp>
    <dsp:sp modelId="{870A8AC6-C887-4029-9C68-C9C4CDAABC20}">
      <dsp:nvSpPr>
        <dsp:cNvPr id="0" name=""/>
        <dsp:cNvSpPr/>
      </dsp:nvSpPr>
      <dsp:spPr>
        <a:xfrm>
          <a:off x="1449474" y="-860"/>
          <a:ext cx="1925586" cy="1925586"/>
        </a:xfrm>
        <a:prstGeom prst="circularArrow">
          <a:avLst>
            <a:gd name="adj1" fmla="val 8254"/>
            <a:gd name="adj2" fmla="val 576604"/>
            <a:gd name="adj3" fmla="val 2961627"/>
            <a:gd name="adj4" fmla="val 53215"/>
            <a:gd name="adj5" fmla="val 963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C85E84-69DD-4D71-8920-EC0CB446125E}">
      <dsp:nvSpPr>
        <dsp:cNvPr id="0" name=""/>
        <dsp:cNvSpPr/>
      </dsp:nvSpPr>
      <dsp:spPr>
        <a:xfrm>
          <a:off x="2004726" y="1344998"/>
          <a:ext cx="815082" cy="8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i="1" kern="1200" dirty="0">
              <a:solidFill>
                <a:schemeClr val="bg2"/>
              </a:solidFill>
            </a:rPr>
            <a:t>Les DMP ne sont pas consultés parce qu’ils ne sont pas alimentés</a:t>
          </a:r>
          <a:endParaRPr lang="fr-FR" sz="1000" kern="1200" dirty="0">
            <a:solidFill>
              <a:schemeClr val="bg2"/>
            </a:solidFill>
          </a:endParaRPr>
        </a:p>
      </dsp:txBody>
      <dsp:txXfrm>
        <a:off x="2004726" y="1344998"/>
        <a:ext cx="815082" cy="815082"/>
      </dsp:txXfrm>
    </dsp:sp>
    <dsp:sp modelId="{0189113B-6517-4A0B-822E-4D8BF4691912}">
      <dsp:nvSpPr>
        <dsp:cNvPr id="0" name=""/>
        <dsp:cNvSpPr/>
      </dsp:nvSpPr>
      <dsp:spPr>
        <a:xfrm>
          <a:off x="1449474" y="-860"/>
          <a:ext cx="1925586" cy="1925586"/>
        </a:xfrm>
        <a:prstGeom prst="circularArrow">
          <a:avLst>
            <a:gd name="adj1" fmla="val 8254"/>
            <a:gd name="adj2" fmla="val 576604"/>
            <a:gd name="adj3" fmla="val 10170181"/>
            <a:gd name="adj4" fmla="val 7261769"/>
            <a:gd name="adj5" fmla="val 963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E1182-4698-411C-98D5-DBA12F7B680D}">
      <dsp:nvSpPr>
        <dsp:cNvPr id="0" name=""/>
        <dsp:cNvSpPr/>
      </dsp:nvSpPr>
      <dsp:spPr>
        <a:xfrm>
          <a:off x="1320040" y="159088"/>
          <a:ext cx="815082" cy="815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fr-FR" sz="1000" i="1" kern="1200" dirty="0">
              <a:solidFill>
                <a:schemeClr val="bg2"/>
              </a:solidFill>
            </a:rPr>
            <a:t>Les DMP ne sont pas alimentés parce qu’ils ne sont pas créés.</a:t>
          </a:r>
          <a:endParaRPr lang="fr-FR" sz="1000" kern="1200" dirty="0">
            <a:solidFill>
              <a:schemeClr val="bg2"/>
            </a:solidFill>
          </a:endParaRPr>
        </a:p>
      </dsp:txBody>
      <dsp:txXfrm>
        <a:off x="1320040" y="159088"/>
        <a:ext cx="815082" cy="815082"/>
      </dsp:txXfrm>
    </dsp:sp>
    <dsp:sp modelId="{9807B164-E649-47E0-8025-790937EA7B8B}">
      <dsp:nvSpPr>
        <dsp:cNvPr id="0" name=""/>
        <dsp:cNvSpPr/>
      </dsp:nvSpPr>
      <dsp:spPr>
        <a:xfrm>
          <a:off x="1449474" y="-860"/>
          <a:ext cx="1925586" cy="1925586"/>
        </a:xfrm>
        <a:prstGeom prst="circularArrow">
          <a:avLst>
            <a:gd name="adj1" fmla="val 8254"/>
            <a:gd name="adj2" fmla="val 576604"/>
            <a:gd name="adj3" fmla="val 16854640"/>
            <a:gd name="adj4" fmla="val 14968756"/>
            <a:gd name="adj5" fmla="val 963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C032D-A6D6-4771-B131-44002F7FF67E}" type="datetimeFigureOut">
              <a:rPr lang="fr-FR" smtClean="0"/>
              <a:t>16/02/2022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003272-51D8-4B37-B9D2-6993F616013F}" type="slidenum">
              <a:rPr lang="fr-FR" smtClean="0"/>
              <a:t>‹#›</a:t>
            </a:fld>
            <a:endParaRPr lang="fr-FR"/>
          </a:p>
        </p:txBody>
      </p:sp>
    </p:spTree>
    <p:extLst>
      <p:ext uri="{BB962C8B-B14F-4D97-AF65-F5344CB8AC3E}">
        <p14:creationId xmlns:p14="http://schemas.microsoft.com/office/powerpoint/2010/main" val="234510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546312-A66E-423A-A05C-91931E4BB5CC}" type="slidenum">
              <a:rPr lang="fr-FR" altLang="fr-FR" smtClean="0"/>
              <a:pPr/>
              <a:t>14</a:t>
            </a:fld>
            <a:endParaRPr lang="fr-FR" altLang="fr-FR"/>
          </a:p>
        </p:txBody>
      </p:sp>
    </p:spTree>
    <p:extLst>
      <p:ext uri="{BB962C8B-B14F-4D97-AF65-F5344CB8AC3E}">
        <p14:creationId xmlns:p14="http://schemas.microsoft.com/office/powerpoint/2010/main" val="19465956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6C1F8D08-6EB0-422B-93A1-7AFDDC66FEB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16/02/2022</a:t>
            </a:fld>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7940985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78355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08366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5408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8257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186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656570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163977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404973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60604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77301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2 CNAM Couverture fond couleur + Photo">
    <p:spTree>
      <p:nvGrpSpPr>
        <p:cNvPr id="1" name=""/>
        <p:cNvGrpSpPr/>
        <p:nvPr/>
      </p:nvGrpSpPr>
      <p:grpSpPr>
        <a:xfrm>
          <a:off x="0" y="0"/>
          <a:ext cx="0" cy="0"/>
          <a:chOff x="0" y="0"/>
          <a:chExt cx="0" cy="0"/>
        </a:xfrm>
      </p:grpSpPr>
      <p:pic>
        <p:nvPicPr>
          <p:cNvPr id="7" name="Image 6" descr="Une image contenant alimentation&#10;&#10;Description générée automatiquement" title="Sécurité sociale - l'Assurance Maladie : Agir ensemble, protéger chacun ">
            <a:extLst>
              <a:ext uri="{FF2B5EF4-FFF2-40B4-BE49-F238E27FC236}">
                <a16:creationId xmlns:a16="http://schemas.microsoft.com/office/drawing/2014/main" id="{62AF9597-0C86-4349-A32D-827983D78EC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16/02/2022</a:t>
            </a:fld>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spTree>
    <p:extLst>
      <p:ext uri="{BB962C8B-B14F-4D97-AF65-F5344CB8AC3E}">
        <p14:creationId xmlns:p14="http://schemas.microsoft.com/office/powerpoint/2010/main" val="3247699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972631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1103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29952451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392830382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38452492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13879823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0111339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345322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37543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0247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3 CNAM Couverture fond couleur">
    <p:spTree>
      <p:nvGrpSpPr>
        <p:cNvPr id="1" name=""/>
        <p:cNvGrpSpPr/>
        <p:nvPr/>
      </p:nvGrpSpPr>
      <p:grpSpPr>
        <a:xfrm>
          <a:off x="0" y="0"/>
          <a:ext cx="0" cy="0"/>
          <a:chOff x="0" y="0"/>
          <a:chExt cx="0" cy="0"/>
        </a:xfrm>
      </p:grpSpPr>
      <p:pic>
        <p:nvPicPr>
          <p:cNvPr id="6" name="Image 5" descr="Une image contenant alimentation&#10;&#10;Description générée automatiquement" title="Sécurité sociale - l'Assurance Maladie : Agir ensemble, protéger chacun ">
            <a:extLst>
              <a:ext uri="{FF2B5EF4-FFF2-40B4-BE49-F238E27FC236}">
                <a16:creationId xmlns:a16="http://schemas.microsoft.com/office/drawing/2014/main" id="{5FCC7EBB-3471-4590-8C18-BE9203E2E6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6079" t="13944" r="62" b="12486"/>
          <a:stretch/>
        </p:blipFill>
        <p:spPr>
          <a:xfrm>
            <a:off x="536575" y="279400"/>
            <a:ext cx="4705350" cy="1689100"/>
          </a:xfrm>
          <a:prstGeom prst="rect">
            <a:avLst/>
          </a:prstGeom>
        </p:spPr>
      </p:pic>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16/02/2022</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spTree>
    <p:extLst>
      <p:ext uri="{BB962C8B-B14F-4D97-AF65-F5344CB8AC3E}">
        <p14:creationId xmlns:p14="http://schemas.microsoft.com/office/powerpoint/2010/main" val="2718899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568767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29440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958403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5369632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669699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703609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327722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4229087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566701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7918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N°1 CNAM Couverture avec photo">
    <p:spTree>
      <p:nvGrpSpPr>
        <p:cNvPr id="1" name=""/>
        <p:cNvGrpSpPr/>
        <p:nvPr/>
      </p:nvGrpSpPr>
      <p:grpSpPr>
        <a:xfrm>
          <a:off x="0" y="0"/>
          <a:ext cx="0" cy="0"/>
          <a:chOff x="0" y="0"/>
          <a:chExt cx="0" cy="0"/>
        </a:xfrm>
      </p:grpSpPr>
      <p:pic>
        <p:nvPicPr>
          <p:cNvPr id="3" name="Image 2" title="Sécurité sociale - l'Assurance Maladie : Agir ensemble, protéger chacun - Caisse nationale">
            <a:extLst>
              <a:ext uri="{FF2B5EF4-FFF2-40B4-BE49-F238E27FC236}">
                <a16:creationId xmlns:a16="http://schemas.microsoft.com/office/drawing/2014/main" id="{CEA28011-C0C0-F648-8291-02F48A1D5717}"/>
              </a:ext>
            </a:extLst>
          </p:cNvPr>
          <p:cNvPicPr>
            <a:picLocks noChangeAspect="1"/>
          </p:cNvPicPr>
          <p:nvPr userDrawn="1"/>
        </p:nvPicPr>
        <p:blipFill>
          <a:blip r:embed="rId2"/>
          <a:stretch>
            <a:fillRect/>
          </a:stretch>
        </p:blipFill>
        <p:spPr>
          <a:xfrm>
            <a:off x="220752" y="-49428"/>
            <a:ext cx="7587938" cy="2304000"/>
          </a:xfrm>
          <a:prstGeom prst="rect">
            <a:avLst/>
          </a:prstGeom>
        </p:spPr>
      </p:pic>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fld id="{7A90C9BA-8212-E643-99E2-71E2B6F6098A}" type="datetime1">
              <a:rPr lang="fr-FR" smtClean="0"/>
              <a:t>16/02/2022</a:t>
            </a:fld>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249046605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207480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4229319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410795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fld id="{B8C3EE7F-F74B-C644-8F10-503D241C2E0D}" type="datetime1">
              <a:rPr lang="fr-FR" smtClean="0"/>
              <a:t>16/02/2022</a:t>
            </a:fld>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751561" y="6001381"/>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1" name="Image 10" title="Sécurité sociale - l'Assurance Maladie : Agir ensemble, protéger chacun - Caisse nationale">
            <a:extLst>
              <a:ext uri="{FF2B5EF4-FFF2-40B4-BE49-F238E27FC236}">
                <a16:creationId xmlns:a16="http://schemas.microsoft.com/office/drawing/2014/main" id="{B016652D-7AC7-B847-9586-4DBCD1C31C08}"/>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153216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2"/>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fld id="{283CFBEF-98C3-6C4D-AECE-A89E43EA2455}" type="datetime1">
              <a:rPr lang="fr-FR" smtClean="0"/>
              <a:t>16/02/2022</a:t>
            </a:fld>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5962389" y="6013907"/>
            <a:ext cx="5688904" cy="324263"/>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6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7" name="Image 6" title="Sécurité sociale - l'Assurance Maladie : Agir ensemble, protéger chacun - Caisse nationale">
            <a:extLst>
              <a:ext uri="{FF2B5EF4-FFF2-40B4-BE49-F238E27FC236}">
                <a16:creationId xmlns:a16="http://schemas.microsoft.com/office/drawing/2014/main" id="{C669554B-24A3-6E4A-BF99-164EAC008630}"/>
              </a:ext>
            </a:extLst>
          </p:cNvPr>
          <p:cNvPicPr>
            <a:picLocks noChangeAspect="1"/>
          </p:cNvPicPr>
          <p:nvPr userDrawn="1"/>
        </p:nvPicPr>
        <p:blipFill>
          <a:blip r:embed="rId2"/>
          <a:stretch>
            <a:fillRect/>
          </a:stretch>
        </p:blipFill>
        <p:spPr>
          <a:xfrm>
            <a:off x="220752" y="-49428"/>
            <a:ext cx="7587938" cy="2304000"/>
          </a:xfrm>
          <a:prstGeom prst="rect">
            <a:avLst/>
          </a:prstGeom>
        </p:spPr>
      </p:pic>
    </p:spTree>
    <p:extLst>
      <p:ext uri="{BB962C8B-B14F-4D97-AF65-F5344CB8AC3E}">
        <p14:creationId xmlns:p14="http://schemas.microsoft.com/office/powerpoint/2010/main" val="317283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167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5619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99062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3.jp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fld id="{A860558D-47B3-CE46-BCFD-EEB8EC94E2E9}" type="datetime1">
              <a:rPr lang="fr-FR" smtClean="0"/>
              <a:t>16/02/2022</a:t>
            </a:fld>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3"/>
            <a:endParaRPr lang="fr-FR" dirty="0"/>
          </a:p>
          <a:p>
            <a:pPr lvl="4"/>
            <a:endParaRPr lang="fr-FR" dirty="0"/>
          </a:p>
        </p:txBody>
      </p:sp>
      <p:grpSp>
        <p:nvGrpSpPr>
          <p:cNvPr id="7" name="Groupe 6">
            <a:extLst>
              <a:ext uri="{FF2B5EF4-FFF2-40B4-BE49-F238E27FC236}">
                <a16:creationId xmlns:a16="http://schemas.microsoft.com/office/drawing/2014/main" id="{6BE71E94-1DF2-3A46-8E91-906ADC041DD4}"/>
              </a:ext>
            </a:extLst>
          </p:cNvPr>
          <p:cNvGrpSpPr/>
          <p:nvPr userDrawn="1"/>
        </p:nvGrpSpPr>
        <p:grpSpPr>
          <a:xfrm>
            <a:off x="10200456" y="6103252"/>
            <a:ext cx="1676757" cy="574622"/>
            <a:chOff x="373815" y="6143191"/>
            <a:chExt cx="1828112" cy="626491"/>
          </a:xfrm>
        </p:grpSpPr>
        <p:pic>
          <p:nvPicPr>
            <p:cNvPr id="9" name="Graphique 18">
              <a:extLst>
                <a:ext uri="{FF2B5EF4-FFF2-40B4-BE49-F238E27FC236}">
                  <a16:creationId xmlns:a16="http://schemas.microsoft.com/office/drawing/2014/main" id="{83F8677E-CB5D-2141-8C43-E64AA59F4464}"/>
                </a:ext>
              </a:extLst>
            </p:cNvPr>
            <p:cNvPicPr>
              <a:picLocks noChangeAspect="1"/>
            </p:cNvPicPr>
            <p:nvPr userDrawn="1"/>
          </p:nvPicPr>
          <p:blipFill>
            <a:blip r:embed="rId44" cstate="screen">
              <a:extLst>
                <a:ext uri="{28A0092B-C50C-407E-A947-70E740481C1C}">
                  <a14:useLocalDpi xmlns:a14="http://schemas.microsoft.com/office/drawing/2010/main"/>
                </a:ext>
                <a:ext uri="{96DAC541-7B7A-43D3-8B79-37D633B846F1}">
                  <asvg:svgBlip xmlns:asvg="http://schemas.microsoft.com/office/drawing/2016/SVG/main" r:embed="rId45"/>
                </a:ext>
              </a:extLst>
            </a:blip>
            <a:stretch>
              <a:fillRect/>
            </a:stretch>
          </p:blipFill>
          <p:spPr>
            <a:xfrm>
              <a:off x="1308209" y="6314802"/>
              <a:ext cx="893718" cy="262726"/>
            </a:xfrm>
            <a:prstGeom prst="rect">
              <a:avLst/>
            </a:prstGeom>
          </p:spPr>
        </p:pic>
        <p:pic>
          <p:nvPicPr>
            <p:cNvPr id="10" name="Image 9">
              <a:extLst>
                <a:ext uri="{FF2B5EF4-FFF2-40B4-BE49-F238E27FC236}">
                  <a16:creationId xmlns:a16="http://schemas.microsoft.com/office/drawing/2014/main" id="{9B40E965-C296-F84D-A1C2-88449CB11A87}"/>
                </a:ext>
              </a:extLst>
            </p:cNvPr>
            <p:cNvPicPr>
              <a:picLocks noChangeAspect="1"/>
            </p:cNvPicPr>
            <p:nvPr userDrawn="1"/>
          </p:nvPicPr>
          <p:blipFill>
            <a:blip r:embed="rId46" cstate="screen">
              <a:extLst>
                <a:ext uri="{28A0092B-C50C-407E-A947-70E740481C1C}">
                  <a14:useLocalDpi xmlns:a14="http://schemas.microsoft.com/office/drawing/2010/main"/>
                </a:ext>
              </a:extLst>
            </a:blip>
            <a:stretch>
              <a:fillRect/>
            </a:stretch>
          </p:blipFill>
          <p:spPr>
            <a:xfrm>
              <a:off x="373815" y="6143191"/>
              <a:ext cx="804201" cy="626491"/>
            </a:xfrm>
            <a:prstGeom prst="rect">
              <a:avLst/>
            </a:prstGeom>
          </p:spPr>
        </p:pic>
      </p:grpSp>
    </p:spTree>
    <p:extLst>
      <p:ext uri="{BB962C8B-B14F-4D97-AF65-F5344CB8AC3E}">
        <p14:creationId xmlns:p14="http://schemas.microsoft.com/office/powerpoint/2010/main" val="22316545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35" r:id="rId4"/>
    <p:sldLayoutId id="2147483736" r:id="rId5"/>
    <p:sldLayoutId id="2147483737"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41" r:id="rId17"/>
    <p:sldLayoutId id="2147483742" r:id="rId18"/>
    <p:sldLayoutId id="2147483743" r:id="rId19"/>
    <p:sldLayoutId id="2147483744" r:id="rId20"/>
    <p:sldLayoutId id="2147483745"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Lst>
  <p:hf hdr="0" ftr="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svg"/><Relationship Id="rId12" Type="http://schemas.openxmlformats.org/officeDocument/2006/relationships/image" Target="../media/image49.png"/><Relationship Id="rId17" Type="http://schemas.microsoft.com/office/2007/relationships/hdphoto" Target="../media/hdphoto2.wdp"/><Relationship Id="rId2" Type="http://schemas.openxmlformats.org/officeDocument/2006/relationships/image" Target="../media/image39.png"/><Relationship Id="rId16" Type="http://schemas.openxmlformats.org/officeDocument/2006/relationships/image" Target="../media/image33.png"/><Relationship Id="rId1" Type="http://schemas.openxmlformats.org/officeDocument/2006/relationships/slideLayout" Target="../slideLayouts/slideLayout23.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3.svg"/><Relationship Id="rId7" Type="http://schemas.openxmlformats.org/officeDocument/2006/relationships/image" Target="../media/image34.png"/><Relationship Id="rId2" Type="http://schemas.openxmlformats.org/officeDocument/2006/relationships/image" Target="../media/image47.png"/><Relationship Id="rId1" Type="http://schemas.openxmlformats.org/officeDocument/2006/relationships/slideLayout" Target="../slideLayouts/slideLayout23.xml"/><Relationship Id="rId6" Type="http://schemas.openxmlformats.org/officeDocument/2006/relationships/image" Target="../media/image54.png"/><Relationship Id="rId5" Type="http://schemas.openxmlformats.org/officeDocument/2006/relationships/image" Target="../media/image46.svg"/><Relationship Id="rId10" Type="http://schemas.microsoft.com/office/2007/relationships/hdphoto" Target="../media/hdphoto6.wdp"/><Relationship Id="rId4" Type="http://schemas.openxmlformats.org/officeDocument/2006/relationships/image" Target="../media/image45.png"/><Relationship Id="rId9"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3.xml"/><Relationship Id="rId5" Type="http://schemas.openxmlformats.org/officeDocument/2006/relationships/image" Target="../media/image61.sv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22.xml"/><Relationship Id="rId7" Type="http://schemas.openxmlformats.org/officeDocument/2006/relationships/image" Target="../media/image6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3.xml"/><Relationship Id="rId6" Type="http://schemas.microsoft.com/office/2007/relationships/hdphoto" Target="../media/hdphoto8.wdp"/><Relationship Id="rId5" Type="http://schemas.openxmlformats.org/officeDocument/2006/relationships/image" Target="../media/image68.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dmp.fr/matrice-habilitation"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png"/><Relationship Id="rId1" Type="http://schemas.openxmlformats.org/officeDocument/2006/relationships/slideLayout" Target="../slideLayouts/slideLayout24.xml"/><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24.xml"/><Relationship Id="rId4" Type="http://schemas.openxmlformats.org/officeDocument/2006/relationships/image" Target="../media/image80.jpeg"/></Relationships>
</file>

<file path=ppt/slides/_rels/slide24.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 Id="rId1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microsoft.com/office/2007/relationships/hdphoto" Target="../media/hdphoto1.wdp"/><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07/relationships/hdphoto" Target="../media/hdphoto1.wdp"/><Relationship Id="rId7" Type="http://schemas.openxmlformats.org/officeDocument/2006/relationships/diagramQuickStyle" Target="../diagrams/quickStyle1.xml"/><Relationship Id="rId2" Type="http://schemas.openxmlformats.org/officeDocument/2006/relationships/image" Target="../media/image18.png"/><Relationship Id="rId1" Type="http://schemas.openxmlformats.org/officeDocument/2006/relationships/slideLayout" Target="../slideLayouts/slideLayout2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1.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chart" Target="../charts/chart1.xml"/><Relationship Id="rId1" Type="http://schemas.openxmlformats.org/officeDocument/2006/relationships/slideLayout" Target="../slideLayouts/slideLayout23.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34.png"/><Relationship Id="rId10" Type="http://schemas.openxmlformats.org/officeDocument/2006/relationships/image" Target="../media/image37.png"/><Relationship Id="rId4" Type="http://schemas.microsoft.com/office/2007/relationships/hdphoto" Target="../media/hdphoto2.wdp"/><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ctrTitle"/>
          </p:nvPr>
        </p:nvSpPr>
        <p:spPr/>
        <p:txBody>
          <a:bodyPr/>
          <a:lstStyle/>
          <a:p>
            <a:r>
              <a:rPr lang="fr-FR" dirty="0"/>
              <a:t>Présentation de mon espace santé</a:t>
            </a:r>
          </a:p>
        </p:txBody>
      </p:sp>
      <p:sp>
        <p:nvSpPr>
          <p:cNvPr id="4" name="Espace réservé de la date 3"/>
          <p:cNvSpPr>
            <a:spLocks noGrp="1"/>
          </p:cNvSpPr>
          <p:nvPr>
            <p:ph type="dt" sz="half" idx="10"/>
          </p:nvPr>
        </p:nvSpPr>
        <p:spPr/>
        <p:txBody>
          <a:bodyPr/>
          <a:lstStyle/>
          <a:p>
            <a:fld id="{7A90C9BA-8212-E643-99E2-71E2B6F6098A}" type="datetime1">
              <a:rPr lang="fr-FR" smtClean="0"/>
              <a:t>16/02/2022</a:t>
            </a:fld>
            <a:endParaRPr lang="fr-FR" dirty="0"/>
          </a:p>
        </p:txBody>
      </p:sp>
      <p:sp>
        <p:nvSpPr>
          <p:cNvPr id="12" name="Espace réservé du texte 11"/>
          <p:cNvSpPr>
            <a:spLocks noGrp="1"/>
          </p:cNvSpPr>
          <p:nvPr>
            <p:ph type="body" sz="quarter" idx="12"/>
          </p:nvPr>
        </p:nvSpPr>
        <p:spPr/>
        <p:txBody>
          <a:bodyPr/>
          <a:lstStyle/>
          <a:p>
            <a:r>
              <a:rPr lang="fr-FR" dirty="0"/>
              <a:t>14 février 2022</a:t>
            </a:r>
          </a:p>
        </p:txBody>
      </p:sp>
      <p:grpSp>
        <p:nvGrpSpPr>
          <p:cNvPr id="3" name="Groupe 2"/>
          <p:cNvGrpSpPr/>
          <p:nvPr/>
        </p:nvGrpSpPr>
        <p:grpSpPr>
          <a:xfrm>
            <a:off x="8472264" y="4869160"/>
            <a:ext cx="3078342" cy="1368152"/>
            <a:chOff x="9264352" y="5013176"/>
            <a:chExt cx="1944216" cy="864096"/>
          </a:xfrm>
        </p:grpSpPr>
        <p:sp>
          <p:nvSpPr>
            <p:cNvPr id="2" name="Rectangle 1"/>
            <p:cNvSpPr/>
            <p:nvPr/>
          </p:nvSpPr>
          <p:spPr>
            <a:xfrm>
              <a:off x="9264352" y="5013176"/>
              <a:ext cx="1944216" cy="8640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6" name="Groupe 5">
              <a:extLst>
                <a:ext uri="{FF2B5EF4-FFF2-40B4-BE49-F238E27FC236}">
                  <a16:creationId xmlns:a16="http://schemas.microsoft.com/office/drawing/2014/main" id="{6BE71E94-1DF2-3A46-8E91-906ADC041DD4}"/>
                </a:ext>
              </a:extLst>
            </p:cNvPr>
            <p:cNvGrpSpPr/>
            <p:nvPr/>
          </p:nvGrpSpPr>
          <p:grpSpPr>
            <a:xfrm>
              <a:off x="9425253" y="5157192"/>
              <a:ext cx="1676757" cy="574622"/>
              <a:chOff x="373815" y="6143191"/>
              <a:chExt cx="1828112" cy="626491"/>
            </a:xfrm>
            <a:solidFill>
              <a:schemeClr val="bg1"/>
            </a:solidFill>
          </p:grpSpPr>
          <p:pic>
            <p:nvPicPr>
              <p:cNvPr id="7" name="Graphique 18">
                <a:extLst>
                  <a:ext uri="{FF2B5EF4-FFF2-40B4-BE49-F238E27FC236}">
                    <a16:creationId xmlns:a16="http://schemas.microsoft.com/office/drawing/2014/main" id="{83F8677E-CB5D-2141-8C43-E64AA59F44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08209" y="6314802"/>
                <a:ext cx="893718" cy="262726"/>
              </a:xfrm>
              <a:prstGeom prst="rect">
                <a:avLst/>
              </a:prstGeom>
              <a:grpFill/>
            </p:spPr>
          </p:pic>
          <p:pic>
            <p:nvPicPr>
              <p:cNvPr id="8" name="Image 7">
                <a:extLst>
                  <a:ext uri="{FF2B5EF4-FFF2-40B4-BE49-F238E27FC236}">
                    <a16:creationId xmlns:a16="http://schemas.microsoft.com/office/drawing/2014/main" id="{9B40E965-C296-F84D-A1C2-88449CB11A8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3815" y="6143191"/>
                <a:ext cx="804201" cy="626491"/>
              </a:xfrm>
              <a:prstGeom prst="rect">
                <a:avLst/>
              </a:prstGeom>
              <a:grpFill/>
            </p:spPr>
          </p:pic>
        </p:grpSp>
      </p:grpSp>
      <p:sp>
        <p:nvSpPr>
          <p:cNvPr id="5" name="TextBox 4">
            <a:extLst>
              <a:ext uri="{FF2B5EF4-FFF2-40B4-BE49-F238E27FC236}">
                <a16:creationId xmlns:a16="http://schemas.microsoft.com/office/drawing/2014/main" id="{6E0D86FC-1E40-413F-BC55-F6DE4D14B719}"/>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9" name="TextBox 8">
            <a:extLst>
              <a:ext uri="{FF2B5EF4-FFF2-40B4-BE49-F238E27FC236}">
                <a16:creationId xmlns:a16="http://schemas.microsoft.com/office/drawing/2014/main" id="{88578E22-0CD9-4B66-86C6-52692EF6E3CF}"/>
              </a:ext>
            </a:extLst>
          </p:cNvPr>
          <p:cNvSpPr txBox="1"/>
          <p:nvPr/>
        </p:nvSpPr>
        <p:spPr>
          <a:xfrm>
            <a:off x="4867275" y="334327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10" name="TextBox 9">
            <a:extLst>
              <a:ext uri="{FF2B5EF4-FFF2-40B4-BE49-F238E27FC236}">
                <a16:creationId xmlns:a16="http://schemas.microsoft.com/office/drawing/2014/main" id="{06CCAC1F-0E87-465B-AA3D-8CD8FB134FF5}"/>
              </a:ext>
            </a:extLst>
          </p:cNvPr>
          <p:cNvSpPr txBox="1"/>
          <p:nvPr/>
        </p:nvSpPr>
        <p:spPr>
          <a:xfrm>
            <a:off x="5010150" y="34861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13" name="TextBox 12">
            <a:extLst>
              <a:ext uri="{FF2B5EF4-FFF2-40B4-BE49-F238E27FC236}">
                <a16:creationId xmlns:a16="http://schemas.microsoft.com/office/drawing/2014/main" id="{5FCE8377-EBA4-4492-94CD-2005B992BD8E}"/>
              </a:ext>
            </a:extLst>
          </p:cNvPr>
          <p:cNvSpPr txBox="1"/>
          <p:nvPr/>
        </p:nvSpPr>
        <p:spPr>
          <a:xfrm>
            <a:off x="5153025" y="3629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00911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10</a:t>
            </a:fld>
            <a:endParaRPr lang="fr-FR" dirty="0"/>
          </a:p>
        </p:txBody>
      </p:sp>
      <p:sp>
        <p:nvSpPr>
          <p:cNvPr id="4" name="Titre 3"/>
          <p:cNvSpPr>
            <a:spLocks noGrp="1"/>
          </p:cNvSpPr>
          <p:nvPr>
            <p:ph type="title"/>
          </p:nvPr>
        </p:nvSpPr>
        <p:spPr/>
        <p:txBody>
          <a:bodyPr/>
          <a:lstStyle/>
          <a:p>
            <a:r>
              <a:rPr lang="fr-FR" dirty="0"/>
              <a:t>Le dossier médical</a:t>
            </a:r>
          </a:p>
        </p:txBody>
      </p:sp>
      <p:pic>
        <p:nvPicPr>
          <p:cNvPr id="30" name="Picture 35">
            <a:extLst>
              <a:ext uri="{FF2B5EF4-FFF2-40B4-BE49-F238E27FC236}">
                <a16:creationId xmlns:a16="http://schemas.microsoft.com/office/drawing/2014/main" id="{B52E1E23-1910-4EE9-96E2-316EABEB41B5}"/>
              </a:ext>
            </a:extLst>
          </p:cNvPr>
          <p:cNvPicPr>
            <a:picLocks noChangeAspect="1"/>
          </p:cNvPicPr>
          <p:nvPr/>
        </p:nvPicPr>
        <p:blipFill>
          <a:blip r:embed="rId2"/>
          <a:stretch>
            <a:fillRect/>
          </a:stretch>
        </p:blipFill>
        <p:spPr>
          <a:xfrm>
            <a:off x="8172690" y="2020050"/>
            <a:ext cx="1595718" cy="4468010"/>
          </a:xfrm>
          <a:prstGeom prst="rect">
            <a:avLst/>
          </a:prstGeom>
          <a:solidFill>
            <a:schemeClr val="bg1">
              <a:lumMod val="95000"/>
            </a:schemeClr>
          </a:solidFill>
          <a:ln w="76200">
            <a:solidFill>
              <a:schemeClr val="tx1">
                <a:lumMod val="20000"/>
                <a:lumOff val="80000"/>
              </a:schemeClr>
            </a:solidFill>
          </a:ln>
        </p:spPr>
      </p:pic>
      <p:pic>
        <p:nvPicPr>
          <p:cNvPr id="31" name="Picture 5">
            <a:extLst>
              <a:ext uri="{FF2B5EF4-FFF2-40B4-BE49-F238E27FC236}">
                <a16:creationId xmlns:a16="http://schemas.microsoft.com/office/drawing/2014/main" id="{7328DCFA-38F8-48C1-9C44-D1D027D33A84}"/>
              </a:ext>
            </a:extLst>
          </p:cNvPr>
          <p:cNvPicPr>
            <a:picLocks noChangeAspect="1"/>
          </p:cNvPicPr>
          <p:nvPr/>
        </p:nvPicPr>
        <p:blipFill>
          <a:blip r:embed="rId3"/>
          <a:stretch>
            <a:fillRect/>
          </a:stretch>
        </p:blipFill>
        <p:spPr>
          <a:xfrm>
            <a:off x="9840416" y="2025908"/>
            <a:ext cx="1428655" cy="4456612"/>
          </a:xfrm>
          <a:prstGeom prst="rect">
            <a:avLst/>
          </a:prstGeom>
          <a:solidFill>
            <a:schemeClr val="bg1">
              <a:lumMod val="95000"/>
            </a:schemeClr>
          </a:solidFill>
          <a:ln w="76200">
            <a:solidFill>
              <a:schemeClr val="tx1">
                <a:lumMod val="20000"/>
                <a:lumOff val="80000"/>
              </a:schemeClr>
            </a:solidFill>
          </a:ln>
        </p:spPr>
      </p:pic>
      <p:sp>
        <p:nvSpPr>
          <p:cNvPr id="32" name="TextBox 37">
            <a:extLst>
              <a:ext uri="{FF2B5EF4-FFF2-40B4-BE49-F238E27FC236}">
                <a16:creationId xmlns:a16="http://schemas.microsoft.com/office/drawing/2014/main" id="{AB1DD053-D26A-4429-91B5-A76C666F2016}"/>
              </a:ext>
            </a:extLst>
          </p:cNvPr>
          <p:cNvSpPr txBox="1"/>
          <p:nvPr/>
        </p:nvSpPr>
        <p:spPr>
          <a:xfrm>
            <a:off x="987860" y="1988840"/>
            <a:ext cx="6093910" cy="523220"/>
          </a:xfrm>
          <a:prstGeom prst="rect">
            <a:avLst/>
          </a:prstGeom>
          <a:noFill/>
        </p:spPr>
        <p:txBody>
          <a:bodyPr wrap="square" rtlCol="0">
            <a:spAutoFit/>
          </a:bodyPr>
          <a:lstStyle/>
          <a:p>
            <a:pPr algn="just" eaLnBrk="0" fontAlgn="base" hangingPunct="0">
              <a:spcBef>
                <a:spcPct val="0"/>
              </a:spcBef>
              <a:spcAft>
                <a:spcPct val="0"/>
              </a:spcAft>
            </a:pPr>
            <a:r>
              <a:rPr lang="fr-FR" sz="1400" dirty="0">
                <a:solidFill>
                  <a:schemeClr val="bg2"/>
                </a:solidFill>
                <a:cs typeface="Arial" panose="020B0604020202020204" pitchFamily="34" charset="0"/>
              </a:rPr>
              <a:t>Le</a:t>
            </a:r>
            <a:r>
              <a:rPr lang="fr-FR" sz="1400" dirty="0">
                <a:solidFill>
                  <a:srgbClr val="000000"/>
                </a:solidFill>
                <a:cs typeface="Arial" panose="020B0604020202020204" pitchFamily="34" charset="0"/>
              </a:rPr>
              <a:t> </a:t>
            </a:r>
            <a:r>
              <a:rPr lang="fr-FR" sz="1400" b="1" dirty="0">
                <a:solidFill>
                  <a:schemeClr val="accent3"/>
                </a:solidFill>
                <a:cs typeface="Arial" panose="020B0604020202020204" pitchFamily="34" charset="0"/>
              </a:rPr>
              <a:t>Dossier médical </a:t>
            </a:r>
            <a:r>
              <a:rPr lang="fr-FR" sz="1400" dirty="0">
                <a:solidFill>
                  <a:schemeClr val="bg2"/>
                </a:solidFill>
                <a:cs typeface="Arial" panose="020B0604020202020204" pitchFamily="34" charset="0"/>
              </a:rPr>
              <a:t>vise à contenir l’ensemble des </a:t>
            </a:r>
            <a:r>
              <a:rPr lang="fr-FR" sz="1400" b="1" dirty="0">
                <a:solidFill>
                  <a:schemeClr val="accent3"/>
                </a:solidFill>
                <a:cs typeface="Arial" panose="020B0604020202020204" pitchFamily="34" charset="0"/>
              </a:rPr>
              <a:t>informations de santé</a:t>
            </a:r>
            <a:r>
              <a:rPr lang="fr-FR" sz="1400" dirty="0">
                <a:solidFill>
                  <a:srgbClr val="333333"/>
                </a:solidFill>
                <a:cs typeface="Arial" panose="020B0604020202020204" pitchFamily="34" charset="0"/>
              </a:rPr>
              <a:t>. </a:t>
            </a:r>
            <a:r>
              <a:rPr lang="fr-FR" sz="1400" dirty="0">
                <a:solidFill>
                  <a:schemeClr val="bg2"/>
                </a:solidFill>
                <a:cs typeface="Arial" panose="020B0604020202020204" pitchFamily="34" charset="0"/>
              </a:rPr>
              <a:t>Ce dossier pourra à terme être alimenté par : </a:t>
            </a:r>
          </a:p>
        </p:txBody>
      </p:sp>
      <p:grpSp>
        <p:nvGrpSpPr>
          <p:cNvPr id="33" name="Group 2">
            <a:extLst>
              <a:ext uri="{FF2B5EF4-FFF2-40B4-BE49-F238E27FC236}">
                <a16:creationId xmlns:a16="http://schemas.microsoft.com/office/drawing/2014/main" id="{B5507626-A8A9-4466-9B4B-A66A36C3B2FA}"/>
              </a:ext>
            </a:extLst>
          </p:cNvPr>
          <p:cNvGrpSpPr/>
          <p:nvPr/>
        </p:nvGrpSpPr>
        <p:grpSpPr>
          <a:xfrm>
            <a:off x="1135229" y="2743546"/>
            <a:ext cx="6460064" cy="1177929"/>
            <a:chOff x="1162293" y="2351814"/>
            <a:chExt cx="6460064" cy="1177929"/>
          </a:xfrm>
        </p:grpSpPr>
        <p:sp>
          <p:nvSpPr>
            <p:cNvPr id="34" name="TextBox 39">
              <a:extLst>
                <a:ext uri="{FF2B5EF4-FFF2-40B4-BE49-F238E27FC236}">
                  <a16:creationId xmlns:a16="http://schemas.microsoft.com/office/drawing/2014/main" id="{42BE80EF-4AD0-4A57-9D2E-0F4ACEA2A1D6}"/>
                </a:ext>
              </a:extLst>
            </p:cNvPr>
            <p:cNvSpPr txBox="1"/>
            <p:nvPr/>
          </p:nvSpPr>
          <p:spPr>
            <a:xfrm>
              <a:off x="1710988" y="3097244"/>
              <a:ext cx="2460258" cy="307777"/>
            </a:xfrm>
            <a:prstGeom prst="rect">
              <a:avLst/>
            </a:prstGeom>
            <a:noFill/>
          </p:spPr>
          <p:txBody>
            <a:bodyPr wrap="square" rtlCol="0">
              <a:spAutoFit/>
            </a:bodyPr>
            <a:lstStyle/>
            <a:p>
              <a:pPr eaLnBrk="0" fontAlgn="base" hangingPunct="0">
                <a:spcBef>
                  <a:spcPct val="0"/>
                </a:spcBef>
                <a:spcAft>
                  <a:spcPct val="0"/>
                </a:spcAft>
              </a:pPr>
              <a:r>
                <a:rPr lang="fr-FR" sz="1400" dirty="0">
                  <a:solidFill>
                    <a:schemeClr val="bg2"/>
                  </a:solidFill>
                  <a:cs typeface="Arial" panose="020B0604020202020204" pitchFamily="34" charset="0"/>
                </a:rPr>
                <a:t>Professionnel de santé</a:t>
              </a:r>
            </a:p>
          </p:txBody>
        </p:sp>
        <p:sp>
          <p:nvSpPr>
            <p:cNvPr id="35" name="TextBox 42">
              <a:extLst>
                <a:ext uri="{FF2B5EF4-FFF2-40B4-BE49-F238E27FC236}">
                  <a16:creationId xmlns:a16="http://schemas.microsoft.com/office/drawing/2014/main" id="{1A43B032-B1E4-4308-9D8A-88691CE13B9B}"/>
                </a:ext>
              </a:extLst>
            </p:cNvPr>
            <p:cNvSpPr txBox="1"/>
            <p:nvPr/>
          </p:nvSpPr>
          <p:spPr>
            <a:xfrm>
              <a:off x="4874498" y="2445269"/>
              <a:ext cx="2460258" cy="523220"/>
            </a:xfrm>
            <a:prstGeom prst="rect">
              <a:avLst/>
            </a:prstGeom>
            <a:noFill/>
          </p:spPr>
          <p:txBody>
            <a:bodyPr wrap="square" rtlCol="0">
              <a:spAutoFit/>
            </a:bodyPr>
            <a:lstStyle/>
            <a:p>
              <a:pPr eaLnBrk="0" fontAlgn="base" hangingPunct="0">
                <a:spcBef>
                  <a:spcPct val="0"/>
                </a:spcBef>
                <a:spcAft>
                  <a:spcPct val="0"/>
                </a:spcAft>
              </a:pPr>
              <a:r>
                <a:rPr lang="fr-FR" sz="1400" dirty="0">
                  <a:solidFill>
                    <a:schemeClr val="bg2"/>
                  </a:solidFill>
                  <a:cs typeface="Arial" panose="020B0604020202020204" pitchFamily="34" charset="0"/>
                </a:rPr>
                <a:t>Applications du catalogue de services</a:t>
              </a:r>
            </a:p>
          </p:txBody>
        </p:sp>
        <p:sp>
          <p:nvSpPr>
            <p:cNvPr id="36" name="TextBox 43">
              <a:extLst>
                <a:ext uri="{FF2B5EF4-FFF2-40B4-BE49-F238E27FC236}">
                  <a16:creationId xmlns:a16="http://schemas.microsoft.com/office/drawing/2014/main" id="{0BF0CB79-3C19-4589-B717-40A73B64D178}"/>
                </a:ext>
              </a:extLst>
            </p:cNvPr>
            <p:cNvSpPr txBox="1"/>
            <p:nvPr/>
          </p:nvSpPr>
          <p:spPr>
            <a:xfrm>
              <a:off x="1710988" y="2445269"/>
              <a:ext cx="2248280" cy="307777"/>
            </a:xfrm>
            <a:prstGeom prst="rect">
              <a:avLst/>
            </a:prstGeom>
            <a:noFill/>
          </p:spPr>
          <p:txBody>
            <a:bodyPr wrap="square" rtlCol="0">
              <a:spAutoFit/>
            </a:bodyPr>
            <a:lstStyle/>
            <a:p>
              <a:pPr eaLnBrk="0" fontAlgn="base" hangingPunct="0">
                <a:spcBef>
                  <a:spcPct val="0"/>
                </a:spcBef>
                <a:spcAft>
                  <a:spcPct val="0"/>
                </a:spcAft>
              </a:pPr>
              <a:r>
                <a:rPr lang="fr-FR" sz="1400" dirty="0">
                  <a:solidFill>
                    <a:schemeClr val="bg2"/>
                  </a:solidFill>
                  <a:cs typeface="Arial" panose="020B0604020202020204" pitchFamily="34" charset="0"/>
                </a:rPr>
                <a:t>Patient ou ses aidants</a:t>
              </a:r>
            </a:p>
          </p:txBody>
        </p:sp>
        <p:sp>
          <p:nvSpPr>
            <p:cNvPr id="37" name="TextBox 44">
              <a:extLst>
                <a:ext uri="{FF2B5EF4-FFF2-40B4-BE49-F238E27FC236}">
                  <a16:creationId xmlns:a16="http://schemas.microsoft.com/office/drawing/2014/main" id="{76E60F89-2599-457C-96B7-BDAA26D53140}"/>
                </a:ext>
              </a:extLst>
            </p:cNvPr>
            <p:cNvSpPr txBox="1"/>
            <p:nvPr/>
          </p:nvSpPr>
          <p:spPr>
            <a:xfrm>
              <a:off x="4874067" y="3097244"/>
              <a:ext cx="2748290" cy="307777"/>
            </a:xfrm>
            <a:prstGeom prst="rect">
              <a:avLst/>
            </a:prstGeom>
            <a:noFill/>
          </p:spPr>
          <p:txBody>
            <a:bodyPr wrap="square" rtlCol="0">
              <a:spAutoFit/>
            </a:bodyPr>
            <a:lstStyle/>
            <a:p>
              <a:pPr eaLnBrk="0" fontAlgn="base" hangingPunct="0">
                <a:spcBef>
                  <a:spcPct val="0"/>
                </a:spcBef>
                <a:spcAft>
                  <a:spcPct val="0"/>
                </a:spcAft>
              </a:pPr>
              <a:r>
                <a:rPr lang="fr-FR" sz="1400" dirty="0">
                  <a:solidFill>
                    <a:schemeClr val="bg2"/>
                  </a:solidFill>
                  <a:cs typeface="Arial" panose="020B0604020202020204" pitchFamily="34" charset="0"/>
                </a:rPr>
                <a:t>Messages reçus</a:t>
              </a:r>
            </a:p>
          </p:txBody>
        </p:sp>
        <p:sp>
          <p:nvSpPr>
            <p:cNvPr id="38" name="Ellipse 37">
              <a:extLst>
                <a:ext uri="{FF2B5EF4-FFF2-40B4-BE49-F238E27FC236}">
                  <a16:creationId xmlns:a16="http://schemas.microsoft.com/office/drawing/2014/main" id="{0CCF7A2C-472C-428F-9836-4546DE6DB575}"/>
                </a:ext>
              </a:extLst>
            </p:cNvPr>
            <p:cNvSpPr/>
            <p:nvPr/>
          </p:nvSpPr>
          <p:spPr>
            <a:xfrm>
              <a:off x="1162293" y="2351814"/>
              <a:ext cx="522126" cy="49019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a:solidFill>
                  <a:schemeClr val="bg2"/>
                </a:solidFill>
              </a:endParaRPr>
            </a:p>
          </p:txBody>
        </p:sp>
        <p:pic>
          <p:nvPicPr>
            <p:cNvPr id="39" name="Graphic 47">
              <a:extLst>
                <a:ext uri="{FF2B5EF4-FFF2-40B4-BE49-F238E27FC236}">
                  <a16:creationId xmlns:a16="http://schemas.microsoft.com/office/drawing/2014/main" id="{720DB9E3-851F-4E94-AC1A-AD81497FE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6198" y="2399753"/>
              <a:ext cx="394316" cy="394316"/>
            </a:xfrm>
            <a:prstGeom prst="rect">
              <a:avLst/>
            </a:prstGeom>
          </p:spPr>
        </p:pic>
        <p:sp>
          <p:nvSpPr>
            <p:cNvPr id="40" name="Ellipse 39">
              <a:extLst>
                <a:ext uri="{FF2B5EF4-FFF2-40B4-BE49-F238E27FC236}">
                  <a16:creationId xmlns:a16="http://schemas.microsoft.com/office/drawing/2014/main" id="{61B35A51-09B3-41FB-9085-E7DB4E4879BC}"/>
                </a:ext>
              </a:extLst>
            </p:cNvPr>
            <p:cNvSpPr/>
            <p:nvPr/>
          </p:nvSpPr>
          <p:spPr>
            <a:xfrm>
              <a:off x="4295989" y="2351814"/>
              <a:ext cx="522126" cy="49019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a:solidFill>
                  <a:schemeClr val="bg2"/>
                </a:solidFill>
              </a:endParaRPr>
            </a:p>
          </p:txBody>
        </p:sp>
        <p:pic>
          <p:nvPicPr>
            <p:cNvPr id="41" name="Graphic 49">
              <a:extLst>
                <a:ext uri="{FF2B5EF4-FFF2-40B4-BE49-F238E27FC236}">
                  <a16:creationId xmlns:a16="http://schemas.microsoft.com/office/drawing/2014/main" id="{033E6D04-A72A-4B50-B12F-A4D698C7D6E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52372" y="2392242"/>
              <a:ext cx="392246" cy="392246"/>
            </a:xfrm>
            <a:prstGeom prst="rect">
              <a:avLst/>
            </a:prstGeom>
          </p:spPr>
        </p:pic>
        <p:sp>
          <p:nvSpPr>
            <p:cNvPr id="42" name="Ellipse 41">
              <a:extLst>
                <a:ext uri="{FF2B5EF4-FFF2-40B4-BE49-F238E27FC236}">
                  <a16:creationId xmlns:a16="http://schemas.microsoft.com/office/drawing/2014/main" id="{2D41ED00-751D-491E-8273-F8670694975F}"/>
                </a:ext>
              </a:extLst>
            </p:cNvPr>
            <p:cNvSpPr/>
            <p:nvPr/>
          </p:nvSpPr>
          <p:spPr>
            <a:xfrm>
              <a:off x="1162293" y="3026694"/>
              <a:ext cx="522126" cy="49019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a:solidFill>
                  <a:schemeClr val="bg2"/>
                </a:solidFill>
              </a:endParaRPr>
            </a:p>
          </p:txBody>
        </p:sp>
        <p:pic>
          <p:nvPicPr>
            <p:cNvPr id="43" name="Graphic 51">
              <a:extLst>
                <a:ext uri="{FF2B5EF4-FFF2-40B4-BE49-F238E27FC236}">
                  <a16:creationId xmlns:a16="http://schemas.microsoft.com/office/drawing/2014/main" id="{FB5EA02C-FAF5-4674-B13C-A8A6816EACC5}"/>
                </a:ext>
              </a:extLst>
            </p:cNvPr>
            <p:cNvPicPr>
              <a:picLocks noChangeAspect="1"/>
            </p:cNvPicPr>
            <p:nvPr/>
          </p:nvPicPr>
          <p:blipFill>
            <a:blip r:embed="rId8" cstate="email">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62434" y="3117902"/>
              <a:ext cx="307777" cy="307777"/>
            </a:xfrm>
            <a:prstGeom prst="rect">
              <a:avLst/>
            </a:prstGeom>
          </p:spPr>
        </p:pic>
        <p:sp>
          <p:nvSpPr>
            <p:cNvPr id="44" name="Ellipse 43">
              <a:extLst>
                <a:ext uri="{FF2B5EF4-FFF2-40B4-BE49-F238E27FC236}">
                  <a16:creationId xmlns:a16="http://schemas.microsoft.com/office/drawing/2014/main" id="{B27A8ACE-29F7-496B-A304-827B31771406}"/>
                </a:ext>
              </a:extLst>
            </p:cNvPr>
            <p:cNvSpPr/>
            <p:nvPr/>
          </p:nvSpPr>
          <p:spPr>
            <a:xfrm>
              <a:off x="4296496" y="3039549"/>
              <a:ext cx="522126" cy="49019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a:solidFill>
                  <a:schemeClr val="bg2"/>
                </a:solidFill>
              </a:endParaRPr>
            </a:p>
          </p:txBody>
        </p:sp>
        <p:pic>
          <p:nvPicPr>
            <p:cNvPr id="45" name="Graphic 60">
              <a:extLst>
                <a:ext uri="{FF2B5EF4-FFF2-40B4-BE49-F238E27FC236}">
                  <a16:creationId xmlns:a16="http://schemas.microsoft.com/office/drawing/2014/main" id="{7F8CAA02-7295-4D46-9985-E9B4BC009DC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61747" y="3095984"/>
              <a:ext cx="373496" cy="373496"/>
            </a:xfrm>
            <a:prstGeom prst="rect">
              <a:avLst/>
            </a:prstGeom>
          </p:spPr>
        </p:pic>
      </p:grpSp>
      <p:sp>
        <p:nvSpPr>
          <p:cNvPr id="46" name="TextBox 61">
            <a:extLst>
              <a:ext uri="{FF2B5EF4-FFF2-40B4-BE49-F238E27FC236}">
                <a16:creationId xmlns:a16="http://schemas.microsoft.com/office/drawing/2014/main" id="{44BDAFAD-54D0-444D-9150-93DFA67F754F}"/>
              </a:ext>
            </a:extLst>
          </p:cNvPr>
          <p:cNvSpPr txBox="1"/>
          <p:nvPr/>
        </p:nvSpPr>
        <p:spPr>
          <a:xfrm>
            <a:off x="987860" y="4476740"/>
            <a:ext cx="5995361" cy="307777"/>
          </a:xfrm>
          <a:prstGeom prst="rect">
            <a:avLst/>
          </a:prstGeom>
          <a:noFill/>
        </p:spPr>
        <p:txBody>
          <a:bodyPr wrap="square" rtlCol="0">
            <a:spAutoFit/>
          </a:bodyPr>
          <a:lstStyle/>
          <a:p>
            <a:pPr algn="just" eaLnBrk="0" fontAlgn="base" hangingPunct="0">
              <a:spcBef>
                <a:spcPct val="0"/>
              </a:spcBef>
              <a:spcAft>
                <a:spcPct val="0"/>
              </a:spcAft>
            </a:pPr>
            <a:r>
              <a:rPr lang="fr-FR" sz="1400" dirty="0">
                <a:solidFill>
                  <a:schemeClr val="bg2"/>
                </a:solidFill>
                <a:cs typeface="Arial" panose="020B0604020202020204" pitchFamily="34" charset="0"/>
              </a:rPr>
              <a:t>Le Dossier médical  permet à l’usager de </a:t>
            </a:r>
            <a:r>
              <a:rPr lang="fr-FR" sz="1400" b="1" dirty="0">
                <a:solidFill>
                  <a:schemeClr val="accent3"/>
                </a:solidFill>
                <a:cs typeface="Arial" panose="020B0604020202020204" pitchFamily="34" charset="0"/>
              </a:rPr>
              <a:t>stocker, classer, consulter </a:t>
            </a:r>
            <a:r>
              <a:rPr lang="fr-FR" sz="1400" dirty="0">
                <a:solidFill>
                  <a:srgbClr val="333333"/>
                </a:solidFill>
                <a:cs typeface="Arial" panose="020B0604020202020204" pitchFamily="34" charset="0"/>
              </a:rPr>
              <a:t>:</a:t>
            </a:r>
          </a:p>
        </p:txBody>
      </p:sp>
      <p:grpSp>
        <p:nvGrpSpPr>
          <p:cNvPr id="47" name="Group 1">
            <a:extLst>
              <a:ext uri="{FF2B5EF4-FFF2-40B4-BE49-F238E27FC236}">
                <a16:creationId xmlns:a16="http://schemas.microsoft.com/office/drawing/2014/main" id="{E2DF40C8-926A-4BAB-93E4-420156F2B3A7}"/>
              </a:ext>
            </a:extLst>
          </p:cNvPr>
          <p:cNvGrpSpPr/>
          <p:nvPr/>
        </p:nvGrpSpPr>
        <p:grpSpPr>
          <a:xfrm>
            <a:off x="1420178" y="4987668"/>
            <a:ext cx="5033562" cy="1326327"/>
            <a:chOff x="1218781" y="4935822"/>
            <a:chExt cx="5033562" cy="1326327"/>
          </a:xfrm>
        </p:grpSpPr>
        <p:grpSp>
          <p:nvGrpSpPr>
            <p:cNvPr id="48" name="Group 62">
              <a:extLst>
                <a:ext uri="{FF2B5EF4-FFF2-40B4-BE49-F238E27FC236}">
                  <a16:creationId xmlns:a16="http://schemas.microsoft.com/office/drawing/2014/main" id="{CD4608D4-BD87-4F51-9A20-63A777938B59}"/>
                </a:ext>
              </a:extLst>
            </p:cNvPr>
            <p:cNvGrpSpPr/>
            <p:nvPr/>
          </p:nvGrpSpPr>
          <p:grpSpPr>
            <a:xfrm>
              <a:off x="1551939" y="4935823"/>
              <a:ext cx="754169" cy="753333"/>
              <a:chOff x="310996" y="4437112"/>
              <a:chExt cx="754169" cy="753333"/>
            </a:xfrm>
            <a:solidFill>
              <a:srgbClr val="F2F2F2"/>
            </a:solidFill>
          </p:grpSpPr>
          <p:sp>
            <p:nvSpPr>
              <p:cNvPr id="62" name="Oval 65">
                <a:extLst>
                  <a:ext uri="{FF2B5EF4-FFF2-40B4-BE49-F238E27FC236}">
                    <a16:creationId xmlns:a16="http://schemas.microsoft.com/office/drawing/2014/main" id="{8BEC2158-DE88-43B5-A813-C76102ADB994}"/>
                  </a:ext>
                </a:extLst>
              </p:cNvPr>
              <p:cNvSpPr/>
              <p:nvPr/>
            </p:nvSpPr>
            <p:spPr>
              <a:xfrm>
                <a:off x="310996" y="4437112"/>
                <a:ext cx="754169" cy="753333"/>
              </a:xfrm>
              <a:prstGeom prst="ellipse">
                <a:avLst/>
              </a:prstGeom>
              <a:grp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b="1" i="0" u="none" strike="noStrike" kern="0" cap="none" spc="0" normalizeH="0" baseline="0" noProof="0">
                  <a:ln>
                    <a:noFill/>
                  </a:ln>
                  <a:solidFill>
                    <a:schemeClr val="bg2"/>
                  </a:solidFill>
                  <a:effectLst/>
                  <a:uLnTx/>
                  <a:uFillTx/>
                  <a:ea typeface="+mn-ea"/>
                  <a:cs typeface="+mn-cs"/>
                </a:endParaRPr>
              </a:p>
            </p:txBody>
          </p:sp>
          <p:pic>
            <p:nvPicPr>
              <p:cNvPr id="63" name="Picture 66">
                <a:extLst>
                  <a:ext uri="{FF2B5EF4-FFF2-40B4-BE49-F238E27FC236}">
                    <a16:creationId xmlns:a16="http://schemas.microsoft.com/office/drawing/2014/main" id="{9383B989-8D6B-459D-A0C7-205B168B88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29217" y="4576370"/>
                <a:ext cx="480520" cy="433483"/>
              </a:xfrm>
              <a:prstGeom prst="rect">
                <a:avLst/>
              </a:prstGeom>
              <a:grpFill/>
            </p:spPr>
          </p:pic>
        </p:grpSp>
        <p:sp>
          <p:nvSpPr>
            <p:cNvPr id="49" name="TextBox 68">
              <a:extLst>
                <a:ext uri="{FF2B5EF4-FFF2-40B4-BE49-F238E27FC236}">
                  <a16:creationId xmlns:a16="http://schemas.microsoft.com/office/drawing/2014/main" id="{AF37112B-A89B-4E3B-9AA2-0502DF7084E4}"/>
                </a:ext>
              </a:extLst>
            </p:cNvPr>
            <p:cNvSpPr txBox="1"/>
            <p:nvPr/>
          </p:nvSpPr>
          <p:spPr>
            <a:xfrm>
              <a:off x="1218781" y="5738929"/>
              <a:ext cx="1420483" cy="523220"/>
            </a:xfrm>
            <a:prstGeom prst="rect">
              <a:avLst/>
            </a:prstGeom>
            <a:noFill/>
          </p:spPr>
          <p:txBody>
            <a:bodyPr wrap="square" rtlCol="0">
              <a:spAutoFit/>
            </a:bodyPr>
            <a:lstStyle/>
            <a:p>
              <a:pPr algn="ctr" eaLnBrk="0" fontAlgn="base" hangingPunct="0">
                <a:spcBef>
                  <a:spcPct val="0"/>
                </a:spcBef>
                <a:spcAft>
                  <a:spcPct val="0"/>
                </a:spcAft>
              </a:pPr>
              <a:r>
                <a:rPr lang="fr-FR" sz="1400" dirty="0">
                  <a:solidFill>
                    <a:schemeClr val="bg2"/>
                  </a:solidFill>
                  <a:cs typeface="Arial" panose="020B0604020202020204" pitchFamily="34" charset="0"/>
                </a:rPr>
                <a:t>Documents de santé</a:t>
              </a:r>
            </a:p>
          </p:txBody>
        </p:sp>
        <p:grpSp>
          <p:nvGrpSpPr>
            <p:cNvPr id="50" name="Group 69">
              <a:extLst>
                <a:ext uri="{FF2B5EF4-FFF2-40B4-BE49-F238E27FC236}">
                  <a16:creationId xmlns:a16="http://schemas.microsoft.com/office/drawing/2014/main" id="{54FF6049-D78F-43A9-80BE-4735638ADB2E}"/>
                </a:ext>
              </a:extLst>
            </p:cNvPr>
            <p:cNvGrpSpPr/>
            <p:nvPr/>
          </p:nvGrpSpPr>
          <p:grpSpPr>
            <a:xfrm>
              <a:off x="2747178" y="4935823"/>
              <a:ext cx="754169" cy="753333"/>
              <a:chOff x="1455668" y="4437112"/>
              <a:chExt cx="754169" cy="753333"/>
            </a:xfrm>
          </p:grpSpPr>
          <p:sp>
            <p:nvSpPr>
              <p:cNvPr id="60" name="Oval 70">
                <a:extLst>
                  <a:ext uri="{FF2B5EF4-FFF2-40B4-BE49-F238E27FC236}">
                    <a16:creationId xmlns:a16="http://schemas.microsoft.com/office/drawing/2014/main" id="{72C78696-675F-4F37-A0CD-93A736E4071A}"/>
                  </a:ext>
                </a:extLst>
              </p:cNvPr>
              <p:cNvSpPr/>
              <p:nvPr/>
            </p:nvSpPr>
            <p:spPr>
              <a:xfrm>
                <a:off x="1455668" y="4437112"/>
                <a:ext cx="754169" cy="753333"/>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b="0" i="0" u="none" strike="noStrike" kern="0" cap="none" spc="0" normalizeH="0" baseline="0" noProof="0">
                  <a:ln>
                    <a:noFill/>
                  </a:ln>
                  <a:solidFill>
                    <a:schemeClr val="bg2"/>
                  </a:solidFill>
                  <a:effectLst/>
                  <a:uLnTx/>
                  <a:uFillTx/>
                  <a:ea typeface="+mn-ea"/>
                  <a:cs typeface="+mn-cs"/>
                </a:endParaRPr>
              </a:p>
            </p:txBody>
          </p:sp>
          <p:pic>
            <p:nvPicPr>
              <p:cNvPr id="61" name="Picture 71">
                <a:extLst>
                  <a:ext uri="{FF2B5EF4-FFF2-40B4-BE49-F238E27FC236}">
                    <a16:creationId xmlns:a16="http://schemas.microsoft.com/office/drawing/2014/main" id="{E58484E1-6F51-4951-B7A4-A9594567D5D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93682" y="4559340"/>
                <a:ext cx="478138" cy="431333"/>
              </a:xfrm>
              <a:prstGeom prst="rect">
                <a:avLst/>
              </a:prstGeom>
              <a:ln>
                <a:noFill/>
              </a:ln>
            </p:spPr>
          </p:pic>
        </p:grpSp>
        <p:sp>
          <p:nvSpPr>
            <p:cNvPr id="51" name="TextBox 72">
              <a:extLst>
                <a:ext uri="{FF2B5EF4-FFF2-40B4-BE49-F238E27FC236}">
                  <a16:creationId xmlns:a16="http://schemas.microsoft.com/office/drawing/2014/main" id="{C7067756-2E19-4825-929E-DE68A517A4CA}"/>
                </a:ext>
              </a:extLst>
            </p:cNvPr>
            <p:cNvSpPr txBox="1"/>
            <p:nvPr/>
          </p:nvSpPr>
          <p:spPr>
            <a:xfrm>
              <a:off x="2618676" y="5738929"/>
              <a:ext cx="1019030" cy="523220"/>
            </a:xfrm>
            <a:prstGeom prst="rect">
              <a:avLst/>
            </a:prstGeom>
            <a:noFill/>
          </p:spPr>
          <p:txBody>
            <a:bodyPr wrap="square" rtlCol="0">
              <a:spAutoFit/>
            </a:bodyPr>
            <a:lstStyle/>
            <a:p>
              <a:pPr algn="ctr" eaLnBrk="0" fontAlgn="base" hangingPunct="0">
                <a:spcBef>
                  <a:spcPct val="0"/>
                </a:spcBef>
                <a:spcAft>
                  <a:spcPct val="0"/>
                </a:spcAft>
              </a:pPr>
              <a:r>
                <a:rPr lang="fr-FR" sz="1400" dirty="0">
                  <a:solidFill>
                    <a:schemeClr val="bg2"/>
                  </a:solidFill>
                  <a:cs typeface="Arial" panose="020B0604020202020204" pitchFamily="34" charset="0"/>
                </a:rPr>
                <a:t>Mesures de santé</a:t>
              </a:r>
            </a:p>
          </p:txBody>
        </p:sp>
        <p:grpSp>
          <p:nvGrpSpPr>
            <p:cNvPr id="52" name="Group 74">
              <a:extLst>
                <a:ext uri="{FF2B5EF4-FFF2-40B4-BE49-F238E27FC236}">
                  <a16:creationId xmlns:a16="http://schemas.microsoft.com/office/drawing/2014/main" id="{568EE56B-8CA3-45B8-82CB-7FEFDF9BBE62}"/>
                </a:ext>
              </a:extLst>
            </p:cNvPr>
            <p:cNvGrpSpPr/>
            <p:nvPr/>
          </p:nvGrpSpPr>
          <p:grpSpPr>
            <a:xfrm>
              <a:off x="3942417" y="4935823"/>
              <a:ext cx="754169" cy="753333"/>
              <a:chOff x="2598991" y="4437112"/>
              <a:chExt cx="754169" cy="753333"/>
            </a:xfrm>
          </p:grpSpPr>
          <p:sp>
            <p:nvSpPr>
              <p:cNvPr id="58" name="Oval 75">
                <a:extLst>
                  <a:ext uri="{FF2B5EF4-FFF2-40B4-BE49-F238E27FC236}">
                    <a16:creationId xmlns:a16="http://schemas.microsoft.com/office/drawing/2014/main" id="{04E56D91-6C95-49F0-9FD5-6B765ABBA59B}"/>
                  </a:ext>
                </a:extLst>
              </p:cNvPr>
              <p:cNvSpPr/>
              <p:nvPr/>
            </p:nvSpPr>
            <p:spPr>
              <a:xfrm>
                <a:off x="2598991" y="4437112"/>
                <a:ext cx="754169" cy="753333"/>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b="0" i="0" u="none" strike="noStrike" kern="0" cap="none" spc="0" normalizeH="0" baseline="0" noProof="0">
                  <a:ln>
                    <a:noFill/>
                  </a:ln>
                  <a:solidFill>
                    <a:schemeClr val="bg2"/>
                  </a:solidFill>
                  <a:effectLst/>
                  <a:uLnTx/>
                  <a:uFillTx/>
                  <a:ea typeface="+mn-ea"/>
                  <a:cs typeface="+mn-cs"/>
                </a:endParaRPr>
              </a:p>
            </p:txBody>
          </p:sp>
          <p:pic>
            <p:nvPicPr>
              <p:cNvPr id="59" name="Picture 78">
                <a:extLst>
                  <a:ext uri="{FF2B5EF4-FFF2-40B4-BE49-F238E27FC236}">
                    <a16:creationId xmlns:a16="http://schemas.microsoft.com/office/drawing/2014/main" id="{3437396E-4F18-4AD1-A04B-6C6EA1FFEE8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95518" y="4540611"/>
                <a:ext cx="539431" cy="486624"/>
              </a:xfrm>
              <a:prstGeom prst="rect">
                <a:avLst/>
              </a:prstGeom>
            </p:spPr>
          </p:pic>
        </p:grpSp>
        <p:sp>
          <p:nvSpPr>
            <p:cNvPr id="53" name="TextBox 79">
              <a:extLst>
                <a:ext uri="{FF2B5EF4-FFF2-40B4-BE49-F238E27FC236}">
                  <a16:creationId xmlns:a16="http://schemas.microsoft.com/office/drawing/2014/main" id="{72297DEF-310D-4D67-ADCC-488168450EEB}"/>
                </a:ext>
              </a:extLst>
            </p:cNvPr>
            <p:cNvSpPr txBox="1"/>
            <p:nvPr/>
          </p:nvSpPr>
          <p:spPr>
            <a:xfrm>
              <a:off x="3688262" y="5738929"/>
              <a:ext cx="1171687" cy="523220"/>
            </a:xfrm>
            <a:prstGeom prst="rect">
              <a:avLst/>
            </a:prstGeom>
            <a:noFill/>
          </p:spPr>
          <p:txBody>
            <a:bodyPr wrap="square" rtlCol="0">
              <a:spAutoFit/>
            </a:bodyPr>
            <a:lstStyle/>
            <a:p>
              <a:pPr algn="ctr" eaLnBrk="0" fontAlgn="base" hangingPunct="0">
                <a:spcBef>
                  <a:spcPct val="0"/>
                </a:spcBef>
                <a:spcAft>
                  <a:spcPct val="0"/>
                </a:spcAft>
              </a:pPr>
              <a:r>
                <a:rPr lang="fr-FR" sz="1400" dirty="0">
                  <a:solidFill>
                    <a:schemeClr val="bg2"/>
                  </a:solidFill>
                  <a:cs typeface="Arial" panose="020B0604020202020204" pitchFamily="34" charset="0"/>
                </a:rPr>
                <a:t>Profil Médical</a:t>
              </a:r>
            </a:p>
          </p:txBody>
        </p:sp>
        <p:grpSp>
          <p:nvGrpSpPr>
            <p:cNvPr id="54" name="Group 80">
              <a:extLst>
                <a:ext uri="{FF2B5EF4-FFF2-40B4-BE49-F238E27FC236}">
                  <a16:creationId xmlns:a16="http://schemas.microsoft.com/office/drawing/2014/main" id="{773C0D71-006C-462D-9798-D051FA57E5DF}"/>
                </a:ext>
              </a:extLst>
            </p:cNvPr>
            <p:cNvGrpSpPr/>
            <p:nvPr/>
          </p:nvGrpSpPr>
          <p:grpSpPr>
            <a:xfrm>
              <a:off x="5137656" y="4935822"/>
              <a:ext cx="754169" cy="753333"/>
              <a:chOff x="4225688" y="5466103"/>
              <a:chExt cx="754169" cy="753333"/>
            </a:xfrm>
          </p:grpSpPr>
          <p:sp>
            <p:nvSpPr>
              <p:cNvPr id="56" name="Oval 81">
                <a:extLst>
                  <a:ext uri="{FF2B5EF4-FFF2-40B4-BE49-F238E27FC236}">
                    <a16:creationId xmlns:a16="http://schemas.microsoft.com/office/drawing/2014/main" id="{8FD03508-7CC7-4527-9178-8E66962D5633}"/>
                  </a:ext>
                </a:extLst>
              </p:cNvPr>
              <p:cNvSpPr/>
              <p:nvPr/>
            </p:nvSpPr>
            <p:spPr>
              <a:xfrm>
                <a:off x="4225688" y="5466103"/>
                <a:ext cx="754169" cy="753333"/>
              </a:xfrm>
              <a:prstGeom prst="ellipse">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fr-FR" b="0" i="0" u="none" strike="noStrike" kern="0" cap="none" spc="0" normalizeH="0" baseline="0" noProof="0">
                  <a:ln>
                    <a:noFill/>
                  </a:ln>
                  <a:solidFill>
                    <a:schemeClr val="bg2"/>
                  </a:solidFill>
                  <a:effectLst/>
                  <a:uLnTx/>
                  <a:uFillTx/>
                  <a:ea typeface="+mn-ea"/>
                  <a:cs typeface="+mn-cs"/>
                </a:endParaRPr>
              </a:p>
            </p:txBody>
          </p:sp>
          <p:pic>
            <p:nvPicPr>
              <p:cNvPr id="57" name="Picture 82">
                <a:extLst>
                  <a:ext uri="{FF2B5EF4-FFF2-40B4-BE49-F238E27FC236}">
                    <a16:creationId xmlns:a16="http://schemas.microsoft.com/office/drawing/2014/main" id="{D4DA4405-20DA-4506-9529-6EAC5DDA2B7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86320" y="5633462"/>
                <a:ext cx="432777" cy="422764"/>
              </a:xfrm>
              <a:prstGeom prst="rect">
                <a:avLst/>
              </a:prstGeom>
            </p:spPr>
          </p:pic>
        </p:grpSp>
        <p:sp>
          <p:nvSpPr>
            <p:cNvPr id="55" name="TextBox 83">
              <a:extLst>
                <a:ext uri="{FF2B5EF4-FFF2-40B4-BE49-F238E27FC236}">
                  <a16:creationId xmlns:a16="http://schemas.microsoft.com/office/drawing/2014/main" id="{1372B306-D038-4438-8A88-7D623BBB6CE2}"/>
                </a:ext>
              </a:extLst>
            </p:cNvPr>
            <p:cNvSpPr txBox="1"/>
            <p:nvPr/>
          </p:nvSpPr>
          <p:spPr>
            <a:xfrm>
              <a:off x="4777008" y="5738928"/>
              <a:ext cx="1475335" cy="523220"/>
            </a:xfrm>
            <a:prstGeom prst="rect">
              <a:avLst/>
            </a:prstGeom>
            <a:noFill/>
          </p:spPr>
          <p:txBody>
            <a:bodyPr wrap="square" rtlCol="0">
              <a:spAutoFit/>
            </a:bodyPr>
            <a:lstStyle/>
            <a:p>
              <a:pPr algn="ctr" eaLnBrk="0" fontAlgn="base" hangingPunct="0">
                <a:spcBef>
                  <a:spcPct val="0"/>
                </a:spcBef>
                <a:spcAft>
                  <a:spcPct val="0"/>
                </a:spcAft>
              </a:pPr>
              <a:r>
                <a:rPr lang="fr-FR" sz="1400" dirty="0">
                  <a:solidFill>
                    <a:schemeClr val="bg2"/>
                  </a:solidFill>
                  <a:cs typeface="Arial" panose="020B0604020202020204" pitchFamily="34" charset="0"/>
                </a:rPr>
                <a:t>Carnet de vaccination</a:t>
              </a:r>
            </a:p>
          </p:txBody>
        </p:sp>
      </p:grpSp>
      <p:pic>
        <p:nvPicPr>
          <p:cNvPr id="64" name="Image 63"/>
          <p:cNvPicPr>
            <a:picLocks noChangeAspect="1"/>
          </p:cNvPicPr>
          <p:nvPr/>
        </p:nvPicPr>
        <p:blipFill>
          <a:blip r:embed="rId16" cstate="screen">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560496" y="764704"/>
            <a:ext cx="648000" cy="648000"/>
          </a:xfrm>
          <a:prstGeom prst="rect">
            <a:avLst/>
          </a:prstGeom>
        </p:spPr>
      </p:pic>
    </p:spTree>
    <p:extLst>
      <p:ext uri="{BB962C8B-B14F-4D97-AF65-F5344CB8AC3E}">
        <p14:creationId xmlns:p14="http://schemas.microsoft.com/office/powerpoint/2010/main" val="417158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11</a:t>
            </a:fld>
            <a:endParaRPr lang="fr-FR" dirty="0"/>
          </a:p>
        </p:txBody>
      </p:sp>
      <p:sp>
        <p:nvSpPr>
          <p:cNvPr id="4" name="Titre 3"/>
          <p:cNvSpPr>
            <a:spLocks noGrp="1"/>
          </p:cNvSpPr>
          <p:nvPr>
            <p:ph type="title"/>
          </p:nvPr>
        </p:nvSpPr>
        <p:spPr/>
        <p:txBody>
          <a:bodyPr/>
          <a:lstStyle/>
          <a:p>
            <a:r>
              <a:rPr lang="fr-FR" dirty="0"/>
              <a:t>La messagerie de santé</a:t>
            </a:r>
          </a:p>
        </p:txBody>
      </p:sp>
      <p:sp>
        <p:nvSpPr>
          <p:cNvPr id="6" name="TextBox 67">
            <a:extLst>
              <a:ext uri="{FF2B5EF4-FFF2-40B4-BE49-F238E27FC236}">
                <a16:creationId xmlns:a16="http://schemas.microsoft.com/office/drawing/2014/main" id="{9789AAE3-A890-4E05-8115-ADE97F3967D6}"/>
              </a:ext>
            </a:extLst>
          </p:cNvPr>
          <p:cNvSpPr txBox="1"/>
          <p:nvPr/>
        </p:nvSpPr>
        <p:spPr>
          <a:xfrm>
            <a:off x="1017065" y="2094261"/>
            <a:ext cx="6354695" cy="307777"/>
          </a:xfrm>
          <a:prstGeom prst="rect">
            <a:avLst/>
          </a:prstGeom>
          <a:noFill/>
        </p:spPr>
        <p:txBody>
          <a:bodyPr wrap="square" rtlCol="0">
            <a:spAutoFit/>
          </a:bodyPr>
          <a:lstStyle/>
          <a:p>
            <a:pPr eaLnBrk="0" fontAlgn="base" hangingPunct="0">
              <a:spcBef>
                <a:spcPct val="0"/>
              </a:spcBef>
              <a:spcAft>
                <a:spcPct val="0"/>
              </a:spcAft>
            </a:pPr>
            <a:r>
              <a:rPr lang="fr-FR" sz="1400" dirty="0">
                <a:solidFill>
                  <a:schemeClr val="bg2"/>
                </a:solidFill>
                <a:cs typeface="Arial" panose="020B0604020202020204" pitchFamily="34" charset="0"/>
              </a:rPr>
              <a:t>La</a:t>
            </a:r>
            <a:r>
              <a:rPr lang="fr-FR" sz="1400" dirty="0">
                <a:solidFill>
                  <a:srgbClr val="333333"/>
                </a:solidFill>
                <a:cs typeface="Arial" panose="020B0604020202020204" pitchFamily="34" charset="0"/>
              </a:rPr>
              <a:t> </a:t>
            </a:r>
            <a:r>
              <a:rPr lang="fr-FR" sz="1400" b="1" dirty="0">
                <a:solidFill>
                  <a:schemeClr val="accent3"/>
                </a:solidFill>
                <a:cs typeface="Arial" panose="020B0604020202020204" pitchFamily="34" charset="0"/>
              </a:rPr>
              <a:t>Messagerie</a:t>
            </a:r>
            <a:r>
              <a:rPr lang="fr-FR" sz="1400" dirty="0">
                <a:solidFill>
                  <a:srgbClr val="333333"/>
                </a:solidFill>
                <a:cs typeface="Arial" panose="020B0604020202020204" pitchFamily="34" charset="0"/>
              </a:rPr>
              <a:t> </a:t>
            </a:r>
            <a:r>
              <a:rPr lang="fr-FR" sz="1400" dirty="0">
                <a:solidFill>
                  <a:schemeClr val="bg2"/>
                </a:solidFill>
                <a:cs typeface="Arial" panose="020B0604020202020204" pitchFamily="34" charset="0"/>
              </a:rPr>
              <a:t>permet à l’usager d’échanger et d’être notifié d’événements :</a:t>
            </a:r>
          </a:p>
        </p:txBody>
      </p:sp>
      <p:grpSp>
        <p:nvGrpSpPr>
          <p:cNvPr id="7" name="Group 1">
            <a:extLst>
              <a:ext uri="{FF2B5EF4-FFF2-40B4-BE49-F238E27FC236}">
                <a16:creationId xmlns:a16="http://schemas.microsoft.com/office/drawing/2014/main" id="{6BCCD6B0-D1FF-4063-961C-502844C385C3}"/>
              </a:ext>
            </a:extLst>
          </p:cNvPr>
          <p:cNvGrpSpPr/>
          <p:nvPr/>
        </p:nvGrpSpPr>
        <p:grpSpPr>
          <a:xfrm>
            <a:off x="1161891" y="2517331"/>
            <a:ext cx="6275344" cy="1211451"/>
            <a:chOff x="1162766" y="2376773"/>
            <a:chExt cx="6275344" cy="1211451"/>
          </a:xfrm>
        </p:grpSpPr>
        <p:sp>
          <p:nvSpPr>
            <p:cNvPr id="9" name="TextBox 25">
              <a:extLst>
                <a:ext uri="{FF2B5EF4-FFF2-40B4-BE49-F238E27FC236}">
                  <a16:creationId xmlns:a16="http://schemas.microsoft.com/office/drawing/2014/main" id="{30DBF8BA-C803-4577-A459-6E80149FF4B8}"/>
                </a:ext>
              </a:extLst>
            </p:cNvPr>
            <p:cNvSpPr txBox="1"/>
            <p:nvPr/>
          </p:nvSpPr>
          <p:spPr>
            <a:xfrm>
              <a:off x="4901868" y="2376773"/>
              <a:ext cx="2536242" cy="523220"/>
            </a:xfrm>
            <a:prstGeom prst="rect">
              <a:avLst/>
            </a:prstGeom>
            <a:noFill/>
          </p:spPr>
          <p:txBody>
            <a:bodyPr wrap="square" rtlCol="0">
              <a:spAutoFit/>
            </a:bodyPr>
            <a:lstStyle/>
            <a:p>
              <a:pPr eaLnBrk="0" fontAlgn="base" hangingPunct="0">
                <a:spcBef>
                  <a:spcPct val="0"/>
                </a:spcBef>
                <a:spcAft>
                  <a:spcPct val="0"/>
                </a:spcAft>
              </a:pPr>
              <a:r>
                <a:rPr lang="fr-FR" sz="1400">
                  <a:solidFill>
                    <a:schemeClr val="bg2"/>
                  </a:solidFill>
                  <a:cs typeface="Arial" panose="020B0604020202020204" pitchFamily="34" charset="0"/>
                </a:rPr>
                <a:t>Des échanges avec son cercle de soin</a:t>
              </a:r>
            </a:p>
          </p:txBody>
        </p:sp>
        <p:sp>
          <p:nvSpPr>
            <p:cNvPr id="10" name="TextBox 26">
              <a:extLst>
                <a:ext uri="{FF2B5EF4-FFF2-40B4-BE49-F238E27FC236}">
                  <a16:creationId xmlns:a16="http://schemas.microsoft.com/office/drawing/2014/main" id="{66E09672-C96D-4D29-B057-27B1D63D5054}"/>
                </a:ext>
              </a:extLst>
            </p:cNvPr>
            <p:cNvSpPr txBox="1"/>
            <p:nvPr/>
          </p:nvSpPr>
          <p:spPr>
            <a:xfrm>
              <a:off x="1711863" y="2390933"/>
              <a:ext cx="2323016" cy="523220"/>
            </a:xfrm>
            <a:prstGeom prst="rect">
              <a:avLst/>
            </a:prstGeom>
            <a:noFill/>
          </p:spPr>
          <p:txBody>
            <a:bodyPr wrap="square" rtlCol="0">
              <a:spAutoFit/>
            </a:bodyPr>
            <a:lstStyle/>
            <a:p>
              <a:pPr eaLnBrk="0" fontAlgn="base" hangingPunct="0">
                <a:spcBef>
                  <a:spcPct val="0"/>
                </a:spcBef>
                <a:spcAft>
                  <a:spcPct val="0"/>
                </a:spcAft>
              </a:pPr>
              <a:r>
                <a:rPr lang="fr-FR" sz="1400" dirty="0">
                  <a:solidFill>
                    <a:schemeClr val="bg2"/>
                  </a:solidFill>
                  <a:cs typeface="Arial" panose="020B0604020202020204" pitchFamily="34" charset="0"/>
                </a:rPr>
                <a:t>Une messagerie sécurisée et facile d’usage</a:t>
              </a:r>
            </a:p>
          </p:txBody>
        </p:sp>
        <p:sp>
          <p:nvSpPr>
            <p:cNvPr id="11" name="TextBox 27">
              <a:extLst>
                <a:ext uri="{FF2B5EF4-FFF2-40B4-BE49-F238E27FC236}">
                  <a16:creationId xmlns:a16="http://schemas.microsoft.com/office/drawing/2014/main" id="{B6B1F218-E322-4C25-A4AA-7A2613A7CBBD}"/>
                </a:ext>
              </a:extLst>
            </p:cNvPr>
            <p:cNvSpPr txBox="1"/>
            <p:nvPr/>
          </p:nvSpPr>
          <p:spPr>
            <a:xfrm>
              <a:off x="1759255" y="3065004"/>
              <a:ext cx="2078771" cy="523220"/>
            </a:xfrm>
            <a:prstGeom prst="rect">
              <a:avLst/>
            </a:prstGeom>
            <a:noFill/>
          </p:spPr>
          <p:txBody>
            <a:bodyPr wrap="square" rtlCol="0">
              <a:spAutoFit/>
            </a:bodyPr>
            <a:lstStyle/>
            <a:p>
              <a:pPr eaLnBrk="0" fontAlgn="base" hangingPunct="0">
                <a:spcBef>
                  <a:spcPct val="0"/>
                </a:spcBef>
                <a:spcAft>
                  <a:spcPct val="0"/>
                </a:spcAft>
              </a:pPr>
              <a:r>
                <a:rPr lang="fr-FR" sz="1400">
                  <a:solidFill>
                    <a:schemeClr val="bg2"/>
                  </a:solidFill>
                  <a:cs typeface="Arial" panose="020B0604020202020204" pitchFamily="34" charset="0"/>
                </a:rPr>
                <a:t>Envoi et réception de pièces jointes </a:t>
              </a:r>
            </a:p>
          </p:txBody>
        </p:sp>
        <p:sp>
          <p:nvSpPr>
            <p:cNvPr id="12" name="Ellipse 11">
              <a:extLst>
                <a:ext uri="{FF2B5EF4-FFF2-40B4-BE49-F238E27FC236}">
                  <a16:creationId xmlns:a16="http://schemas.microsoft.com/office/drawing/2014/main" id="{1B238A73-424C-42FC-80CC-7B7BCAF96CA1}"/>
                </a:ext>
              </a:extLst>
            </p:cNvPr>
            <p:cNvSpPr/>
            <p:nvPr/>
          </p:nvSpPr>
          <p:spPr>
            <a:xfrm>
              <a:off x="1163168" y="2381648"/>
              <a:ext cx="522126" cy="49019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a:solidFill>
                  <a:schemeClr val="bg2"/>
                </a:solidFill>
              </a:endParaRPr>
            </a:p>
          </p:txBody>
        </p:sp>
        <p:sp>
          <p:nvSpPr>
            <p:cNvPr id="13" name="Ellipse 12">
              <a:extLst>
                <a:ext uri="{FF2B5EF4-FFF2-40B4-BE49-F238E27FC236}">
                  <a16:creationId xmlns:a16="http://schemas.microsoft.com/office/drawing/2014/main" id="{683820BA-E4E4-461E-8BC4-CE85B4463ACB}"/>
                </a:ext>
              </a:extLst>
            </p:cNvPr>
            <p:cNvSpPr/>
            <p:nvPr/>
          </p:nvSpPr>
          <p:spPr>
            <a:xfrm>
              <a:off x="4300639" y="2389395"/>
              <a:ext cx="522126" cy="49019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a:solidFill>
                  <a:schemeClr val="bg2"/>
                </a:solidFill>
              </a:endParaRPr>
            </a:p>
          </p:txBody>
        </p:sp>
        <p:sp>
          <p:nvSpPr>
            <p:cNvPr id="15" name="Ellipse 14">
              <a:extLst>
                <a:ext uri="{FF2B5EF4-FFF2-40B4-BE49-F238E27FC236}">
                  <a16:creationId xmlns:a16="http://schemas.microsoft.com/office/drawing/2014/main" id="{4E72C0A5-67D3-44A8-AA94-E7CA09E929C5}"/>
                </a:ext>
              </a:extLst>
            </p:cNvPr>
            <p:cNvSpPr/>
            <p:nvPr/>
          </p:nvSpPr>
          <p:spPr>
            <a:xfrm>
              <a:off x="1162766" y="3081517"/>
              <a:ext cx="522126" cy="490194"/>
            </a:xfrm>
            <a:prstGeom prst="ellipse">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fr-FR" sz="1200">
                <a:solidFill>
                  <a:schemeClr val="bg2"/>
                </a:solidFill>
              </a:endParaRPr>
            </a:p>
          </p:txBody>
        </p:sp>
        <p:pic>
          <p:nvPicPr>
            <p:cNvPr id="16" name="Graphic 68">
              <a:extLst>
                <a:ext uri="{FF2B5EF4-FFF2-40B4-BE49-F238E27FC236}">
                  <a16:creationId xmlns:a16="http://schemas.microsoft.com/office/drawing/2014/main" id="{4394EB47-F25D-400C-809C-8FFB24EC9F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5770" y="2458685"/>
              <a:ext cx="356119" cy="356119"/>
            </a:xfrm>
            <a:prstGeom prst="rect">
              <a:avLst/>
            </a:prstGeom>
          </p:spPr>
        </p:pic>
        <p:pic>
          <p:nvPicPr>
            <p:cNvPr id="17" name="Graphic 69">
              <a:extLst>
                <a:ext uri="{FF2B5EF4-FFF2-40B4-BE49-F238E27FC236}">
                  <a16:creationId xmlns:a16="http://schemas.microsoft.com/office/drawing/2014/main" id="{44D311D6-DBBE-415E-BCD9-72831479952B}"/>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84495" y="2458780"/>
              <a:ext cx="358574" cy="358574"/>
            </a:xfrm>
            <a:prstGeom prst="rect">
              <a:avLst/>
            </a:prstGeom>
          </p:spPr>
        </p:pic>
        <p:sp>
          <p:nvSpPr>
            <p:cNvPr id="19" name="Figure">
              <a:extLst>
                <a:ext uri="{FF2B5EF4-FFF2-40B4-BE49-F238E27FC236}">
                  <a16:creationId xmlns:a16="http://schemas.microsoft.com/office/drawing/2014/main" id="{43B615EC-A72A-45D0-AFE7-52D30AB9EB3A}"/>
                </a:ext>
              </a:extLst>
            </p:cNvPr>
            <p:cNvSpPr/>
            <p:nvPr/>
          </p:nvSpPr>
          <p:spPr>
            <a:xfrm>
              <a:off x="1294525" y="3138034"/>
              <a:ext cx="239376" cy="338554"/>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5"/>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5"/>
                    <a:pt x="16014" y="4909"/>
                    <a:pt x="16200" y="4909"/>
                  </a:cubicBezTo>
                  <a:cubicBezTo>
                    <a:pt x="16572" y="4909"/>
                    <a:pt x="16875" y="4690"/>
                    <a:pt x="16875" y="4418"/>
                  </a:cubicBezTo>
                  <a:cubicBezTo>
                    <a:pt x="16875" y="4283"/>
                    <a:pt x="16800" y="4161"/>
                    <a:pt x="16677" y="4071"/>
                  </a:cubicBezTo>
                  <a:lnTo>
                    <a:pt x="11277" y="144"/>
                  </a:lnTo>
                  <a:cubicBezTo>
                    <a:pt x="11155" y="55"/>
                    <a:pt x="10986" y="0"/>
                    <a:pt x="10800" y="0"/>
                  </a:cubicBezTo>
                  <a:cubicBezTo>
                    <a:pt x="10614" y="0"/>
                    <a:pt x="10445" y="55"/>
                    <a:pt x="10323" y="144"/>
                  </a:cubicBezTo>
                  <a:lnTo>
                    <a:pt x="4923" y="4071"/>
                  </a:lnTo>
                  <a:cubicBezTo>
                    <a:pt x="4800" y="4161"/>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1"/>
                    <a:pt x="303" y="21600"/>
                    <a:pt x="675" y="21600"/>
                  </a:cubicBezTo>
                  <a:lnTo>
                    <a:pt x="20925" y="21600"/>
                  </a:lnTo>
                  <a:cubicBezTo>
                    <a:pt x="21297" y="21600"/>
                    <a:pt x="21600" y="21381"/>
                    <a:pt x="21600" y="21109"/>
                  </a:cubicBezTo>
                  <a:lnTo>
                    <a:pt x="21600" y="7364"/>
                  </a:lnTo>
                  <a:cubicBezTo>
                    <a:pt x="21600" y="7093"/>
                    <a:pt x="21297" y="6873"/>
                    <a:pt x="20925" y="6873"/>
                  </a:cubicBezTo>
                </a:path>
              </a:pathLst>
            </a:custGeom>
            <a:solidFill>
              <a:schemeClr val="bg1"/>
            </a:solidFill>
            <a:ln w="12700">
              <a:noFill/>
              <a:miter lim="400000"/>
            </a:ln>
          </p:spPr>
          <p:txBody>
            <a:bodyPr lIns="38100" tIns="38100" rIns="38100" bIns="38100" anchor="ctr"/>
            <a:lstStyle/>
            <a:p>
              <a:pPr defTabSz="457200">
                <a:lnSpc>
                  <a:spcPct val="10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solidFill>
                  <a:schemeClr val="bg2"/>
                </a:solidFill>
              </a:endParaRPr>
            </a:p>
          </p:txBody>
        </p:sp>
      </p:grpSp>
      <p:sp>
        <p:nvSpPr>
          <p:cNvPr id="20" name="TextBox 72">
            <a:extLst>
              <a:ext uri="{FF2B5EF4-FFF2-40B4-BE49-F238E27FC236}">
                <a16:creationId xmlns:a16="http://schemas.microsoft.com/office/drawing/2014/main" id="{F96AD5CA-C378-4252-9CE5-F10B1D3C7395}"/>
              </a:ext>
            </a:extLst>
          </p:cNvPr>
          <p:cNvSpPr txBox="1"/>
          <p:nvPr/>
        </p:nvSpPr>
        <p:spPr>
          <a:xfrm>
            <a:off x="958849" y="4148364"/>
            <a:ext cx="3863041" cy="1754326"/>
          </a:xfrm>
          <a:prstGeom prst="rect">
            <a:avLst/>
          </a:prstGeom>
          <a:noFill/>
        </p:spPr>
        <p:txBody>
          <a:bodyPr wrap="square" rtlCol="0">
            <a:spAutoFit/>
          </a:bodyPr>
          <a:lstStyle/>
          <a:p>
            <a:pPr algn="just" eaLnBrk="0" fontAlgn="base" hangingPunct="0">
              <a:spcBef>
                <a:spcPct val="0"/>
              </a:spcBef>
              <a:spcAft>
                <a:spcPct val="0"/>
              </a:spcAft>
            </a:pPr>
            <a:r>
              <a:rPr lang="fr-FR" sz="1200" dirty="0">
                <a:solidFill>
                  <a:schemeClr val="bg2"/>
                </a:solidFill>
                <a:cs typeface="Arial" panose="020B0604020202020204" pitchFamily="34" charset="0"/>
              </a:rPr>
              <a:t>La messagerie permettra à l’usager d</a:t>
            </a:r>
            <a:r>
              <a:rPr lang="fr-FR" sz="1200" dirty="0">
                <a:solidFill>
                  <a:srgbClr val="333333"/>
                </a:solidFill>
                <a:cs typeface="Arial" panose="020B0604020202020204" pitchFamily="34" charset="0"/>
              </a:rPr>
              <a:t>’</a:t>
            </a:r>
            <a:r>
              <a:rPr lang="fr-FR" sz="1200" b="1" dirty="0">
                <a:solidFill>
                  <a:schemeClr val="accent3"/>
                </a:solidFill>
                <a:cs typeface="Arial" panose="020B0604020202020204" pitchFamily="34" charset="0"/>
              </a:rPr>
              <a:t>échanger</a:t>
            </a:r>
            <a:r>
              <a:rPr lang="fr-FR" sz="1200" dirty="0">
                <a:solidFill>
                  <a:srgbClr val="333333"/>
                </a:solidFill>
                <a:cs typeface="Arial" panose="020B0604020202020204" pitchFamily="34" charset="0"/>
              </a:rPr>
              <a:t> </a:t>
            </a:r>
            <a:r>
              <a:rPr lang="fr-FR" sz="1200" dirty="0">
                <a:solidFill>
                  <a:schemeClr val="bg2"/>
                </a:solidFill>
                <a:cs typeface="Arial" panose="020B0604020202020204" pitchFamily="34" charset="0"/>
              </a:rPr>
              <a:t>avec ses professionnels de santé.</a:t>
            </a:r>
          </a:p>
          <a:p>
            <a:pPr algn="just" eaLnBrk="0" fontAlgn="base" hangingPunct="0">
              <a:spcBef>
                <a:spcPct val="0"/>
              </a:spcBef>
              <a:spcAft>
                <a:spcPct val="0"/>
              </a:spcAft>
            </a:pPr>
            <a:endParaRPr lang="fr-FR" sz="1200" dirty="0">
              <a:solidFill>
                <a:schemeClr val="bg2"/>
              </a:solidFill>
              <a:cs typeface="Arial" panose="020B0604020202020204" pitchFamily="34" charset="0"/>
            </a:endParaRPr>
          </a:p>
          <a:p>
            <a:pPr algn="just" eaLnBrk="0" fontAlgn="base" hangingPunct="0">
              <a:spcBef>
                <a:spcPct val="0"/>
              </a:spcBef>
              <a:spcAft>
                <a:spcPct val="0"/>
              </a:spcAft>
            </a:pPr>
            <a:r>
              <a:rPr lang="fr-FR" sz="1200" dirty="0">
                <a:solidFill>
                  <a:schemeClr val="bg2"/>
                </a:solidFill>
                <a:cs typeface="Arial" panose="020B0604020202020204" pitchFamily="34" charset="0"/>
              </a:rPr>
              <a:t>L’usager ne pourra pas contacter un professionnel de santé s’il n’a pas déjà été contacté par celui-ci.</a:t>
            </a:r>
          </a:p>
          <a:p>
            <a:pPr algn="just" eaLnBrk="0" fontAlgn="base" hangingPunct="0">
              <a:spcBef>
                <a:spcPct val="0"/>
              </a:spcBef>
              <a:spcAft>
                <a:spcPct val="0"/>
              </a:spcAft>
            </a:pPr>
            <a:endParaRPr lang="fr-FR" sz="1200" dirty="0">
              <a:solidFill>
                <a:schemeClr val="bg2"/>
              </a:solidFill>
              <a:cs typeface="Arial" panose="020B0604020202020204" pitchFamily="34" charset="0"/>
            </a:endParaRPr>
          </a:p>
          <a:p>
            <a:pPr algn="just" eaLnBrk="0" fontAlgn="base" hangingPunct="0">
              <a:spcBef>
                <a:spcPct val="0"/>
              </a:spcBef>
              <a:spcAft>
                <a:spcPct val="0"/>
              </a:spcAft>
            </a:pPr>
            <a:r>
              <a:rPr lang="fr-FR" sz="1200" dirty="0">
                <a:solidFill>
                  <a:schemeClr val="bg2"/>
                </a:solidFill>
                <a:cs typeface="Arial" panose="020B0604020202020204" pitchFamily="34" charset="0"/>
              </a:rPr>
              <a:t>Les documents reçus via la messagerie peuvent être directement enregistrés dans le dossier médical de Mon espace santé.</a:t>
            </a:r>
          </a:p>
        </p:txBody>
      </p:sp>
      <p:pic>
        <p:nvPicPr>
          <p:cNvPr id="21" name="Picture 3">
            <a:extLst>
              <a:ext uri="{FF2B5EF4-FFF2-40B4-BE49-F238E27FC236}">
                <a16:creationId xmlns:a16="http://schemas.microsoft.com/office/drawing/2014/main" id="{9EA469F5-AE01-43C2-B4AF-FB6A5608E1A2}"/>
              </a:ext>
            </a:extLst>
          </p:cNvPr>
          <p:cNvPicPr>
            <a:picLocks noChangeAspect="1"/>
          </p:cNvPicPr>
          <p:nvPr/>
        </p:nvPicPr>
        <p:blipFill>
          <a:blip r:embed="rId6"/>
          <a:stretch>
            <a:fillRect/>
          </a:stretch>
        </p:blipFill>
        <p:spPr>
          <a:xfrm>
            <a:off x="9624392" y="1919592"/>
            <a:ext cx="1823541" cy="4457544"/>
          </a:xfrm>
          <a:prstGeom prst="rect">
            <a:avLst/>
          </a:prstGeom>
          <a:ln w="76200">
            <a:solidFill>
              <a:schemeClr val="tx1">
                <a:lumMod val="20000"/>
                <a:lumOff val="80000"/>
              </a:schemeClr>
            </a:solidFill>
          </a:ln>
        </p:spPr>
      </p:pic>
      <p:pic>
        <p:nvPicPr>
          <p:cNvPr id="22" name="Image 21"/>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0632504" y="764704"/>
            <a:ext cx="648000" cy="648000"/>
          </a:xfrm>
          <a:prstGeom prst="rect">
            <a:avLst/>
          </a:prstGeom>
        </p:spPr>
      </p:pic>
      <p:sp>
        <p:nvSpPr>
          <p:cNvPr id="2" name="Rectangle 1"/>
          <p:cNvSpPr/>
          <p:nvPr/>
        </p:nvSpPr>
        <p:spPr>
          <a:xfrm>
            <a:off x="5015880" y="4148364"/>
            <a:ext cx="4165166" cy="1754326"/>
          </a:xfrm>
          <a:prstGeom prst="rect">
            <a:avLst/>
          </a:prstGeom>
          <a:solidFill>
            <a:schemeClr val="bg1">
              <a:lumMod val="95000"/>
            </a:schemeClr>
          </a:solidFill>
        </p:spPr>
        <p:txBody>
          <a:bodyPr wrap="square">
            <a:spAutoFit/>
          </a:bodyPr>
          <a:lstStyle/>
          <a:p>
            <a:r>
              <a:rPr lang="fr-FR" sz="1200" dirty="0">
                <a:solidFill>
                  <a:schemeClr val="bg2"/>
                </a:solidFill>
              </a:rPr>
              <a:t>Les professionnels de santé habilités à utiliser la messagerie sont les professionnels équipés de la </a:t>
            </a:r>
            <a:r>
              <a:rPr lang="fr-FR" sz="1200" b="1" dirty="0">
                <a:solidFill>
                  <a:schemeClr val="accent3"/>
                </a:solidFill>
              </a:rPr>
              <a:t>Messagerie Sécurisée en Santé</a:t>
            </a:r>
            <a:r>
              <a:rPr lang="fr-FR" sz="1200" dirty="0">
                <a:solidFill>
                  <a:schemeClr val="bg2"/>
                </a:solidFill>
              </a:rPr>
              <a:t>. </a:t>
            </a:r>
          </a:p>
          <a:p>
            <a:endParaRPr lang="fr-FR" sz="1200" dirty="0">
              <a:solidFill>
                <a:schemeClr val="bg2"/>
              </a:solidFill>
            </a:endParaRPr>
          </a:p>
          <a:p>
            <a:r>
              <a:rPr lang="fr-FR" sz="1200" dirty="0">
                <a:solidFill>
                  <a:schemeClr val="bg2"/>
                </a:solidFill>
              </a:rPr>
              <a:t>Il s'agit d'un espace de confiance national permettant à des </a:t>
            </a:r>
            <a:r>
              <a:rPr lang="fr-FR" sz="1200" b="1" dirty="0">
                <a:solidFill>
                  <a:schemeClr val="accent3"/>
                </a:solidFill>
              </a:rPr>
              <a:t>professionnels de santé référencés auprès de l'Agence du Numérique en Santé </a:t>
            </a:r>
            <a:r>
              <a:rPr lang="fr-FR" sz="1200" dirty="0">
                <a:solidFill>
                  <a:schemeClr val="bg2"/>
                </a:solidFill>
              </a:rPr>
              <a:t>d'échanger par email dans un environnement informatique garantissant la sécurité et la confidentialité des données échangées.</a:t>
            </a:r>
          </a:p>
        </p:txBody>
      </p:sp>
      <p:pic>
        <p:nvPicPr>
          <p:cNvPr id="1026" name="Picture 2" descr="C:\Users\ROSAYE-09813\Downloads\symbole-dinterface-de-cadenas-de-verrouillage.png"/>
          <p:cNvPicPr>
            <a:picLocks noChangeAspect="1" noChangeArrowheads="1"/>
          </p:cNvPicPr>
          <p:nvPr/>
        </p:nvPicPr>
        <p:blipFill>
          <a:blip r:embed="rId9">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57163" y="3504876"/>
            <a:ext cx="482600" cy="44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82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1055440" y="2639216"/>
            <a:ext cx="3670778" cy="3217788"/>
          </a:xfrm>
        </p:spPr>
        <p:txBody>
          <a:bodyPr>
            <a:normAutofit/>
          </a:bodyPr>
          <a:lstStyle/>
          <a:p>
            <a:r>
              <a:rPr lang="fr-FR" sz="1400" dirty="0">
                <a:solidFill>
                  <a:schemeClr val="bg2"/>
                </a:solidFill>
              </a:rPr>
              <a:t>L’usager à la possibilité d’activer Mon espace santé pour ses enfants. </a:t>
            </a:r>
          </a:p>
          <a:p>
            <a:r>
              <a:rPr lang="fr-FR" sz="1400" dirty="0">
                <a:solidFill>
                  <a:schemeClr val="bg2"/>
                </a:solidFill>
              </a:rPr>
              <a:t>Leurs profils sont directement rattachés au profil Mon espace santé du parent.</a:t>
            </a: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12</a:t>
            </a:fld>
            <a:endParaRPr lang="fr-FR" dirty="0"/>
          </a:p>
        </p:txBody>
      </p:sp>
      <p:sp>
        <p:nvSpPr>
          <p:cNvPr id="4" name="Titre 3"/>
          <p:cNvSpPr>
            <a:spLocks noGrp="1"/>
          </p:cNvSpPr>
          <p:nvPr>
            <p:ph type="title"/>
          </p:nvPr>
        </p:nvSpPr>
        <p:spPr/>
        <p:txBody>
          <a:bodyPr/>
          <a:lstStyle/>
          <a:p>
            <a:r>
              <a:rPr lang="fr-FR" dirty="0"/>
              <a:t>La gestion multi-profil</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152" y="4094168"/>
            <a:ext cx="3429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1127448" y="1992885"/>
            <a:ext cx="3672408" cy="646331"/>
          </a:xfrm>
          <a:prstGeom prst="rect">
            <a:avLst/>
          </a:prstGeom>
          <a:noFill/>
        </p:spPr>
        <p:txBody>
          <a:bodyPr wrap="square" rtlCol="0">
            <a:spAutoFit/>
          </a:bodyPr>
          <a:lstStyle/>
          <a:p>
            <a:r>
              <a:rPr lang="fr-FR" dirty="0">
                <a:solidFill>
                  <a:schemeClr val="tx2"/>
                </a:solidFill>
              </a:rPr>
              <a:t>Pour gérer sa santé et celle de ses enfants</a:t>
            </a:r>
          </a:p>
        </p:txBody>
      </p:sp>
      <p:pic>
        <p:nvPicPr>
          <p:cNvPr id="163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423" t="2975" r="4043" b="1787"/>
          <a:stretch/>
        </p:blipFill>
        <p:spPr bwMode="auto">
          <a:xfrm>
            <a:off x="7320136" y="2181921"/>
            <a:ext cx="1499617" cy="3429000"/>
          </a:xfrm>
          <a:prstGeom prst="rect">
            <a:avLst/>
          </a:prstGeom>
          <a:noFill/>
          <a:ln w="76200">
            <a:solidFill>
              <a:schemeClr val="tx1">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30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13</a:t>
            </a:fld>
            <a:endParaRPr lang="fr-FR" dirty="0"/>
          </a:p>
        </p:txBody>
      </p:sp>
      <p:sp>
        <p:nvSpPr>
          <p:cNvPr id="4" name="Titre 3"/>
          <p:cNvSpPr>
            <a:spLocks noGrp="1"/>
          </p:cNvSpPr>
          <p:nvPr>
            <p:ph type="title"/>
          </p:nvPr>
        </p:nvSpPr>
        <p:spPr/>
        <p:txBody>
          <a:bodyPr/>
          <a:lstStyle/>
          <a:p>
            <a:pPr lvl="0"/>
            <a:r>
              <a:rPr lang="en-US" sz="2400" cap="none" dirty="0">
                <a:latin typeface="Calibri"/>
              </a:rPr>
              <a:t>PRINCIPES DE L’OPT-OUT</a:t>
            </a:r>
            <a:endParaRPr lang="fr-FR" dirty="0"/>
          </a:p>
        </p:txBody>
      </p:sp>
      <p:sp>
        <p:nvSpPr>
          <p:cNvPr id="5" name="Rectangle 4">
            <a:extLst>
              <a:ext uri="{FF2B5EF4-FFF2-40B4-BE49-F238E27FC236}">
                <a16:creationId xmlns:a16="http://schemas.microsoft.com/office/drawing/2014/main" id="{47B73006-1C10-4A22-9653-AFAD74D1B1B8}"/>
              </a:ext>
            </a:extLst>
          </p:cNvPr>
          <p:cNvSpPr/>
          <p:nvPr/>
        </p:nvSpPr>
        <p:spPr>
          <a:xfrm>
            <a:off x="726414" y="1772816"/>
            <a:ext cx="10692179" cy="718658"/>
          </a:xfrm>
          <a:prstGeom prst="rect">
            <a:avLst/>
          </a:prstGeom>
        </p:spPr>
        <p:txBody>
          <a:bodyPr wrap="square">
            <a:spAutoFit/>
          </a:bodyPr>
          <a:lstStyle/>
          <a:p>
            <a:pPr lvl="0">
              <a:lnSpc>
                <a:spcPct val="85000"/>
              </a:lnSpc>
              <a:spcAft>
                <a:spcPts val="600"/>
              </a:spcAft>
              <a:buClr>
                <a:srgbClr val="FFE600"/>
              </a:buClr>
              <a:buSzPct val="70000"/>
              <a:defRPr/>
            </a:pPr>
            <a:r>
              <a:rPr lang="fr-FR" sz="1400" dirty="0">
                <a:solidFill>
                  <a:schemeClr val="bg2"/>
                </a:solidFill>
              </a:rPr>
              <a:t>L</a:t>
            </a:r>
            <a:r>
              <a:rPr lang="fr-FR" sz="1400" dirty="0">
                <a:solidFill>
                  <a:srgbClr val="333333"/>
                </a:solidFill>
              </a:rPr>
              <a:t>’</a:t>
            </a:r>
            <a:r>
              <a:rPr lang="fr-FR" sz="1400" b="1" i="1" dirty="0">
                <a:solidFill>
                  <a:schemeClr val="tx2"/>
                </a:solidFill>
              </a:rPr>
              <a:t>Opt-Out</a:t>
            </a:r>
            <a:r>
              <a:rPr lang="fr-FR" sz="1400" i="1" dirty="0">
                <a:solidFill>
                  <a:srgbClr val="333333"/>
                </a:solidFill>
              </a:rPr>
              <a:t> </a:t>
            </a:r>
            <a:r>
              <a:rPr lang="fr-FR" sz="1400" dirty="0">
                <a:solidFill>
                  <a:schemeClr val="bg2"/>
                </a:solidFill>
              </a:rPr>
              <a:t>est un</a:t>
            </a:r>
            <a:r>
              <a:rPr lang="fr-FR" sz="1400" i="1" dirty="0">
                <a:solidFill>
                  <a:schemeClr val="bg2"/>
                </a:solidFill>
              </a:rPr>
              <a:t> </a:t>
            </a:r>
            <a:r>
              <a:rPr lang="fr-FR" sz="1400" dirty="0">
                <a:solidFill>
                  <a:schemeClr val="bg2"/>
                </a:solidFill>
              </a:rPr>
              <a:t>process de création de masse automatique des profils, sauf opposition. Il sera mis en place pour le déploiement de Mon espace santé.</a:t>
            </a:r>
          </a:p>
          <a:p>
            <a:pPr lvl="0">
              <a:lnSpc>
                <a:spcPct val="85000"/>
              </a:lnSpc>
              <a:spcAft>
                <a:spcPts val="600"/>
              </a:spcAft>
              <a:buClr>
                <a:srgbClr val="FFE600"/>
              </a:buClr>
              <a:buSzPct val="70000"/>
              <a:defRPr/>
            </a:pPr>
            <a:r>
              <a:rPr lang="fr-FR" sz="1400" dirty="0">
                <a:solidFill>
                  <a:srgbClr val="333333"/>
                </a:solidFill>
              </a:rPr>
              <a:t>L’</a:t>
            </a:r>
            <a:r>
              <a:rPr lang="fr-FR" sz="1400" b="1" i="1" dirty="0">
                <a:solidFill>
                  <a:schemeClr val="tx2"/>
                </a:solidFill>
              </a:rPr>
              <a:t>Opt-In</a:t>
            </a:r>
            <a:r>
              <a:rPr lang="fr-FR" sz="1400" i="1" dirty="0">
                <a:solidFill>
                  <a:srgbClr val="333333"/>
                </a:solidFill>
              </a:rPr>
              <a:t>, </a:t>
            </a:r>
            <a:r>
              <a:rPr lang="fr-FR" sz="1400" dirty="0">
                <a:solidFill>
                  <a:schemeClr val="bg2"/>
                </a:solidFill>
              </a:rPr>
              <a:t>pratiqué jusqu’ici pour le Dossier médical partagé, était une ouverture des profils par les usagers volontaires, petit à petit.</a:t>
            </a:r>
            <a:endParaRPr kumimoji="0" lang="fr-FR" sz="1400" b="0" i="1" u="none" strike="noStrike" kern="1200" cap="none" spc="0" normalizeH="0" baseline="0" noProof="0" dirty="0">
              <a:ln>
                <a:noFill/>
              </a:ln>
              <a:solidFill>
                <a:schemeClr val="bg2"/>
              </a:solidFill>
              <a:effectLst/>
              <a:uLnTx/>
              <a:uFillTx/>
            </a:endParaRPr>
          </a:p>
        </p:txBody>
      </p:sp>
      <p:sp>
        <p:nvSpPr>
          <p:cNvPr id="6" name="Rectangle 5">
            <a:extLst>
              <a:ext uri="{FF2B5EF4-FFF2-40B4-BE49-F238E27FC236}">
                <a16:creationId xmlns:a16="http://schemas.microsoft.com/office/drawing/2014/main" id="{CF87BDCD-1577-4943-AB76-A795A4A37771}"/>
              </a:ext>
            </a:extLst>
          </p:cNvPr>
          <p:cNvSpPr/>
          <p:nvPr/>
        </p:nvSpPr>
        <p:spPr>
          <a:xfrm>
            <a:off x="515876" y="4946034"/>
            <a:ext cx="11336937" cy="1132618"/>
          </a:xfrm>
          <a:prstGeom prst="rect">
            <a:avLst/>
          </a:prstGeom>
        </p:spPr>
        <p:txBody>
          <a:bodyPr wrap="square" anchor="t">
            <a:spAutoFit/>
          </a:bodyPr>
          <a:lstStyle/>
          <a:p>
            <a:pPr marL="90488" lvl="2">
              <a:lnSpc>
                <a:spcPct val="85000"/>
              </a:lnSpc>
              <a:spcAft>
                <a:spcPts val="800"/>
              </a:spcAft>
              <a:buClr>
                <a:srgbClr val="1F4E79"/>
              </a:buClr>
              <a:buSzPct val="70000"/>
              <a:defRPr/>
            </a:pPr>
            <a:r>
              <a:rPr lang="fr-FR" sz="1400" dirty="0">
                <a:solidFill>
                  <a:schemeClr val="bg2"/>
                </a:solidFill>
              </a:rPr>
              <a:t>La loi de juillet 2019 relative à l’organisation et à la transformation du système de santé, dite loi OTSS, article 44 :</a:t>
            </a:r>
          </a:p>
          <a:p>
            <a:pPr marL="376238" lvl="2" indent="-285750">
              <a:lnSpc>
                <a:spcPct val="85000"/>
              </a:lnSpc>
              <a:spcAft>
                <a:spcPts val="800"/>
              </a:spcAft>
              <a:buClr>
                <a:srgbClr val="1F4E79"/>
              </a:buClr>
              <a:buSzPct val="100000"/>
              <a:buFont typeface="Arial" panose="020B0604020202020204" pitchFamily="34" charset="0"/>
              <a:buChar char="•"/>
              <a:defRPr/>
            </a:pPr>
            <a:r>
              <a:rPr lang="fr-FR" sz="1400" dirty="0">
                <a:solidFill>
                  <a:schemeClr val="bg2"/>
                </a:solidFill>
              </a:rPr>
              <a:t>Prévoit l’arrivée d’un espace numérique de santé pour toute personne au 1er janvier 2022 ;</a:t>
            </a:r>
          </a:p>
          <a:p>
            <a:pPr marL="376238" lvl="2" indent="-285750">
              <a:lnSpc>
                <a:spcPct val="85000"/>
              </a:lnSpc>
              <a:spcAft>
                <a:spcPts val="800"/>
              </a:spcAft>
              <a:buClr>
                <a:srgbClr val="1F4E79"/>
              </a:buClr>
              <a:buSzPct val="100000"/>
              <a:buFont typeface="Arial" panose="020B0604020202020204" pitchFamily="34" charset="0"/>
              <a:buChar char="•"/>
              <a:defRPr/>
            </a:pPr>
            <a:r>
              <a:rPr lang="fr-FR" sz="1400" dirty="0">
                <a:solidFill>
                  <a:schemeClr val="bg2"/>
                </a:solidFill>
              </a:rPr>
              <a:t>Définit les grands principes de fonctionnement de l’espace numérique de santé ;</a:t>
            </a:r>
          </a:p>
          <a:p>
            <a:pPr marL="376238" lvl="2" indent="-285750">
              <a:lnSpc>
                <a:spcPct val="85000"/>
              </a:lnSpc>
              <a:spcAft>
                <a:spcPts val="800"/>
              </a:spcAft>
              <a:buClr>
                <a:srgbClr val="1F4E79"/>
              </a:buClr>
              <a:buSzPct val="100000"/>
              <a:buFont typeface="Arial" panose="020B0604020202020204" pitchFamily="34" charset="0"/>
              <a:buChar char="•"/>
              <a:defRPr/>
            </a:pPr>
            <a:r>
              <a:rPr lang="fr-FR" sz="1400" dirty="0">
                <a:solidFill>
                  <a:schemeClr val="bg2"/>
                </a:solidFill>
              </a:rPr>
              <a:t>Instaure le principe de création automatique.</a:t>
            </a:r>
          </a:p>
        </p:txBody>
      </p:sp>
      <p:sp>
        <p:nvSpPr>
          <p:cNvPr id="7" name="Rectangle 6">
            <a:extLst>
              <a:ext uri="{FF2B5EF4-FFF2-40B4-BE49-F238E27FC236}">
                <a16:creationId xmlns:a16="http://schemas.microsoft.com/office/drawing/2014/main" id="{B9762BD4-7C80-4F8E-A1F3-152CCC2F71E3}"/>
              </a:ext>
            </a:extLst>
          </p:cNvPr>
          <p:cNvSpPr/>
          <p:nvPr/>
        </p:nvSpPr>
        <p:spPr>
          <a:xfrm>
            <a:off x="479376" y="2780928"/>
            <a:ext cx="11373438" cy="1872000"/>
          </a:xfrm>
          <a:prstGeom prst="rect">
            <a:avLst/>
          </a:prstGeom>
          <a:solidFill>
            <a:sysClr val="window" lastClr="FFFFFF">
              <a:lumMod val="95000"/>
            </a:sysClr>
          </a:solidFill>
          <a:ln w="12700" cap="flat">
            <a:noFill/>
            <a:miter lim="400000"/>
          </a:ln>
          <a:effectLst/>
          <a:sp3d/>
        </p:spPr>
        <p:txBody>
          <a:bodyPr rot="0" spcFirstLastPara="1" vertOverflow="overflow" horzOverflow="overflow" vert="horz" wrap="square" lIns="50800" tIns="50800" rIns="50800" bIns="50800" numCol="1" spcCol="38100" rtlCol="0" anchor="ctr">
            <a:spAutoFit/>
          </a:bodyPr>
          <a:lstStyle/>
          <a:p>
            <a:pPr marL="0" marR="0" lvl="0" indent="0" algn="ctr" defTabSz="825500" eaLnBrk="1" fontAlgn="auto" latinLnBrk="0" hangingPunct="0">
              <a:lnSpc>
                <a:spcPct val="100000"/>
              </a:lnSpc>
              <a:spcBef>
                <a:spcPts val="0"/>
              </a:spcBef>
              <a:spcAft>
                <a:spcPts val="0"/>
              </a:spcAft>
              <a:buClrTx/>
              <a:buSzTx/>
              <a:buFontTx/>
              <a:buNone/>
              <a:tabLst/>
              <a:defRPr/>
            </a:pPr>
            <a:endParaRPr kumimoji="0" lang="fr-FR" sz="3200" b="0" i="0" u="none" strike="noStrike" kern="0" cap="none" spc="0" normalizeH="0" baseline="0" noProof="0">
              <a:ln>
                <a:noFill/>
              </a:ln>
              <a:solidFill>
                <a:srgbClr val="FFFFFF"/>
              </a:solidFill>
              <a:effectLst/>
              <a:uLnTx/>
              <a:uFillTx/>
              <a:ea typeface="Helvetica Neue Medium"/>
              <a:cs typeface="Helvetica Neue Medium"/>
              <a:sym typeface="Helvetica Neue Medium"/>
            </a:endParaRPr>
          </a:p>
        </p:txBody>
      </p:sp>
      <p:sp>
        <p:nvSpPr>
          <p:cNvPr id="8" name="Rectangle 7">
            <a:extLst>
              <a:ext uri="{FF2B5EF4-FFF2-40B4-BE49-F238E27FC236}">
                <a16:creationId xmlns:a16="http://schemas.microsoft.com/office/drawing/2014/main" id="{F88666F0-3E32-4AEB-BF4B-5EFF0AF6F08A}"/>
              </a:ext>
            </a:extLst>
          </p:cNvPr>
          <p:cNvSpPr/>
          <p:nvPr/>
        </p:nvSpPr>
        <p:spPr bwMode="auto">
          <a:xfrm>
            <a:off x="575139" y="3068960"/>
            <a:ext cx="1888153" cy="1384995"/>
          </a:xfrm>
          <a:prstGeom prst="rect">
            <a:avLst/>
          </a:prstGeom>
        </p:spPr>
        <p:txBody>
          <a:bodyPr wrap="square">
            <a:spAutoFit/>
          </a:bodyPr>
          <a:lstStyle/>
          <a:p>
            <a:pPr defTabSz="1219170">
              <a:defRPr/>
            </a:pPr>
            <a:r>
              <a:rPr lang="fr-FR" sz="1400" b="1" kern="0" dirty="0">
                <a:solidFill>
                  <a:srgbClr val="2A5673"/>
                </a:solidFill>
                <a:cs typeface="Arial" panose="020B0604020202020204" pitchFamily="34" charset="0"/>
              </a:rPr>
              <a:t>La loi OTSS </a:t>
            </a:r>
            <a:br>
              <a:rPr lang="fr-FR" sz="1400" b="1" kern="0" dirty="0">
                <a:solidFill>
                  <a:srgbClr val="2A5673"/>
                </a:solidFill>
                <a:cs typeface="Arial" panose="020B0604020202020204" pitchFamily="34" charset="0"/>
              </a:rPr>
            </a:br>
            <a:r>
              <a:rPr lang="fr-FR" sz="1400" b="1" kern="0" dirty="0">
                <a:solidFill>
                  <a:srgbClr val="2A5673"/>
                </a:solidFill>
                <a:cs typeface="Arial" panose="020B0604020202020204" pitchFamily="34" charset="0"/>
              </a:rPr>
              <a:t>de juillet 2019 </a:t>
            </a:r>
            <a:br>
              <a:rPr lang="fr-FR" sz="1400" b="1" kern="0" dirty="0">
                <a:solidFill>
                  <a:srgbClr val="2A5673"/>
                </a:solidFill>
                <a:cs typeface="Arial" panose="020B0604020202020204" pitchFamily="34" charset="0"/>
              </a:rPr>
            </a:br>
            <a:r>
              <a:rPr lang="fr-FR" sz="1400" b="1" kern="0" dirty="0">
                <a:solidFill>
                  <a:schemeClr val="tx2"/>
                </a:solidFill>
                <a:cs typeface="Arial" panose="020B0604020202020204" pitchFamily="34" charset="0"/>
              </a:rPr>
              <a:t>prévoie la création automatique, </a:t>
            </a:r>
            <a:br>
              <a:rPr lang="fr-FR" sz="1400" b="1" kern="0" dirty="0">
                <a:solidFill>
                  <a:schemeClr val="tx2"/>
                </a:solidFill>
                <a:cs typeface="Arial" panose="020B0604020202020204" pitchFamily="34" charset="0"/>
              </a:rPr>
            </a:br>
            <a:r>
              <a:rPr lang="fr-FR" sz="1400" b="1" kern="0" dirty="0">
                <a:solidFill>
                  <a:schemeClr val="tx2"/>
                </a:solidFill>
                <a:cs typeface="Arial" panose="020B0604020202020204" pitchFamily="34" charset="0"/>
              </a:rPr>
              <a:t>sauf opposition </a:t>
            </a:r>
            <a:br>
              <a:rPr lang="fr-FR" sz="1400" b="1" kern="0" dirty="0">
                <a:solidFill>
                  <a:schemeClr val="tx2"/>
                </a:solidFill>
                <a:cs typeface="Arial" panose="020B0604020202020204" pitchFamily="34" charset="0"/>
              </a:rPr>
            </a:br>
            <a:r>
              <a:rPr lang="fr-FR" sz="1400" b="1" kern="0" dirty="0">
                <a:solidFill>
                  <a:schemeClr val="tx2"/>
                </a:solidFill>
                <a:cs typeface="Arial" panose="020B0604020202020204" pitchFamily="34" charset="0"/>
              </a:rPr>
              <a:t>de la personne. </a:t>
            </a:r>
            <a:endParaRPr lang="fr-FR" sz="1400" b="1" i="1" kern="0" dirty="0">
              <a:solidFill>
                <a:schemeClr val="tx2"/>
              </a:solidFill>
              <a:cs typeface="Arial" panose="020B0604020202020204" pitchFamily="34" charset="0"/>
            </a:endParaRPr>
          </a:p>
        </p:txBody>
      </p:sp>
      <p:sp>
        <p:nvSpPr>
          <p:cNvPr id="9" name="Rectangle 8">
            <a:extLst>
              <a:ext uri="{FF2B5EF4-FFF2-40B4-BE49-F238E27FC236}">
                <a16:creationId xmlns:a16="http://schemas.microsoft.com/office/drawing/2014/main" id="{4CA1F18E-B268-4967-B9B4-8CD8436D6894}"/>
              </a:ext>
            </a:extLst>
          </p:cNvPr>
          <p:cNvSpPr/>
          <p:nvPr/>
        </p:nvSpPr>
        <p:spPr bwMode="auto">
          <a:xfrm>
            <a:off x="2461332" y="3749473"/>
            <a:ext cx="1453818" cy="938719"/>
          </a:xfrm>
          <a:prstGeom prst="rect">
            <a:avLst/>
          </a:prstGeom>
        </p:spPr>
        <p:txBody>
          <a:bodyPr wrap="square">
            <a:spAutoFit/>
          </a:bodyPr>
          <a:lstStyle/>
          <a:p>
            <a:pPr algn="ctr" defTabSz="1219170">
              <a:defRPr/>
            </a:pPr>
            <a:r>
              <a:rPr lang="fr-FR" sz="1100" kern="0" dirty="0">
                <a:solidFill>
                  <a:srgbClr val="545859"/>
                </a:solidFill>
                <a:cs typeface="Arial" panose="020B0604020202020204" pitchFamily="34" charset="0"/>
              </a:rPr>
              <a:t>Tous les assurés de l’Assurance maladie sont notifiés de l’arrivée de Mon espace santé</a:t>
            </a:r>
          </a:p>
        </p:txBody>
      </p:sp>
      <p:sp>
        <p:nvSpPr>
          <p:cNvPr id="10" name="Rectangle 9">
            <a:extLst>
              <a:ext uri="{FF2B5EF4-FFF2-40B4-BE49-F238E27FC236}">
                <a16:creationId xmlns:a16="http://schemas.microsoft.com/office/drawing/2014/main" id="{2DDA8228-8D0A-481C-8B39-81FEC68EEE44}"/>
              </a:ext>
            </a:extLst>
          </p:cNvPr>
          <p:cNvSpPr/>
          <p:nvPr/>
        </p:nvSpPr>
        <p:spPr bwMode="auto">
          <a:xfrm>
            <a:off x="4127641" y="3611499"/>
            <a:ext cx="1453818" cy="938719"/>
          </a:xfrm>
          <a:prstGeom prst="rect">
            <a:avLst/>
          </a:prstGeom>
        </p:spPr>
        <p:txBody>
          <a:bodyPr wrap="square">
            <a:spAutoFit/>
          </a:bodyPr>
          <a:lstStyle/>
          <a:p>
            <a:pPr algn="ctr" defTabSz="1219170">
              <a:defRPr/>
            </a:pPr>
            <a:r>
              <a:rPr lang="fr-FR" sz="1100" kern="0" dirty="0">
                <a:solidFill>
                  <a:srgbClr val="545859"/>
                </a:solidFill>
                <a:cs typeface="Arial" panose="020B0604020202020204" pitchFamily="34" charset="0"/>
              </a:rPr>
              <a:t>Un courrier </a:t>
            </a:r>
            <a:br>
              <a:rPr lang="fr-FR" sz="1100" kern="0" dirty="0">
                <a:solidFill>
                  <a:srgbClr val="545859"/>
                </a:solidFill>
                <a:cs typeface="Arial" panose="020B0604020202020204" pitchFamily="34" charset="0"/>
              </a:rPr>
            </a:br>
            <a:r>
              <a:rPr lang="fr-FR" sz="1100" kern="0" dirty="0">
                <a:solidFill>
                  <a:srgbClr val="545859"/>
                </a:solidFill>
                <a:cs typeface="Arial" panose="020B0604020202020204" pitchFamily="34" charset="0"/>
              </a:rPr>
              <a:t>(e-mail ou postal) fournit les modes d’opposition et d’accès au service</a:t>
            </a:r>
          </a:p>
        </p:txBody>
      </p:sp>
      <p:sp>
        <p:nvSpPr>
          <p:cNvPr id="11" name="Rectangle 10">
            <a:extLst>
              <a:ext uri="{FF2B5EF4-FFF2-40B4-BE49-F238E27FC236}">
                <a16:creationId xmlns:a16="http://schemas.microsoft.com/office/drawing/2014/main" id="{2F762BDC-B162-4FCA-8282-593BF327EC59}"/>
              </a:ext>
            </a:extLst>
          </p:cNvPr>
          <p:cNvSpPr/>
          <p:nvPr/>
        </p:nvSpPr>
        <p:spPr bwMode="auto">
          <a:xfrm>
            <a:off x="6524488" y="2967635"/>
            <a:ext cx="1453818" cy="600164"/>
          </a:xfrm>
          <a:prstGeom prst="rect">
            <a:avLst/>
          </a:prstGeom>
        </p:spPr>
        <p:txBody>
          <a:bodyPr wrap="square">
            <a:spAutoFit/>
          </a:bodyPr>
          <a:lstStyle/>
          <a:p>
            <a:pPr defTabSz="1219170">
              <a:defRPr/>
            </a:pPr>
            <a:r>
              <a:rPr lang="fr-FR" sz="1100" kern="0" dirty="0">
                <a:solidFill>
                  <a:srgbClr val="545859"/>
                </a:solidFill>
                <a:cs typeface="Arial" panose="020B0604020202020204" pitchFamily="34" charset="0"/>
              </a:rPr>
              <a:t>Si l’usager se connecte, MES est créé à la connexion</a:t>
            </a:r>
          </a:p>
        </p:txBody>
      </p:sp>
      <p:sp>
        <p:nvSpPr>
          <p:cNvPr id="12" name="Rectangle 11">
            <a:extLst>
              <a:ext uri="{FF2B5EF4-FFF2-40B4-BE49-F238E27FC236}">
                <a16:creationId xmlns:a16="http://schemas.microsoft.com/office/drawing/2014/main" id="{4657483C-9643-4B5A-82CC-57FD7AB70BEA}"/>
              </a:ext>
            </a:extLst>
          </p:cNvPr>
          <p:cNvSpPr/>
          <p:nvPr/>
        </p:nvSpPr>
        <p:spPr bwMode="auto">
          <a:xfrm>
            <a:off x="6582646" y="4037785"/>
            <a:ext cx="1687213" cy="600164"/>
          </a:xfrm>
          <a:prstGeom prst="rect">
            <a:avLst/>
          </a:prstGeom>
        </p:spPr>
        <p:txBody>
          <a:bodyPr wrap="square">
            <a:spAutoFit/>
          </a:bodyPr>
          <a:lstStyle/>
          <a:p>
            <a:pPr defTabSz="1219170">
              <a:defRPr/>
            </a:pPr>
            <a:r>
              <a:rPr lang="fr-FR" sz="1100" kern="0" dirty="0">
                <a:solidFill>
                  <a:srgbClr val="545859"/>
                </a:solidFill>
                <a:cs typeface="Arial" panose="020B0604020202020204" pitchFamily="34" charset="0"/>
              </a:rPr>
              <a:t>Si l’usager s’oppose Mon espace santé ne sera pas créé</a:t>
            </a:r>
          </a:p>
        </p:txBody>
      </p:sp>
      <p:sp>
        <p:nvSpPr>
          <p:cNvPr id="13" name="Rectangle 12">
            <a:extLst>
              <a:ext uri="{FF2B5EF4-FFF2-40B4-BE49-F238E27FC236}">
                <a16:creationId xmlns:a16="http://schemas.microsoft.com/office/drawing/2014/main" id="{3C4D2EC1-0129-4481-A0E5-0ACFE549D1B8}"/>
              </a:ext>
            </a:extLst>
          </p:cNvPr>
          <p:cNvSpPr/>
          <p:nvPr/>
        </p:nvSpPr>
        <p:spPr bwMode="auto">
          <a:xfrm>
            <a:off x="8695142" y="3060594"/>
            <a:ext cx="3017482" cy="1277273"/>
          </a:xfrm>
          <a:prstGeom prst="rect">
            <a:avLst/>
          </a:prstGeom>
        </p:spPr>
        <p:txBody>
          <a:bodyPr wrap="square">
            <a:spAutoFit/>
          </a:bodyPr>
          <a:lstStyle/>
          <a:p>
            <a:pPr defTabSz="1219170">
              <a:defRPr/>
            </a:pPr>
            <a:r>
              <a:rPr lang="fr-FR" sz="1100" kern="0" dirty="0">
                <a:solidFill>
                  <a:srgbClr val="545859"/>
                </a:solidFill>
                <a:cs typeface="Arial" panose="020B0604020202020204" pitchFamily="34" charset="0"/>
              </a:rPr>
              <a:t>Au bout d’un mois et 10 jours après l’envoi du courrier, si l’usager ne s’est pas connecté ni opposé, </a:t>
            </a:r>
            <a:r>
              <a:rPr lang="fr-FR" sz="1100" b="1" kern="0" dirty="0">
                <a:solidFill>
                  <a:srgbClr val="545859"/>
                </a:solidFill>
                <a:cs typeface="Arial" panose="020B0604020202020204" pitchFamily="34" charset="0"/>
              </a:rPr>
              <a:t>Mon espace santé est automatiquement créé.</a:t>
            </a:r>
          </a:p>
          <a:p>
            <a:pPr defTabSz="1219170">
              <a:defRPr/>
            </a:pPr>
            <a:r>
              <a:rPr lang="fr-FR" sz="1100" kern="0" dirty="0">
                <a:solidFill>
                  <a:srgbClr val="545859"/>
                </a:solidFill>
                <a:cs typeface="Arial" panose="020B0604020202020204" pitchFamily="34" charset="0"/>
              </a:rPr>
              <a:t>Un professionnel peut écrire au patient via sa messagerie sécurisée de santé ou alimenter le DMP de la personne.</a:t>
            </a:r>
          </a:p>
        </p:txBody>
      </p:sp>
      <p:pic>
        <p:nvPicPr>
          <p:cNvPr id="14" name="Graphic 19" descr="Email">
            <a:extLst>
              <a:ext uri="{FF2B5EF4-FFF2-40B4-BE49-F238E27FC236}">
                <a16:creationId xmlns:a16="http://schemas.microsoft.com/office/drawing/2014/main" id="{5A17EC24-C76D-43BC-8047-5F28946B62C4}"/>
              </a:ext>
            </a:extLst>
          </p:cNvPr>
          <p:cNvPicPr>
            <a:picLocks noChangeAspect="1" noChangeArrowheads="1"/>
          </p:cNvPicPr>
          <p:nvPr/>
        </p:nvPicPr>
        <p:blipFill>
          <a:blip r:embed="rId2" cstate="email">
            <a:duotone>
              <a:srgbClr val="5E74B8">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460037" y="2855525"/>
            <a:ext cx="789025" cy="76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Interdiction 14">
            <a:extLst>
              <a:ext uri="{FF2B5EF4-FFF2-40B4-BE49-F238E27FC236}">
                <a16:creationId xmlns:a16="http://schemas.microsoft.com/office/drawing/2014/main" id="{EBE668ED-46FA-431E-8C30-5B048557899A}"/>
              </a:ext>
            </a:extLst>
          </p:cNvPr>
          <p:cNvSpPr/>
          <p:nvPr/>
        </p:nvSpPr>
        <p:spPr>
          <a:xfrm>
            <a:off x="5860163" y="3921645"/>
            <a:ext cx="650548" cy="663168"/>
          </a:xfrm>
          <a:prstGeom prst="noSmoking">
            <a:avLst/>
          </a:prstGeom>
          <a:solidFill>
            <a:srgbClr val="D401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black"/>
              </a:solidFill>
              <a:effectLst/>
              <a:uLnTx/>
              <a:uFillTx/>
              <a:ea typeface="+mn-ea"/>
              <a:cs typeface="+mn-cs"/>
            </a:endParaRPr>
          </a:p>
        </p:txBody>
      </p:sp>
      <p:pic>
        <p:nvPicPr>
          <p:cNvPr id="16" name="Picture 2" descr="Fichier:Light green check.svg — Wiktionnaire">
            <a:extLst>
              <a:ext uri="{FF2B5EF4-FFF2-40B4-BE49-F238E27FC236}">
                <a16:creationId xmlns:a16="http://schemas.microsoft.com/office/drawing/2014/main" id="{FDCB1472-363C-45CC-A669-0C21F958B90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93813" y="2901217"/>
            <a:ext cx="607931" cy="607931"/>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Connecteur droit avec flèche 16">
            <a:extLst>
              <a:ext uri="{FF2B5EF4-FFF2-40B4-BE49-F238E27FC236}">
                <a16:creationId xmlns:a16="http://schemas.microsoft.com/office/drawing/2014/main" id="{6D274C4A-7FFB-4374-8F9E-74CEB77E485F}"/>
              </a:ext>
            </a:extLst>
          </p:cNvPr>
          <p:cNvCxnSpPr>
            <a:cxnSpLocks/>
          </p:cNvCxnSpPr>
          <p:nvPr/>
        </p:nvCxnSpPr>
        <p:spPr>
          <a:xfrm>
            <a:off x="5860163" y="3757636"/>
            <a:ext cx="2712868" cy="0"/>
          </a:xfrm>
          <a:prstGeom prst="straightConnector1">
            <a:avLst/>
          </a:prstGeom>
          <a:noFill/>
          <a:ln w="34925" cap="flat" cmpd="sng" algn="ctr">
            <a:solidFill>
              <a:schemeClr val="tx2"/>
            </a:solidFill>
            <a:prstDash val="solid"/>
            <a:miter lim="800000"/>
            <a:tailEnd type="triangle"/>
          </a:ln>
          <a:effectLst/>
        </p:spPr>
      </p:cxnSp>
      <p:pic>
        <p:nvPicPr>
          <p:cNvPr id="18" name="Graphique 26" descr="Homme avec enfant contour">
            <a:extLst>
              <a:ext uri="{FF2B5EF4-FFF2-40B4-BE49-F238E27FC236}">
                <a16:creationId xmlns:a16="http://schemas.microsoft.com/office/drawing/2014/main" id="{7EACA870-E260-48A6-B386-FE73A6A9084C}"/>
              </a:ext>
            </a:extLst>
          </p:cNvPr>
          <p:cNvPicPr>
            <a:picLocks noChangeAspect="1"/>
          </p:cNvPicPr>
          <p:nvPr/>
        </p:nvPicPr>
        <p:blipFill>
          <a:blip r:embed="rId4" cstate="screen">
            <a:duotone>
              <a:srgbClr val="5E74B8">
                <a:shade val="45000"/>
                <a:satMod val="135000"/>
              </a:srgbClr>
              <a:prstClr val="white"/>
            </a:duotone>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60031" y="2901216"/>
            <a:ext cx="856419" cy="856419"/>
          </a:xfrm>
          <a:prstGeom prst="rect">
            <a:avLst/>
          </a:prstGeom>
        </p:spPr>
      </p:pic>
    </p:spTree>
    <p:extLst>
      <p:ext uri="{BB962C8B-B14F-4D97-AF65-F5344CB8AC3E}">
        <p14:creationId xmlns:p14="http://schemas.microsoft.com/office/powerpoint/2010/main" val="391499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7968208" y="1946852"/>
            <a:ext cx="3742580" cy="410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4062950" y="1916832"/>
            <a:ext cx="3742580" cy="410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07368" y="1916832"/>
            <a:ext cx="3456384" cy="410445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2">
            <a:extLst>
              <a:ext uri="{FF2B5EF4-FFF2-40B4-BE49-F238E27FC236}">
                <a16:creationId xmlns:a16="http://schemas.microsoft.com/office/drawing/2014/main" id="{3485A296-7F04-47E8-85E3-84CFE7D73BB8}"/>
              </a:ext>
            </a:extLst>
          </p:cNvPr>
          <p:cNvSpPr>
            <a:spLocks noGrp="1"/>
          </p:cNvSpPr>
          <p:nvPr>
            <p:ph type="sldNum" sz="quarter" idx="15"/>
            <p:custDataLst>
              <p:tags r:id="rId1"/>
            </p:custDataLst>
          </p:nvPr>
        </p:nvSpPr>
        <p:spPr/>
        <p:txBody>
          <a:bodyPr/>
          <a:lstStyle/>
          <a:p>
            <a:fld id="{975A587B-5814-4D9B-9598-FE9CB954CB01}" type="slidenum">
              <a:rPr lang="fr-FR" smtClean="0"/>
              <a:pPr/>
              <a:t>14</a:t>
            </a:fld>
            <a:endParaRPr lang="fr-FR"/>
          </a:p>
        </p:txBody>
      </p:sp>
      <p:sp>
        <p:nvSpPr>
          <p:cNvPr id="4" name="Title 3">
            <a:extLst>
              <a:ext uri="{FF2B5EF4-FFF2-40B4-BE49-F238E27FC236}">
                <a16:creationId xmlns:a16="http://schemas.microsoft.com/office/drawing/2014/main" id="{820E606F-236F-45DA-9753-0D126C499896}"/>
              </a:ext>
            </a:extLst>
          </p:cNvPr>
          <p:cNvSpPr>
            <a:spLocks noGrp="1"/>
          </p:cNvSpPr>
          <p:nvPr>
            <p:ph type="title"/>
            <p:custDataLst>
              <p:tags r:id="rId2"/>
            </p:custDataLst>
          </p:nvPr>
        </p:nvSpPr>
        <p:spPr>
          <a:solidFill>
            <a:schemeClr val="tx2"/>
          </a:solidFill>
          <a:ln w="3175">
            <a:noFill/>
          </a:ln>
        </p:spPr>
        <p:txBody>
          <a:bodyPr vert="horz" lIns="864000" tIns="72000" rIns="72000" bIns="72000" rtlCol="0" anchor="ctr">
            <a:normAutofit/>
          </a:bodyPr>
          <a:lstStyle/>
          <a:p>
            <a:r>
              <a:rPr lang="fr-FR" sz="2400" cap="none" dirty="0">
                <a:latin typeface="Calibri"/>
              </a:rPr>
              <a:t>SUPPORT USAGERS</a:t>
            </a:r>
          </a:p>
        </p:txBody>
      </p:sp>
      <p:sp>
        <p:nvSpPr>
          <p:cNvPr id="25" name="Rectangle 24">
            <a:extLst>
              <a:ext uri="{FF2B5EF4-FFF2-40B4-BE49-F238E27FC236}">
                <a16:creationId xmlns:a16="http://schemas.microsoft.com/office/drawing/2014/main" id="{507CE132-B6EE-4EE6-B957-0C3E8387443F}"/>
              </a:ext>
            </a:extLst>
          </p:cNvPr>
          <p:cNvSpPr/>
          <p:nvPr/>
        </p:nvSpPr>
        <p:spPr>
          <a:xfrm>
            <a:off x="479376" y="3370980"/>
            <a:ext cx="3312368" cy="2002236"/>
          </a:xfrm>
          <a:prstGeom prst="rect">
            <a:avLst/>
          </a:prstGeom>
          <a:solidFill>
            <a:schemeClr val="bg1">
              <a:lumMod val="95000"/>
              <a:alpha val="1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buSzPct val="80000"/>
            </a:pPr>
            <a:r>
              <a:rPr lang="fr-FR" sz="1400" dirty="0">
                <a:solidFill>
                  <a:schemeClr val="bg2"/>
                </a:solidFill>
                <a:latin typeface="+mj-lt"/>
                <a:cs typeface="Calibri" panose="020F0502020204030204" pitchFamily="34" charset="0"/>
              </a:rPr>
              <a:t>Support téléphonique inter régime ouvert du lundi au vendredi de 8H30 à 17H30</a:t>
            </a:r>
          </a:p>
          <a:p>
            <a:pPr>
              <a:buSzPct val="80000"/>
            </a:pPr>
            <a:endParaRPr lang="fr-FR" sz="1400" dirty="0">
              <a:solidFill>
                <a:schemeClr val="bg2"/>
              </a:solidFill>
              <a:latin typeface="+mj-lt"/>
              <a:cs typeface="Calibri" panose="020F0502020204030204" pitchFamily="34" charset="0"/>
            </a:endParaRPr>
          </a:p>
          <a:p>
            <a:pPr marL="285750" indent="-285750">
              <a:buSzPct val="80000"/>
              <a:buFont typeface="Arial" panose="020B0604020202020204" pitchFamily="34" charset="0"/>
              <a:buChar char="•"/>
            </a:pPr>
            <a:r>
              <a:rPr lang="fr-FR" sz="1400" dirty="0">
                <a:solidFill>
                  <a:schemeClr val="bg2"/>
                </a:solidFill>
                <a:latin typeface="+mj-lt"/>
                <a:cs typeface="Calibri" panose="020F0502020204030204" pitchFamily="34" charset="0"/>
              </a:rPr>
              <a:t>Intervention sur le dossier : prise en charge des demandes d’opposition ou de clôture</a:t>
            </a:r>
          </a:p>
          <a:p>
            <a:pPr marL="285750" indent="-285750">
              <a:buSzPct val="80000"/>
              <a:buFont typeface="Arial" panose="020B0604020202020204" pitchFamily="34" charset="0"/>
              <a:buChar char="•"/>
            </a:pPr>
            <a:r>
              <a:rPr lang="fr-FR" sz="1400" dirty="0">
                <a:solidFill>
                  <a:schemeClr val="bg2"/>
                </a:solidFill>
                <a:latin typeface="+mj-lt"/>
                <a:cs typeface="Calibri" panose="020F0502020204030204" pitchFamily="34" charset="0"/>
              </a:rPr>
              <a:t>Information générale</a:t>
            </a:r>
          </a:p>
          <a:p>
            <a:pPr marL="285750" indent="-285750">
              <a:buSzPct val="80000"/>
              <a:buFont typeface="Arial" panose="020B0604020202020204" pitchFamily="34" charset="0"/>
              <a:buChar char="•"/>
            </a:pPr>
            <a:r>
              <a:rPr lang="fr-FR" sz="1400" dirty="0">
                <a:solidFill>
                  <a:schemeClr val="bg2"/>
                </a:solidFill>
                <a:latin typeface="+mj-lt"/>
                <a:cs typeface="Calibri" panose="020F0502020204030204" pitchFamily="34" charset="0"/>
              </a:rPr>
              <a:t>Aide à l’usage</a:t>
            </a:r>
          </a:p>
        </p:txBody>
      </p:sp>
      <p:sp>
        <p:nvSpPr>
          <p:cNvPr id="26" name="Rectangle 25">
            <a:extLst>
              <a:ext uri="{FF2B5EF4-FFF2-40B4-BE49-F238E27FC236}">
                <a16:creationId xmlns:a16="http://schemas.microsoft.com/office/drawing/2014/main" id="{F5B8D094-9D0E-4502-89AF-ACBFB13EB0B1}"/>
              </a:ext>
            </a:extLst>
          </p:cNvPr>
          <p:cNvSpPr/>
          <p:nvPr/>
        </p:nvSpPr>
        <p:spPr>
          <a:xfrm>
            <a:off x="7968208" y="2497822"/>
            <a:ext cx="4032448" cy="797846"/>
          </a:xfrm>
          <a:prstGeom prst="rect">
            <a:avLst/>
          </a:prstGeom>
          <a:solidFill>
            <a:schemeClr val="bg1">
              <a:lumMod val="95000"/>
              <a:alpha val="1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1" indent="-177800">
              <a:buSzPct val="80000"/>
              <a:buFont typeface="Arial" panose="020B0604020202020204" pitchFamily="34" charset="0"/>
              <a:buChar char="•"/>
            </a:pPr>
            <a:r>
              <a:rPr lang="fr-FR" sz="1400" dirty="0">
                <a:solidFill>
                  <a:schemeClr val="bg2"/>
                </a:solidFill>
                <a:latin typeface="+mj-lt"/>
                <a:cs typeface="Calibri" panose="020F0502020204030204" pitchFamily="34" charset="0"/>
              </a:rPr>
              <a:t>Dédié aux usager de Mon espace santé</a:t>
            </a:r>
          </a:p>
          <a:p>
            <a:pPr marL="177800" lvl="1" indent="-177800">
              <a:buSzPct val="80000"/>
              <a:buFont typeface="Arial" panose="020B0604020202020204" pitchFamily="34" charset="0"/>
              <a:buChar char="•"/>
            </a:pPr>
            <a:r>
              <a:rPr lang="fr-FR" sz="1400" dirty="0">
                <a:solidFill>
                  <a:schemeClr val="bg2"/>
                </a:solidFill>
                <a:latin typeface="+mj-lt"/>
                <a:cs typeface="Calibri" panose="020F0502020204030204" pitchFamily="34" charset="0"/>
              </a:rPr>
              <a:t>Information sur les services</a:t>
            </a:r>
          </a:p>
          <a:p>
            <a:pPr marL="177800" lvl="1" indent="-177800">
              <a:buSzPct val="80000"/>
              <a:buFont typeface="Arial" panose="020B0604020202020204" pitchFamily="34" charset="0"/>
              <a:buChar char="•"/>
            </a:pPr>
            <a:r>
              <a:rPr lang="fr-FR" sz="1400" dirty="0">
                <a:solidFill>
                  <a:schemeClr val="bg2"/>
                </a:solidFill>
                <a:latin typeface="+mj-lt"/>
                <a:cs typeface="Calibri" panose="020F0502020204030204" pitchFamily="34" charset="0"/>
              </a:rPr>
              <a:t>Aide à l’usage</a:t>
            </a:r>
          </a:p>
        </p:txBody>
      </p:sp>
      <p:grpSp>
        <p:nvGrpSpPr>
          <p:cNvPr id="27" name="Groupe 4">
            <a:extLst>
              <a:ext uri="{FF2B5EF4-FFF2-40B4-BE49-F238E27FC236}">
                <a16:creationId xmlns:a16="http://schemas.microsoft.com/office/drawing/2014/main" id="{7A8DB35B-31EB-4F6E-A22E-4144A16B4638}"/>
              </a:ext>
            </a:extLst>
          </p:cNvPr>
          <p:cNvGrpSpPr/>
          <p:nvPr/>
        </p:nvGrpSpPr>
        <p:grpSpPr>
          <a:xfrm>
            <a:off x="8522988" y="3501008"/>
            <a:ext cx="2922889" cy="2276272"/>
            <a:chOff x="6668431" y="2838518"/>
            <a:chExt cx="3840036" cy="3394299"/>
          </a:xfrm>
        </p:grpSpPr>
        <p:pic>
          <p:nvPicPr>
            <p:cNvPr id="29" name="Picture 3">
              <a:extLst>
                <a:ext uri="{FF2B5EF4-FFF2-40B4-BE49-F238E27FC236}">
                  <a16:creationId xmlns:a16="http://schemas.microsoft.com/office/drawing/2014/main" id="{A6A4B7D4-A4D3-4427-83B0-35D6BAAA68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8431" y="2838518"/>
              <a:ext cx="3535293" cy="183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a:extLst>
                <a:ext uri="{FF2B5EF4-FFF2-40B4-BE49-F238E27FC236}">
                  <a16:creationId xmlns:a16="http://schemas.microsoft.com/office/drawing/2014/main" id="{CD523A47-0C8B-4052-BEF1-A04B0C0F1B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121" y="4333768"/>
              <a:ext cx="2979346" cy="1899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Ellipse 18">
              <a:extLst>
                <a:ext uri="{FF2B5EF4-FFF2-40B4-BE49-F238E27FC236}">
                  <a16:creationId xmlns:a16="http://schemas.microsoft.com/office/drawing/2014/main" id="{FB2A72ED-D91D-475E-918F-3DD5A7C35217}"/>
                </a:ext>
              </a:extLst>
            </p:cNvPr>
            <p:cNvSpPr/>
            <p:nvPr/>
          </p:nvSpPr>
          <p:spPr>
            <a:xfrm>
              <a:off x="8693344" y="3430869"/>
              <a:ext cx="914400" cy="90289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mj-lt"/>
              </a:endParaRPr>
            </a:p>
          </p:txBody>
        </p:sp>
        <p:sp>
          <p:nvSpPr>
            <p:cNvPr id="32" name="Flèche courbée vers la droite 19">
              <a:extLst>
                <a:ext uri="{FF2B5EF4-FFF2-40B4-BE49-F238E27FC236}">
                  <a16:creationId xmlns:a16="http://schemas.microsoft.com/office/drawing/2014/main" id="{FE103DC1-FC52-4BF5-8122-74673BE92A13}"/>
                </a:ext>
              </a:extLst>
            </p:cNvPr>
            <p:cNvSpPr/>
            <p:nvPr/>
          </p:nvSpPr>
          <p:spPr>
            <a:xfrm rot="10800000" flipV="1">
              <a:off x="9448184" y="4063109"/>
              <a:ext cx="525780" cy="906780"/>
            </a:xfrm>
            <a:prstGeom prst="curvedRightArrow">
              <a:avLst/>
            </a:prstGeom>
            <a:solidFill>
              <a:srgbClr val="E87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mj-lt"/>
              </a:endParaRPr>
            </a:p>
          </p:txBody>
        </p:sp>
      </p:grpSp>
      <p:pic>
        <p:nvPicPr>
          <p:cNvPr id="28" name="Image 22">
            <a:extLst>
              <a:ext uri="{FF2B5EF4-FFF2-40B4-BE49-F238E27FC236}">
                <a16:creationId xmlns:a16="http://schemas.microsoft.com/office/drawing/2014/main" id="{3556ECDD-5B72-4BC9-988E-6FDE4060EB5D}"/>
              </a:ext>
            </a:extLst>
          </p:cNvPr>
          <p:cNvPicPr>
            <a:picLocks noChangeAspect="1"/>
          </p:cNvPicPr>
          <p:nvPr/>
        </p:nvPicPr>
        <p:blipFill>
          <a:blip r:embed="rId7"/>
          <a:stretch>
            <a:fillRect/>
          </a:stretch>
        </p:blipFill>
        <p:spPr>
          <a:xfrm>
            <a:off x="993588" y="2690976"/>
            <a:ext cx="2283944" cy="475822"/>
          </a:xfrm>
          <a:prstGeom prst="rect">
            <a:avLst/>
          </a:prstGeom>
        </p:spPr>
      </p:pic>
      <p:sp>
        <p:nvSpPr>
          <p:cNvPr id="6" name="ZoneTexte 5"/>
          <p:cNvSpPr txBox="1"/>
          <p:nvPr/>
        </p:nvSpPr>
        <p:spPr>
          <a:xfrm>
            <a:off x="780332" y="2012589"/>
            <a:ext cx="2710456" cy="369332"/>
          </a:xfrm>
          <a:prstGeom prst="rect">
            <a:avLst/>
          </a:prstGeom>
          <a:noFill/>
        </p:spPr>
        <p:txBody>
          <a:bodyPr wrap="square" rtlCol="0">
            <a:spAutoFit/>
          </a:bodyPr>
          <a:lstStyle/>
          <a:p>
            <a:r>
              <a:rPr lang="fr-FR" b="1" dirty="0"/>
              <a:t>Support téléphonique</a:t>
            </a:r>
          </a:p>
        </p:txBody>
      </p:sp>
      <p:sp>
        <p:nvSpPr>
          <p:cNvPr id="7" name="Rectangle 6"/>
          <p:cNvSpPr/>
          <p:nvPr/>
        </p:nvSpPr>
        <p:spPr>
          <a:xfrm>
            <a:off x="8244212" y="2012589"/>
            <a:ext cx="3480440" cy="369332"/>
          </a:xfrm>
          <a:prstGeom prst="rect">
            <a:avLst/>
          </a:prstGeom>
        </p:spPr>
        <p:txBody>
          <a:bodyPr wrap="none">
            <a:spAutoFit/>
          </a:bodyPr>
          <a:lstStyle/>
          <a:p>
            <a:pPr algn="ctr">
              <a:buSzPct val="80000"/>
            </a:pPr>
            <a:r>
              <a:rPr lang="fr-FR" b="1" dirty="0"/>
              <a:t>Formulaire « nous contacter »</a:t>
            </a:r>
          </a:p>
        </p:txBody>
      </p:sp>
      <p:sp>
        <p:nvSpPr>
          <p:cNvPr id="17" name="ZoneTexte 16"/>
          <p:cNvSpPr txBox="1"/>
          <p:nvPr/>
        </p:nvSpPr>
        <p:spPr>
          <a:xfrm>
            <a:off x="4582434" y="2012589"/>
            <a:ext cx="2710456" cy="369332"/>
          </a:xfrm>
          <a:prstGeom prst="rect">
            <a:avLst/>
          </a:prstGeom>
          <a:noFill/>
        </p:spPr>
        <p:txBody>
          <a:bodyPr wrap="square" rtlCol="0">
            <a:spAutoFit/>
          </a:bodyPr>
          <a:lstStyle/>
          <a:p>
            <a:pPr algn="ctr"/>
            <a:r>
              <a:rPr lang="fr-FR" b="1" dirty="0"/>
              <a:t>Aide en ligne</a:t>
            </a:r>
          </a:p>
        </p:txBody>
      </p:sp>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1141" y="3370980"/>
            <a:ext cx="3233043" cy="2510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a:extLst>
              <a:ext uri="{FF2B5EF4-FFF2-40B4-BE49-F238E27FC236}">
                <a16:creationId xmlns:a16="http://schemas.microsoft.com/office/drawing/2014/main" id="{F5B8D094-9D0E-4502-89AF-ACBFB13EB0B1}"/>
              </a:ext>
            </a:extLst>
          </p:cNvPr>
          <p:cNvSpPr/>
          <p:nvPr/>
        </p:nvSpPr>
        <p:spPr>
          <a:xfrm>
            <a:off x="4069794" y="2609044"/>
            <a:ext cx="3735736" cy="891964"/>
          </a:xfrm>
          <a:prstGeom prst="rect">
            <a:avLst/>
          </a:prstGeom>
          <a:solidFill>
            <a:schemeClr val="bg1">
              <a:lumMod val="95000"/>
              <a:alpha val="13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lvl="1" indent="-177800">
              <a:buSzPct val="80000"/>
              <a:buFont typeface="Arial" panose="020B0604020202020204" pitchFamily="34" charset="0"/>
              <a:buChar char="•"/>
            </a:pPr>
            <a:r>
              <a:rPr lang="fr-FR" sz="1400" dirty="0">
                <a:solidFill>
                  <a:schemeClr val="bg2"/>
                </a:solidFill>
                <a:latin typeface="+mj-lt"/>
                <a:cs typeface="Calibri" panose="020F0502020204030204" pitchFamily="34" charset="0"/>
              </a:rPr>
              <a:t>Information sur les services</a:t>
            </a:r>
          </a:p>
          <a:p>
            <a:pPr marL="177800" lvl="1" indent="-177800">
              <a:buSzPct val="80000"/>
              <a:buFont typeface="Arial" panose="020B0604020202020204" pitchFamily="34" charset="0"/>
              <a:buChar char="•"/>
            </a:pPr>
            <a:r>
              <a:rPr lang="fr-FR" sz="1400" dirty="0">
                <a:solidFill>
                  <a:schemeClr val="bg2"/>
                </a:solidFill>
                <a:latin typeface="+mj-lt"/>
                <a:cs typeface="Calibri" panose="020F0502020204030204" pitchFamily="34" charset="0"/>
              </a:rPr>
              <a:t>Aide à l’usage</a:t>
            </a:r>
          </a:p>
          <a:p>
            <a:pPr marL="177800" lvl="1" indent="-177800">
              <a:buSzPct val="80000"/>
              <a:buFont typeface="Arial" panose="020B0604020202020204" pitchFamily="34" charset="0"/>
              <a:buChar char="•"/>
            </a:pPr>
            <a:r>
              <a:rPr lang="fr-FR" sz="1400" dirty="0">
                <a:solidFill>
                  <a:schemeClr val="bg2"/>
                </a:solidFill>
                <a:latin typeface="+mj-lt"/>
                <a:cs typeface="Calibri" panose="020F0502020204030204" pitchFamily="34" charset="0"/>
              </a:rPr>
              <a:t>Zone de contact (téléphone ou formulaire)</a:t>
            </a:r>
          </a:p>
        </p:txBody>
      </p:sp>
    </p:spTree>
    <p:extLst>
      <p:ext uri="{BB962C8B-B14F-4D97-AF65-F5344CB8AC3E}">
        <p14:creationId xmlns:p14="http://schemas.microsoft.com/office/powerpoint/2010/main" val="211042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pPr defTabSz="914377"/>
            <a:fld id="{975A587B-5814-4D9B-9598-FE9CB954CB01}" type="slidenum">
              <a:rPr lang="fr-FR" kern="1200">
                <a:solidFill>
                  <a:srgbClr val="0C419A"/>
                </a:solidFill>
                <a:latin typeface="+mj-lt"/>
                <a:ea typeface="+mn-ea"/>
                <a:cs typeface="+mn-cs"/>
              </a:rPr>
              <a:pPr defTabSz="914377"/>
              <a:t>15</a:t>
            </a:fld>
            <a:endParaRPr lang="fr-FR" kern="1200" dirty="0">
              <a:solidFill>
                <a:srgbClr val="0C419A"/>
              </a:solidFill>
              <a:latin typeface="+mj-lt"/>
              <a:ea typeface="+mn-ea"/>
              <a:cs typeface="+mn-cs"/>
            </a:endParaRPr>
          </a:p>
        </p:txBody>
      </p:sp>
      <p:sp>
        <p:nvSpPr>
          <p:cNvPr id="4" name="Titre 3"/>
          <p:cNvSpPr>
            <a:spLocks noGrp="1"/>
          </p:cNvSpPr>
          <p:nvPr>
            <p:ph type="title"/>
          </p:nvPr>
        </p:nvSpPr>
        <p:spPr/>
        <p:txBody>
          <a:bodyPr/>
          <a:lstStyle/>
          <a:p>
            <a:r>
              <a:rPr lang="fr-FR" dirty="0"/>
              <a:t>Planning de déploiement de Mon Espace Santé</a:t>
            </a:r>
          </a:p>
        </p:txBody>
      </p:sp>
      <p:sp>
        <p:nvSpPr>
          <p:cNvPr id="139" name="Rechteck 543">
            <a:extLst>
              <a:ext uri="{FF2B5EF4-FFF2-40B4-BE49-F238E27FC236}">
                <a16:creationId xmlns:a16="http://schemas.microsoft.com/office/drawing/2014/main" id="{4EC43A32-0FBC-49A6-BC74-B5ED3B3E8F4F}"/>
              </a:ext>
            </a:extLst>
          </p:cNvPr>
          <p:cNvSpPr/>
          <p:nvPr/>
        </p:nvSpPr>
        <p:spPr bwMode="gray">
          <a:xfrm>
            <a:off x="4675477" y="1783556"/>
            <a:ext cx="657425" cy="328693"/>
          </a:xfrm>
          <a:prstGeom prst="rect">
            <a:avLst/>
          </a:prstGeom>
          <a:noFill/>
          <a:ln w="25400" cap="flat" cmpd="sng" algn="ctr">
            <a:solidFill>
              <a:srgbClr val="4171B1"/>
            </a:solidFill>
            <a:prstDash val="solid"/>
            <a:headEnd/>
            <a:tailEnd/>
          </a:ln>
          <a:effectLst/>
        </p:spPr>
        <p:txBody>
          <a:bodyPr lIns="0" tIns="0" rIns="0" bIns="0"/>
          <a:lstStyle/>
          <a:p>
            <a:pPr marL="130706" indent="-130706" algn="ctr" defTabSz="1344404">
              <a:spcAft>
                <a:spcPts val="883"/>
              </a:spcAft>
              <a:buClr>
                <a:srgbClr val="808080">
                  <a:lumMod val="50000"/>
                </a:srgbClr>
              </a:buClr>
              <a:buSzPct val="80000"/>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lang="fr-FR" sz="1600" kern="0" noProof="1">
                <a:solidFill>
                  <a:srgbClr val="6F7072"/>
                </a:solidFill>
                <a:latin typeface="+mj-lt"/>
              </a:rPr>
              <a:t>…</a:t>
            </a:r>
            <a:endParaRPr lang="en-US" sz="1600" kern="0" noProof="1">
              <a:solidFill>
                <a:srgbClr val="6F7072"/>
              </a:solidFill>
              <a:latin typeface="+mj-lt"/>
            </a:endParaRPr>
          </a:p>
        </p:txBody>
      </p:sp>
      <p:sp>
        <p:nvSpPr>
          <p:cNvPr id="140" name="Rechteck 543">
            <a:extLst>
              <a:ext uri="{FF2B5EF4-FFF2-40B4-BE49-F238E27FC236}">
                <a16:creationId xmlns:a16="http://schemas.microsoft.com/office/drawing/2014/main" id="{FC5E98B8-9B1F-4D7A-B0E3-A7E14E24787E}"/>
              </a:ext>
            </a:extLst>
          </p:cNvPr>
          <p:cNvSpPr/>
          <p:nvPr/>
        </p:nvSpPr>
        <p:spPr bwMode="gray">
          <a:xfrm>
            <a:off x="795957" y="1783556"/>
            <a:ext cx="850684" cy="328693"/>
          </a:xfrm>
          <a:prstGeom prst="rect">
            <a:avLst/>
          </a:prstGeom>
          <a:solidFill>
            <a:srgbClr val="4171B1"/>
          </a:solidFill>
          <a:ln w="25400" cap="flat" cmpd="sng" algn="ctr">
            <a:solidFill>
              <a:srgbClr val="4171B1"/>
            </a:solidFill>
            <a:prstDash val="solid"/>
            <a:headEnd/>
            <a:tailEnd/>
          </a:ln>
          <a:effectLst/>
        </p:spPr>
        <p:txBody>
          <a:bodyPr lIns="105860" tIns="0" rIns="0" bIns="0" anchor="ctr"/>
          <a:lstStyle/>
          <a:p>
            <a:pPr marL="130706" indent="-130706" algn="ctr" defTabSz="1344404">
              <a:spcAft>
                <a:spcPts val="883"/>
              </a:spcAft>
              <a:buClr>
                <a:srgbClr val="808080">
                  <a:lumMod val="50000"/>
                </a:srgbClr>
              </a:buClr>
              <a:buSzPct val="80000"/>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lang="en-US" sz="1600" b="1" kern="0" noProof="1">
                <a:solidFill>
                  <a:schemeClr val="bg1"/>
                </a:solidFill>
                <a:latin typeface="+mj-lt"/>
              </a:rPr>
              <a:t>2021</a:t>
            </a:r>
          </a:p>
        </p:txBody>
      </p:sp>
      <p:sp>
        <p:nvSpPr>
          <p:cNvPr id="141" name="Rechteck 543">
            <a:extLst>
              <a:ext uri="{FF2B5EF4-FFF2-40B4-BE49-F238E27FC236}">
                <a16:creationId xmlns:a16="http://schemas.microsoft.com/office/drawing/2014/main" id="{FB5CA9E4-8EEE-4FD4-8E61-ED13A262F31D}"/>
              </a:ext>
            </a:extLst>
          </p:cNvPr>
          <p:cNvSpPr/>
          <p:nvPr/>
        </p:nvSpPr>
        <p:spPr bwMode="gray">
          <a:xfrm>
            <a:off x="7984929" y="1783556"/>
            <a:ext cx="1231885" cy="328693"/>
          </a:xfrm>
          <a:prstGeom prst="rect">
            <a:avLst/>
          </a:prstGeom>
          <a:noFill/>
          <a:ln w="25400" cap="flat" cmpd="sng" algn="ctr">
            <a:solidFill>
              <a:srgbClr val="4171B1"/>
            </a:solidFill>
            <a:prstDash val="solid"/>
            <a:headEnd/>
            <a:tailEnd/>
          </a:ln>
          <a:effectLst/>
        </p:spPr>
        <p:txBody>
          <a:bodyPr lIns="0" tIns="0" rIns="0" bIns="0" anchor="ctr"/>
          <a:lstStyle/>
          <a:p>
            <a:pPr marL="130706" indent="-130706" algn="ctr" defTabSz="1344404">
              <a:spcAft>
                <a:spcPts val="883"/>
              </a:spcAft>
              <a:buClr>
                <a:srgbClr val="808080">
                  <a:lumMod val="50000"/>
                </a:srgbClr>
              </a:buClr>
              <a:buSzPct val="80000"/>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lang="fr-FR" sz="1600" b="1" kern="0" noProof="1">
                <a:solidFill>
                  <a:srgbClr val="6F7072"/>
                </a:solidFill>
                <a:latin typeface="+mj-lt"/>
              </a:rPr>
              <a:t>Février</a:t>
            </a:r>
            <a:endParaRPr lang="en-US" sz="1600" b="1" kern="0" noProof="1">
              <a:solidFill>
                <a:srgbClr val="6F7072"/>
              </a:solidFill>
              <a:latin typeface="+mj-lt"/>
            </a:endParaRPr>
          </a:p>
        </p:txBody>
      </p:sp>
      <p:sp>
        <p:nvSpPr>
          <p:cNvPr id="142" name="Rechteck 543">
            <a:extLst>
              <a:ext uri="{FF2B5EF4-FFF2-40B4-BE49-F238E27FC236}">
                <a16:creationId xmlns:a16="http://schemas.microsoft.com/office/drawing/2014/main" id="{7ACAD6C1-3ED4-43EB-9306-A5A5B556ECF9}"/>
              </a:ext>
            </a:extLst>
          </p:cNvPr>
          <p:cNvSpPr/>
          <p:nvPr/>
        </p:nvSpPr>
        <p:spPr bwMode="gray">
          <a:xfrm>
            <a:off x="9405624" y="1783556"/>
            <a:ext cx="1231885" cy="328693"/>
          </a:xfrm>
          <a:prstGeom prst="rect">
            <a:avLst/>
          </a:prstGeom>
          <a:noFill/>
          <a:ln w="25400" cap="flat" cmpd="sng" algn="ctr">
            <a:solidFill>
              <a:srgbClr val="4171B1"/>
            </a:solidFill>
            <a:prstDash val="solid"/>
            <a:headEnd/>
            <a:tailEnd/>
          </a:ln>
          <a:effectLst/>
        </p:spPr>
        <p:txBody>
          <a:bodyPr lIns="0" tIns="0" rIns="0" bIns="0" anchor="ctr"/>
          <a:lstStyle/>
          <a:p>
            <a:pPr marL="130706" indent="-130706" algn="ctr" defTabSz="1344404">
              <a:spcAft>
                <a:spcPts val="883"/>
              </a:spcAft>
              <a:buClr>
                <a:srgbClr val="808080">
                  <a:lumMod val="50000"/>
                </a:srgbClr>
              </a:buClr>
              <a:buSzPct val="80000"/>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lang="fr-FR" sz="1600" b="1" kern="0" noProof="1">
                <a:solidFill>
                  <a:srgbClr val="6F7072"/>
                </a:solidFill>
                <a:latin typeface="+mj-lt"/>
              </a:rPr>
              <a:t>Mars</a:t>
            </a:r>
            <a:endParaRPr lang="en-US" sz="1600" b="1" kern="0" noProof="1">
              <a:solidFill>
                <a:srgbClr val="6F7072"/>
              </a:solidFill>
              <a:latin typeface="+mj-lt"/>
            </a:endParaRPr>
          </a:p>
        </p:txBody>
      </p:sp>
      <p:sp>
        <p:nvSpPr>
          <p:cNvPr id="143" name="Rechteck 543">
            <a:extLst>
              <a:ext uri="{FF2B5EF4-FFF2-40B4-BE49-F238E27FC236}">
                <a16:creationId xmlns:a16="http://schemas.microsoft.com/office/drawing/2014/main" id="{054ADF52-257C-45E2-ACCD-4081378A8F6F}"/>
              </a:ext>
            </a:extLst>
          </p:cNvPr>
          <p:cNvSpPr/>
          <p:nvPr/>
        </p:nvSpPr>
        <p:spPr bwMode="gray">
          <a:xfrm>
            <a:off x="3254781" y="1783556"/>
            <a:ext cx="1231887" cy="328693"/>
          </a:xfrm>
          <a:prstGeom prst="rect">
            <a:avLst/>
          </a:prstGeom>
          <a:noFill/>
          <a:ln w="25400" cap="flat" cmpd="sng" algn="ctr">
            <a:solidFill>
              <a:srgbClr val="4171B1"/>
            </a:solidFill>
            <a:prstDash val="solid"/>
            <a:headEnd/>
            <a:tailEnd/>
          </a:ln>
          <a:effectLst/>
        </p:spPr>
        <p:txBody>
          <a:bodyPr lIns="0" tIns="0" rIns="0" bIns="0" anchor="ctr"/>
          <a:lstStyle/>
          <a:p>
            <a:pPr marL="130706" indent="-130706" algn="ctr" defTabSz="1344404">
              <a:spcAft>
                <a:spcPts val="883"/>
              </a:spcAft>
              <a:buClr>
                <a:srgbClr val="808080">
                  <a:lumMod val="50000"/>
                </a:srgbClr>
              </a:buClr>
              <a:buSzPct val="80000"/>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lang="fr-FR" sz="1600" b="1" kern="0" noProof="1">
                <a:solidFill>
                  <a:srgbClr val="6F7072"/>
                </a:solidFill>
                <a:latin typeface="+mj-lt"/>
              </a:rPr>
              <a:t>Septembre</a:t>
            </a:r>
            <a:endParaRPr lang="en-US" sz="1600" b="1" kern="0" noProof="1">
              <a:solidFill>
                <a:srgbClr val="6F7072"/>
              </a:solidFill>
              <a:latin typeface="+mj-lt"/>
            </a:endParaRPr>
          </a:p>
        </p:txBody>
      </p:sp>
      <p:sp>
        <p:nvSpPr>
          <p:cNvPr id="144" name="Rechteck 543">
            <a:extLst>
              <a:ext uri="{FF2B5EF4-FFF2-40B4-BE49-F238E27FC236}">
                <a16:creationId xmlns:a16="http://schemas.microsoft.com/office/drawing/2014/main" id="{4F4EFD82-9671-4B56-A88A-CB5D7A5F3164}"/>
              </a:ext>
            </a:extLst>
          </p:cNvPr>
          <p:cNvSpPr/>
          <p:nvPr/>
        </p:nvSpPr>
        <p:spPr bwMode="gray">
          <a:xfrm>
            <a:off x="1835450" y="1783556"/>
            <a:ext cx="1230521" cy="328693"/>
          </a:xfrm>
          <a:prstGeom prst="rect">
            <a:avLst/>
          </a:prstGeom>
          <a:noFill/>
          <a:ln w="25400" cap="flat" cmpd="sng" algn="ctr">
            <a:solidFill>
              <a:srgbClr val="4171B1"/>
            </a:solidFill>
            <a:prstDash val="solid"/>
            <a:headEnd/>
            <a:tailEnd/>
          </a:ln>
          <a:effectLst/>
        </p:spPr>
        <p:txBody>
          <a:bodyPr lIns="0" tIns="0" rIns="0" bIns="0" anchor="ctr"/>
          <a:lstStyle/>
          <a:p>
            <a:pPr marL="130706" indent="-130706" algn="ctr" defTabSz="1344404">
              <a:spcAft>
                <a:spcPts val="883"/>
              </a:spcAft>
              <a:buClr>
                <a:srgbClr val="808080">
                  <a:lumMod val="50000"/>
                </a:srgbClr>
              </a:buClr>
              <a:buSzPct val="80000"/>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lang="fr-FR" sz="1600" b="1" kern="0" noProof="1">
                <a:solidFill>
                  <a:srgbClr val="6F7072"/>
                </a:solidFill>
                <a:latin typeface="+mj-lt"/>
              </a:rPr>
              <a:t>Août</a:t>
            </a:r>
            <a:endParaRPr lang="en-US" sz="1600" b="1" kern="0" noProof="1">
              <a:solidFill>
                <a:srgbClr val="6F7072"/>
              </a:solidFill>
              <a:latin typeface="+mj-lt"/>
            </a:endParaRPr>
          </a:p>
        </p:txBody>
      </p:sp>
      <p:sp>
        <p:nvSpPr>
          <p:cNvPr id="145" name="Rechteck 543">
            <a:extLst>
              <a:ext uri="{FF2B5EF4-FFF2-40B4-BE49-F238E27FC236}">
                <a16:creationId xmlns:a16="http://schemas.microsoft.com/office/drawing/2014/main" id="{ADB8A975-597F-47CA-8A83-F7300891190D}"/>
              </a:ext>
            </a:extLst>
          </p:cNvPr>
          <p:cNvSpPr/>
          <p:nvPr/>
        </p:nvSpPr>
        <p:spPr bwMode="gray">
          <a:xfrm>
            <a:off x="6564234" y="1783556"/>
            <a:ext cx="1231887" cy="328693"/>
          </a:xfrm>
          <a:prstGeom prst="rect">
            <a:avLst/>
          </a:prstGeom>
          <a:solidFill>
            <a:schemeClr val="bg1"/>
          </a:solidFill>
          <a:ln w="25400" cap="flat" cmpd="sng" algn="ctr">
            <a:solidFill>
              <a:srgbClr val="4171B1"/>
            </a:solidFill>
            <a:prstDash val="solid"/>
            <a:headEnd/>
            <a:tailEnd/>
          </a:ln>
          <a:effectLst/>
        </p:spPr>
        <p:txBody>
          <a:bodyPr lIns="0" tIns="0" rIns="0" bIns="0" anchor="ctr"/>
          <a:lstStyle/>
          <a:p>
            <a:pPr marL="130706" indent="-130706" algn="ctr" defTabSz="1344404">
              <a:spcAft>
                <a:spcPts val="883"/>
              </a:spcAft>
              <a:buClr>
                <a:srgbClr val="808080">
                  <a:lumMod val="50000"/>
                </a:srgbClr>
              </a:buClr>
              <a:buSzPct val="80000"/>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lang="fr-FR" sz="1600" b="1" kern="0" noProof="1">
                <a:solidFill>
                  <a:srgbClr val="6F7072"/>
                </a:solidFill>
                <a:latin typeface="+mj-lt"/>
              </a:rPr>
              <a:t>Janvier</a:t>
            </a:r>
            <a:endParaRPr lang="en-US" sz="1600" b="1" kern="0" noProof="1">
              <a:solidFill>
                <a:srgbClr val="6F7072"/>
              </a:solidFill>
              <a:latin typeface="+mj-lt"/>
            </a:endParaRPr>
          </a:p>
        </p:txBody>
      </p:sp>
      <p:sp>
        <p:nvSpPr>
          <p:cNvPr id="146" name="Rechteck 543">
            <a:extLst>
              <a:ext uri="{FF2B5EF4-FFF2-40B4-BE49-F238E27FC236}">
                <a16:creationId xmlns:a16="http://schemas.microsoft.com/office/drawing/2014/main" id="{DC4E1C70-E53E-41E0-B566-23CDEEED2EBF}"/>
              </a:ext>
            </a:extLst>
          </p:cNvPr>
          <p:cNvSpPr/>
          <p:nvPr/>
        </p:nvSpPr>
        <p:spPr bwMode="gray">
          <a:xfrm>
            <a:off x="5521712" y="1783556"/>
            <a:ext cx="853713" cy="328693"/>
          </a:xfrm>
          <a:prstGeom prst="rect">
            <a:avLst/>
          </a:prstGeom>
          <a:solidFill>
            <a:srgbClr val="4171B1"/>
          </a:solidFill>
          <a:ln w="25400" cap="flat" cmpd="sng" algn="ctr">
            <a:solidFill>
              <a:srgbClr val="4171B1"/>
            </a:solidFill>
            <a:prstDash val="solid"/>
            <a:headEnd/>
            <a:tailEnd/>
          </a:ln>
          <a:effectLst/>
        </p:spPr>
        <p:txBody>
          <a:bodyPr lIns="105860" tIns="0" rIns="0" bIns="0" anchor="ctr"/>
          <a:lstStyle/>
          <a:p>
            <a:pPr marL="130706" indent="-130706" algn="ctr" defTabSz="1344404">
              <a:spcAft>
                <a:spcPts val="883"/>
              </a:spcAft>
              <a:buClr>
                <a:srgbClr val="808080">
                  <a:lumMod val="50000"/>
                </a:srgbClr>
              </a:buClr>
              <a:buSzPct val="80000"/>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lang="en-US" sz="1600" b="1" kern="0" noProof="1">
                <a:solidFill>
                  <a:schemeClr val="bg1"/>
                </a:solidFill>
                <a:latin typeface="+mj-lt"/>
              </a:rPr>
              <a:t>2022</a:t>
            </a:r>
          </a:p>
        </p:txBody>
      </p:sp>
      <p:sp>
        <p:nvSpPr>
          <p:cNvPr id="147" name="Rechteck 543">
            <a:extLst>
              <a:ext uri="{FF2B5EF4-FFF2-40B4-BE49-F238E27FC236}">
                <a16:creationId xmlns:a16="http://schemas.microsoft.com/office/drawing/2014/main" id="{DB61360B-B55F-4872-95D9-4A3725AA356C}"/>
              </a:ext>
            </a:extLst>
          </p:cNvPr>
          <p:cNvSpPr/>
          <p:nvPr/>
        </p:nvSpPr>
        <p:spPr bwMode="gray">
          <a:xfrm>
            <a:off x="10826316" y="1783556"/>
            <a:ext cx="1231885" cy="328693"/>
          </a:xfrm>
          <a:prstGeom prst="rect">
            <a:avLst/>
          </a:prstGeom>
          <a:noFill/>
          <a:ln w="25400" cap="flat" cmpd="sng" algn="ctr">
            <a:solidFill>
              <a:srgbClr val="4171B1"/>
            </a:solidFill>
            <a:prstDash val="solid"/>
            <a:headEnd/>
            <a:tailEnd/>
          </a:ln>
          <a:effectLst/>
        </p:spPr>
        <p:txBody>
          <a:bodyPr lIns="0" tIns="0" rIns="0" bIns="0" anchor="ctr"/>
          <a:lstStyle/>
          <a:p>
            <a:pPr marL="130706" indent="-130706" algn="ctr" defTabSz="1344404">
              <a:spcAft>
                <a:spcPts val="883"/>
              </a:spcAft>
              <a:buClr>
                <a:srgbClr val="808080">
                  <a:lumMod val="50000"/>
                </a:srgbClr>
              </a:buClr>
              <a:buSzPct val="80000"/>
              <a:tabLst>
                <a:tab pos="532160" algn="r"/>
                <a:tab pos="1582475" algn="r"/>
                <a:tab pos="2632790" algn="r"/>
                <a:tab pos="3697110" algn="r"/>
                <a:tab pos="4747427" algn="r"/>
                <a:tab pos="5797740" algn="r"/>
                <a:tab pos="6862060" algn="r"/>
                <a:tab pos="7912377" algn="r"/>
                <a:tab pos="8962692" algn="r"/>
                <a:tab pos="10027012" algn="r"/>
                <a:tab pos="11077327" algn="r"/>
              </a:tabLst>
              <a:defRPr/>
            </a:pPr>
            <a:r>
              <a:rPr lang="fr-FR" sz="1600" b="1" kern="0" noProof="1">
                <a:solidFill>
                  <a:srgbClr val="6F7072"/>
                </a:solidFill>
                <a:latin typeface="+mj-lt"/>
              </a:rPr>
              <a:t>Avril</a:t>
            </a:r>
            <a:endParaRPr lang="en-US" sz="1600" b="1" kern="0" noProof="1">
              <a:solidFill>
                <a:srgbClr val="6F7072"/>
              </a:solidFill>
              <a:latin typeface="+mj-lt"/>
            </a:endParaRPr>
          </a:p>
        </p:txBody>
      </p:sp>
      <p:grpSp>
        <p:nvGrpSpPr>
          <p:cNvPr id="149" name="Groupe 123">
            <a:extLst>
              <a:ext uri="{FF2B5EF4-FFF2-40B4-BE49-F238E27FC236}">
                <a16:creationId xmlns:a16="http://schemas.microsoft.com/office/drawing/2014/main" id="{096AEEC8-FC6B-4A87-9B32-90D333ECA9B3}"/>
              </a:ext>
            </a:extLst>
          </p:cNvPr>
          <p:cNvGrpSpPr>
            <a:grpSpLocks/>
          </p:cNvGrpSpPr>
          <p:nvPr/>
        </p:nvGrpSpPr>
        <p:grpSpPr bwMode="auto">
          <a:xfrm>
            <a:off x="40404" y="4693898"/>
            <a:ext cx="571633" cy="464399"/>
            <a:chOff x="7159625" y="2016125"/>
            <a:chExt cx="1171576" cy="949325"/>
          </a:xfrm>
          <a:solidFill>
            <a:srgbClr val="007FAD"/>
          </a:solidFill>
        </p:grpSpPr>
        <p:sp>
          <p:nvSpPr>
            <p:cNvPr id="150" name="Freeform 55">
              <a:extLst>
                <a:ext uri="{FF2B5EF4-FFF2-40B4-BE49-F238E27FC236}">
                  <a16:creationId xmlns:a16="http://schemas.microsoft.com/office/drawing/2014/main" id="{3DD6784D-426F-40A3-9A1D-A6CBE9C9B71F}"/>
                </a:ext>
              </a:extLst>
            </p:cNvPr>
            <p:cNvSpPr>
              <a:spLocks noEditPoints="1"/>
            </p:cNvSpPr>
            <p:nvPr/>
          </p:nvSpPr>
          <p:spPr bwMode="auto">
            <a:xfrm>
              <a:off x="7768022" y="2016125"/>
              <a:ext cx="563179" cy="565469"/>
            </a:xfrm>
            <a:custGeom>
              <a:avLst/>
              <a:gdLst/>
              <a:ahLst/>
              <a:cxnLst>
                <a:cxn ang="0">
                  <a:pos x="29" y="30"/>
                </a:cxn>
                <a:cxn ang="0">
                  <a:pos x="20" y="29"/>
                </a:cxn>
                <a:cxn ang="0">
                  <a:pos x="20" y="20"/>
                </a:cxn>
                <a:cxn ang="0">
                  <a:pos x="30" y="21"/>
                </a:cxn>
                <a:cxn ang="0">
                  <a:pos x="29" y="30"/>
                </a:cxn>
                <a:cxn ang="0">
                  <a:pos x="41" y="24"/>
                </a:cxn>
                <a:cxn ang="0">
                  <a:pos x="40" y="19"/>
                </a:cxn>
                <a:cxn ang="0">
                  <a:pos x="45" y="12"/>
                </a:cxn>
                <a:cxn ang="0">
                  <a:pos x="45" y="10"/>
                </a:cxn>
                <a:cxn ang="0">
                  <a:pos x="41" y="6"/>
                </a:cxn>
                <a:cxn ang="0">
                  <a:pos x="40" y="6"/>
                </a:cxn>
                <a:cxn ang="0">
                  <a:pos x="32" y="11"/>
                </a:cxn>
                <a:cxn ang="0">
                  <a:pos x="27" y="9"/>
                </a:cxn>
                <a:cxn ang="0">
                  <a:pos x="24" y="1"/>
                </a:cxn>
                <a:cxn ang="0">
                  <a:pos x="22" y="0"/>
                </a:cxn>
                <a:cxn ang="0">
                  <a:pos x="17" y="1"/>
                </a:cxn>
                <a:cxn ang="0">
                  <a:pos x="16" y="3"/>
                </a:cxn>
                <a:cxn ang="0">
                  <a:pos x="16" y="11"/>
                </a:cxn>
                <a:cxn ang="0">
                  <a:pos x="14" y="13"/>
                </a:cxn>
                <a:cxn ang="0">
                  <a:pos x="12" y="15"/>
                </a:cxn>
                <a:cxn ang="0">
                  <a:pos x="3" y="14"/>
                </a:cxn>
                <a:cxn ang="0">
                  <a:pos x="2" y="15"/>
                </a:cxn>
                <a:cxn ang="0">
                  <a:pos x="0" y="20"/>
                </a:cxn>
                <a:cxn ang="0">
                  <a:pos x="1" y="22"/>
                </a:cxn>
                <a:cxn ang="0">
                  <a:pos x="8" y="25"/>
                </a:cxn>
                <a:cxn ang="0">
                  <a:pos x="10" y="31"/>
                </a:cxn>
                <a:cxn ang="0">
                  <a:pos x="4" y="38"/>
                </a:cxn>
                <a:cxn ang="0">
                  <a:pos x="4" y="40"/>
                </a:cxn>
                <a:cxn ang="0">
                  <a:pos x="8" y="44"/>
                </a:cxn>
                <a:cxn ang="0">
                  <a:pos x="9" y="44"/>
                </a:cxn>
                <a:cxn ang="0">
                  <a:pos x="10" y="44"/>
                </a:cxn>
                <a:cxn ang="0">
                  <a:pos x="17" y="39"/>
                </a:cxn>
                <a:cxn ang="0">
                  <a:pos x="23" y="41"/>
                </a:cxn>
                <a:cxn ang="0">
                  <a:pos x="26" y="49"/>
                </a:cxn>
                <a:cxn ang="0">
                  <a:pos x="27" y="50"/>
                </a:cxn>
                <a:cxn ang="0">
                  <a:pos x="28" y="50"/>
                </a:cxn>
                <a:cxn ang="0">
                  <a:pos x="33" y="49"/>
                </a:cxn>
                <a:cxn ang="0">
                  <a:pos x="34" y="47"/>
                </a:cxn>
                <a:cxn ang="0">
                  <a:pos x="33" y="39"/>
                </a:cxn>
                <a:cxn ang="0">
                  <a:pos x="36" y="37"/>
                </a:cxn>
                <a:cxn ang="0">
                  <a:pos x="38" y="35"/>
                </a:cxn>
                <a:cxn ang="0">
                  <a:pos x="46" y="36"/>
                </a:cxn>
                <a:cxn ang="0">
                  <a:pos x="46" y="36"/>
                </a:cxn>
                <a:cxn ang="0">
                  <a:pos x="48" y="35"/>
                </a:cxn>
                <a:cxn ang="0">
                  <a:pos x="49" y="30"/>
                </a:cxn>
                <a:cxn ang="0">
                  <a:pos x="49" y="28"/>
                </a:cxn>
                <a:cxn ang="0">
                  <a:pos x="41" y="24"/>
                </a:cxn>
              </a:cxnLst>
              <a:rect l="0" t="0" r="r" b="b"/>
              <a:pathLst>
                <a:path w="50" h="50">
                  <a:moveTo>
                    <a:pt x="29" y="30"/>
                  </a:moveTo>
                  <a:cubicBezTo>
                    <a:pt x="27" y="32"/>
                    <a:pt x="22" y="32"/>
                    <a:pt x="20" y="29"/>
                  </a:cubicBezTo>
                  <a:cubicBezTo>
                    <a:pt x="18" y="27"/>
                    <a:pt x="18" y="23"/>
                    <a:pt x="20" y="20"/>
                  </a:cubicBezTo>
                  <a:cubicBezTo>
                    <a:pt x="23" y="18"/>
                    <a:pt x="27" y="18"/>
                    <a:pt x="30" y="21"/>
                  </a:cubicBezTo>
                  <a:cubicBezTo>
                    <a:pt x="32" y="23"/>
                    <a:pt x="32" y="27"/>
                    <a:pt x="29" y="30"/>
                  </a:cubicBezTo>
                  <a:moveTo>
                    <a:pt x="41" y="24"/>
                  </a:moveTo>
                  <a:cubicBezTo>
                    <a:pt x="41" y="22"/>
                    <a:pt x="41" y="20"/>
                    <a:pt x="40" y="19"/>
                  </a:cubicBezTo>
                  <a:cubicBezTo>
                    <a:pt x="45" y="12"/>
                    <a:pt x="45" y="12"/>
                    <a:pt x="45" y="12"/>
                  </a:cubicBezTo>
                  <a:cubicBezTo>
                    <a:pt x="46" y="11"/>
                    <a:pt x="46" y="11"/>
                    <a:pt x="45" y="10"/>
                  </a:cubicBezTo>
                  <a:cubicBezTo>
                    <a:pt x="41" y="6"/>
                    <a:pt x="41" y="6"/>
                    <a:pt x="41" y="6"/>
                  </a:cubicBezTo>
                  <a:cubicBezTo>
                    <a:pt x="41" y="5"/>
                    <a:pt x="40" y="5"/>
                    <a:pt x="40" y="6"/>
                  </a:cubicBezTo>
                  <a:cubicBezTo>
                    <a:pt x="32" y="11"/>
                    <a:pt x="32" y="11"/>
                    <a:pt x="32" y="11"/>
                  </a:cubicBezTo>
                  <a:cubicBezTo>
                    <a:pt x="31" y="10"/>
                    <a:pt x="29" y="9"/>
                    <a:pt x="27" y="9"/>
                  </a:cubicBezTo>
                  <a:cubicBezTo>
                    <a:pt x="24" y="1"/>
                    <a:pt x="24" y="1"/>
                    <a:pt x="24" y="1"/>
                  </a:cubicBezTo>
                  <a:cubicBezTo>
                    <a:pt x="23" y="0"/>
                    <a:pt x="23" y="0"/>
                    <a:pt x="22" y="0"/>
                  </a:cubicBezTo>
                  <a:cubicBezTo>
                    <a:pt x="17" y="1"/>
                    <a:pt x="17" y="1"/>
                    <a:pt x="17" y="1"/>
                  </a:cubicBezTo>
                  <a:cubicBezTo>
                    <a:pt x="16" y="1"/>
                    <a:pt x="15" y="2"/>
                    <a:pt x="16" y="3"/>
                  </a:cubicBezTo>
                  <a:cubicBezTo>
                    <a:pt x="16" y="11"/>
                    <a:pt x="16" y="11"/>
                    <a:pt x="16" y="11"/>
                  </a:cubicBezTo>
                  <a:cubicBezTo>
                    <a:pt x="15" y="12"/>
                    <a:pt x="14" y="12"/>
                    <a:pt x="14" y="13"/>
                  </a:cubicBezTo>
                  <a:cubicBezTo>
                    <a:pt x="13" y="14"/>
                    <a:pt x="12" y="14"/>
                    <a:pt x="12" y="15"/>
                  </a:cubicBezTo>
                  <a:cubicBezTo>
                    <a:pt x="3" y="14"/>
                    <a:pt x="3" y="14"/>
                    <a:pt x="3" y="14"/>
                  </a:cubicBezTo>
                  <a:cubicBezTo>
                    <a:pt x="3" y="14"/>
                    <a:pt x="2" y="14"/>
                    <a:pt x="2" y="15"/>
                  </a:cubicBezTo>
                  <a:cubicBezTo>
                    <a:pt x="0" y="20"/>
                    <a:pt x="0" y="20"/>
                    <a:pt x="0" y="20"/>
                  </a:cubicBezTo>
                  <a:cubicBezTo>
                    <a:pt x="0" y="21"/>
                    <a:pt x="0" y="21"/>
                    <a:pt x="1" y="22"/>
                  </a:cubicBezTo>
                  <a:cubicBezTo>
                    <a:pt x="8" y="25"/>
                    <a:pt x="8" y="25"/>
                    <a:pt x="8" y="25"/>
                  </a:cubicBezTo>
                  <a:cubicBezTo>
                    <a:pt x="9" y="27"/>
                    <a:pt x="9" y="29"/>
                    <a:pt x="10" y="31"/>
                  </a:cubicBezTo>
                  <a:cubicBezTo>
                    <a:pt x="4" y="38"/>
                    <a:pt x="4" y="38"/>
                    <a:pt x="4" y="38"/>
                  </a:cubicBezTo>
                  <a:cubicBezTo>
                    <a:pt x="4" y="39"/>
                    <a:pt x="4" y="39"/>
                    <a:pt x="4" y="40"/>
                  </a:cubicBezTo>
                  <a:cubicBezTo>
                    <a:pt x="8" y="44"/>
                    <a:pt x="8" y="44"/>
                    <a:pt x="8" y="44"/>
                  </a:cubicBezTo>
                  <a:cubicBezTo>
                    <a:pt x="8" y="44"/>
                    <a:pt x="9" y="44"/>
                    <a:pt x="9" y="44"/>
                  </a:cubicBezTo>
                  <a:cubicBezTo>
                    <a:pt x="9" y="44"/>
                    <a:pt x="10" y="44"/>
                    <a:pt x="10" y="44"/>
                  </a:cubicBezTo>
                  <a:cubicBezTo>
                    <a:pt x="17" y="39"/>
                    <a:pt x="17" y="39"/>
                    <a:pt x="17" y="39"/>
                  </a:cubicBezTo>
                  <a:cubicBezTo>
                    <a:pt x="19" y="40"/>
                    <a:pt x="21" y="41"/>
                    <a:pt x="23" y="41"/>
                  </a:cubicBezTo>
                  <a:cubicBezTo>
                    <a:pt x="26" y="49"/>
                    <a:pt x="26" y="49"/>
                    <a:pt x="26" y="49"/>
                  </a:cubicBezTo>
                  <a:cubicBezTo>
                    <a:pt x="26" y="50"/>
                    <a:pt x="27" y="50"/>
                    <a:pt x="27" y="50"/>
                  </a:cubicBezTo>
                  <a:cubicBezTo>
                    <a:pt x="27" y="50"/>
                    <a:pt x="27" y="50"/>
                    <a:pt x="28" y="50"/>
                  </a:cubicBezTo>
                  <a:cubicBezTo>
                    <a:pt x="33" y="49"/>
                    <a:pt x="33" y="49"/>
                    <a:pt x="33" y="49"/>
                  </a:cubicBezTo>
                  <a:cubicBezTo>
                    <a:pt x="34" y="49"/>
                    <a:pt x="34" y="48"/>
                    <a:pt x="34" y="47"/>
                  </a:cubicBezTo>
                  <a:cubicBezTo>
                    <a:pt x="33" y="39"/>
                    <a:pt x="33" y="39"/>
                    <a:pt x="33" y="39"/>
                  </a:cubicBezTo>
                  <a:cubicBezTo>
                    <a:pt x="34" y="38"/>
                    <a:pt x="35" y="38"/>
                    <a:pt x="36" y="37"/>
                  </a:cubicBezTo>
                  <a:cubicBezTo>
                    <a:pt x="37" y="36"/>
                    <a:pt x="37" y="36"/>
                    <a:pt x="38" y="35"/>
                  </a:cubicBezTo>
                  <a:cubicBezTo>
                    <a:pt x="46" y="36"/>
                    <a:pt x="46" y="36"/>
                    <a:pt x="46" y="36"/>
                  </a:cubicBezTo>
                  <a:cubicBezTo>
                    <a:pt x="46" y="36"/>
                    <a:pt x="46" y="36"/>
                    <a:pt x="46" y="36"/>
                  </a:cubicBezTo>
                  <a:cubicBezTo>
                    <a:pt x="47" y="36"/>
                    <a:pt x="48" y="36"/>
                    <a:pt x="48" y="35"/>
                  </a:cubicBezTo>
                  <a:cubicBezTo>
                    <a:pt x="49" y="30"/>
                    <a:pt x="49" y="30"/>
                    <a:pt x="49" y="30"/>
                  </a:cubicBezTo>
                  <a:cubicBezTo>
                    <a:pt x="50" y="29"/>
                    <a:pt x="49" y="28"/>
                    <a:pt x="49" y="28"/>
                  </a:cubicBezTo>
                  <a:lnTo>
                    <a:pt x="41" y="24"/>
                  </a:lnTo>
                  <a:close/>
                </a:path>
              </a:pathLst>
            </a:custGeom>
            <a:grpFill/>
            <a:ln w="9525">
              <a:solidFill>
                <a:srgbClr val="007FAD"/>
              </a:solidFill>
              <a:round/>
              <a:headEnd/>
              <a:tailEnd/>
            </a:ln>
          </p:spPr>
          <p:txBody>
            <a:bodyPr/>
            <a:lstStyle/>
            <a:p>
              <a:pPr>
                <a:defRPr/>
              </a:pPr>
              <a:endParaRPr lang="fr-FR" sz="1600">
                <a:solidFill>
                  <a:prstClr val="black"/>
                </a:solidFill>
                <a:latin typeface="+mj-lt"/>
                <a:cs typeface="Arial" panose="020B0604020202020204" pitchFamily="34" charset="0"/>
              </a:endParaRPr>
            </a:p>
          </p:txBody>
        </p:sp>
        <p:sp>
          <p:nvSpPr>
            <p:cNvPr id="151" name="Freeform 56">
              <a:extLst>
                <a:ext uri="{FF2B5EF4-FFF2-40B4-BE49-F238E27FC236}">
                  <a16:creationId xmlns:a16="http://schemas.microsoft.com/office/drawing/2014/main" id="{C19E52C7-F275-4275-BCAA-65AC511E92FF}"/>
                </a:ext>
              </a:extLst>
            </p:cNvPr>
            <p:cNvSpPr>
              <a:spLocks noEditPoints="1"/>
            </p:cNvSpPr>
            <p:nvPr/>
          </p:nvSpPr>
          <p:spPr bwMode="auto">
            <a:xfrm>
              <a:off x="7159625" y="2243139"/>
              <a:ext cx="731720" cy="722311"/>
            </a:xfrm>
            <a:custGeom>
              <a:avLst/>
              <a:gdLst/>
              <a:ahLst/>
              <a:cxnLst>
                <a:cxn ang="0">
                  <a:pos x="26" y="25"/>
                </a:cxn>
                <a:cxn ang="0">
                  <a:pos x="33" y="22"/>
                </a:cxn>
                <a:cxn ang="0">
                  <a:pos x="39" y="25"/>
                </a:cxn>
                <a:cxn ang="0">
                  <a:pos x="42" y="32"/>
                </a:cxn>
                <a:cxn ang="0">
                  <a:pos x="39" y="39"/>
                </a:cxn>
                <a:cxn ang="0">
                  <a:pos x="33" y="42"/>
                </a:cxn>
                <a:cxn ang="0">
                  <a:pos x="26" y="39"/>
                </a:cxn>
                <a:cxn ang="0">
                  <a:pos x="23" y="32"/>
                </a:cxn>
                <a:cxn ang="0">
                  <a:pos x="26" y="25"/>
                </a:cxn>
                <a:cxn ang="0">
                  <a:pos x="27" y="54"/>
                </a:cxn>
                <a:cxn ang="0">
                  <a:pos x="28" y="63"/>
                </a:cxn>
                <a:cxn ang="0">
                  <a:pos x="29" y="64"/>
                </a:cxn>
                <a:cxn ang="0">
                  <a:pos x="36" y="64"/>
                </a:cxn>
                <a:cxn ang="0">
                  <a:pos x="37" y="63"/>
                </a:cxn>
                <a:cxn ang="0">
                  <a:pos x="38" y="54"/>
                </a:cxn>
                <a:cxn ang="0">
                  <a:pos x="44" y="51"/>
                </a:cxn>
                <a:cxn ang="0">
                  <a:pos x="51" y="57"/>
                </a:cxn>
                <a:cxn ang="0">
                  <a:pos x="52" y="57"/>
                </a:cxn>
                <a:cxn ang="0">
                  <a:pos x="53" y="57"/>
                </a:cxn>
                <a:cxn ang="0">
                  <a:pos x="58" y="52"/>
                </a:cxn>
                <a:cxn ang="0">
                  <a:pos x="58" y="51"/>
                </a:cxn>
                <a:cxn ang="0">
                  <a:pos x="52" y="44"/>
                </a:cxn>
                <a:cxn ang="0">
                  <a:pos x="55" y="37"/>
                </a:cxn>
                <a:cxn ang="0">
                  <a:pos x="64" y="36"/>
                </a:cxn>
                <a:cxn ang="0">
                  <a:pos x="65" y="35"/>
                </a:cxn>
                <a:cxn ang="0">
                  <a:pos x="65" y="29"/>
                </a:cxn>
                <a:cxn ang="0">
                  <a:pos x="64" y="28"/>
                </a:cxn>
                <a:cxn ang="0">
                  <a:pos x="55" y="26"/>
                </a:cxn>
                <a:cxn ang="0">
                  <a:pos x="52" y="20"/>
                </a:cxn>
                <a:cxn ang="0">
                  <a:pos x="58" y="13"/>
                </a:cxn>
                <a:cxn ang="0">
                  <a:pos x="58" y="11"/>
                </a:cxn>
                <a:cxn ang="0">
                  <a:pos x="53" y="7"/>
                </a:cxn>
                <a:cxn ang="0">
                  <a:pos x="51" y="7"/>
                </a:cxn>
                <a:cxn ang="0">
                  <a:pos x="44" y="12"/>
                </a:cxn>
                <a:cxn ang="0">
                  <a:pos x="38" y="10"/>
                </a:cxn>
                <a:cxn ang="0">
                  <a:pos x="37" y="1"/>
                </a:cxn>
                <a:cxn ang="0">
                  <a:pos x="36" y="0"/>
                </a:cxn>
                <a:cxn ang="0">
                  <a:pos x="29" y="0"/>
                </a:cxn>
                <a:cxn ang="0">
                  <a:pos x="28" y="1"/>
                </a:cxn>
                <a:cxn ang="0">
                  <a:pos x="27" y="10"/>
                </a:cxn>
                <a:cxn ang="0">
                  <a:pos x="21" y="12"/>
                </a:cxn>
                <a:cxn ang="0">
                  <a:pos x="14" y="7"/>
                </a:cxn>
                <a:cxn ang="0">
                  <a:pos x="12" y="7"/>
                </a:cxn>
                <a:cxn ang="0">
                  <a:pos x="8" y="11"/>
                </a:cxn>
                <a:cxn ang="0">
                  <a:pos x="7" y="13"/>
                </a:cxn>
                <a:cxn ang="0">
                  <a:pos x="13" y="20"/>
                </a:cxn>
                <a:cxn ang="0">
                  <a:pos x="10" y="26"/>
                </a:cxn>
                <a:cxn ang="0">
                  <a:pos x="1" y="28"/>
                </a:cxn>
                <a:cxn ang="0">
                  <a:pos x="0" y="29"/>
                </a:cxn>
                <a:cxn ang="0">
                  <a:pos x="0" y="35"/>
                </a:cxn>
                <a:cxn ang="0">
                  <a:pos x="1" y="36"/>
                </a:cxn>
                <a:cxn ang="0">
                  <a:pos x="10" y="37"/>
                </a:cxn>
                <a:cxn ang="0">
                  <a:pos x="13" y="44"/>
                </a:cxn>
                <a:cxn ang="0">
                  <a:pos x="7" y="51"/>
                </a:cxn>
                <a:cxn ang="0">
                  <a:pos x="8" y="52"/>
                </a:cxn>
                <a:cxn ang="0">
                  <a:pos x="12" y="57"/>
                </a:cxn>
                <a:cxn ang="0">
                  <a:pos x="13" y="57"/>
                </a:cxn>
                <a:cxn ang="0">
                  <a:pos x="14" y="57"/>
                </a:cxn>
                <a:cxn ang="0">
                  <a:pos x="21" y="51"/>
                </a:cxn>
                <a:cxn ang="0">
                  <a:pos x="27" y="54"/>
                </a:cxn>
              </a:cxnLst>
              <a:rect l="0" t="0" r="r" b="b"/>
              <a:pathLst>
                <a:path w="65" h="64">
                  <a:moveTo>
                    <a:pt x="26" y="25"/>
                  </a:moveTo>
                  <a:cubicBezTo>
                    <a:pt x="28" y="23"/>
                    <a:pt x="30" y="22"/>
                    <a:pt x="33" y="22"/>
                  </a:cubicBezTo>
                  <a:cubicBezTo>
                    <a:pt x="35" y="22"/>
                    <a:pt x="38" y="23"/>
                    <a:pt x="39" y="25"/>
                  </a:cubicBezTo>
                  <a:cubicBezTo>
                    <a:pt x="41" y="27"/>
                    <a:pt x="42" y="29"/>
                    <a:pt x="42" y="32"/>
                  </a:cubicBezTo>
                  <a:cubicBezTo>
                    <a:pt x="42" y="34"/>
                    <a:pt x="41" y="37"/>
                    <a:pt x="39" y="39"/>
                  </a:cubicBezTo>
                  <a:cubicBezTo>
                    <a:pt x="38" y="41"/>
                    <a:pt x="35" y="42"/>
                    <a:pt x="33" y="42"/>
                  </a:cubicBezTo>
                  <a:cubicBezTo>
                    <a:pt x="30" y="42"/>
                    <a:pt x="28" y="41"/>
                    <a:pt x="26" y="39"/>
                  </a:cubicBezTo>
                  <a:cubicBezTo>
                    <a:pt x="24" y="37"/>
                    <a:pt x="23" y="34"/>
                    <a:pt x="23" y="32"/>
                  </a:cubicBezTo>
                  <a:cubicBezTo>
                    <a:pt x="23" y="29"/>
                    <a:pt x="24" y="27"/>
                    <a:pt x="26" y="25"/>
                  </a:cubicBezTo>
                  <a:moveTo>
                    <a:pt x="27" y="54"/>
                  </a:moveTo>
                  <a:cubicBezTo>
                    <a:pt x="28" y="63"/>
                    <a:pt x="28" y="63"/>
                    <a:pt x="28" y="63"/>
                  </a:cubicBezTo>
                  <a:cubicBezTo>
                    <a:pt x="28" y="64"/>
                    <a:pt x="29" y="64"/>
                    <a:pt x="29" y="64"/>
                  </a:cubicBezTo>
                  <a:cubicBezTo>
                    <a:pt x="36" y="64"/>
                    <a:pt x="36" y="64"/>
                    <a:pt x="36" y="64"/>
                  </a:cubicBezTo>
                  <a:cubicBezTo>
                    <a:pt x="36" y="64"/>
                    <a:pt x="37" y="64"/>
                    <a:pt x="37" y="63"/>
                  </a:cubicBezTo>
                  <a:cubicBezTo>
                    <a:pt x="38" y="54"/>
                    <a:pt x="38" y="54"/>
                    <a:pt x="38" y="54"/>
                  </a:cubicBezTo>
                  <a:cubicBezTo>
                    <a:pt x="40" y="53"/>
                    <a:pt x="42" y="53"/>
                    <a:pt x="44" y="51"/>
                  </a:cubicBezTo>
                  <a:cubicBezTo>
                    <a:pt x="51" y="57"/>
                    <a:pt x="51" y="57"/>
                    <a:pt x="51" y="57"/>
                  </a:cubicBezTo>
                  <a:cubicBezTo>
                    <a:pt x="52" y="57"/>
                    <a:pt x="52" y="57"/>
                    <a:pt x="52" y="57"/>
                  </a:cubicBezTo>
                  <a:cubicBezTo>
                    <a:pt x="53" y="57"/>
                    <a:pt x="53" y="57"/>
                    <a:pt x="53" y="57"/>
                  </a:cubicBezTo>
                  <a:cubicBezTo>
                    <a:pt x="58" y="52"/>
                    <a:pt x="58" y="52"/>
                    <a:pt x="58" y="52"/>
                  </a:cubicBezTo>
                  <a:cubicBezTo>
                    <a:pt x="58" y="52"/>
                    <a:pt x="58" y="51"/>
                    <a:pt x="58" y="51"/>
                  </a:cubicBezTo>
                  <a:cubicBezTo>
                    <a:pt x="52" y="44"/>
                    <a:pt x="52" y="44"/>
                    <a:pt x="52" y="44"/>
                  </a:cubicBezTo>
                  <a:cubicBezTo>
                    <a:pt x="53" y="42"/>
                    <a:pt x="54" y="40"/>
                    <a:pt x="55" y="37"/>
                  </a:cubicBezTo>
                  <a:cubicBezTo>
                    <a:pt x="64" y="36"/>
                    <a:pt x="64" y="36"/>
                    <a:pt x="64" y="36"/>
                  </a:cubicBezTo>
                  <a:cubicBezTo>
                    <a:pt x="64" y="36"/>
                    <a:pt x="65" y="36"/>
                    <a:pt x="65" y="35"/>
                  </a:cubicBezTo>
                  <a:cubicBezTo>
                    <a:pt x="65" y="29"/>
                    <a:pt x="65" y="29"/>
                    <a:pt x="65" y="29"/>
                  </a:cubicBezTo>
                  <a:cubicBezTo>
                    <a:pt x="65" y="28"/>
                    <a:pt x="64" y="28"/>
                    <a:pt x="64" y="28"/>
                  </a:cubicBezTo>
                  <a:cubicBezTo>
                    <a:pt x="55" y="26"/>
                    <a:pt x="55" y="26"/>
                    <a:pt x="55" y="26"/>
                  </a:cubicBezTo>
                  <a:cubicBezTo>
                    <a:pt x="54" y="24"/>
                    <a:pt x="53" y="22"/>
                    <a:pt x="52" y="20"/>
                  </a:cubicBezTo>
                  <a:cubicBezTo>
                    <a:pt x="58" y="13"/>
                    <a:pt x="58" y="13"/>
                    <a:pt x="58" y="13"/>
                  </a:cubicBezTo>
                  <a:cubicBezTo>
                    <a:pt x="58" y="12"/>
                    <a:pt x="58" y="12"/>
                    <a:pt x="58" y="11"/>
                  </a:cubicBezTo>
                  <a:cubicBezTo>
                    <a:pt x="53" y="7"/>
                    <a:pt x="53" y="7"/>
                    <a:pt x="53" y="7"/>
                  </a:cubicBezTo>
                  <a:cubicBezTo>
                    <a:pt x="53" y="6"/>
                    <a:pt x="52" y="6"/>
                    <a:pt x="51" y="7"/>
                  </a:cubicBezTo>
                  <a:cubicBezTo>
                    <a:pt x="44" y="12"/>
                    <a:pt x="44" y="12"/>
                    <a:pt x="44" y="12"/>
                  </a:cubicBezTo>
                  <a:cubicBezTo>
                    <a:pt x="42" y="11"/>
                    <a:pt x="40" y="10"/>
                    <a:pt x="38" y="10"/>
                  </a:cubicBezTo>
                  <a:cubicBezTo>
                    <a:pt x="37" y="1"/>
                    <a:pt x="37" y="1"/>
                    <a:pt x="37" y="1"/>
                  </a:cubicBezTo>
                  <a:cubicBezTo>
                    <a:pt x="37" y="0"/>
                    <a:pt x="36" y="0"/>
                    <a:pt x="36" y="0"/>
                  </a:cubicBezTo>
                  <a:cubicBezTo>
                    <a:pt x="29" y="0"/>
                    <a:pt x="29" y="0"/>
                    <a:pt x="29" y="0"/>
                  </a:cubicBezTo>
                  <a:cubicBezTo>
                    <a:pt x="29" y="0"/>
                    <a:pt x="28" y="0"/>
                    <a:pt x="28" y="1"/>
                  </a:cubicBezTo>
                  <a:cubicBezTo>
                    <a:pt x="27" y="10"/>
                    <a:pt x="27" y="10"/>
                    <a:pt x="27" y="10"/>
                  </a:cubicBezTo>
                  <a:cubicBezTo>
                    <a:pt x="25" y="10"/>
                    <a:pt x="23" y="11"/>
                    <a:pt x="21" y="12"/>
                  </a:cubicBezTo>
                  <a:cubicBezTo>
                    <a:pt x="14" y="7"/>
                    <a:pt x="14" y="7"/>
                    <a:pt x="14" y="7"/>
                  </a:cubicBezTo>
                  <a:cubicBezTo>
                    <a:pt x="13" y="6"/>
                    <a:pt x="12" y="6"/>
                    <a:pt x="12" y="7"/>
                  </a:cubicBezTo>
                  <a:cubicBezTo>
                    <a:pt x="8" y="11"/>
                    <a:pt x="8" y="11"/>
                    <a:pt x="8" y="11"/>
                  </a:cubicBezTo>
                  <a:cubicBezTo>
                    <a:pt x="7" y="12"/>
                    <a:pt x="7" y="12"/>
                    <a:pt x="7" y="13"/>
                  </a:cubicBezTo>
                  <a:cubicBezTo>
                    <a:pt x="13" y="20"/>
                    <a:pt x="13" y="20"/>
                    <a:pt x="13" y="20"/>
                  </a:cubicBezTo>
                  <a:cubicBezTo>
                    <a:pt x="12" y="22"/>
                    <a:pt x="11" y="24"/>
                    <a:pt x="10" y="26"/>
                  </a:cubicBezTo>
                  <a:cubicBezTo>
                    <a:pt x="1" y="28"/>
                    <a:pt x="1" y="28"/>
                    <a:pt x="1" y="28"/>
                  </a:cubicBezTo>
                  <a:cubicBezTo>
                    <a:pt x="1" y="28"/>
                    <a:pt x="0" y="28"/>
                    <a:pt x="0" y="29"/>
                  </a:cubicBezTo>
                  <a:cubicBezTo>
                    <a:pt x="0" y="35"/>
                    <a:pt x="0" y="35"/>
                    <a:pt x="0" y="35"/>
                  </a:cubicBezTo>
                  <a:cubicBezTo>
                    <a:pt x="0" y="36"/>
                    <a:pt x="1" y="36"/>
                    <a:pt x="1" y="36"/>
                  </a:cubicBezTo>
                  <a:cubicBezTo>
                    <a:pt x="10" y="37"/>
                    <a:pt x="10" y="37"/>
                    <a:pt x="10" y="37"/>
                  </a:cubicBezTo>
                  <a:cubicBezTo>
                    <a:pt x="11" y="40"/>
                    <a:pt x="12" y="42"/>
                    <a:pt x="13" y="44"/>
                  </a:cubicBezTo>
                  <a:cubicBezTo>
                    <a:pt x="7" y="51"/>
                    <a:pt x="7" y="51"/>
                    <a:pt x="7" y="51"/>
                  </a:cubicBezTo>
                  <a:cubicBezTo>
                    <a:pt x="7" y="51"/>
                    <a:pt x="7" y="52"/>
                    <a:pt x="8" y="52"/>
                  </a:cubicBezTo>
                  <a:cubicBezTo>
                    <a:pt x="12" y="57"/>
                    <a:pt x="12" y="57"/>
                    <a:pt x="12" y="57"/>
                  </a:cubicBezTo>
                  <a:cubicBezTo>
                    <a:pt x="12" y="57"/>
                    <a:pt x="12" y="57"/>
                    <a:pt x="13" y="57"/>
                  </a:cubicBezTo>
                  <a:cubicBezTo>
                    <a:pt x="13" y="57"/>
                    <a:pt x="13" y="57"/>
                    <a:pt x="14" y="57"/>
                  </a:cubicBezTo>
                  <a:cubicBezTo>
                    <a:pt x="21" y="51"/>
                    <a:pt x="21" y="51"/>
                    <a:pt x="21" y="51"/>
                  </a:cubicBezTo>
                  <a:cubicBezTo>
                    <a:pt x="23" y="53"/>
                    <a:pt x="25" y="53"/>
                    <a:pt x="27" y="54"/>
                  </a:cubicBezTo>
                </a:path>
              </a:pathLst>
            </a:custGeom>
            <a:grpFill/>
            <a:ln w="9525">
              <a:solidFill>
                <a:srgbClr val="007FAD"/>
              </a:solidFill>
              <a:round/>
              <a:headEnd/>
              <a:tailEnd/>
            </a:ln>
          </p:spPr>
          <p:txBody>
            <a:bodyPr/>
            <a:lstStyle/>
            <a:p>
              <a:pPr>
                <a:defRPr/>
              </a:pPr>
              <a:endParaRPr lang="fr-FR" sz="1600">
                <a:solidFill>
                  <a:prstClr val="black"/>
                </a:solidFill>
                <a:latin typeface="+mj-lt"/>
                <a:cs typeface="Arial" panose="020B0604020202020204" pitchFamily="34" charset="0"/>
              </a:endParaRPr>
            </a:p>
          </p:txBody>
        </p:sp>
      </p:grpSp>
      <p:sp>
        <p:nvSpPr>
          <p:cNvPr id="152" name="Rectangle 151">
            <a:extLst>
              <a:ext uri="{FF2B5EF4-FFF2-40B4-BE49-F238E27FC236}">
                <a16:creationId xmlns:a16="http://schemas.microsoft.com/office/drawing/2014/main" id="{6F9060A5-74B2-46A2-918C-37C9F17C8CD5}"/>
              </a:ext>
            </a:extLst>
          </p:cNvPr>
          <p:cNvSpPr/>
          <p:nvPr/>
        </p:nvSpPr>
        <p:spPr bwMode="auto">
          <a:xfrm>
            <a:off x="433684" y="2892231"/>
            <a:ext cx="1616728" cy="760229"/>
          </a:xfrm>
          <a:prstGeom prst="rect">
            <a:avLst/>
          </a:prstGeom>
          <a:solidFill>
            <a:schemeClr val="bg1"/>
          </a:solidFill>
          <a:ln w="12700" cap="flat" cmpd="sng" algn="ctr">
            <a:noFill/>
            <a:prstDash val="solid"/>
            <a:miter lim="800000"/>
          </a:ln>
          <a:effectLst/>
        </p:spPr>
        <p:txBody>
          <a:bodyPr lIns="47999" tIns="95998" rIns="47999" bIns="60958" anchor="ctr"/>
          <a:lstStyle/>
          <a:p>
            <a:pPr algn="ctr">
              <a:defRPr/>
            </a:pPr>
            <a:r>
              <a:rPr lang="fr-FR" sz="1600" b="1" kern="0" dirty="0">
                <a:solidFill>
                  <a:srgbClr val="6F7072"/>
                </a:solidFill>
                <a:latin typeface="+mj-lt"/>
                <a:cs typeface="Arial" panose="020B0604020202020204" pitchFamily="34" charset="0"/>
              </a:rPr>
              <a:t>Plan de communication</a:t>
            </a:r>
          </a:p>
        </p:txBody>
      </p:sp>
      <p:grpSp>
        <p:nvGrpSpPr>
          <p:cNvPr id="153" name="Groupe 127">
            <a:extLst>
              <a:ext uri="{FF2B5EF4-FFF2-40B4-BE49-F238E27FC236}">
                <a16:creationId xmlns:a16="http://schemas.microsoft.com/office/drawing/2014/main" id="{E8AA9E0A-CDE6-4F00-988D-491DD561167A}"/>
              </a:ext>
            </a:extLst>
          </p:cNvPr>
          <p:cNvGrpSpPr>
            <a:grpSpLocks/>
          </p:cNvGrpSpPr>
          <p:nvPr/>
        </p:nvGrpSpPr>
        <p:grpSpPr bwMode="auto">
          <a:xfrm>
            <a:off x="41643" y="2972732"/>
            <a:ext cx="399032" cy="513543"/>
            <a:chOff x="6426200" y="3201988"/>
            <a:chExt cx="946150" cy="1028700"/>
          </a:xfrm>
          <a:solidFill>
            <a:srgbClr val="007FAD"/>
          </a:solidFill>
        </p:grpSpPr>
        <p:sp>
          <p:nvSpPr>
            <p:cNvPr id="154" name="Freeform 69">
              <a:extLst>
                <a:ext uri="{FF2B5EF4-FFF2-40B4-BE49-F238E27FC236}">
                  <a16:creationId xmlns:a16="http://schemas.microsoft.com/office/drawing/2014/main" id="{26681B6C-55D4-4479-BBC8-9B3294855F96}"/>
                </a:ext>
              </a:extLst>
            </p:cNvPr>
            <p:cNvSpPr>
              <a:spLocks noEditPoints="1"/>
            </p:cNvSpPr>
            <p:nvPr/>
          </p:nvSpPr>
          <p:spPr bwMode="auto">
            <a:xfrm>
              <a:off x="6640112" y="3576434"/>
              <a:ext cx="518326" cy="654254"/>
            </a:xfrm>
            <a:custGeom>
              <a:avLst/>
              <a:gdLst/>
              <a:ahLst/>
              <a:cxnLst>
                <a:cxn ang="0">
                  <a:pos x="28" y="37"/>
                </a:cxn>
                <a:cxn ang="0">
                  <a:pos x="18" y="37"/>
                </a:cxn>
                <a:cxn ang="0">
                  <a:pos x="23" y="26"/>
                </a:cxn>
                <a:cxn ang="0">
                  <a:pos x="28" y="37"/>
                </a:cxn>
                <a:cxn ang="0">
                  <a:pos x="34" y="49"/>
                </a:cxn>
                <a:cxn ang="0">
                  <a:pos x="12" y="49"/>
                </a:cxn>
                <a:cxn ang="0">
                  <a:pos x="15" y="42"/>
                </a:cxn>
                <a:cxn ang="0">
                  <a:pos x="30" y="42"/>
                </a:cxn>
                <a:cxn ang="0">
                  <a:pos x="34" y="49"/>
                </a:cxn>
                <a:cxn ang="0">
                  <a:pos x="30" y="14"/>
                </a:cxn>
                <a:cxn ang="0">
                  <a:pos x="32" y="9"/>
                </a:cxn>
                <a:cxn ang="0">
                  <a:pos x="23" y="0"/>
                </a:cxn>
                <a:cxn ang="0">
                  <a:pos x="14" y="9"/>
                </a:cxn>
                <a:cxn ang="0">
                  <a:pos x="15" y="14"/>
                </a:cxn>
                <a:cxn ang="0">
                  <a:pos x="19" y="17"/>
                </a:cxn>
                <a:cxn ang="0">
                  <a:pos x="0" y="58"/>
                </a:cxn>
                <a:cxn ang="0">
                  <a:pos x="8" y="58"/>
                </a:cxn>
                <a:cxn ang="0">
                  <a:pos x="10" y="54"/>
                </a:cxn>
                <a:cxn ang="0">
                  <a:pos x="36" y="54"/>
                </a:cxn>
                <a:cxn ang="0">
                  <a:pos x="38" y="58"/>
                </a:cxn>
                <a:cxn ang="0">
                  <a:pos x="46" y="58"/>
                </a:cxn>
                <a:cxn ang="0">
                  <a:pos x="27" y="17"/>
                </a:cxn>
                <a:cxn ang="0">
                  <a:pos x="30" y="14"/>
                </a:cxn>
              </a:cxnLst>
              <a:rect l="0" t="0" r="r" b="b"/>
              <a:pathLst>
                <a:path w="46" h="58">
                  <a:moveTo>
                    <a:pt x="28" y="37"/>
                  </a:moveTo>
                  <a:cubicBezTo>
                    <a:pt x="18" y="37"/>
                    <a:pt x="18" y="37"/>
                    <a:pt x="18" y="37"/>
                  </a:cubicBezTo>
                  <a:cubicBezTo>
                    <a:pt x="23" y="26"/>
                    <a:pt x="23" y="26"/>
                    <a:pt x="23" y="26"/>
                  </a:cubicBezTo>
                  <a:lnTo>
                    <a:pt x="28" y="37"/>
                  </a:lnTo>
                  <a:close/>
                  <a:moveTo>
                    <a:pt x="34" y="49"/>
                  </a:moveTo>
                  <a:cubicBezTo>
                    <a:pt x="12" y="49"/>
                    <a:pt x="12" y="49"/>
                    <a:pt x="12" y="49"/>
                  </a:cubicBezTo>
                  <a:cubicBezTo>
                    <a:pt x="15" y="42"/>
                    <a:pt x="15" y="42"/>
                    <a:pt x="15" y="42"/>
                  </a:cubicBezTo>
                  <a:cubicBezTo>
                    <a:pt x="30" y="42"/>
                    <a:pt x="30" y="42"/>
                    <a:pt x="30" y="42"/>
                  </a:cubicBezTo>
                  <a:lnTo>
                    <a:pt x="34" y="49"/>
                  </a:lnTo>
                  <a:close/>
                  <a:moveTo>
                    <a:pt x="30" y="14"/>
                  </a:moveTo>
                  <a:cubicBezTo>
                    <a:pt x="31" y="13"/>
                    <a:pt x="32" y="11"/>
                    <a:pt x="32" y="9"/>
                  </a:cubicBezTo>
                  <a:cubicBezTo>
                    <a:pt x="32" y="4"/>
                    <a:pt x="28" y="0"/>
                    <a:pt x="23" y="0"/>
                  </a:cubicBezTo>
                  <a:cubicBezTo>
                    <a:pt x="18" y="0"/>
                    <a:pt x="14" y="4"/>
                    <a:pt x="14" y="9"/>
                  </a:cubicBezTo>
                  <a:cubicBezTo>
                    <a:pt x="14" y="11"/>
                    <a:pt x="15" y="12"/>
                    <a:pt x="15" y="14"/>
                  </a:cubicBezTo>
                  <a:cubicBezTo>
                    <a:pt x="16" y="15"/>
                    <a:pt x="18" y="16"/>
                    <a:pt x="19" y="17"/>
                  </a:cubicBezTo>
                  <a:cubicBezTo>
                    <a:pt x="0" y="58"/>
                    <a:pt x="0" y="58"/>
                    <a:pt x="0" y="58"/>
                  </a:cubicBezTo>
                  <a:cubicBezTo>
                    <a:pt x="8" y="58"/>
                    <a:pt x="8" y="58"/>
                    <a:pt x="8" y="58"/>
                  </a:cubicBezTo>
                  <a:cubicBezTo>
                    <a:pt x="10" y="54"/>
                    <a:pt x="10" y="54"/>
                    <a:pt x="10" y="54"/>
                  </a:cubicBezTo>
                  <a:cubicBezTo>
                    <a:pt x="36" y="54"/>
                    <a:pt x="36" y="54"/>
                    <a:pt x="36" y="54"/>
                  </a:cubicBezTo>
                  <a:cubicBezTo>
                    <a:pt x="38" y="58"/>
                    <a:pt x="38" y="58"/>
                    <a:pt x="38" y="58"/>
                  </a:cubicBezTo>
                  <a:cubicBezTo>
                    <a:pt x="46" y="58"/>
                    <a:pt x="46" y="58"/>
                    <a:pt x="46" y="58"/>
                  </a:cubicBezTo>
                  <a:cubicBezTo>
                    <a:pt x="27" y="17"/>
                    <a:pt x="27" y="17"/>
                    <a:pt x="27" y="17"/>
                  </a:cubicBezTo>
                  <a:cubicBezTo>
                    <a:pt x="28" y="16"/>
                    <a:pt x="29" y="15"/>
                    <a:pt x="30" y="14"/>
                  </a:cubicBezTo>
                </a:path>
              </a:pathLst>
            </a:custGeom>
            <a:grpFill/>
            <a:ln w="9525">
              <a:noFill/>
              <a:round/>
              <a:headEnd/>
              <a:tailEnd/>
            </a:ln>
          </p:spPr>
          <p:txBody>
            <a:bodyPr/>
            <a:lstStyle/>
            <a:p>
              <a:pPr>
                <a:defRPr/>
              </a:pPr>
              <a:endParaRPr lang="fr-FR" sz="1600">
                <a:solidFill>
                  <a:prstClr val="black"/>
                </a:solidFill>
                <a:latin typeface="+mj-lt"/>
                <a:cs typeface="Arial" panose="020B0604020202020204" pitchFamily="34" charset="0"/>
              </a:endParaRPr>
            </a:p>
          </p:txBody>
        </p:sp>
        <p:sp>
          <p:nvSpPr>
            <p:cNvPr id="155" name="Freeform 70">
              <a:extLst>
                <a:ext uri="{FF2B5EF4-FFF2-40B4-BE49-F238E27FC236}">
                  <a16:creationId xmlns:a16="http://schemas.microsoft.com/office/drawing/2014/main" id="{B11AD739-C211-4950-916A-BEE66ABBC04A}"/>
                </a:ext>
              </a:extLst>
            </p:cNvPr>
            <p:cNvSpPr>
              <a:spLocks/>
            </p:cNvSpPr>
            <p:nvPr/>
          </p:nvSpPr>
          <p:spPr bwMode="auto">
            <a:xfrm>
              <a:off x="6426200" y="3201988"/>
              <a:ext cx="946150" cy="736548"/>
            </a:xfrm>
            <a:custGeom>
              <a:avLst/>
              <a:gdLst/>
              <a:ahLst/>
              <a:cxnLst>
                <a:cxn ang="0">
                  <a:pos x="42" y="0"/>
                </a:cxn>
                <a:cxn ang="0">
                  <a:pos x="0" y="42"/>
                </a:cxn>
                <a:cxn ang="0">
                  <a:pos x="7" y="65"/>
                </a:cxn>
                <a:cxn ang="0">
                  <a:pos x="13" y="61"/>
                </a:cxn>
                <a:cxn ang="0">
                  <a:pos x="7" y="42"/>
                </a:cxn>
                <a:cxn ang="0">
                  <a:pos x="17" y="18"/>
                </a:cxn>
                <a:cxn ang="0">
                  <a:pos x="42" y="7"/>
                </a:cxn>
                <a:cxn ang="0">
                  <a:pos x="66" y="18"/>
                </a:cxn>
                <a:cxn ang="0">
                  <a:pos x="76" y="42"/>
                </a:cxn>
                <a:cxn ang="0">
                  <a:pos x="70" y="61"/>
                </a:cxn>
                <a:cxn ang="0">
                  <a:pos x="76" y="65"/>
                </a:cxn>
                <a:cxn ang="0">
                  <a:pos x="84" y="42"/>
                </a:cxn>
                <a:cxn ang="0">
                  <a:pos x="42" y="0"/>
                </a:cxn>
              </a:cxnLst>
              <a:rect l="0" t="0" r="r" b="b"/>
              <a:pathLst>
                <a:path w="84" h="65">
                  <a:moveTo>
                    <a:pt x="42" y="0"/>
                  </a:moveTo>
                  <a:cubicBezTo>
                    <a:pt x="19" y="0"/>
                    <a:pt x="0" y="19"/>
                    <a:pt x="0" y="42"/>
                  </a:cubicBezTo>
                  <a:cubicBezTo>
                    <a:pt x="0" y="50"/>
                    <a:pt x="3" y="58"/>
                    <a:pt x="7" y="65"/>
                  </a:cubicBezTo>
                  <a:cubicBezTo>
                    <a:pt x="13" y="61"/>
                    <a:pt x="13" y="61"/>
                    <a:pt x="13" y="61"/>
                  </a:cubicBezTo>
                  <a:cubicBezTo>
                    <a:pt x="9" y="55"/>
                    <a:pt x="7" y="49"/>
                    <a:pt x="7" y="42"/>
                  </a:cubicBezTo>
                  <a:cubicBezTo>
                    <a:pt x="7" y="32"/>
                    <a:pt x="11" y="24"/>
                    <a:pt x="17" y="18"/>
                  </a:cubicBezTo>
                  <a:cubicBezTo>
                    <a:pt x="24" y="11"/>
                    <a:pt x="32" y="7"/>
                    <a:pt x="42" y="7"/>
                  </a:cubicBezTo>
                  <a:cubicBezTo>
                    <a:pt x="51" y="7"/>
                    <a:pt x="60" y="11"/>
                    <a:pt x="66" y="18"/>
                  </a:cubicBezTo>
                  <a:cubicBezTo>
                    <a:pt x="72" y="24"/>
                    <a:pt x="76" y="32"/>
                    <a:pt x="76" y="42"/>
                  </a:cubicBezTo>
                  <a:cubicBezTo>
                    <a:pt x="76" y="49"/>
                    <a:pt x="74" y="56"/>
                    <a:pt x="70" y="61"/>
                  </a:cubicBezTo>
                  <a:cubicBezTo>
                    <a:pt x="76" y="65"/>
                    <a:pt x="76" y="65"/>
                    <a:pt x="76" y="65"/>
                  </a:cubicBezTo>
                  <a:cubicBezTo>
                    <a:pt x="81" y="59"/>
                    <a:pt x="84" y="51"/>
                    <a:pt x="84" y="42"/>
                  </a:cubicBezTo>
                  <a:cubicBezTo>
                    <a:pt x="84" y="19"/>
                    <a:pt x="65" y="0"/>
                    <a:pt x="42" y="0"/>
                  </a:cubicBezTo>
                </a:path>
              </a:pathLst>
            </a:custGeom>
            <a:grpFill/>
            <a:ln w="9525">
              <a:noFill/>
              <a:round/>
              <a:headEnd/>
              <a:tailEnd/>
            </a:ln>
          </p:spPr>
          <p:txBody>
            <a:bodyPr/>
            <a:lstStyle/>
            <a:p>
              <a:pPr>
                <a:defRPr/>
              </a:pPr>
              <a:endParaRPr lang="fr-FR" sz="1600">
                <a:solidFill>
                  <a:prstClr val="black"/>
                </a:solidFill>
                <a:latin typeface="+mj-lt"/>
                <a:cs typeface="Arial" panose="020B0604020202020204" pitchFamily="34" charset="0"/>
              </a:endParaRPr>
            </a:p>
          </p:txBody>
        </p:sp>
        <p:sp>
          <p:nvSpPr>
            <p:cNvPr id="156" name="Freeform 71">
              <a:extLst>
                <a:ext uri="{FF2B5EF4-FFF2-40B4-BE49-F238E27FC236}">
                  <a16:creationId xmlns:a16="http://schemas.microsoft.com/office/drawing/2014/main" id="{1F221970-6AFE-4FF6-9BB6-C12A531067AE}"/>
                </a:ext>
              </a:extLst>
            </p:cNvPr>
            <p:cNvSpPr>
              <a:spLocks/>
            </p:cNvSpPr>
            <p:nvPr/>
          </p:nvSpPr>
          <p:spPr bwMode="auto">
            <a:xfrm>
              <a:off x="6594863" y="3370694"/>
              <a:ext cx="608827" cy="477317"/>
            </a:xfrm>
            <a:custGeom>
              <a:avLst/>
              <a:gdLst/>
              <a:ahLst/>
              <a:cxnLst>
                <a:cxn ang="0">
                  <a:pos x="27" y="0"/>
                </a:cxn>
                <a:cxn ang="0">
                  <a:pos x="0" y="27"/>
                </a:cxn>
                <a:cxn ang="0">
                  <a:pos x="4" y="42"/>
                </a:cxn>
                <a:cxn ang="0">
                  <a:pos x="10" y="38"/>
                </a:cxn>
                <a:cxn ang="0">
                  <a:pos x="7" y="27"/>
                </a:cxn>
                <a:cxn ang="0">
                  <a:pos x="13" y="13"/>
                </a:cxn>
                <a:cxn ang="0">
                  <a:pos x="27" y="7"/>
                </a:cxn>
                <a:cxn ang="0">
                  <a:pos x="41" y="13"/>
                </a:cxn>
                <a:cxn ang="0">
                  <a:pos x="47" y="27"/>
                </a:cxn>
                <a:cxn ang="0">
                  <a:pos x="43" y="38"/>
                </a:cxn>
                <a:cxn ang="0">
                  <a:pos x="49" y="42"/>
                </a:cxn>
                <a:cxn ang="0">
                  <a:pos x="54" y="27"/>
                </a:cxn>
                <a:cxn ang="0">
                  <a:pos x="27" y="0"/>
                </a:cxn>
              </a:cxnLst>
              <a:rect l="0" t="0" r="r" b="b"/>
              <a:pathLst>
                <a:path w="54" h="42">
                  <a:moveTo>
                    <a:pt x="27" y="0"/>
                  </a:moveTo>
                  <a:cubicBezTo>
                    <a:pt x="12" y="0"/>
                    <a:pt x="0" y="12"/>
                    <a:pt x="0" y="27"/>
                  </a:cubicBezTo>
                  <a:cubicBezTo>
                    <a:pt x="0" y="32"/>
                    <a:pt x="1" y="38"/>
                    <a:pt x="4" y="42"/>
                  </a:cubicBezTo>
                  <a:cubicBezTo>
                    <a:pt x="10" y="38"/>
                    <a:pt x="10" y="38"/>
                    <a:pt x="10" y="38"/>
                  </a:cubicBezTo>
                  <a:cubicBezTo>
                    <a:pt x="8" y="35"/>
                    <a:pt x="7" y="31"/>
                    <a:pt x="7" y="27"/>
                  </a:cubicBezTo>
                  <a:cubicBezTo>
                    <a:pt x="7" y="21"/>
                    <a:pt x="9" y="16"/>
                    <a:pt x="13" y="13"/>
                  </a:cubicBezTo>
                  <a:cubicBezTo>
                    <a:pt x="16" y="9"/>
                    <a:pt x="21" y="7"/>
                    <a:pt x="27" y="7"/>
                  </a:cubicBezTo>
                  <a:cubicBezTo>
                    <a:pt x="32" y="7"/>
                    <a:pt x="37" y="9"/>
                    <a:pt x="41" y="13"/>
                  </a:cubicBezTo>
                  <a:cubicBezTo>
                    <a:pt x="45" y="16"/>
                    <a:pt x="47" y="21"/>
                    <a:pt x="47" y="27"/>
                  </a:cubicBezTo>
                  <a:cubicBezTo>
                    <a:pt x="47" y="31"/>
                    <a:pt x="45" y="35"/>
                    <a:pt x="43" y="38"/>
                  </a:cubicBezTo>
                  <a:cubicBezTo>
                    <a:pt x="49" y="42"/>
                    <a:pt x="49" y="42"/>
                    <a:pt x="49" y="42"/>
                  </a:cubicBezTo>
                  <a:cubicBezTo>
                    <a:pt x="52" y="38"/>
                    <a:pt x="54" y="33"/>
                    <a:pt x="54" y="27"/>
                  </a:cubicBezTo>
                  <a:cubicBezTo>
                    <a:pt x="54" y="12"/>
                    <a:pt x="42" y="0"/>
                    <a:pt x="27" y="0"/>
                  </a:cubicBezTo>
                </a:path>
              </a:pathLst>
            </a:custGeom>
            <a:grpFill/>
            <a:ln w="9525">
              <a:noFill/>
              <a:round/>
              <a:headEnd/>
              <a:tailEnd/>
            </a:ln>
          </p:spPr>
          <p:txBody>
            <a:bodyPr/>
            <a:lstStyle/>
            <a:p>
              <a:pPr>
                <a:defRPr/>
              </a:pPr>
              <a:endParaRPr lang="fr-FR" sz="1600">
                <a:solidFill>
                  <a:prstClr val="black"/>
                </a:solidFill>
                <a:latin typeface="+mj-lt"/>
                <a:cs typeface="Arial" panose="020B0604020202020204" pitchFamily="34" charset="0"/>
              </a:endParaRPr>
            </a:p>
          </p:txBody>
        </p:sp>
      </p:grpSp>
      <p:sp>
        <p:nvSpPr>
          <p:cNvPr id="157" name="Rectangle 156">
            <a:extLst>
              <a:ext uri="{FF2B5EF4-FFF2-40B4-BE49-F238E27FC236}">
                <a16:creationId xmlns:a16="http://schemas.microsoft.com/office/drawing/2014/main" id="{9308150B-77B7-4007-ABC5-55D7127F1EA0}"/>
              </a:ext>
            </a:extLst>
          </p:cNvPr>
          <p:cNvSpPr/>
          <p:nvPr/>
        </p:nvSpPr>
        <p:spPr bwMode="auto">
          <a:xfrm>
            <a:off x="563368" y="3789040"/>
            <a:ext cx="1357360" cy="2362956"/>
          </a:xfrm>
          <a:prstGeom prst="rect">
            <a:avLst/>
          </a:prstGeom>
          <a:noFill/>
          <a:ln w="12700" cap="flat" cmpd="sng" algn="ctr">
            <a:noFill/>
            <a:prstDash val="solid"/>
            <a:miter lim="800000"/>
          </a:ln>
          <a:effectLst/>
        </p:spPr>
        <p:txBody>
          <a:bodyPr lIns="47999" tIns="95998" rIns="47999" bIns="60958" anchor="ctr"/>
          <a:lstStyle/>
          <a:p>
            <a:pPr algn="ctr">
              <a:defRPr/>
            </a:pPr>
            <a:r>
              <a:rPr lang="fr-FR" sz="1600" b="1" kern="0" dirty="0">
                <a:solidFill>
                  <a:srgbClr val="6F7072"/>
                </a:solidFill>
                <a:latin typeface="+mj-lt"/>
                <a:cs typeface="Arial" panose="020B0604020202020204" pitchFamily="34" charset="0"/>
              </a:rPr>
              <a:t>Création automatique</a:t>
            </a:r>
          </a:p>
        </p:txBody>
      </p:sp>
      <p:sp>
        <p:nvSpPr>
          <p:cNvPr id="162" name="Gleichschenkliges Dreieck 542">
            <a:extLst>
              <a:ext uri="{FF2B5EF4-FFF2-40B4-BE49-F238E27FC236}">
                <a16:creationId xmlns:a16="http://schemas.microsoft.com/office/drawing/2014/main" id="{25AC81D4-F9CE-43E6-99CA-E3E4B17A65AE}"/>
              </a:ext>
            </a:extLst>
          </p:cNvPr>
          <p:cNvSpPr/>
          <p:nvPr/>
        </p:nvSpPr>
        <p:spPr bwMode="gray">
          <a:xfrm flipH="1" flipV="1">
            <a:off x="2723368" y="2108952"/>
            <a:ext cx="203200" cy="124883"/>
          </a:xfrm>
          <a:prstGeom prst="triangle">
            <a:avLst/>
          </a:prstGeom>
          <a:solidFill>
            <a:srgbClr val="4171B1"/>
          </a:solidFill>
          <a:ln w="12700">
            <a:noFill/>
            <a:round/>
            <a:headEnd/>
            <a:tailEnd/>
          </a:ln>
        </p:spPr>
        <p:txBody>
          <a:bodyPr lIns="121917" tIns="60958" rIns="121917" bIns="60958" anchor="ctr"/>
          <a:lstStyle/>
          <a:p>
            <a:pPr algn="ctr" defTabSz="1344404">
              <a:defRPr/>
            </a:pPr>
            <a:endParaRPr lang="en-US" sz="2600" kern="0" dirty="0">
              <a:solidFill>
                <a:srgbClr val="000000"/>
              </a:solidFill>
              <a:latin typeface="+mj-lt"/>
            </a:endParaRPr>
          </a:p>
        </p:txBody>
      </p:sp>
      <p:cxnSp>
        <p:nvCxnSpPr>
          <p:cNvPr id="163" name="Gerade Verbindung 559">
            <a:extLst>
              <a:ext uri="{FF2B5EF4-FFF2-40B4-BE49-F238E27FC236}">
                <a16:creationId xmlns:a16="http://schemas.microsoft.com/office/drawing/2014/main" id="{19324B11-7B6A-443C-B816-636242683A7D}"/>
              </a:ext>
            </a:extLst>
          </p:cNvPr>
          <p:cNvCxnSpPr>
            <a:cxnSpLocks/>
            <a:endCxn id="162" idx="0"/>
          </p:cNvCxnSpPr>
          <p:nvPr/>
        </p:nvCxnSpPr>
        <p:spPr bwMode="gray">
          <a:xfrm flipV="1">
            <a:off x="2824968" y="2233835"/>
            <a:ext cx="0" cy="2978361"/>
          </a:xfrm>
          <a:prstGeom prst="line">
            <a:avLst/>
          </a:prstGeom>
          <a:noFill/>
          <a:ln w="12700" algn="ctr">
            <a:solidFill>
              <a:srgbClr val="808080"/>
            </a:solidFill>
            <a:prstDash val="sysDash"/>
            <a:round/>
            <a:headEnd/>
            <a:tailEnd/>
          </a:ln>
          <a:extLst>
            <a:ext uri="{909E8E84-426E-40DD-AFC4-6F175D3DCCD1}">
              <a14:hiddenFill xmlns:a14="http://schemas.microsoft.com/office/drawing/2010/main">
                <a:noFill/>
              </a14:hiddenFill>
            </a:ext>
          </a:extLst>
        </p:spPr>
      </p:cxnSp>
      <p:sp>
        <p:nvSpPr>
          <p:cNvPr id="164" name="Gleichschenkliges Dreieck 542">
            <a:extLst>
              <a:ext uri="{FF2B5EF4-FFF2-40B4-BE49-F238E27FC236}">
                <a16:creationId xmlns:a16="http://schemas.microsoft.com/office/drawing/2014/main" id="{84745AE5-A49D-4051-A49F-4AE47A5A478E}"/>
              </a:ext>
            </a:extLst>
          </p:cNvPr>
          <p:cNvSpPr/>
          <p:nvPr/>
        </p:nvSpPr>
        <p:spPr bwMode="gray">
          <a:xfrm flipH="1" flipV="1">
            <a:off x="6656050" y="2114434"/>
            <a:ext cx="205021" cy="136161"/>
          </a:xfrm>
          <a:prstGeom prst="triangle">
            <a:avLst/>
          </a:prstGeom>
          <a:solidFill>
            <a:srgbClr val="B71251"/>
          </a:solidFill>
          <a:ln w="12700">
            <a:noFill/>
            <a:round/>
            <a:headEnd/>
            <a:tailEnd/>
          </a:ln>
        </p:spPr>
        <p:txBody>
          <a:bodyPr lIns="121917" tIns="60958" rIns="121917" bIns="60958" anchor="ctr"/>
          <a:lstStyle/>
          <a:p>
            <a:pPr algn="ctr" defTabSz="1344404">
              <a:defRPr/>
            </a:pPr>
            <a:endParaRPr lang="en-US" sz="2600" kern="0" dirty="0">
              <a:solidFill>
                <a:srgbClr val="FF9966"/>
              </a:solidFill>
              <a:latin typeface="+mj-lt"/>
            </a:endParaRPr>
          </a:p>
        </p:txBody>
      </p:sp>
      <p:cxnSp>
        <p:nvCxnSpPr>
          <p:cNvPr id="165" name="Gerade Verbindung 559">
            <a:extLst>
              <a:ext uri="{FF2B5EF4-FFF2-40B4-BE49-F238E27FC236}">
                <a16:creationId xmlns:a16="http://schemas.microsoft.com/office/drawing/2014/main" id="{80A78B63-763F-4424-98E5-E8A59BE0102B}"/>
              </a:ext>
            </a:extLst>
          </p:cNvPr>
          <p:cNvCxnSpPr>
            <a:cxnSpLocks/>
          </p:cNvCxnSpPr>
          <p:nvPr/>
        </p:nvCxnSpPr>
        <p:spPr bwMode="gray">
          <a:xfrm flipV="1">
            <a:off x="6765059" y="2241358"/>
            <a:ext cx="0" cy="2989311"/>
          </a:xfrm>
          <a:prstGeom prst="line">
            <a:avLst/>
          </a:prstGeom>
          <a:noFill/>
          <a:ln w="12700" algn="ctr">
            <a:solidFill>
              <a:srgbClr val="808080"/>
            </a:solidFill>
            <a:prstDash val="sysDash"/>
            <a:round/>
            <a:headEnd/>
            <a:tailEnd/>
          </a:ln>
          <a:extLst>
            <a:ext uri="{909E8E84-426E-40DD-AFC4-6F175D3DCCD1}">
              <a14:hiddenFill xmlns:a14="http://schemas.microsoft.com/office/drawing/2010/main">
                <a:noFill/>
              </a14:hiddenFill>
            </a:ext>
          </a:extLst>
        </p:spPr>
      </p:cxnSp>
      <p:sp>
        <p:nvSpPr>
          <p:cNvPr id="166" name="Freeform 81">
            <a:extLst>
              <a:ext uri="{FF2B5EF4-FFF2-40B4-BE49-F238E27FC236}">
                <a16:creationId xmlns:a16="http://schemas.microsoft.com/office/drawing/2014/main" id="{5EC0E21B-B4E2-4B32-9D50-0AF1C99BDDD9}"/>
              </a:ext>
            </a:extLst>
          </p:cNvPr>
          <p:cNvSpPr>
            <a:spLocks noChangeAspect="1"/>
          </p:cNvSpPr>
          <p:nvPr/>
        </p:nvSpPr>
        <p:spPr bwMode="auto">
          <a:xfrm>
            <a:off x="2824969" y="3258388"/>
            <a:ext cx="333367" cy="194935"/>
          </a:xfrm>
          <a:custGeom>
            <a:avLst/>
            <a:gdLst>
              <a:gd name="T0" fmla="*/ 2147483647 w 6236"/>
              <a:gd name="T1" fmla="*/ 2147483647 h 3656"/>
              <a:gd name="T2" fmla="*/ 2147483647 w 6236"/>
              <a:gd name="T3" fmla="*/ 2147483647 h 3656"/>
              <a:gd name="T4" fmla="*/ 2147483647 w 6236"/>
              <a:gd name="T5" fmla="*/ 2147483647 h 3656"/>
              <a:gd name="T6" fmla="*/ 2147483647 w 6236"/>
              <a:gd name="T7" fmla="*/ 2147483647 h 3656"/>
              <a:gd name="T8" fmla="*/ 2147483647 w 6236"/>
              <a:gd name="T9" fmla="*/ 2147483647 h 3656"/>
              <a:gd name="T10" fmla="*/ 2147483647 w 6236"/>
              <a:gd name="T11" fmla="*/ 2147483647 h 3656"/>
              <a:gd name="T12" fmla="*/ 2147483647 w 6236"/>
              <a:gd name="T13" fmla="*/ 2147483647 h 3656"/>
              <a:gd name="T14" fmla="*/ 2147483647 w 6236"/>
              <a:gd name="T15" fmla="*/ 2147483647 h 3656"/>
              <a:gd name="T16" fmla="*/ 2147483647 w 6236"/>
              <a:gd name="T17" fmla="*/ 2147483647 h 3656"/>
              <a:gd name="T18" fmla="*/ 2147483647 w 6236"/>
              <a:gd name="T19" fmla="*/ 2147483647 h 3656"/>
              <a:gd name="T20" fmla="*/ 2147483647 w 6236"/>
              <a:gd name="T21" fmla="*/ 2147483647 h 3656"/>
              <a:gd name="T22" fmla="*/ 2147483647 w 6236"/>
              <a:gd name="T23" fmla="*/ 2147483647 h 3656"/>
              <a:gd name="T24" fmla="*/ 2147483647 w 6236"/>
              <a:gd name="T25" fmla="*/ 2147483647 h 3656"/>
              <a:gd name="T26" fmla="*/ 2147483647 w 6236"/>
              <a:gd name="T27" fmla="*/ 2147483647 h 3656"/>
              <a:gd name="T28" fmla="*/ 2147483647 w 6236"/>
              <a:gd name="T29" fmla="*/ 2147483647 h 3656"/>
              <a:gd name="T30" fmla="*/ 2147483647 w 6236"/>
              <a:gd name="T31" fmla="*/ 2147483647 h 3656"/>
              <a:gd name="T32" fmla="*/ 2147483647 w 6236"/>
              <a:gd name="T33" fmla="*/ 2147483647 h 3656"/>
              <a:gd name="T34" fmla="*/ 2147483647 w 6236"/>
              <a:gd name="T35" fmla="*/ 2147483647 h 3656"/>
              <a:gd name="T36" fmla="*/ 2147483647 w 6236"/>
              <a:gd name="T37" fmla="*/ 2147483647 h 3656"/>
              <a:gd name="T38" fmla="*/ 2147483647 w 6236"/>
              <a:gd name="T39" fmla="*/ 2147483647 h 3656"/>
              <a:gd name="T40" fmla="*/ 2147483647 w 6236"/>
              <a:gd name="T41" fmla="*/ 2147483647 h 3656"/>
              <a:gd name="T42" fmla="*/ 2147483647 w 6236"/>
              <a:gd name="T43" fmla="*/ 2147483647 h 3656"/>
              <a:gd name="T44" fmla="*/ 2147483647 w 6236"/>
              <a:gd name="T45" fmla="*/ 2147483647 h 3656"/>
              <a:gd name="T46" fmla="*/ 2147483647 w 6236"/>
              <a:gd name="T47" fmla="*/ 2147483647 h 3656"/>
              <a:gd name="T48" fmla="*/ 2147483647 w 6236"/>
              <a:gd name="T49" fmla="*/ 2147483647 h 3656"/>
              <a:gd name="T50" fmla="*/ 2147483647 w 6236"/>
              <a:gd name="T51" fmla="*/ 2147483647 h 3656"/>
              <a:gd name="T52" fmla="*/ 2147483647 w 6236"/>
              <a:gd name="T53" fmla="*/ 2147483647 h 3656"/>
              <a:gd name="T54" fmla="*/ 2147483647 w 6236"/>
              <a:gd name="T55" fmla="*/ 2147483647 h 3656"/>
              <a:gd name="T56" fmla="*/ 2147483647 w 6236"/>
              <a:gd name="T57" fmla="*/ 2147483647 h 3656"/>
              <a:gd name="T58" fmla="*/ 2147483647 w 6236"/>
              <a:gd name="T59" fmla="*/ 2147483647 h 3656"/>
              <a:gd name="T60" fmla="*/ 2147483647 w 6236"/>
              <a:gd name="T61" fmla="*/ 2147483647 h 3656"/>
              <a:gd name="T62" fmla="*/ 2147483647 w 6236"/>
              <a:gd name="T63" fmla="*/ 2147483647 h 3656"/>
              <a:gd name="T64" fmla="*/ 2147483647 w 6236"/>
              <a:gd name="T65" fmla="*/ 2147483647 h 3656"/>
              <a:gd name="T66" fmla="*/ 0 w 6236"/>
              <a:gd name="T67" fmla="*/ 2147483647 h 3656"/>
              <a:gd name="T68" fmla="*/ 0 w 6236"/>
              <a:gd name="T69" fmla="*/ 0 h 3656"/>
              <a:gd name="T70" fmla="*/ 2147483647 w 6236"/>
              <a:gd name="T71" fmla="*/ 0 h 3656"/>
              <a:gd name="T72" fmla="*/ 2147483647 w 6236"/>
              <a:gd name="T73" fmla="*/ 2147483647 h 3656"/>
              <a:gd name="T74" fmla="*/ 2147483647 w 6236"/>
              <a:gd name="T75" fmla="*/ 2147483647 h 3656"/>
              <a:gd name="T76" fmla="*/ 2147483647 w 6236"/>
              <a:gd name="T77" fmla="*/ 2147483647 h 3656"/>
              <a:gd name="T78" fmla="*/ 2147483647 w 6236"/>
              <a:gd name="T79" fmla="*/ 2147483647 h 3656"/>
              <a:gd name="T80" fmla="*/ 2147483647 w 6236"/>
              <a:gd name="T81" fmla="*/ 2147483647 h 3656"/>
              <a:gd name="T82" fmla="*/ 2147483647 w 6236"/>
              <a:gd name="T83" fmla="*/ 2147483647 h 3656"/>
              <a:gd name="T84" fmla="*/ 2147483647 w 6236"/>
              <a:gd name="T85" fmla="*/ 2147483647 h 3656"/>
              <a:gd name="T86" fmla="*/ 2147483647 w 6236"/>
              <a:gd name="T87" fmla="*/ 2147483647 h 3656"/>
              <a:gd name="T88" fmla="*/ 2147483647 w 6236"/>
              <a:gd name="T89" fmla="*/ 2147483647 h 3656"/>
              <a:gd name="T90" fmla="*/ 2147483647 w 6236"/>
              <a:gd name="T91" fmla="*/ 2147483647 h 3656"/>
              <a:gd name="T92" fmla="*/ 2147483647 w 6236"/>
              <a:gd name="T93" fmla="*/ 2147483647 h 3656"/>
              <a:gd name="T94" fmla="*/ 2147483647 w 6236"/>
              <a:gd name="T95" fmla="*/ 2147483647 h 3656"/>
              <a:gd name="T96" fmla="*/ 2147483647 w 6236"/>
              <a:gd name="T97" fmla="*/ 2147483647 h 3656"/>
              <a:gd name="T98" fmla="*/ 2147483647 w 6236"/>
              <a:gd name="T99" fmla="*/ 2147483647 h 3656"/>
              <a:gd name="T100" fmla="*/ 2147483647 w 6236"/>
              <a:gd name="T101" fmla="*/ 2147483647 h 3656"/>
              <a:gd name="T102" fmla="*/ 2147483647 w 6236"/>
              <a:gd name="T103" fmla="*/ 2147483647 h 3656"/>
              <a:gd name="T104" fmla="*/ 2147483647 w 6236"/>
              <a:gd name="T105" fmla="*/ 2147483647 h 3656"/>
              <a:gd name="T106" fmla="*/ 2147483647 w 6236"/>
              <a:gd name="T107" fmla="*/ 2147483647 h 3656"/>
              <a:gd name="T108" fmla="*/ 2147483647 w 6236"/>
              <a:gd name="T109" fmla="*/ 2147483647 h 3656"/>
              <a:gd name="T110" fmla="*/ 2147483647 w 6236"/>
              <a:gd name="T111" fmla="*/ 2147483647 h 3656"/>
              <a:gd name="T112" fmla="*/ 2147483647 w 6236"/>
              <a:gd name="T113" fmla="*/ 2147483647 h 3656"/>
              <a:gd name="T114" fmla="*/ 2147483647 w 6236"/>
              <a:gd name="T115" fmla="*/ 2147483647 h 3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36"/>
              <a:gd name="T175" fmla="*/ 0 h 3656"/>
              <a:gd name="T176" fmla="*/ 6236 w 6236"/>
              <a:gd name="T177" fmla="*/ 3656 h 36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36" h="3656">
                <a:moveTo>
                  <a:pt x="1296" y="3656"/>
                </a:moveTo>
                <a:lnTo>
                  <a:pt x="1296" y="3656"/>
                </a:lnTo>
                <a:lnTo>
                  <a:pt x="1226" y="3654"/>
                </a:lnTo>
                <a:lnTo>
                  <a:pt x="1156" y="3650"/>
                </a:lnTo>
                <a:lnTo>
                  <a:pt x="1090" y="3642"/>
                </a:lnTo>
                <a:lnTo>
                  <a:pt x="1024" y="3630"/>
                </a:lnTo>
                <a:lnTo>
                  <a:pt x="960" y="3614"/>
                </a:lnTo>
                <a:lnTo>
                  <a:pt x="896" y="3598"/>
                </a:lnTo>
                <a:lnTo>
                  <a:pt x="834" y="3576"/>
                </a:lnTo>
                <a:lnTo>
                  <a:pt x="776" y="3554"/>
                </a:lnTo>
                <a:lnTo>
                  <a:pt x="718" y="3528"/>
                </a:lnTo>
                <a:lnTo>
                  <a:pt x="660" y="3498"/>
                </a:lnTo>
                <a:lnTo>
                  <a:pt x="606" y="3466"/>
                </a:lnTo>
                <a:lnTo>
                  <a:pt x="554" y="3432"/>
                </a:lnTo>
                <a:lnTo>
                  <a:pt x="504" y="3396"/>
                </a:lnTo>
                <a:lnTo>
                  <a:pt x="456" y="3358"/>
                </a:lnTo>
                <a:lnTo>
                  <a:pt x="410" y="3316"/>
                </a:lnTo>
                <a:lnTo>
                  <a:pt x="364" y="3274"/>
                </a:lnTo>
                <a:lnTo>
                  <a:pt x="322" y="3228"/>
                </a:lnTo>
                <a:lnTo>
                  <a:pt x="284" y="3182"/>
                </a:lnTo>
                <a:lnTo>
                  <a:pt x="246" y="3132"/>
                </a:lnTo>
                <a:lnTo>
                  <a:pt x="210" y="3082"/>
                </a:lnTo>
                <a:lnTo>
                  <a:pt x="178" y="3028"/>
                </a:lnTo>
                <a:lnTo>
                  <a:pt x="148" y="2974"/>
                </a:lnTo>
                <a:lnTo>
                  <a:pt x="122" y="2918"/>
                </a:lnTo>
                <a:lnTo>
                  <a:pt x="96" y="2862"/>
                </a:lnTo>
                <a:lnTo>
                  <a:pt x="74" y="2802"/>
                </a:lnTo>
                <a:lnTo>
                  <a:pt x="54" y="2742"/>
                </a:lnTo>
                <a:lnTo>
                  <a:pt x="38" y="2682"/>
                </a:lnTo>
                <a:lnTo>
                  <a:pt x="24" y="2620"/>
                </a:lnTo>
                <a:lnTo>
                  <a:pt x="14" y="2556"/>
                </a:lnTo>
                <a:lnTo>
                  <a:pt x="6" y="2492"/>
                </a:lnTo>
                <a:lnTo>
                  <a:pt x="2" y="2426"/>
                </a:lnTo>
                <a:lnTo>
                  <a:pt x="0" y="2360"/>
                </a:lnTo>
                <a:lnTo>
                  <a:pt x="0" y="0"/>
                </a:lnTo>
                <a:lnTo>
                  <a:pt x="496" y="0"/>
                </a:lnTo>
                <a:lnTo>
                  <a:pt x="496" y="442"/>
                </a:lnTo>
                <a:lnTo>
                  <a:pt x="498" y="492"/>
                </a:lnTo>
                <a:lnTo>
                  <a:pt x="504" y="536"/>
                </a:lnTo>
                <a:lnTo>
                  <a:pt x="512" y="580"/>
                </a:lnTo>
                <a:lnTo>
                  <a:pt x="524" y="620"/>
                </a:lnTo>
                <a:lnTo>
                  <a:pt x="540" y="656"/>
                </a:lnTo>
                <a:lnTo>
                  <a:pt x="558" y="690"/>
                </a:lnTo>
                <a:lnTo>
                  <a:pt x="580" y="720"/>
                </a:lnTo>
                <a:lnTo>
                  <a:pt x="606" y="748"/>
                </a:lnTo>
                <a:lnTo>
                  <a:pt x="634" y="774"/>
                </a:lnTo>
                <a:lnTo>
                  <a:pt x="666" y="794"/>
                </a:lnTo>
                <a:lnTo>
                  <a:pt x="702" y="814"/>
                </a:lnTo>
                <a:lnTo>
                  <a:pt x="740" y="828"/>
                </a:lnTo>
                <a:lnTo>
                  <a:pt x="780" y="840"/>
                </a:lnTo>
                <a:lnTo>
                  <a:pt x="826" y="848"/>
                </a:lnTo>
                <a:lnTo>
                  <a:pt x="872" y="854"/>
                </a:lnTo>
                <a:lnTo>
                  <a:pt x="922" y="856"/>
                </a:lnTo>
                <a:lnTo>
                  <a:pt x="3810" y="856"/>
                </a:lnTo>
                <a:lnTo>
                  <a:pt x="6236" y="2256"/>
                </a:lnTo>
                <a:lnTo>
                  <a:pt x="3810" y="3656"/>
                </a:lnTo>
                <a:lnTo>
                  <a:pt x="1296" y="3656"/>
                </a:lnTo>
                <a:close/>
              </a:path>
            </a:pathLst>
          </a:custGeom>
          <a:solidFill>
            <a:srgbClr val="4171B1"/>
          </a:solidFill>
          <a:ln w="9525">
            <a:noFill/>
            <a:round/>
            <a:headEnd/>
            <a:tailEnd/>
          </a:ln>
        </p:spPr>
        <p:txBody>
          <a:bodyPr lIns="121917" tIns="60958" rIns="121917" bIns="60958"/>
          <a:lstStyle/>
          <a:p>
            <a:pPr>
              <a:defRPr/>
            </a:pPr>
            <a:endParaRPr lang="de-DE">
              <a:solidFill>
                <a:prstClr val="black"/>
              </a:solidFill>
              <a:latin typeface="+mj-lt"/>
              <a:cs typeface="Arial" panose="020B0604020202020204" pitchFamily="34" charset="0"/>
            </a:endParaRPr>
          </a:p>
        </p:txBody>
      </p:sp>
      <p:sp>
        <p:nvSpPr>
          <p:cNvPr id="169" name="Arrow: Right 217">
            <a:extLst>
              <a:ext uri="{FF2B5EF4-FFF2-40B4-BE49-F238E27FC236}">
                <a16:creationId xmlns:a16="http://schemas.microsoft.com/office/drawing/2014/main" id="{E121E4E2-3724-41F5-A3FA-C6B23B1178F1}"/>
              </a:ext>
            </a:extLst>
          </p:cNvPr>
          <p:cNvSpPr/>
          <p:nvPr/>
        </p:nvSpPr>
        <p:spPr>
          <a:xfrm>
            <a:off x="2863721" y="2564905"/>
            <a:ext cx="3873628" cy="550333"/>
          </a:xfrm>
          <a:prstGeom prst="rightArrow">
            <a:avLst>
              <a:gd name="adj1" fmla="val 100000"/>
              <a:gd name="adj2" fmla="val 25016"/>
            </a:avLst>
          </a:prstGeom>
          <a:solidFill>
            <a:srgbClr val="4171B1"/>
          </a:solidFill>
          <a:ln>
            <a:noFill/>
          </a:ln>
        </p:spPr>
        <p:style>
          <a:lnRef idx="2">
            <a:schemeClr val="accent1">
              <a:shade val="50000"/>
            </a:schemeClr>
          </a:lnRef>
          <a:fillRef idx="1">
            <a:schemeClr val="accent1"/>
          </a:fillRef>
          <a:effectRef idx="0">
            <a:schemeClr val="accent1"/>
          </a:effectRef>
          <a:fontRef idx="minor">
            <a:schemeClr val="lt1"/>
          </a:fontRef>
        </p:style>
        <p:txBody>
          <a:bodyPr lIns="47999" tIns="60958" rIns="47999" bIns="60958" anchor="ctr"/>
          <a:lstStyle/>
          <a:p>
            <a:pPr algn="ctr">
              <a:defRPr/>
            </a:pPr>
            <a:r>
              <a:rPr lang="fr-FR" sz="1500" b="1" dirty="0">
                <a:solidFill>
                  <a:prstClr val="white"/>
                </a:solidFill>
                <a:latin typeface="+mj-lt"/>
                <a:cs typeface="Arial" panose="020B0604020202020204" pitchFamily="34" charset="0"/>
              </a:rPr>
              <a:t>Campagne de communication d’influence auprès de l’écosystème</a:t>
            </a:r>
          </a:p>
        </p:txBody>
      </p:sp>
      <p:sp>
        <p:nvSpPr>
          <p:cNvPr id="170" name="Rectangle 169">
            <a:extLst>
              <a:ext uri="{FF2B5EF4-FFF2-40B4-BE49-F238E27FC236}">
                <a16:creationId xmlns:a16="http://schemas.microsoft.com/office/drawing/2014/main" id="{A7A4A206-DF0C-4970-8AAB-4BF3930A4CAE}"/>
              </a:ext>
            </a:extLst>
          </p:cNvPr>
          <p:cNvSpPr/>
          <p:nvPr/>
        </p:nvSpPr>
        <p:spPr>
          <a:xfrm>
            <a:off x="3126083" y="3153112"/>
            <a:ext cx="3529968" cy="553997"/>
          </a:xfrm>
          <a:prstGeom prst="rect">
            <a:avLst/>
          </a:prstGeom>
          <a:ln w="28575">
            <a:solidFill>
              <a:srgbClr val="4171B1"/>
            </a:solidFill>
          </a:ln>
        </p:spPr>
        <p:txBody>
          <a:bodyPr wrap="square" lIns="121917" tIns="60958" rIns="121917" bIns="60958">
            <a:spAutoFit/>
          </a:bodyPr>
          <a:lstStyle/>
          <a:p>
            <a:pPr defTabSz="914377">
              <a:defRPr/>
            </a:pPr>
            <a:r>
              <a:rPr lang="fr-FR" sz="1600" b="1" kern="0" dirty="0">
                <a:solidFill>
                  <a:srgbClr val="6F7072"/>
                </a:solidFill>
                <a:latin typeface="+mj-lt"/>
                <a:ea typeface="Geneva" charset="-128"/>
                <a:cs typeface="Arial" panose="020B0604020202020204" pitchFamily="34" charset="0"/>
              </a:rPr>
              <a:t>Pilote pour 3 territoires </a:t>
            </a:r>
            <a:r>
              <a:rPr lang="fr-FR" sz="1200" kern="0" dirty="0">
                <a:solidFill>
                  <a:srgbClr val="6F7072"/>
                </a:solidFill>
                <a:latin typeface="+mj-lt"/>
                <a:ea typeface="Geneva" charset="-128"/>
                <a:cs typeface="Arial" panose="020B0604020202020204" pitchFamily="34" charset="0"/>
              </a:rPr>
              <a:t>(Somme, Haute-Garonne, Loire-Atlantique) </a:t>
            </a:r>
          </a:p>
        </p:txBody>
      </p:sp>
      <p:pic>
        <p:nvPicPr>
          <p:cNvPr id="171" name="Picture 174">
            <a:extLst>
              <a:ext uri="{FF2B5EF4-FFF2-40B4-BE49-F238E27FC236}">
                <a16:creationId xmlns:a16="http://schemas.microsoft.com/office/drawing/2014/main" id="{6517D9BE-0F68-4867-BA42-EF9305DB850D}"/>
              </a:ext>
            </a:extLst>
          </p:cNvPr>
          <p:cNvPicPr>
            <a:picLocks noChangeAspect="1"/>
          </p:cNvPicPr>
          <p:nvPr/>
        </p:nvPicPr>
        <p:blipFill>
          <a:blip r:embed="rId2" cstate="screen">
            <a:duotone>
              <a:srgbClr val="007FAD">
                <a:shade val="45000"/>
                <a:satMod val="135000"/>
              </a:srgbClr>
              <a:prstClr val="white"/>
            </a:duotone>
            <a:extLst>
              <a:ext uri="{28A0092B-C50C-407E-A947-70E740481C1C}">
                <a14:useLocalDpi xmlns:a14="http://schemas.microsoft.com/office/drawing/2010/main"/>
              </a:ext>
            </a:extLst>
          </a:blip>
          <a:stretch>
            <a:fillRect/>
          </a:stretch>
        </p:blipFill>
        <p:spPr>
          <a:xfrm>
            <a:off x="2524900" y="4470390"/>
            <a:ext cx="300067" cy="300067"/>
          </a:xfrm>
          <a:prstGeom prst="rect">
            <a:avLst/>
          </a:prstGeom>
          <a:ln>
            <a:noFill/>
          </a:ln>
        </p:spPr>
      </p:pic>
      <p:cxnSp>
        <p:nvCxnSpPr>
          <p:cNvPr id="172" name="Straight Arrow Connector 22">
            <a:extLst>
              <a:ext uri="{FF2B5EF4-FFF2-40B4-BE49-F238E27FC236}">
                <a16:creationId xmlns:a16="http://schemas.microsoft.com/office/drawing/2014/main" id="{DDD36AB6-43E1-41FB-944E-AD6DAD31F045}"/>
              </a:ext>
            </a:extLst>
          </p:cNvPr>
          <p:cNvCxnSpPr>
            <a:cxnSpLocks noChangeShapeType="1"/>
          </p:cNvCxnSpPr>
          <p:nvPr/>
        </p:nvCxnSpPr>
        <p:spPr bwMode="auto">
          <a:xfrm flipV="1">
            <a:off x="3223768" y="4704556"/>
            <a:ext cx="821267" cy="2116"/>
          </a:xfrm>
          <a:prstGeom prst="straightConnector1">
            <a:avLst/>
          </a:prstGeom>
          <a:noFill/>
          <a:ln w="19050" algn="ctr">
            <a:solidFill>
              <a:srgbClr val="007FAD"/>
            </a:solidFill>
            <a:miter lim="800000"/>
            <a:headEnd/>
            <a:tailEnd type="triangle" w="med" len="med"/>
          </a:ln>
          <a:extLst>
            <a:ext uri="{909E8E84-426E-40DD-AFC4-6F175D3DCCD1}">
              <a14:hiddenFill xmlns:a14="http://schemas.microsoft.com/office/drawing/2010/main">
                <a:noFill/>
              </a14:hiddenFill>
            </a:ext>
          </a:extLst>
        </p:spPr>
      </p:cxnSp>
      <p:sp>
        <p:nvSpPr>
          <p:cNvPr id="173" name="Rectangle 172">
            <a:extLst>
              <a:ext uri="{FF2B5EF4-FFF2-40B4-BE49-F238E27FC236}">
                <a16:creationId xmlns:a16="http://schemas.microsoft.com/office/drawing/2014/main" id="{F652A104-D0E3-4DC1-9C50-162D48189BA6}"/>
              </a:ext>
            </a:extLst>
          </p:cNvPr>
          <p:cNvSpPr/>
          <p:nvPr/>
        </p:nvSpPr>
        <p:spPr>
          <a:xfrm>
            <a:off x="3267221" y="4332076"/>
            <a:ext cx="1737004" cy="353939"/>
          </a:xfrm>
          <a:prstGeom prst="rect">
            <a:avLst/>
          </a:prstGeom>
        </p:spPr>
        <p:txBody>
          <a:bodyPr wrap="none" lIns="47999" tIns="60958" rIns="121917" bIns="60958" anchor="ctr">
            <a:spAutoFit/>
          </a:bodyPr>
          <a:lstStyle/>
          <a:p>
            <a:pPr>
              <a:buClrTx/>
              <a:buFontTx/>
              <a:buNone/>
              <a:defRPr/>
            </a:pPr>
            <a:r>
              <a:rPr lang="fr-FR" sz="1500" i="1" dirty="0">
                <a:solidFill>
                  <a:srgbClr val="6F7072"/>
                </a:solidFill>
                <a:latin typeface="+mj-lt"/>
                <a:cs typeface="Arial" panose="020B0604020202020204" pitchFamily="34" charset="0"/>
              </a:rPr>
              <a:t>A partir de fin août</a:t>
            </a:r>
          </a:p>
        </p:txBody>
      </p:sp>
      <p:pic>
        <p:nvPicPr>
          <p:cNvPr id="174" name="Graphic 26" descr="Email">
            <a:extLst>
              <a:ext uri="{FF2B5EF4-FFF2-40B4-BE49-F238E27FC236}">
                <a16:creationId xmlns:a16="http://schemas.microsoft.com/office/drawing/2014/main" id="{13F21E1C-C7C2-466C-8EA6-B9A0509228EE}"/>
              </a:ext>
            </a:extLst>
          </p:cNvPr>
          <p:cNvPicPr>
            <a:picLocks noChangeAspect="1"/>
          </p:cNvPicPr>
          <p:nvPr/>
        </p:nvPicPr>
        <p:blipFill>
          <a:blip r:embed="rId3" cstate="screen">
            <a:duotone>
              <a:srgbClr val="5E74B8">
                <a:shade val="45000"/>
                <a:satMod val="135000"/>
              </a:srgb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892461" y="4486016"/>
            <a:ext cx="247651" cy="26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 name="Rectangle 174">
            <a:extLst>
              <a:ext uri="{FF2B5EF4-FFF2-40B4-BE49-F238E27FC236}">
                <a16:creationId xmlns:a16="http://schemas.microsoft.com/office/drawing/2014/main" id="{39BB5B93-EF60-4E9F-88ED-AD53720C981B}"/>
              </a:ext>
            </a:extLst>
          </p:cNvPr>
          <p:cNvSpPr/>
          <p:nvPr/>
        </p:nvSpPr>
        <p:spPr>
          <a:xfrm>
            <a:off x="2824968" y="4847277"/>
            <a:ext cx="2044624" cy="1200328"/>
          </a:xfrm>
          <a:prstGeom prst="rect">
            <a:avLst/>
          </a:prstGeom>
        </p:spPr>
        <p:txBody>
          <a:bodyPr wrap="square" lIns="121917" tIns="60958" rIns="121917" bIns="60958">
            <a:spAutoFit/>
          </a:bodyPr>
          <a:lstStyle/>
          <a:p>
            <a:pPr>
              <a:buClrTx/>
              <a:buFontTx/>
              <a:buNone/>
              <a:defRPr/>
            </a:pPr>
            <a:r>
              <a:rPr lang="fr-FR" sz="1400" b="1" dirty="0">
                <a:solidFill>
                  <a:srgbClr val="6F7072"/>
                </a:solidFill>
                <a:latin typeface="+mj-lt"/>
                <a:cs typeface="Arial" panose="020B0604020202020204" pitchFamily="34" charset="0"/>
              </a:rPr>
              <a:t>Envoi de notifications : </a:t>
            </a:r>
          </a:p>
          <a:p>
            <a:pPr marL="118530" indent="-118530">
              <a:buFont typeface="Arial" panose="020B0604020202020204" pitchFamily="34" charset="0"/>
              <a:buChar char="•"/>
              <a:defRPr/>
            </a:pPr>
            <a:r>
              <a:rPr lang="fr-FR" sz="1400" dirty="0">
                <a:solidFill>
                  <a:srgbClr val="6F7072"/>
                </a:solidFill>
                <a:latin typeface="+mj-lt"/>
                <a:cs typeface="Arial" panose="020B0604020202020204" pitchFamily="34" charset="0"/>
              </a:rPr>
              <a:t>Haute-Garonne</a:t>
            </a:r>
          </a:p>
          <a:p>
            <a:pPr marL="118530" indent="-118530">
              <a:buFont typeface="Arial" panose="020B0604020202020204" pitchFamily="34" charset="0"/>
              <a:buChar char="•"/>
              <a:defRPr/>
            </a:pPr>
            <a:r>
              <a:rPr lang="fr-FR" sz="1400" dirty="0">
                <a:solidFill>
                  <a:srgbClr val="6F7072"/>
                </a:solidFill>
                <a:latin typeface="+mj-lt"/>
                <a:cs typeface="Arial" panose="020B0604020202020204" pitchFamily="34" charset="0"/>
              </a:rPr>
              <a:t>Loire-Atlantique</a:t>
            </a:r>
          </a:p>
          <a:p>
            <a:pPr marL="118530" indent="-118530">
              <a:buFont typeface="Arial" panose="020B0604020202020204" pitchFamily="34" charset="0"/>
              <a:buChar char="•"/>
              <a:defRPr/>
            </a:pPr>
            <a:r>
              <a:rPr lang="fr-FR" sz="1400" dirty="0">
                <a:solidFill>
                  <a:srgbClr val="6F7072"/>
                </a:solidFill>
                <a:latin typeface="+mj-lt"/>
                <a:cs typeface="Arial" panose="020B0604020202020204" pitchFamily="34" charset="0"/>
              </a:rPr>
              <a:t>Somme</a:t>
            </a:r>
          </a:p>
        </p:txBody>
      </p:sp>
      <p:sp>
        <p:nvSpPr>
          <p:cNvPr id="197" name="Arrow: Chevron 211">
            <a:extLst>
              <a:ext uri="{FF2B5EF4-FFF2-40B4-BE49-F238E27FC236}">
                <a16:creationId xmlns:a16="http://schemas.microsoft.com/office/drawing/2014/main" id="{1737E974-4464-49FA-8797-A18CC96C2B7F}"/>
              </a:ext>
            </a:extLst>
          </p:cNvPr>
          <p:cNvSpPr/>
          <p:nvPr/>
        </p:nvSpPr>
        <p:spPr>
          <a:xfrm>
            <a:off x="6761242" y="2564904"/>
            <a:ext cx="5296948" cy="543983"/>
          </a:xfrm>
          <a:prstGeom prst="chevron">
            <a:avLst>
              <a:gd name="adj" fmla="val 28895"/>
            </a:avLst>
          </a:prstGeom>
          <a:solidFill>
            <a:srgbClr val="B71251"/>
          </a:solidFill>
          <a:ln>
            <a:noFill/>
          </a:ln>
        </p:spPr>
        <p:style>
          <a:lnRef idx="2">
            <a:schemeClr val="accent1">
              <a:shade val="50000"/>
            </a:schemeClr>
          </a:lnRef>
          <a:fillRef idx="1">
            <a:schemeClr val="accent1"/>
          </a:fillRef>
          <a:effectRef idx="0">
            <a:schemeClr val="accent1"/>
          </a:effectRef>
          <a:fontRef idx="minor">
            <a:schemeClr val="lt1"/>
          </a:fontRef>
        </p:style>
        <p:txBody>
          <a:bodyPr lIns="95998" tIns="60958" rIns="95998" bIns="60958" anchor="ctr"/>
          <a:lstStyle/>
          <a:p>
            <a:pPr algn="ctr">
              <a:defRPr/>
            </a:pPr>
            <a:r>
              <a:rPr lang="fr-FR" sz="1500" b="1" dirty="0">
                <a:solidFill>
                  <a:prstClr val="white"/>
                </a:solidFill>
                <a:latin typeface="+mj-lt"/>
                <a:cs typeface="Arial" panose="020B0604020202020204" pitchFamily="34" charset="0"/>
              </a:rPr>
              <a:t>Campagne de communication grand public</a:t>
            </a:r>
          </a:p>
        </p:txBody>
      </p:sp>
      <p:sp>
        <p:nvSpPr>
          <p:cNvPr id="198" name="Freeform 81">
            <a:extLst>
              <a:ext uri="{FF2B5EF4-FFF2-40B4-BE49-F238E27FC236}">
                <a16:creationId xmlns:a16="http://schemas.microsoft.com/office/drawing/2014/main" id="{19ED0E3A-43CC-4FD0-95D5-B0702A368F29}"/>
              </a:ext>
            </a:extLst>
          </p:cNvPr>
          <p:cNvSpPr>
            <a:spLocks noChangeAspect="1"/>
          </p:cNvSpPr>
          <p:nvPr/>
        </p:nvSpPr>
        <p:spPr bwMode="auto">
          <a:xfrm>
            <a:off x="6730297" y="3249730"/>
            <a:ext cx="333367" cy="194935"/>
          </a:xfrm>
          <a:custGeom>
            <a:avLst/>
            <a:gdLst>
              <a:gd name="T0" fmla="*/ 2147483647 w 6236"/>
              <a:gd name="T1" fmla="*/ 2147483647 h 3656"/>
              <a:gd name="T2" fmla="*/ 2147483647 w 6236"/>
              <a:gd name="T3" fmla="*/ 2147483647 h 3656"/>
              <a:gd name="T4" fmla="*/ 2147483647 w 6236"/>
              <a:gd name="T5" fmla="*/ 2147483647 h 3656"/>
              <a:gd name="T6" fmla="*/ 2147483647 w 6236"/>
              <a:gd name="T7" fmla="*/ 2147483647 h 3656"/>
              <a:gd name="T8" fmla="*/ 2147483647 w 6236"/>
              <a:gd name="T9" fmla="*/ 2147483647 h 3656"/>
              <a:gd name="T10" fmla="*/ 2147483647 w 6236"/>
              <a:gd name="T11" fmla="*/ 2147483647 h 3656"/>
              <a:gd name="T12" fmla="*/ 2147483647 w 6236"/>
              <a:gd name="T13" fmla="*/ 2147483647 h 3656"/>
              <a:gd name="T14" fmla="*/ 2147483647 w 6236"/>
              <a:gd name="T15" fmla="*/ 2147483647 h 3656"/>
              <a:gd name="T16" fmla="*/ 2147483647 w 6236"/>
              <a:gd name="T17" fmla="*/ 2147483647 h 3656"/>
              <a:gd name="T18" fmla="*/ 2147483647 w 6236"/>
              <a:gd name="T19" fmla="*/ 2147483647 h 3656"/>
              <a:gd name="T20" fmla="*/ 2147483647 w 6236"/>
              <a:gd name="T21" fmla="*/ 2147483647 h 3656"/>
              <a:gd name="T22" fmla="*/ 2147483647 w 6236"/>
              <a:gd name="T23" fmla="*/ 2147483647 h 3656"/>
              <a:gd name="T24" fmla="*/ 2147483647 w 6236"/>
              <a:gd name="T25" fmla="*/ 2147483647 h 3656"/>
              <a:gd name="T26" fmla="*/ 2147483647 w 6236"/>
              <a:gd name="T27" fmla="*/ 2147483647 h 3656"/>
              <a:gd name="T28" fmla="*/ 2147483647 w 6236"/>
              <a:gd name="T29" fmla="*/ 2147483647 h 3656"/>
              <a:gd name="T30" fmla="*/ 2147483647 w 6236"/>
              <a:gd name="T31" fmla="*/ 2147483647 h 3656"/>
              <a:gd name="T32" fmla="*/ 2147483647 w 6236"/>
              <a:gd name="T33" fmla="*/ 2147483647 h 3656"/>
              <a:gd name="T34" fmla="*/ 2147483647 w 6236"/>
              <a:gd name="T35" fmla="*/ 2147483647 h 3656"/>
              <a:gd name="T36" fmla="*/ 2147483647 w 6236"/>
              <a:gd name="T37" fmla="*/ 2147483647 h 3656"/>
              <a:gd name="T38" fmla="*/ 2147483647 w 6236"/>
              <a:gd name="T39" fmla="*/ 2147483647 h 3656"/>
              <a:gd name="T40" fmla="*/ 2147483647 w 6236"/>
              <a:gd name="T41" fmla="*/ 2147483647 h 3656"/>
              <a:gd name="T42" fmla="*/ 2147483647 w 6236"/>
              <a:gd name="T43" fmla="*/ 2147483647 h 3656"/>
              <a:gd name="T44" fmla="*/ 2147483647 w 6236"/>
              <a:gd name="T45" fmla="*/ 2147483647 h 3656"/>
              <a:gd name="T46" fmla="*/ 2147483647 w 6236"/>
              <a:gd name="T47" fmla="*/ 2147483647 h 3656"/>
              <a:gd name="T48" fmla="*/ 2147483647 w 6236"/>
              <a:gd name="T49" fmla="*/ 2147483647 h 3656"/>
              <a:gd name="T50" fmla="*/ 2147483647 w 6236"/>
              <a:gd name="T51" fmla="*/ 2147483647 h 3656"/>
              <a:gd name="T52" fmla="*/ 2147483647 w 6236"/>
              <a:gd name="T53" fmla="*/ 2147483647 h 3656"/>
              <a:gd name="T54" fmla="*/ 2147483647 w 6236"/>
              <a:gd name="T55" fmla="*/ 2147483647 h 3656"/>
              <a:gd name="T56" fmla="*/ 2147483647 w 6236"/>
              <a:gd name="T57" fmla="*/ 2147483647 h 3656"/>
              <a:gd name="T58" fmla="*/ 2147483647 w 6236"/>
              <a:gd name="T59" fmla="*/ 2147483647 h 3656"/>
              <a:gd name="T60" fmla="*/ 2147483647 w 6236"/>
              <a:gd name="T61" fmla="*/ 2147483647 h 3656"/>
              <a:gd name="T62" fmla="*/ 2147483647 w 6236"/>
              <a:gd name="T63" fmla="*/ 2147483647 h 3656"/>
              <a:gd name="T64" fmla="*/ 2147483647 w 6236"/>
              <a:gd name="T65" fmla="*/ 2147483647 h 3656"/>
              <a:gd name="T66" fmla="*/ 0 w 6236"/>
              <a:gd name="T67" fmla="*/ 2147483647 h 3656"/>
              <a:gd name="T68" fmla="*/ 0 w 6236"/>
              <a:gd name="T69" fmla="*/ 0 h 3656"/>
              <a:gd name="T70" fmla="*/ 2147483647 w 6236"/>
              <a:gd name="T71" fmla="*/ 0 h 3656"/>
              <a:gd name="T72" fmla="*/ 2147483647 w 6236"/>
              <a:gd name="T73" fmla="*/ 2147483647 h 3656"/>
              <a:gd name="T74" fmla="*/ 2147483647 w 6236"/>
              <a:gd name="T75" fmla="*/ 2147483647 h 3656"/>
              <a:gd name="T76" fmla="*/ 2147483647 w 6236"/>
              <a:gd name="T77" fmla="*/ 2147483647 h 3656"/>
              <a:gd name="T78" fmla="*/ 2147483647 w 6236"/>
              <a:gd name="T79" fmla="*/ 2147483647 h 3656"/>
              <a:gd name="T80" fmla="*/ 2147483647 w 6236"/>
              <a:gd name="T81" fmla="*/ 2147483647 h 3656"/>
              <a:gd name="T82" fmla="*/ 2147483647 w 6236"/>
              <a:gd name="T83" fmla="*/ 2147483647 h 3656"/>
              <a:gd name="T84" fmla="*/ 2147483647 w 6236"/>
              <a:gd name="T85" fmla="*/ 2147483647 h 3656"/>
              <a:gd name="T86" fmla="*/ 2147483647 w 6236"/>
              <a:gd name="T87" fmla="*/ 2147483647 h 3656"/>
              <a:gd name="T88" fmla="*/ 2147483647 w 6236"/>
              <a:gd name="T89" fmla="*/ 2147483647 h 3656"/>
              <a:gd name="T90" fmla="*/ 2147483647 w 6236"/>
              <a:gd name="T91" fmla="*/ 2147483647 h 3656"/>
              <a:gd name="T92" fmla="*/ 2147483647 w 6236"/>
              <a:gd name="T93" fmla="*/ 2147483647 h 3656"/>
              <a:gd name="T94" fmla="*/ 2147483647 w 6236"/>
              <a:gd name="T95" fmla="*/ 2147483647 h 3656"/>
              <a:gd name="T96" fmla="*/ 2147483647 w 6236"/>
              <a:gd name="T97" fmla="*/ 2147483647 h 3656"/>
              <a:gd name="T98" fmla="*/ 2147483647 w 6236"/>
              <a:gd name="T99" fmla="*/ 2147483647 h 3656"/>
              <a:gd name="T100" fmla="*/ 2147483647 w 6236"/>
              <a:gd name="T101" fmla="*/ 2147483647 h 3656"/>
              <a:gd name="T102" fmla="*/ 2147483647 w 6236"/>
              <a:gd name="T103" fmla="*/ 2147483647 h 3656"/>
              <a:gd name="T104" fmla="*/ 2147483647 w 6236"/>
              <a:gd name="T105" fmla="*/ 2147483647 h 3656"/>
              <a:gd name="T106" fmla="*/ 2147483647 w 6236"/>
              <a:gd name="T107" fmla="*/ 2147483647 h 3656"/>
              <a:gd name="T108" fmla="*/ 2147483647 w 6236"/>
              <a:gd name="T109" fmla="*/ 2147483647 h 3656"/>
              <a:gd name="T110" fmla="*/ 2147483647 w 6236"/>
              <a:gd name="T111" fmla="*/ 2147483647 h 3656"/>
              <a:gd name="T112" fmla="*/ 2147483647 w 6236"/>
              <a:gd name="T113" fmla="*/ 2147483647 h 3656"/>
              <a:gd name="T114" fmla="*/ 2147483647 w 6236"/>
              <a:gd name="T115" fmla="*/ 2147483647 h 3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36"/>
              <a:gd name="T175" fmla="*/ 0 h 3656"/>
              <a:gd name="T176" fmla="*/ 6236 w 6236"/>
              <a:gd name="T177" fmla="*/ 3656 h 36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36" h="3656">
                <a:moveTo>
                  <a:pt x="1296" y="3656"/>
                </a:moveTo>
                <a:lnTo>
                  <a:pt x="1296" y="3656"/>
                </a:lnTo>
                <a:lnTo>
                  <a:pt x="1226" y="3654"/>
                </a:lnTo>
                <a:lnTo>
                  <a:pt x="1156" y="3650"/>
                </a:lnTo>
                <a:lnTo>
                  <a:pt x="1090" y="3642"/>
                </a:lnTo>
                <a:lnTo>
                  <a:pt x="1024" y="3630"/>
                </a:lnTo>
                <a:lnTo>
                  <a:pt x="960" y="3614"/>
                </a:lnTo>
                <a:lnTo>
                  <a:pt x="896" y="3598"/>
                </a:lnTo>
                <a:lnTo>
                  <a:pt x="834" y="3576"/>
                </a:lnTo>
                <a:lnTo>
                  <a:pt x="776" y="3554"/>
                </a:lnTo>
                <a:lnTo>
                  <a:pt x="718" y="3528"/>
                </a:lnTo>
                <a:lnTo>
                  <a:pt x="660" y="3498"/>
                </a:lnTo>
                <a:lnTo>
                  <a:pt x="606" y="3466"/>
                </a:lnTo>
                <a:lnTo>
                  <a:pt x="554" y="3432"/>
                </a:lnTo>
                <a:lnTo>
                  <a:pt x="504" y="3396"/>
                </a:lnTo>
                <a:lnTo>
                  <a:pt x="456" y="3358"/>
                </a:lnTo>
                <a:lnTo>
                  <a:pt x="410" y="3316"/>
                </a:lnTo>
                <a:lnTo>
                  <a:pt x="364" y="3274"/>
                </a:lnTo>
                <a:lnTo>
                  <a:pt x="322" y="3228"/>
                </a:lnTo>
                <a:lnTo>
                  <a:pt x="284" y="3182"/>
                </a:lnTo>
                <a:lnTo>
                  <a:pt x="246" y="3132"/>
                </a:lnTo>
                <a:lnTo>
                  <a:pt x="210" y="3082"/>
                </a:lnTo>
                <a:lnTo>
                  <a:pt x="178" y="3028"/>
                </a:lnTo>
                <a:lnTo>
                  <a:pt x="148" y="2974"/>
                </a:lnTo>
                <a:lnTo>
                  <a:pt x="122" y="2918"/>
                </a:lnTo>
                <a:lnTo>
                  <a:pt x="96" y="2862"/>
                </a:lnTo>
                <a:lnTo>
                  <a:pt x="74" y="2802"/>
                </a:lnTo>
                <a:lnTo>
                  <a:pt x="54" y="2742"/>
                </a:lnTo>
                <a:lnTo>
                  <a:pt x="38" y="2682"/>
                </a:lnTo>
                <a:lnTo>
                  <a:pt x="24" y="2620"/>
                </a:lnTo>
                <a:lnTo>
                  <a:pt x="14" y="2556"/>
                </a:lnTo>
                <a:lnTo>
                  <a:pt x="6" y="2492"/>
                </a:lnTo>
                <a:lnTo>
                  <a:pt x="2" y="2426"/>
                </a:lnTo>
                <a:lnTo>
                  <a:pt x="0" y="2360"/>
                </a:lnTo>
                <a:lnTo>
                  <a:pt x="0" y="0"/>
                </a:lnTo>
                <a:lnTo>
                  <a:pt x="496" y="0"/>
                </a:lnTo>
                <a:lnTo>
                  <a:pt x="496" y="442"/>
                </a:lnTo>
                <a:lnTo>
                  <a:pt x="498" y="492"/>
                </a:lnTo>
                <a:lnTo>
                  <a:pt x="504" y="536"/>
                </a:lnTo>
                <a:lnTo>
                  <a:pt x="512" y="580"/>
                </a:lnTo>
                <a:lnTo>
                  <a:pt x="524" y="620"/>
                </a:lnTo>
                <a:lnTo>
                  <a:pt x="540" y="656"/>
                </a:lnTo>
                <a:lnTo>
                  <a:pt x="558" y="690"/>
                </a:lnTo>
                <a:lnTo>
                  <a:pt x="580" y="720"/>
                </a:lnTo>
                <a:lnTo>
                  <a:pt x="606" y="748"/>
                </a:lnTo>
                <a:lnTo>
                  <a:pt x="634" y="774"/>
                </a:lnTo>
                <a:lnTo>
                  <a:pt x="666" y="794"/>
                </a:lnTo>
                <a:lnTo>
                  <a:pt x="702" y="814"/>
                </a:lnTo>
                <a:lnTo>
                  <a:pt x="740" y="828"/>
                </a:lnTo>
                <a:lnTo>
                  <a:pt x="780" y="840"/>
                </a:lnTo>
                <a:lnTo>
                  <a:pt x="826" y="848"/>
                </a:lnTo>
                <a:lnTo>
                  <a:pt x="872" y="854"/>
                </a:lnTo>
                <a:lnTo>
                  <a:pt x="922" y="856"/>
                </a:lnTo>
                <a:lnTo>
                  <a:pt x="3810" y="856"/>
                </a:lnTo>
                <a:lnTo>
                  <a:pt x="6236" y="2256"/>
                </a:lnTo>
                <a:lnTo>
                  <a:pt x="3810" y="3656"/>
                </a:lnTo>
                <a:lnTo>
                  <a:pt x="1296" y="3656"/>
                </a:lnTo>
                <a:close/>
              </a:path>
            </a:pathLst>
          </a:custGeom>
          <a:solidFill>
            <a:srgbClr val="B71251"/>
          </a:solidFill>
          <a:ln w="9525">
            <a:noFill/>
            <a:round/>
            <a:headEnd/>
            <a:tailEnd/>
          </a:ln>
        </p:spPr>
        <p:txBody>
          <a:bodyPr lIns="121917" tIns="60958" rIns="121917" bIns="60958"/>
          <a:lstStyle/>
          <a:p>
            <a:pPr>
              <a:defRPr/>
            </a:pPr>
            <a:endParaRPr lang="de-DE">
              <a:solidFill>
                <a:srgbClr val="E87C54"/>
              </a:solidFill>
              <a:latin typeface="+mj-lt"/>
              <a:cs typeface="Arial" panose="020B0604020202020204" pitchFamily="34" charset="0"/>
            </a:endParaRPr>
          </a:p>
        </p:txBody>
      </p:sp>
      <p:sp>
        <p:nvSpPr>
          <p:cNvPr id="199" name="Rectangle 198">
            <a:extLst>
              <a:ext uri="{FF2B5EF4-FFF2-40B4-BE49-F238E27FC236}">
                <a16:creationId xmlns:a16="http://schemas.microsoft.com/office/drawing/2014/main" id="{8728710A-6FE4-410C-BC94-EA9D6E09ECBA}"/>
              </a:ext>
            </a:extLst>
          </p:cNvPr>
          <p:cNvSpPr/>
          <p:nvPr/>
        </p:nvSpPr>
        <p:spPr>
          <a:xfrm>
            <a:off x="7079780" y="3211973"/>
            <a:ext cx="4844973" cy="353939"/>
          </a:xfrm>
          <a:prstGeom prst="rect">
            <a:avLst/>
          </a:prstGeom>
          <a:ln w="28575">
            <a:solidFill>
              <a:srgbClr val="B71251"/>
            </a:solidFill>
          </a:ln>
        </p:spPr>
        <p:txBody>
          <a:bodyPr wrap="square" lIns="121917" tIns="60958" rIns="121917" bIns="60958">
            <a:spAutoFit/>
          </a:bodyPr>
          <a:lstStyle/>
          <a:p>
            <a:pPr defTabSz="914377">
              <a:defRPr/>
            </a:pPr>
            <a:r>
              <a:rPr lang="fr-FR" sz="1500" b="1" kern="0" dirty="0">
                <a:solidFill>
                  <a:srgbClr val="6F7072"/>
                </a:solidFill>
                <a:latin typeface="+mj-lt"/>
                <a:ea typeface="Geneva" charset="-128"/>
                <a:cs typeface="Arial" panose="020B0604020202020204" pitchFamily="34" charset="0"/>
              </a:rPr>
              <a:t>Création de Mon Espace Santé possible pour tous</a:t>
            </a:r>
          </a:p>
        </p:txBody>
      </p:sp>
      <p:cxnSp>
        <p:nvCxnSpPr>
          <p:cNvPr id="200" name="Straight Arrow Connector 29">
            <a:extLst>
              <a:ext uri="{FF2B5EF4-FFF2-40B4-BE49-F238E27FC236}">
                <a16:creationId xmlns:a16="http://schemas.microsoft.com/office/drawing/2014/main" id="{A7BBFAFB-C0EF-4FE3-B442-B298DC89C34A}"/>
              </a:ext>
            </a:extLst>
          </p:cNvPr>
          <p:cNvCxnSpPr>
            <a:cxnSpLocks/>
          </p:cNvCxnSpPr>
          <p:nvPr/>
        </p:nvCxnSpPr>
        <p:spPr bwMode="auto">
          <a:xfrm>
            <a:off x="7395536" y="4662214"/>
            <a:ext cx="2863245" cy="0"/>
          </a:xfrm>
          <a:prstGeom prst="straightConnector1">
            <a:avLst/>
          </a:prstGeom>
          <a:noFill/>
          <a:ln w="19050" algn="ctr">
            <a:solidFill>
              <a:schemeClr val="accent6"/>
            </a:solidFill>
            <a:miter lim="800000"/>
            <a:headEnd/>
            <a:tailEnd type="triangle" w="med" len="med"/>
          </a:ln>
          <a:extLst>
            <a:ext uri="{909E8E84-426E-40DD-AFC4-6F175D3DCCD1}">
              <a14:hiddenFill xmlns:a14="http://schemas.microsoft.com/office/drawing/2010/main">
                <a:noFill/>
              </a14:hiddenFill>
            </a:ext>
          </a:extLst>
        </p:spPr>
      </p:cxnSp>
      <p:pic>
        <p:nvPicPr>
          <p:cNvPr id="201" name="Graphic 26" descr="Email">
            <a:extLst>
              <a:ext uri="{FF2B5EF4-FFF2-40B4-BE49-F238E27FC236}">
                <a16:creationId xmlns:a16="http://schemas.microsoft.com/office/drawing/2014/main" id="{A28FA67A-2C5D-479F-A38F-0E4960886F4E}"/>
              </a:ext>
            </a:extLst>
          </p:cNvPr>
          <p:cNvPicPr>
            <a:picLocks noChangeAspect="1"/>
          </p:cNvPicPr>
          <p:nvPr/>
        </p:nvPicPr>
        <p:blipFill>
          <a:blip r:embed="rId5" cstate="screen">
            <a:duotone>
              <a:schemeClr val="accent6">
                <a:shade val="45000"/>
                <a:satMod val="135000"/>
              </a:schemeClr>
              <a:prstClr val="white"/>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bwMode="auto">
          <a:xfrm>
            <a:off x="7046594" y="4503256"/>
            <a:ext cx="248737" cy="269375"/>
          </a:xfrm>
          <a:prstGeom prst="rect">
            <a:avLst/>
          </a:prstGeom>
        </p:spPr>
      </p:pic>
      <p:sp>
        <p:nvSpPr>
          <p:cNvPr id="202" name="Rectangle 201">
            <a:extLst>
              <a:ext uri="{FF2B5EF4-FFF2-40B4-BE49-F238E27FC236}">
                <a16:creationId xmlns:a16="http://schemas.microsoft.com/office/drawing/2014/main" id="{1FBEB7BB-5757-496B-8E94-8FD22359D34C}"/>
              </a:ext>
            </a:extLst>
          </p:cNvPr>
          <p:cNvSpPr/>
          <p:nvPr/>
        </p:nvSpPr>
        <p:spPr>
          <a:xfrm>
            <a:off x="7035098" y="4303335"/>
            <a:ext cx="720876" cy="328295"/>
          </a:xfrm>
          <a:prstGeom prst="rect">
            <a:avLst/>
          </a:prstGeom>
        </p:spPr>
        <p:txBody>
          <a:bodyPr wrap="none" lIns="47999" tIns="60958" rIns="121917" bIns="60958" anchor="ctr">
            <a:spAutoFit/>
          </a:bodyPr>
          <a:lstStyle/>
          <a:p>
            <a:pPr>
              <a:defRPr/>
            </a:pPr>
            <a:r>
              <a:rPr lang="fr-FR" sz="1300" i="1" dirty="0">
                <a:solidFill>
                  <a:srgbClr val="6F7072"/>
                </a:solidFill>
                <a:latin typeface="+mj-lt"/>
                <a:cs typeface="Arial" panose="020B0604020202020204" pitchFamily="34" charset="0"/>
              </a:rPr>
              <a:t>Janvier</a:t>
            </a:r>
          </a:p>
        </p:txBody>
      </p:sp>
      <p:sp>
        <p:nvSpPr>
          <p:cNvPr id="203" name="Rectangle 202">
            <a:extLst>
              <a:ext uri="{FF2B5EF4-FFF2-40B4-BE49-F238E27FC236}">
                <a16:creationId xmlns:a16="http://schemas.microsoft.com/office/drawing/2014/main" id="{74C0FB7F-E9E5-4A48-B0E2-C74DFB90DA73}"/>
              </a:ext>
            </a:extLst>
          </p:cNvPr>
          <p:cNvSpPr/>
          <p:nvPr/>
        </p:nvSpPr>
        <p:spPr>
          <a:xfrm>
            <a:off x="10021714" y="4296984"/>
            <a:ext cx="552025" cy="328295"/>
          </a:xfrm>
          <a:prstGeom prst="rect">
            <a:avLst/>
          </a:prstGeom>
        </p:spPr>
        <p:txBody>
          <a:bodyPr wrap="none" lIns="47999" tIns="60958" rIns="121917" bIns="60958" anchor="ctr">
            <a:spAutoFit/>
          </a:bodyPr>
          <a:lstStyle/>
          <a:p>
            <a:pPr>
              <a:defRPr/>
            </a:pPr>
            <a:r>
              <a:rPr lang="fr-FR" sz="1300" i="1" dirty="0">
                <a:solidFill>
                  <a:srgbClr val="6F7072"/>
                </a:solidFill>
                <a:latin typeface="+mj-lt"/>
                <a:cs typeface="Arial" panose="020B0604020202020204" pitchFamily="34" charset="0"/>
              </a:rPr>
              <a:t>Mars</a:t>
            </a:r>
          </a:p>
        </p:txBody>
      </p:sp>
      <p:pic>
        <p:nvPicPr>
          <p:cNvPr id="204" name="Picture 190">
            <a:extLst>
              <a:ext uri="{FF2B5EF4-FFF2-40B4-BE49-F238E27FC236}">
                <a16:creationId xmlns:a16="http://schemas.microsoft.com/office/drawing/2014/main" id="{38652835-B843-48BC-9F0C-4533F888A3F9}"/>
              </a:ext>
            </a:extLst>
          </p:cNvPr>
          <p:cNvPicPr>
            <a:picLocks noChangeAspect="1"/>
          </p:cNvPicPr>
          <p:nvPr/>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6475724" y="4472564"/>
            <a:ext cx="300067" cy="300067"/>
          </a:xfrm>
          <a:prstGeom prst="rect">
            <a:avLst/>
          </a:prstGeom>
          <a:ln>
            <a:noFill/>
          </a:ln>
        </p:spPr>
      </p:pic>
      <p:sp>
        <p:nvSpPr>
          <p:cNvPr id="205" name="Rectangle 204">
            <a:extLst>
              <a:ext uri="{FF2B5EF4-FFF2-40B4-BE49-F238E27FC236}">
                <a16:creationId xmlns:a16="http://schemas.microsoft.com/office/drawing/2014/main" id="{F316D54B-AAE2-4EF2-BF46-6B17983599B8}"/>
              </a:ext>
            </a:extLst>
          </p:cNvPr>
          <p:cNvSpPr/>
          <p:nvPr/>
        </p:nvSpPr>
        <p:spPr>
          <a:xfrm>
            <a:off x="8552748" y="4296984"/>
            <a:ext cx="703777" cy="328295"/>
          </a:xfrm>
          <a:prstGeom prst="rect">
            <a:avLst/>
          </a:prstGeom>
        </p:spPr>
        <p:txBody>
          <a:bodyPr wrap="none" lIns="47999" tIns="60958" rIns="121917" bIns="60958" anchor="ctr">
            <a:spAutoFit/>
          </a:bodyPr>
          <a:lstStyle/>
          <a:p>
            <a:pPr>
              <a:defRPr/>
            </a:pPr>
            <a:r>
              <a:rPr lang="fr-FR" sz="1300" i="1" dirty="0">
                <a:solidFill>
                  <a:srgbClr val="6F7072"/>
                </a:solidFill>
                <a:latin typeface="+mj-lt"/>
                <a:cs typeface="Arial" panose="020B0604020202020204" pitchFamily="34" charset="0"/>
              </a:rPr>
              <a:t>Février</a:t>
            </a:r>
          </a:p>
        </p:txBody>
      </p:sp>
      <p:sp>
        <p:nvSpPr>
          <p:cNvPr id="206" name="Rectangle 205">
            <a:extLst>
              <a:ext uri="{FF2B5EF4-FFF2-40B4-BE49-F238E27FC236}">
                <a16:creationId xmlns:a16="http://schemas.microsoft.com/office/drawing/2014/main" id="{9F699644-85DD-467B-93CF-0189547F7B43}"/>
              </a:ext>
            </a:extLst>
          </p:cNvPr>
          <p:cNvSpPr/>
          <p:nvPr/>
        </p:nvSpPr>
        <p:spPr>
          <a:xfrm>
            <a:off x="11122866" y="4296984"/>
            <a:ext cx="505004" cy="328295"/>
          </a:xfrm>
          <a:prstGeom prst="rect">
            <a:avLst/>
          </a:prstGeom>
        </p:spPr>
        <p:txBody>
          <a:bodyPr wrap="none" lIns="47999" tIns="60958" rIns="121917" bIns="60958" anchor="ctr">
            <a:spAutoFit/>
          </a:bodyPr>
          <a:lstStyle/>
          <a:p>
            <a:pPr>
              <a:defRPr/>
            </a:pPr>
            <a:r>
              <a:rPr lang="fr-FR" sz="1300" i="1" dirty="0">
                <a:solidFill>
                  <a:srgbClr val="6F7072"/>
                </a:solidFill>
                <a:latin typeface="+mj-lt"/>
                <a:cs typeface="Arial" panose="020B0604020202020204" pitchFamily="34" charset="0"/>
              </a:rPr>
              <a:t>Avril</a:t>
            </a:r>
          </a:p>
        </p:txBody>
      </p:sp>
      <p:sp>
        <p:nvSpPr>
          <p:cNvPr id="225" name="Rectangle 224">
            <a:extLst>
              <a:ext uri="{FF2B5EF4-FFF2-40B4-BE49-F238E27FC236}">
                <a16:creationId xmlns:a16="http://schemas.microsoft.com/office/drawing/2014/main" id="{473DA49B-FD2A-4C1D-8064-B7AE5471F92F}"/>
              </a:ext>
            </a:extLst>
          </p:cNvPr>
          <p:cNvSpPr/>
          <p:nvPr/>
        </p:nvSpPr>
        <p:spPr>
          <a:xfrm>
            <a:off x="7035098" y="4842265"/>
            <a:ext cx="3467560" cy="1215713"/>
          </a:xfrm>
          <a:prstGeom prst="rect">
            <a:avLst/>
          </a:prstGeom>
          <a:ln>
            <a:noFill/>
          </a:ln>
        </p:spPr>
        <p:txBody>
          <a:bodyPr wrap="square" lIns="121917" tIns="60958" rIns="121917" bIns="60958">
            <a:spAutoFit/>
          </a:bodyPr>
          <a:lstStyle/>
          <a:p>
            <a:pPr>
              <a:defRPr/>
            </a:pPr>
            <a:r>
              <a:rPr lang="fr-FR" sz="1500" b="1" dirty="0">
                <a:solidFill>
                  <a:srgbClr val="6F7072"/>
                </a:solidFill>
                <a:latin typeface="+mj-lt"/>
                <a:cs typeface="Arial" panose="020B0604020202020204" pitchFamily="34" charset="0"/>
              </a:rPr>
              <a:t>Envoi de 65 M de notifications : </a:t>
            </a:r>
          </a:p>
          <a:p>
            <a:pPr marL="118530" indent="-118530">
              <a:buFont typeface="Arial" panose="020B0604020202020204" pitchFamily="34" charset="0"/>
              <a:buChar char="•"/>
              <a:defRPr/>
            </a:pPr>
            <a:r>
              <a:rPr lang="fr-FR" sz="1400" b="1" kern="0" dirty="0">
                <a:solidFill>
                  <a:srgbClr val="6F7072"/>
                </a:solidFill>
                <a:latin typeface="+mj-lt"/>
                <a:cs typeface="Arial" panose="020B0604020202020204" pitchFamily="34" charset="0"/>
              </a:rPr>
              <a:t>Français et résidents </a:t>
            </a:r>
            <a:br>
              <a:rPr lang="fr-FR" sz="1400" b="1" kern="0" dirty="0">
                <a:solidFill>
                  <a:srgbClr val="6F7072"/>
                </a:solidFill>
                <a:latin typeface="+mj-lt"/>
                <a:cs typeface="Arial" panose="020B0604020202020204" pitchFamily="34" charset="0"/>
              </a:rPr>
            </a:br>
            <a:r>
              <a:rPr lang="fr-FR" sz="1400" kern="0" dirty="0">
                <a:solidFill>
                  <a:srgbClr val="6F7072"/>
                </a:solidFill>
                <a:latin typeface="+mj-lt"/>
                <a:cs typeface="Arial" panose="020B0604020202020204" pitchFamily="34" charset="0"/>
              </a:rPr>
              <a:t>en France</a:t>
            </a:r>
          </a:p>
          <a:p>
            <a:pPr marL="118530" indent="-118530">
              <a:buFont typeface="Arial" panose="020B0604020202020204" pitchFamily="34" charset="0"/>
              <a:buChar char="•"/>
              <a:defRPr/>
            </a:pPr>
            <a:r>
              <a:rPr lang="fr-FR" sz="1400" b="1" kern="0" dirty="0">
                <a:solidFill>
                  <a:srgbClr val="6F7072"/>
                </a:solidFill>
                <a:latin typeface="+mj-lt"/>
                <a:cs typeface="Arial" panose="020B0604020202020204" pitchFamily="34" charset="0"/>
              </a:rPr>
              <a:t>28 M courriers postaux</a:t>
            </a:r>
          </a:p>
          <a:p>
            <a:pPr marL="118530" indent="-118530">
              <a:buFont typeface="Arial" panose="020B0604020202020204" pitchFamily="34" charset="0"/>
              <a:buChar char="•"/>
              <a:defRPr/>
            </a:pPr>
            <a:r>
              <a:rPr lang="fr-FR" sz="1400" b="1" kern="0" dirty="0">
                <a:solidFill>
                  <a:srgbClr val="6F7072"/>
                </a:solidFill>
                <a:latin typeface="+mj-lt"/>
                <a:cs typeface="Arial" panose="020B0604020202020204" pitchFamily="34" charset="0"/>
              </a:rPr>
              <a:t>41 M d’emails</a:t>
            </a:r>
            <a:r>
              <a:rPr lang="fr-FR" sz="1400" b="1" kern="0" dirty="0">
                <a:solidFill>
                  <a:srgbClr val="6F7072"/>
                </a:solidFill>
                <a:highlight>
                  <a:srgbClr val="FFFF00"/>
                </a:highlight>
                <a:latin typeface="+mj-lt"/>
                <a:cs typeface="Arial" panose="020B0604020202020204" pitchFamily="34" charset="0"/>
              </a:rPr>
              <a:t> </a:t>
            </a:r>
          </a:p>
        </p:txBody>
      </p:sp>
    </p:spTree>
    <p:extLst>
      <p:ext uri="{BB962C8B-B14F-4D97-AF65-F5344CB8AC3E}">
        <p14:creationId xmlns:p14="http://schemas.microsoft.com/office/powerpoint/2010/main" val="2085639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numéro de diapositive 2"/>
          <p:cNvSpPr>
            <a:spLocks noGrp="1"/>
          </p:cNvSpPr>
          <p:nvPr>
            <p:ph type="sldNum" sz="quarter" idx="26"/>
          </p:nvPr>
        </p:nvSpPr>
        <p:spPr/>
        <p:txBody>
          <a:bodyPr/>
          <a:lstStyle/>
          <a:p>
            <a:fld id="{975A587B-5814-4D9B-9598-FE9CB954CB01}" type="slidenum">
              <a:rPr lang="fr-FR" smtClean="0"/>
              <a:pPr/>
              <a:t>16</a:t>
            </a:fld>
            <a:endParaRPr lang="fr-FR" dirty="0"/>
          </a:p>
        </p:txBody>
      </p:sp>
      <p:sp>
        <p:nvSpPr>
          <p:cNvPr id="4" name="Espace réservé du texte 3"/>
          <p:cNvSpPr>
            <a:spLocks noGrp="1"/>
          </p:cNvSpPr>
          <p:nvPr>
            <p:ph type="body" sz="quarter" idx="3"/>
          </p:nvPr>
        </p:nvSpPr>
        <p:spPr>
          <a:xfrm>
            <a:off x="1538558" y="3000049"/>
            <a:ext cx="7797802" cy="1692000"/>
          </a:xfrm>
        </p:spPr>
        <p:txBody>
          <a:bodyPr>
            <a:normAutofit/>
          </a:bodyPr>
          <a:lstStyle/>
          <a:p>
            <a:r>
              <a:rPr lang="fr-FR" dirty="0"/>
              <a:t>L’accès aux données de mon espace santé</a:t>
            </a:r>
          </a:p>
        </p:txBody>
      </p:sp>
      <p:sp>
        <p:nvSpPr>
          <p:cNvPr id="5" name="Espace réservé du texte 4"/>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119746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17</a:t>
            </a:fld>
            <a:endParaRPr lang="fr-FR" dirty="0"/>
          </a:p>
        </p:txBody>
      </p:sp>
      <p:sp>
        <p:nvSpPr>
          <p:cNvPr id="4" name="Titre 3"/>
          <p:cNvSpPr>
            <a:spLocks noGrp="1"/>
          </p:cNvSpPr>
          <p:nvPr>
            <p:ph type="title"/>
          </p:nvPr>
        </p:nvSpPr>
        <p:spPr/>
        <p:txBody>
          <a:bodyPr/>
          <a:lstStyle/>
          <a:p>
            <a:r>
              <a:rPr lang="fr-FR" dirty="0"/>
              <a:t>la gestion des droits d’accès par les professionnels de santé</a:t>
            </a:r>
          </a:p>
        </p:txBody>
      </p:sp>
      <p:sp>
        <p:nvSpPr>
          <p:cNvPr id="6" name="ZoneTexte 24"/>
          <p:cNvSpPr txBox="1">
            <a:spLocks noChangeArrowheads="1"/>
          </p:cNvSpPr>
          <p:nvPr/>
        </p:nvSpPr>
        <p:spPr bwMode="auto">
          <a:xfrm>
            <a:off x="5519936" y="4005064"/>
            <a:ext cx="2520280" cy="262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marL="0" lvl="1" indent="0" algn="r" defTabSz="913382">
              <a:lnSpc>
                <a:spcPct val="80000"/>
              </a:lnSpc>
              <a:spcBef>
                <a:spcPts val="300"/>
              </a:spcBef>
              <a:spcAft>
                <a:spcPts val="300"/>
              </a:spcAft>
              <a:buClr>
                <a:srgbClr val="17588B"/>
              </a:buClr>
              <a:buSzPct val="100000"/>
              <a:buNone/>
              <a:defRPr/>
            </a:pPr>
            <a:r>
              <a:rPr lang="fr-FR" altLang="fr-FR" sz="1600" b="0" dirty="0">
                <a:solidFill>
                  <a:schemeClr val="accent3"/>
                </a:solidFill>
                <a:latin typeface="+mn-lt"/>
                <a:ea typeface="MS PGothic" pitchFamily="34" charset="-128"/>
              </a:rPr>
              <a:t>Masquer ou démasquer un document</a:t>
            </a:r>
            <a:br>
              <a:rPr lang="fr-FR" altLang="fr-FR" sz="1600" b="0" dirty="0">
                <a:solidFill>
                  <a:schemeClr val="accent2"/>
                </a:solidFill>
                <a:latin typeface="+mn-lt"/>
                <a:ea typeface="MS PGothic" pitchFamily="34" charset="-128"/>
              </a:rPr>
            </a:br>
            <a:br>
              <a:rPr lang="fr-FR" altLang="fr-FR" sz="1600" b="0" dirty="0">
                <a:solidFill>
                  <a:schemeClr val="accent2"/>
                </a:solidFill>
                <a:latin typeface="+mn-lt"/>
                <a:ea typeface="MS PGothic" pitchFamily="34" charset="-128"/>
              </a:rPr>
            </a:br>
            <a:r>
              <a:rPr lang="fr-FR" altLang="fr-FR" sz="1600" b="0" dirty="0">
                <a:solidFill>
                  <a:schemeClr val="bg2"/>
                </a:solidFill>
                <a:latin typeface="+mn-lt"/>
                <a:ea typeface="MS PGothic" pitchFamily="34" charset="-128"/>
              </a:rPr>
              <a:t>L</a:t>
            </a:r>
            <a:r>
              <a:rPr lang="fr-FR" sz="1400" dirty="0">
                <a:solidFill>
                  <a:schemeClr val="bg2"/>
                </a:solidFill>
                <a:latin typeface="+mn-lt"/>
              </a:rPr>
              <a:t>’usager peut définir la confidentialité de chaque document.</a:t>
            </a:r>
          </a:p>
          <a:p>
            <a:pPr marL="0" lvl="1" indent="0" algn="r" defTabSz="913382">
              <a:lnSpc>
                <a:spcPct val="80000"/>
              </a:lnSpc>
              <a:spcBef>
                <a:spcPts val="300"/>
              </a:spcBef>
              <a:spcAft>
                <a:spcPts val="300"/>
              </a:spcAft>
              <a:buClr>
                <a:srgbClr val="17588B"/>
              </a:buClr>
              <a:buSzPct val="100000"/>
              <a:buNone/>
              <a:defRPr/>
            </a:pPr>
            <a:r>
              <a:rPr lang="fr-FR" sz="1400" dirty="0">
                <a:solidFill>
                  <a:schemeClr val="bg2"/>
                </a:solidFill>
                <a:latin typeface="+mn-lt"/>
              </a:rPr>
              <a:t>Le document peut être masqué aux professionnels de santé (sauf son médecin traitant et le professionnel de santé qui l’a déposé)</a:t>
            </a:r>
            <a:br>
              <a:rPr lang="fr-FR" sz="1400" dirty="0">
                <a:solidFill>
                  <a:schemeClr val="bg2"/>
                </a:solidFill>
                <a:latin typeface="+mn-lt"/>
              </a:rPr>
            </a:br>
            <a:endParaRPr lang="fr-FR" sz="1400" dirty="0">
              <a:solidFill>
                <a:schemeClr val="bg2"/>
              </a:solidFill>
              <a:latin typeface="+mn-lt"/>
            </a:endParaRPr>
          </a:p>
          <a:p>
            <a:pPr algn="r" eaLnBrk="1" hangingPunct="1">
              <a:spcBef>
                <a:spcPct val="0"/>
              </a:spcBef>
              <a:buClrTx/>
              <a:buNone/>
            </a:pPr>
            <a:endParaRPr lang="fr-FR" altLang="fr-FR" sz="1600" b="0" dirty="0">
              <a:solidFill>
                <a:schemeClr val="accent2"/>
              </a:solidFill>
              <a:latin typeface="+mn-lt"/>
              <a:ea typeface="MS PGothic" pitchFamily="34" charset="-128"/>
            </a:endParaRPr>
          </a:p>
        </p:txBody>
      </p:sp>
      <p:pic>
        <p:nvPicPr>
          <p:cNvPr id="5122" name="Picture 2" descr="C:\Users\ROSAYE~1\AppData\Local\Temp\7zE890E8245\02_Compte_M_NotificationE-mail_Désactivé_03.png"/>
          <p:cNvPicPr>
            <a:picLocks noChangeAspect="1" noChangeArrowheads="1"/>
          </p:cNvPicPr>
          <p:nvPr/>
        </p:nvPicPr>
        <p:blipFill rotWithShape="1">
          <a:blip r:embed="rId2">
            <a:extLst>
              <a:ext uri="{28A0092B-C50C-407E-A947-70E740481C1C}">
                <a14:useLocalDpi xmlns:a14="http://schemas.microsoft.com/office/drawing/2010/main" val="0"/>
              </a:ext>
            </a:extLst>
          </a:blip>
          <a:srcRect b="24402"/>
          <a:stretch/>
        </p:blipFill>
        <p:spPr bwMode="auto">
          <a:xfrm>
            <a:off x="961333" y="1955580"/>
            <a:ext cx="1988412" cy="4334224"/>
          </a:xfrm>
          <a:prstGeom prst="rect">
            <a:avLst/>
          </a:prstGeom>
          <a:noFill/>
          <a:ln w="76200">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2629"/>
          <a:stretch/>
        </p:blipFill>
        <p:spPr bwMode="auto">
          <a:xfrm>
            <a:off x="8368721" y="1758578"/>
            <a:ext cx="1809226" cy="4837152"/>
          </a:xfrm>
          <a:prstGeom prst="rect">
            <a:avLst/>
          </a:prstGeom>
          <a:noFill/>
          <a:ln w="76200">
            <a:solidFill>
              <a:schemeClr val="tx1">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Espace réservé du contenu 2"/>
          <p:cNvSpPr txBox="1">
            <a:spLocks/>
          </p:cNvSpPr>
          <p:nvPr/>
        </p:nvSpPr>
        <p:spPr bwMode="auto">
          <a:xfrm>
            <a:off x="3287688" y="1979596"/>
            <a:ext cx="2232248" cy="346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indent="0" eaLnBrk="1" hangingPunct="1">
              <a:spcBef>
                <a:spcPct val="0"/>
              </a:spcBef>
              <a:buNone/>
            </a:pPr>
            <a:r>
              <a:rPr lang="fr-FR" altLang="fr-FR" sz="1600" b="0" dirty="0">
                <a:solidFill>
                  <a:schemeClr val="accent3"/>
                </a:solidFill>
                <a:ea typeface="MS PGothic" pitchFamily="34" charset="-128"/>
              </a:rPr>
              <a:t>Autoriser ou bloquer un professionnel de santé</a:t>
            </a:r>
          </a:p>
          <a:p>
            <a:pPr marL="0" indent="0" eaLnBrk="1" hangingPunct="1">
              <a:spcBef>
                <a:spcPct val="0"/>
              </a:spcBef>
              <a:buNone/>
            </a:pPr>
            <a:endParaRPr lang="fr-FR" altLang="fr-FR" sz="1600" b="0" dirty="0">
              <a:solidFill>
                <a:schemeClr val="accent3"/>
              </a:solidFill>
              <a:ea typeface="MS PGothic" pitchFamily="34" charset="-128"/>
            </a:endParaRPr>
          </a:p>
          <a:p>
            <a:pPr marL="0" lvl="1" indent="0" defTabSz="913382" eaLnBrk="1" fontAlgn="auto" hangingPunct="1">
              <a:lnSpc>
                <a:spcPct val="80000"/>
              </a:lnSpc>
              <a:spcBef>
                <a:spcPts val="300"/>
              </a:spcBef>
              <a:spcAft>
                <a:spcPts val="300"/>
              </a:spcAft>
              <a:buClr>
                <a:srgbClr val="17588B"/>
              </a:buClr>
              <a:buSzPct val="100000"/>
              <a:buNone/>
              <a:defRPr/>
            </a:pPr>
            <a:r>
              <a:rPr lang="fr-FR" sz="1400" dirty="0">
                <a:solidFill>
                  <a:schemeClr val="bg2"/>
                </a:solidFill>
              </a:rPr>
              <a:t>L’accès des professionnels de santé est paramétrable par l’usager.</a:t>
            </a:r>
            <a:br>
              <a:rPr lang="fr-FR" sz="1400" dirty="0">
                <a:solidFill>
                  <a:schemeClr val="bg2"/>
                </a:solidFill>
              </a:rPr>
            </a:br>
            <a:endParaRPr lang="fr-FR" sz="1400" dirty="0">
              <a:solidFill>
                <a:schemeClr val="bg2"/>
              </a:solidFill>
            </a:endParaRPr>
          </a:p>
          <a:p>
            <a:pPr marL="0" lvl="1" indent="0" defTabSz="913382" eaLnBrk="1" fontAlgn="auto" hangingPunct="1">
              <a:lnSpc>
                <a:spcPct val="80000"/>
              </a:lnSpc>
              <a:spcBef>
                <a:spcPts val="300"/>
              </a:spcBef>
              <a:spcAft>
                <a:spcPts val="300"/>
              </a:spcAft>
              <a:buClr>
                <a:srgbClr val="17588B"/>
              </a:buClr>
              <a:buSzPct val="100000"/>
              <a:buNone/>
              <a:defRPr/>
            </a:pPr>
            <a:r>
              <a:rPr lang="fr-FR" sz="1400" dirty="0">
                <a:solidFill>
                  <a:schemeClr val="bg2"/>
                </a:solidFill>
              </a:rPr>
              <a:t>L’usager peut donc bloquer ou débloquer un professionnel de santé en particulier.</a:t>
            </a:r>
          </a:p>
        </p:txBody>
      </p:sp>
    </p:spTree>
    <p:extLst>
      <p:ext uri="{BB962C8B-B14F-4D97-AF65-F5344CB8AC3E}">
        <p14:creationId xmlns:p14="http://schemas.microsoft.com/office/powerpoint/2010/main" val="327704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18</a:t>
            </a:fld>
            <a:endParaRPr lang="fr-FR" dirty="0"/>
          </a:p>
        </p:txBody>
      </p:sp>
      <p:sp>
        <p:nvSpPr>
          <p:cNvPr id="4" name="Titre 3"/>
          <p:cNvSpPr>
            <a:spLocks noGrp="1"/>
          </p:cNvSpPr>
          <p:nvPr>
            <p:ph type="title"/>
          </p:nvPr>
        </p:nvSpPr>
        <p:spPr/>
        <p:txBody>
          <a:bodyPr/>
          <a:lstStyle/>
          <a:p>
            <a:r>
              <a:rPr lang="fr-FR" dirty="0"/>
              <a:t>droits d’accès des professionnels de santé</a:t>
            </a:r>
          </a:p>
        </p:txBody>
      </p:sp>
      <p:sp>
        <p:nvSpPr>
          <p:cNvPr id="12" name="ZoneTexte 16"/>
          <p:cNvSpPr txBox="1">
            <a:spLocks noChangeArrowheads="1"/>
          </p:cNvSpPr>
          <p:nvPr/>
        </p:nvSpPr>
        <p:spPr bwMode="auto">
          <a:xfrm>
            <a:off x="1343472" y="2051566"/>
            <a:ext cx="4176464"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algn="ctr" eaLnBrk="1" hangingPunct="1">
              <a:spcBef>
                <a:spcPct val="0"/>
              </a:spcBef>
              <a:buClrTx/>
              <a:buNone/>
            </a:pPr>
            <a:r>
              <a:rPr lang="fr-FR" altLang="fr-FR" sz="1800" b="0" dirty="0">
                <a:solidFill>
                  <a:schemeClr val="accent3"/>
                </a:solidFill>
                <a:latin typeface="Calibri" pitchFamily="34" charset="0"/>
                <a:ea typeface="MS PGothic" pitchFamily="34" charset="-128"/>
              </a:rPr>
              <a:t>  Un professionnel de santé autorisé peut</a:t>
            </a:r>
          </a:p>
        </p:txBody>
      </p:sp>
      <p:sp>
        <p:nvSpPr>
          <p:cNvPr id="13" name="ZoneTexte 12"/>
          <p:cNvSpPr txBox="1"/>
          <p:nvPr/>
        </p:nvSpPr>
        <p:spPr>
          <a:xfrm>
            <a:off x="1055440" y="2631002"/>
            <a:ext cx="4680000" cy="3231644"/>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wrap="square" lIns="91428" tIns="45715" rIns="91428" bIns="45715">
            <a:spAutoFit/>
          </a:bodyPr>
          <a:lstStyle/>
          <a:p>
            <a:pPr marL="361905" indent="-361905">
              <a:spcAft>
                <a:spcPts val="1200"/>
              </a:spcAft>
              <a:buFont typeface="Wingdings" panose="05000000000000000000" pitchFamily="2" charset="2"/>
              <a:buChar char="§"/>
              <a:defRPr/>
            </a:pPr>
            <a:r>
              <a:rPr lang="fr-FR" altLang="fr-FR" sz="1200" b="1" dirty="0">
                <a:solidFill>
                  <a:schemeClr val="bg2"/>
                </a:solidFill>
                <a:cs typeface="Arial" pitchFamily="34" charset="0"/>
              </a:rPr>
              <a:t>Consulter les documents contenus dans Mon espace santé </a:t>
            </a:r>
            <a:r>
              <a:rPr lang="fr-FR" altLang="fr-FR" sz="1200" dirty="0">
                <a:solidFill>
                  <a:schemeClr val="bg2"/>
                </a:solidFill>
                <a:cs typeface="Arial" pitchFamily="34" charset="0"/>
              </a:rPr>
              <a:t>(selon </a:t>
            </a:r>
            <a:r>
              <a:rPr lang="fr-FR" altLang="fr-FR" sz="1200" dirty="0">
                <a:solidFill>
                  <a:schemeClr val="bg2"/>
                </a:solidFill>
                <a:cs typeface="Arial" pitchFamily="34" charset="0"/>
                <a:hlinkClick r:id="rId2"/>
              </a:rPr>
              <a:t>matrice d’habilitation</a:t>
            </a:r>
            <a:r>
              <a:rPr lang="fr-FR" altLang="fr-FR" sz="1200" dirty="0">
                <a:solidFill>
                  <a:schemeClr val="bg2"/>
                </a:solidFill>
                <a:cs typeface="Arial" pitchFamily="34" charset="0"/>
              </a:rPr>
              <a:t>)</a:t>
            </a:r>
          </a:p>
          <a:p>
            <a:pPr marL="361905" indent="-361905">
              <a:spcAft>
                <a:spcPts val="1200"/>
              </a:spcAft>
              <a:buFont typeface="Wingdings" panose="05000000000000000000" pitchFamily="2" charset="2"/>
              <a:buChar char="§"/>
              <a:defRPr/>
            </a:pPr>
            <a:r>
              <a:rPr lang="fr-FR" altLang="fr-FR" sz="1200" b="1" dirty="0">
                <a:solidFill>
                  <a:schemeClr val="bg2"/>
                </a:solidFill>
                <a:cs typeface="Arial" pitchFamily="34" charset="0"/>
              </a:rPr>
              <a:t>Déposer les documents et informations utiles </a:t>
            </a:r>
            <a:r>
              <a:rPr lang="fr-FR" altLang="fr-FR" sz="1200" dirty="0">
                <a:solidFill>
                  <a:schemeClr val="bg2"/>
                </a:solidFill>
                <a:cs typeface="Arial" pitchFamily="34" charset="0"/>
              </a:rPr>
              <a:t>à sa prise en charge coordonnée</a:t>
            </a:r>
          </a:p>
          <a:p>
            <a:pPr marL="361905" indent="-361905">
              <a:spcAft>
                <a:spcPts val="1200"/>
              </a:spcAft>
              <a:buFont typeface="Wingdings" panose="05000000000000000000" pitchFamily="2" charset="2"/>
              <a:buChar char="§"/>
              <a:defRPr/>
            </a:pPr>
            <a:r>
              <a:rPr lang="fr-FR" altLang="fr-FR" sz="1200" b="1" dirty="0">
                <a:solidFill>
                  <a:schemeClr val="bg2"/>
                </a:solidFill>
                <a:cs typeface="Arial" pitchFamily="34" charset="0"/>
              </a:rPr>
              <a:t>Supprimer un document </a:t>
            </a:r>
            <a:r>
              <a:rPr lang="fr-FR" altLang="fr-FR" sz="1200" dirty="0">
                <a:solidFill>
                  <a:schemeClr val="bg2"/>
                </a:solidFill>
                <a:cs typeface="Arial" pitchFamily="34" charset="0"/>
              </a:rPr>
              <a:t>dont il est l'auteur</a:t>
            </a:r>
          </a:p>
          <a:p>
            <a:pPr marL="361905" indent="-361905">
              <a:spcAft>
                <a:spcPts val="1200"/>
              </a:spcAft>
              <a:buFont typeface="Wingdings" panose="05000000000000000000" pitchFamily="2" charset="2"/>
              <a:buChar char="§"/>
              <a:defRPr/>
            </a:pPr>
            <a:r>
              <a:rPr lang="fr-FR" altLang="fr-FR" sz="1200" b="1" dirty="0">
                <a:solidFill>
                  <a:schemeClr val="bg2"/>
                </a:solidFill>
                <a:cs typeface="Arial" pitchFamily="34" charset="0"/>
              </a:rPr>
              <a:t>Masquer un document  à la demande du patient, </a:t>
            </a:r>
            <a:r>
              <a:rPr lang="fr-FR" altLang="fr-FR" sz="1200" dirty="0">
                <a:solidFill>
                  <a:schemeClr val="bg2"/>
                </a:solidFill>
                <a:cs typeface="Arial" pitchFamily="34" charset="0"/>
              </a:rPr>
              <a:t>dont il est l'auteur</a:t>
            </a:r>
          </a:p>
          <a:p>
            <a:pPr marL="361905" indent="-361905">
              <a:spcAft>
                <a:spcPts val="1200"/>
              </a:spcAft>
              <a:buFont typeface="Wingdings" panose="05000000000000000000" pitchFamily="2" charset="2"/>
              <a:buChar char="§"/>
              <a:defRPr/>
            </a:pPr>
            <a:r>
              <a:rPr lang="fr-FR" altLang="fr-FR" sz="1200" b="1" dirty="0">
                <a:solidFill>
                  <a:schemeClr val="bg2"/>
                </a:solidFill>
                <a:cs typeface="Arial" pitchFamily="34" charset="0"/>
              </a:rPr>
              <a:t>Masquer </a:t>
            </a:r>
            <a:r>
              <a:rPr lang="fr-FR" altLang="fr-FR" sz="1200" dirty="0">
                <a:solidFill>
                  <a:schemeClr val="bg2"/>
                </a:solidFill>
                <a:cs typeface="Arial" pitchFamily="34" charset="0"/>
              </a:rPr>
              <a:t>un document au patient dans l’attente d’une consultation  d’annonce</a:t>
            </a:r>
          </a:p>
          <a:p>
            <a:pPr marL="361905" indent="-361905">
              <a:spcAft>
                <a:spcPts val="1200"/>
              </a:spcAft>
              <a:buFont typeface="Wingdings" panose="05000000000000000000" pitchFamily="2" charset="2"/>
              <a:buChar char="§"/>
              <a:defRPr/>
            </a:pPr>
            <a:r>
              <a:rPr lang="fr-FR" sz="1200" b="1" dirty="0">
                <a:solidFill>
                  <a:schemeClr val="bg2"/>
                </a:solidFill>
                <a:cs typeface="Arial" pitchFamily="34" charset="0"/>
              </a:rPr>
              <a:t>Consulte</a:t>
            </a:r>
            <a:r>
              <a:rPr lang="fr-FR" sz="1200" dirty="0">
                <a:solidFill>
                  <a:schemeClr val="bg2"/>
                </a:solidFill>
                <a:cs typeface="Arial" pitchFamily="34" charset="0"/>
              </a:rPr>
              <a:t>r l’historique de soins et la rubrique Entourage &amp; Volontés</a:t>
            </a:r>
          </a:p>
          <a:p>
            <a:pPr marL="361905" indent="-361905">
              <a:spcAft>
                <a:spcPts val="1200"/>
              </a:spcAft>
              <a:buFont typeface="Wingdings" panose="05000000000000000000" pitchFamily="2" charset="2"/>
              <a:buChar char="§"/>
              <a:defRPr/>
            </a:pPr>
            <a:r>
              <a:rPr lang="fr-FR" sz="1200" b="1" dirty="0">
                <a:solidFill>
                  <a:schemeClr val="bg2"/>
                </a:solidFill>
                <a:cs typeface="Arial" pitchFamily="34" charset="0"/>
              </a:rPr>
              <a:t>Consulter et ajouter </a:t>
            </a:r>
            <a:r>
              <a:rPr lang="fr-FR" sz="1200" dirty="0">
                <a:solidFill>
                  <a:schemeClr val="bg2"/>
                </a:solidFill>
                <a:cs typeface="Arial" pitchFamily="34" charset="0"/>
              </a:rPr>
              <a:t>une vaccination</a:t>
            </a:r>
            <a:endParaRPr lang="fr-FR" sz="1200" dirty="0">
              <a:solidFill>
                <a:schemeClr val="bg2"/>
              </a:solidFill>
            </a:endParaRPr>
          </a:p>
        </p:txBody>
      </p:sp>
      <p:sp>
        <p:nvSpPr>
          <p:cNvPr id="9" name="ZoneTexte 24"/>
          <p:cNvSpPr txBox="1">
            <a:spLocks noChangeArrowheads="1"/>
          </p:cNvSpPr>
          <p:nvPr/>
        </p:nvSpPr>
        <p:spPr bwMode="auto">
          <a:xfrm>
            <a:off x="6193480" y="2051566"/>
            <a:ext cx="4676984" cy="36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lgn="l">
              <a:spcBef>
                <a:spcPct val="20000"/>
              </a:spcBef>
              <a:buClr>
                <a:schemeClr val="folHlink"/>
              </a:buClr>
              <a:buFont typeface="Wingdings" pitchFamily="2" charset="2"/>
              <a:buChar char="è"/>
              <a:defRPr sz="2400" b="1">
                <a:solidFill>
                  <a:srgbClr val="0C419A"/>
                </a:solidFill>
                <a:latin typeface="Arial" charset="0"/>
              </a:defRPr>
            </a:lvl1pPr>
            <a:lvl2pPr marL="742950" indent="-285750" algn="l">
              <a:spcBef>
                <a:spcPct val="20000"/>
              </a:spcBef>
              <a:buSzPct val="80000"/>
              <a:buFont typeface="Wingdings" pitchFamily="2" charset="2"/>
              <a:buChar char="l"/>
              <a:defRPr sz="2000">
                <a:solidFill>
                  <a:srgbClr val="0C419A"/>
                </a:solidFill>
                <a:latin typeface="Arial" charset="0"/>
              </a:defRPr>
            </a:lvl2pPr>
            <a:lvl3pPr marL="1143000" indent="-228600" algn="l">
              <a:spcBef>
                <a:spcPct val="20000"/>
              </a:spcBef>
              <a:buClr>
                <a:schemeClr val="folHlink"/>
              </a:buClr>
              <a:buFont typeface="Wingdings" pitchFamily="2" charset="2"/>
              <a:buChar char="ü"/>
              <a:defRPr>
                <a:solidFill>
                  <a:srgbClr val="0C419A"/>
                </a:solidFill>
                <a:latin typeface="Arial" charset="0"/>
              </a:defRPr>
            </a:lvl3pPr>
            <a:lvl4pPr marL="1600200" indent="-228600" algn="l">
              <a:spcBef>
                <a:spcPct val="20000"/>
              </a:spcBef>
              <a:buChar char="_"/>
              <a:defRPr sz="2300">
                <a:solidFill>
                  <a:srgbClr val="0C419A"/>
                </a:solidFill>
                <a:latin typeface="Arial" charset="0"/>
              </a:defRPr>
            </a:lvl4pPr>
            <a:lvl5pPr marL="2057400" indent="-228600" algn="l">
              <a:spcBef>
                <a:spcPct val="20000"/>
              </a:spcBef>
              <a:buChar char="_"/>
              <a:defRPr sz="2300">
                <a:solidFill>
                  <a:srgbClr val="0C419A"/>
                </a:solidFill>
                <a:latin typeface="Arial" charset="0"/>
              </a:defRPr>
            </a:lvl5pPr>
            <a:lvl6pPr marL="2514600" indent="-228600" eaLnBrk="0" fontAlgn="base" hangingPunct="0">
              <a:spcBef>
                <a:spcPct val="20000"/>
              </a:spcBef>
              <a:spcAft>
                <a:spcPct val="0"/>
              </a:spcAft>
              <a:buChar char="_"/>
              <a:defRPr sz="2300">
                <a:solidFill>
                  <a:srgbClr val="0C419A"/>
                </a:solidFill>
                <a:latin typeface="Arial" charset="0"/>
              </a:defRPr>
            </a:lvl6pPr>
            <a:lvl7pPr marL="2971800" indent="-228600" eaLnBrk="0" fontAlgn="base" hangingPunct="0">
              <a:spcBef>
                <a:spcPct val="20000"/>
              </a:spcBef>
              <a:spcAft>
                <a:spcPct val="0"/>
              </a:spcAft>
              <a:buChar char="_"/>
              <a:defRPr sz="2300">
                <a:solidFill>
                  <a:srgbClr val="0C419A"/>
                </a:solidFill>
                <a:latin typeface="Arial" charset="0"/>
              </a:defRPr>
            </a:lvl7pPr>
            <a:lvl8pPr marL="3429000" indent="-228600" eaLnBrk="0" fontAlgn="base" hangingPunct="0">
              <a:spcBef>
                <a:spcPct val="20000"/>
              </a:spcBef>
              <a:spcAft>
                <a:spcPct val="0"/>
              </a:spcAft>
              <a:buChar char="_"/>
              <a:defRPr sz="2300">
                <a:solidFill>
                  <a:srgbClr val="0C419A"/>
                </a:solidFill>
                <a:latin typeface="Arial" charset="0"/>
              </a:defRPr>
            </a:lvl8pPr>
            <a:lvl9pPr marL="3886200" indent="-228600" eaLnBrk="0" fontAlgn="base" hangingPunct="0">
              <a:spcBef>
                <a:spcPct val="20000"/>
              </a:spcBef>
              <a:spcAft>
                <a:spcPct val="0"/>
              </a:spcAft>
              <a:buChar char="_"/>
              <a:defRPr sz="2300">
                <a:solidFill>
                  <a:srgbClr val="0C419A"/>
                </a:solidFill>
                <a:latin typeface="Arial" charset="0"/>
              </a:defRPr>
            </a:lvl9pPr>
          </a:lstStyle>
          <a:p>
            <a:pPr algn="ctr" eaLnBrk="1" hangingPunct="1">
              <a:spcBef>
                <a:spcPct val="0"/>
              </a:spcBef>
              <a:buClrTx/>
              <a:buNone/>
            </a:pPr>
            <a:r>
              <a:rPr lang="fr-FR" altLang="fr-FR" sz="1800" b="0" dirty="0">
                <a:solidFill>
                  <a:schemeClr val="accent3"/>
                </a:solidFill>
                <a:latin typeface="Calibri" pitchFamily="34" charset="0"/>
                <a:ea typeface="MS PGothic" pitchFamily="34" charset="-128"/>
              </a:rPr>
              <a:t>  Des droits élargis pour les médecins traitants :</a:t>
            </a:r>
          </a:p>
        </p:txBody>
      </p:sp>
      <p:sp>
        <p:nvSpPr>
          <p:cNvPr id="10" name="ZoneTexte 9"/>
          <p:cNvSpPr txBox="1"/>
          <p:nvPr/>
        </p:nvSpPr>
        <p:spPr>
          <a:xfrm>
            <a:off x="6190464" y="2642874"/>
            <a:ext cx="4680000" cy="2369869"/>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91428" tIns="45715" rIns="91428" bIns="45715">
            <a:spAutoFit/>
          </a:bodyPr>
          <a:lstStyle/>
          <a:p>
            <a:pPr marL="361905" indent="-361905">
              <a:spcAft>
                <a:spcPts val="1200"/>
              </a:spcAft>
              <a:buFont typeface="Wingdings" panose="05000000000000000000" pitchFamily="2" charset="2"/>
              <a:buChar char="§"/>
              <a:defRPr/>
            </a:pPr>
            <a:r>
              <a:rPr lang="fr-FR" altLang="fr-FR" sz="1200" b="1" dirty="0">
                <a:solidFill>
                  <a:schemeClr val="bg2"/>
                </a:solidFill>
                <a:cs typeface="Arial" pitchFamily="34" charset="0"/>
              </a:rPr>
              <a:t>Les droits cités précédemment </a:t>
            </a:r>
            <a:r>
              <a:rPr lang="fr-FR" altLang="fr-FR" sz="1200" dirty="0">
                <a:solidFill>
                  <a:schemeClr val="bg2"/>
                </a:solidFill>
                <a:cs typeface="Arial" pitchFamily="34" charset="0"/>
              </a:rPr>
              <a:t>plus :</a:t>
            </a:r>
          </a:p>
          <a:p>
            <a:pPr marL="361905" indent="-361905">
              <a:spcAft>
                <a:spcPts val="1200"/>
              </a:spcAft>
              <a:buFont typeface="Wingdings" panose="05000000000000000000" pitchFamily="2" charset="2"/>
              <a:buChar char="§"/>
              <a:defRPr/>
            </a:pPr>
            <a:r>
              <a:rPr lang="fr-FR" altLang="fr-FR" sz="1200" b="1" dirty="0">
                <a:solidFill>
                  <a:schemeClr val="bg2"/>
                </a:solidFill>
                <a:cs typeface="Arial" pitchFamily="34" charset="0"/>
              </a:rPr>
              <a:t>Masquer </a:t>
            </a:r>
            <a:r>
              <a:rPr lang="fr-FR" altLang="fr-FR" sz="1200" dirty="0">
                <a:solidFill>
                  <a:schemeClr val="bg2"/>
                </a:solidFill>
                <a:cs typeface="Arial" pitchFamily="34" charset="0"/>
              </a:rPr>
              <a:t>un ou plusieurs documents à la demande du patient, même s’il n’en est pas l’auteur</a:t>
            </a:r>
          </a:p>
          <a:p>
            <a:pPr marL="361905" indent="-361905">
              <a:spcAft>
                <a:spcPts val="1200"/>
              </a:spcAft>
              <a:buFont typeface="Wingdings" panose="05000000000000000000" pitchFamily="2" charset="2"/>
              <a:buChar char="§"/>
              <a:defRPr/>
            </a:pPr>
            <a:r>
              <a:rPr lang="fr-FR" altLang="fr-FR" sz="1200" b="1" dirty="0">
                <a:solidFill>
                  <a:schemeClr val="bg2"/>
                </a:solidFill>
                <a:cs typeface="Arial" pitchFamily="34" charset="0"/>
              </a:rPr>
              <a:t>Bloquer </a:t>
            </a:r>
            <a:r>
              <a:rPr lang="fr-FR" altLang="fr-FR" sz="1200" dirty="0">
                <a:solidFill>
                  <a:schemeClr val="bg2"/>
                </a:solidFill>
                <a:cs typeface="Arial" pitchFamily="34" charset="0"/>
              </a:rPr>
              <a:t>l’accès à Mon espace santé à un professionnel de santé</a:t>
            </a:r>
          </a:p>
          <a:p>
            <a:pPr marL="361905" indent="-361905">
              <a:spcAft>
                <a:spcPts val="1200"/>
              </a:spcAft>
              <a:buFont typeface="Wingdings" panose="05000000000000000000" pitchFamily="2" charset="2"/>
              <a:buChar char="§"/>
              <a:defRPr/>
            </a:pPr>
            <a:r>
              <a:rPr lang="fr-FR" altLang="fr-FR" sz="1200" b="1" dirty="0">
                <a:solidFill>
                  <a:schemeClr val="bg2"/>
                </a:solidFill>
                <a:cs typeface="Arial" pitchFamily="34" charset="0"/>
              </a:rPr>
              <a:t>Consulter l’historique </a:t>
            </a:r>
            <a:r>
              <a:rPr lang="fr-FR" altLang="fr-FR" sz="1200" dirty="0">
                <a:solidFill>
                  <a:schemeClr val="bg2"/>
                </a:solidFill>
                <a:cs typeface="Arial" pitchFamily="34" charset="0"/>
              </a:rPr>
              <a:t>de tous les accès au profil Mon espace santé du patient </a:t>
            </a:r>
          </a:p>
          <a:p>
            <a:pPr marL="361905" indent="-361905">
              <a:spcAft>
                <a:spcPts val="1200"/>
              </a:spcAft>
              <a:buFont typeface="Wingdings" panose="05000000000000000000" pitchFamily="2" charset="2"/>
              <a:buChar char="§"/>
              <a:defRPr/>
            </a:pPr>
            <a:r>
              <a:rPr lang="fr-FR" altLang="fr-FR" sz="1200" b="1" dirty="0">
                <a:solidFill>
                  <a:schemeClr val="bg2"/>
                </a:solidFill>
                <a:cs typeface="Arial" pitchFamily="34" charset="0"/>
              </a:rPr>
              <a:t>Accéder aux documents que le patient a choisi de masquer </a:t>
            </a:r>
            <a:r>
              <a:rPr lang="fr-FR" altLang="fr-FR" sz="1200" dirty="0">
                <a:solidFill>
                  <a:schemeClr val="bg2"/>
                </a:solidFill>
                <a:cs typeface="Arial" pitchFamily="34" charset="0"/>
              </a:rPr>
              <a:t>aux autres professionnels de santé</a:t>
            </a:r>
          </a:p>
        </p:txBody>
      </p:sp>
      <p:sp>
        <p:nvSpPr>
          <p:cNvPr id="17" name="ZoneTexte 16"/>
          <p:cNvSpPr txBox="1"/>
          <p:nvPr/>
        </p:nvSpPr>
        <p:spPr>
          <a:xfrm>
            <a:off x="1055440" y="5949280"/>
            <a:ext cx="4680000" cy="600164"/>
          </a:xfrm>
          <a:prstGeom prst="rect">
            <a:avLst/>
          </a:prstGeom>
          <a:noFill/>
        </p:spPr>
        <p:txBody>
          <a:bodyPr wrap="square" rtlCol="0">
            <a:spAutoFit/>
          </a:bodyPr>
          <a:lstStyle/>
          <a:p>
            <a:r>
              <a:rPr lang="fr-FR" sz="1100" dirty="0">
                <a:solidFill>
                  <a:schemeClr val="bg2"/>
                </a:solidFill>
              </a:rPr>
              <a:t>     Ces actions génèrent une notification e-mail qui est envoyée à l’usager. Un notification est également envoyée lors du premier accès d’un professionnel de santé à Mon espace santé</a:t>
            </a:r>
          </a:p>
        </p:txBody>
      </p:sp>
      <p:pic>
        <p:nvPicPr>
          <p:cNvPr id="3074" name="Picture 2" descr="C:\Users\ROSAYE-09813\Downloads\info.pn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3754" y="5567238"/>
            <a:ext cx="432000" cy="43200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6675754" y="5373216"/>
            <a:ext cx="4194710" cy="738664"/>
          </a:xfrm>
          <a:prstGeom prst="rect">
            <a:avLst/>
          </a:prstGeom>
          <a:noFill/>
        </p:spPr>
        <p:txBody>
          <a:bodyPr wrap="square" rtlCol="0">
            <a:spAutoFit/>
          </a:bodyPr>
          <a:lstStyle/>
          <a:p>
            <a:r>
              <a:rPr lang="fr-FR" sz="1400" dirty="0">
                <a:solidFill>
                  <a:schemeClr val="bg2"/>
                </a:solidFill>
              </a:rPr>
              <a:t>L’ensemble des actions réalisées par un tiers sont visibles dans l’historique d’activité de Mon espace santé</a:t>
            </a:r>
          </a:p>
        </p:txBody>
      </p:sp>
      <p:sp>
        <p:nvSpPr>
          <p:cNvPr id="26" name="Étoile à 5 branches 25"/>
          <p:cNvSpPr/>
          <p:nvPr/>
        </p:nvSpPr>
        <p:spPr>
          <a:xfrm>
            <a:off x="3071664" y="3408424"/>
            <a:ext cx="144016" cy="144016"/>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Étoile à 5 branches 26"/>
          <p:cNvSpPr/>
          <p:nvPr/>
        </p:nvSpPr>
        <p:spPr>
          <a:xfrm>
            <a:off x="4511824" y="3746744"/>
            <a:ext cx="144016" cy="144016"/>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Étoile à 5 branches 27"/>
          <p:cNvSpPr/>
          <p:nvPr/>
        </p:nvSpPr>
        <p:spPr>
          <a:xfrm>
            <a:off x="2299440" y="4256520"/>
            <a:ext cx="144016" cy="144016"/>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Étoile à 5 branches 29"/>
          <p:cNvSpPr/>
          <p:nvPr/>
        </p:nvSpPr>
        <p:spPr>
          <a:xfrm>
            <a:off x="1118304" y="5993856"/>
            <a:ext cx="144016" cy="144016"/>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p>
        </p:txBody>
      </p:sp>
      <p:sp>
        <p:nvSpPr>
          <p:cNvPr id="31" name="Étoile à 5 branches 30"/>
          <p:cNvSpPr/>
          <p:nvPr/>
        </p:nvSpPr>
        <p:spPr>
          <a:xfrm>
            <a:off x="9336360" y="3214120"/>
            <a:ext cx="144016" cy="144016"/>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82098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19</a:t>
            </a:fld>
            <a:endParaRPr lang="fr-FR" dirty="0"/>
          </a:p>
        </p:txBody>
      </p:sp>
      <p:sp>
        <p:nvSpPr>
          <p:cNvPr id="4" name="Titre 3"/>
          <p:cNvSpPr>
            <a:spLocks noGrp="1"/>
          </p:cNvSpPr>
          <p:nvPr>
            <p:ph type="title"/>
          </p:nvPr>
        </p:nvSpPr>
        <p:spPr/>
        <p:txBody>
          <a:bodyPr/>
          <a:lstStyle/>
          <a:p>
            <a:r>
              <a:rPr lang="fr-FR" dirty="0"/>
              <a:t>Gestion de L’accès en situation d’urgence</a:t>
            </a:r>
          </a:p>
        </p:txBody>
      </p:sp>
      <p:sp>
        <p:nvSpPr>
          <p:cNvPr id="14" name="Rectangle 13"/>
          <p:cNvSpPr/>
          <p:nvPr/>
        </p:nvSpPr>
        <p:spPr>
          <a:xfrm>
            <a:off x="1613502" y="2825556"/>
            <a:ext cx="5706634" cy="1107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samu"/>
          <p:cNvGrpSpPr/>
          <p:nvPr/>
        </p:nvGrpSpPr>
        <p:grpSpPr>
          <a:xfrm>
            <a:off x="1055440" y="2825556"/>
            <a:ext cx="6120680" cy="1035497"/>
            <a:chOff x="539552" y="1980798"/>
            <a:chExt cx="4738591" cy="1035497"/>
          </a:xfrm>
        </p:grpSpPr>
        <p:sp>
          <p:nvSpPr>
            <p:cNvPr id="7" name="Espace réservé du contenu 2"/>
            <p:cNvSpPr txBox="1">
              <a:spLocks/>
            </p:cNvSpPr>
            <p:nvPr/>
          </p:nvSpPr>
          <p:spPr bwMode="auto">
            <a:xfrm>
              <a:off x="936418" y="2160371"/>
              <a:ext cx="4341725" cy="8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lvl="1" indent="0" algn="just" defTabSz="913382" eaLnBrk="1" fontAlgn="auto" hangingPunct="1">
                <a:lnSpc>
                  <a:spcPct val="80000"/>
                </a:lnSpc>
                <a:spcBef>
                  <a:spcPts val="300"/>
                </a:spcBef>
                <a:spcAft>
                  <a:spcPts val="300"/>
                </a:spcAft>
                <a:buClr>
                  <a:srgbClr val="17588B"/>
                </a:buClr>
                <a:buSzPct val="100000"/>
                <a:buNone/>
                <a:defRPr/>
              </a:pPr>
              <a:r>
                <a:rPr lang="fr-FR" sz="1600" b="1" dirty="0">
                  <a:solidFill>
                    <a:schemeClr val="accent3"/>
                  </a:solidFill>
                </a:rPr>
                <a:t>Un accès SAMU-Centre 15</a:t>
              </a:r>
            </a:p>
            <a:p>
              <a:pPr marL="0" lvl="1" indent="0" algn="just" defTabSz="913382" eaLnBrk="1" fontAlgn="auto" hangingPunct="1">
                <a:lnSpc>
                  <a:spcPct val="80000"/>
                </a:lnSpc>
                <a:spcBef>
                  <a:spcPts val="300"/>
                </a:spcBef>
                <a:spcAft>
                  <a:spcPts val="300"/>
                </a:spcAft>
                <a:buClr>
                  <a:srgbClr val="17588B"/>
                </a:buClr>
                <a:buSzPct val="100000"/>
                <a:buNone/>
                <a:defRPr/>
              </a:pPr>
              <a:r>
                <a:rPr lang="fr-FR" sz="1400" dirty="0">
                  <a:solidFill>
                    <a:schemeClr val="bg2"/>
                  </a:solidFill>
                </a:rPr>
                <a:t>Le médecin régulateur peut accéder aux documents d'un patient pour lequel il reçoit un appel. Le médecin régulateur n’a pas à justifier le motif de son accès.</a:t>
              </a:r>
            </a:p>
          </p:txBody>
        </p:sp>
        <p:sp>
          <p:nvSpPr>
            <p:cNvPr id="8" name="Espace réservé du contenu 2"/>
            <p:cNvSpPr txBox="1">
              <a:spLocks/>
            </p:cNvSpPr>
            <p:nvPr/>
          </p:nvSpPr>
          <p:spPr bwMode="auto">
            <a:xfrm>
              <a:off x="539552" y="1980798"/>
              <a:ext cx="432048" cy="8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lvl="1" indent="0" algn="ctr" defTabSz="913382" eaLnBrk="1" fontAlgn="auto" hangingPunct="1">
                <a:lnSpc>
                  <a:spcPct val="80000"/>
                </a:lnSpc>
                <a:spcBef>
                  <a:spcPts val="300"/>
                </a:spcBef>
                <a:spcAft>
                  <a:spcPts val="300"/>
                </a:spcAft>
                <a:buClr>
                  <a:srgbClr val="17588B"/>
                </a:buClr>
                <a:buSzPct val="100000"/>
                <a:buNone/>
                <a:defRPr/>
              </a:pPr>
              <a:r>
                <a:rPr lang="fr-FR" sz="4800" b="1" dirty="0">
                  <a:solidFill>
                    <a:schemeClr val="accent3"/>
                  </a:solidFill>
                </a:rPr>
                <a:t>1</a:t>
              </a:r>
              <a:endParaRPr lang="fr-FR" sz="4800" dirty="0">
                <a:solidFill>
                  <a:schemeClr val="accent3"/>
                </a:solidFill>
              </a:endParaRPr>
            </a:p>
          </p:txBody>
        </p:sp>
      </p:grpSp>
      <p:grpSp>
        <p:nvGrpSpPr>
          <p:cNvPr id="9" name="brisdeglace"/>
          <p:cNvGrpSpPr/>
          <p:nvPr/>
        </p:nvGrpSpPr>
        <p:grpSpPr>
          <a:xfrm>
            <a:off x="1055440" y="4027727"/>
            <a:ext cx="6264696" cy="1421327"/>
            <a:chOff x="539552" y="3219324"/>
            <a:chExt cx="4850087" cy="1421327"/>
          </a:xfrm>
        </p:grpSpPr>
        <p:sp>
          <p:nvSpPr>
            <p:cNvPr id="10" name="Rectangle 9"/>
            <p:cNvSpPr/>
            <p:nvPr/>
          </p:nvSpPr>
          <p:spPr>
            <a:xfrm flipH="1">
              <a:off x="936419" y="3249376"/>
              <a:ext cx="4453220" cy="1391275"/>
            </a:xfrm>
            <a:prstGeom prst="rect">
              <a:avLst/>
            </a:prstGeom>
            <a:solidFill>
              <a:schemeClr val="bg1">
                <a:lumMod val="95000"/>
              </a:schemeClr>
            </a:solidFill>
            <a:ln w="25400" cap="flat" cmpd="sng" algn="ctr">
              <a:noFill/>
              <a:prstDash val="solid"/>
            </a:ln>
            <a:effectLst/>
          </p:spPr>
          <p:txBody>
            <a:bodyPr lIns="35880" tIns="45561" rIns="35880" bIns="45561" anchor="ctr"/>
            <a:lstStyle/>
            <a:p>
              <a:pPr algn="ctr" defTabSz="911238">
                <a:lnSpc>
                  <a:spcPct val="120000"/>
                </a:lnSpc>
                <a:defRPr/>
              </a:pPr>
              <a:endParaRPr lang="fr-FR" sz="1600" dirty="0">
                <a:solidFill>
                  <a:srgbClr val="405888"/>
                </a:solidFill>
              </a:endParaRPr>
            </a:p>
          </p:txBody>
        </p:sp>
        <p:sp>
          <p:nvSpPr>
            <p:cNvPr id="11" name="Espace réservé du contenu 2"/>
            <p:cNvSpPr txBox="1">
              <a:spLocks/>
            </p:cNvSpPr>
            <p:nvPr/>
          </p:nvSpPr>
          <p:spPr bwMode="auto">
            <a:xfrm>
              <a:off x="936419" y="3312953"/>
              <a:ext cx="4341725" cy="1214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lvl="1" indent="0" algn="just" defTabSz="913382" eaLnBrk="1" fontAlgn="auto" hangingPunct="1">
                <a:lnSpc>
                  <a:spcPct val="80000"/>
                </a:lnSpc>
                <a:spcBef>
                  <a:spcPts val="300"/>
                </a:spcBef>
                <a:spcAft>
                  <a:spcPts val="300"/>
                </a:spcAft>
                <a:buClr>
                  <a:srgbClr val="17588B"/>
                </a:buClr>
                <a:buSzPct val="100000"/>
                <a:buNone/>
                <a:defRPr/>
              </a:pPr>
              <a:r>
                <a:rPr lang="fr-FR" sz="1600" b="1" dirty="0">
                  <a:solidFill>
                    <a:schemeClr val="accent3"/>
                  </a:solidFill>
                </a:rPr>
                <a:t>Un accès en mode « bris de glace » </a:t>
              </a:r>
              <a:endParaRPr lang="fr-FR" sz="1600" dirty="0">
                <a:solidFill>
                  <a:schemeClr val="accent3"/>
                </a:solidFill>
              </a:endParaRPr>
            </a:p>
            <a:p>
              <a:pPr marL="0" lvl="1" indent="0" algn="just" defTabSz="913382" eaLnBrk="1" fontAlgn="auto" hangingPunct="1">
                <a:lnSpc>
                  <a:spcPct val="80000"/>
                </a:lnSpc>
                <a:spcBef>
                  <a:spcPts val="300"/>
                </a:spcBef>
                <a:spcAft>
                  <a:spcPts val="300"/>
                </a:spcAft>
                <a:buClr>
                  <a:srgbClr val="17588B"/>
                </a:buClr>
                <a:buSzPct val="100000"/>
                <a:buNone/>
                <a:defRPr/>
              </a:pPr>
              <a:r>
                <a:rPr lang="fr-FR" sz="1400" dirty="0">
                  <a:solidFill>
                    <a:schemeClr val="bg2"/>
                  </a:solidFill>
                </a:rPr>
                <a:t>Tout professionnel de santé peut consulter les documents d'un patient dont l'état comporte un risque immédiat pour sa santé, sauf si ce patient en a bloqué l'accès. </a:t>
              </a:r>
            </a:p>
            <a:p>
              <a:pPr marL="0" lvl="1" indent="0" algn="just" defTabSz="913382" eaLnBrk="1" fontAlgn="auto" hangingPunct="1">
                <a:lnSpc>
                  <a:spcPct val="80000"/>
                </a:lnSpc>
                <a:spcBef>
                  <a:spcPts val="300"/>
                </a:spcBef>
                <a:spcAft>
                  <a:spcPts val="300"/>
                </a:spcAft>
                <a:buClr>
                  <a:srgbClr val="17588B"/>
                </a:buClr>
                <a:buSzPct val="100000"/>
                <a:buNone/>
                <a:defRPr/>
              </a:pPr>
              <a:r>
                <a:rPr lang="fr-FR" sz="1400" dirty="0">
                  <a:solidFill>
                    <a:schemeClr val="bg2"/>
                  </a:solidFill>
                </a:rPr>
                <a:t>Le professionnel de santé renseigne le nom du patient, son prénom, sa date de naissance et la justification de l’accès</a:t>
              </a:r>
            </a:p>
          </p:txBody>
        </p:sp>
        <p:sp>
          <p:nvSpPr>
            <p:cNvPr id="12" name="Espace réservé du contenu 2"/>
            <p:cNvSpPr txBox="1">
              <a:spLocks/>
            </p:cNvSpPr>
            <p:nvPr/>
          </p:nvSpPr>
          <p:spPr bwMode="auto">
            <a:xfrm>
              <a:off x="539552" y="3219324"/>
              <a:ext cx="432048" cy="85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3611" tIns="51797" rIns="103611" bIns="51797" numCol="1" anchor="t" anchorCtr="0" compatLnSpc="1">
              <a:prstTxWarp prst="textNoShape">
                <a:avLst/>
              </a:prstTxWarp>
            </a:bodyPr>
            <a:lstStyle>
              <a:lvl1pPr marL="379413" indent="-379413" algn="l" defTabSz="1030288" rtl="0" eaLnBrk="0" fontAlgn="base" hangingPunct="0">
                <a:spcBef>
                  <a:spcPct val="20000"/>
                </a:spcBef>
                <a:spcAft>
                  <a:spcPct val="0"/>
                </a:spcAft>
                <a:buClr>
                  <a:schemeClr val="folHlink"/>
                </a:buClr>
                <a:buFont typeface="Wingdings" panose="05000000000000000000" pitchFamily="2" charset="2"/>
                <a:buChar char="è"/>
                <a:defRPr sz="2400" b="1">
                  <a:solidFill>
                    <a:srgbClr val="0C419A"/>
                  </a:solidFill>
                  <a:latin typeface="+mn-lt"/>
                  <a:ea typeface="+mn-ea"/>
                  <a:cs typeface="+mn-cs"/>
                </a:defRPr>
              </a:lvl1pPr>
              <a:lvl2pPr marL="855663" indent="-287338" algn="l" defTabSz="1030288" rtl="0" eaLnBrk="0" fontAlgn="base" hangingPunct="0">
                <a:spcBef>
                  <a:spcPct val="20000"/>
                </a:spcBef>
                <a:spcAft>
                  <a:spcPct val="0"/>
                </a:spcAft>
                <a:buSzPct val="80000"/>
                <a:buFont typeface="Wingdings" panose="05000000000000000000" pitchFamily="2" charset="2"/>
                <a:buChar char="l"/>
                <a:defRPr sz="2100">
                  <a:solidFill>
                    <a:srgbClr val="0C419A"/>
                  </a:solidFill>
                  <a:latin typeface="+mn-lt"/>
                </a:defRPr>
              </a:lvl2pPr>
              <a:lvl3pPr marL="1295400" indent="-249238" algn="l" defTabSz="1030288" rtl="0" eaLnBrk="0" fontAlgn="base" hangingPunct="0">
                <a:spcBef>
                  <a:spcPct val="20000"/>
                </a:spcBef>
                <a:spcAft>
                  <a:spcPct val="0"/>
                </a:spcAft>
                <a:buClr>
                  <a:schemeClr val="folHlink"/>
                </a:buClr>
                <a:buFont typeface="Wingdings" panose="05000000000000000000" pitchFamily="2" charset="2"/>
                <a:buChar char="ü"/>
                <a:defRPr>
                  <a:solidFill>
                    <a:srgbClr val="0C419A"/>
                  </a:solidFill>
                  <a:latin typeface="+mn-lt"/>
                </a:defRPr>
              </a:lvl3pPr>
              <a:lvl4pPr marL="1811338" indent="-250825" algn="l" defTabSz="1030288" rtl="0" eaLnBrk="0" fontAlgn="base" hangingPunct="0">
                <a:spcBef>
                  <a:spcPct val="20000"/>
                </a:spcBef>
                <a:spcAft>
                  <a:spcPct val="0"/>
                </a:spcAft>
                <a:buChar char="_"/>
                <a:defRPr sz="2300">
                  <a:solidFill>
                    <a:srgbClr val="0C419A"/>
                  </a:solidFill>
                  <a:latin typeface="+mn-lt"/>
                </a:defRPr>
              </a:lvl4pPr>
              <a:lvl5pPr marL="2327275" indent="-249238" algn="l" defTabSz="1030288" rtl="0" eaLnBrk="0" fontAlgn="base" hangingPunct="0">
                <a:spcBef>
                  <a:spcPct val="20000"/>
                </a:spcBef>
                <a:spcAft>
                  <a:spcPct val="0"/>
                </a:spcAft>
                <a:buChar char="_"/>
                <a:defRPr sz="2300">
                  <a:solidFill>
                    <a:srgbClr val="0C419A"/>
                  </a:solidFill>
                  <a:latin typeface="+mn-lt"/>
                </a:defRPr>
              </a:lvl5pPr>
              <a:lvl6pPr marL="2788317" indent="-258929" algn="l" defTabSz="1037326" rtl="0" fontAlgn="base">
                <a:spcBef>
                  <a:spcPct val="20000"/>
                </a:spcBef>
                <a:spcAft>
                  <a:spcPct val="0"/>
                </a:spcAft>
                <a:buChar char="_"/>
                <a:defRPr sz="2300">
                  <a:solidFill>
                    <a:srgbClr val="0C419A"/>
                  </a:solidFill>
                  <a:latin typeface="+mn-lt"/>
                </a:defRPr>
              </a:lvl6pPr>
              <a:lvl7pPr marL="3243030" indent="-258929" algn="l" defTabSz="1037326" rtl="0" fontAlgn="base">
                <a:spcBef>
                  <a:spcPct val="20000"/>
                </a:spcBef>
                <a:spcAft>
                  <a:spcPct val="0"/>
                </a:spcAft>
                <a:buChar char="_"/>
                <a:defRPr sz="2300">
                  <a:solidFill>
                    <a:srgbClr val="0C419A"/>
                  </a:solidFill>
                  <a:latin typeface="+mn-lt"/>
                </a:defRPr>
              </a:lvl7pPr>
              <a:lvl8pPr marL="3697750" indent="-258929" algn="l" defTabSz="1037326" rtl="0" fontAlgn="base">
                <a:spcBef>
                  <a:spcPct val="20000"/>
                </a:spcBef>
                <a:spcAft>
                  <a:spcPct val="0"/>
                </a:spcAft>
                <a:buChar char="_"/>
                <a:defRPr sz="2300">
                  <a:solidFill>
                    <a:srgbClr val="0C419A"/>
                  </a:solidFill>
                  <a:latin typeface="+mn-lt"/>
                </a:defRPr>
              </a:lvl8pPr>
              <a:lvl9pPr marL="4152470" indent="-258929" algn="l" defTabSz="1037326" rtl="0" fontAlgn="base">
                <a:spcBef>
                  <a:spcPct val="20000"/>
                </a:spcBef>
                <a:spcAft>
                  <a:spcPct val="0"/>
                </a:spcAft>
                <a:buChar char="_"/>
                <a:defRPr sz="2300">
                  <a:solidFill>
                    <a:srgbClr val="0C419A"/>
                  </a:solidFill>
                  <a:latin typeface="+mn-lt"/>
                </a:defRPr>
              </a:lvl9pPr>
            </a:lstStyle>
            <a:p>
              <a:pPr marL="0" lvl="1" indent="0" algn="ctr" defTabSz="913382" eaLnBrk="1" fontAlgn="auto" hangingPunct="1">
                <a:lnSpc>
                  <a:spcPct val="80000"/>
                </a:lnSpc>
                <a:spcBef>
                  <a:spcPts val="300"/>
                </a:spcBef>
                <a:spcAft>
                  <a:spcPts val="300"/>
                </a:spcAft>
                <a:buClr>
                  <a:srgbClr val="17588B"/>
                </a:buClr>
                <a:buSzPct val="100000"/>
                <a:buNone/>
                <a:defRPr/>
              </a:pPr>
              <a:r>
                <a:rPr lang="fr-FR" sz="4800" b="1" dirty="0">
                  <a:solidFill>
                    <a:schemeClr val="accent3"/>
                  </a:solidFill>
                </a:rPr>
                <a:t>2</a:t>
              </a:r>
              <a:endParaRPr lang="fr-FR" sz="4800" dirty="0">
                <a:solidFill>
                  <a:schemeClr val="accent3"/>
                </a:solidFill>
              </a:endParaRPr>
            </a:p>
          </p:txBody>
        </p:sp>
      </p:grpSp>
      <p:sp>
        <p:nvSpPr>
          <p:cNvPr id="13" name="Rectangle 12"/>
          <p:cNvSpPr/>
          <p:nvPr/>
        </p:nvSpPr>
        <p:spPr>
          <a:xfrm>
            <a:off x="1199456" y="1988840"/>
            <a:ext cx="6264696" cy="584672"/>
          </a:xfrm>
          <a:prstGeom prst="rect">
            <a:avLst/>
          </a:prstGeom>
        </p:spPr>
        <p:txBody>
          <a:bodyPr wrap="square" lIns="91337" tIns="45669" rIns="91337" bIns="45669">
            <a:spAutoFit/>
          </a:bodyPr>
          <a:lstStyle/>
          <a:p>
            <a:pPr marL="0" lvl="1" defTabSz="456687">
              <a:spcBef>
                <a:spcPts val="1800"/>
              </a:spcBef>
              <a:buClr>
                <a:srgbClr val="99CC00"/>
              </a:buClr>
              <a:buSzPct val="100000"/>
              <a:defRPr/>
            </a:pPr>
            <a:r>
              <a:rPr lang="fr-FR" sz="1600" b="1" kern="0" dirty="0">
                <a:solidFill>
                  <a:schemeClr val="accent3"/>
                </a:solidFill>
                <a:latin typeface="Arial"/>
              </a:rPr>
              <a:t>Deux modes d'accès sont prévus pour les situations d'urgence, à condition que le patient ne s'y soit pas opposé</a:t>
            </a:r>
            <a:endParaRPr lang="fr-FR" sz="1600" b="1" strike="sngStrike" kern="0" dirty="0">
              <a:solidFill>
                <a:schemeClr val="accent3"/>
              </a:solidFill>
              <a:latin typeface="Arial"/>
            </a:endParaRPr>
          </a:p>
        </p:txBody>
      </p:sp>
      <p:pic>
        <p:nvPicPr>
          <p:cNvPr id="4098" name="Picture 2" descr="C:\Users\ROSAYE~1\AppData\Local\Temp\7zE0FE3931C\02_Compte_M_NotificationE-mail_Désactivé_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6311" y="2019164"/>
            <a:ext cx="1936200" cy="4351072"/>
          </a:xfrm>
          <a:prstGeom prst="rect">
            <a:avLst/>
          </a:prstGeom>
          <a:noFill/>
          <a:ln w="76200">
            <a:solidFill>
              <a:schemeClr val="tx1">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27"/>
          </p:nvPr>
        </p:nvSpPr>
        <p:spPr/>
        <p:txBody>
          <a:bodyPr/>
          <a:lstStyle/>
          <a:p>
            <a:endParaRPr lang="fr-FR"/>
          </a:p>
        </p:txBody>
      </p:sp>
      <p:sp>
        <p:nvSpPr>
          <p:cNvPr id="5" name="Espace réservé du texte 4"/>
          <p:cNvSpPr>
            <a:spLocks noGrp="1"/>
          </p:cNvSpPr>
          <p:nvPr>
            <p:ph type="body" idx="1"/>
          </p:nvPr>
        </p:nvSpPr>
        <p:spPr/>
        <p:txBody>
          <a:bodyPr>
            <a:normAutofit fontScale="92500" lnSpcReduction="20000"/>
          </a:bodyPr>
          <a:lstStyle/>
          <a:p>
            <a:r>
              <a:rPr lang="fr-FR" dirty="0"/>
              <a:t>1</a:t>
            </a:r>
          </a:p>
        </p:txBody>
      </p:sp>
      <p:sp>
        <p:nvSpPr>
          <p:cNvPr id="8" name="Espace réservé du texte 7"/>
          <p:cNvSpPr>
            <a:spLocks noGrp="1"/>
          </p:cNvSpPr>
          <p:nvPr>
            <p:ph type="body" sz="quarter" idx="3"/>
          </p:nvPr>
        </p:nvSpPr>
        <p:spPr>
          <a:xfrm>
            <a:off x="1538558" y="3000049"/>
            <a:ext cx="5925594" cy="1692000"/>
          </a:xfrm>
        </p:spPr>
        <p:txBody>
          <a:bodyPr/>
          <a:lstStyle/>
          <a:p>
            <a:r>
              <a:rPr lang="fr-FR" dirty="0"/>
              <a:t>Genèse de mon espace santé</a:t>
            </a:r>
          </a:p>
        </p:txBody>
      </p:sp>
      <p:sp>
        <p:nvSpPr>
          <p:cNvPr id="10" name="Espace réservé du texte 9"/>
          <p:cNvSpPr>
            <a:spLocks noGrp="1"/>
          </p:cNvSpPr>
          <p:nvPr>
            <p:ph type="body" sz="quarter" idx="28"/>
          </p:nvPr>
        </p:nvSpPr>
        <p:spPr/>
        <p:txBody>
          <a:bodyPr/>
          <a:lstStyle/>
          <a:p>
            <a:endParaRPr lang="fr-FR"/>
          </a:p>
        </p:txBody>
      </p:sp>
      <p:sp>
        <p:nvSpPr>
          <p:cNvPr id="4" name="Espace réservé de la date 3"/>
          <p:cNvSpPr>
            <a:spLocks noGrp="1"/>
          </p:cNvSpPr>
          <p:nvPr>
            <p:ph type="dt" sz="half" idx="4294967295"/>
          </p:nvPr>
        </p:nvSpPr>
        <p:spPr>
          <a:xfrm>
            <a:off x="10391775" y="6372225"/>
            <a:ext cx="1800225" cy="287338"/>
          </a:xfrm>
        </p:spPr>
        <p:txBody>
          <a:bodyPr/>
          <a:lstStyle/>
          <a:p>
            <a:fld id="{B8C3EE7F-F74B-C644-8F10-503D241C2E0D}" type="datetime1">
              <a:rPr lang="fr-FR" smtClean="0"/>
              <a:t>16/02/2022</a:t>
            </a:fld>
            <a:endParaRPr lang="fr-FR" dirty="0"/>
          </a:p>
        </p:txBody>
      </p:sp>
      <p:sp>
        <p:nvSpPr>
          <p:cNvPr id="7" name="AutoShape 2" descr="Tour de France « Réussir Ensemble Mon Espace Santé » | esante.gouv.f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6888088" y="451319"/>
            <a:ext cx="4824536" cy="547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370" y="1335900"/>
            <a:ext cx="3407972" cy="3820294"/>
          </a:xfrm>
          <a:prstGeom prst="rect">
            <a:avLst/>
          </a:prstGeom>
        </p:spPr>
      </p:pic>
    </p:spTree>
    <p:extLst>
      <p:ext uri="{BB962C8B-B14F-4D97-AF65-F5344CB8AC3E}">
        <p14:creationId xmlns:p14="http://schemas.microsoft.com/office/powerpoint/2010/main" val="3183506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20</a:t>
            </a:fld>
            <a:endParaRPr lang="fr-FR" dirty="0"/>
          </a:p>
        </p:txBody>
      </p:sp>
      <p:sp>
        <p:nvSpPr>
          <p:cNvPr id="4" name="Titre 3"/>
          <p:cNvSpPr>
            <a:spLocks noGrp="1"/>
          </p:cNvSpPr>
          <p:nvPr>
            <p:ph type="title"/>
          </p:nvPr>
        </p:nvSpPr>
        <p:spPr>
          <a:solidFill>
            <a:schemeClr val="tx2"/>
          </a:solidFill>
          <a:ln w="3175">
            <a:noFill/>
          </a:ln>
        </p:spPr>
        <p:txBody>
          <a:bodyPr vert="horz" lIns="864000" tIns="72000" rIns="72000" bIns="72000" rtlCol="0" anchor="ctr">
            <a:normAutofit/>
          </a:bodyPr>
          <a:lstStyle/>
          <a:p>
            <a:r>
              <a:rPr lang="fr-FR" dirty="0"/>
              <a:t>Accès des professionnels de santé</a:t>
            </a:r>
          </a:p>
        </p:txBody>
      </p:sp>
      <p:sp>
        <p:nvSpPr>
          <p:cNvPr id="6" name="Espace réservé du texte 1"/>
          <p:cNvSpPr txBox="1">
            <a:spLocks/>
          </p:cNvSpPr>
          <p:nvPr/>
        </p:nvSpPr>
        <p:spPr>
          <a:xfrm>
            <a:off x="714684" y="1788676"/>
            <a:ext cx="5381316" cy="4728971"/>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b="1" dirty="0"/>
          </a:p>
        </p:txBody>
      </p:sp>
      <p:sp>
        <p:nvSpPr>
          <p:cNvPr id="7" name="Espace réservé du texte 1"/>
          <p:cNvSpPr txBox="1">
            <a:spLocks/>
          </p:cNvSpPr>
          <p:nvPr/>
        </p:nvSpPr>
        <p:spPr>
          <a:xfrm>
            <a:off x="5106315" y="2099301"/>
            <a:ext cx="7067263" cy="2041174"/>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defTabSz="456687">
              <a:spcBef>
                <a:spcPts val="1800"/>
              </a:spcBef>
              <a:buClr>
                <a:srgbClr val="99CC00"/>
              </a:buClr>
              <a:buSzPct val="100000"/>
              <a:buNone/>
              <a:defRPr/>
            </a:pPr>
            <a:r>
              <a:rPr lang="fr-FR" kern="0" dirty="0">
                <a:solidFill>
                  <a:schemeClr val="accent3"/>
                </a:solidFill>
                <a:latin typeface="Arial"/>
              </a:rPr>
              <a:t>Comment les professionnels de santé au DMP ?</a:t>
            </a:r>
          </a:p>
          <a:p>
            <a:r>
              <a:rPr lang="fr-FR" sz="1600" dirty="0">
                <a:solidFill>
                  <a:schemeClr val="bg2"/>
                </a:solidFill>
              </a:rPr>
              <a:t>Via leur logiciel quotidien ou sur le site web du DMP. </a:t>
            </a:r>
          </a:p>
          <a:p>
            <a:r>
              <a:rPr lang="fr-FR" sz="1600" dirty="0">
                <a:solidFill>
                  <a:schemeClr val="bg2"/>
                </a:solidFill>
              </a:rPr>
              <a:t>Les professionnels de santé doivent être enregistrés au répertoire des professionnels de santé (RPPS). </a:t>
            </a:r>
          </a:p>
          <a:p>
            <a:r>
              <a:rPr lang="fr-FR" sz="1600" dirty="0">
                <a:solidFill>
                  <a:schemeClr val="bg2"/>
                </a:solidFill>
              </a:rPr>
              <a:t>Ils doivent se connecter via </a:t>
            </a:r>
            <a:r>
              <a:rPr lang="fr-FR" sz="1600" dirty="0" err="1">
                <a:solidFill>
                  <a:schemeClr val="bg2"/>
                </a:solidFill>
              </a:rPr>
              <a:t>ProSanté</a:t>
            </a:r>
            <a:r>
              <a:rPr lang="fr-FR" sz="1600" dirty="0">
                <a:solidFill>
                  <a:schemeClr val="bg2"/>
                </a:solidFill>
              </a:rPr>
              <a:t> </a:t>
            </a:r>
            <a:r>
              <a:rPr lang="fr-FR" sz="1600" dirty="0" err="1">
                <a:solidFill>
                  <a:schemeClr val="bg2"/>
                </a:solidFill>
              </a:rPr>
              <a:t>Connect</a:t>
            </a:r>
            <a:r>
              <a:rPr lang="fr-FR" sz="1600" dirty="0">
                <a:solidFill>
                  <a:schemeClr val="bg2"/>
                </a:solidFill>
              </a:rPr>
              <a:t>. </a:t>
            </a:r>
          </a:p>
        </p:txBody>
      </p:sp>
      <p:pic>
        <p:nvPicPr>
          <p:cNvPr id="8" name="Image 7"/>
          <p:cNvPicPr>
            <a:picLocks noChangeAspect="1"/>
          </p:cNvPicPr>
          <p:nvPr/>
        </p:nvPicPr>
        <p:blipFill>
          <a:blip r:embed="rId2"/>
          <a:stretch>
            <a:fillRect/>
          </a:stretch>
        </p:blipFill>
        <p:spPr>
          <a:xfrm>
            <a:off x="767408" y="2132051"/>
            <a:ext cx="3069366" cy="1728997"/>
          </a:xfrm>
          <a:prstGeom prst="rect">
            <a:avLst/>
          </a:prstGeom>
          <a:ln>
            <a:solidFill>
              <a:schemeClr val="tx1"/>
            </a:solidFill>
          </a:ln>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534" y="1700808"/>
            <a:ext cx="2634322" cy="676287"/>
          </a:xfrm>
          <a:prstGeom prst="rect">
            <a:avLst/>
          </a:prstGeom>
        </p:spPr>
      </p:pic>
      <p:pic>
        <p:nvPicPr>
          <p:cNvPr id="10" name="Image 9"/>
          <p:cNvPicPr>
            <a:picLocks noChangeAspect="1"/>
          </p:cNvPicPr>
          <p:nvPr/>
        </p:nvPicPr>
        <p:blipFill>
          <a:blip r:embed="rId4"/>
          <a:stretch>
            <a:fillRect/>
          </a:stretch>
        </p:blipFill>
        <p:spPr>
          <a:xfrm>
            <a:off x="7461548" y="4070258"/>
            <a:ext cx="4405571" cy="2599102"/>
          </a:xfrm>
          <a:prstGeom prst="rect">
            <a:avLst/>
          </a:prstGeom>
        </p:spPr>
      </p:pic>
      <p:sp>
        <p:nvSpPr>
          <p:cNvPr id="11" name="Espace réservé du texte 9"/>
          <p:cNvSpPr>
            <a:spLocks noGrp="1"/>
          </p:cNvSpPr>
          <p:nvPr>
            <p:ph type="body" sz="quarter" idx="4294967295"/>
          </p:nvPr>
        </p:nvSpPr>
        <p:spPr>
          <a:xfrm>
            <a:off x="212000" y="4293096"/>
            <a:ext cx="7249548" cy="2089172"/>
          </a:xfrm>
          <a:prstGeom prst="rect">
            <a:avLst/>
          </a:prstGeom>
        </p:spPr>
        <p:txBody>
          <a:bodyPr/>
          <a:lstStyle/>
          <a:p>
            <a:pPr marL="0" lvl="1" indent="0" defTabSz="456687">
              <a:spcBef>
                <a:spcPts val="1800"/>
              </a:spcBef>
              <a:buClr>
                <a:srgbClr val="99CC00"/>
              </a:buClr>
              <a:buSzPct val="100000"/>
              <a:buNone/>
              <a:defRPr/>
            </a:pPr>
            <a:r>
              <a:rPr lang="fr-FR" kern="0" dirty="0">
                <a:solidFill>
                  <a:schemeClr val="accent3"/>
                </a:solidFill>
                <a:latin typeface="Arial"/>
              </a:rPr>
              <a:t>Qui peut accéder à quoi ? </a:t>
            </a:r>
          </a:p>
          <a:p>
            <a:pPr marL="171450" indent="-171450">
              <a:buFontTx/>
              <a:buChar char="-"/>
            </a:pPr>
            <a:r>
              <a:rPr lang="fr-FR" sz="1600" dirty="0">
                <a:solidFill>
                  <a:schemeClr val="bg2"/>
                </a:solidFill>
              </a:rPr>
              <a:t>Une matrice définit quel profession peut accéder à quel document de santé.</a:t>
            </a:r>
          </a:p>
          <a:p>
            <a:pPr marL="171450" indent="-171450">
              <a:buFontTx/>
              <a:buChar char="-"/>
            </a:pPr>
            <a:r>
              <a:rPr lang="fr-FR" sz="1600" dirty="0">
                <a:solidFill>
                  <a:schemeClr val="bg2"/>
                </a:solidFill>
              </a:rPr>
              <a:t>Tout accès en dehors des règles précitées est passible d’une peine d’emprisonnement et d’une amende, conformément au droit pénal.</a:t>
            </a:r>
          </a:p>
          <a:p>
            <a:pPr marL="171450" lvl="0" indent="-171450">
              <a:buFontTx/>
              <a:buChar char="-"/>
            </a:pPr>
            <a:r>
              <a:rPr lang="fr-FR" sz="1600" dirty="0">
                <a:solidFill>
                  <a:schemeClr val="bg2"/>
                </a:solidFill>
              </a:rPr>
              <a:t>L’ensemble des accès et actions sur un DMP sont tracées. Ces traces sont consultables et utilisables à tout moment par le titulaire du DMP. </a:t>
            </a:r>
          </a:p>
        </p:txBody>
      </p:sp>
    </p:spTree>
    <p:extLst>
      <p:ext uri="{BB962C8B-B14F-4D97-AF65-F5344CB8AC3E}">
        <p14:creationId xmlns:p14="http://schemas.microsoft.com/office/powerpoint/2010/main" val="358352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21</a:t>
            </a:fld>
            <a:endParaRPr lang="fr-FR" dirty="0"/>
          </a:p>
        </p:txBody>
      </p:sp>
      <p:sp>
        <p:nvSpPr>
          <p:cNvPr id="4" name="Titre 3"/>
          <p:cNvSpPr>
            <a:spLocks noGrp="1"/>
          </p:cNvSpPr>
          <p:nvPr>
            <p:ph type="title"/>
          </p:nvPr>
        </p:nvSpPr>
        <p:spPr/>
        <p:txBody>
          <a:bodyPr/>
          <a:lstStyle/>
          <a:p>
            <a:r>
              <a:rPr lang="fr-FR" dirty="0"/>
              <a:t>La sécurité des données</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72" y="5157192"/>
            <a:ext cx="4171789" cy="1378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86672" y="2492896"/>
            <a:ext cx="5040560" cy="2462213"/>
          </a:xfrm>
          <a:prstGeom prst="rect">
            <a:avLst/>
          </a:prstGeom>
        </p:spPr>
        <p:txBody>
          <a:bodyPr wrap="square">
            <a:spAutoFit/>
          </a:bodyPr>
          <a:lstStyle/>
          <a:p>
            <a:r>
              <a:rPr lang="fr-FR" sz="1400" dirty="0">
                <a:solidFill>
                  <a:schemeClr val="bg2"/>
                </a:solidFill>
              </a:rPr>
              <a:t>Les données de Mon espace santé sont </a:t>
            </a:r>
            <a:r>
              <a:rPr lang="fr-FR" sz="1400" b="1" dirty="0">
                <a:solidFill>
                  <a:schemeClr val="tx2"/>
                </a:solidFill>
              </a:rPr>
              <a:t>hébergées en France</a:t>
            </a:r>
            <a:r>
              <a:rPr lang="fr-FR" sz="1400" dirty="0">
                <a:solidFill>
                  <a:schemeClr val="bg2"/>
                </a:solidFill>
              </a:rPr>
              <a:t>.</a:t>
            </a:r>
          </a:p>
          <a:p>
            <a:r>
              <a:rPr lang="fr-FR" sz="1400" dirty="0">
                <a:solidFill>
                  <a:schemeClr val="bg2"/>
                </a:solidFill>
              </a:rPr>
              <a:t>Le système de sécurisation des données de santé conservées dans Mon espace santé s’appuie sur un ensemble de garanties techniques :</a:t>
            </a:r>
          </a:p>
          <a:p>
            <a:pPr marL="285750" indent="-285750">
              <a:buFont typeface="Arial" panose="020B0604020202020204" pitchFamily="34" charset="0"/>
              <a:buChar char="•"/>
            </a:pPr>
            <a:r>
              <a:rPr lang="fr-FR" sz="1400" dirty="0">
                <a:solidFill>
                  <a:schemeClr val="bg2"/>
                </a:solidFill>
              </a:rPr>
              <a:t>la conception et l’hébergement en environnement certifié </a:t>
            </a:r>
            <a:r>
              <a:rPr lang="fr-FR" sz="1400" b="1" dirty="0">
                <a:solidFill>
                  <a:schemeClr val="tx2"/>
                </a:solidFill>
              </a:rPr>
              <a:t>Hébergeurs de Données de Santé</a:t>
            </a:r>
            <a:r>
              <a:rPr lang="fr-FR" sz="1400" dirty="0">
                <a:solidFill>
                  <a:schemeClr val="bg2"/>
                </a:solidFill>
              </a:rPr>
              <a:t> (HDS) ;</a:t>
            </a:r>
          </a:p>
          <a:p>
            <a:pPr marL="285750" indent="-285750">
              <a:buFont typeface="Arial" panose="020B0604020202020204" pitchFamily="34" charset="0"/>
              <a:buChar char="•"/>
            </a:pPr>
            <a:r>
              <a:rPr lang="fr-FR" sz="1400" dirty="0">
                <a:solidFill>
                  <a:schemeClr val="bg2"/>
                </a:solidFill>
              </a:rPr>
              <a:t>l’accompagnement par </a:t>
            </a:r>
            <a:r>
              <a:rPr lang="fr-FR" sz="1400" b="1" dirty="0">
                <a:solidFill>
                  <a:schemeClr val="tx2"/>
                </a:solidFill>
              </a:rPr>
              <a:t>l’Agence Nationale de la Sécurité des Systèmes d’Information</a:t>
            </a:r>
            <a:r>
              <a:rPr lang="fr-FR" sz="1400" dirty="0">
                <a:solidFill>
                  <a:schemeClr val="bg2"/>
                </a:solidFill>
              </a:rPr>
              <a:t> (ANSSI) ;</a:t>
            </a:r>
          </a:p>
          <a:p>
            <a:pPr marL="285750" indent="-285750">
              <a:buFont typeface="Arial" panose="020B0604020202020204" pitchFamily="34" charset="0"/>
              <a:buChar char="•"/>
            </a:pPr>
            <a:r>
              <a:rPr lang="fr-FR" sz="1400" dirty="0">
                <a:solidFill>
                  <a:schemeClr val="bg2"/>
                </a:solidFill>
              </a:rPr>
              <a:t>l’homologation du produit Mon espace santé au </a:t>
            </a:r>
            <a:r>
              <a:rPr lang="fr-FR" sz="1400" b="1" dirty="0">
                <a:solidFill>
                  <a:schemeClr val="tx2"/>
                </a:solidFill>
              </a:rPr>
              <a:t>Référentiel Général de Sécurité</a:t>
            </a:r>
            <a:r>
              <a:rPr lang="fr-FR" sz="1400" dirty="0">
                <a:solidFill>
                  <a:schemeClr val="bg2"/>
                </a:solidFill>
              </a:rPr>
              <a:t> (RGS).</a:t>
            </a:r>
          </a:p>
        </p:txBody>
      </p:sp>
      <p:sp>
        <p:nvSpPr>
          <p:cNvPr id="5" name="ZoneTexte 4"/>
          <p:cNvSpPr txBox="1"/>
          <p:nvPr/>
        </p:nvSpPr>
        <p:spPr>
          <a:xfrm>
            <a:off x="767408" y="1988840"/>
            <a:ext cx="3600400" cy="369332"/>
          </a:xfrm>
          <a:prstGeom prst="rect">
            <a:avLst/>
          </a:prstGeom>
          <a:noFill/>
        </p:spPr>
        <p:txBody>
          <a:bodyPr wrap="square" rtlCol="0">
            <a:spAutoFit/>
          </a:bodyPr>
          <a:lstStyle/>
          <a:p>
            <a:pPr algn="ctr"/>
            <a:r>
              <a:rPr lang="fr-FR" b="1" dirty="0">
                <a:solidFill>
                  <a:schemeClr val="tx2"/>
                </a:solidFill>
              </a:rPr>
              <a:t>Sécurité du produit</a:t>
            </a:r>
          </a:p>
        </p:txBody>
      </p:sp>
      <p:sp>
        <p:nvSpPr>
          <p:cNvPr id="7" name="Rectangle 6"/>
          <p:cNvSpPr/>
          <p:nvPr/>
        </p:nvSpPr>
        <p:spPr>
          <a:xfrm>
            <a:off x="6096000" y="2613120"/>
            <a:ext cx="5040560" cy="307777"/>
          </a:xfrm>
          <a:prstGeom prst="rect">
            <a:avLst/>
          </a:prstGeom>
        </p:spPr>
        <p:txBody>
          <a:bodyPr wrap="square">
            <a:spAutoFit/>
          </a:bodyPr>
          <a:lstStyle/>
          <a:p>
            <a:endParaRPr lang="fr-FR" sz="1400" dirty="0">
              <a:solidFill>
                <a:schemeClr val="bg2"/>
              </a:solidFill>
            </a:endParaRPr>
          </a:p>
        </p:txBody>
      </p:sp>
      <p:sp>
        <p:nvSpPr>
          <p:cNvPr id="8" name="ZoneTexte 7"/>
          <p:cNvSpPr txBox="1"/>
          <p:nvPr/>
        </p:nvSpPr>
        <p:spPr>
          <a:xfrm>
            <a:off x="6816080" y="2109064"/>
            <a:ext cx="3600400" cy="369332"/>
          </a:xfrm>
          <a:prstGeom prst="rect">
            <a:avLst/>
          </a:prstGeom>
          <a:noFill/>
        </p:spPr>
        <p:txBody>
          <a:bodyPr wrap="square" rtlCol="0">
            <a:spAutoFit/>
          </a:bodyPr>
          <a:lstStyle/>
          <a:p>
            <a:pPr algn="ctr"/>
            <a:r>
              <a:rPr lang="fr-FR" b="1" dirty="0">
                <a:solidFill>
                  <a:schemeClr val="tx2"/>
                </a:solidFill>
              </a:rPr>
              <a:t>Sécurité de l’accès usager</a:t>
            </a:r>
          </a:p>
        </p:txBody>
      </p:sp>
      <p:sp>
        <p:nvSpPr>
          <p:cNvPr id="9" name="Rectangle 8"/>
          <p:cNvSpPr/>
          <p:nvPr/>
        </p:nvSpPr>
        <p:spPr>
          <a:xfrm>
            <a:off x="6096000" y="2633259"/>
            <a:ext cx="5040560" cy="1600438"/>
          </a:xfrm>
          <a:prstGeom prst="rect">
            <a:avLst/>
          </a:prstGeom>
        </p:spPr>
        <p:txBody>
          <a:bodyPr wrap="square">
            <a:spAutoFit/>
          </a:bodyPr>
          <a:lstStyle/>
          <a:p>
            <a:pPr marL="285750" indent="-285750">
              <a:buFont typeface="Arial" panose="020B0604020202020204" pitchFamily="34" charset="0"/>
              <a:buChar char="•"/>
            </a:pPr>
            <a:r>
              <a:rPr lang="fr-FR" sz="1400" dirty="0">
                <a:solidFill>
                  <a:schemeClr val="bg2"/>
                </a:solidFill>
              </a:rPr>
              <a:t>Vérification de </a:t>
            </a:r>
            <a:r>
              <a:rPr lang="fr-FR" sz="1400" dirty="0">
                <a:solidFill>
                  <a:schemeClr val="tx2"/>
                </a:solidFill>
              </a:rPr>
              <a:t>3 données d’identification personnelles </a:t>
            </a:r>
            <a:r>
              <a:rPr lang="fr-FR" sz="1400" dirty="0">
                <a:solidFill>
                  <a:schemeClr val="bg2"/>
                </a:solidFill>
              </a:rPr>
              <a:t>pour activer Mon espace santé (code provisoire, numéro de sécurité sociale, numéro de série de la carte Vitale)</a:t>
            </a:r>
          </a:p>
          <a:p>
            <a:pPr marL="285750" indent="-285750">
              <a:buFont typeface="Arial" panose="020B0604020202020204" pitchFamily="34" charset="0"/>
              <a:buChar char="•"/>
            </a:pPr>
            <a:r>
              <a:rPr lang="fr-FR" sz="1400" dirty="0">
                <a:solidFill>
                  <a:schemeClr val="bg2"/>
                </a:solidFill>
              </a:rPr>
              <a:t>Besoin d’un </a:t>
            </a:r>
            <a:r>
              <a:rPr lang="fr-FR" sz="1400" dirty="0">
                <a:solidFill>
                  <a:schemeClr val="tx2"/>
                </a:solidFill>
              </a:rPr>
              <a:t>code d’accès unique </a:t>
            </a:r>
            <a:r>
              <a:rPr lang="fr-FR" sz="1400" dirty="0">
                <a:solidFill>
                  <a:schemeClr val="bg2"/>
                </a:solidFill>
              </a:rPr>
              <a:t>à chaque connexion en plus de la saisie de l’identifiant et du mot de passe</a:t>
            </a:r>
          </a:p>
          <a:p>
            <a:pPr marL="285750" indent="-285750">
              <a:buFont typeface="Arial" panose="020B0604020202020204" pitchFamily="34" charset="0"/>
              <a:buChar char="•"/>
            </a:pPr>
            <a:r>
              <a:rPr lang="fr-FR" sz="1400" dirty="0">
                <a:solidFill>
                  <a:schemeClr val="tx2"/>
                </a:solidFill>
              </a:rPr>
              <a:t>Identification biométrique </a:t>
            </a:r>
            <a:r>
              <a:rPr lang="fr-FR" sz="1400" dirty="0">
                <a:solidFill>
                  <a:schemeClr val="bg2"/>
                </a:solidFill>
              </a:rPr>
              <a:t>possible pour se connecter depuis l’appli smartphone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4455249"/>
            <a:ext cx="2808312" cy="1919273"/>
          </a:xfrm>
          <a:prstGeom prst="rect">
            <a:avLst/>
          </a:prstGeom>
          <a:noFill/>
          <a:ln w="76200">
            <a:solidFill>
              <a:schemeClr val="tx1">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6117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a:p>
        </p:txBody>
      </p:sp>
      <p:sp>
        <p:nvSpPr>
          <p:cNvPr id="3" name="Espace réservé du texte 2"/>
          <p:cNvSpPr>
            <a:spLocks noGrp="1"/>
          </p:cNvSpPr>
          <p:nvPr>
            <p:ph type="body" idx="1"/>
          </p:nvPr>
        </p:nvSpPr>
        <p:spPr/>
        <p:txBody>
          <a:bodyPr>
            <a:normAutofit fontScale="92500" lnSpcReduction="20000"/>
          </a:bodyPr>
          <a:lstStyle/>
          <a:p>
            <a:r>
              <a:rPr lang="fr-FR" dirty="0"/>
              <a:t>3</a:t>
            </a:r>
          </a:p>
        </p:txBody>
      </p:sp>
      <p:sp>
        <p:nvSpPr>
          <p:cNvPr id="4" name="Espace réservé du texte 3"/>
          <p:cNvSpPr>
            <a:spLocks noGrp="1"/>
          </p:cNvSpPr>
          <p:nvPr>
            <p:ph type="body" sz="quarter" idx="3"/>
          </p:nvPr>
        </p:nvSpPr>
        <p:spPr/>
        <p:txBody>
          <a:bodyPr>
            <a:normAutofit fontScale="92500"/>
          </a:bodyPr>
          <a:lstStyle/>
          <a:p>
            <a:r>
              <a:rPr lang="fr-FR" sz="4000" dirty="0"/>
              <a:t>Logiciels professionnels de santé</a:t>
            </a:r>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22</a:t>
            </a:fld>
            <a:endParaRPr lang="fr-FR" dirty="0"/>
          </a:p>
        </p:txBody>
      </p:sp>
      <p:sp>
        <p:nvSpPr>
          <p:cNvPr id="6" name="Espace réservé du texte 5"/>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358580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23</a:t>
            </a:fld>
            <a:endParaRPr lang="fr-FR" dirty="0"/>
          </a:p>
        </p:txBody>
      </p:sp>
      <p:sp>
        <p:nvSpPr>
          <p:cNvPr id="4" name="Titre 3"/>
          <p:cNvSpPr>
            <a:spLocks noGrp="1"/>
          </p:cNvSpPr>
          <p:nvPr>
            <p:ph type="title"/>
          </p:nvPr>
        </p:nvSpPr>
        <p:spPr/>
        <p:txBody>
          <a:bodyPr/>
          <a:lstStyle/>
          <a:p>
            <a:r>
              <a:rPr lang="fr-FR" dirty="0"/>
              <a:t>ROLE des professionnels et établissements de santé</a:t>
            </a:r>
          </a:p>
        </p:txBody>
      </p:sp>
      <p:grpSp>
        <p:nvGrpSpPr>
          <p:cNvPr id="36" name="object 9">
            <a:extLst>
              <a:ext uri="{FF2B5EF4-FFF2-40B4-BE49-F238E27FC236}">
                <a16:creationId xmlns:a16="http://schemas.microsoft.com/office/drawing/2014/main" id="{C344CE83-0249-409B-AE21-E9C9C02ABFDF}"/>
              </a:ext>
            </a:extLst>
          </p:cNvPr>
          <p:cNvGrpSpPr/>
          <p:nvPr/>
        </p:nvGrpSpPr>
        <p:grpSpPr>
          <a:xfrm>
            <a:off x="741292" y="1818786"/>
            <a:ext cx="5022418" cy="4698861"/>
            <a:chOff x="656844" y="1434083"/>
            <a:chExt cx="4872355" cy="5113020"/>
          </a:xfrm>
        </p:grpSpPr>
        <p:pic>
          <p:nvPicPr>
            <p:cNvPr id="37" name="object 10">
              <a:extLst>
                <a:ext uri="{FF2B5EF4-FFF2-40B4-BE49-F238E27FC236}">
                  <a16:creationId xmlns:a16="http://schemas.microsoft.com/office/drawing/2014/main" id="{7488ED5E-A06C-49DF-AF6A-9966AFA5D479}"/>
                </a:ext>
              </a:extLst>
            </p:cNvPr>
            <p:cNvPicPr/>
            <p:nvPr/>
          </p:nvPicPr>
          <p:blipFill>
            <a:blip r:embed="rId2" cstate="print"/>
            <a:stretch>
              <a:fillRect/>
            </a:stretch>
          </p:blipFill>
          <p:spPr>
            <a:xfrm>
              <a:off x="656844" y="1434083"/>
              <a:ext cx="4872228" cy="5112957"/>
            </a:xfrm>
            <a:prstGeom prst="rect">
              <a:avLst/>
            </a:prstGeom>
          </p:spPr>
        </p:pic>
        <p:sp>
          <p:nvSpPr>
            <p:cNvPr id="38" name="object 11">
              <a:extLst>
                <a:ext uri="{FF2B5EF4-FFF2-40B4-BE49-F238E27FC236}">
                  <a16:creationId xmlns:a16="http://schemas.microsoft.com/office/drawing/2014/main" id="{1FD7760B-2F1D-4212-A4A7-8585C355B3A3}"/>
                </a:ext>
              </a:extLst>
            </p:cNvPr>
            <p:cNvSpPr/>
            <p:nvPr/>
          </p:nvSpPr>
          <p:spPr>
            <a:xfrm>
              <a:off x="954786" y="2582417"/>
              <a:ext cx="4259580" cy="3819525"/>
            </a:xfrm>
            <a:custGeom>
              <a:avLst/>
              <a:gdLst/>
              <a:ahLst/>
              <a:cxnLst/>
              <a:rect l="l" t="t" r="r" b="b"/>
              <a:pathLst>
                <a:path w="4259580" h="3819525">
                  <a:moveTo>
                    <a:pt x="0" y="2426208"/>
                  </a:moveTo>
                  <a:lnTo>
                    <a:pt x="2921" y="2379189"/>
                  </a:lnTo>
                  <a:lnTo>
                    <a:pt x="11450" y="2333911"/>
                  </a:lnTo>
                  <a:lnTo>
                    <a:pt x="25236" y="2290725"/>
                  </a:lnTo>
                  <a:lnTo>
                    <a:pt x="43926" y="2249983"/>
                  </a:lnTo>
                  <a:lnTo>
                    <a:pt x="67171" y="2212036"/>
                  </a:lnTo>
                  <a:lnTo>
                    <a:pt x="94619" y="2177236"/>
                  </a:lnTo>
                  <a:lnTo>
                    <a:pt x="125917" y="2145936"/>
                  </a:lnTo>
                  <a:lnTo>
                    <a:pt x="160715" y="2118486"/>
                  </a:lnTo>
                  <a:lnTo>
                    <a:pt x="198662" y="2095238"/>
                  </a:lnTo>
                  <a:lnTo>
                    <a:pt x="239405" y="2076544"/>
                  </a:lnTo>
                  <a:lnTo>
                    <a:pt x="282594" y="2062756"/>
                  </a:lnTo>
                  <a:lnTo>
                    <a:pt x="327877" y="2054225"/>
                  </a:lnTo>
                  <a:lnTo>
                    <a:pt x="374903" y="2051304"/>
                  </a:lnTo>
                  <a:lnTo>
                    <a:pt x="421922" y="2054225"/>
                  </a:lnTo>
                  <a:lnTo>
                    <a:pt x="467200" y="2062756"/>
                  </a:lnTo>
                  <a:lnTo>
                    <a:pt x="510386" y="2076544"/>
                  </a:lnTo>
                  <a:lnTo>
                    <a:pt x="551128" y="2095238"/>
                  </a:lnTo>
                  <a:lnTo>
                    <a:pt x="589075" y="2118486"/>
                  </a:lnTo>
                  <a:lnTo>
                    <a:pt x="623875" y="2145936"/>
                  </a:lnTo>
                  <a:lnTo>
                    <a:pt x="655175" y="2177236"/>
                  </a:lnTo>
                  <a:lnTo>
                    <a:pt x="682625" y="2212036"/>
                  </a:lnTo>
                  <a:lnTo>
                    <a:pt x="705873" y="2249983"/>
                  </a:lnTo>
                  <a:lnTo>
                    <a:pt x="724567" y="2290725"/>
                  </a:lnTo>
                  <a:lnTo>
                    <a:pt x="738355" y="2333911"/>
                  </a:lnTo>
                  <a:lnTo>
                    <a:pt x="746886" y="2379189"/>
                  </a:lnTo>
                  <a:lnTo>
                    <a:pt x="749807" y="2426208"/>
                  </a:lnTo>
                  <a:lnTo>
                    <a:pt x="746886" y="2473226"/>
                  </a:lnTo>
                  <a:lnTo>
                    <a:pt x="738355" y="2518504"/>
                  </a:lnTo>
                  <a:lnTo>
                    <a:pt x="724567" y="2561690"/>
                  </a:lnTo>
                  <a:lnTo>
                    <a:pt x="705873" y="2602432"/>
                  </a:lnTo>
                  <a:lnTo>
                    <a:pt x="682625" y="2640379"/>
                  </a:lnTo>
                  <a:lnTo>
                    <a:pt x="655175" y="2675179"/>
                  </a:lnTo>
                  <a:lnTo>
                    <a:pt x="623875" y="2706479"/>
                  </a:lnTo>
                  <a:lnTo>
                    <a:pt x="589075" y="2733929"/>
                  </a:lnTo>
                  <a:lnTo>
                    <a:pt x="551128" y="2757177"/>
                  </a:lnTo>
                  <a:lnTo>
                    <a:pt x="510386" y="2775871"/>
                  </a:lnTo>
                  <a:lnTo>
                    <a:pt x="467200" y="2789659"/>
                  </a:lnTo>
                  <a:lnTo>
                    <a:pt x="421922" y="2798190"/>
                  </a:lnTo>
                  <a:lnTo>
                    <a:pt x="374903" y="2801112"/>
                  </a:lnTo>
                  <a:lnTo>
                    <a:pt x="327877" y="2798190"/>
                  </a:lnTo>
                  <a:lnTo>
                    <a:pt x="282594" y="2789659"/>
                  </a:lnTo>
                  <a:lnTo>
                    <a:pt x="239405" y="2775871"/>
                  </a:lnTo>
                  <a:lnTo>
                    <a:pt x="198662" y="2757177"/>
                  </a:lnTo>
                  <a:lnTo>
                    <a:pt x="160715" y="2733929"/>
                  </a:lnTo>
                  <a:lnTo>
                    <a:pt x="125917" y="2706479"/>
                  </a:lnTo>
                  <a:lnTo>
                    <a:pt x="94619" y="2675179"/>
                  </a:lnTo>
                  <a:lnTo>
                    <a:pt x="67171" y="2640379"/>
                  </a:lnTo>
                  <a:lnTo>
                    <a:pt x="43926" y="2602432"/>
                  </a:lnTo>
                  <a:lnTo>
                    <a:pt x="25236" y="2561690"/>
                  </a:lnTo>
                  <a:lnTo>
                    <a:pt x="11450" y="2518504"/>
                  </a:lnTo>
                  <a:lnTo>
                    <a:pt x="2921" y="2473226"/>
                  </a:lnTo>
                  <a:lnTo>
                    <a:pt x="0" y="2426208"/>
                  </a:lnTo>
                  <a:close/>
                </a:path>
                <a:path w="4259580" h="3819525">
                  <a:moveTo>
                    <a:pt x="0" y="397764"/>
                  </a:moveTo>
                  <a:lnTo>
                    <a:pt x="2921" y="350745"/>
                  </a:lnTo>
                  <a:lnTo>
                    <a:pt x="11450" y="305467"/>
                  </a:lnTo>
                  <a:lnTo>
                    <a:pt x="25236" y="262281"/>
                  </a:lnTo>
                  <a:lnTo>
                    <a:pt x="43926" y="221539"/>
                  </a:lnTo>
                  <a:lnTo>
                    <a:pt x="67171" y="183592"/>
                  </a:lnTo>
                  <a:lnTo>
                    <a:pt x="94619" y="148792"/>
                  </a:lnTo>
                  <a:lnTo>
                    <a:pt x="125917" y="117492"/>
                  </a:lnTo>
                  <a:lnTo>
                    <a:pt x="160715" y="90042"/>
                  </a:lnTo>
                  <a:lnTo>
                    <a:pt x="198662" y="66794"/>
                  </a:lnTo>
                  <a:lnTo>
                    <a:pt x="239405" y="48100"/>
                  </a:lnTo>
                  <a:lnTo>
                    <a:pt x="282594" y="34312"/>
                  </a:lnTo>
                  <a:lnTo>
                    <a:pt x="327877" y="25781"/>
                  </a:lnTo>
                  <a:lnTo>
                    <a:pt x="374903" y="22860"/>
                  </a:lnTo>
                  <a:lnTo>
                    <a:pt x="421922" y="25781"/>
                  </a:lnTo>
                  <a:lnTo>
                    <a:pt x="467200" y="34312"/>
                  </a:lnTo>
                  <a:lnTo>
                    <a:pt x="510386" y="48100"/>
                  </a:lnTo>
                  <a:lnTo>
                    <a:pt x="551128" y="66794"/>
                  </a:lnTo>
                  <a:lnTo>
                    <a:pt x="589075" y="90042"/>
                  </a:lnTo>
                  <a:lnTo>
                    <a:pt x="623875" y="117492"/>
                  </a:lnTo>
                  <a:lnTo>
                    <a:pt x="655175" y="148792"/>
                  </a:lnTo>
                  <a:lnTo>
                    <a:pt x="682625" y="183592"/>
                  </a:lnTo>
                  <a:lnTo>
                    <a:pt x="705873" y="221539"/>
                  </a:lnTo>
                  <a:lnTo>
                    <a:pt x="724567" y="262281"/>
                  </a:lnTo>
                  <a:lnTo>
                    <a:pt x="738355" y="305467"/>
                  </a:lnTo>
                  <a:lnTo>
                    <a:pt x="746886" y="350745"/>
                  </a:lnTo>
                  <a:lnTo>
                    <a:pt x="749807" y="397764"/>
                  </a:lnTo>
                  <a:lnTo>
                    <a:pt x="746886" y="444782"/>
                  </a:lnTo>
                  <a:lnTo>
                    <a:pt x="738355" y="490060"/>
                  </a:lnTo>
                  <a:lnTo>
                    <a:pt x="724567" y="533246"/>
                  </a:lnTo>
                  <a:lnTo>
                    <a:pt x="705873" y="573988"/>
                  </a:lnTo>
                  <a:lnTo>
                    <a:pt x="682625" y="611935"/>
                  </a:lnTo>
                  <a:lnTo>
                    <a:pt x="655175" y="646735"/>
                  </a:lnTo>
                  <a:lnTo>
                    <a:pt x="623875" y="678035"/>
                  </a:lnTo>
                  <a:lnTo>
                    <a:pt x="589075" y="705485"/>
                  </a:lnTo>
                  <a:lnTo>
                    <a:pt x="551128" y="728733"/>
                  </a:lnTo>
                  <a:lnTo>
                    <a:pt x="510386" y="747427"/>
                  </a:lnTo>
                  <a:lnTo>
                    <a:pt x="467200" y="761215"/>
                  </a:lnTo>
                  <a:lnTo>
                    <a:pt x="421922" y="769746"/>
                  </a:lnTo>
                  <a:lnTo>
                    <a:pt x="374903" y="772668"/>
                  </a:lnTo>
                  <a:lnTo>
                    <a:pt x="327877" y="769746"/>
                  </a:lnTo>
                  <a:lnTo>
                    <a:pt x="282594" y="761215"/>
                  </a:lnTo>
                  <a:lnTo>
                    <a:pt x="239405" y="747427"/>
                  </a:lnTo>
                  <a:lnTo>
                    <a:pt x="198662" y="728733"/>
                  </a:lnTo>
                  <a:lnTo>
                    <a:pt x="160715" y="705485"/>
                  </a:lnTo>
                  <a:lnTo>
                    <a:pt x="125917" y="678035"/>
                  </a:lnTo>
                  <a:lnTo>
                    <a:pt x="94619" y="646735"/>
                  </a:lnTo>
                  <a:lnTo>
                    <a:pt x="67171" y="611935"/>
                  </a:lnTo>
                  <a:lnTo>
                    <a:pt x="43926" y="573988"/>
                  </a:lnTo>
                  <a:lnTo>
                    <a:pt x="25236" y="533246"/>
                  </a:lnTo>
                  <a:lnTo>
                    <a:pt x="11450" y="490060"/>
                  </a:lnTo>
                  <a:lnTo>
                    <a:pt x="2921" y="444782"/>
                  </a:lnTo>
                  <a:lnTo>
                    <a:pt x="0" y="397764"/>
                  </a:lnTo>
                  <a:close/>
                </a:path>
                <a:path w="4259580" h="3819525">
                  <a:moveTo>
                    <a:pt x="1763268" y="3443478"/>
                  </a:moveTo>
                  <a:lnTo>
                    <a:pt x="1766194" y="3396354"/>
                  </a:lnTo>
                  <a:lnTo>
                    <a:pt x="1774738" y="3350977"/>
                  </a:lnTo>
                  <a:lnTo>
                    <a:pt x="1788549" y="3307699"/>
                  </a:lnTo>
                  <a:lnTo>
                    <a:pt x="1807274" y="3266873"/>
                  </a:lnTo>
                  <a:lnTo>
                    <a:pt x="1830562" y="3228849"/>
                  </a:lnTo>
                  <a:lnTo>
                    <a:pt x="1858062" y="3193981"/>
                  </a:lnTo>
                  <a:lnTo>
                    <a:pt x="1889421" y="3162619"/>
                  </a:lnTo>
                  <a:lnTo>
                    <a:pt x="1924288" y="3135117"/>
                  </a:lnTo>
                  <a:lnTo>
                    <a:pt x="1962312" y="3111826"/>
                  </a:lnTo>
                  <a:lnTo>
                    <a:pt x="2003140" y="3093097"/>
                  </a:lnTo>
                  <a:lnTo>
                    <a:pt x="2046420" y="3079284"/>
                  </a:lnTo>
                  <a:lnTo>
                    <a:pt x="2091802" y="3070738"/>
                  </a:lnTo>
                  <a:lnTo>
                    <a:pt x="2138934" y="3067812"/>
                  </a:lnTo>
                  <a:lnTo>
                    <a:pt x="2186065" y="3070738"/>
                  </a:lnTo>
                  <a:lnTo>
                    <a:pt x="2231447" y="3079284"/>
                  </a:lnTo>
                  <a:lnTo>
                    <a:pt x="2274727" y="3093097"/>
                  </a:lnTo>
                  <a:lnTo>
                    <a:pt x="2315555" y="3111826"/>
                  </a:lnTo>
                  <a:lnTo>
                    <a:pt x="2353579" y="3135117"/>
                  </a:lnTo>
                  <a:lnTo>
                    <a:pt x="2388446" y="3162619"/>
                  </a:lnTo>
                  <a:lnTo>
                    <a:pt x="2419805" y="3193981"/>
                  </a:lnTo>
                  <a:lnTo>
                    <a:pt x="2447305" y="3228849"/>
                  </a:lnTo>
                  <a:lnTo>
                    <a:pt x="2470593" y="3266873"/>
                  </a:lnTo>
                  <a:lnTo>
                    <a:pt x="2489318" y="3307699"/>
                  </a:lnTo>
                  <a:lnTo>
                    <a:pt x="2503129" y="3350977"/>
                  </a:lnTo>
                  <a:lnTo>
                    <a:pt x="2511673" y="3396354"/>
                  </a:lnTo>
                  <a:lnTo>
                    <a:pt x="2514600" y="3443478"/>
                  </a:lnTo>
                  <a:lnTo>
                    <a:pt x="2511673" y="3490601"/>
                  </a:lnTo>
                  <a:lnTo>
                    <a:pt x="2503129" y="3535978"/>
                  </a:lnTo>
                  <a:lnTo>
                    <a:pt x="2489318" y="3579256"/>
                  </a:lnTo>
                  <a:lnTo>
                    <a:pt x="2470593" y="3620082"/>
                  </a:lnTo>
                  <a:lnTo>
                    <a:pt x="2447305" y="3658106"/>
                  </a:lnTo>
                  <a:lnTo>
                    <a:pt x="2419805" y="3692974"/>
                  </a:lnTo>
                  <a:lnTo>
                    <a:pt x="2388446" y="3724336"/>
                  </a:lnTo>
                  <a:lnTo>
                    <a:pt x="2353579" y="3751838"/>
                  </a:lnTo>
                  <a:lnTo>
                    <a:pt x="2315555" y="3775129"/>
                  </a:lnTo>
                  <a:lnTo>
                    <a:pt x="2274727" y="3793858"/>
                  </a:lnTo>
                  <a:lnTo>
                    <a:pt x="2231447" y="3807671"/>
                  </a:lnTo>
                  <a:lnTo>
                    <a:pt x="2186065" y="3816217"/>
                  </a:lnTo>
                  <a:lnTo>
                    <a:pt x="2138934" y="3819144"/>
                  </a:lnTo>
                  <a:lnTo>
                    <a:pt x="2091802" y="3816217"/>
                  </a:lnTo>
                  <a:lnTo>
                    <a:pt x="2046420" y="3807671"/>
                  </a:lnTo>
                  <a:lnTo>
                    <a:pt x="2003140" y="3793858"/>
                  </a:lnTo>
                  <a:lnTo>
                    <a:pt x="1962312" y="3775129"/>
                  </a:lnTo>
                  <a:lnTo>
                    <a:pt x="1924288" y="3751838"/>
                  </a:lnTo>
                  <a:lnTo>
                    <a:pt x="1889421" y="3724336"/>
                  </a:lnTo>
                  <a:lnTo>
                    <a:pt x="1858062" y="3692974"/>
                  </a:lnTo>
                  <a:lnTo>
                    <a:pt x="1830562" y="3658106"/>
                  </a:lnTo>
                  <a:lnTo>
                    <a:pt x="1807274" y="3620082"/>
                  </a:lnTo>
                  <a:lnTo>
                    <a:pt x="1788549" y="3579256"/>
                  </a:lnTo>
                  <a:lnTo>
                    <a:pt x="1774738" y="3535978"/>
                  </a:lnTo>
                  <a:lnTo>
                    <a:pt x="1766194" y="3490601"/>
                  </a:lnTo>
                  <a:lnTo>
                    <a:pt x="1763268" y="3443478"/>
                  </a:lnTo>
                  <a:close/>
                </a:path>
                <a:path w="4259580" h="3819525">
                  <a:moveTo>
                    <a:pt x="3509772" y="374904"/>
                  </a:moveTo>
                  <a:lnTo>
                    <a:pt x="3512693" y="327885"/>
                  </a:lnTo>
                  <a:lnTo>
                    <a:pt x="3521224" y="282607"/>
                  </a:lnTo>
                  <a:lnTo>
                    <a:pt x="3535012" y="239421"/>
                  </a:lnTo>
                  <a:lnTo>
                    <a:pt x="3553706" y="198679"/>
                  </a:lnTo>
                  <a:lnTo>
                    <a:pt x="3576954" y="160732"/>
                  </a:lnTo>
                  <a:lnTo>
                    <a:pt x="3604404" y="125932"/>
                  </a:lnTo>
                  <a:lnTo>
                    <a:pt x="3635704" y="94632"/>
                  </a:lnTo>
                  <a:lnTo>
                    <a:pt x="3670504" y="67182"/>
                  </a:lnTo>
                  <a:lnTo>
                    <a:pt x="3708451" y="43934"/>
                  </a:lnTo>
                  <a:lnTo>
                    <a:pt x="3749193" y="25240"/>
                  </a:lnTo>
                  <a:lnTo>
                    <a:pt x="3792379" y="11452"/>
                  </a:lnTo>
                  <a:lnTo>
                    <a:pt x="3837657" y="2921"/>
                  </a:lnTo>
                  <a:lnTo>
                    <a:pt x="3884676" y="0"/>
                  </a:lnTo>
                  <a:lnTo>
                    <a:pt x="3931694" y="2921"/>
                  </a:lnTo>
                  <a:lnTo>
                    <a:pt x="3976972" y="11452"/>
                  </a:lnTo>
                  <a:lnTo>
                    <a:pt x="4020158" y="25240"/>
                  </a:lnTo>
                  <a:lnTo>
                    <a:pt x="4060900" y="43934"/>
                  </a:lnTo>
                  <a:lnTo>
                    <a:pt x="4098847" y="67182"/>
                  </a:lnTo>
                  <a:lnTo>
                    <a:pt x="4133647" y="94632"/>
                  </a:lnTo>
                  <a:lnTo>
                    <a:pt x="4164947" y="125932"/>
                  </a:lnTo>
                  <a:lnTo>
                    <a:pt x="4192397" y="160732"/>
                  </a:lnTo>
                  <a:lnTo>
                    <a:pt x="4215645" y="198679"/>
                  </a:lnTo>
                  <a:lnTo>
                    <a:pt x="4234339" y="239421"/>
                  </a:lnTo>
                  <a:lnTo>
                    <a:pt x="4248127" y="282607"/>
                  </a:lnTo>
                  <a:lnTo>
                    <a:pt x="4256658" y="327885"/>
                  </a:lnTo>
                  <a:lnTo>
                    <a:pt x="4259580" y="374904"/>
                  </a:lnTo>
                  <a:lnTo>
                    <a:pt x="4256658" y="421922"/>
                  </a:lnTo>
                  <a:lnTo>
                    <a:pt x="4248127" y="467200"/>
                  </a:lnTo>
                  <a:lnTo>
                    <a:pt x="4234339" y="510386"/>
                  </a:lnTo>
                  <a:lnTo>
                    <a:pt x="4215645" y="551128"/>
                  </a:lnTo>
                  <a:lnTo>
                    <a:pt x="4192397" y="589075"/>
                  </a:lnTo>
                  <a:lnTo>
                    <a:pt x="4164947" y="623875"/>
                  </a:lnTo>
                  <a:lnTo>
                    <a:pt x="4133647" y="655175"/>
                  </a:lnTo>
                  <a:lnTo>
                    <a:pt x="4098847" y="682625"/>
                  </a:lnTo>
                  <a:lnTo>
                    <a:pt x="4060900" y="705873"/>
                  </a:lnTo>
                  <a:lnTo>
                    <a:pt x="4020158" y="724567"/>
                  </a:lnTo>
                  <a:lnTo>
                    <a:pt x="3976972" y="738355"/>
                  </a:lnTo>
                  <a:lnTo>
                    <a:pt x="3931694" y="746886"/>
                  </a:lnTo>
                  <a:lnTo>
                    <a:pt x="3884676" y="749808"/>
                  </a:lnTo>
                  <a:lnTo>
                    <a:pt x="3837657" y="746886"/>
                  </a:lnTo>
                  <a:lnTo>
                    <a:pt x="3792379" y="738355"/>
                  </a:lnTo>
                  <a:lnTo>
                    <a:pt x="3749193" y="724567"/>
                  </a:lnTo>
                  <a:lnTo>
                    <a:pt x="3708451" y="705873"/>
                  </a:lnTo>
                  <a:lnTo>
                    <a:pt x="3670504" y="682625"/>
                  </a:lnTo>
                  <a:lnTo>
                    <a:pt x="3635704" y="655175"/>
                  </a:lnTo>
                  <a:lnTo>
                    <a:pt x="3604404" y="623875"/>
                  </a:lnTo>
                  <a:lnTo>
                    <a:pt x="3576954" y="589075"/>
                  </a:lnTo>
                  <a:lnTo>
                    <a:pt x="3553706" y="551128"/>
                  </a:lnTo>
                  <a:lnTo>
                    <a:pt x="3535012" y="510386"/>
                  </a:lnTo>
                  <a:lnTo>
                    <a:pt x="3521224" y="467200"/>
                  </a:lnTo>
                  <a:lnTo>
                    <a:pt x="3512693" y="421922"/>
                  </a:lnTo>
                  <a:lnTo>
                    <a:pt x="3509772" y="374904"/>
                  </a:lnTo>
                  <a:close/>
                </a:path>
              </a:pathLst>
            </a:custGeom>
            <a:ln w="28956">
              <a:solidFill>
                <a:srgbClr val="6FAC46"/>
              </a:solidFill>
            </a:ln>
          </p:spPr>
          <p:txBody>
            <a:bodyPr wrap="square" lIns="0" tIns="0" rIns="0" bIns="0" rtlCol="0"/>
            <a:lstStyle/>
            <a:p>
              <a:pPr defTabSz="685800" hangingPunct="1">
                <a:defRPr/>
              </a:pPr>
              <a:endParaRPr sz="1350" kern="1200">
                <a:latin typeface="Arial"/>
              </a:endParaRPr>
            </a:p>
          </p:txBody>
        </p:sp>
        <p:sp>
          <p:nvSpPr>
            <p:cNvPr id="39" name="object 12">
              <a:extLst>
                <a:ext uri="{FF2B5EF4-FFF2-40B4-BE49-F238E27FC236}">
                  <a16:creationId xmlns:a16="http://schemas.microsoft.com/office/drawing/2014/main" id="{CB4E46E2-C0EF-4C7D-996A-E95E6FEEB229}"/>
                </a:ext>
              </a:extLst>
            </p:cNvPr>
            <p:cNvSpPr/>
            <p:nvPr/>
          </p:nvSpPr>
          <p:spPr>
            <a:xfrm>
              <a:off x="2718054" y="1561337"/>
              <a:ext cx="2505710" cy="3796665"/>
            </a:xfrm>
            <a:custGeom>
              <a:avLst/>
              <a:gdLst/>
              <a:ahLst/>
              <a:cxnLst/>
              <a:rect l="l" t="t" r="r" b="b"/>
              <a:pathLst>
                <a:path w="2505710" h="3796665">
                  <a:moveTo>
                    <a:pt x="0" y="374903"/>
                  </a:moveTo>
                  <a:lnTo>
                    <a:pt x="2926" y="327885"/>
                  </a:lnTo>
                  <a:lnTo>
                    <a:pt x="11470" y="282607"/>
                  </a:lnTo>
                  <a:lnTo>
                    <a:pt x="25281" y="239421"/>
                  </a:lnTo>
                  <a:lnTo>
                    <a:pt x="44006" y="198679"/>
                  </a:lnTo>
                  <a:lnTo>
                    <a:pt x="67294" y="160732"/>
                  </a:lnTo>
                  <a:lnTo>
                    <a:pt x="94794" y="125932"/>
                  </a:lnTo>
                  <a:lnTo>
                    <a:pt x="126153" y="94632"/>
                  </a:lnTo>
                  <a:lnTo>
                    <a:pt x="161020" y="67182"/>
                  </a:lnTo>
                  <a:lnTo>
                    <a:pt x="199044" y="43934"/>
                  </a:lnTo>
                  <a:lnTo>
                    <a:pt x="239872" y="25240"/>
                  </a:lnTo>
                  <a:lnTo>
                    <a:pt x="283152" y="11452"/>
                  </a:lnTo>
                  <a:lnTo>
                    <a:pt x="328534" y="2921"/>
                  </a:lnTo>
                  <a:lnTo>
                    <a:pt x="375665" y="0"/>
                  </a:lnTo>
                  <a:lnTo>
                    <a:pt x="422797" y="2921"/>
                  </a:lnTo>
                  <a:lnTo>
                    <a:pt x="468179" y="11452"/>
                  </a:lnTo>
                  <a:lnTo>
                    <a:pt x="511459" y="25240"/>
                  </a:lnTo>
                  <a:lnTo>
                    <a:pt x="552287" y="43934"/>
                  </a:lnTo>
                  <a:lnTo>
                    <a:pt x="590311" y="67182"/>
                  </a:lnTo>
                  <a:lnTo>
                    <a:pt x="625178" y="94632"/>
                  </a:lnTo>
                  <a:lnTo>
                    <a:pt x="656537" y="125932"/>
                  </a:lnTo>
                  <a:lnTo>
                    <a:pt x="684037" y="160732"/>
                  </a:lnTo>
                  <a:lnTo>
                    <a:pt x="707325" y="198679"/>
                  </a:lnTo>
                  <a:lnTo>
                    <a:pt x="726050" y="239421"/>
                  </a:lnTo>
                  <a:lnTo>
                    <a:pt x="739861" y="282607"/>
                  </a:lnTo>
                  <a:lnTo>
                    <a:pt x="748405" y="327885"/>
                  </a:lnTo>
                  <a:lnTo>
                    <a:pt x="751332" y="374903"/>
                  </a:lnTo>
                  <a:lnTo>
                    <a:pt x="748405" y="421922"/>
                  </a:lnTo>
                  <a:lnTo>
                    <a:pt x="739861" y="467200"/>
                  </a:lnTo>
                  <a:lnTo>
                    <a:pt x="726050" y="510386"/>
                  </a:lnTo>
                  <a:lnTo>
                    <a:pt x="707325" y="551128"/>
                  </a:lnTo>
                  <a:lnTo>
                    <a:pt x="684037" y="589075"/>
                  </a:lnTo>
                  <a:lnTo>
                    <a:pt x="656537" y="623875"/>
                  </a:lnTo>
                  <a:lnTo>
                    <a:pt x="625178" y="655175"/>
                  </a:lnTo>
                  <a:lnTo>
                    <a:pt x="590311" y="682625"/>
                  </a:lnTo>
                  <a:lnTo>
                    <a:pt x="552287" y="705873"/>
                  </a:lnTo>
                  <a:lnTo>
                    <a:pt x="511459" y="724567"/>
                  </a:lnTo>
                  <a:lnTo>
                    <a:pt x="468179" y="738355"/>
                  </a:lnTo>
                  <a:lnTo>
                    <a:pt x="422797" y="746886"/>
                  </a:lnTo>
                  <a:lnTo>
                    <a:pt x="375665" y="749808"/>
                  </a:lnTo>
                  <a:lnTo>
                    <a:pt x="328534" y="746886"/>
                  </a:lnTo>
                  <a:lnTo>
                    <a:pt x="283152" y="738355"/>
                  </a:lnTo>
                  <a:lnTo>
                    <a:pt x="239872" y="724567"/>
                  </a:lnTo>
                  <a:lnTo>
                    <a:pt x="199044" y="705873"/>
                  </a:lnTo>
                  <a:lnTo>
                    <a:pt x="161020" y="682625"/>
                  </a:lnTo>
                  <a:lnTo>
                    <a:pt x="126153" y="655175"/>
                  </a:lnTo>
                  <a:lnTo>
                    <a:pt x="94794" y="623875"/>
                  </a:lnTo>
                  <a:lnTo>
                    <a:pt x="67294" y="589075"/>
                  </a:lnTo>
                  <a:lnTo>
                    <a:pt x="44006" y="551128"/>
                  </a:lnTo>
                  <a:lnTo>
                    <a:pt x="25281" y="510386"/>
                  </a:lnTo>
                  <a:lnTo>
                    <a:pt x="11470" y="467200"/>
                  </a:lnTo>
                  <a:lnTo>
                    <a:pt x="2926" y="421922"/>
                  </a:lnTo>
                  <a:lnTo>
                    <a:pt x="0" y="374903"/>
                  </a:lnTo>
                  <a:close/>
                </a:path>
                <a:path w="2505710" h="3796665">
                  <a:moveTo>
                    <a:pt x="1755647" y="3420618"/>
                  </a:moveTo>
                  <a:lnTo>
                    <a:pt x="1758569" y="3373486"/>
                  </a:lnTo>
                  <a:lnTo>
                    <a:pt x="1767100" y="3328104"/>
                  </a:lnTo>
                  <a:lnTo>
                    <a:pt x="1780888" y="3284824"/>
                  </a:lnTo>
                  <a:lnTo>
                    <a:pt x="1799582" y="3243996"/>
                  </a:lnTo>
                  <a:lnTo>
                    <a:pt x="1822830" y="3205972"/>
                  </a:lnTo>
                  <a:lnTo>
                    <a:pt x="1850280" y="3171105"/>
                  </a:lnTo>
                  <a:lnTo>
                    <a:pt x="1881580" y="3139746"/>
                  </a:lnTo>
                  <a:lnTo>
                    <a:pt x="1916380" y="3112246"/>
                  </a:lnTo>
                  <a:lnTo>
                    <a:pt x="1954327" y="3088958"/>
                  </a:lnTo>
                  <a:lnTo>
                    <a:pt x="1995069" y="3070233"/>
                  </a:lnTo>
                  <a:lnTo>
                    <a:pt x="2038255" y="3056422"/>
                  </a:lnTo>
                  <a:lnTo>
                    <a:pt x="2083533" y="3047878"/>
                  </a:lnTo>
                  <a:lnTo>
                    <a:pt x="2130551" y="3044952"/>
                  </a:lnTo>
                  <a:lnTo>
                    <a:pt x="2177570" y="3047878"/>
                  </a:lnTo>
                  <a:lnTo>
                    <a:pt x="2222848" y="3056422"/>
                  </a:lnTo>
                  <a:lnTo>
                    <a:pt x="2266034" y="3070233"/>
                  </a:lnTo>
                  <a:lnTo>
                    <a:pt x="2306776" y="3088958"/>
                  </a:lnTo>
                  <a:lnTo>
                    <a:pt x="2344723" y="3112246"/>
                  </a:lnTo>
                  <a:lnTo>
                    <a:pt x="2379523" y="3139746"/>
                  </a:lnTo>
                  <a:lnTo>
                    <a:pt x="2410823" y="3171105"/>
                  </a:lnTo>
                  <a:lnTo>
                    <a:pt x="2438273" y="3205972"/>
                  </a:lnTo>
                  <a:lnTo>
                    <a:pt x="2461521" y="3243996"/>
                  </a:lnTo>
                  <a:lnTo>
                    <a:pt x="2480215" y="3284824"/>
                  </a:lnTo>
                  <a:lnTo>
                    <a:pt x="2494003" y="3328104"/>
                  </a:lnTo>
                  <a:lnTo>
                    <a:pt x="2502534" y="3373486"/>
                  </a:lnTo>
                  <a:lnTo>
                    <a:pt x="2505456" y="3420618"/>
                  </a:lnTo>
                  <a:lnTo>
                    <a:pt x="2502534" y="3467749"/>
                  </a:lnTo>
                  <a:lnTo>
                    <a:pt x="2494003" y="3513131"/>
                  </a:lnTo>
                  <a:lnTo>
                    <a:pt x="2480215" y="3556411"/>
                  </a:lnTo>
                  <a:lnTo>
                    <a:pt x="2461521" y="3597239"/>
                  </a:lnTo>
                  <a:lnTo>
                    <a:pt x="2438273" y="3635263"/>
                  </a:lnTo>
                  <a:lnTo>
                    <a:pt x="2410823" y="3670130"/>
                  </a:lnTo>
                  <a:lnTo>
                    <a:pt x="2379523" y="3701489"/>
                  </a:lnTo>
                  <a:lnTo>
                    <a:pt x="2344723" y="3728989"/>
                  </a:lnTo>
                  <a:lnTo>
                    <a:pt x="2306776" y="3752277"/>
                  </a:lnTo>
                  <a:lnTo>
                    <a:pt x="2266034" y="3771002"/>
                  </a:lnTo>
                  <a:lnTo>
                    <a:pt x="2222848" y="3784813"/>
                  </a:lnTo>
                  <a:lnTo>
                    <a:pt x="2177570" y="3793357"/>
                  </a:lnTo>
                  <a:lnTo>
                    <a:pt x="2130551" y="3796284"/>
                  </a:lnTo>
                  <a:lnTo>
                    <a:pt x="2083533" y="3793357"/>
                  </a:lnTo>
                  <a:lnTo>
                    <a:pt x="2038255" y="3784813"/>
                  </a:lnTo>
                  <a:lnTo>
                    <a:pt x="1995069" y="3771002"/>
                  </a:lnTo>
                  <a:lnTo>
                    <a:pt x="1954327" y="3752277"/>
                  </a:lnTo>
                  <a:lnTo>
                    <a:pt x="1916380" y="3728989"/>
                  </a:lnTo>
                  <a:lnTo>
                    <a:pt x="1881580" y="3701489"/>
                  </a:lnTo>
                  <a:lnTo>
                    <a:pt x="1850280" y="3670130"/>
                  </a:lnTo>
                  <a:lnTo>
                    <a:pt x="1822830" y="3635263"/>
                  </a:lnTo>
                  <a:lnTo>
                    <a:pt x="1799582" y="3597239"/>
                  </a:lnTo>
                  <a:lnTo>
                    <a:pt x="1780888" y="3556411"/>
                  </a:lnTo>
                  <a:lnTo>
                    <a:pt x="1767100" y="3513131"/>
                  </a:lnTo>
                  <a:lnTo>
                    <a:pt x="1758569" y="3467749"/>
                  </a:lnTo>
                  <a:lnTo>
                    <a:pt x="1755647" y="3420618"/>
                  </a:lnTo>
                  <a:close/>
                </a:path>
              </a:pathLst>
            </a:custGeom>
            <a:ln w="28956">
              <a:solidFill>
                <a:srgbClr val="4471C4"/>
              </a:solidFill>
            </a:ln>
          </p:spPr>
          <p:txBody>
            <a:bodyPr wrap="square" lIns="0" tIns="0" rIns="0" bIns="0" rtlCol="0"/>
            <a:lstStyle/>
            <a:p>
              <a:pPr defTabSz="685800" hangingPunct="1">
                <a:defRPr/>
              </a:pPr>
              <a:endParaRPr sz="1350" kern="1200">
                <a:latin typeface="Arial"/>
              </a:endParaRPr>
            </a:p>
          </p:txBody>
        </p:sp>
      </p:grpSp>
      <p:pic>
        <p:nvPicPr>
          <p:cNvPr id="40" name="Image 7">
            <a:extLst>
              <a:ext uri="{FF2B5EF4-FFF2-40B4-BE49-F238E27FC236}">
                <a16:creationId xmlns:a16="http://schemas.microsoft.com/office/drawing/2014/main" id="{064D6105-E42C-44DA-8D51-155568C6DA7E}"/>
              </a:ext>
            </a:extLst>
          </p:cNvPr>
          <p:cNvPicPr>
            <a:picLocks noChangeAspect="1"/>
          </p:cNvPicPr>
          <p:nvPr/>
        </p:nvPicPr>
        <p:blipFill rotWithShape="1">
          <a:blip r:embed="rId3"/>
          <a:srcRect l="10667" t="84347" r="69293"/>
          <a:stretch/>
        </p:blipFill>
        <p:spPr>
          <a:xfrm>
            <a:off x="6810967" y="2788634"/>
            <a:ext cx="1540374" cy="1578314"/>
          </a:xfrm>
          <a:prstGeom prst="rect">
            <a:avLst/>
          </a:prstGeom>
        </p:spPr>
      </p:pic>
      <p:pic>
        <p:nvPicPr>
          <p:cNvPr id="41" name="Image 8">
            <a:extLst>
              <a:ext uri="{FF2B5EF4-FFF2-40B4-BE49-F238E27FC236}">
                <a16:creationId xmlns:a16="http://schemas.microsoft.com/office/drawing/2014/main" id="{C363141E-F926-428E-ADCA-46978778E184}"/>
              </a:ext>
            </a:extLst>
          </p:cNvPr>
          <p:cNvPicPr>
            <a:picLocks noChangeAspect="1"/>
          </p:cNvPicPr>
          <p:nvPr/>
        </p:nvPicPr>
        <p:blipFill rotWithShape="1">
          <a:blip r:embed="rId3"/>
          <a:srcRect l="32089" t="84347" r="49746"/>
          <a:stretch/>
        </p:blipFill>
        <p:spPr>
          <a:xfrm>
            <a:off x="6849572" y="4567884"/>
            <a:ext cx="1396200" cy="1578314"/>
          </a:xfrm>
          <a:prstGeom prst="rect">
            <a:avLst/>
          </a:prstGeom>
        </p:spPr>
      </p:pic>
      <p:pic>
        <p:nvPicPr>
          <p:cNvPr id="42" name="Image 10">
            <a:extLst>
              <a:ext uri="{FF2B5EF4-FFF2-40B4-BE49-F238E27FC236}">
                <a16:creationId xmlns:a16="http://schemas.microsoft.com/office/drawing/2014/main" id="{6E070AB4-A18C-4AAD-B9D1-4B8AA6119095}"/>
              </a:ext>
            </a:extLst>
          </p:cNvPr>
          <p:cNvPicPr>
            <a:picLocks noChangeAspect="1"/>
          </p:cNvPicPr>
          <p:nvPr/>
        </p:nvPicPr>
        <p:blipFill rotWithShape="1">
          <a:blip r:embed="rId3"/>
          <a:srcRect l="79080" t="84347" r="4927"/>
          <a:stretch/>
        </p:blipFill>
        <p:spPr>
          <a:xfrm>
            <a:off x="8884194" y="4567884"/>
            <a:ext cx="1229264" cy="1578314"/>
          </a:xfrm>
          <a:prstGeom prst="rect">
            <a:avLst/>
          </a:prstGeom>
        </p:spPr>
      </p:pic>
      <p:grpSp>
        <p:nvGrpSpPr>
          <p:cNvPr id="43" name="Group 12">
            <a:extLst>
              <a:ext uri="{FF2B5EF4-FFF2-40B4-BE49-F238E27FC236}">
                <a16:creationId xmlns:a16="http://schemas.microsoft.com/office/drawing/2014/main" id="{B3ECD8C8-DE22-41EA-9A5D-8EC7501611D7}"/>
              </a:ext>
            </a:extLst>
          </p:cNvPr>
          <p:cNvGrpSpPr/>
          <p:nvPr/>
        </p:nvGrpSpPr>
        <p:grpSpPr>
          <a:xfrm>
            <a:off x="8780909" y="2788634"/>
            <a:ext cx="1396200" cy="1578314"/>
            <a:chOff x="9587863" y="1803617"/>
            <a:chExt cx="1861600" cy="2104419"/>
          </a:xfrm>
        </p:grpSpPr>
        <p:pic>
          <p:nvPicPr>
            <p:cNvPr id="44" name="Image 9">
              <a:extLst>
                <a:ext uri="{FF2B5EF4-FFF2-40B4-BE49-F238E27FC236}">
                  <a16:creationId xmlns:a16="http://schemas.microsoft.com/office/drawing/2014/main" id="{7B7C2E85-D3A1-43A8-B432-80344FCA0B74}"/>
                </a:ext>
              </a:extLst>
            </p:cNvPr>
            <p:cNvPicPr>
              <a:picLocks noChangeAspect="1"/>
            </p:cNvPicPr>
            <p:nvPr/>
          </p:nvPicPr>
          <p:blipFill rotWithShape="1">
            <a:blip r:embed="rId3"/>
            <a:srcRect l="54400" t="84347" r="27435"/>
            <a:stretch/>
          </p:blipFill>
          <p:spPr>
            <a:xfrm>
              <a:off x="9587863" y="1803617"/>
              <a:ext cx="1861600" cy="2104419"/>
            </a:xfrm>
            <a:prstGeom prst="rect">
              <a:avLst/>
            </a:prstGeom>
          </p:spPr>
        </p:pic>
        <p:pic>
          <p:nvPicPr>
            <p:cNvPr id="45" name="Picture 14" descr="Logo, company name&#10;&#10;Description automatically generated">
              <a:extLst>
                <a:ext uri="{FF2B5EF4-FFF2-40B4-BE49-F238E27FC236}">
                  <a16:creationId xmlns:a16="http://schemas.microsoft.com/office/drawing/2014/main" id="{A52DD2B7-24F3-4A07-82B3-23BC3465AE25}"/>
                </a:ext>
              </a:extLst>
            </p:cNvPr>
            <p:cNvPicPr>
              <a:picLocks noChangeAspect="1"/>
            </p:cNvPicPr>
            <p:nvPr/>
          </p:nvPicPr>
          <p:blipFill rotWithShape="1">
            <a:blip r:embed="rId4"/>
            <a:srcRect l="6724" t="8993" r="13370" b="41416"/>
            <a:stretch/>
          </p:blipFill>
          <p:spPr>
            <a:xfrm>
              <a:off x="10084883" y="2218836"/>
              <a:ext cx="735517" cy="408540"/>
            </a:xfrm>
            <a:prstGeom prst="rect">
              <a:avLst/>
            </a:prstGeom>
          </p:spPr>
        </p:pic>
      </p:grpSp>
      <p:sp>
        <p:nvSpPr>
          <p:cNvPr id="48" name="Espace réservé du texte 1"/>
          <p:cNvSpPr txBox="1">
            <a:spLocks/>
          </p:cNvSpPr>
          <p:nvPr/>
        </p:nvSpPr>
        <p:spPr>
          <a:xfrm>
            <a:off x="5559567" y="2030986"/>
            <a:ext cx="6390748" cy="456531"/>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Partager les données de santé pour mieux soigner </a:t>
            </a:r>
          </a:p>
        </p:txBody>
      </p:sp>
    </p:spTree>
    <p:extLst>
      <p:ext uri="{BB962C8B-B14F-4D97-AF65-F5344CB8AC3E}">
        <p14:creationId xmlns:p14="http://schemas.microsoft.com/office/powerpoint/2010/main" val="401361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24</a:t>
            </a:fld>
            <a:endParaRPr lang="fr-FR" dirty="0"/>
          </a:p>
        </p:txBody>
      </p:sp>
      <p:sp>
        <p:nvSpPr>
          <p:cNvPr id="4" name="Titre 3"/>
          <p:cNvSpPr>
            <a:spLocks noGrp="1"/>
          </p:cNvSpPr>
          <p:nvPr>
            <p:ph type="title"/>
          </p:nvPr>
        </p:nvSpPr>
        <p:spPr/>
        <p:txBody>
          <a:bodyPr/>
          <a:lstStyle/>
          <a:p>
            <a:r>
              <a:rPr lang="fr-FR" dirty="0"/>
              <a:t>Logiciel des professionnels et établissements de santé</a:t>
            </a:r>
          </a:p>
        </p:txBody>
      </p:sp>
      <p:sp>
        <p:nvSpPr>
          <p:cNvPr id="6" name="ZoneTexte 5">
            <a:extLst>
              <a:ext uri="{FF2B5EF4-FFF2-40B4-BE49-F238E27FC236}">
                <a16:creationId xmlns:a16="http://schemas.microsoft.com/office/drawing/2014/main" id="{40378859-8D9C-D144-A076-B05CF6B3DBB1}"/>
              </a:ext>
            </a:extLst>
          </p:cNvPr>
          <p:cNvSpPr txBox="1"/>
          <p:nvPr/>
        </p:nvSpPr>
        <p:spPr>
          <a:xfrm>
            <a:off x="8826728" y="4338795"/>
            <a:ext cx="1805776" cy="1355756"/>
          </a:xfrm>
          <a:prstGeom prst="rect">
            <a:avLst/>
          </a:prstGeom>
          <a:noFill/>
        </p:spPr>
        <p:txBody>
          <a:bodyPr wrap="square" lIns="0" tIns="0" rIns="0" bIns="0" rtlCol="0">
            <a:spAutoFit/>
          </a:bodyPr>
          <a:lstStyle/>
          <a:p>
            <a:pPr algn="ctr">
              <a:spcAft>
                <a:spcPts val="300"/>
              </a:spcAft>
              <a:buClr>
                <a:srgbClr val="836DA8"/>
              </a:buClr>
              <a:buSzPts val="1400"/>
            </a:pPr>
            <a:r>
              <a:rPr lang="fr-FR" sz="2800" b="1" u="sng" strike="noStrike" cap="none" dirty="0">
                <a:solidFill>
                  <a:srgbClr val="DA252B"/>
                </a:solidFill>
                <a:latin typeface="Arial Black" panose="020B0604020202020204" pitchFamily="34" charset="0"/>
                <a:ea typeface="Calibri"/>
                <a:cs typeface="Arial Black" panose="020B0604020202020204" pitchFamily="34" charset="0"/>
                <a:sym typeface="Calibri"/>
              </a:rPr>
              <a:t>2 Mds€</a:t>
            </a:r>
          </a:p>
          <a:p>
            <a:pPr algn="ctr">
              <a:lnSpc>
                <a:spcPct val="80000"/>
              </a:lnSpc>
              <a:buClr>
                <a:srgbClr val="836DA8"/>
              </a:buClr>
              <a:buSzPts val="1400"/>
            </a:pPr>
            <a:r>
              <a:rPr lang="fr-FR" b="1" dirty="0">
                <a:solidFill>
                  <a:srgbClr val="DA252B"/>
                </a:solidFill>
                <a:latin typeface="Arial" panose="020B0604020202020204" pitchFamily="34" charset="0"/>
                <a:ea typeface="Arial"/>
                <a:cs typeface="Arial" panose="020B0604020202020204" pitchFamily="34" charset="0"/>
                <a:sym typeface="Calibri"/>
              </a:rPr>
              <a:t>pour renforcer le </a:t>
            </a:r>
            <a:br>
              <a:rPr lang="fr-FR" b="1" dirty="0">
                <a:solidFill>
                  <a:srgbClr val="DA252B"/>
                </a:solidFill>
                <a:latin typeface="Arial" panose="020B0604020202020204" pitchFamily="34" charset="0"/>
                <a:ea typeface="Arial"/>
                <a:cs typeface="Arial" panose="020B0604020202020204" pitchFamily="34" charset="0"/>
                <a:sym typeface="Calibri"/>
              </a:rPr>
            </a:br>
            <a:r>
              <a:rPr lang="fr-FR" b="1" dirty="0">
                <a:solidFill>
                  <a:srgbClr val="DA252B"/>
                </a:solidFill>
                <a:latin typeface="Arial" panose="020B0604020202020204" pitchFamily="34" charset="0"/>
                <a:ea typeface="Arial"/>
                <a:cs typeface="Arial" panose="020B0604020202020204" pitchFamily="34" charset="0"/>
                <a:sym typeface="Calibri"/>
              </a:rPr>
              <a:t>numérique </a:t>
            </a:r>
            <a:br>
              <a:rPr lang="fr-FR" b="1" dirty="0">
                <a:solidFill>
                  <a:srgbClr val="DA252B"/>
                </a:solidFill>
                <a:latin typeface="Arial" panose="020B0604020202020204" pitchFamily="34" charset="0"/>
                <a:ea typeface="Arial"/>
                <a:cs typeface="Arial" panose="020B0604020202020204" pitchFamily="34" charset="0"/>
                <a:sym typeface="Calibri"/>
              </a:rPr>
            </a:br>
            <a:r>
              <a:rPr lang="fr-FR" b="1" dirty="0">
                <a:solidFill>
                  <a:srgbClr val="DA252B"/>
                </a:solidFill>
                <a:latin typeface="Arial" panose="020B0604020202020204" pitchFamily="34" charset="0"/>
                <a:ea typeface="Arial"/>
                <a:cs typeface="Arial" panose="020B0604020202020204" pitchFamily="34" charset="0"/>
                <a:sym typeface="Calibri"/>
              </a:rPr>
              <a:t>dans la santé</a:t>
            </a:r>
            <a:endParaRPr lang="fr-FR" sz="1200" b="1" dirty="0">
              <a:solidFill>
                <a:srgbClr val="1B96A8"/>
              </a:solidFill>
              <a:latin typeface="Arial" panose="020B0604020202020204" pitchFamily="34" charset="0"/>
              <a:ea typeface="Arial"/>
              <a:cs typeface="Arial" panose="020B0604020202020204" pitchFamily="34" charset="0"/>
              <a:sym typeface="Calibri"/>
            </a:endParaRPr>
          </a:p>
        </p:txBody>
      </p:sp>
      <p:sp>
        <p:nvSpPr>
          <p:cNvPr id="9" name="ZoneTexte 8">
            <a:extLst>
              <a:ext uri="{FF2B5EF4-FFF2-40B4-BE49-F238E27FC236}">
                <a16:creationId xmlns:a16="http://schemas.microsoft.com/office/drawing/2014/main" id="{F46F9727-2B7B-024C-A68F-E2F8C467C1F5}"/>
              </a:ext>
            </a:extLst>
          </p:cNvPr>
          <p:cNvSpPr txBox="1"/>
          <p:nvPr/>
        </p:nvSpPr>
        <p:spPr>
          <a:xfrm>
            <a:off x="1115468" y="2269286"/>
            <a:ext cx="6517766" cy="895630"/>
          </a:xfrm>
          <a:prstGeom prst="rect">
            <a:avLst/>
          </a:prstGeom>
          <a:noFill/>
        </p:spPr>
        <p:txBody>
          <a:bodyPr wrap="square" lIns="0" tIns="0" rIns="0" bIns="0" rtlCol="0">
            <a:spAutoFit/>
          </a:bodyPr>
          <a:lstStyle/>
          <a:p>
            <a:pPr lvl="0">
              <a:lnSpc>
                <a:spcPct val="95000"/>
              </a:lnSpc>
              <a:spcAft>
                <a:spcPts val="600"/>
              </a:spcAft>
              <a:buClr>
                <a:srgbClr val="8163A2"/>
              </a:buClr>
              <a:buSzPts val="1600"/>
            </a:pPr>
            <a:r>
              <a:rPr lang="fr-FR" sz="2000" b="1" dirty="0">
                <a:solidFill>
                  <a:schemeClr val="accent1"/>
                </a:solidFill>
                <a:latin typeface="Arial" panose="020B0604020202020204" pitchFamily="34" charset="0"/>
                <a:ea typeface="Calibri"/>
                <a:cs typeface="Arial" panose="020B0604020202020204" pitchFamily="34" charset="0"/>
                <a:sym typeface="Calibri"/>
              </a:rPr>
              <a:t>UN INVESTISSEMENT HISTORIQUE</a:t>
            </a:r>
          </a:p>
          <a:p>
            <a:pPr>
              <a:lnSpc>
                <a:spcPct val="95000"/>
              </a:lnSpc>
              <a:spcAft>
                <a:spcPts val="600"/>
              </a:spcAft>
              <a:buClr>
                <a:srgbClr val="8163A2"/>
              </a:buClr>
              <a:buSzPts val="1600"/>
            </a:pPr>
            <a:r>
              <a:rPr lang="fr-FR" dirty="0">
                <a:solidFill>
                  <a:schemeClr val="bg2"/>
                </a:solidFill>
                <a:latin typeface="Arial" panose="020B0604020202020204" pitchFamily="34" charset="0"/>
                <a:ea typeface="Calibri"/>
                <a:cs typeface="Arial" panose="020B0604020202020204" pitchFamily="34" charset="0"/>
                <a:sym typeface="Calibri"/>
              </a:rPr>
              <a:t>pour généraliser l’échange et le partage sécurisés de données de santé entre professionnels de santé et avec l’usager </a:t>
            </a:r>
          </a:p>
        </p:txBody>
      </p:sp>
      <p:pic>
        <p:nvPicPr>
          <p:cNvPr id="10" name="Image 9">
            <a:extLst>
              <a:ext uri="{FF2B5EF4-FFF2-40B4-BE49-F238E27FC236}">
                <a16:creationId xmlns:a16="http://schemas.microsoft.com/office/drawing/2014/main" id="{DA0719C0-3325-774B-8378-6847DEEF1D99}"/>
              </a:ext>
            </a:extLst>
          </p:cNvPr>
          <p:cNvPicPr>
            <a:picLocks noChangeAspect="1"/>
          </p:cNvPicPr>
          <p:nvPr/>
        </p:nvPicPr>
        <p:blipFill>
          <a:blip r:embed="rId2"/>
          <a:stretch>
            <a:fillRect/>
          </a:stretch>
        </p:blipFill>
        <p:spPr>
          <a:xfrm>
            <a:off x="8826727" y="2429099"/>
            <a:ext cx="1710437" cy="1710437"/>
          </a:xfrm>
          <a:prstGeom prst="rect">
            <a:avLst/>
          </a:prstGeom>
          <a:noFill/>
        </p:spPr>
      </p:pic>
      <p:sp>
        <p:nvSpPr>
          <p:cNvPr id="11" name="TextBox 44">
            <a:extLst>
              <a:ext uri="{FF2B5EF4-FFF2-40B4-BE49-F238E27FC236}">
                <a16:creationId xmlns:a16="http://schemas.microsoft.com/office/drawing/2014/main" id="{8A0971AD-E9AC-0844-932D-A66293080986}"/>
              </a:ext>
            </a:extLst>
          </p:cNvPr>
          <p:cNvSpPr txBox="1">
            <a:spLocks/>
          </p:cNvSpPr>
          <p:nvPr/>
        </p:nvSpPr>
        <p:spPr>
          <a:xfrm>
            <a:off x="4501582" y="4234416"/>
            <a:ext cx="866018" cy="308568"/>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00" b="1" dirty="0">
                <a:solidFill>
                  <a:schemeClr val="accent1"/>
                </a:solidFill>
                <a:latin typeface="Arial" panose="020B0604020202020204" pitchFamily="34" charset="0"/>
              </a:rPr>
              <a:t>Biologie</a:t>
            </a:r>
          </a:p>
        </p:txBody>
      </p:sp>
      <p:sp>
        <p:nvSpPr>
          <p:cNvPr id="12" name="Oval 51">
            <a:extLst>
              <a:ext uri="{FF2B5EF4-FFF2-40B4-BE49-F238E27FC236}">
                <a16:creationId xmlns:a16="http://schemas.microsoft.com/office/drawing/2014/main" id="{74066ECC-9026-A14B-BDF8-F0F79BBE82A4}"/>
              </a:ext>
            </a:extLst>
          </p:cNvPr>
          <p:cNvSpPr/>
          <p:nvPr/>
        </p:nvSpPr>
        <p:spPr>
          <a:xfrm>
            <a:off x="4750283" y="3849439"/>
            <a:ext cx="306000" cy="304101"/>
          </a:xfrm>
          <a:prstGeom prst="ellipse">
            <a:avLst/>
          </a:prstGeom>
          <a:solidFill>
            <a:srgbClr val="FF99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3" name="TextBox 46">
            <a:extLst>
              <a:ext uri="{FF2B5EF4-FFF2-40B4-BE49-F238E27FC236}">
                <a16:creationId xmlns:a16="http://schemas.microsoft.com/office/drawing/2014/main" id="{16246418-6FA4-BD4A-BB41-BA3CE69F0069}"/>
              </a:ext>
            </a:extLst>
          </p:cNvPr>
          <p:cNvSpPr txBox="1">
            <a:spLocks/>
          </p:cNvSpPr>
          <p:nvPr/>
        </p:nvSpPr>
        <p:spPr>
          <a:xfrm>
            <a:off x="6273062" y="4244417"/>
            <a:ext cx="1331187" cy="299387"/>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00" b="1" dirty="0">
                <a:solidFill>
                  <a:schemeClr val="accent1"/>
                </a:solidFill>
                <a:latin typeface="Arial" panose="020B0604020202020204" pitchFamily="34" charset="0"/>
              </a:rPr>
              <a:t>Médecine de ville</a:t>
            </a:r>
          </a:p>
        </p:txBody>
      </p:sp>
      <p:sp>
        <p:nvSpPr>
          <p:cNvPr id="14" name="Oval 53">
            <a:extLst>
              <a:ext uri="{FF2B5EF4-FFF2-40B4-BE49-F238E27FC236}">
                <a16:creationId xmlns:a16="http://schemas.microsoft.com/office/drawing/2014/main" id="{CBDE27E4-C7FD-0646-997B-E9163DF812AC}"/>
              </a:ext>
            </a:extLst>
          </p:cNvPr>
          <p:cNvSpPr/>
          <p:nvPr/>
        </p:nvSpPr>
        <p:spPr>
          <a:xfrm>
            <a:off x="6806390" y="3842125"/>
            <a:ext cx="306000" cy="304101"/>
          </a:xfrm>
          <a:prstGeom prst="ellipse">
            <a:avLst/>
          </a:prstGeom>
          <a:solidFill>
            <a:srgbClr val="B5162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5" name="TextBox 45">
            <a:extLst>
              <a:ext uri="{FF2B5EF4-FFF2-40B4-BE49-F238E27FC236}">
                <a16:creationId xmlns:a16="http://schemas.microsoft.com/office/drawing/2014/main" id="{CFF3DE54-3F77-E04A-9684-C2F7E58FDDB7}"/>
              </a:ext>
            </a:extLst>
          </p:cNvPr>
          <p:cNvSpPr txBox="1">
            <a:spLocks/>
          </p:cNvSpPr>
          <p:nvPr/>
        </p:nvSpPr>
        <p:spPr>
          <a:xfrm>
            <a:off x="5111788" y="4244141"/>
            <a:ext cx="1352354" cy="360815"/>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00" b="1" dirty="0">
                <a:solidFill>
                  <a:schemeClr val="accent1"/>
                </a:solidFill>
                <a:latin typeface="Arial" panose="020B0604020202020204" pitchFamily="34" charset="0"/>
              </a:rPr>
              <a:t>Radiologie</a:t>
            </a:r>
          </a:p>
        </p:txBody>
      </p:sp>
      <p:sp>
        <p:nvSpPr>
          <p:cNvPr id="16" name="Oval 52">
            <a:extLst>
              <a:ext uri="{FF2B5EF4-FFF2-40B4-BE49-F238E27FC236}">
                <a16:creationId xmlns:a16="http://schemas.microsoft.com/office/drawing/2014/main" id="{6AEF8A1E-E175-FD40-AC25-7407BD9CCC03}"/>
              </a:ext>
            </a:extLst>
          </p:cNvPr>
          <p:cNvSpPr/>
          <p:nvPr/>
        </p:nvSpPr>
        <p:spPr>
          <a:xfrm>
            <a:off x="5634965" y="3846081"/>
            <a:ext cx="306000" cy="304101"/>
          </a:xfrm>
          <a:prstGeom prst="ellipse">
            <a:avLst/>
          </a:prstGeom>
          <a:solidFill>
            <a:srgbClr val="E9419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7" name="TextBox 48">
            <a:extLst>
              <a:ext uri="{FF2B5EF4-FFF2-40B4-BE49-F238E27FC236}">
                <a16:creationId xmlns:a16="http://schemas.microsoft.com/office/drawing/2014/main" id="{790588A5-C948-9B4C-8261-F8B41641E897}"/>
              </a:ext>
            </a:extLst>
          </p:cNvPr>
          <p:cNvSpPr txBox="1">
            <a:spLocks/>
          </p:cNvSpPr>
          <p:nvPr/>
        </p:nvSpPr>
        <p:spPr>
          <a:xfrm>
            <a:off x="3262077" y="4247253"/>
            <a:ext cx="1352354" cy="200055"/>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00" b="1" dirty="0">
                <a:solidFill>
                  <a:schemeClr val="accent1"/>
                </a:solidFill>
                <a:latin typeface="Arial" panose="020B0604020202020204" pitchFamily="34" charset="0"/>
              </a:rPr>
              <a:t>Hôpital</a:t>
            </a:r>
          </a:p>
        </p:txBody>
      </p:sp>
      <p:sp>
        <p:nvSpPr>
          <p:cNvPr id="18" name="Oval 50">
            <a:extLst>
              <a:ext uri="{FF2B5EF4-FFF2-40B4-BE49-F238E27FC236}">
                <a16:creationId xmlns:a16="http://schemas.microsoft.com/office/drawing/2014/main" id="{6ED1769F-7C09-C348-935A-B6619F14D981}"/>
              </a:ext>
            </a:extLst>
          </p:cNvPr>
          <p:cNvSpPr/>
          <p:nvPr/>
        </p:nvSpPr>
        <p:spPr>
          <a:xfrm>
            <a:off x="3793264" y="3849440"/>
            <a:ext cx="306000" cy="304101"/>
          </a:xfrm>
          <a:prstGeom prst="ellipse">
            <a:avLst/>
          </a:prstGeom>
          <a:solidFill>
            <a:srgbClr val="F7D7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19" name="TextBox 34">
            <a:extLst>
              <a:ext uri="{FF2B5EF4-FFF2-40B4-BE49-F238E27FC236}">
                <a16:creationId xmlns:a16="http://schemas.microsoft.com/office/drawing/2014/main" id="{7E65C67A-A037-6A43-B72C-69187C79F39A}"/>
              </a:ext>
            </a:extLst>
          </p:cNvPr>
          <p:cNvSpPr txBox="1">
            <a:spLocks/>
          </p:cNvSpPr>
          <p:nvPr/>
        </p:nvSpPr>
        <p:spPr>
          <a:xfrm>
            <a:off x="3262077" y="4444303"/>
            <a:ext cx="1352578" cy="169277"/>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100" b="1" dirty="0">
                <a:solidFill>
                  <a:schemeClr val="accent1"/>
                </a:solidFill>
                <a:latin typeface="Arial" panose="020B0604020202020204" pitchFamily="34" charset="0"/>
              </a:rPr>
              <a:t>Public / Privé</a:t>
            </a:r>
          </a:p>
        </p:txBody>
      </p:sp>
      <p:sp>
        <p:nvSpPr>
          <p:cNvPr id="20" name="TextBox 38">
            <a:extLst>
              <a:ext uri="{FF2B5EF4-FFF2-40B4-BE49-F238E27FC236}">
                <a16:creationId xmlns:a16="http://schemas.microsoft.com/office/drawing/2014/main" id="{3578A2C8-4D41-874C-BCDC-9D4DCDC25305}"/>
              </a:ext>
            </a:extLst>
          </p:cNvPr>
          <p:cNvSpPr txBox="1">
            <a:spLocks/>
          </p:cNvSpPr>
          <p:nvPr/>
        </p:nvSpPr>
        <p:spPr>
          <a:xfrm>
            <a:off x="2243026" y="4248546"/>
            <a:ext cx="1193574" cy="210420"/>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00" b="1" dirty="0">
                <a:solidFill>
                  <a:schemeClr val="accent1"/>
                </a:solidFill>
                <a:latin typeface="Arial" panose="020B0604020202020204" pitchFamily="34" charset="0"/>
              </a:rPr>
              <a:t>Médico-social</a:t>
            </a:r>
          </a:p>
        </p:txBody>
      </p:sp>
      <p:sp>
        <p:nvSpPr>
          <p:cNvPr id="21" name="TextBox 40">
            <a:extLst>
              <a:ext uri="{FF2B5EF4-FFF2-40B4-BE49-F238E27FC236}">
                <a16:creationId xmlns:a16="http://schemas.microsoft.com/office/drawing/2014/main" id="{8EE2B83A-EC74-1C4A-A775-174D93506D72}"/>
              </a:ext>
            </a:extLst>
          </p:cNvPr>
          <p:cNvSpPr txBox="1">
            <a:spLocks/>
          </p:cNvSpPr>
          <p:nvPr/>
        </p:nvSpPr>
        <p:spPr>
          <a:xfrm>
            <a:off x="1003877" y="3873602"/>
            <a:ext cx="1163224" cy="1914814"/>
          </a:xfrm>
          <a:prstGeom prst="rect">
            <a:avLst/>
          </a:prstGeom>
          <a:solidFill>
            <a:schemeClr val="accent1"/>
          </a:solidFill>
        </p:spPr>
        <p:txBody>
          <a:bodyPr vert="horz" lIns="76200" tIns="76200" rIns="76200" bIns="76200" rtlCol="0" anchor="ctr"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fr-FR" sz="1400" b="1" dirty="0">
                <a:solidFill>
                  <a:schemeClr val="bg1"/>
                </a:solidFill>
                <a:latin typeface="Arial" panose="020B0604020202020204" pitchFamily="34" charset="0"/>
              </a:rPr>
              <a:t>Données clés </a:t>
            </a:r>
            <a:br>
              <a:rPr lang="fr-FR" sz="1400" b="1" dirty="0">
                <a:solidFill>
                  <a:schemeClr val="bg1"/>
                </a:solidFill>
                <a:latin typeface="Arial" panose="020B0604020202020204" pitchFamily="34" charset="0"/>
              </a:rPr>
            </a:br>
            <a:r>
              <a:rPr lang="fr-FR" sz="1400" b="1" dirty="0">
                <a:solidFill>
                  <a:schemeClr val="bg1"/>
                </a:solidFill>
                <a:latin typeface="Arial" panose="020B0604020202020204" pitchFamily="34" charset="0"/>
              </a:rPr>
              <a:t>du parcours </a:t>
            </a:r>
            <a:br>
              <a:rPr lang="fr-FR" sz="1400" b="1" dirty="0">
                <a:solidFill>
                  <a:schemeClr val="bg1"/>
                </a:solidFill>
                <a:latin typeface="Arial" panose="020B0604020202020204" pitchFamily="34" charset="0"/>
              </a:rPr>
            </a:br>
            <a:r>
              <a:rPr lang="fr-FR" sz="1400" b="1" dirty="0">
                <a:solidFill>
                  <a:schemeClr val="bg1"/>
                </a:solidFill>
                <a:latin typeface="Arial" panose="020B0604020202020204" pitchFamily="34" charset="0"/>
              </a:rPr>
              <a:t>de soin à digitaliser et automatiser</a:t>
            </a:r>
          </a:p>
        </p:txBody>
      </p:sp>
      <p:sp>
        <p:nvSpPr>
          <p:cNvPr id="22" name="TextBox 55">
            <a:extLst>
              <a:ext uri="{FF2B5EF4-FFF2-40B4-BE49-F238E27FC236}">
                <a16:creationId xmlns:a16="http://schemas.microsoft.com/office/drawing/2014/main" id="{9E5295B3-930D-434E-98CA-59A5F3975D1F}"/>
              </a:ext>
            </a:extLst>
          </p:cNvPr>
          <p:cNvSpPr txBox="1">
            <a:spLocks/>
          </p:cNvSpPr>
          <p:nvPr/>
        </p:nvSpPr>
        <p:spPr>
          <a:xfrm>
            <a:off x="2260306" y="4654723"/>
            <a:ext cx="1130639" cy="1133693"/>
          </a:xfrm>
          <a:prstGeom prst="rect">
            <a:avLst/>
          </a:prstGeom>
          <a:solidFill>
            <a:srgbClr val="FFFFFF"/>
          </a:solidFill>
          <a:ln>
            <a:solidFill>
              <a:srgbClr val="293265"/>
            </a:solidFill>
          </a:ln>
        </p:spPr>
        <p:txBody>
          <a:bodyPr vert="horz" lIns="76200" tIns="76200" rIns="76200" bIns="7620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00" dirty="0">
                <a:solidFill>
                  <a:schemeClr val="bg2"/>
                </a:solidFill>
                <a:latin typeface="Arial" panose="020B0604020202020204" pitchFamily="34" charset="0"/>
              </a:rPr>
              <a:t>Documents </a:t>
            </a:r>
            <a:br>
              <a:rPr lang="fr-FR" sz="1300" dirty="0">
                <a:solidFill>
                  <a:schemeClr val="bg2"/>
                </a:solidFill>
                <a:latin typeface="Arial" panose="020B0604020202020204" pitchFamily="34" charset="0"/>
              </a:rPr>
            </a:br>
            <a:r>
              <a:rPr lang="fr-FR" sz="1300" dirty="0">
                <a:solidFill>
                  <a:schemeClr val="bg2"/>
                </a:solidFill>
                <a:latin typeface="Arial" panose="020B0604020202020204" pitchFamily="34" charset="0"/>
              </a:rPr>
              <a:t>du secteur </a:t>
            </a:r>
            <a:br>
              <a:rPr lang="fr-FR" sz="1300" dirty="0">
                <a:solidFill>
                  <a:schemeClr val="bg2"/>
                </a:solidFill>
                <a:latin typeface="Arial" panose="020B0604020202020204" pitchFamily="34" charset="0"/>
              </a:rPr>
            </a:br>
            <a:r>
              <a:rPr lang="fr-FR" sz="1300" dirty="0">
                <a:solidFill>
                  <a:schemeClr val="bg2"/>
                </a:solidFill>
                <a:latin typeface="Arial" panose="020B0604020202020204" pitchFamily="34" charset="0"/>
              </a:rPr>
              <a:t>médico-social</a:t>
            </a:r>
          </a:p>
        </p:txBody>
      </p:sp>
      <p:sp>
        <p:nvSpPr>
          <p:cNvPr id="23" name="TextBox 56">
            <a:extLst>
              <a:ext uri="{FF2B5EF4-FFF2-40B4-BE49-F238E27FC236}">
                <a16:creationId xmlns:a16="http://schemas.microsoft.com/office/drawing/2014/main" id="{6D86BF4D-13BA-4A4C-870A-EA05C711D506}"/>
              </a:ext>
            </a:extLst>
          </p:cNvPr>
          <p:cNvSpPr txBox="1">
            <a:spLocks/>
          </p:cNvSpPr>
          <p:nvPr/>
        </p:nvSpPr>
        <p:spPr>
          <a:xfrm>
            <a:off x="4501583" y="4647099"/>
            <a:ext cx="842467" cy="1137922"/>
          </a:xfrm>
          <a:prstGeom prst="rect">
            <a:avLst/>
          </a:prstGeom>
          <a:solidFill>
            <a:srgbClr val="FFFFFF"/>
          </a:solidFill>
          <a:ln>
            <a:solidFill>
              <a:srgbClr val="293265"/>
            </a:solidFill>
          </a:ln>
        </p:spPr>
        <p:txBody>
          <a:bodyPr vert="horz" lIns="76200" tIns="76200" rIns="76200" bIns="7620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00" dirty="0">
                <a:solidFill>
                  <a:schemeClr val="bg2"/>
                </a:solidFill>
                <a:latin typeface="Arial" panose="020B0604020202020204" pitchFamily="34" charset="0"/>
              </a:rPr>
              <a:t>Comptes- rendus</a:t>
            </a:r>
          </a:p>
        </p:txBody>
      </p:sp>
      <p:sp>
        <p:nvSpPr>
          <p:cNvPr id="24" name="TextBox 57">
            <a:extLst>
              <a:ext uri="{FF2B5EF4-FFF2-40B4-BE49-F238E27FC236}">
                <a16:creationId xmlns:a16="http://schemas.microsoft.com/office/drawing/2014/main" id="{9E445208-2082-8A45-A02E-1A052BF21D75}"/>
              </a:ext>
            </a:extLst>
          </p:cNvPr>
          <p:cNvSpPr txBox="1">
            <a:spLocks/>
          </p:cNvSpPr>
          <p:nvPr/>
        </p:nvSpPr>
        <p:spPr>
          <a:xfrm>
            <a:off x="5407509" y="4649355"/>
            <a:ext cx="872217" cy="553998"/>
          </a:xfrm>
          <a:prstGeom prst="rect">
            <a:avLst/>
          </a:prstGeom>
          <a:solidFill>
            <a:srgbClr val="FFFFFF"/>
          </a:solidFill>
          <a:ln>
            <a:solidFill>
              <a:srgbClr val="293265"/>
            </a:solidFill>
          </a:ln>
        </p:spPr>
        <p:txBody>
          <a:bodyPr vert="horz" wrap="square" lIns="76200" tIns="76200" rIns="76200" bIns="7620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00" dirty="0">
                <a:solidFill>
                  <a:schemeClr val="bg2"/>
                </a:solidFill>
                <a:latin typeface="Arial" panose="020B0604020202020204" pitchFamily="34" charset="0"/>
              </a:rPr>
              <a:t>Comptes- rendus</a:t>
            </a:r>
          </a:p>
        </p:txBody>
      </p:sp>
      <p:sp>
        <p:nvSpPr>
          <p:cNvPr id="25" name="TextBox 59">
            <a:extLst>
              <a:ext uri="{FF2B5EF4-FFF2-40B4-BE49-F238E27FC236}">
                <a16:creationId xmlns:a16="http://schemas.microsoft.com/office/drawing/2014/main" id="{E28C2401-25BF-A84B-A1E4-E429EC615F99}"/>
              </a:ext>
            </a:extLst>
          </p:cNvPr>
          <p:cNvSpPr txBox="1">
            <a:spLocks/>
          </p:cNvSpPr>
          <p:nvPr/>
        </p:nvSpPr>
        <p:spPr>
          <a:xfrm>
            <a:off x="5405804" y="5234418"/>
            <a:ext cx="866016" cy="553998"/>
          </a:xfrm>
          <a:prstGeom prst="rect">
            <a:avLst/>
          </a:prstGeom>
          <a:solidFill>
            <a:srgbClr val="FFFFFF"/>
          </a:solidFill>
          <a:ln>
            <a:solidFill>
              <a:srgbClr val="293265"/>
            </a:solidFill>
          </a:ln>
        </p:spPr>
        <p:txBody>
          <a:bodyPr vert="horz" wrap="square" lIns="76200" tIns="76200" rIns="76200" bIns="7620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00" dirty="0">
                <a:solidFill>
                  <a:schemeClr val="bg2"/>
                </a:solidFill>
                <a:latin typeface="Arial" panose="020B0604020202020204" pitchFamily="34" charset="0"/>
              </a:rPr>
              <a:t>Données images</a:t>
            </a:r>
          </a:p>
        </p:txBody>
      </p:sp>
      <p:sp>
        <p:nvSpPr>
          <p:cNvPr id="26" name="TextBox 54">
            <a:extLst>
              <a:ext uri="{FF2B5EF4-FFF2-40B4-BE49-F238E27FC236}">
                <a16:creationId xmlns:a16="http://schemas.microsoft.com/office/drawing/2014/main" id="{1846BC7B-97B3-5048-BD5E-44B69738DD28}"/>
              </a:ext>
            </a:extLst>
          </p:cNvPr>
          <p:cNvSpPr txBox="1">
            <a:spLocks/>
          </p:cNvSpPr>
          <p:nvPr/>
        </p:nvSpPr>
        <p:spPr>
          <a:xfrm>
            <a:off x="3430854" y="4655141"/>
            <a:ext cx="1030820" cy="1133276"/>
          </a:xfrm>
          <a:prstGeom prst="rect">
            <a:avLst/>
          </a:prstGeom>
          <a:solidFill>
            <a:srgbClr val="FFFFFF"/>
          </a:solidFill>
          <a:ln>
            <a:solidFill>
              <a:srgbClr val="293265"/>
            </a:solidFill>
          </a:ln>
        </p:spPr>
        <p:txBody>
          <a:bodyPr vert="horz" lIns="76200" tIns="76200" rIns="76200" bIns="7620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fr-FR" sz="1300" dirty="0">
                <a:solidFill>
                  <a:schemeClr val="bg2"/>
                </a:solidFill>
                <a:latin typeface="Arial" panose="020B0604020202020204" pitchFamily="34" charset="0"/>
              </a:rPr>
              <a:t>Documents </a:t>
            </a:r>
            <a:br>
              <a:rPr lang="fr-FR" sz="1300" dirty="0">
                <a:solidFill>
                  <a:schemeClr val="bg2"/>
                </a:solidFill>
                <a:latin typeface="Arial" panose="020B0604020202020204" pitchFamily="34" charset="0"/>
              </a:rPr>
            </a:br>
            <a:r>
              <a:rPr lang="fr-FR" sz="1300" dirty="0">
                <a:solidFill>
                  <a:schemeClr val="bg2"/>
                </a:solidFill>
                <a:latin typeface="Arial" panose="020B0604020202020204" pitchFamily="34" charset="0"/>
              </a:rPr>
              <a:t>de sortie</a:t>
            </a:r>
          </a:p>
        </p:txBody>
      </p:sp>
      <p:sp>
        <p:nvSpPr>
          <p:cNvPr id="27" name="TextBox 58">
            <a:extLst>
              <a:ext uri="{FF2B5EF4-FFF2-40B4-BE49-F238E27FC236}">
                <a16:creationId xmlns:a16="http://schemas.microsoft.com/office/drawing/2014/main" id="{D82EF748-2918-1F4C-AE77-8B141EA8CAB1}"/>
              </a:ext>
            </a:extLst>
          </p:cNvPr>
          <p:cNvSpPr txBox="1">
            <a:spLocks/>
          </p:cNvSpPr>
          <p:nvPr/>
        </p:nvSpPr>
        <p:spPr>
          <a:xfrm>
            <a:off x="6333575" y="4628542"/>
            <a:ext cx="1187456" cy="1156480"/>
          </a:xfrm>
          <a:prstGeom prst="rect">
            <a:avLst/>
          </a:prstGeom>
          <a:solidFill>
            <a:srgbClr val="FFFFFF"/>
          </a:solidFill>
          <a:ln>
            <a:solidFill>
              <a:srgbClr val="293265"/>
            </a:solidFill>
          </a:ln>
        </p:spPr>
        <p:txBody>
          <a:bodyPr vert="horz" lIns="76200" tIns="76200" rIns="76200" bIns="7620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lnSpc>
                <a:spcPct val="90000"/>
              </a:lnSpc>
            </a:pPr>
            <a:r>
              <a:rPr lang="fr-FR" sz="1300" dirty="0">
                <a:solidFill>
                  <a:schemeClr val="bg2"/>
                </a:solidFill>
                <a:latin typeface="Arial" panose="020B0604020202020204" pitchFamily="34" charset="0"/>
              </a:rPr>
              <a:t>Volet de synthèse médicale, lettres de liaison, prescriptions</a:t>
            </a:r>
          </a:p>
        </p:txBody>
      </p:sp>
      <p:sp>
        <p:nvSpPr>
          <p:cNvPr id="35" name="Oval 73">
            <a:extLst>
              <a:ext uri="{FF2B5EF4-FFF2-40B4-BE49-F238E27FC236}">
                <a16:creationId xmlns:a16="http://schemas.microsoft.com/office/drawing/2014/main" id="{2265810D-C44D-2B46-B3E0-F3AA9F237F30}"/>
              </a:ext>
            </a:extLst>
          </p:cNvPr>
          <p:cNvSpPr/>
          <p:nvPr/>
        </p:nvSpPr>
        <p:spPr>
          <a:xfrm>
            <a:off x="2695985" y="3846081"/>
            <a:ext cx="306000" cy="304101"/>
          </a:xfrm>
          <a:prstGeom prst="ellipse">
            <a:avLst/>
          </a:prstGeom>
          <a:solidFill>
            <a:srgbClr val="92D05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fr-FR" sz="140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82044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a:xfrm>
            <a:off x="47328" y="6229647"/>
            <a:ext cx="720000" cy="288000"/>
          </a:xfrm>
        </p:spPr>
        <p:txBody>
          <a:bodyPr/>
          <a:lstStyle/>
          <a:p>
            <a:fld id="{975A587B-5814-4D9B-9598-FE9CB954CB01}" type="slidenum">
              <a:rPr lang="fr-FR" smtClean="0"/>
              <a:pPr/>
              <a:t>3</a:t>
            </a:fld>
            <a:endParaRPr lang="fr-FR" dirty="0"/>
          </a:p>
        </p:txBody>
      </p:sp>
      <p:sp>
        <p:nvSpPr>
          <p:cNvPr id="4" name="Titre 3"/>
          <p:cNvSpPr>
            <a:spLocks noGrp="1"/>
          </p:cNvSpPr>
          <p:nvPr>
            <p:ph type="title"/>
          </p:nvPr>
        </p:nvSpPr>
        <p:spPr>
          <a:xfrm>
            <a:off x="551384" y="494778"/>
            <a:ext cx="11196000" cy="1114817"/>
          </a:xfrm>
        </p:spPr>
        <p:txBody>
          <a:bodyPr/>
          <a:lstStyle/>
          <a:p>
            <a:r>
              <a:rPr lang="fr-FR" dirty="0"/>
              <a:t>Tout commence avec le Dossier médical partagé…</a:t>
            </a:r>
          </a:p>
        </p:txBody>
      </p:sp>
      <p:grpSp>
        <p:nvGrpSpPr>
          <p:cNvPr id="5" name="Group 29">
            <a:extLst>
              <a:ext uri="{FF2B5EF4-FFF2-40B4-BE49-F238E27FC236}">
                <a16:creationId xmlns:a16="http://schemas.microsoft.com/office/drawing/2014/main" id="{3CADC574-022A-4BDB-88C7-41048C0DFC2A}"/>
              </a:ext>
            </a:extLst>
          </p:cNvPr>
          <p:cNvGrpSpPr/>
          <p:nvPr/>
        </p:nvGrpSpPr>
        <p:grpSpPr>
          <a:xfrm>
            <a:off x="463901" y="4365104"/>
            <a:ext cx="4459372" cy="2156265"/>
            <a:chOff x="418881" y="4163858"/>
            <a:chExt cx="4459372" cy="2156265"/>
          </a:xfrm>
        </p:grpSpPr>
        <p:sp>
          <p:nvSpPr>
            <p:cNvPr id="6" name="Rectangle 5">
              <a:extLst>
                <a:ext uri="{FF2B5EF4-FFF2-40B4-BE49-F238E27FC236}">
                  <a16:creationId xmlns:a16="http://schemas.microsoft.com/office/drawing/2014/main" id="{802E5F48-5F9F-4F64-80E6-FE678439D568}"/>
                </a:ext>
              </a:extLst>
            </p:cNvPr>
            <p:cNvSpPr/>
            <p:nvPr/>
          </p:nvSpPr>
          <p:spPr>
            <a:xfrm>
              <a:off x="1260290" y="4745489"/>
              <a:ext cx="361796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2"/>
                  </a:solidFill>
                  <a:effectLst/>
                  <a:uLnTx/>
                  <a:uFillTx/>
                  <a:cs typeface="EucrosiaUPC" panose="020B0502040204020203" pitchFamily="18" charset="-34"/>
                </a:rPr>
                <a:t>Portail web patient (Web 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2"/>
                  </a:solidFill>
                  <a:effectLst/>
                  <a:uLnTx/>
                  <a:uFillTx/>
                  <a:cs typeface="EucrosiaUPC" panose="020B0502040204020203" pitchFamily="18" charset="-34"/>
                </a:rPr>
                <a:t>Application mobile DMP</a:t>
              </a:r>
            </a:p>
          </p:txBody>
        </p:sp>
        <p:sp>
          <p:nvSpPr>
            <p:cNvPr id="7" name="Rectangle 6">
              <a:extLst>
                <a:ext uri="{FF2B5EF4-FFF2-40B4-BE49-F238E27FC236}">
                  <a16:creationId xmlns:a16="http://schemas.microsoft.com/office/drawing/2014/main" id="{7AF272F1-748C-4E3D-83E2-BEEC3C39DF29}"/>
                </a:ext>
              </a:extLst>
            </p:cNvPr>
            <p:cNvSpPr/>
            <p:nvPr/>
          </p:nvSpPr>
          <p:spPr>
            <a:xfrm>
              <a:off x="1260290" y="5508277"/>
              <a:ext cx="3617963"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2"/>
                  </a:solidFill>
                  <a:effectLst/>
                  <a:uLnTx/>
                  <a:uFillTx/>
                  <a:cs typeface="EucrosiaUPC" panose="020B0502040204020203" pitchFamily="18" charset="-34"/>
                </a:rPr>
                <a:t>Portail web PS (Web PS)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schemeClr val="bg2"/>
                  </a:solidFill>
                  <a:effectLst/>
                  <a:uLnTx/>
                  <a:uFillTx/>
                  <a:cs typeface="EucrosiaUPC" panose="020B0502040204020203" pitchFamily="18" charset="-34"/>
                </a:rPr>
                <a:t>Logiciels métiers DMP-Compatibles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schemeClr val="bg2"/>
                </a:solidFill>
                <a:effectLst/>
                <a:uLnTx/>
                <a:uFillTx/>
                <a:cs typeface="EucrosiaUPC" panose="020B0502040204020203" pitchFamily="18" charset="-34"/>
              </a:endParaRPr>
            </a:p>
          </p:txBody>
        </p:sp>
        <p:grpSp>
          <p:nvGrpSpPr>
            <p:cNvPr id="8" name="Group 28">
              <a:extLst>
                <a:ext uri="{FF2B5EF4-FFF2-40B4-BE49-F238E27FC236}">
                  <a16:creationId xmlns:a16="http://schemas.microsoft.com/office/drawing/2014/main" id="{782BA524-F8AB-4179-83D2-64005A2BCFA2}"/>
                </a:ext>
              </a:extLst>
            </p:cNvPr>
            <p:cNvGrpSpPr/>
            <p:nvPr/>
          </p:nvGrpSpPr>
          <p:grpSpPr>
            <a:xfrm>
              <a:off x="418881" y="4163858"/>
              <a:ext cx="4025785" cy="2156265"/>
              <a:chOff x="418881" y="4163858"/>
              <a:chExt cx="4025785" cy="2156265"/>
            </a:xfrm>
          </p:grpSpPr>
          <p:sp>
            <p:nvSpPr>
              <p:cNvPr id="9" name="TextBox 5">
                <a:extLst>
                  <a:ext uri="{FF2B5EF4-FFF2-40B4-BE49-F238E27FC236}">
                    <a16:creationId xmlns:a16="http://schemas.microsoft.com/office/drawing/2014/main" id="{20D0F0C0-FC36-480C-9819-4ACAC32243E6}"/>
                  </a:ext>
                </a:extLst>
              </p:cNvPr>
              <p:cNvSpPr txBox="1"/>
              <p:nvPr/>
            </p:nvSpPr>
            <p:spPr>
              <a:xfrm>
                <a:off x="914400" y="4208037"/>
                <a:ext cx="3530266" cy="272382"/>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85000"/>
                  </a:lnSpc>
                  <a:spcBef>
                    <a:spcPts val="0"/>
                  </a:spcBef>
                  <a:spcAft>
                    <a:spcPts val="600"/>
                  </a:spcAft>
                  <a:buClr>
                    <a:srgbClr val="808080"/>
                  </a:buClr>
                  <a:buSzPct val="70000"/>
                  <a:buFontTx/>
                  <a:buNone/>
                  <a:tabLst/>
                  <a:defRPr/>
                </a:pPr>
                <a:r>
                  <a:rPr kumimoji="0" lang="en-US" sz="1800" b="1" i="0" u="none" strike="noStrike" kern="1200" cap="none" spc="0" normalizeH="0" baseline="0" noProof="0" dirty="0">
                    <a:ln>
                      <a:noFill/>
                    </a:ln>
                    <a:solidFill>
                      <a:srgbClr val="0C419A"/>
                    </a:solidFill>
                    <a:effectLst/>
                    <a:uLnTx/>
                    <a:uFillTx/>
                    <a:cs typeface="Arial"/>
                  </a:rPr>
                  <a:t>Comment </a:t>
                </a:r>
                <a:r>
                  <a:rPr kumimoji="0" lang="fr-FR" sz="1800" b="1" i="0" u="none" strike="noStrike" kern="1200" cap="none" spc="0" normalizeH="0" baseline="0" dirty="0">
                    <a:ln>
                      <a:noFill/>
                    </a:ln>
                    <a:solidFill>
                      <a:srgbClr val="0C419A"/>
                    </a:solidFill>
                    <a:effectLst/>
                    <a:uLnTx/>
                    <a:uFillTx/>
                    <a:cs typeface="Arial"/>
                  </a:rPr>
                  <a:t>accéder</a:t>
                </a:r>
                <a:r>
                  <a:rPr kumimoji="0" lang="en-US" sz="1800" b="1" i="0" u="none" strike="noStrike" kern="1200" cap="none" spc="0" normalizeH="0" baseline="0" noProof="0" dirty="0">
                    <a:ln>
                      <a:noFill/>
                    </a:ln>
                    <a:solidFill>
                      <a:srgbClr val="0C419A"/>
                    </a:solidFill>
                    <a:effectLst/>
                    <a:uLnTx/>
                    <a:uFillTx/>
                    <a:cs typeface="Arial"/>
                  </a:rPr>
                  <a:t> au DMP ? </a:t>
                </a:r>
              </a:p>
            </p:txBody>
          </p:sp>
          <p:sp>
            <p:nvSpPr>
              <p:cNvPr id="10" name="Rectangle 9">
                <a:extLst>
                  <a:ext uri="{FF2B5EF4-FFF2-40B4-BE49-F238E27FC236}">
                    <a16:creationId xmlns:a16="http://schemas.microsoft.com/office/drawing/2014/main" id="{4010DC73-C4EE-4034-8E9B-50AC3BF76FFC}"/>
                  </a:ext>
                </a:extLst>
              </p:cNvPr>
              <p:cNvSpPr/>
              <p:nvPr/>
            </p:nvSpPr>
            <p:spPr>
              <a:xfrm>
                <a:off x="2625107" y="4564859"/>
                <a:ext cx="24718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a:ln>
                      <a:noFill/>
                    </a:ln>
                    <a:solidFill>
                      <a:srgbClr val="191919"/>
                    </a:solidFill>
                    <a:effectLst/>
                    <a:uLnTx/>
                    <a:uFillTx/>
                    <a:cs typeface="EucrosiaUPC" panose="020B0502040204020203" pitchFamily="18" charset="-34"/>
                  </a:rPr>
                  <a:t> </a:t>
                </a:r>
                <a:endParaRPr kumimoji="0" lang="fr-FR" sz="1400" b="0" i="0" u="none" strike="noStrike" kern="1200" cap="none" spc="0" normalizeH="0" baseline="0" noProof="0">
                  <a:ln>
                    <a:noFill/>
                  </a:ln>
                  <a:solidFill>
                    <a:srgbClr val="191919"/>
                  </a:solidFill>
                  <a:effectLst/>
                  <a:uLnTx/>
                  <a:uFillTx/>
                  <a:cs typeface="EucrosiaUPC" panose="020B0502040204020203" pitchFamily="18" charset="-34"/>
                </a:endParaRPr>
              </a:p>
            </p:txBody>
          </p:sp>
          <p:pic>
            <p:nvPicPr>
              <p:cNvPr id="11" name="Graphic 16" descr="Doctor">
                <a:extLst>
                  <a:ext uri="{FF2B5EF4-FFF2-40B4-BE49-F238E27FC236}">
                    <a16:creationId xmlns:a16="http://schemas.microsoft.com/office/drawing/2014/main" id="{98D1828D-96F0-4B59-A96C-FC02E0A41B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0873" y="5482197"/>
                <a:ext cx="523220" cy="523220"/>
              </a:xfrm>
              <a:prstGeom prst="rect">
                <a:avLst/>
              </a:prstGeom>
            </p:spPr>
          </p:pic>
          <p:pic>
            <p:nvPicPr>
              <p:cNvPr id="12" name="Graphic 17" descr="User">
                <a:extLst>
                  <a:ext uri="{FF2B5EF4-FFF2-40B4-BE49-F238E27FC236}">
                    <a16:creationId xmlns:a16="http://schemas.microsoft.com/office/drawing/2014/main" id="{F0248367-F18B-415D-9082-9C15B4E336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3419" y="4745489"/>
                <a:ext cx="523220" cy="523220"/>
              </a:xfrm>
              <a:prstGeom prst="rect">
                <a:avLst/>
              </a:prstGeom>
            </p:spPr>
          </p:pic>
          <p:sp>
            <p:nvSpPr>
              <p:cNvPr id="13" name="Rectangle 12">
                <a:extLst>
                  <a:ext uri="{FF2B5EF4-FFF2-40B4-BE49-F238E27FC236}">
                    <a16:creationId xmlns:a16="http://schemas.microsoft.com/office/drawing/2014/main" id="{B0181FBD-F822-48E1-A4B1-8B0A050393BC}"/>
                  </a:ext>
                </a:extLst>
              </p:cNvPr>
              <p:cNvSpPr/>
              <p:nvPr/>
            </p:nvSpPr>
            <p:spPr>
              <a:xfrm>
                <a:off x="545748" y="5151256"/>
                <a:ext cx="773917"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191919"/>
                    </a:solidFill>
                    <a:effectLst/>
                    <a:uLnTx/>
                    <a:uFillTx/>
                    <a:cs typeface="EucrosiaUPC" panose="020B0502040204020203" pitchFamily="18" charset="-34"/>
                  </a:rPr>
                  <a:t>Patient</a:t>
                </a:r>
                <a:endParaRPr kumimoji="0" lang="fr-FR" sz="1200" b="0" i="1" u="none" strike="noStrike" kern="1200" cap="none" spc="0" normalizeH="0" baseline="0" noProof="0" dirty="0">
                  <a:ln>
                    <a:noFill/>
                  </a:ln>
                  <a:solidFill>
                    <a:srgbClr val="191919"/>
                  </a:solidFill>
                  <a:effectLst/>
                  <a:uLnTx/>
                  <a:uFillTx/>
                  <a:cs typeface="EucrosiaUPC" panose="020B0502040204020203" pitchFamily="18" charset="-34"/>
                </a:endParaRPr>
              </a:p>
            </p:txBody>
          </p:sp>
          <p:sp>
            <p:nvSpPr>
              <p:cNvPr id="14" name="Rectangle 13">
                <a:extLst>
                  <a:ext uri="{FF2B5EF4-FFF2-40B4-BE49-F238E27FC236}">
                    <a16:creationId xmlns:a16="http://schemas.microsoft.com/office/drawing/2014/main" id="{3158FB03-BD60-4B90-9B36-0B1D0E03D8C5}"/>
                  </a:ext>
                </a:extLst>
              </p:cNvPr>
              <p:cNvSpPr/>
              <p:nvPr/>
            </p:nvSpPr>
            <p:spPr>
              <a:xfrm>
                <a:off x="418881" y="5920013"/>
                <a:ext cx="99103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dirty="0">
                    <a:ln>
                      <a:noFill/>
                    </a:ln>
                    <a:solidFill>
                      <a:srgbClr val="191919"/>
                    </a:solidFill>
                    <a:effectLst/>
                    <a:uLnTx/>
                    <a:uFillTx/>
                    <a:cs typeface="EucrosiaUPC" panose="020B0502040204020203" pitchFamily="18" charset="-34"/>
                  </a:rPr>
                  <a:t>Professionnel de Santé</a:t>
                </a:r>
              </a:p>
            </p:txBody>
          </p:sp>
          <p:pic>
            <p:nvPicPr>
              <p:cNvPr id="15" name="Graphic 20" descr="Information">
                <a:extLst>
                  <a:ext uri="{FF2B5EF4-FFF2-40B4-BE49-F238E27FC236}">
                    <a16:creationId xmlns:a16="http://schemas.microsoft.com/office/drawing/2014/main" id="{BB2F3141-568F-4251-A5C0-72F15B43399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1743" y="4163858"/>
                <a:ext cx="360740" cy="360740"/>
              </a:xfrm>
              <a:prstGeom prst="rect">
                <a:avLst/>
              </a:prstGeom>
            </p:spPr>
          </p:pic>
        </p:grpSp>
      </p:grpSp>
      <p:sp>
        <p:nvSpPr>
          <p:cNvPr id="23" name="Rectangle 22">
            <a:extLst>
              <a:ext uri="{FF2B5EF4-FFF2-40B4-BE49-F238E27FC236}">
                <a16:creationId xmlns:a16="http://schemas.microsoft.com/office/drawing/2014/main" id="{7DE53495-F6BB-4D1F-BABF-7562CA6238E0}"/>
              </a:ext>
            </a:extLst>
          </p:cNvPr>
          <p:cNvSpPr/>
          <p:nvPr/>
        </p:nvSpPr>
        <p:spPr>
          <a:xfrm>
            <a:off x="556173" y="1765958"/>
            <a:ext cx="11377982" cy="2462213"/>
          </a:xfrm>
          <a:prstGeom prst="rect">
            <a:avLst/>
          </a:prstGeom>
          <a:solidFill>
            <a:schemeClr val="bg1">
              <a:lumMod val="9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dirty="0">
              <a:ln>
                <a:noFill/>
              </a:ln>
              <a:solidFill>
                <a:schemeClr val="bg2"/>
              </a:solidFill>
              <a:effectLst/>
              <a:uLnTx/>
              <a:uFillTx/>
              <a:ea typeface="+mn-ea"/>
              <a:cs typeface="+mn-cs"/>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lang="fr-FR" sz="3200" dirty="0">
              <a:solidFill>
                <a:schemeClr val="bg2"/>
              </a:solidFill>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dirty="0">
              <a:ln>
                <a:noFill/>
              </a:ln>
              <a:solidFill>
                <a:schemeClr val="bg2"/>
              </a:solidFill>
              <a:effectLst/>
              <a:uLnTx/>
              <a:uFillTx/>
              <a:ea typeface="+mn-ea"/>
              <a:cs typeface="+mn-cs"/>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lang="fr-FR" sz="3200" dirty="0">
              <a:solidFill>
                <a:schemeClr val="bg2"/>
              </a:solidFill>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dirty="0">
              <a:ln>
                <a:noFill/>
              </a:ln>
              <a:solidFill>
                <a:schemeClr val="bg2"/>
              </a:solidFill>
              <a:effectLst/>
              <a:uLnTx/>
              <a:uFillTx/>
              <a:ea typeface="+mn-ea"/>
              <a:cs typeface="+mn-cs"/>
              <a:sym typeface="Helvetica Neue Medium"/>
            </a:endParaRPr>
          </a:p>
        </p:txBody>
      </p:sp>
      <p:sp>
        <p:nvSpPr>
          <p:cNvPr id="24" name="Rectangle: Rounded Corners 3">
            <a:extLst>
              <a:ext uri="{FF2B5EF4-FFF2-40B4-BE49-F238E27FC236}">
                <a16:creationId xmlns:a16="http://schemas.microsoft.com/office/drawing/2014/main" id="{3C1D705A-36B0-49EF-A9C0-B475543959FE}"/>
              </a:ext>
            </a:extLst>
          </p:cNvPr>
          <p:cNvSpPr/>
          <p:nvPr/>
        </p:nvSpPr>
        <p:spPr>
          <a:xfrm>
            <a:off x="7054231" y="4437112"/>
            <a:ext cx="4879923" cy="2163465"/>
          </a:xfrm>
          <a:prstGeom prst="rect">
            <a:avLst/>
          </a:prstGeom>
          <a:solidFill>
            <a:schemeClr val="accent5">
              <a:lumMod val="20000"/>
              <a:lumOff val="80000"/>
            </a:schemeClr>
          </a:solidFill>
          <a:ln w="12700" cap="flat">
            <a:solidFill>
              <a:schemeClr val="tx1"/>
            </a:solidFill>
            <a:prstDash val="sysDot"/>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a:ln>
                <a:noFill/>
              </a:ln>
              <a:solidFill>
                <a:srgbClr val="FFFFFF"/>
              </a:solidFill>
              <a:effectLst/>
              <a:uLnTx/>
              <a:uFillTx/>
              <a:ea typeface="+mn-ea"/>
              <a:cs typeface="+mn-cs"/>
              <a:sym typeface="Helvetica Neue Medium"/>
            </a:endParaRPr>
          </a:p>
        </p:txBody>
      </p:sp>
      <p:sp>
        <p:nvSpPr>
          <p:cNvPr id="25" name="TextBox 4">
            <a:extLst>
              <a:ext uri="{FF2B5EF4-FFF2-40B4-BE49-F238E27FC236}">
                <a16:creationId xmlns:a16="http://schemas.microsoft.com/office/drawing/2014/main" id="{70B82E98-2C24-4322-985D-C61673D38CC2}"/>
              </a:ext>
            </a:extLst>
          </p:cNvPr>
          <p:cNvSpPr txBox="1"/>
          <p:nvPr/>
        </p:nvSpPr>
        <p:spPr>
          <a:xfrm>
            <a:off x="1061051" y="2349226"/>
            <a:ext cx="10003501" cy="1655838"/>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356235" marR="0" lvl="0" indent="-356235" algn="l" defTabSz="914400" rtl="0" eaLnBrk="1" fontAlgn="auto" latinLnBrk="0" hangingPunct="1">
              <a:lnSpc>
                <a:spcPct val="85000"/>
              </a:lnSpc>
              <a:spcBef>
                <a:spcPts val="0"/>
              </a:spcBef>
              <a:spcAft>
                <a:spcPts val="600"/>
              </a:spcAft>
              <a:buClr>
                <a:srgbClr val="FFE600"/>
              </a:buClr>
              <a:buSzPct val="70000"/>
              <a:buFont typeface="Arial" pitchFamily="34" charset="0"/>
              <a:buChar char="►"/>
              <a:tabLst/>
              <a:defRPr/>
            </a:pPr>
            <a:r>
              <a:rPr kumimoji="0" lang="fr-FR" sz="1600" b="0" i="0" u="none" strike="noStrike" kern="1200" cap="none" spc="0" normalizeH="0" baseline="0" dirty="0">
                <a:ln>
                  <a:noFill/>
                </a:ln>
                <a:solidFill>
                  <a:schemeClr val="bg2"/>
                </a:solidFill>
                <a:effectLst/>
                <a:uLnTx/>
                <a:uFillTx/>
              </a:rPr>
              <a:t>Le Dossier </a:t>
            </a:r>
            <a:r>
              <a:rPr lang="fr-FR" sz="1600" dirty="0">
                <a:solidFill>
                  <a:schemeClr val="bg2"/>
                </a:solidFill>
              </a:rPr>
              <a:t>M</a:t>
            </a:r>
            <a:r>
              <a:rPr kumimoji="0" lang="fr-FR" sz="1600" b="0" i="0" u="none" strike="noStrike" kern="1200" cap="none" spc="0" normalizeH="0" baseline="0" dirty="0">
                <a:ln>
                  <a:noFill/>
                </a:ln>
                <a:solidFill>
                  <a:schemeClr val="bg2"/>
                </a:solidFill>
                <a:effectLst/>
                <a:uLnTx/>
                <a:uFillTx/>
              </a:rPr>
              <a:t>édical </a:t>
            </a:r>
            <a:r>
              <a:rPr lang="fr-FR" sz="1600" dirty="0">
                <a:solidFill>
                  <a:schemeClr val="bg2"/>
                </a:solidFill>
              </a:rPr>
              <a:t>P</a:t>
            </a:r>
            <a:r>
              <a:rPr kumimoji="0" lang="fr-FR" sz="1600" b="0" i="0" u="none" strike="noStrike" kern="1200" cap="none" spc="0" normalizeH="0" baseline="0" dirty="0">
                <a:ln>
                  <a:noFill/>
                </a:ln>
                <a:solidFill>
                  <a:schemeClr val="bg2"/>
                </a:solidFill>
                <a:effectLst/>
                <a:uLnTx/>
                <a:uFillTx/>
              </a:rPr>
              <a:t>artagé (DMP) est un carnet de santé </a:t>
            </a:r>
            <a:r>
              <a:rPr kumimoji="0" lang="fr-FR" sz="1600" b="1" i="0" u="none" strike="noStrike" kern="1200" cap="none" spc="0" normalizeH="0" baseline="0" dirty="0">
                <a:ln>
                  <a:noFill/>
                </a:ln>
                <a:solidFill>
                  <a:schemeClr val="bg2"/>
                </a:solidFill>
                <a:effectLst/>
                <a:uLnTx/>
                <a:uFillTx/>
              </a:rPr>
              <a:t>informatisé</a:t>
            </a:r>
            <a:r>
              <a:rPr kumimoji="0" lang="fr-FR" sz="1600" b="0" i="0" u="none" strike="noStrike" kern="1200" cap="none" spc="0" normalizeH="0" baseline="0" dirty="0">
                <a:ln>
                  <a:noFill/>
                </a:ln>
                <a:solidFill>
                  <a:schemeClr val="bg2"/>
                </a:solidFill>
                <a:effectLst/>
                <a:uLnTx/>
                <a:uFillTx/>
              </a:rPr>
              <a:t> et </a:t>
            </a:r>
            <a:r>
              <a:rPr kumimoji="0" lang="fr-FR" sz="1600" b="1" i="0" u="none" strike="noStrike" kern="1200" cap="none" spc="0" normalizeH="0" baseline="0" dirty="0">
                <a:ln>
                  <a:noFill/>
                </a:ln>
                <a:solidFill>
                  <a:schemeClr val="bg2"/>
                </a:solidFill>
                <a:effectLst/>
                <a:uLnTx/>
                <a:uFillTx/>
              </a:rPr>
              <a:t>sécurisé</a:t>
            </a:r>
            <a:r>
              <a:rPr kumimoji="0" lang="fr-FR" sz="1600" b="0" i="0" u="none" strike="noStrike" kern="1200" cap="none" spc="0" normalizeH="0" baseline="0" dirty="0">
                <a:ln>
                  <a:noFill/>
                </a:ln>
                <a:solidFill>
                  <a:schemeClr val="bg2"/>
                </a:solidFill>
                <a:effectLst/>
                <a:uLnTx/>
                <a:uFillTx/>
              </a:rPr>
              <a:t>, </a:t>
            </a:r>
            <a:r>
              <a:rPr kumimoji="0" lang="fr-FR" sz="1600" b="1" i="0" u="none" strike="noStrike" kern="1200" cap="none" spc="0" normalizeH="0" baseline="0" dirty="0">
                <a:ln>
                  <a:noFill/>
                </a:ln>
                <a:solidFill>
                  <a:schemeClr val="bg2"/>
                </a:solidFill>
                <a:effectLst/>
                <a:uLnTx/>
                <a:uFillTx/>
              </a:rPr>
              <a:t>accessible sur Internet</a:t>
            </a:r>
            <a:r>
              <a:rPr kumimoji="0" lang="fr-FR" sz="1600" b="0" i="0" u="none" strike="noStrike" kern="1200" cap="none" spc="0" normalizeH="0" baseline="0" dirty="0">
                <a:ln>
                  <a:noFill/>
                </a:ln>
                <a:solidFill>
                  <a:schemeClr val="bg2"/>
                </a:solidFill>
                <a:effectLst/>
                <a:uLnTx/>
                <a:uFillTx/>
              </a:rPr>
              <a:t>.</a:t>
            </a:r>
          </a:p>
          <a:p>
            <a:pPr marL="356235" marR="0" lvl="0" indent="-356235" algn="l" defTabSz="914400" rtl="0" eaLnBrk="1" fontAlgn="auto" latinLnBrk="0" hangingPunct="1">
              <a:lnSpc>
                <a:spcPct val="85000"/>
              </a:lnSpc>
              <a:spcBef>
                <a:spcPts val="0"/>
              </a:spcBef>
              <a:spcAft>
                <a:spcPts val="600"/>
              </a:spcAft>
              <a:buClr>
                <a:srgbClr val="FFE600"/>
              </a:buClr>
              <a:buSzPct val="70000"/>
              <a:buFont typeface="Arial" pitchFamily="34" charset="0"/>
              <a:buChar char="►"/>
              <a:tabLst/>
              <a:defRPr/>
            </a:pPr>
            <a:r>
              <a:rPr kumimoji="0" lang="fr-FR" sz="1600" b="0" i="0" u="none" strike="noStrike" kern="1200" cap="none" spc="0" normalizeH="0" baseline="0" dirty="0">
                <a:ln>
                  <a:noFill/>
                </a:ln>
                <a:solidFill>
                  <a:schemeClr val="bg2"/>
                </a:solidFill>
                <a:effectLst/>
                <a:uLnTx/>
                <a:uFillTx/>
              </a:rPr>
              <a:t>Il contient </a:t>
            </a:r>
            <a:r>
              <a:rPr kumimoji="0" lang="fr-FR" sz="1600" b="1" i="0" u="none" strike="noStrike" kern="1200" cap="none" spc="0" normalizeH="0" baseline="0" dirty="0">
                <a:ln>
                  <a:noFill/>
                </a:ln>
                <a:solidFill>
                  <a:schemeClr val="bg2"/>
                </a:solidFill>
                <a:effectLst/>
                <a:uLnTx/>
                <a:uFillTx/>
              </a:rPr>
              <a:t>toutes les informations de santé </a:t>
            </a:r>
            <a:r>
              <a:rPr kumimoji="0" lang="fr-FR" sz="1600" b="0" i="0" u="none" strike="noStrike" kern="1200" cap="none" spc="0" normalizeH="0" baseline="0" dirty="0">
                <a:ln>
                  <a:noFill/>
                </a:ln>
                <a:solidFill>
                  <a:schemeClr val="bg2"/>
                </a:solidFill>
                <a:effectLst/>
                <a:uLnTx/>
                <a:uFillTx/>
              </a:rPr>
              <a:t>de l’usager : comptes rendus hospitaliers et radiologiques, résultats d'analyses de biologie, antécédents et allergies, actes importants réalisés, don d’organes, directives anticipées...</a:t>
            </a:r>
          </a:p>
          <a:p>
            <a:pPr marL="356235" marR="0" lvl="0" indent="-356235" algn="l" defTabSz="914400" rtl="0" eaLnBrk="1" fontAlgn="auto" latinLnBrk="0" hangingPunct="1">
              <a:lnSpc>
                <a:spcPct val="85000"/>
              </a:lnSpc>
              <a:spcBef>
                <a:spcPts val="0"/>
              </a:spcBef>
              <a:spcAft>
                <a:spcPts val="600"/>
              </a:spcAft>
              <a:buClr>
                <a:srgbClr val="FFE600"/>
              </a:buClr>
              <a:buSzPct val="70000"/>
              <a:buFont typeface="Arial" pitchFamily="34" charset="0"/>
              <a:buChar char="►"/>
              <a:tabLst/>
              <a:defRPr/>
            </a:pPr>
            <a:r>
              <a:rPr kumimoji="0" lang="fr-FR" sz="1600" b="0" i="0" u="none" strike="noStrike" kern="1200" cap="none" spc="0" normalizeH="0" baseline="0" dirty="0">
                <a:ln>
                  <a:noFill/>
                </a:ln>
                <a:solidFill>
                  <a:schemeClr val="bg2"/>
                </a:solidFill>
                <a:effectLst/>
                <a:uLnTx/>
                <a:uFillTx/>
              </a:rPr>
              <a:t>Il permet à l’usager de </a:t>
            </a:r>
            <a:r>
              <a:rPr kumimoji="0" lang="fr-FR" sz="1600" b="1" i="0" u="none" strike="noStrike" kern="1200" cap="none" spc="0" normalizeH="0" baseline="0" dirty="0">
                <a:ln>
                  <a:noFill/>
                </a:ln>
                <a:solidFill>
                  <a:schemeClr val="bg2"/>
                </a:solidFill>
                <a:effectLst/>
                <a:uLnTx/>
                <a:uFillTx/>
              </a:rPr>
              <a:t>partager ses informations </a:t>
            </a:r>
            <a:r>
              <a:rPr kumimoji="0" lang="fr-FR" sz="1600" b="0" i="0" u="none" strike="noStrike" kern="1200" cap="none" spc="0" normalizeH="0" baseline="0" dirty="0">
                <a:ln>
                  <a:noFill/>
                </a:ln>
                <a:solidFill>
                  <a:schemeClr val="bg2"/>
                </a:solidFill>
                <a:effectLst/>
                <a:uLnTx/>
                <a:uFillTx/>
              </a:rPr>
              <a:t>de santé avec les professionnels de santé de son choix, afin d’améliorer sa prise en charge. </a:t>
            </a:r>
            <a:endParaRPr kumimoji="0" lang="fr-FR" sz="1600" b="0" i="0" u="none" strike="noStrike" kern="1200" cap="none" spc="0" normalizeH="0" baseline="0" dirty="0">
              <a:ln>
                <a:noFill/>
              </a:ln>
              <a:solidFill>
                <a:schemeClr val="bg2"/>
              </a:solidFill>
              <a:effectLst/>
              <a:uLnTx/>
              <a:uFillTx/>
              <a:cs typeface="EucrosiaUPC" panose="020B0502040204020203" pitchFamily="18" charset="-34"/>
            </a:endParaRPr>
          </a:p>
        </p:txBody>
      </p:sp>
      <p:sp>
        <p:nvSpPr>
          <p:cNvPr id="26" name="TextBox 9">
            <a:extLst>
              <a:ext uri="{FF2B5EF4-FFF2-40B4-BE49-F238E27FC236}">
                <a16:creationId xmlns:a16="http://schemas.microsoft.com/office/drawing/2014/main" id="{FF55DBEE-95AB-4011-9DE8-64BA87F055AC}"/>
              </a:ext>
            </a:extLst>
          </p:cNvPr>
          <p:cNvSpPr txBox="1"/>
          <p:nvPr/>
        </p:nvSpPr>
        <p:spPr>
          <a:xfrm>
            <a:off x="656999" y="1935464"/>
            <a:ext cx="2633472" cy="272382"/>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800" b="1" i="0" u="none" strike="noStrike" kern="1200" cap="none" spc="0" normalizeH="0" baseline="0" dirty="0">
                <a:ln>
                  <a:noFill/>
                </a:ln>
                <a:solidFill>
                  <a:schemeClr val="bg2"/>
                </a:solidFill>
                <a:effectLst/>
                <a:uLnTx/>
                <a:uFillTx/>
                <a:cs typeface="Arial"/>
              </a:rPr>
              <a:t>Le DMP en bref </a:t>
            </a:r>
          </a:p>
        </p:txBody>
      </p:sp>
      <p:sp>
        <p:nvSpPr>
          <p:cNvPr id="27" name="TextBox 10">
            <a:extLst>
              <a:ext uri="{FF2B5EF4-FFF2-40B4-BE49-F238E27FC236}">
                <a16:creationId xmlns:a16="http://schemas.microsoft.com/office/drawing/2014/main" id="{A86DF87E-8714-459E-83B0-2E4D34FC5F94}"/>
              </a:ext>
            </a:extLst>
          </p:cNvPr>
          <p:cNvSpPr txBox="1"/>
          <p:nvPr/>
        </p:nvSpPr>
        <p:spPr>
          <a:xfrm>
            <a:off x="7472085" y="4542271"/>
            <a:ext cx="3777076" cy="246221"/>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600" b="1" i="0" u="none" strike="noStrike" kern="1200" cap="none" spc="0" normalizeH="0" baseline="0" dirty="0">
                <a:ln>
                  <a:noFill/>
                </a:ln>
                <a:solidFill>
                  <a:schemeClr val="bg2"/>
                </a:solidFill>
                <a:effectLst/>
                <a:uLnTx/>
                <a:uFillTx/>
                <a:cs typeface="Arial"/>
              </a:rPr>
              <a:t>Quelques chiffres clés </a:t>
            </a:r>
          </a:p>
        </p:txBody>
      </p:sp>
      <p:pic>
        <p:nvPicPr>
          <p:cNvPr id="29" name="Graphic 14" descr="Open folder">
            <a:extLst>
              <a:ext uri="{FF2B5EF4-FFF2-40B4-BE49-F238E27FC236}">
                <a16:creationId xmlns:a16="http://schemas.microsoft.com/office/drawing/2014/main" id="{88ED7C01-A1A4-4835-9B10-8B1344F64E30}"/>
              </a:ext>
            </a:extLst>
          </p:cNvPr>
          <p:cNvPicPr>
            <a:picLocks noChangeAspect="1"/>
          </p:cNvPicPr>
          <p:nvPr/>
        </p:nvPicPr>
        <p:blipFill>
          <a:blip r:embed="rId8">
            <a:biLevel thresh="25000"/>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4824" y="4744815"/>
            <a:ext cx="508707" cy="508707"/>
          </a:xfrm>
          <a:prstGeom prst="rect">
            <a:avLst/>
          </a:prstGeom>
          <a:solidFill>
            <a:schemeClr val="tx1"/>
          </a:solidFill>
        </p:spPr>
      </p:pic>
      <p:pic>
        <p:nvPicPr>
          <p:cNvPr id="30" name="Graphic 15" descr="Download">
            <a:extLst>
              <a:ext uri="{FF2B5EF4-FFF2-40B4-BE49-F238E27FC236}">
                <a16:creationId xmlns:a16="http://schemas.microsoft.com/office/drawing/2014/main" id="{EE523E36-8D66-4A9D-A7E2-6F9505249CBC}"/>
              </a:ext>
            </a:extLst>
          </p:cNvPr>
          <p:cNvPicPr>
            <a:picLocks noChangeAspect="1"/>
          </p:cNvPicPr>
          <p:nvPr/>
        </p:nvPicPr>
        <p:blipFill>
          <a:blip r:embed="rId10">
            <a:biLevel thresh="2500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17731" y="5600176"/>
            <a:ext cx="508707" cy="508707"/>
          </a:xfrm>
          <a:prstGeom prst="rect">
            <a:avLst/>
          </a:prstGeom>
          <a:solidFill>
            <a:schemeClr val="tx1"/>
          </a:solidFill>
        </p:spPr>
      </p:pic>
      <p:sp>
        <p:nvSpPr>
          <p:cNvPr id="28" name="Rectangle 27">
            <a:extLst>
              <a:ext uri="{FF2B5EF4-FFF2-40B4-BE49-F238E27FC236}">
                <a16:creationId xmlns:a16="http://schemas.microsoft.com/office/drawing/2014/main" id="{A6E36DB2-3A28-4F25-8D8F-F6B6B0E1D361}"/>
              </a:ext>
            </a:extLst>
          </p:cNvPr>
          <p:cNvSpPr/>
          <p:nvPr/>
        </p:nvSpPr>
        <p:spPr>
          <a:xfrm>
            <a:off x="7688358" y="4916055"/>
            <a:ext cx="3880250" cy="1458878"/>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1" indent="0" algn="l" defTabSz="914400" rtl="0" eaLnBrk="1" fontAlgn="auto" latinLnBrk="0" hangingPunct="1">
              <a:lnSpc>
                <a:spcPct val="85000"/>
              </a:lnSpc>
              <a:spcBef>
                <a:spcPts val="0"/>
              </a:spcBef>
              <a:spcAft>
                <a:spcPts val="600"/>
              </a:spcAft>
              <a:buClr>
                <a:srgbClr val="44546A"/>
              </a:buClr>
              <a:buSzPct val="100000"/>
              <a:buFontTx/>
              <a:buNone/>
              <a:tabLst/>
              <a:defRPr/>
            </a:pPr>
            <a:r>
              <a:rPr kumimoji="0" lang="fr-FR" sz="1600" b="1" i="0" u="none" strike="noStrike" kern="1200" cap="none" spc="0" normalizeH="0" baseline="0" dirty="0">
                <a:ln>
                  <a:noFill/>
                </a:ln>
                <a:solidFill>
                  <a:schemeClr val="bg2"/>
                </a:solidFill>
                <a:effectLst/>
                <a:uLnTx/>
                <a:uFillTx/>
              </a:rPr>
              <a:t>10,1 millions </a:t>
            </a:r>
            <a:r>
              <a:rPr lang="fr-FR" sz="1200" dirty="0">
                <a:solidFill>
                  <a:schemeClr val="bg2"/>
                </a:solidFill>
              </a:rPr>
              <a:t>de</a:t>
            </a:r>
            <a:r>
              <a:rPr kumimoji="0" lang="fr-FR" sz="1200" b="0" i="0" u="none" strike="noStrike" kern="1200" cap="none" spc="0" normalizeH="0" baseline="0" dirty="0">
                <a:ln>
                  <a:noFill/>
                </a:ln>
                <a:solidFill>
                  <a:schemeClr val="bg2"/>
                </a:solidFill>
                <a:effectLst/>
                <a:uLnTx/>
                <a:uFillTx/>
              </a:rPr>
              <a:t> DMP ouverts au </a:t>
            </a:r>
            <a:r>
              <a:rPr kumimoji="0" lang="fr-FR" sz="1200" b="0" i="0" u="sng" strike="noStrike" kern="1200" cap="none" spc="0" normalizeH="0" baseline="0" dirty="0">
                <a:ln>
                  <a:noFill/>
                </a:ln>
                <a:solidFill>
                  <a:schemeClr val="bg2"/>
                </a:solidFill>
                <a:effectLst/>
                <a:uLnTx/>
                <a:uFillTx/>
              </a:rPr>
              <a:t>30 juin 2021</a:t>
            </a:r>
            <a:r>
              <a:rPr kumimoji="0" lang="fr-FR" sz="1200" b="0" i="0" u="none" strike="noStrike" kern="1200" cap="none" spc="0" normalizeH="0" baseline="0" dirty="0">
                <a:ln>
                  <a:noFill/>
                </a:ln>
                <a:solidFill>
                  <a:schemeClr val="bg2"/>
                </a:solidFill>
                <a:effectLst/>
                <a:uLnTx/>
                <a:uFillTx/>
              </a:rPr>
              <a:t>.</a:t>
            </a:r>
          </a:p>
          <a:p>
            <a:pPr marL="0" marR="0" lvl="1" indent="0" algn="l" defTabSz="914400" rtl="0" eaLnBrk="1" fontAlgn="auto" latinLnBrk="0" hangingPunct="1">
              <a:lnSpc>
                <a:spcPct val="85000"/>
              </a:lnSpc>
              <a:spcBef>
                <a:spcPts val="0"/>
              </a:spcBef>
              <a:spcAft>
                <a:spcPts val="600"/>
              </a:spcAft>
              <a:buClr>
                <a:srgbClr val="44546A"/>
              </a:buClr>
              <a:buSzPct val="100000"/>
              <a:buFontTx/>
              <a:buNone/>
              <a:tabLst/>
              <a:defRPr/>
            </a:pPr>
            <a:endParaRPr kumimoji="0" lang="fr-FR" sz="1200" b="0" i="0" u="none" strike="noStrike" kern="1200" cap="none" spc="0" normalizeH="0" baseline="0" dirty="0">
              <a:ln>
                <a:noFill/>
              </a:ln>
              <a:solidFill>
                <a:schemeClr val="bg2"/>
              </a:solidFill>
              <a:effectLst/>
              <a:uLnTx/>
              <a:uFillTx/>
            </a:endParaRPr>
          </a:p>
          <a:p>
            <a:pPr marL="0" marR="0" lvl="1" indent="0" algn="l" defTabSz="914400" rtl="0" eaLnBrk="1" fontAlgn="auto" latinLnBrk="0" hangingPunct="1">
              <a:lnSpc>
                <a:spcPct val="85000"/>
              </a:lnSpc>
              <a:spcBef>
                <a:spcPts val="0"/>
              </a:spcBef>
              <a:spcAft>
                <a:spcPts val="600"/>
              </a:spcAft>
              <a:buClr>
                <a:srgbClr val="44546A"/>
              </a:buClr>
              <a:buSzPct val="100000"/>
              <a:buFontTx/>
              <a:buNone/>
              <a:tabLst/>
              <a:defRPr/>
            </a:pPr>
            <a:endParaRPr kumimoji="0" lang="fr-FR" sz="1200" b="0" i="0" u="none" strike="noStrike" kern="1200" cap="none" spc="0" normalizeH="0" baseline="0" dirty="0">
              <a:ln>
                <a:noFill/>
              </a:ln>
              <a:solidFill>
                <a:schemeClr val="bg2"/>
              </a:solidFill>
              <a:effectLst/>
              <a:uLnTx/>
              <a:uFillTx/>
            </a:endParaRPr>
          </a:p>
          <a:p>
            <a:pPr marL="0" marR="0" lvl="1" indent="0" algn="l" defTabSz="914400" rtl="0" eaLnBrk="1" fontAlgn="auto" latinLnBrk="0" hangingPunct="1">
              <a:lnSpc>
                <a:spcPct val="85000"/>
              </a:lnSpc>
              <a:spcBef>
                <a:spcPts val="0"/>
              </a:spcBef>
              <a:spcAft>
                <a:spcPts val="600"/>
              </a:spcAft>
              <a:buClr>
                <a:srgbClr val="44546A"/>
              </a:buClr>
              <a:buSzPct val="100000"/>
              <a:buFontTx/>
              <a:buNone/>
              <a:tabLst/>
              <a:defRPr/>
            </a:pPr>
            <a:r>
              <a:rPr kumimoji="0" lang="fr-FR" sz="1600" b="1" i="0" u="none" strike="noStrike" kern="1200" cap="none" spc="0" normalizeH="0" baseline="0" dirty="0">
                <a:ln>
                  <a:noFill/>
                </a:ln>
                <a:solidFill>
                  <a:schemeClr val="bg2"/>
                </a:solidFill>
                <a:effectLst/>
                <a:uLnTx/>
                <a:uFillTx/>
              </a:rPr>
              <a:t>11,4 millions </a:t>
            </a:r>
            <a:r>
              <a:rPr lang="fr-FR" sz="1200" dirty="0">
                <a:solidFill>
                  <a:schemeClr val="bg2"/>
                </a:solidFill>
              </a:rPr>
              <a:t>de</a:t>
            </a:r>
            <a:r>
              <a:rPr kumimoji="0" lang="fr-FR" sz="1600" b="0" i="0" u="none" strike="noStrike" kern="1200" cap="none" spc="0" normalizeH="0" baseline="0" dirty="0">
                <a:ln>
                  <a:noFill/>
                </a:ln>
                <a:solidFill>
                  <a:schemeClr val="bg2"/>
                </a:solidFill>
                <a:effectLst/>
                <a:uLnTx/>
                <a:uFillTx/>
              </a:rPr>
              <a:t> </a:t>
            </a:r>
            <a:r>
              <a:rPr kumimoji="0" lang="fr-FR" sz="1200" b="0" i="0" u="none" strike="noStrike" kern="1200" cap="none" spc="0" normalizeH="0" baseline="0" dirty="0">
                <a:ln>
                  <a:noFill/>
                </a:ln>
                <a:solidFill>
                  <a:schemeClr val="bg2"/>
                </a:solidFill>
                <a:effectLst/>
                <a:uLnTx/>
                <a:uFillTx/>
              </a:rPr>
              <a:t>documents déposés depuis 2018 </a:t>
            </a:r>
            <a:r>
              <a:rPr kumimoji="0" lang="fr-FR" sz="900" b="0" i="0" u="none" strike="noStrike" kern="1200" cap="none" spc="0" normalizeH="0" baseline="0" dirty="0">
                <a:ln>
                  <a:noFill/>
                </a:ln>
                <a:solidFill>
                  <a:schemeClr val="bg2"/>
                </a:solidFill>
                <a:effectLst/>
                <a:uLnTx/>
                <a:uFillTx/>
              </a:rPr>
              <a:t>(hors historique de remboursement</a:t>
            </a:r>
            <a:r>
              <a:rPr kumimoji="0" lang="fr-FR" sz="900" b="0" i="0" u="none" strike="noStrike" kern="1200" cap="none" spc="0" normalizeH="0" dirty="0">
                <a:ln>
                  <a:noFill/>
                </a:ln>
                <a:solidFill>
                  <a:schemeClr val="bg2"/>
                </a:solidFill>
                <a:effectLst/>
                <a:uLnTx/>
                <a:uFillTx/>
              </a:rPr>
              <a:t> et documents patients)</a:t>
            </a:r>
            <a:r>
              <a:rPr lang="fr-FR" sz="900" dirty="0">
                <a:solidFill>
                  <a:schemeClr val="bg2"/>
                </a:solidFill>
              </a:rPr>
              <a:t>.</a:t>
            </a:r>
            <a:endParaRPr kumimoji="0" lang="fr-FR" sz="1200" b="0" i="0" u="none" strike="noStrike" kern="1200" cap="none" spc="0" normalizeH="0" baseline="0" dirty="0">
              <a:ln>
                <a:noFill/>
              </a:ln>
              <a:solidFill>
                <a:schemeClr val="bg2"/>
              </a:solidFill>
              <a:effectLst/>
              <a:uLnTx/>
              <a:uFillTx/>
            </a:endParaRPr>
          </a:p>
        </p:txBody>
      </p:sp>
      <p:grpSp>
        <p:nvGrpSpPr>
          <p:cNvPr id="31" name="Group 23">
            <a:extLst>
              <a:ext uri="{FF2B5EF4-FFF2-40B4-BE49-F238E27FC236}">
                <a16:creationId xmlns:a16="http://schemas.microsoft.com/office/drawing/2014/main" id="{EDED4FDC-470F-4465-B48D-ACC9D570C257}"/>
              </a:ext>
            </a:extLst>
          </p:cNvPr>
          <p:cNvGrpSpPr/>
          <p:nvPr/>
        </p:nvGrpSpPr>
        <p:grpSpPr>
          <a:xfrm>
            <a:off x="4723725" y="4356916"/>
            <a:ext cx="1343143" cy="2315059"/>
            <a:chOff x="8365398" y="958946"/>
            <a:chExt cx="2630629" cy="4607898"/>
          </a:xfrm>
        </p:grpSpPr>
        <p:pic>
          <p:nvPicPr>
            <p:cNvPr id="32" name="Picture 24">
              <a:extLst>
                <a:ext uri="{FF2B5EF4-FFF2-40B4-BE49-F238E27FC236}">
                  <a16:creationId xmlns:a16="http://schemas.microsoft.com/office/drawing/2014/main" id="{E1147568-F437-4E72-ABCF-E93D4D220776}"/>
                </a:ext>
              </a:extLst>
            </p:cNvPr>
            <p:cNvPicPr>
              <a:picLocks noChangeAspect="1"/>
            </p:cNvPicPr>
            <p:nvPr/>
          </p:nvPicPr>
          <p:blipFill rotWithShape="1">
            <a:blip r:embed="rId12">
              <a:grayscl/>
            </a:blip>
            <a:srcRect l="3204" t="2139" r="2492" b="1340"/>
            <a:stretch/>
          </p:blipFill>
          <p:spPr>
            <a:xfrm>
              <a:off x="8365398" y="958946"/>
              <a:ext cx="2630629" cy="4607898"/>
            </a:xfrm>
            <a:prstGeom prst="roundRect">
              <a:avLst>
                <a:gd name="adj" fmla="val 8594"/>
              </a:avLst>
            </a:prstGeom>
            <a:solidFill>
              <a:srgbClr val="FFFFFF">
                <a:shade val="85000"/>
              </a:srgbClr>
            </a:solidFill>
            <a:ln>
              <a:noFill/>
            </a:ln>
            <a:effectLst>
              <a:reflection blurRad="12700" stA="38000" endPos="4000" dist="5000" dir="5400000" sy="-100000" algn="bl" rotWithShape="0"/>
            </a:effectLst>
          </p:spPr>
        </p:pic>
        <p:pic>
          <p:nvPicPr>
            <p:cNvPr id="33" name="Picture 25">
              <a:extLst>
                <a:ext uri="{FF2B5EF4-FFF2-40B4-BE49-F238E27FC236}">
                  <a16:creationId xmlns:a16="http://schemas.microsoft.com/office/drawing/2014/main" id="{67045E0A-793D-4737-A5BC-AC07BBCE8B65}"/>
                </a:ext>
              </a:extLst>
            </p:cNvPr>
            <p:cNvPicPr>
              <a:picLocks noChangeAspect="1"/>
            </p:cNvPicPr>
            <p:nvPr/>
          </p:nvPicPr>
          <p:blipFill rotWithShape="1">
            <a:blip r:embed="rId12"/>
            <a:srcRect l="5971" t="15674" r="7091" b="2539"/>
            <a:stretch/>
          </p:blipFill>
          <p:spPr>
            <a:xfrm>
              <a:off x="8468138" y="1475493"/>
              <a:ext cx="2425147" cy="4020845"/>
            </a:xfrm>
            <a:prstGeom prst="roundRect">
              <a:avLst>
                <a:gd name="adj" fmla="val 8594"/>
              </a:avLst>
            </a:prstGeom>
            <a:solidFill>
              <a:srgbClr val="FFFFFF">
                <a:shade val="85000"/>
              </a:srgbClr>
            </a:solidFill>
            <a:ln>
              <a:noFill/>
            </a:ln>
            <a:effectLst/>
          </p:spPr>
        </p:pic>
      </p:grpSp>
      <p:sp>
        <p:nvSpPr>
          <p:cNvPr id="35" name="Ellipse 34"/>
          <p:cNvSpPr/>
          <p:nvPr/>
        </p:nvSpPr>
        <p:spPr>
          <a:xfrm>
            <a:off x="10344472" y="620688"/>
            <a:ext cx="923421"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Picture 2" descr="Le DMP - Le Dossier Médical qui garde en mémoire toutes vos informations de  santé - Centre Hospitalier de Bastia">
            <a:extLst>
              <a:ext uri="{FF2B5EF4-FFF2-40B4-BE49-F238E27FC236}">
                <a16:creationId xmlns:a16="http://schemas.microsoft.com/office/drawing/2014/main" id="{11D9E8F8-C47E-4B63-8CC9-8C09CDCFF183}"/>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8864" b="89751" l="9961" r="89844">
                        <a14:foregroundMark x1="33398" y1="8864" x2="33398" y2="8864"/>
                        <a14:foregroundMark x1="33398" y1="8864" x2="33398" y2="8864"/>
                        <a14:foregroundMark x1="43555" y1="43767" x2="43555" y2="43767"/>
                        <a14:foregroundMark x1="54688" y1="48476" x2="54688" y2="48476"/>
                        <a14:foregroundMark x1="54297" y1="62327" x2="54297" y2="62327"/>
                        <a14:foregroundMark x1="53516" y1="62050" x2="53516" y2="62050"/>
                        <a14:foregroundMark x1="53516" y1="62050" x2="53516" y2="62050"/>
                        <a14:foregroundMark x1="52930" y1="62050" x2="52930" y2="62050"/>
                        <a14:foregroundMark x1="49609" y1="62050" x2="49609" y2="62050"/>
                        <a14:foregroundMark x1="49414" y1="61219" x2="49414" y2="61219"/>
                        <a14:foregroundMark x1="49414" y1="62881" x2="49414" y2="62881"/>
                        <a14:foregroundMark x1="49023" y1="61219" x2="49023" y2="61219"/>
                        <a14:foregroundMark x1="55469" y1="77285" x2="55469" y2="77285"/>
                        <a14:foregroundMark x1="65430" y1="79224" x2="65430" y2="79224"/>
                        <a14:foregroundMark x1="26367" y1="79501" x2="26367" y2="79501"/>
                      </a14:backgroundRemoval>
                    </a14:imgEffect>
                  </a14:imgLayer>
                </a14:imgProps>
              </a:ext>
              <a:ext uri="{28A0092B-C50C-407E-A947-70E740481C1C}">
                <a14:useLocalDpi xmlns:a14="http://schemas.microsoft.com/office/drawing/2010/main" val="0"/>
              </a:ext>
            </a:extLst>
          </a:blip>
          <a:srcRect/>
          <a:stretch>
            <a:fillRect/>
          </a:stretch>
        </p:blipFill>
        <p:spPr bwMode="auto">
          <a:xfrm>
            <a:off x="10397196" y="709338"/>
            <a:ext cx="923421" cy="641163"/>
          </a:xfrm>
          <a:prstGeom prst="rect">
            <a:avLst/>
          </a:prstGeom>
          <a:noFill/>
          <a:extLst>
            <a:ext uri="{909E8E84-426E-40DD-AFC4-6F175D3DCCD1}">
              <a14:hiddenFill xmlns:a14="http://schemas.microsoft.com/office/drawing/2010/main">
                <a:solidFill>
                  <a:srgbClr val="FFFFFF"/>
                </a:solidFill>
              </a14:hiddenFill>
            </a:ext>
          </a:extLst>
        </p:spPr>
      </p:pic>
      <p:sp>
        <p:nvSpPr>
          <p:cNvPr id="2" name="Ellipse 1"/>
          <p:cNvSpPr/>
          <p:nvPr/>
        </p:nvSpPr>
        <p:spPr>
          <a:xfrm>
            <a:off x="757133" y="1935464"/>
            <a:ext cx="272382" cy="27238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t>
            </a:r>
          </a:p>
        </p:txBody>
      </p:sp>
    </p:spTree>
    <p:extLst>
      <p:ext uri="{BB962C8B-B14F-4D97-AF65-F5344CB8AC3E}">
        <p14:creationId xmlns:p14="http://schemas.microsoft.com/office/powerpoint/2010/main" val="3772799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4</a:t>
            </a:fld>
            <a:endParaRPr lang="fr-FR" dirty="0"/>
          </a:p>
        </p:txBody>
      </p:sp>
      <p:sp>
        <p:nvSpPr>
          <p:cNvPr id="4" name="Titre 3"/>
          <p:cNvSpPr>
            <a:spLocks noGrp="1"/>
          </p:cNvSpPr>
          <p:nvPr>
            <p:ph type="title"/>
          </p:nvPr>
        </p:nvSpPr>
        <p:spPr/>
        <p:txBody>
          <a:bodyPr/>
          <a:lstStyle/>
          <a:p>
            <a:r>
              <a:rPr lang="fr-FR" dirty="0"/>
              <a:t>Le déploiement du DMP</a:t>
            </a:r>
          </a:p>
        </p:txBody>
      </p:sp>
      <p:sp>
        <p:nvSpPr>
          <p:cNvPr id="6" name="Ellipse 5"/>
          <p:cNvSpPr/>
          <p:nvPr/>
        </p:nvSpPr>
        <p:spPr>
          <a:xfrm>
            <a:off x="10344472" y="620688"/>
            <a:ext cx="923421"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2" descr="Le DMP - Le Dossier Médical qui garde en mémoire toutes vos informations de  santé - Centre Hospitalier de Bastia">
            <a:extLst>
              <a:ext uri="{FF2B5EF4-FFF2-40B4-BE49-F238E27FC236}">
                <a16:creationId xmlns:a16="http://schemas.microsoft.com/office/drawing/2014/main" id="{11D9E8F8-C47E-4B63-8CC9-8C09CDCFF18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64" b="89751" l="9961" r="89844">
                        <a14:foregroundMark x1="33398" y1="8864" x2="33398" y2="8864"/>
                        <a14:foregroundMark x1="33398" y1="8864" x2="33398" y2="8864"/>
                        <a14:foregroundMark x1="43555" y1="43767" x2="43555" y2="43767"/>
                        <a14:foregroundMark x1="54688" y1="48476" x2="54688" y2="48476"/>
                        <a14:foregroundMark x1="54297" y1="62327" x2="54297" y2="62327"/>
                        <a14:foregroundMark x1="53516" y1="62050" x2="53516" y2="62050"/>
                        <a14:foregroundMark x1="53516" y1="62050" x2="53516" y2="62050"/>
                        <a14:foregroundMark x1="52930" y1="62050" x2="52930" y2="62050"/>
                        <a14:foregroundMark x1="49609" y1="62050" x2="49609" y2="62050"/>
                        <a14:foregroundMark x1="49414" y1="61219" x2="49414" y2="61219"/>
                        <a14:foregroundMark x1="49414" y1="62881" x2="49414" y2="62881"/>
                        <a14:foregroundMark x1="49023" y1="61219" x2="49023" y2="61219"/>
                        <a14:foregroundMark x1="55469" y1="77285" x2="55469" y2="77285"/>
                        <a14:foregroundMark x1="65430" y1="79224" x2="65430" y2="79224"/>
                        <a14:foregroundMark x1="26367" y1="79501" x2="26367" y2="79501"/>
                      </a14:backgroundRemoval>
                    </a14:imgEffect>
                  </a14:imgLayer>
                </a14:imgProps>
              </a:ext>
              <a:ext uri="{28A0092B-C50C-407E-A947-70E740481C1C}">
                <a14:useLocalDpi xmlns:a14="http://schemas.microsoft.com/office/drawing/2010/main" val="0"/>
              </a:ext>
            </a:extLst>
          </a:blip>
          <a:srcRect/>
          <a:stretch>
            <a:fillRect/>
          </a:stretch>
        </p:blipFill>
        <p:spPr bwMode="auto">
          <a:xfrm>
            <a:off x="10344472" y="709338"/>
            <a:ext cx="923421" cy="641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28">
            <a:extLst>
              <a:ext uri="{FF2B5EF4-FFF2-40B4-BE49-F238E27FC236}">
                <a16:creationId xmlns:a16="http://schemas.microsoft.com/office/drawing/2014/main" id="{002B2FB5-9F5B-4621-AFBE-A968B8222D56}"/>
              </a:ext>
            </a:extLst>
          </p:cNvPr>
          <p:cNvGraphicFramePr>
            <a:graphicFrameLocks noGrp="1"/>
          </p:cNvGraphicFramePr>
          <p:nvPr>
            <p:extLst>
              <p:ext uri="{D42A27DB-BD31-4B8C-83A1-F6EECF244321}">
                <p14:modId xmlns:p14="http://schemas.microsoft.com/office/powerpoint/2010/main" val="32226616"/>
              </p:ext>
            </p:extLst>
          </p:nvPr>
        </p:nvGraphicFramePr>
        <p:xfrm>
          <a:off x="560411" y="3994390"/>
          <a:ext cx="10756464" cy="370840"/>
        </p:xfrm>
        <a:graphic>
          <a:graphicData uri="http://schemas.openxmlformats.org/drawingml/2006/table">
            <a:tbl>
              <a:tblPr firstRow="1" bandRow="1">
                <a:tableStyleId>{5C22544A-7EE6-4342-B048-85BDC9FD1C3A}</a:tableStyleId>
              </a:tblPr>
              <a:tblGrid>
                <a:gridCol w="1792744">
                  <a:extLst>
                    <a:ext uri="{9D8B030D-6E8A-4147-A177-3AD203B41FA5}">
                      <a16:colId xmlns:a16="http://schemas.microsoft.com/office/drawing/2014/main" val="1529335555"/>
                    </a:ext>
                  </a:extLst>
                </a:gridCol>
                <a:gridCol w="1792744">
                  <a:extLst>
                    <a:ext uri="{9D8B030D-6E8A-4147-A177-3AD203B41FA5}">
                      <a16:colId xmlns:a16="http://schemas.microsoft.com/office/drawing/2014/main" val="2494207682"/>
                    </a:ext>
                  </a:extLst>
                </a:gridCol>
                <a:gridCol w="1792744">
                  <a:extLst>
                    <a:ext uri="{9D8B030D-6E8A-4147-A177-3AD203B41FA5}">
                      <a16:colId xmlns:a16="http://schemas.microsoft.com/office/drawing/2014/main" val="563526630"/>
                    </a:ext>
                  </a:extLst>
                </a:gridCol>
                <a:gridCol w="1792744">
                  <a:extLst>
                    <a:ext uri="{9D8B030D-6E8A-4147-A177-3AD203B41FA5}">
                      <a16:colId xmlns:a16="http://schemas.microsoft.com/office/drawing/2014/main" val="597220792"/>
                    </a:ext>
                  </a:extLst>
                </a:gridCol>
                <a:gridCol w="1792744">
                  <a:extLst>
                    <a:ext uri="{9D8B030D-6E8A-4147-A177-3AD203B41FA5}">
                      <a16:colId xmlns:a16="http://schemas.microsoft.com/office/drawing/2014/main" val="1767914055"/>
                    </a:ext>
                  </a:extLst>
                </a:gridCol>
                <a:gridCol w="1792744">
                  <a:extLst>
                    <a:ext uri="{9D8B030D-6E8A-4147-A177-3AD203B41FA5}">
                      <a16:colId xmlns:a16="http://schemas.microsoft.com/office/drawing/2014/main" val="1159582993"/>
                    </a:ext>
                  </a:extLst>
                </a:gridCol>
              </a:tblGrid>
              <a:tr h="370840">
                <a:tc>
                  <a:txBody>
                    <a:bodyPr/>
                    <a:lstStyle/>
                    <a:p>
                      <a:endParaRPr lang="fr-FR" dirty="0"/>
                    </a:p>
                  </a:txBody>
                  <a:tcPr>
                    <a:solidFill>
                      <a:schemeClr val="accent6"/>
                    </a:solidFill>
                  </a:tcPr>
                </a:tc>
                <a:tc>
                  <a:txBody>
                    <a:bodyPr/>
                    <a:lstStyle/>
                    <a:p>
                      <a:endParaRPr lang="fr-FR" dirty="0"/>
                    </a:p>
                  </a:txBody>
                  <a:tcPr>
                    <a:solidFill>
                      <a:schemeClr val="tx2"/>
                    </a:solidFill>
                  </a:tcPr>
                </a:tc>
                <a:tc>
                  <a:txBody>
                    <a:bodyPr/>
                    <a:lstStyle/>
                    <a:p>
                      <a:endParaRPr lang="fr-FR" dirty="0"/>
                    </a:p>
                  </a:txBody>
                  <a:tcPr>
                    <a:solidFill>
                      <a:schemeClr val="accent1"/>
                    </a:solidFill>
                  </a:tcPr>
                </a:tc>
                <a:tc>
                  <a:txBody>
                    <a:bodyPr/>
                    <a:lstStyle/>
                    <a:p>
                      <a:endParaRPr lang="fr-FR" dirty="0"/>
                    </a:p>
                  </a:txBody>
                  <a:tcPr>
                    <a:solidFill>
                      <a:schemeClr val="accent2"/>
                    </a:solidFill>
                  </a:tcPr>
                </a:tc>
                <a:tc>
                  <a:txBody>
                    <a:bodyPr/>
                    <a:lstStyle/>
                    <a:p>
                      <a:endParaRPr lang="fr-FR" dirty="0"/>
                    </a:p>
                  </a:txBody>
                  <a:tcPr>
                    <a:solidFill>
                      <a:schemeClr val="accent3"/>
                    </a:solidFill>
                  </a:tcPr>
                </a:tc>
                <a:tc>
                  <a:txBody>
                    <a:bodyPr/>
                    <a:lstStyle/>
                    <a:p>
                      <a:endParaRPr lang="fr-FR" dirty="0"/>
                    </a:p>
                  </a:txBody>
                  <a:tcPr>
                    <a:solidFill>
                      <a:schemeClr val="accent4"/>
                    </a:solidFill>
                  </a:tcPr>
                </a:tc>
                <a:extLst>
                  <a:ext uri="{0D108BD9-81ED-4DB2-BD59-A6C34878D82A}">
                    <a16:rowId xmlns:a16="http://schemas.microsoft.com/office/drawing/2014/main" val="3576955280"/>
                  </a:ext>
                </a:extLst>
              </a:tr>
            </a:tbl>
          </a:graphicData>
        </a:graphic>
      </p:graphicFrame>
      <p:grpSp>
        <p:nvGrpSpPr>
          <p:cNvPr id="8" name="Group 21">
            <a:extLst>
              <a:ext uri="{FF2B5EF4-FFF2-40B4-BE49-F238E27FC236}">
                <a16:creationId xmlns:a16="http://schemas.microsoft.com/office/drawing/2014/main" id="{D60B2ED8-9592-4ADA-BE62-55D02F99A1CE}"/>
              </a:ext>
            </a:extLst>
          </p:cNvPr>
          <p:cNvGrpSpPr/>
          <p:nvPr/>
        </p:nvGrpSpPr>
        <p:grpSpPr>
          <a:xfrm>
            <a:off x="571586" y="4477454"/>
            <a:ext cx="1865747" cy="1224950"/>
            <a:chOff x="1122508" y="4497030"/>
            <a:chExt cx="1865747" cy="1224950"/>
          </a:xfrm>
        </p:grpSpPr>
        <p:sp>
          <p:nvSpPr>
            <p:cNvPr id="9" name="TextBox 78">
              <a:extLst>
                <a:ext uri="{FF2B5EF4-FFF2-40B4-BE49-F238E27FC236}">
                  <a16:creationId xmlns:a16="http://schemas.microsoft.com/office/drawing/2014/main" id="{76EEF784-3405-4A82-845B-437AA2C45994}"/>
                </a:ext>
              </a:extLst>
            </p:cNvPr>
            <p:cNvSpPr txBox="1"/>
            <p:nvPr/>
          </p:nvSpPr>
          <p:spPr>
            <a:xfrm>
              <a:off x="1136733" y="4497030"/>
              <a:ext cx="1851522" cy="220060"/>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400" b="1" i="0" u="none" strike="noStrike" kern="1200" cap="none" spc="0" normalizeH="0" baseline="0" noProof="0" dirty="0">
                  <a:ln>
                    <a:noFill/>
                  </a:ln>
                  <a:solidFill>
                    <a:srgbClr val="E11A81"/>
                  </a:solidFill>
                  <a:effectLst/>
                  <a:uLnTx/>
                  <a:uFillTx/>
                  <a:cs typeface="Arial"/>
                </a:rPr>
                <a:t>2005 – Débuts </a:t>
              </a:r>
            </a:p>
          </p:txBody>
        </p:sp>
        <p:sp>
          <p:nvSpPr>
            <p:cNvPr id="10" name="TextBox 82">
              <a:extLst>
                <a:ext uri="{FF2B5EF4-FFF2-40B4-BE49-F238E27FC236}">
                  <a16:creationId xmlns:a16="http://schemas.microsoft.com/office/drawing/2014/main" id="{BE9E318F-B685-4135-B263-2484EEE3E2DC}"/>
                </a:ext>
              </a:extLst>
            </p:cNvPr>
            <p:cNvSpPr txBox="1"/>
            <p:nvPr/>
          </p:nvSpPr>
          <p:spPr>
            <a:xfrm>
              <a:off x="1122508" y="4743251"/>
              <a:ext cx="1865747" cy="978729"/>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200" b="0" i="0" u="none" strike="noStrike" kern="1200" cap="none" spc="0" normalizeH="0" baseline="0" noProof="0" dirty="0">
                  <a:ln>
                    <a:noFill/>
                  </a:ln>
                  <a:solidFill>
                    <a:srgbClr val="191919"/>
                  </a:solidFill>
                  <a:effectLst/>
                  <a:uLnTx/>
                  <a:uFillTx/>
                  <a:cs typeface="EucrosiaUPC" panose="020B0502040204020203" pitchFamily="18" charset="-34"/>
                </a:rPr>
                <a:t>Constitution du groupement de préfiguration du DMP, regroupant le ministère de la Santé, l’Assurance maladie et la Caisse des dépôts et consignations.</a:t>
              </a:r>
            </a:p>
          </p:txBody>
        </p:sp>
      </p:grpSp>
      <p:grpSp>
        <p:nvGrpSpPr>
          <p:cNvPr id="11" name="Group 23">
            <a:extLst>
              <a:ext uri="{FF2B5EF4-FFF2-40B4-BE49-F238E27FC236}">
                <a16:creationId xmlns:a16="http://schemas.microsoft.com/office/drawing/2014/main" id="{E847AF28-53D4-405B-9A11-AEE5CF7D613F}"/>
              </a:ext>
            </a:extLst>
          </p:cNvPr>
          <p:cNvGrpSpPr/>
          <p:nvPr/>
        </p:nvGrpSpPr>
        <p:grpSpPr>
          <a:xfrm>
            <a:off x="2367701" y="2476529"/>
            <a:ext cx="1920926" cy="1349515"/>
            <a:chOff x="2835380" y="2607615"/>
            <a:chExt cx="1920926" cy="1349515"/>
          </a:xfrm>
        </p:grpSpPr>
        <p:sp>
          <p:nvSpPr>
            <p:cNvPr id="12" name="TextBox 79">
              <a:extLst>
                <a:ext uri="{FF2B5EF4-FFF2-40B4-BE49-F238E27FC236}">
                  <a16:creationId xmlns:a16="http://schemas.microsoft.com/office/drawing/2014/main" id="{824C3A00-9A1A-4B83-9301-FF3950F93D62}"/>
                </a:ext>
              </a:extLst>
            </p:cNvPr>
            <p:cNvSpPr txBox="1"/>
            <p:nvPr/>
          </p:nvSpPr>
          <p:spPr>
            <a:xfrm>
              <a:off x="2835380" y="3553943"/>
              <a:ext cx="1920926" cy="403187"/>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400" b="1" i="0" u="none" strike="noStrike" kern="1200" cap="none" spc="0" normalizeH="0" baseline="0" noProof="0" dirty="0">
                  <a:ln>
                    <a:noFill/>
                  </a:ln>
                  <a:solidFill>
                    <a:schemeClr val="accent3"/>
                  </a:solidFill>
                  <a:effectLst/>
                  <a:uLnTx/>
                  <a:uFillTx/>
                </a:rPr>
                <a:t>2006/2007 – Expérimentation</a:t>
              </a:r>
              <a:endParaRPr kumimoji="0" lang="fr-FR" sz="1400" b="1" i="0" u="none" strike="noStrike" kern="1200" cap="none" spc="0" normalizeH="0" baseline="0" noProof="0" dirty="0">
                <a:ln>
                  <a:noFill/>
                </a:ln>
                <a:solidFill>
                  <a:schemeClr val="accent3"/>
                </a:solidFill>
                <a:effectLst/>
                <a:uLnTx/>
                <a:uFillTx/>
                <a:cs typeface="Arial"/>
              </a:endParaRPr>
            </a:p>
          </p:txBody>
        </p:sp>
        <p:sp>
          <p:nvSpPr>
            <p:cNvPr id="13" name="TextBox 83">
              <a:extLst>
                <a:ext uri="{FF2B5EF4-FFF2-40B4-BE49-F238E27FC236}">
                  <a16:creationId xmlns:a16="http://schemas.microsoft.com/office/drawing/2014/main" id="{E5ED8FAB-F58F-4E65-9C43-BC57A1EFA0BA}"/>
                </a:ext>
              </a:extLst>
            </p:cNvPr>
            <p:cNvSpPr txBox="1"/>
            <p:nvPr/>
          </p:nvSpPr>
          <p:spPr>
            <a:xfrm>
              <a:off x="2835380" y="2607615"/>
              <a:ext cx="1864800" cy="821763"/>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200" b="0" i="0" u="none" strike="noStrike" kern="1200" cap="none" spc="0" normalizeH="0" baseline="0" noProof="0" dirty="0">
                  <a:ln>
                    <a:noFill/>
                  </a:ln>
                  <a:solidFill>
                    <a:srgbClr val="191919"/>
                  </a:solidFill>
                  <a:effectLst/>
                  <a:uLnTx/>
                  <a:uFillTx/>
                  <a:cs typeface="EucrosiaUPC" panose="020B0502040204020203" pitchFamily="18" charset="-34"/>
                </a:rPr>
                <a:t>Expérimentation DMP et ouverture d’une concertation afin de définir la nouvelle feuille de route du DMP.</a:t>
              </a:r>
            </a:p>
          </p:txBody>
        </p:sp>
      </p:grpSp>
      <p:grpSp>
        <p:nvGrpSpPr>
          <p:cNvPr id="14" name="Group 22">
            <a:extLst>
              <a:ext uri="{FF2B5EF4-FFF2-40B4-BE49-F238E27FC236}">
                <a16:creationId xmlns:a16="http://schemas.microsoft.com/office/drawing/2014/main" id="{92A17FF3-ED5A-422C-950D-531C21D8B226}"/>
              </a:ext>
            </a:extLst>
          </p:cNvPr>
          <p:cNvGrpSpPr/>
          <p:nvPr/>
        </p:nvGrpSpPr>
        <p:grpSpPr>
          <a:xfrm>
            <a:off x="4186145" y="4477459"/>
            <a:ext cx="1800229" cy="1360483"/>
            <a:chOff x="4629116" y="4497030"/>
            <a:chExt cx="1864800" cy="765899"/>
          </a:xfrm>
        </p:grpSpPr>
        <p:sp>
          <p:nvSpPr>
            <p:cNvPr id="15" name="TextBox 80">
              <a:extLst>
                <a:ext uri="{FF2B5EF4-FFF2-40B4-BE49-F238E27FC236}">
                  <a16:creationId xmlns:a16="http://schemas.microsoft.com/office/drawing/2014/main" id="{FBEE6B6A-B83C-4942-B95C-9FDA1C75AFFE}"/>
                </a:ext>
              </a:extLst>
            </p:cNvPr>
            <p:cNvSpPr txBox="1"/>
            <p:nvPr/>
          </p:nvSpPr>
          <p:spPr>
            <a:xfrm>
              <a:off x="4629116" y="4497030"/>
              <a:ext cx="1754586" cy="123882"/>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400" b="1" i="0" u="none" strike="noStrike" kern="1200" cap="none" spc="0" normalizeH="0" baseline="0" noProof="0" dirty="0">
                  <a:ln>
                    <a:noFill/>
                  </a:ln>
                  <a:solidFill>
                    <a:schemeClr val="accent1"/>
                  </a:solidFill>
                  <a:effectLst/>
                  <a:uLnTx/>
                  <a:uFillTx/>
                </a:rPr>
                <a:t>2008 - Relance</a:t>
              </a:r>
              <a:endParaRPr kumimoji="0" lang="fr-FR" sz="1400" b="1" i="0" u="none" strike="noStrike" kern="1200" cap="none" spc="0" normalizeH="0" baseline="0" noProof="0" dirty="0">
                <a:ln>
                  <a:noFill/>
                </a:ln>
                <a:solidFill>
                  <a:schemeClr val="accent1"/>
                </a:solidFill>
                <a:effectLst/>
                <a:uLnTx/>
                <a:uFillTx/>
                <a:cs typeface="Arial"/>
              </a:endParaRPr>
            </a:p>
          </p:txBody>
        </p:sp>
        <p:sp>
          <p:nvSpPr>
            <p:cNvPr id="16" name="TextBox 84">
              <a:extLst>
                <a:ext uri="{FF2B5EF4-FFF2-40B4-BE49-F238E27FC236}">
                  <a16:creationId xmlns:a16="http://schemas.microsoft.com/office/drawing/2014/main" id="{799EC944-40A3-4C8F-948D-682DFAB86EB0}"/>
                </a:ext>
              </a:extLst>
            </p:cNvPr>
            <p:cNvSpPr txBox="1"/>
            <p:nvPr/>
          </p:nvSpPr>
          <p:spPr>
            <a:xfrm>
              <a:off x="4629116" y="4668626"/>
              <a:ext cx="1864800" cy="594303"/>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200" b="0" i="0" u="none" strike="noStrike" kern="1200" cap="none" spc="0" normalizeH="0" baseline="0" noProof="0" dirty="0">
                  <a:ln>
                    <a:noFill/>
                  </a:ln>
                  <a:solidFill>
                    <a:srgbClr val="191919"/>
                  </a:solidFill>
                  <a:effectLst/>
                  <a:uLnTx/>
                  <a:uFillTx/>
                  <a:cs typeface="EucrosiaUPC" panose="020B0502040204020203" pitchFamily="18" charset="-34"/>
                </a:rPr>
                <a:t>Relance du DMP par le ministère. </a:t>
              </a:r>
            </a:p>
            <a:p>
              <a:pPr lvl="0">
                <a:lnSpc>
                  <a:spcPct val="85000"/>
                </a:lnSpc>
                <a:spcAft>
                  <a:spcPts val="600"/>
                </a:spcAft>
                <a:buClr>
                  <a:srgbClr val="808080"/>
                </a:buClr>
                <a:buSzPct val="70000"/>
                <a:defRPr/>
              </a:pPr>
              <a:r>
                <a:rPr kumimoji="0" lang="fr-FR" sz="1200" b="0" i="0" u="none" strike="noStrike" kern="1200" cap="none" spc="0" normalizeH="0" baseline="0" noProof="0" dirty="0">
                  <a:ln>
                    <a:noFill/>
                  </a:ln>
                  <a:solidFill>
                    <a:srgbClr val="191919"/>
                  </a:solidFill>
                  <a:effectLst/>
                  <a:uLnTx/>
                  <a:uFillTx/>
                  <a:cs typeface="EucrosiaUPC" panose="020B0502040204020203" pitchFamily="18" charset="-34"/>
                </a:rPr>
                <a:t>Le DMP est confié à </a:t>
              </a:r>
              <a:r>
                <a:rPr lang="fr-FR" sz="1200" dirty="0">
                  <a:solidFill>
                    <a:srgbClr val="191919"/>
                  </a:solidFill>
                  <a:cs typeface="EucrosiaUPC" panose="020B0502040204020203" pitchFamily="18" charset="-34"/>
                </a:rPr>
                <a:t>l’ Agence des systèmes d’information partagés de santé (ASIP)</a:t>
              </a:r>
              <a:endParaRPr kumimoji="0" lang="fr-FR" sz="1200" b="0" i="0" u="none" strike="noStrike" kern="1200" cap="none" spc="0" normalizeH="0" baseline="0" noProof="0" dirty="0">
                <a:ln>
                  <a:noFill/>
                </a:ln>
                <a:solidFill>
                  <a:srgbClr val="191919"/>
                </a:solidFill>
                <a:effectLst/>
                <a:uLnTx/>
                <a:uFillTx/>
                <a:cs typeface="EucrosiaUPC" panose="020B0502040204020203" pitchFamily="18" charset="-34"/>
              </a:endParaRPr>
            </a:p>
          </p:txBody>
        </p:sp>
      </p:grpSp>
      <p:grpSp>
        <p:nvGrpSpPr>
          <p:cNvPr id="17" name="Group 25">
            <a:extLst>
              <a:ext uri="{FF2B5EF4-FFF2-40B4-BE49-F238E27FC236}">
                <a16:creationId xmlns:a16="http://schemas.microsoft.com/office/drawing/2014/main" id="{A7D49F22-679D-4BCE-8C77-F776272C1242}"/>
              </a:ext>
            </a:extLst>
          </p:cNvPr>
          <p:cNvGrpSpPr/>
          <p:nvPr/>
        </p:nvGrpSpPr>
        <p:grpSpPr>
          <a:xfrm>
            <a:off x="7743346" y="4427719"/>
            <a:ext cx="1953055" cy="1609028"/>
            <a:chOff x="8286214" y="4447295"/>
            <a:chExt cx="2000387" cy="1609028"/>
          </a:xfrm>
        </p:grpSpPr>
        <p:sp>
          <p:nvSpPr>
            <p:cNvPr id="18" name="TextBox 86">
              <a:extLst>
                <a:ext uri="{FF2B5EF4-FFF2-40B4-BE49-F238E27FC236}">
                  <a16:creationId xmlns:a16="http://schemas.microsoft.com/office/drawing/2014/main" id="{7BCB3306-574E-42CE-9678-FE5A483C46DD}"/>
                </a:ext>
              </a:extLst>
            </p:cNvPr>
            <p:cNvSpPr txBox="1"/>
            <p:nvPr/>
          </p:nvSpPr>
          <p:spPr>
            <a:xfrm>
              <a:off x="8286214" y="4920627"/>
              <a:ext cx="1864800" cy="1135696"/>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200" b="0" i="0" u="none" strike="noStrike" kern="1200" cap="none" spc="0" normalizeH="0" baseline="0" noProof="0" dirty="0">
                  <a:ln>
                    <a:noFill/>
                  </a:ln>
                  <a:solidFill>
                    <a:srgbClr val="191919"/>
                  </a:solidFill>
                  <a:effectLst/>
                  <a:uLnTx/>
                  <a:uFillTx/>
                  <a:cs typeface="EucrosiaUPC" panose="020B0502040204020203" pitchFamily="18" charset="-34"/>
                </a:rPr>
                <a:t>L'article 25 de la loi de santé confie le dossier à la CNAM en lieu et place de l'ASIP, dans cet article le DMP est rebaptisé « partagé » et non plus « personnel ».</a:t>
              </a:r>
            </a:p>
          </p:txBody>
        </p:sp>
        <p:sp>
          <p:nvSpPr>
            <p:cNvPr id="19" name="TextBox 88">
              <a:extLst>
                <a:ext uri="{FF2B5EF4-FFF2-40B4-BE49-F238E27FC236}">
                  <a16:creationId xmlns:a16="http://schemas.microsoft.com/office/drawing/2014/main" id="{1C41C90A-04E9-45E6-B832-6A2959077F90}"/>
                </a:ext>
              </a:extLst>
            </p:cNvPr>
            <p:cNvSpPr txBox="1"/>
            <p:nvPr/>
          </p:nvSpPr>
          <p:spPr>
            <a:xfrm>
              <a:off x="8286214" y="4447295"/>
              <a:ext cx="2000387" cy="403187"/>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400" b="1" i="0" u="none" strike="noStrike" kern="1200" cap="none" spc="0" normalizeH="0" baseline="0" noProof="0" dirty="0">
                  <a:ln>
                    <a:noFill/>
                  </a:ln>
                  <a:solidFill>
                    <a:schemeClr val="accent3"/>
                  </a:solidFill>
                  <a:effectLst/>
                  <a:uLnTx/>
                  <a:uFillTx/>
                  <a:cs typeface="Arial"/>
                </a:rPr>
                <a:t>2015 – 2ème génération du DMP</a:t>
              </a:r>
            </a:p>
          </p:txBody>
        </p:sp>
      </p:grpSp>
      <p:grpSp>
        <p:nvGrpSpPr>
          <p:cNvPr id="20" name="Group 11">
            <a:extLst>
              <a:ext uri="{FF2B5EF4-FFF2-40B4-BE49-F238E27FC236}">
                <a16:creationId xmlns:a16="http://schemas.microsoft.com/office/drawing/2014/main" id="{17062F23-DA6D-4788-BAC6-6EFE1FE45369}"/>
              </a:ext>
            </a:extLst>
          </p:cNvPr>
          <p:cNvGrpSpPr/>
          <p:nvPr/>
        </p:nvGrpSpPr>
        <p:grpSpPr>
          <a:xfrm>
            <a:off x="1151038" y="3202940"/>
            <a:ext cx="583200" cy="919891"/>
            <a:chOff x="1742186" y="3212493"/>
            <a:chExt cx="583200" cy="919891"/>
          </a:xfrm>
        </p:grpSpPr>
        <p:cxnSp>
          <p:nvCxnSpPr>
            <p:cNvPr id="21" name="Straight Arrow Connector 102">
              <a:extLst>
                <a:ext uri="{FF2B5EF4-FFF2-40B4-BE49-F238E27FC236}">
                  <a16:creationId xmlns:a16="http://schemas.microsoft.com/office/drawing/2014/main" id="{3EE91D55-0168-4DB9-88EB-FDA30BC016A8}"/>
                </a:ext>
              </a:extLst>
            </p:cNvPr>
            <p:cNvCxnSpPr>
              <a:cxnSpLocks/>
              <a:stCxn id="24" idx="4"/>
            </p:cNvCxnSpPr>
            <p:nvPr/>
          </p:nvCxnSpPr>
          <p:spPr>
            <a:xfrm>
              <a:off x="2033786" y="3793972"/>
              <a:ext cx="0" cy="266217"/>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2" name="Oval 108">
              <a:extLst>
                <a:ext uri="{FF2B5EF4-FFF2-40B4-BE49-F238E27FC236}">
                  <a16:creationId xmlns:a16="http://schemas.microsoft.com/office/drawing/2014/main" id="{B1E2BAFE-871C-4351-9273-7A826D48E92D}"/>
                </a:ext>
              </a:extLst>
            </p:cNvPr>
            <p:cNvSpPr/>
            <p:nvPr/>
          </p:nvSpPr>
          <p:spPr>
            <a:xfrm>
              <a:off x="1994978" y="4053777"/>
              <a:ext cx="77615" cy="78607"/>
            </a:xfrm>
            <a:prstGeom prst="ellipse">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grpSp>
          <p:nvGrpSpPr>
            <p:cNvPr id="23" name="Group 3">
              <a:extLst>
                <a:ext uri="{FF2B5EF4-FFF2-40B4-BE49-F238E27FC236}">
                  <a16:creationId xmlns:a16="http://schemas.microsoft.com/office/drawing/2014/main" id="{B9D4AE3B-A446-4741-96F8-111DDC1097FC}"/>
                </a:ext>
              </a:extLst>
            </p:cNvPr>
            <p:cNvGrpSpPr/>
            <p:nvPr/>
          </p:nvGrpSpPr>
          <p:grpSpPr>
            <a:xfrm>
              <a:off x="1742186" y="3212493"/>
              <a:ext cx="583200" cy="581479"/>
              <a:chOff x="1748506" y="1696561"/>
              <a:chExt cx="583200" cy="581479"/>
            </a:xfrm>
          </p:grpSpPr>
          <p:sp>
            <p:nvSpPr>
              <p:cNvPr id="24" name="Oval 103">
                <a:extLst>
                  <a:ext uri="{FF2B5EF4-FFF2-40B4-BE49-F238E27FC236}">
                    <a16:creationId xmlns:a16="http://schemas.microsoft.com/office/drawing/2014/main" id="{6C13402F-92F4-491A-9E13-E687EDD41339}"/>
                  </a:ext>
                </a:extLst>
              </p:cNvPr>
              <p:cNvSpPr/>
              <p:nvPr/>
            </p:nvSpPr>
            <p:spPr>
              <a:xfrm>
                <a:off x="1748506" y="1696561"/>
                <a:ext cx="583200" cy="581479"/>
              </a:xfrm>
              <a:prstGeom prst="ellips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pic>
            <p:nvPicPr>
              <p:cNvPr id="25" name="Graphic 120" descr="Handshake">
                <a:extLst>
                  <a:ext uri="{FF2B5EF4-FFF2-40B4-BE49-F238E27FC236}">
                    <a16:creationId xmlns:a16="http://schemas.microsoft.com/office/drawing/2014/main" id="{8E6560BD-7D8D-4A70-9FD4-F33D42BD0F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33046" y="1791913"/>
                <a:ext cx="414120" cy="414120"/>
              </a:xfrm>
              <a:prstGeom prst="rect">
                <a:avLst/>
              </a:prstGeom>
            </p:spPr>
          </p:pic>
        </p:grpSp>
      </p:grpSp>
      <p:grpSp>
        <p:nvGrpSpPr>
          <p:cNvPr id="26" name="Group 26">
            <a:extLst>
              <a:ext uri="{FF2B5EF4-FFF2-40B4-BE49-F238E27FC236}">
                <a16:creationId xmlns:a16="http://schemas.microsoft.com/office/drawing/2014/main" id="{4F8AC028-A420-47B7-B069-7FAEF8567028}"/>
              </a:ext>
            </a:extLst>
          </p:cNvPr>
          <p:cNvGrpSpPr/>
          <p:nvPr/>
        </p:nvGrpSpPr>
        <p:grpSpPr>
          <a:xfrm>
            <a:off x="9519440" y="2551721"/>
            <a:ext cx="2025058" cy="1286903"/>
            <a:chOff x="9958198" y="2682807"/>
            <a:chExt cx="2025058" cy="1286903"/>
          </a:xfrm>
        </p:grpSpPr>
        <p:sp>
          <p:nvSpPr>
            <p:cNvPr id="27" name="TextBox 52">
              <a:extLst>
                <a:ext uri="{FF2B5EF4-FFF2-40B4-BE49-F238E27FC236}">
                  <a16:creationId xmlns:a16="http://schemas.microsoft.com/office/drawing/2014/main" id="{1862AB3C-D0AF-4D42-887A-A9780117B3D2}"/>
                </a:ext>
              </a:extLst>
            </p:cNvPr>
            <p:cNvSpPr txBox="1"/>
            <p:nvPr/>
          </p:nvSpPr>
          <p:spPr>
            <a:xfrm>
              <a:off x="9958198" y="2682807"/>
              <a:ext cx="1864800" cy="821763"/>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200" b="0" i="0" u="none" strike="noStrike" kern="1200" cap="none" spc="0" normalizeH="0" baseline="0" noProof="0" dirty="0">
                  <a:ln>
                    <a:noFill/>
                  </a:ln>
                  <a:solidFill>
                    <a:srgbClr val="191919"/>
                  </a:solidFill>
                  <a:effectLst/>
                  <a:uLnTx/>
                  <a:uFillTx/>
                  <a:cs typeface="EucrosiaUPC" panose="020B0502040204020203" pitchFamily="18" charset="-34"/>
                </a:rPr>
                <a:t>Lancement des travaux de cadrage de Mon espace Santé, </a:t>
              </a:r>
              <a:r>
                <a:rPr lang="fr-FR" sz="1200" dirty="0">
                  <a:solidFill>
                    <a:srgbClr val="191919"/>
                  </a:solidFill>
                  <a:cs typeface="EucrosiaUPC" panose="020B0502040204020203" pitchFamily="18" charset="-34"/>
                </a:rPr>
                <a:t>constitué du </a:t>
              </a:r>
              <a:r>
                <a:rPr kumimoji="0" lang="fr-FR" sz="1200" b="0" i="0" u="none" strike="noStrike" kern="1200" cap="none" spc="0" normalizeH="0" baseline="0" noProof="0" dirty="0">
                  <a:ln>
                    <a:noFill/>
                  </a:ln>
                  <a:solidFill>
                    <a:srgbClr val="191919"/>
                  </a:solidFill>
                  <a:effectLst/>
                  <a:uLnTx/>
                  <a:uFillTx/>
                  <a:cs typeface="EucrosiaUPC" panose="020B0502040204020203" pitchFamily="18" charset="-34"/>
                </a:rPr>
                <a:t>DMP historique ainsi que de nouvelles fonctionnalités. </a:t>
              </a:r>
            </a:p>
          </p:txBody>
        </p:sp>
        <p:sp>
          <p:nvSpPr>
            <p:cNvPr id="28" name="TextBox 53">
              <a:extLst>
                <a:ext uri="{FF2B5EF4-FFF2-40B4-BE49-F238E27FC236}">
                  <a16:creationId xmlns:a16="http://schemas.microsoft.com/office/drawing/2014/main" id="{827DCEF6-3297-42E4-8E18-400E6F9C3EE6}"/>
                </a:ext>
              </a:extLst>
            </p:cNvPr>
            <p:cNvSpPr txBox="1"/>
            <p:nvPr/>
          </p:nvSpPr>
          <p:spPr>
            <a:xfrm>
              <a:off x="9958198" y="3566523"/>
              <a:ext cx="2025058" cy="403187"/>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400" b="1" i="0" u="none" strike="noStrike" kern="1200" cap="none" spc="0" normalizeH="0" baseline="0" noProof="0" dirty="0">
                  <a:ln>
                    <a:noFill/>
                  </a:ln>
                  <a:solidFill>
                    <a:srgbClr val="A05BB6"/>
                  </a:solidFill>
                  <a:effectLst/>
                  <a:uLnTx/>
                  <a:uFillTx/>
                  <a:cs typeface="Arial"/>
                </a:rPr>
                <a:t>2019 – Vers Mon </a:t>
              </a:r>
              <a:r>
                <a:rPr lang="fr-FR" sz="1400" b="1" dirty="0">
                  <a:solidFill>
                    <a:srgbClr val="A05BB6"/>
                  </a:solidFill>
                  <a:cs typeface="Arial"/>
                </a:rPr>
                <a:t>E</a:t>
              </a:r>
              <a:r>
                <a:rPr kumimoji="0" lang="fr-FR" sz="1400" b="1" i="0" u="none" strike="noStrike" kern="1200" cap="none" spc="0" normalizeH="0" baseline="0" noProof="0" dirty="0" err="1">
                  <a:ln>
                    <a:noFill/>
                  </a:ln>
                  <a:solidFill>
                    <a:srgbClr val="A05BB6"/>
                  </a:solidFill>
                  <a:effectLst/>
                  <a:uLnTx/>
                  <a:uFillTx/>
                  <a:cs typeface="Arial"/>
                </a:rPr>
                <a:t>space</a:t>
              </a:r>
              <a:r>
                <a:rPr kumimoji="0" lang="fr-FR" sz="1400" b="1" i="0" u="none" strike="noStrike" kern="1200" cap="none" spc="0" normalizeH="0" baseline="0" noProof="0" dirty="0">
                  <a:ln>
                    <a:noFill/>
                  </a:ln>
                  <a:solidFill>
                    <a:srgbClr val="A05BB6"/>
                  </a:solidFill>
                  <a:effectLst/>
                  <a:uLnTx/>
                  <a:uFillTx/>
                  <a:cs typeface="Arial"/>
                </a:rPr>
                <a:t> </a:t>
              </a:r>
              <a:r>
                <a:rPr lang="fr-FR" sz="1400" b="1" dirty="0">
                  <a:solidFill>
                    <a:srgbClr val="A05BB6"/>
                  </a:solidFill>
                  <a:cs typeface="Arial"/>
                </a:rPr>
                <a:t>S</a:t>
              </a:r>
              <a:r>
                <a:rPr kumimoji="0" lang="fr-FR" sz="1400" b="1" i="0" u="none" strike="noStrike" kern="1200" cap="none" spc="0" normalizeH="0" baseline="0" noProof="0" dirty="0" err="1">
                  <a:ln>
                    <a:noFill/>
                  </a:ln>
                  <a:solidFill>
                    <a:srgbClr val="A05BB6"/>
                  </a:solidFill>
                  <a:effectLst/>
                  <a:uLnTx/>
                  <a:uFillTx/>
                  <a:cs typeface="Arial"/>
                </a:rPr>
                <a:t>anté</a:t>
              </a:r>
              <a:endParaRPr kumimoji="0" lang="fr-FR" sz="1400" b="1" i="0" u="none" strike="noStrike" kern="1200" cap="none" spc="0" normalizeH="0" baseline="0" noProof="0" dirty="0">
                <a:ln>
                  <a:noFill/>
                </a:ln>
                <a:solidFill>
                  <a:srgbClr val="A05BB6"/>
                </a:solidFill>
                <a:effectLst/>
                <a:uLnTx/>
                <a:uFillTx/>
                <a:cs typeface="Arial"/>
              </a:endParaRPr>
            </a:p>
          </p:txBody>
        </p:sp>
      </p:grpSp>
      <p:grpSp>
        <p:nvGrpSpPr>
          <p:cNvPr id="29" name="Group 14">
            <a:extLst>
              <a:ext uri="{FF2B5EF4-FFF2-40B4-BE49-F238E27FC236}">
                <a16:creationId xmlns:a16="http://schemas.microsoft.com/office/drawing/2014/main" id="{7F8C4D09-3501-4221-AFC3-6FA2064246F1}"/>
              </a:ext>
            </a:extLst>
          </p:cNvPr>
          <p:cNvGrpSpPr/>
          <p:nvPr/>
        </p:nvGrpSpPr>
        <p:grpSpPr>
          <a:xfrm>
            <a:off x="2945105" y="4200429"/>
            <a:ext cx="583200" cy="917681"/>
            <a:chOff x="3407127" y="4220005"/>
            <a:chExt cx="583200" cy="917681"/>
          </a:xfrm>
        </p:grpSpPr>
        <p:sp>
          <p:nvSpPr>
            <p:cNvPr id="30" name="Oval 100">
              <a:extLst>
                <a:ext uri="{FF2B5EF4-FFF2-40B4-BE49-F238E27FC236}">
                  <a16:creationId xmlns:a16="http://schemas.microsoft.com/office/drawing/2014/main" id="{19BED67E-BD6E-4818-AAB8-4EB46EF4837D}"/>
                </a:ext>
              </a:extLst>
            </p:cNvPr>
            <p:cNvSpPr/>
            <p:nvPr/>
          </p:nvSpPr>
          <p:spPr>
            <a:xfrm>
              <a:off x="3407127" y="4556207"/>
              <a:ext cx="583200" cy="581479"/>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31" name="Oval 107">
              <a:extLst>
                <a:ext uri="{FF2B5EF4-FFF2-40B4-BE49-F238E27FC236}">
                  <a16:creationId xmlns:a16="http://schemas.microsoft.com/office/drawing/2014/main" id="{6BECAD17-5415-495A-9592-0230BA323274}"/>
                </a:ext>
              </a:extLst>
            </p:cNvPr>
            <p:cNvSpPr/>
            <p:nvPr/>
          </p:nvSpPr>
          <p:spPr>
            <a:xfrm>
              <a:off x="3667163" y="4220005"/>
              <a:ext cx="77615" cy="78607"/>
            </a:xfrm>
            <a:prstGeom prst="ellipse">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pic>
          <p:nvPicPr>
            <p:cNvPr id="32" name="Graphic 117" descr="Magnifying glass">
              <a:extLst>
                <a:ext uri="{FF2B5EF4-FFF2-40B4-BE49-F238E27FC236}">
                  <a16:creationId xmlns:a16="http://schemas.microsoft.com/office/drawing/2014/main" id="{6F8DEB8D-1896-4942-AA31-D6A174ABD17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3637" y="4639352"/>
              <a:ext cx="414120" cy="414120"/>
            </a:xfrm>
            <a:prstGeom prst="rect">
              <a:avLst/>
            </a:prstGeom>
          </p:spPr>
        </p:pic>
        <p:cxnSp>
          <p:nvCxnSpPr>
            <p:cNvPr id="33" name="Straight Arrow Connector 62">
              <a:extLst>
                <a:ext uri="{FF2B5EF4-FFF2-40B4-BE49-F238E27FC236}">
                  <a16:creationId xmlns:a16="http://schemas.microsoft.com/office/drawing/2014/main" id="{76BD01E0-241D-461D-A321-F3073FCB6B71}"/>
                </a:ext>
              </a:extLst>
            </p:cNvPr>
            <p:cNvCxnSpPr>
              <a:cxnSpLocks/>
            </p:cNvCxnSpPr>
            <p:nvPr/>
          </p:nvCxnSpPr>
          <p:spPr>
            <a:xfrm>
              <a:off x="3705970" y="4296570"/>
              <a:ext cx="0" cy="266217"/>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grpSp>
        <p:nvGrpSpPr>
          <p:cNvPr id="34" name="Group 15">
            <a:extLst>
              <a:ext uri="{FF2B5EF4-FFF2-40B4-BE49-F238E27FC236}">
                <a16:creationId xmlns:a16="http://schemas.microsoft.com/office/drawing/2014/main" id="{ABCB61E4-D4EE-4115-8502-11BC30B879AB}"/>
              </a:ext>
            </a:extLst>
          </p:cNvPr>
          <p:cNvGrpSpPr/>
          <p:nvPr/>
        </p:nvGrpSpPr>
        <p:grpSpPr>
          <a:xfrm>
            <a:off x="4751360" y="3241969"/>
            <a:ext cx="583200" cy="925557"/>
            <a:chOff x="5175282" y="3373055"/>
            <a:chExt cx="583200" cy="925557"/>
          </a:xfrm>
        </p:grpSpPr>
        <p:sp>
          <p:nvSpPr>
            <p:cNvPr id="35" name="Oval 109">
              <a:extLst>
                <a:ext uri="{FF2B5EF4-FFF2-40B4-BE49-F238E27FC236}">
                  <a16:creationId xmlns:a16="http://schemas.microsoft.com/office/drawing/2014/main" id="{A81C8C25-34A5-4D48-9E75-ED75B210A738}"/>
                </a:ext>
              </a:extLst>
            </p:cNvPr>
            <p:cNvSpPr/>
            <p:nvPr/>
          </p:nvSpPr>
          <p:spPr>
            <a:xfrm>
              <a:off x="5428173" y="4220005"/>
              <a:ext cx="77615" cy="78607"/>
            </a:xfrm>
            <a:prstGeom prst="ellipse">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grpSp>
          <p:nvGrpSpPr>
            <p:cNvPr id="36" name="Group 8">
              <a:extLst>
                <a:ext uri="{FF2B5EF4-FFF2-40B4-BE49-F238E27FC236}">
                  <a16:creationId xmlns:a16="http://schemas.microsoft.com/office/drawing/2014/main" id="{58C76C22-6BF8-4AA8-AC0A-E7FCF8494E3C}"/>
                </a:ext>
              </a:extLst>
            </p:cNvPr>
            <p:cNvGrpSpPr/>
            <p:nvPr/>
          </p:nvGrpSpPr>
          <p:grpSpPr>
            <a:xfrm>
              <a:off x="5175282" y="3373055"/>
              <a:ext cx="583200" cy="581479"/>
              <a:chOff x="5175380" y="1748949"/>
              <a:chExt cx="583200" cy="581479"/>
            </a:xfrm>
          </p:grpSpPr>
          <p:sp>
            <p:nvSpPr>
              <p:cNvPr id="38" name="Oval 104">
                <a:extLst>
                  <a:ext uri="{FF2B5EF4-FFF2-40B4-BE49-F238E27FC236}">
                    <a16:creationId xmlns:a16="http://schemas.microsoft.com/office/drawing/2014/main" id="{D814E5F9-AF8D-4A6B-AE42-55327727CF5F}"/>
                  </a:ext>
                </a:extLst>
              </p:cNvPr>
              <p:cNvSpPr/>
              <p:nvPr/>
            </p:nvSpPr>
            <p:spPr>
              <a:xfrm>
                <a:off x="5175380" y="1748949"/>
                <a:ext cx="583200" cy="581479"/>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pic>
            <p:nvPicPr>
              <p:cNvPr id="39" name="Graphic 118" descr="Bar graph with upward trend">
                <a:extLst>
                  <a:ext uri="{FF2B5EF4-FFF2-40B4-BE49-F238E27FC236}">
                    <a16:creationId xmlns:a16="http://schemas.microsoft.com/office/drawing/2014/main" id="{BB8EE744-ACC1-48A6-830F-3D7DC96A6D5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59920" y="1818357"/>
                <a:ext cx="414120" cy="414120"/>
              </a:xfrm>
              <a:prstGeom prst="rect">
                <a:avLst/>
              </a:prstGeom>
            </p:spPr>
          </p:pic>
        </p:grpSp>
        <p:cxnSp>
          <p:nvCxnSpPr>
            <p:cNvPr id="37" name="Straight Arrow Connector 63">
              <a:extLst>
                <a:ext uri="{FF2B5EF4-FFF2-40B4-BE49-F238E27FC236}">
                  <a16:creationId xmlns:a16="http://schemas.microsoft.com/office/drawing/2014/main" id="{B4AE314C-CBAD-45C0-8B6F-67EF8BCCE2F7}"/>
                </a:ext>
              </a:extLst>
            </p:cNvPr>
            <p:cNvCxnSpPr>
              <a:cxnSpLocks/>
            </p:cNvCxnSpPr>
            <p:nvPr/>
          </p:nvCxnSpPr>
          <p:spPr>
            <a:xfrm>
              <a:off x="5466882" y="3948396"/>
              <a:ext cx="0" cy="266217"/>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grpSp>
        <p:nvGrpSpPr>
          <p:cNvPr id="40" name="Group 16">
            <a:extLst>
              <a:ext uri="{FF2B5EF4-FFF2-40B4-BE49-F238E27FC236}">
                <a16:creationId xmlns:a16="http://schemas.microsoft.com/office/drawing/2014/main" id="{AA186E01-A4FB-49C1-B1C1-6C1E6BB03861}"/>
              </a:ext>
            </a:extLst>
          </p:cNvPr>
          <p:cNvGrpSpPr/>
          <p:nvPr/>
        </p:nvGrpSpPr>
        <p:grpSpPr>
          <a:xfrm>
            <a:off x="6524897" y="4200429"/>
            <a:ext cx="583200" cy="924261"/>
            <a:chOff x="6986919" y="4220005"/>
            <a:chExt cx="583200" cy="924261"/>
          </a:xfrm>
        </p:grpSpPr>
        <p:sp>
          <p:nvSpPr>
            <p:cNvPr id="41" name="Oval 105">
              <a:extLst>
                <a:ext uri="{FF2B5EF4-FFF2-40B4-BE49-F238E27FC236}">
                  <a16:creationId xmlns:a16="http://schemas.microsoft.com/office/drawing/2014/main" id="{C289FF61-F05C-4618-8A9D-4AFB3F586734}"/>
                </a:ext>
              </a:extLst>
            </p:cNvPr>
            <p:cNvSpPr/>
            <p:nvPr/>
          </p:nvSpPr>
          <p:spPr>
            <a:xfrm>
              <a:off x="6986919" y="4562787"/>
              <a:ext cx="583200" cy="581479"/>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2" name="Oval 110">
              <a:extLst>
                <a:ext uri="{FF2B5EF4-FFF2-40B4-BE49-F238E27FC236}">
                  <a16:creationId xmlns:a16="http://schemas.microsoft.com/office/drawing/2014/main" id="{1DC6EEFE-8BF2-4816-92C6-80B5CAB9F92E}"/>
                </a:ext>
              </a:extLst>
            </p:cNvPr>
            <p:cNvSpPr/>
            <p:nvPr/>
          </p:nvSpPr>
          <p:spPr>
            <a:xfrm>
              <a:off x="7239712" y="4220005"/>
              <a:ext cx="77615" cy="78607"/>
            </a:xfrm>
            <a:prstGeom prst="ellipse">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pic>
          <p:nvPicPr>
            <p:cNvPr id="43" name="Graphic 116" descr="Gears">
              <a:extLst>
                <a:ext uri="{FF2B5EF4-FFF2-40B4-BE49-F238E27FC236}">
                  <a16:creationId xmlns:a16="http://schemas.microsoft.com/office/drawing/2014/main" id="{3E14F35D-C8EF-4BE6-852B-A604B62CAFC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71459" y="4646466"/>
              <a:ext cx="414120" cy="414120"/>
            </a:xfrm>
            <a:prstGeom prst="rect">
              <a:avLst/>
            </a:prstGeom>
          </p:spPr>
        </p:pic>
        <p:cxnSp>
          <p:nvCxnSpPr>
            <p:cNvPr id="44" name="Straight Arrow Connector 64">
              <a:extLst>
                <a:ext uri="{FF2B5EF4-FFF2-40B4-BE49-F238E27FC236}">
                  <a16:creationId xmlns:a16="http://schemas.microsoft.com/office/drawing/2014/main" id="{774440A9-4E80-456F-8766-14CE47660795}"/>
                </a:ext>
              </a:extLst>
            </p:cNvPr>
            <p:cNvCxnSpPr>
              <a:cxnSpLocks/>
            </p:cNvCxnSpPr>
            <p:nvPr/>
          </p:nvCxnSpPr>
          <p:spPr>
            <a:xfrm>
              <a:off x="7278519" y="4296570"/>
              <a:ext cx="0" cy="266217"/>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grpSp>
        <p:nvGrpSpPr>
          <p:cNvPr id="45" name="Group 17">
            <a:extLst>
              <a:ext uri="{FF2B5EF4-FFF2-40B4-BE49-F238E27FC236}">
                <a16:creationId xmlns:a16="http://schemas.microsoft.com/office/drawing/2014/main" id="{BA2D30CC-9EB3-4FE2-BBE5-24AC8A02B538}"/>
              </a:ext>
            </a:extLst>
          </p:cNvPr>
          <p:cNvGrpSpPr/>
          <p:nvPr/>
        </p:nvGrpSpPr>
        <p:grpSpPr>
          <a:xfrm>
            <a:off x="8304924" y="3241969"/>
            <a:ext cx="583200" cy="925557"/>
            <a:chOff x="8869860" y="3373055"/>
            <a:chExt cx="583200" cy="925557"/>
          </a:xfrm>
        </p:grpSpPr>
        <p:sp>
          <p:nvSpPr>
            <p:cNvPr id="46" name="Oval 106">
              <a:extLst>
                <a:ext uri="{FF2B5EF4-FFF2-40B4-BE49-F238E27FC236}">
                  <a16:creationId xmlns:a16="http://schemas.microsoft.com/office/drawing/2014/main" id="{37E548BD-95CE-473D-9135-A82B47A0A702}"/>
                </a:ext>
              </a:extLst>
            </p:cNvPr>
            <p:cNvSpPr/>
            <p:nvPr/>
          </p:nvSpPr>
          <p:spPr>
            <a:xfrm>
              <a:off x="8869860" y="3373055"/>
              <a:ext cx="583200" cy="581479"/>
            </a:xfrm>
            <a:prstGeom prst="ellipse">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47" name="Oval 111">
              <a:extLst>
                <a:ext uri="{FF2B5EF4-FFF2-40B4-BE49-F238E27FC236}">
                  <a16:creationId xmlns:a16="http://schemas.microsoft.com/office/drawing/2014/main" id="{09027EBB-4F6A-490F-8F35-0E3F8AC86C2B}"/>
                </a:ext>
              </a:extLst>
            </p:cNvPr>
            <p:cNvSpPr/>
            <p:nvPr/>
          </p:nvSpPr>
          <p:spPr>
            <a:xfrm>
              <a:off x="9121442" y="4220005"/>
              <a:ext cx="77615" cy="78607"/>
            </a:xfrm>
            <a:prstGeom prst="ellipse">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pic>
          <p:nvPicPr>
            <p:cNvPr id="48" name="Graphic 119" descr="Bullseye">
              <a:extLst>
                <a:ext uri="{FF2B5EF4-FFF2-40B4-BE49-F238E27FC236}">
                  <a16:creationId xmlns:a16="http://schemas.microsoft.com/office/drawing/2014/main" id="{DE57DF0B-1FD6-49D8-8457-98E83CAA956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959599" y="3453666"/>
              <a:ext cx="414120" cy="414120"/>
            </a:xfrm>
            <a:prstGeom prst="rect">
              <a:avLst/>
            </a:prstGeom>
          </p:spPr>
        </p:pic>
        <p:cxnSp>
          <p:nvCxnSpPr>
            <p:cNvPr id="49" name="Straight Arrow Connector 65">
              <a:extLst>
                <a:ext uri="{FF2B5EF4-FFF2-40B4-BE49-F238E27FC236}">
                  <a16:creationId xmlns:a16="http://schemas.microsoft.com/office/drawing/2014/main" id="{B89450F2-D215-42A0-AFF5-61575668F5F8}"/>
                </a:ext>
              </a:extLst>
            </p:cNvPr>
            <p:cNvCxnSpPr>
              <a:cxnSpLocks/>
            </p:cNvCxnSpPr>
            <p:nvPr/>
          </p:nvCxnSpPr>
          <p:spPr>
            <a:xfrm>
              <a:off x="9160248" y="3948396"/>
              <a:ext cx="0" cy="266217"/>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grpSp>
        <p:nvGrpSpPr>
          <p:cNvPr id="50" name="Group 20">
            <a:extLst>
              <a:ext uri="{FF2B5EF4-FFF2-40B4-BE49-F238E27FC236}">
                <a16:creationId xmlns:a16="http://schemas.microsoft.com/office/drawing/2014/main" id="{DA484620-D82E-46D8-9782-177D7E673B05}"/>
              </a:ext>
            </a:extLst>
          </p:cNvPr>
          <p:cNvGrpSpPr/>
          <p:nvPr/>
        </p:nvGrpSpPr>
        <p:grpSpPr>
          <a:xfrm>
            <a:off x="10118770" y="4144674"/>
            <a:ext cx="583200" cy="924273"/>
            <a:chOff x="10472067" y="4220005"/>
            <a:chExt cx="583200" cy="924273"/>
          </a:xfrm>
        </p:grpSpPr>
        <p:sp>
          <p:nvSpPr>
            <p:cNvPr id="51" name="Oval 45">
              <a:extLst>
                <a:ext uri="{FF2B5EF4-FFF2-40B4-BE49-F238E27FC236}">
                  <a16:creationId xmlns:a16="http://schemas.microsoft.com/office/drawing/2014/main" id="{69C2E7FA-7211-4461-BC8F-54E271758D38}"/>
                </a:ext>
              </a:extLst>
            </p:cNvPr>
            <p:cNvSpPr/>
            <p:nvPr/>
          </p:nvSpPr>
          <p:spPr>
            <a:xfrm>
              <a:off x="10472067" y="4562799"/>
              <a:ext cx="583200" cy="581479"/>
            </a:xfrm>
            <a:prstGeom prst="ellipse">
              <a:avLst/>
            </a:prstGeom>
            <a:solidFill>
              <a:srgbClr val="A05BB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sp>
          <p:nvSpPr>
            <p:cNvPr id="52" name="Oval 46">
              <a:extLst>
                <a:ext uri="{FF2B5EF4-FFF2-40B4-BE49-F238E27FC236}">
                  <a16:creationId xmlns:a16="http://schemas.microsoft.com/office/drawing/2014/main" id="{A43480DA-C69E-4415-AA99-3329660E2CDC}"/>
                </a:ext>
              </a:extLst>
            </p:cNvPr>
            <p:cNvSpPr/>
            <p:nvPr/>
          </p:nvSpPr>
          <p:spPr>
            <a:xfrm>
              <a:off x="10710627" y="4220005"/>
              <a:ext cx="77615" cy="78607"/>
            </a:xfrm>
            <a:prstGeom prst="ellipse">
              <a:avLst/>
            </a:prstGeom>
            <a:noFill/>
            <a:ln w="127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FFFFFF"/>
                </a:solidFill>
                <a:effectLst/>
                <a:uLnTx/>
                <a:uFillTx/>
                <a:latin typeface="Helvetica Neue Medium"/>
                <a:ea typeface="+mn-ea"/>
                <a:cs typeface="+mn-cs"/>
                <a:sym typeface="Helvetica Neue Medium"/>
              </a:endParaRPr>
            </a:p>
          </p:txBody>
        </p:sp>
        <p:cxnSp>
          <p:nvCxnSpPr>
            <p:cNvPr id="53" name="Straight Arrow Connector 66">
              <a:extLst>
                <a:ext uri="{FF2B5EF4-FFF2-40B4-BE49-F238E27FC236}">
                  <a16:creationId xmlns:a16="http://schemas.microsoft.com/office/drawing/2014/main" id="{1262A128-BC52-48D4-85C0-A74253E7C43E}"/>
                </a:ext>
              </a:extLst>
            </p:cNvPr>
            <p:cNvCxnSpPr>
              <a:cxnSpLocks/>
            </p:cNvCxnSpPr>
            <p:nvPr/>
          </p:nvCxnSpPr>
          <p:spPr>
            <a:xfrm>
              <a:off x="10754855" y="4296570"/>
              <a:ext cx="0" cy="266217"/>
            </a:xfrm>
            <a:prstGeom prst="straightConnector1">
              <a:avLst/>
            </a:prstGeom>
            <a:ln w="12700">
              <a:solidFill>
                <a:schemeClr val="accent1"/>
              </a:solidFill>
              <a:tailEnd type="none"/>
            </a:ln>
          </p:spPr>
          <p:style>
            <a:lnRef idx="1">
              <a:schemeClr val="accent1"/>
            </a:lnRef>
            <a:fillRef idx="0">
              <a:schemeClr val="accent1"/>
            </a:fillRef>
            <a:effectRef idx="0">
              <a:schemeClr val="accent1"/>
            </a:effectRef>
            <a:fontRef idx="minor">
              <a:schemeClr val="tx1"/>
            </a:fontRef>
          </p:style>
        </p:cxnSp>
        <p:pic>
          <p:nvPicPr>
            <p:cNvPr id="54" name="Graphic 19" descr="Direction">
              <a:extLst>
                <a:ext uri="{FF2B5EF4-FFF2-40B4-BE49-F238E27FC236}">
                  <a16:creationId xmlns:a16="http://schemas.microsoft.com/office/drawing/2014/main" id="{32429258-F9DA-49D3-9322-879679EDE44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556607" y="4646479"/>
              <a:ext cx="414120" cy="414120"/>
            </a:xfrm>
            <a:prstGeom prst="rect">
              <a:avLst/>
            </a:prstGeom>
          </p:spPr>
        </p:pic>
      </p:grpSp>
      <p:grpSp>
        <p:nvGrpSpPr>
          <p:cNvPr id="55" name="Group 24">
            <a:extLst>
              <a:ext uri="{FF2B5EF4-FFF2-40B4-BE49-F238E27FC236}">
                <a16:creationId xmlns:a16="http://schemas.microsoft.com/office/drawing/2014/main" id="{FA97C9D0-CB5B-4A30-A9F4-04993E3C791A}"/>
              </a:ext>
            </a:extLst>
          </p:cNvPr>
          <p:cNvGrpSpPr/>
          <p:nvPr/>
        </p:nvGrpSpPr>
        <p:grpSpPr>
          <a:xfrm>
            <a:off x="6012536" y="2887409"/>
            <a:ext cx="2140275" cy="1036848"/>
            <a:chOff x="6322000" y="2749554"/>
            <a:chExt cx="2147216" cy="1036848"/>
          </a:xfrm>
        </p:grpSpPr>
        <p:sp>
          <p:nvSpPr>
            <p:cNvPr id="56" name="TextBox 81">
              <a:extLst>
                <a:ext uri="{FF2B5EF4-FFF2-40B4-BE49-F238E27FC236}">
                  <a16:creationId xmlns:a16="http://schemas.microsoft.com/office/drawing/2014/main" id="{4F66478D-9447-4EDC-98A8-AEDC10B89114}"/>
                </a:ext>
              </a:extLst>
            </p:cNvPr>
            <p:cNvSpPr txBox="1"/>
            <p:nvPr/>
          </p:nvSpPr>
          <p:spPr>
            <a:xfrm>
              <a:off x="6322001" y="3566342"/>
              <a:ext cx="2147215" cy="220060"/>
            </a:xfrm>
            <a:prstGeom prst="rect">
              <a:avLst/>
            </a:prstGeom>
            <a:noFill/>
          </p:spPr>
          <p:txBody>
            <a:bodyPr rot="0" spcFirstLastPara="0" vertOverflow="overflow" horzOverflow="overflow" vert="horz" wrap="square" lIns="0" tIns="36576" rIns="0" bIns="0" numCol="1" spcCol="0" rtlCol="0" fromWordArt="0" anchor="t" anchorCtr="0" forceAA="0" compatLnSpc="1">
              <a:prstTxWarp prst="textNoShape">
                <a:avLst/>
              </a:prstTxWarp>
              <a:sp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400" b="1" i="0" u="none" strike="noStrike" kern="1200" cap="none" spc="0" normalizeH="0" baseline="0" noProof="0" dirty="0">
                  <a:ln>
                    <a:noFill/>
                  </a:ln>
                  <a:solidFill>
                    <a:schemeClr val="accent2"/>
                  </a:solidFill>
                  <a:effectLst/>
                  <a:uLnTx/>
                  <a:uFillTx/>
                  <a:cs typeface="Arial"/>
                </a:rPr>
                <a:t>2010 – Déploiement</a:t>
              </a:r>
            </a:p>
          </p:txBody>
        </p:sp>
        <p:sp>
          <p:nvSpPr>
            <p:cNvPr id="57" name="TextBox 85">
              <a:extLst>
                <a:ext uri="{FF2B5EF4-FFF2-40B4-BE49-F238E27FC236}">
                  <a16:creationId xmlns:a16="http://schemas.microsoft.com/office/drawing/2014/main" id="{E5B66ECA-F630-432C-B3EB-51F10AFE7E66}"/>
                </a:ext>
              </a:extLst>
            </p:cNvPr>
            <p:cNvSpPr txBox="1"/>
            <p:nvPr/>
          </p:nvSpPr>
          <p:spPr>
            <a:xfrm>
              <a:off x="6322000" y="2749554"/>
              <a:ext cx="1864800" cy="816663"/>
            </a:xfrm>
            <a:prstGeom prst="rect">
              <a:avLst/>
            </a:prstGeom>
            <a:noFill/>
          </p:spPr>
          <p:txBody>
            <a:bodyPr rot="0" spcFirstLastPara="0" vertOverflow="overflow" horzOverflow="overflow" vert="horz" wrap="square" lIns="0" tIns="36576" rIns="0" bIns="0" numCol="1" spcCol="0" rtlCol="0" fromWordArt="0" anchor="b" anchorCtr="0" forceAA="0" compatLnSpc="1">
              <a:prstTxWarp prst="textNoShape">
                <a:avLst/>
              </a:prstTxWarp>
              <a:noAutofit/>
            </a:bodyPr>
            <a:lstStyle/>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200" b="0" i="0" u="none" strike="noStrike" kern="1200" cap="none" spc="0" normalizeH="0" baseline="0" noProof="0" dirty="0">
                  <a:ln>
                    <a:noFill/>
                  </a:ln>
                  <a:solidFill>
                    <a:srgbClr val="191919"/>
                  </a:solidFill>
                  <a:effectLst/>
                  <a:uLnTx/>
                  <a:uFillTx/>
                  <a:cs typeface="EucrosiaUPC" panose="020B0502040204020203" pitchFamily="18" charset="-34"/>
                </a:rPr>
                <a:t>Déploiement du service DMP.</a:t>
              </a:r>
            </a:p>
            <a:p>
              <a:pPr marL="0" marR="0" lvl="0" indent="0"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200" b="0" i="0" u="none" strike="noStrike" kern="1200" cap="none" spc="0" normalizeH="0" baseline="0" noProof="0" dirty="0">
                  <a:ln>
                    <a:noFill/>
                  </a:ln>
                  <a:solidFill>
                    <a:srgbClr val="191919"/>
                  </a:solidFill>
                  <a:effectLst/>
                  <a:uLnTx/>
                  <a:uFillTx/>
                  <a:cs typeface="EucrosiaUPC" panose="020B0502040204020203" pitchFamily="18" charset="-34"/>
                </a:rPr>
                <a:t>Premiers logiciels DMP compatibles.</a:t>
              </a:r>
            </a:p>
          </p:txBody>
        </p:sp>
      </p:grpSp>
    </p:spTree>
    <p:extLst>
      <p:ext uri="{BB962C8B-B14F-4D97-AF65-F5344CB8AC3E}">
        <p14:creationId xmlns:p14="http://schemas.microsoft.com/office/powerpoint/2010/main" val="553797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6313344" y="1788677"/>
            <a:ext cx="5669348" cy="3767137"/>
          </a:xfrm>
        </p:spPr>
        <p:txBody>
          <a:bodyPr/>
          <a:lstStyle/>
          <a:p>
            <a:r>
              <a:rPr lang="fr-FR" b="1" dirty="0">
                <a:solidFill>
                  <a:schemeClr val="tx1"/>
                </a:solidFill>
              </a:rPr>
              <a:t>Interopérabilité des logiciels </a:t>
            </a:r>
          </a:p>
          <a:p>
            <a:endParaRPr lang="fr-FR" sz="1100" b="1" dirty="0">
              <a:solidFill>
                <a:schemeClr val="tx1"/>
              </a:solidFill>
            </a:endParaRPr>
          </a:p>
          <a:p>
            <a:r>
              <a:rPr lang="fr-FR" sz="1400" dirty="0">
                <a:solidFill>
                  <a:schemeClr val="bg2"/>
                </a:solidFill>
              </a:rPr>
              <a:t>Pour qu’un professionnel de santé ou un établissement puisse envoyer un document à un patient dans le DMP, il faut que les documents soient structurés de la même manière. </a:t>
            </a:r>
          </a:p>
          <a:p>
            <a:r>
              <a:rPr lang="fr-FR" sz="1400" dirty="0">
                <a:solidFill>
                  <a:schemeClr val="bg2"/>
                </a:solidFill>
              </a:rPr>
              <a:t>Tous les logiciels doivent respecter les mêmes normes.</a:t>
            </a:r>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5</a:t>
            </a:fld>
            <a:endParaRPr lang="fr-FR" dirty="0"/>
          </a:p>
        </p:txBody>
      </p:sp>
      <p:sp>
        <p:nvSpPr>
          <p:cNvPr id="4" name="Titre 3"/>
          <p:cNvSpPr>
            <a:spLocks noGrp="1"/>
          </p:cNvSpPr>
          <p:nvPr>
            <p:ph type="title"/>
          </p:nvPr>
        </p:nvSpPr>
        <p:spPr/>
        <p:txBody>
          <a:bodyPr/>
          <a:lstStyle/>
          <a:p>
            <a:r>
              <a:rPr lang="fr-FR" dirty="0"/>
              <a:t>Les difficultés de déploiement du DMP</a:t>
            </a:r>
          </a:p>
        </p:txBody>
      </p:sp>
      <p:sp>
        <p:nvSpPr>
          <p:cNvPr id="5" name="Ellipse 4"/>
          <p:cNvSpPr/>
          <p:nvPr/>
        </p:nvSpPr>
        <p:spPr>
          <a:xfrm>
            <a:off x="10344472" y="620688"/>
            <a:ext cx="923421"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Picture 2" descr="Le DMP - Le Dossier Médical qui garde en mémoire toutes vos informations de  santé - Centre Hospitalier de Bastia">
            <a:extLst>
              <a:ext uri="{FF2B5EF4-FFF2-40B4-BE49-F238E27FC236}">
                <a16:creationId xmlns:a16="http://schemas.microsoft.com/office/drawing/2014/main" id="{11D9E8F8-C47E-4B63-8CC9-8C09CDCFF18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64" b="89751" l="9961" r="89844">
                        <a14:foregroundMark x1="33398" y1="8864" x2="33398" y2="8864"/>
                        <a14:foregroundMark x1="33398" y1="8864" x2="33398" y2="8864"/>
                        <a14:foregroundMark x1="43555" y1="43767" x2="43555" y2="43767"/>
                        <a14:foregroundMark x1="54688" y1="48476" x2="54688" y2="48476"/>
                        <a14:foregroundMark x1="54297" y1="62327" x2="54297" y2="62327"/>
                        <a14:foregroundMark x1="53516" y1="62050" x2="53516" y2="62050"/>
                        <a14:foregroundMark x1="53516" y1="62050" x2="53516" y2="62050"/>
                        <a14:foregroundMark x1="52930" y1="62050" x2="52930" y2="62050"/>
                        <a14:foregroundMark x1="49609" y1="62050" x2="49609" y2="62050"/>
                        <a14:foregroundMark x1="49414" y1="61219" x2="49414" y2="61219"/>
                        <a14:foregroundMark x1="49414" y1="62881" x2="49414" y2="62881"/>
                        <a14:foregroundMark x1="49023" y1="61219" x2="49023" y2="61219"/>
                        <a14:foregroundMark x1="55469" y1="77285" x2="55469" y2="77285"/>
                        <a14:foregroundMark x1="65430" y1="79224" x2="65430" y2="79224"/>
                        <a14:foregroundMark x1="26367" y1="79501" x2="26367" y2="79501"/>
                      </a14:backgroundRemoval>
                    </a14:imgEffect>
                  </a14:imgLayer>
                </a14:imgProps>
              </a:ext>
              <a:ext uri="{28A0092B-C50C-407E-A947-70E740481C1C}">
                <a14:useLocalDpi xmlns:a14="http://schemas.microsoft.com/office/drawing/2010/main" val="0"/>
              </a:ext>
            </a:extLst>
          </a:blip>
          <a:srcRect/>
          <a:stretch>
            <a:fillRect/>
          </a:stretch>
        </p:blipFill>
        <p:spPr bwMode="auto">
          <a:xfrm>
            <a:off x="10344472" y="709338"/>
            <a:ext cx="923421" cy="641163"/>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texte 1"/>
          <p:cNvSpPr txBox="1">
            <a:spLocks/>
          </p:cNvSpPr>
          <p:nvPr/>
        </p:nvSpPr>
        <p:spPr>
          <a:xfrm>
            <a:off x="714684" y="1788676"/>
            <a:ext cx="5381316" cy="4728971"/>
          </a:xfrm>
          <a:prstGeom prst="rect">
            <a:avLst/>
          </a:prstGeom>
          <a:ln w="3175">
            <a:noFill/>
          </a:ln>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600" b="1" dirty="0">
                <a:solidFill>
                  <a:schemeClr val="tx1"/>
                </a:solidFill>
              </a:rPr>
              <a:t>Cercle vicieux de l’alimentation</a:t>
            </a:r>
          </a:p>
          <a:p>
            <a:endParaRPr lang="fr-FR" b="1" dirty="0"/>
          </a:p>
          <a:p>
            <a:r>
              <a:rPr lang="fr-FR" b="1" dirty="0"/>
              <a:t> </a:t>
            </a:r>
          </a:p>
          <a:p>
            <a:endParaRPr lang="fr-FR" b="1" dirty="0"/>
          </a:p>
          <a:p>
            <a:endParaRPr lang="fr-FR" b="1" dirty="0"/>
          </a:p>
          <a:p>
            <a:endParaRPr lang="fr-FR" b="1" dirty="0"/>
          </a:p>
          <a:p>
            <a:endParaRPr lang="fr-FR" b="1" dirty="0"/>
          </a:p>
          <a:p>
            <a:endParaRPr lang="fr-FR" b="1" dirty="0"/>
          </a:p>
          <a:p>
            <a:endParaRPr lang="fr-FR" b="1" dirty="0"/>
          </a:p>
          <a:p>
            <a:pPr>
              <a:lnSpc>
                <a:spcPct val="130000"/>
              </a:lnSpc>
            </a:pPr>
            <a:r>
              <a:rPr lang="fr-FR" sz="1500" dirty="0">
                <a:solidFill>
                  <a:schemeClr val="bg2"/>
                </a:solidFill>
              </a:rPr>
              <a:t>Les DMP ne sont pas créés parce qu’ils ne sont pas consultés. </a:t>
            </a:r>
            <a:br>
              <a:rPr lang="fr-FR" sz="1500" dirty="0">
                <a:solidFill>
                  <a:schemeClr val="bg2"/>
                </a:solidFill>
              </a:rPr>
            </a:br>
            <a:r>
              <a:rPr lang="fr-FR" sz="1500" dirty="0">
                <a:solidFill>
                  <a:schemeClr val="bg2"/>
                </a:solidFill>
              </a:rPr>
              <a:t>Ils ne sont pas consultés parce qu’ils ne sont pas alimentés. Ils ne sont pas alimentés parce qu’ils ne sont pas créés. Et créer le DMP pour l’alimenter est trop chronophage pour un professionnel de santé.</a:t>
            </a:r>
          </a:p>
          <a:p>
            <a:endParaRPr lang="fr-FR" b="1" dirty="0"/>
          </a:p>
        </p:txBody>
      </p:sp>
      <p:pic>
        <p:nvPicPr>
          <p:cNvPr id="1026" name="Picture 2" descr="https://www.dedalus-france.fr/wp-content/uploads/2020/10/Sch%C3%A9ma-web-Orbis-F-pa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0136" y="3717032"/>
            <a:ext cx="2736304" cy="21420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me 7"/>
          <p:cNvGraphicFramePr/>
          <p:nvPr>
            <p:extLst>
              <p:ext uri="{D42A27DB-BD31-4B8C-83A1-F6EECF244321}">
                <p14:modId xmlns:p14="http://schemas.microsoft.com/office/powerpoint/2010/main" val="638706786"/>
              </p:ext>
            </p:extLst>
          </p:nvPr>
        </p:nvGraphicFramePr>
        <p:xfrm>
          <a:off x="839416" y="2276873"/>
          <a:ext cx="4824536" cy="2160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029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6"/>
          </p:nvPr>
        </p:nvSpPr>
        <p:spPr>
          <a:xfrm>
            <a:off x="498660" y="2087563"/>
            <a:ext cx="11196453" cy="3767137"/>
          </a:xfrm>
        </p:spPr>
        <p:txBody>
          <a:bodyPr>
            <a:normAutofit/>
          </a:bodyPr>
          <a:lstStyle/>
          <a:p>
            <a:pPr marL="90488" lvl="2" indent="0">
              <a:lnSpc>
                <a:spcPct val="85000"/>
              </a:lnSpc>
              <a:spcBef>
                <a:spcPts val="0"/>
              </a:spcBef>
              <a:spcAft>
                <a:spcPts val="800"/>
              </a:spcAft>
              <a:buClr>
                <a:srgbClr val="1F4E79"/>
              </a:buClr>
              <a:buSzPct val="70000"/>
              <a:buNone/>
              <a:defRPr/>
            </a:pPr>
            <a:r>
              <a:rPr lang="fr-FR" sz="1800" dirty="0">
                <a:solidFill>
                  <a:schemeClr val="bg2"/>
                </a:solidFill>
                <a:latin typeface="Arial" panose="020B0604020202020204" pitchFamily="34" charset="0"/>
                <a:cs typeface="Arial" panose="020B0604020202020204" pitchFamily="34" charset="0"/>
              </a:rPr>
              <a:t>La loi prévoit l’arrivée </a:t>
            </a:r>
            <a:r>
              <a:rPr lang="fr-FR" sz="1800" b="1" dirty="0">
                <a:solidFill>
                  <a:schemeClr val="bg2"/>
                </a:solidFill>
                <a:latin typeface="Arial" panose="020B0604020202020204" pitchFamily="34" charset="0"/>
                <a:cs typeface="Arial" panose="020B0604020202020204" pitchFamily="34" charset="0"/>
              </a:rPr>
              <a:t>d’un espace numérique de santé </a:t>
            </a:r>
            <a:r>
              <a:rPr lang="fr-FR" sz="1800" dirty="0">
                <a:solidFill>
                  <a:schemeClr val="bg2"/>
                </a:solidFill>
                <a:latin typeface="Arial" panose="020B0604020202020204" pitchFamily="34" charset="0"/>
                <a:cs typeface="Arial" panose="020B0604020202020204" pitchFamily="34" charset="0"/>
              </a:rPr>
              <a:t>pour toute personne au 1</a:t>
            </a:r>
            <a:r>
              <a:rPr lang="fr-FR" sz="1800" baseline="30000" dirty="0">
                <a:solidFill>
                  <a:schemeClr val="bg2"/>
                </a:solidFill>
                <a:latin typeface="Arial" panose="020B0604020202020204" pitchFamily="34" charset="0"/>
                <a:cs typeface="Arial" panose="020B0604020202020204" pitchFamily="34" charset="0"/>
              </a:rPr>
              <a:t>er</a:t>
            </a:r>
            <a:r>
              <a:rPr lang="fr-FR" sz="1800" dirty="0">
                <a:solidFill>
                  <a:schemeClr val="bg2"/>
                </a:solidFill>
                <a:latin typeface="Arial" panose="020B0604020202020204" pitchFamily="34" charset="0"/>
                <a:cs typeface="Arial" panose="020B0604020202020204" pitchFamily="34" charset="0"/>
              </a:rPr>
              <a:t> janvier 2022.</a:t>
            </a:r>
          </a:p>
          <a:p>
            <a:pPr marL="90488" lvl="2" indent="0">
              <a:lnSpc>
                <a:spcPct val="85000"/>
              </a:lnSpc>
              <a:spcBef>
                <a:spcPts val="0"/>
              </a:spcBef>
              <a:spcAft>
                <a:spcPts val="800"/>
              </a:spcAft>
              <a:buClr>
                <a:srgbClr val="1F4E79"/>
              </a:buClr>
              <a:buSzPct val="70000"/>
              <a:buNone/>
              <a:defRPr/>
            </a:pPr>
            <a:endParaRPr lang="fr-FR" sz="1800" dirty="0">
              <a:solidFill>
                <a:schemeClr val="bg2"/>
              </a:solidFill>
              <a:latin typeface="Arial" panose="020B0604020202020204" pitchFamily="34" charset="0"/>
              <a:cs typeface="Arial" panose="020B0604020202020204" pitchFamily="34" charset="0"/>
            </a:endParaRPr>
          </a:p>
          <a:p>
            <a:pPr marL="90488" lvl="2" indent="0">
              <a:lnSpc>
                <a:spcPct val="85000"/>
              </a:lnSpc>
              <a:spcBef>
                <a:spcPts val="0"/>
              </a:spcBef>
              <a:spcAft>
                <a:spcPts val="800"/>
              </a:spcAft>
              <a:buClr>
                <a:srgbClr val="1F4E79"/>
              </a:buClr>
              <a:buSzPct val="70000"/>
              <a:buNone/>
              <a:defRPr/>
            </a:pPr>
            <a:r>
              <a:rPr lang="fr-FR" sz="1800" dirty="0">
                <a:solidFill>
                  <a:schemeClr val="bg2"/>
                </a:solidFill>
                <a:latin typeface="Arial" panose="020B0604020202020204" pitchFamily="34" charset="0"/>
                <a:cs typeface="Arial" panose="020B0604020202020204" pitchFamily="34" charset="0"/>
              </a:rPr>
              <a:t>Le service est créé pour </a:t>
            </a:r>
            <a:r>
              <a:rPr lang="fr-FR" sz="1800" b="1" dirty="0">
                <a:solidFill>
                  <a:schemeClr val="bg2"/>
                </a:solidFill>
                <a:latin typeface="Arial" panose="020B0604020202020204" pitchFamily="34" charset="0"/>
                <a:cs typeface="Arial" panose="020B0604020202020204" pitchFamily="34" charset="0"/>
              </a:rPr>
              <a:t>donner la main au patient </a:t>
            </a:r>
            <a:r>
              <a:rPr lang="fr-FR" sz="1800" dirty="0">
                <a:solidFill>
                  <a:schemeClr val="bg2"/>
                </a:solidFill>
                <a:latin typeface="Arial" panose="020B0604020202020204" pitchFamily="34" charset="0"/>
                <a:cs typeface="Arial" panose="020B0604020202020204" pitchFamily="34" charset="0"/>
              </a:rPr>
              <a:t>pour gérer ses données de santé et pour faciliter la coordination des soins entre professionnels.</a:t>
            </a:r>
          </a:p>
          <a:p>
            <a:pPr marL="90488" lvl="2" indent="0">
              <a:lnSpc>
                <a:spcPct val="85000"/>
              </a:lnSpc>
              <a:spcBef>
                <a:spcPts val="0"/>
              </a:spcBef>
              <a:spcAft>
                <a:spcPts val="800"/>
              </a:spcAft>
              <a:buClr>
                <a:srgbClr val="1F4E79"/>
              </a:buClr>
              <a:buSzPct val="70000"/>
              <a:buNone/>
              <a:defRPr/>
            </a:pPr>
            <a:endParaRPr lang="fr-FR" sz="1800" dirty="0">
              <a:solidFill>
                <a:schemeClr val="bg2"/>
              </a:solidFill>
              <a:latin typeface="Arial" panose="020B0604020202020204" pitchFamily="34" charset="0"/>
              <a:cs typeface="Arial" panose="020B0604020202020204" pitchFamily="34" charset="0"/>
            </a:endParaRPr>
          </a:p>
          <a:p>
            <a:pPr marL="90488" lvl="2" indent="0">
              <a:lnSpc>
                <a:spcPct val="85000"/>
              </a:lnSpc>
              <a:spcBef>
                <a:spcPts val="0"/>
              </a:spcBef>
              <a:spcAft>
                <a:spcPts val="800"/>
              </a:spcAft>
              <a:buClr>
                <a:srgbClr val="1F4E79"/>
              </a:buClr>
              <a:buSzPct val="70000"/>
              <a:buNone/>
              <a:defRPr/>
            </a:pPr>
            <a:r>
              <a:rPr lang="fr-FR" sz="1800" dirty="0">
                <a:solidFill>
                  <a:schemeClr val="bg2"/>
                </a:solidFill>
                <a:latin typeface="Arial" panose="020B0604020202020204" pitchFamily="34" charset="0"/>
                <a:cs typeface="Arial" panose="020B0604020202020204" pitchFamily="34" charset="0"/>
              </a:rPr>
              <a:t>La loi définit les grands principes de fonctionnement de l’espace numérique de santé : fonctionnalité et mode d’accès des professionnels et établissements de santé. </a:t>
            </a:r>
            <a:r>
              <a:rPr lang="fr-FR" sz="1800" b="1" dirty="0">
                <a:solidFill>
                  <a:schemeClr val="bg2"/>
                </a:solidFill>
                <a:latin typeface="Arial" panose="020B0604020202020204" pitchFamily="34" charset="0"/>
                <a:cs typeface="Arial" panose="020B0604020202020204" pitchFamily="34" charset="0"/>
              </a:rPr>
              <a:t>Elle élargit le périmètre du DMP</a:t>
            </a:r>
            <a:r>
              <a:rPr lang="fr-FR" sz="1800" dirty="0">
                <a:solidFill>
                  <a:schemeClr val="bg2"/>
                </a:solidFill>
                <a:latin typeface="Arial" panose="020B0604020202020204" pitchFamily="34" charset="0"/>
                <a:cs typeface="Arial" panose="020B0604020202020204" pitchFamily="34" charset="0"/>
              </a:rPr>
              <a:t>, qui devient une brique de Mon espace santé.</a:t>
            </a:r>
          </a:p>
          <a:p>
            <a:pPr marL="90488" lvl="2" indent="0">
              <a:lnSpc>
                <a:spcPct val="85000"/>
              </a:lnSpc>
              <a:spcBef>
                <a:spcPts val="0"/>
              </a:spcBef>
              <a:spcAft>
                <a:spcPts val="800"/>
              </a:spcAft>
              <a:buClr>
                <a:srgbClr val="1F4E79"/>
              </a:buClr>
              <a:buSzPct val="70000"/>
              <a:buNone/>
              <a:defRPr/>
            </a:pPr>
            <a:endParaRPr lang="fr-FR" sz="1800" dirty="0">
              <a:solidFill>
                <a:schemeClr val="bg2"/>
              </a:solidFill>
              <a:latin typeface="Arial" panose="020B0604020202020204" pitchFamily="34" charset="0"/>
              <a:cs typeface="Arial" panose="020B0604020202020204" pitchFamily="34" charset="0"/>
            </a:endParaRPr>
          </a:p>
          <a:p>
            <a:pPr marL="90488" lvl="2" indent="0">
              <a:lnSpc>
                <a:spcPct val="85000"/>
              </a:lnSpc>
              <a:spcBef>
                <a:spcPts val="0"/>
              </a:spcBef>
              <a:spcAft>
                <a:spcPts val="800"/>
              </a:spcAft>
              <a:buClr>
                <a:srgbClr val="1F4E79"/>
              </a:buClr>
              <a:buSzPct val="70000"/>
              <a:buNone/>
              <a:defRPr/>
            </a:pPr>
            <a:r>
              <a:rPr lang="fr-FR" sz="1800" dirty="0">
                <a:solidFill>
                  <a:schemeClr val="bg2"/>
                </a:solidFill>
                <a:latin typeface="Arial" panose="020B0604020202020204" pitchFamily="34" charset="0"/>
                <a:cs typeface="Arial" panose="020B0604020202020204" pitchFamily="34" charset="0"/>
              </a:rPr>
              <a:t>Elle instaure le principe de </a:t>
            </a:r>
            <a:r>
              <a:rPr lang="fr-FR" sz="1800" b="1" dirty="0">
                <a:solidFill>
                  <a:schemeClr val="bg2"/>
                </a:solidFill>
                <a:latin typeface="Arial" panose="020B0604020202020204" pitchFamily="34" charset="0"/>
                <a:cs typeface="Arial" panose="020B0604020202020204" pitchFamily="34" charset="0"/>
              </a:rPr>
              <a:t>création automatique, sauf opposition </a:t>
            </a:r>
            <a:r>
              <a:rPr lang="fr-FR" sz="1800" dirty="0">
                <a:solidFill>
                  <a:schemeClr val="bg2"/>
                </a:solidFill>
                <a:latin typeface="Arial" panose="020B0604020202020204" pitchFamily="34" charset="0"/>
                <a:cs typeface="Arial" panose="020B0604020202020204" pitchFamily="34" charset="0"/>
              </a:rPr>
              <a:t>de la personne ou de son représentant légal (principe d’« </a:t>
            </a:r>
            <a:r>
              <a:rPr lang="fr-FR" sz="1800" dirty="0" err="1">
                <a:solidFill>
                  <a:schemeClr val="bg2"/>
                </a:solidFill>
                <a:latin typeface="Arial" panose="020B0604020202020204" pitchFamily="34" charset="0"/>
                <a:cs typeface="Arial" panose="020B0604020202020204" pitchFamily="34" charset="0"/>
              </a:rPr>
              <a:t>opt</a:t>
            </a:r>
            <a:r>
              <a:rPr lang="fr-FR" sz="1800" dirty="0">
                <a:solidFill>
                  <a:schemeClr val="bg2"/>
                </a:solidFill>
                <a:latin typeface="Arial" panose="020B0604020202020204" pitchFamily="34" charset="0"/>
                <a:cs typeface="Arial" panose="020B0604020202020204" pitchFamily="34" charset="0"/>
              </a:rPr>
              <a:t>-out »)</a:t>
            </a:r>
          </a:p>
          <a:p>
            <a:endParaRPr lang="fr-FR" sz="2800" dirty="0"/>
          </a:p>
        </p:txBody>
      </p:sp>
      <p:sp>
        <p:nvSpPr>
          <p:cNvPr id="3" name="Espace réservé du numéro de diapositive 2"/>
          <p:cNvSpPr>
            <a:spLocks noGrp="1"/>
          </p:cNvSpPr>
          <p:nvPr>
            <p:ph type="sldNum" sz="quarter" idx="15"/>
          </p:nvPr>
        </p:nvSpPr>
        <p:spPr/>
        <p:txBody>
          <a:bodyPr/>
          <a:lstStyle/>
          <a:p>
            <a:fld id="{975A587B-5814-4D9B-9598-FE9CB954CB01}" type="slidenum">
              <a:rPr lang="fr-FR" smtClean="0"/>
              <a:pPr/>
              <a:t>6</a:t>
            </a:fld>
            <a:endParaRPr lang="fr-FR" dirty="0"/>
          </a:p>
        </p:txBody>
      </p:sp>
      <p:sp>
        <p:nvSpPr>
          <p:cNvPr id="4" name="Titre 3"/>
          <p:cNvSpPr>
            <a:spLocks noGrp="1"/>
          </p:cNvSpPr>
          <p:nvPr>
            <p:ph type="title"/>
          </p:nvPr>
        </p:nvSpPr>
        <p:spPr/>
        <p:txBody>
          <a:bodyPr/>
          <a:lstStyle/>
          <a:p>
            <a:r>
              <a:rPr lang="fr-FR" dirty="0"/>
              <a:t>Une loi Passe en juillet 2019 pour transformer le DMP</a:t>
            </a:r>
          </a:p>
        </p:txBody>
      </p:sp>
    </p:spTree>
    <p:extLst>
      <p:ext uri="{BB962C8B-B14F-4D97-AF65-F5344CB8AC3E}">
        <p14:creationId xmlns:p14="http://schemas.microsoft.com/office/powerpoint/2010/main" val="160106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p:cNvSpPr>
            <a:spLocks noGrp="1"/>
          </p:cNvSpPr>
          <p:nvPr>
            <p:ph type="body" sz="quarter" idx="27"/>
          </p:nvPr>
        </p:nvSpPr>
        <p:spPr/>
        <p:txBody>
          <a:bodyPr/>
          <a:lstStyle/>
          <a:p>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a:t>2</a:t>
            </a:r>
          </a:p>
        </p:txBody>
      </p:sp>
      <p:sp>
        <p:nvSpPr>
          <p:cNvPr id="4" name="Espace réservé du texte 3"/>
          <p:cNvSpPr>
            <a:spLocks noGrp="1"/>
          </p:cNvSpPr>
          <p:nvPr>
            <p:ph type="body" sz="quarter" idx="3"/>
          </p:nvPr>
        </p:nvSpPr>
        <p:spPr>
          <a:xfrm>
            <a:off x="1538558" y="3000049"/>
            <a:ext cx="6429650" cy="1692000"/>
          </a:xfrm>
        </p:spPr>
        <p:txBody>
          <a:bodyPr/>
          <a:lstStyle/>
          <a:p>
            <a:r>
              <a:rPr lang="fr-FR" dirty="0"/>
              <a:t>Mon espace santé</a:t>
            </a:r>
          </a:p>
        </p:txBody>
      </p:sp>
      <p:sp>
        <p:nvSpPr>
          <p:cNvPr id="5" name="Espace réservé du numéro de diapositive 4"/>
          <p:cNvSpPr>
            <a:spLocks noGrp="1"/>
          </p:cNvSpPr>
          <p:nvPr>
            <p:ph type="sldNum" sz="quarter" idx="26"/>
          </p:nvPr>
        </p:nvSpPr>
        <p:spPr/>
        <p:txBody>
          <a:bodyPr/>
          <a:lstStyle/>
          <a:p>
            <a:fld id="{975A587B-5814-4D9B-9598-FE9CB954CB01}" type="slidenum">
              <a:rPr lang="fr-FR" smtClean="0"/>
              <a:pPr/>
              <a:t>7</a:t>
            </a:fld>
            <a:endParaRPr lang="fr-FR" dirty="0"/>
          </a:p>
        </p:txBody>
      </p:sp>
      <p:sp>
        <p:nvSpPr>
          <p:cNvPr id="10" name="Espace réservé du texte 9"/>
          <p:cNvSpPr>
            <a:spLocks noGrp="1"/>
          </p:cNvSpPr>
          <p:nvPr>
            <p:ph type="body" sz="quarter" idx="28"/>
          </p:nvPr>
        </p:nvSpPr>
        <p:spPr/>
        <p:txBody>
          <a:bodyPr/>
          <a:lstStyle/>
          <a:p>
            <a:endParaRPr lang="fr-FR"/>
          </a:p>
        </p:txBody>
      </p:sp>
      <p:sp>
        <p:nvSpPr>
          <p:cNvPr id="12" name="Rectangle 11"/>
          <p:cNvSpPr/>
          <p:nvPr/>
        </p:nvSpPr>
        <p:spPr>
          <a:xfrm>
            <a:off x="7464152" y="404664"/>
            <a:ext cx="4248472" cy="5544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7C5CC968-540D-4832-B16D-366A146A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1054" y="2087715"/>
            <a:ext cx="3514668" cy="2178513"/>
          </a:xfrm>
          <a:prstGeom prst="rect">
            <a:avLst/>
          </a:prstGeom>
        </p:spPr>
      </p:pic>
    </p:spTree>
    <p:extLst>
      <p:ext uri="{BB962C8B-B14F-4D97-AF65-F5344CB8AC3E}">
        <p14:creationId xmlns:p14="http://schemas.microsoft.com/office/powerpoint/2010/main" val="285133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7"/>
          </p:nvPr>
        </p:nvSpPr>
        <p:spPr/>
        <p:txBody>
          <a:bodyPr/>
          <a:lstStyle/>
          <a:p>
            <a:endParaRPr lang="fr-FR" dirty="0"/>
          </a:p>
        </p:txBody>
      </p:sp>
      <p:sp>
        <p:nvSpPr>
          <p:cNvPr id="3" name="Espace réservé du numéro de diapositive 2"/>
          <p:cNvSpPr>
            <a:spLocks noGrp="1"/>
          </p:cNvSpPr>
          <p:nvPr>
            <p:ph type="sldNum" sz="quarter" idx="26"/>
          </p:nvPr>
        </p:nvSpPr>
        <p:spPr/>
        <p:txBody>
          <a:bodyPr/>
          <a:lstStyle/>
          <a:p>
            <a:fld id="{975A587B-5814-4D9B-9598-FE9CB954CB01}" type="slidenum">
              <a:rPr lang="fr-FR" smtClean="0"/>
              <a:pPr/>
              <a:t>8</a:t>
            </a:fld>
            <a:endParaRPr lang="fr-FR" dirty="0"/>
          </a:p>
        </p:txBody>
      </p:sp>
      <p:sp>
        <p:nvSpPr>
          <p:cNvPr id="4" name="Espace réservé du texte 3"/>
          <p:cNvSpPr>
            <a:spLocks noGrp="1"/>
          </p:cNvSpPr>
          <p:nvPr>
            <p:ph type="body" sz="quarter" idx="3"/>
          </p:nvPr>
        </p:nvSpPr>
        <p:spPr>
          <a:xfrm>
            <a:off x="1538558" y="3000049"/>
            <a:ext cx="7797802" cy="1692000"/>
          </a:xfrm>
        </p:spPr>
        <p:txBody>
          <a:bodyPr>
            <a:normAutofit/>
          </a:bodyPr>
          <a:lstStyle/>
          <a:p>
            <a:r>
              <a:rPr lang="fr-FR" dirty="0"/>
              <a:t>Qu’est-ce que Mon espace santé ?</a:t>
            </a:r>
          </a:p>
        </p:txBody>
      </p:sp>
      <p:sp>
        <p:nvSpPr>
          <p:cNvPr id="5" name="Espace réservé du texte 4"/>
          <p:cNvSpPr>
            <a:spLocks noGrp="1"/>
          </p:cNvSpPr>
          <p:nvPr>
            <p:ph type="body" sz="quarter" idx="28"/>
          </p:nvPr>
        </p:nvSpPr>
        <p:spPr/>
        <p:txBody>
          <a:bodyPr/>
          <a:lstStyle/>
          <a:p>
            <a:endParaRPr lang="fr-FR"/>
          </a:p>
        </p:txBody>
      </p:sp>
    </p:spTree>
    <p:extLst>
      <p:ext uri="{BB962C8B-B14F-4D97-AF65-F5344CB8AC3E}">
        <p14:creationId xmlns:p14="http://schemas.microsoft.com/office/powerpoint/2010/main" val="4238347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5"/>
          </p:nvPr>
        </p:nvSpPr>
        <p:spPr/>
        <p:txBody>
          <a:bodyPr/>
          <a:lstStyle/>
          <a:p>
            <a:fld id="{975A587B-5814-4D9B-9598-FE9CB954CB01}" type="slidenum">
              <a:rPr lang="fr-FR" smtClean="0"/>
              <a:pPr/>
              <a:t>9</a:t>
            </a:fld>
            <a:endParaRPr lang="fr-FR" dirty="0"/>
          </a:p>
        </p:txBody>
      </p:sp>
      <p:sp>
        <p:nvSpPr>
          <p:cNvPr id="4" name="Titre 3"/>
          <p:cNvSpPr>
            <a:spLocks noGrp="1"/>
          </p:cNvSpPr>
          <p:nvPr>
            <p:ph type="title"/>
          </p:nvPr>
        </p:nvSpPr>
        <p:spPr/>
        <p:txBody>
          <a:bodyPr/>
          <a:lstStyle/>
          <a:p>
            <a:r>
              <a:rPr lang="fr-FR" dirty="0"/>
              <a:t>Les fonctionnalités de Mon Espace Santé </a:t>
            </a:r>
          </a:p>
        </p:txBody>
      </p:sp>
      <p:grpSp>
        <p:nvGrpSpPr>
          <p:cNvPr id="21" name="Groupe 20"/>
          <p:cNvGrpSpPr/>
          <p:nvPr/>
        </p:nvGrpSpPr>
        <p:grpSpPr>
          <a:xfrm>
            <a:off x="655398" y="1958307"/>
            <a:ext cx="10769194" cy="4577489"/>
            <a:chOff x="551384" y="2122648"/>
            <a:chExt cx="10769194" cy="4577489"/>
          </a:xfrm>
        </p:grpSpPr>
        <p:graphicFrame>
          <p:nvGraphicFramePr>
            <p:cNvPr id="22" name="Graphique 21"/>
            <p:cNvGraphicFramePr/>
            <p:nvPr>
              <p:extLst>
                <p:ext uri="{D42A27DB-BD31-4B8C-83A1-F6EECF244321}">
                  <p14:modId xmlns:p14="http://schemas.microsoft.com/office/powerpoint/2010/main" val="2633099230"/>
                </p:ext>
              </p:extLst>
            </p:nvPr>
          </p:nvGraphicFramePr>
          <p:xfrm>
            <a:off x="3359696" y="2251746"/>
            <a:ext cx="5031606" cy="3731964"/>
          </p:xfrm>
          <a:graphic>
            <a:graphicData uri="http://schemas.openxmlformats.org/drawingml/2006/chart">
              <c:chart xmlns:c="http://schemas.openxmlformats.org/drawingml/2006/chart" xmlns:r="http://schemas.openxmlformats.org/officeDocument/2006/relationships" r:id="rId2"/>
            </a:graphicData>
          </a:graphic>
        </p:graphicFrame>
        <p:pic>
          <p:nvPicPr>
            <p:cNvPr id="27" name="Image 26"/>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944241" y="2967988"/>
              <a:ext cx="648000" cy="648000"/>
            </a:xfrm>
            <a:prstGeom prst="rect">
              <a:avLst/>
            </a:prstGeom>
          </p:spPr>
        </p:pic>
        <p:pic>
          <p:nvPicPr>
            <p:cNvPr id="40" name="Image 39"/>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175624" y="2967988"/>
              <a:ext cx="648000" cy="648000"/>
            </a:xfrm>
            <a:prstGeom prst="rect">
              <a:avLst/>
            </a:prstGeom>
          </p:spPr>
        </p:pic>
        <p:grpSp>
          <p:nvGrpSpPr>
            <p:cNvPr id="41" name="Groupe 40"/>
            <p:cNvGrpSpPr/>
            <p:nvPr/>
          </p:nvGrpSpPr>
          <p:grpSpPr>
            <a:xfrm>
              <a:off x="5651085" y="3904020"/>
              <a:ext cx="432000" cy="432048"/>
              <a:chOff x="3421373" y="751325"/>
              <a:chExt cx="5400000" cy="5400000"/>
            </a:xfrm>
          </p:grpSpPr>
          <p:pic>
            <p:nvPicPr>
              <p:cNvPr id="51" name="Imag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748" y="773652"/>
                <a:ext cx="5349251" cy="5355347"/>
              </a:xfrm>
              <a:prstGeom prst="rect">
                <a:avLst/>
              </a:prstGeom>
            </p:spPr>
          </p:pic>
          <p:sp>
            <p:nvSpPr>
              <p:cNvPr id="52" name="Rectangle à coins arrondis 51"/>
              <p:cNvSpPr/>
              <p:nvPr/>
            </p:nvSpPr>
            <p:spPr>
              <a:xfrm>
                <a:off x="3421373" y="751325"/>
                <a:ext cx="5400000" cy="5400000"/>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42" name="Image 41"/>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558279" y="4842483"/>
              <a:ext cx="648000" cy="648000"/>
            </a:xfrm>
            <a:prstGeom prst="rect">
              <a:avLst/>
            </a:prstGeom>
          </p:spPr>
        </p:pic>
        <p:pic>
          <p:nvPicPr>
            <p:cNvPr id="43" name="Image 42"/>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672064" y="4145596"/>
              <a:ext cx="612000" cy="612000"/>
            </a:xfrm>
            <a:prstGeom prst="rect">
              <a:avLst/>
            </a:prstGeom>
          </p:spPr>
        </p:pic>
        <p:pic>
          <p:nvPicPr>
            <p:cNvPr id="44" name="Imag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11824" y="4145596"/>
              <a:ext cx="648000" cy="648000"/>
            </a:xfrm>
            <a:prstGeom prst="rect">
              <a:avLst/>
            </a:prstGeom>
          </p:spPr>
        </p:pic>
        <p:sp>
          <p:nvSpPr>
            <p:cNvPr id="45" name="Rectangle 44"/>
            <p:cNvSpPr/>
            <p:nvPr/>
          </p:nvSpPr>
          <p:spPr bwMode="auto">
            <a:xfrm>
              <a:off x="551384" y="2403338"/>
              <a:ext cx="3806146" cy="1154162"/>
            </a:xfrm>
            <a:prstGeom prst="rect">
              <a:avLst/>
            </a:prstGeom>
          </p:spPr>
          <p:txBody>
            <a:bodyPr wrap="square">
              <a:spAutoFit/>
            </a:bodyPr>
            <a:lstStyle/>
            <a:p>
              <a:pPr>
                <a:spcAft>
                  <a:spcPts val="600"/>
                </a:spcAft>
                <a:defRPr/>
              </a:pPr>
              <a:r>
                <a:rPr lang="fr-FR" sz="1600" b="1" kern="0" dirty="0">
                  <a:solidFill>
                    <a:schemeClr val="accent2"/>
                  </a:solidFill>
                  <a:latin typeface="+mn-lt"/>
                  <a:cs typeface="Arial" panose="020B0604020202020204" pitchFamily="34" charset="0"/>
                </a:rPr>
                <a:t>Mon dossier médical</a:t>
              </a:r>
            </a:p>
            <a:p>
              <a:pPr>
                <a:defRPr/>
              </a:pPr>
              <a:r>
                <a:rPr lang="fr-FR" sz="1200" kern="0" dirty="0">
                  <a:solidFill>
                    <a:schemeClr val="bg2"/>
                  </a:solidFill>
                  <a:latin typeface="+mn-lt"/>
                  <a:cs typeface="Arial" panose="020B0604020202020204" pitchFamily="34" charset="0"/>
                </a:rPr>
                <a:t>Consultation et alimentation des </a:t>
              </a:r>
              <a:r>
                <a:rPr lang="fr-FR" sz="1200" b="1" kern="0" dirty="0">
                  <a:solidFill>
                    <a:schemeClr val="accent2"/>
                  </a:solidFill>
                  <a:latin typeface="+mn-lt"/>
                  <a:cs typeface="Arial" panose="020B0604020202020204" pitchFamily="34" charset="0"/>
                </a:rPr>
                <a:t>documents</a:t>
              </a:r>
              <a:r>
                <a:rPr lang="fr-FR" sz="1200" kern="0" dirty="0">
                  <a:solidFill>
                    <a:schemeClr val="accent2"/>
                  </a:solidFill>
                  <a:latin typeface="+mn-lt"/>
                  <a:cs typeface="Arial" panose="020B0604020202020204" pitchFamily="34" charset="0"/>
                </a:rPr>
                <a:t> </a:t>
              </a:r>
              <a:r>
                <a:rPr lang="fr-FR" sz="1200" kern="0" dirty="0">
                  <a:solidFill>
                    <a:schemeClr val="bg2"/>
                  </a:solidFill>
                  <a:latin typeface="+mn-lt"/>
                  <a:cs typeface="Arial" panose="020B0604020202020204" pitchFamily="34" charset="0"/>
                </a:rPr>
                <a:t>ajoutés par l’usager ou ses professionnels de santé (ordonnance, compte rendu d’hospitalisation, biologies…)</a:t>
              </a:r>
            </a:p>
          </p:txBody>
        </p:sp>
        <p:sp>
          <p:nvSpPr>
            <p:cNvPr id="46" name="Rectangle 45"/>
            <p:cNvSpPr/>
            <p:nvPr/>
          </p:nvSpPr>
          <p:spPr bwMode="auto">
            <a:xfrm>
              <a:off x="3997288" y="5915307"/>
              <a:ext cx="3769982" cy="784830"/>
            </a:xfrm>
            <a:prstGeom prst="rect">
              <a:avLst/>
            </a:prstGeom>
          </p:spPr>
          <p:txBody>
            <a:bodyPr wrap="square">
              <a:spAutoFit/>
            </a:bodyPr>
            <a:lstStyle/>
            <a:p>
              <a:pPr algn="ctr">
                <a:spcAft>
                  <a:spcPts val="600"/>
                </a:spcAft>
                <a:defRPr/>
              </a:pPr>
              <a:r>
                <a:rPr lang="fr-FR" sz="1600" b="1" kern="0" dirty="0">
                  <a:solidFill>
                    <a:schemeClr val="tx2"/>
                  </a:solidFill>
                  <a:latin typeface="+mn-lt"/>
                  <a:cs typeface="Arial" panose="020B0604020202020204" pitchFamily="34" charset="0"/>
                </a:rPr>
                <a:t>Mon agenda</a:t>
              </a:r>
            </a:p>
            <a:p>
              <a:pPr algn="ctr">
                <a:defRPr/>
              </a:pPr>
              <a:r>
                <a:rPr lang="fr-FR" sz="1200" kern="0" dirty="0">
                  <a:solidFill>
                    <a:schemeClr val="bg2"/>
                  </a:solidFill>
                  <a:latin typeface="+mn-lt"/>
                  <a:cs typeface="Arial" panose="020B0604020202020204" pitchFamily="34" charset="0"/>
                </a:rPr>
                <a:t>Agrégations des </a:t>
              </a:r>
              <a:r>
                <a:rPr lang="fr-FR" sz="1200" b="1" kern="0" dirty="0">
                  <a:solidFill>
                    <a:schemeClr val="accent3"/>
                  </a:solidFill>
                  <a:latin typeface="+mn-lt"/>
                  <a:cs typeface="Arial" panose="020B0604020202020204" pitchFamily="34" charset="0"/>
                </a:rPr>
                <a:t>évènements</a:t>
              </a:r>
              <a:r>
                <a:rPr lang="fr-FR" sz="1200" kern="0" dirty="0">
                  <a:solidFill>
                    <a:schemeClr val="bg2"/>
                  </a:solidFill>
                  <a:latin typeface="+mn-lt"/>
                  <a:cs typeface="Arial" panose="020B0604020202020204" pitchFamily="34" charset="0"/>
                </a:rPr>
                <a:t> liés au parcours de soin de l’usager via un agenda. </a:t>
              </a:r>
              <a:endParaRPr lang="fr-FR" sz="1200" dirty="0">
                <a:solidFill>
                  <a:schemeClr val="bg2"/>
                </a:solidFill>
                <a:latin typeface="+mn-lt"/>
                <a:cs typeface="Arial" panose="020B0604020202020204" pitchFamily="34" charset="0"/>
              </a:endParaRPr>
            </a:p>
          </p:txBody>
        </p:sp>
        <p:sp>
          <p:nvSpPr>
            <p:cNvPr id="47" name="Rectangle 46"/>
            <p:cNvSpPr/>
            <p:nvPr/>
          </p:nvSpPr>
          <p:spPr bwMode="auto">
            <a:xfrm>
              <a:off x="7497328" y="2122648"/>
              <a:ext cx="3636404" cy="1154162"/>
            </a:xfrm>
            <a:prstGeom prst="rect">
              <a:avLst/>
            </a:prstGeom>
          </p:spPr>
          <p:txBody>
            <a:bodyPr wrap="square">
              <a:spAutoFit/>
            </a:bodyPr>
            <a:lstStyle/>
            <a:p>
              <a:pPr>
                <a:spcAft>
                  <a:spcPts val="600"/>
                </a:spcAft>
                <a:defRPr/>
              </a:pPr>
              <a:r>
                <a:rPr lang="fr-FR" sz="1600" b="1" kern="0" dirty="0">
                  <a:solidFill>
                    <a:schemeClr val="accent1"/>
                  </a:solidFill>
                  <a:latin typeface="+mn-lt"/>
                  <a:cs typeface="Arial" panose="020B0604020202020204" pitchFamily="34" charset="0"/>
                </a:rPr>
                <a:t>Ma messagerie</a:t>
              </a:r>
            </a:p>
            <a:p>
              <a:pPr>
                <a:defRPr/>
              </a:pPr>
              <a:r>
                <a:rPr lang="fr-FR" sz="1200" kern="0" dirty="0">
                  <a:solidFill>
                    <a:schemeClr val="bg2"/>
                  </a:solidFill>
                  <a:latin typeface="+mn-lt"/>
                  <a:cs typeface="Arial" panose="020B0604020202020204" pitchFamily="34" charset="0"/>
                </a:rPr>
                <a:t>Réception en toute sécurité des informations personnelles en provenance de l’équipe de soin de l’usager via un service de </a:t>
              </a:r>
              <a:r>
                <a:rPr lang="fr-FR" sz="1200" b="1" kern="0" dirty="0">
                  <a:solidFill>
                    <a:schemeClr val="accent1"/>
                  </a:solidFill>
                  <a:latin typeface="+mn-lt"/>
                  <a:cs typeface="Arial" panose="020B0604020202020204" pitchFamily="34" charset="0"/>
                </a:rPr>
                <a:t>messagerie sécurisée </a:t>
              </a:r>
              <a:r>
                <a:rPr lang="fr-FR" sz="1200" kern="0" dirty="0">
                  <a:solidFill>
                    <a:schemeClr val="bg2"/>
                  </a:solidFill>
                  <a:latin typeface="+mn-lt"/>
                  <a:cs typeface="Arial" panose="020B0604020202020204" pitchFamily="34" charset="0"/>
                </a:rPr>
                <a:t>de santé.</a:t>
              </a:r>
              <a:endParaRPr lang="fr-FR" sz="1200" dirty="0">
                <a:solidFill>
                  <a:schemeClr val="bg2"/>
                </a:solidFill>
                <a:latin typeface="+mn-lt"/>
                <a:cs typeface="Arial" panose="020B0604020202020204" pitchFamily="34" charset="0"/>
              </a:endParaRPr>
            </a:p>
          </p:txBody>
        </p:sp>
        <p:sp>
          <p:nvSpPr>
            <p:cNvPr id="48" name="Rectangle 47"/>
            <p:cNvSpPr/>
            <p:nvPr/>
          </p:nvSpPr>
          <p:spPr bwMode="auto">
            <a:xfrm>
              <a:off x="7756182" y="3981261"/>
              <a:ext cx="3564396" cy="969496"/>
            </a:xfrm>
            <a:prstGeom prst="rect">
              <a:avLst/>
            </a:prstGeom>
          </p:spPr>
          <p:txBody>
            <a:bodyPr wrap="square">
              <a:spAutoFit/>
            </a:bodyPr>
            <a:lstStyle/>
            <a:p>
              <a:pPr>
                <a:spcAft>
                  <a:spcPts val="600"/>
                </a:spcAft>
                <a:defRPr/>
              </a:pPr>
              <a:r>
                <a:rPr lang="fr-FR" sz="1600" b="1" kern="0" dirty="0">
                  <a:solidFill>
                    <a:schemeClr val="accent5"/>
                  </a:solidFill>
                  <a:latin typeface="+mn-lt"/>
                  <a:cs typeface="Arial" panose="020B0604020202020204" pitchFamily="34" charset="0"/>
                </a:rPr>
                <a:t>Mon catalogue de service</a:t>
              </a:r>
            </a:p>
            <a:p>
              <a:pPr>
                <a:defRPr/>
              </a:pPr>
              <a:r>
                <a:rPr lang="fr-FR" sz="1200" kern="0" dirty="0">
                  <a:solidFill>
                    <a:schemeClr val="bg2"/>
                  </a:solidFill>
                  <a:latin typeface="+mn-lt"/>
                  <a:cs typeface="Arial" panose="020B0604020202020204" pitchFamily="34" charset="0"/>
                </a:rPr>
                <a:t>Accès à des applications de santé labellisées par l’État via un </a:t>
              </a:r>
              <a:r>
                <a:rPr lang="fr-FR" sz="1200" b="1" kern="0" dirty="0">
                  <a:solidFill>
                    <a:schemeClr val="accent5"/>
                  </a:solidFill>
                  <a:latin typeface="+mn-lt"/>
                  <a:cs typeface="Arial" panose="020B0604020202020204" pitchFamily="34" charset="0"/>
                </a:rPr>
                <a:t>« store » santé </a:t>
              </a:r>
              <a:r>
                <a:rPr lang="fr-FR" sz="1200" kern="0" dirty="0">
                  <a:solidFill>
                    <a:schemeClr val="bg2"/>
                  </a:solidFill>
                  <a:latin typeface="+mn-lt"/>
                  <a:cs typeface="Arial" panose="020B0604020202020204" pitchFamily="34" charset="0"/>
                </a:rPr>
                <a:t>(Portails patients, applications et objets connectés référencés).</a:t>
              </a:r>
            </a:p>
          </p:txBody>
        </p:sp>
        <p:sp>
          <p:nvSpPr>
            <p:cNvPr id="49" name="Rectangle 48"/>
            <p:cNvSpPr/>
            <p:nvPr/>
          </p:nvSpPr>
          <p:spPr bwMode="auto">
            <a:xfrm>
              <a:off x="551384" y="3649169"/>
              <a:ext cx="3440113" cy="646331"/>
            </a:xfrm>
            <a:prstGeom prst="rect">
              <a:avLst/>
            </a:prstGeom>
          </p:spPr>
          <p:txBody>
            <a:bodyPr>
              <a:spAutoFit/>
            </a:bodyPr>
            <a:lstStyle/>
            <a:p>
              <a:pPr>
                <a:defRPr/>
              </a:pPr>
              <a:r>
                <a:rPr lang="fr-FR" sz="1200" kern="0" dirty="0">
                  <a:solidFill>
                    <a:schemeClr val="bg2"/>
                  </a:solidFill>
                  <a:latin typeface="+mn-lt"/>
                  <a:cs typeface="Arial" panose="020B0604020202020204" pitchFamily="34" charset="0"/>
                </a:rPr>
                <a:t>Alimentation et consultation par l’usager de son </a:t>
              </a:r>
              <a:r>
                <a:rPr lang="fr-FR" sz="1200" b="1" kern="0" dirty="0">
                  <a:solidFill>
                    <a:schemeClr val="accent2"/>
                  </a:solidFill>
                  <a:latin typeface="+mn-lt"/>
                  <a:cs typeface="Arial" panose="020B0604020202020204" pitchFamily="34" charset="0"/>
                </a:rPr>
                <a:t>profil médical </a:t>
              </a:r>
              <a:r>
                <a:rPr lang="fr-FR" sz="1200" kern="0" dirty="0">
                  <a:solidFill>
                    <a:schemeClr val="bg2"/>
                  </a:solidFill>
                  <a:latin typeface="+mn-lt"/>
                  <a:cs typeface="Arial" panose="020B0604020202020204" pitchFamily="34" charset="0"/>
                </a:rPr>
                <a:t>: antécédents médicaux, vaccinations, allergies, mesures de santé, …</a:t>
              </a:r>
              <a:endParaRPr lang="fr-FR" sz="1200" dirty="0">
                <a:solidFill>
                  <a:schemeClr val="bg2"/>
                </a:solidFill>
                <a:latin typeface="+mn-lt"/>
                <a:cs typeface="Arial" panose="020B0604020202020204" pitchFamily="34" charset="0"/>
              </a:endParaRPr>
            </a:p>
          </p:txBody>
        </p:sp>
        <p:sp>
          <p:nvSpPr>
            <p:cNvPr id="50" name="Rectangle 49"/>
            <p:cNvSpPr/>
            <p:nvPr/>
          </p:nvSpPr>
          <p:spPr>
            <a:xfrm>
              <a:off x="567452" y="4387170"/>
              <a:ext cx="3429836" cy="646331"/>
            </a:xfrm>
            <a:prstGeom prst="rect">
              <a:avLst/>
            </a:prstGeom>
          </p:spPr>
          <p:txBody>
            <a:bodyPr wrap="square">
              <a:spAutoFit/>
            </a:bodyPr>
            <a:lstStyle/>
            <a:p>
              <a:r>
                <a:rPr lang="fr-FR" sz="1200" kern="0" dirty="0">
                  <a:solidFill>
                    <a:schemeClr val="bg2"/>
                  </a:solidFill>
                  <a:cs typeface="Arial" panose="020B0604020202020204" pitchFamily="34" charset="0"/>
                </a:rPr>
                <a:t>Cette brique s’appuie sur l’actuel</a:t>
              </a:r>
              <a:r>
                <a:rPr lang="fr-FR" sz="1200" b="1" kern="0" dirty="0">
                  <a:solidFill>
                    <a:schemeClr val="bg2"/>
                  </a:solidFill>
                  <a:cs typeface="Arial" panose="020B0604020202020204" pitchFamily="34" charset="0"/>
                </a:rPr>
                <a:t> </a:t>
              </a:r>
              <a:r>
                <a:rPr lang="fr-FR" sz="1200" b="1" kern="0" dirty="0">
                  <a:solidFill>
                    <a:schemeClr val="accent2"/>
                  </a:solidFill>
                  <a:cs typeface="Arial" panose="020B0604020202020204" pitchFamily="34" charset="0"/>
                </a:rPr>
                <a:t>DMP</a:t>
              </a:r>
              <a:r>
                <a:rPr lang="fr-FR" sz="1200" b="1" kern="0" dirty="0">
                  <a:solidFill>
                    <a:schemeClr val="bg2"/>
                  </a:solidFill>
                  <a:cs typeface="Arial" panose="020B0604020202020204" pitchFamily="34" charset="0"/>
                </a:rPr>
                <a:t> </a:t>
              </a:r>
              <a:r>
                <a:rPr lang="fr-FR" sz="1200" kern="0" dirty="0">
                  <a:solidFill>
                    <a:schemeClr val="bg2"/>
                  </a:solidFill>
                  <a:cs typeface="Arial" panose="020B0604020202020204" pitchFamily="34" charset="0"/>
                </a:rPr>
                <a:t>dont l’historique est repris pour les anciens utilisateurs.</a:t>
              </a:r>
            </a:p>
          </p:txBody>
        </p:sp>
      </p:grpSp>
      <p:sp>
        <p:nvSpPr>
          <p:cNvPr id="23" name="Ellipse 22"/>
          <p:cNvSpPr/>
          <p:nvPr/>
        </p:nvSpPr>
        <p:spPr>
          <a:xfrm>
            <a:off x="10344472" y="620688"/>
            <a:ext cx="923421"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7C5CC968-540D-4832-B16D-366A146AF11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28182" y="818439"/>
            <a:ext cx="756000" cy="468595"/>
          </a:xfrm>
          <a:prstGeom prst="rect">
            <a:avLst/>
          </a:prstGeom>
        </p:spPr>
      </p:pic>
    </p:spTree>
    <p:extLst>
      <p:ext uri="{BB962C8B-B14F-4D97-AF65-F5344CB8AC3E}">
        <p14:creationId xmlns:p14="http://schemas.microsoft.com/office/powerpoint/2010/main" val="3024297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Default Theme">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2437</TotalTime>
  <Words>2186</Words>
  <Application>Microsoft Office PowerPoint</Application>
  <PresentationFormat>Widescreen</PresentationFormat>
  <Paragraphs>269</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Theme</vt:lpstr>
      <vt:lpstr>Présentation de mon espace santé</vt:lpstr>
      <vt:lpstr>PowerPoint Presentation</vt:lpstr>
      <vt:lpstr>Tout commence avec le Dossier médical partagé…</vt:lpstr>
      <vt:lpstr>Le déploiement du DMP</vt:lpstr>
      <vt:lpstr>Les difficultés de déploiement du DMP</vt:lpstr>
      <vt:lpstr>Une loi Passe en juillet 2019 pour transformer le DMP</vt:lpstr>
      <vt:lpstr>PowerPoint Presentation</vt:lpstr>
      <vt:lpstr>PowerPoint Presentation</vt:lpstr>
      <vt:lpstr>Les fonctionnalités de Mon Espace Santé </vt:lpstr>
      <vt:lpstr>Le dossier médical</vt:lpstr>
      <vt:lpstr>La messagerie de santé</vt:lpstr>
      <vt:lpstr>La gestion multi-profil</vt:lpstr>
      <vt:lpstr>PRINCIPES DE L’OPT-OUT</vt:lpstr>
      <vt:lpstr>SUPPORT USAGERS</vt:lpstr>
      <vt:lpstr>Planning de déploiement de Mon Espace Santé</vt:lpstr>
      <vt:lpstr>PowerPoint Presentation</vt:lpstr>
      <vt:lpstr>la gestion des droits d’accès par les professionnels de santé</vt:lpstr>
      <vt:lpstr>droits d’accès des professionnels de santé</vt:lpstr>
      <vt:lpstr>Gestion de L’accès en situation d’urgence</vt:lpstr>
      <vt:lpstr>Accès des professionnels de santé</vt:lpstr>
      <vt:lpstr>La sécurité des données</vt:lpstr>
      <vt:lpstr>PowerPoint Presentation</vt:lpstr>
      <vt:lpstr>ROLE des professionnels et établissements de santé</vt:lpstr>
      <vt:lpstr>Logiciel des professionnels et établissements de santé</vt:lpstr>
    </vt:vector>
  </TitlesOfParts>
  <Company>CNAMTS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Comité citoyen</dc:title>
  <dc:creator>ROSAYE SEBASTIEN (CNAM / Paris)</dc:creator>
  <cp:lastModifiedBy>GHARIANI, Héla (DNS)</cp:lastModifiedBy>
  <cp:revision>85</cp:revision>
  <dcterms:created xsi:type="dcterms:W3CDTF">2021-09-30T05:29:32Z</dcterms:created>
  <dcterms:modified xsi:type="dcterms:W3CDTF">2022-02-16T10:28:58Z</dcterms:modified>
</cp:coreProperties>
</file>