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/>
    <p:restoredTop sz="94694"/>
  </p:normalViewPr>
  <p:slideViewPr>
    <p:cSldViewPr>
      <p:cViewPr>
        <p:scale>
          <a:sx n="118" d="100"/>
          <a:sy n="118" d="100"/>
        </p:scale>
        <p:origin x="2880" y="-1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999CC-2111-8F43-B45E-5D707D0FF55C}" type="datetimeFigureOut">
              <a:rPr lang="fr-FR" smtClean="0"/>
              <a:t>07/07/2022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63EA7-E846-7342-AC58-833D4B5EA0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532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onseiller-numerique.gouv.fr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12">
            <a:extLst>
              <a:ext uri="{FF2B5EF4-FFF2-40B4-BE49-F238E27FC236}">
                <a16:creationId xmlns:a16="http://schemas.microsoft.com/office/drawing/2014/main" id="{DF67B6F0-7D2B-2134-3838-5D133C1A0C57}"/>
              </a:ext>
            </a:extLst>
          </p:cNvPr>
          <p:cNvSpPr txBox="1"/>
          <p:nvPr userDrawn="1"/>
        </p:nvSpPr>
        <p:spPr>
          <a:xfrm>
            <a:off x="2474658" y="164220"/>
            <a:ext cx="4870398" cy="465572"/>
          </a:xfrm>
          <a:prstGeom prst="rect">
            <a:avLst/>
          </a:prstGeom>
        </p:spPr>
        <p:txBody>
          <a:bodyPr vert="horz" wrap="square" lIns="0" tIns="9901" rIns="0" bIns="0" rtlCol="0">
            <a:spAutoFit/>
          </a:bodyPr>
          <a:lstStyle/>
          <a:p>
            <a:pPr marL="9902" marR="3961" lvl="1" algn="r">
              <a:lnSpc>
                <a:spcPct val="116100"/>
              </a:lnSpc>
              <a:spcBef>
                <a:spcPts val="78"/>
              </a:spcBef>
            </a:pPr>
            <a:r>
              <a:rPr lang="fr-FR" sz="2807" b="1" spc="-19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Fiche de présentation</a:t>
            </a:r>
            <a:endParaRPr sz="2807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0D463FEC-5C29-A7A9-5D42-6BC90EC5302F}"/>
              </a:ext>
            </a:extLst>
          </p:cNvPr>
          <p:cNvSpPr txBox="1"/>
          <p:nvPr userDrawn="1"/>
        </p:nvSpPr>
        <p:spPr>
          <a:xfrm>
            <a:off x="-1101990" y="2858632"/>
            <a:ext cx="40576" cy="1620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20060" tIns="20060" rIns="20060" bIns="20060" numCol="1" spcCol="38100" rtlCol="0" anchor="t">
            <a:spAutoFit/>
          </a:bodyPr>
          <a:lstStyle/>
          <a:p>
            <a:pPr marL="0" marR="0" indent="0" algn="l" defTabSz="20062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79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0" name="object 12">
            <a:extLst>
              <a:ext uri="{FF2B5EF4-FFF2-40B4-BE49-F238E27FC236}">
                <a16:creationId xmlns:a16="http://schemas.microsoft.com/office/drawing/2014/main" id="{156E5970-03B9-80F8-A66F-B19BBCDEEB27}"/>
              </a:ext>
            </a:extLst>
          </p:cNvPr>
          <p:cNvSpPr txBox="1"/>
          <p:nvPr userDrawn="1"/>
        </p:nvSpPr>
        <p:spPr>
          <a:xfrm>
            <a:off x="634895" y="1947676"/>
            <a:ext cx="6268127" cy="3973132"/>
          </a:xfrm>
          <a:prstGeom prst="rect">
            <a:avLst/>
          </a:prstGeom>
        </p:spPr>
        <p:txBody>
          <a:bodyPr vert="horz" wrap="square" lIns="0" tIns="13709" rIns="0" bIns="0" rtlCol="0">
            <a:spAutoFit/>
          </a:bodyPr>
          <a:lstStyle/>
          <a:p>
            <a:pPr marL="13710" marR="130927">
              <a:lnSpc>
                <a:spcPct val="100000"/>
              </a:lnSpc>
              <a:spcBef>
                <a:spcPts val="108"/>
              </a:spcBef>
            </a:pPr>
            <a:r>
              <a:rPr lang="fr-FR" sz="1295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La une de journal permet de produire une synthèse visuelle complète d’une réflexion collective sur une piste de solution et de faciliter son partage.</a:t>
            </a:r>
          </a:p>
          <a:p>
            <a:pPr marL="13710" marR="130927">
              <a:lnSpc>
                <a:spcPct val="100000"/>
              </a:lnSpc>
              <a:spcBef>
                <a:spcPts val="108"/>
              </a:spcBef>
            </a:pPr>
            <a:endParaRPr lang="fr-FR" sz="1295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13710" marR="130927">
              <a:lnSpc>
                <a:spcPct val="100000"/>
              </a:lnSpc>
              <a:spcBef>
                <a:spcPts val="108"/>
              </a:spcBef>
            </a:pPr>
            <a:r>
              <a:rPr lang="fr-FR" sz="1295" b="1" i="0" dirty="0">
                <a:solidFill>
                  <a:srgbClr val="000091"/>
                </a:solidFill>
                <a:latin typeface="Marianne" panose="02000000000000000000" pitchFamily="2" charset="0"/>
                <a:cs typeface="Marianne"/>
              </a:rPr>
              <a:t>Organisation de l’exercice :</a:t>
            </a:r>
          </a:p>
          <a:p>
            <a:pPr marL="13710" marR="130927">
              <a:lnSpc>
                <a:spcPct val="100000"/>
              </a:lnSpc>
              <a:spcBef>
                <a:spcPts val="108"/>
              </a:spcBef>
            </a:pPr>
            <a:endParaRPr lang="fr-FR" sz="1295" b="1" i="0" dirty="0">
              <a:solidFill>
                <a:srgbClr val="000091"/>
              </a:solidFill>
              <a:latin typeface="Marianne" panose="02000000000000000000" pitchFamily="2" charset="0"/>
              <a:cs typeface="Marianne"/>
            </a:endParaRPr>
          </a:p>
          <a:p>
            <a:pPr marL="13710" marR="130927" indent="0">
              <a:lnSpc>
                <a:spcPct val="100000"/>
              </a:lnSpc>
              <a:spcBef>
                <a:spcPts val="108"/>
              </a:spcBef>
              <a:buNone/>
            </a:pPr>
            <a:endParaRPr lang="fr-FR" sz="1295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68950" marR="130927" lvl="0" indent="-555241" defTabSz="914400" eaLnBrk="1" fontAlgn="auto" latinLnBrk="0" hangingPunct="1">
              <a:lnSpc>
                <a:spcPct val="100000"/>
              </a:lnSpc>
              <a:spcBef>
                <a:spcPts val="108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fr-FR" sz="13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L’animateur saisit la problématique dans le champ du document.</a:t>
            </a:r>
          </a:p>
          <a:p>
            <a:pPr marL="568950" marR="130927" indent="-555241">
              <a:lnSpc>
                <a:spcPct val="100000"/>
              </a:lnSpc>
              <a:spcBef>
                <a:spcPts val="108"/>
              </a:spcBef>
              <a:buAutoNum type="arabicPeriod"/>
            </a:pPr>
            <a:endParaRPr lang="fr-FR" sz="1295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68950" marR="130927" indent="-555241">
              <a:lnSpc>
                <a:spcPct val="100000"/>
              </a:lnSpc>
              <a:spcBef>
                <a:spcPts val="108"/>
              </a:spcBef>
              <a:buAutoNum type="arabicPeriod"/>
            </a:pPr>
            <a:r>
              <a:rPr lang="fr-FR" sz="1295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Pour une gestion papier, l’animateur imprime la version A4 de la fiche. Pour une gestion numérique, le fichier </a:t>
            </a:r>
            <a:r>
              <a:rPr lang="fr-FR" sz="1295" b="0" i="0" dirty="0" err="1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powerpoint</a:t>
            </a:r>
            <a:r>
              <a:rPr lang="fr-FR" sz="1295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 servira de support.</a:t>
            </a:r>
          </a:p>
          <a:p>
            <a:pPr marL="568950" marR="130927" indent="-555241">
              <a:lnSpc>
                <a:spcPct val="100000"/>
              </a:lnSpc>
              <a:spcBef>
                <a:spcPts val="108"/>
              </a:spcBef>
              <a:buAutoNum type="arabicPeriod"/>
            </a:pPr>
            <a:endParaRPr lang="fr-FR" sz="1295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68950" marR="130927" lvl="0" indent="-555241" defTabSz="914400" eaLnBrk="1" fontAlgn="auto" latinLnBrk="0" hangingPunct="1">
              <a:lnSpc>
                <a:spcPct val="100000"/>
              </a:lnSpc>
              <a:spcBef>
                <a:spcPts val="108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fr-FR" sz="13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L’exercice se pratique généralement en sous-groupe.</a:t>
            </a:r>
          </a:p>
          <a:p>
            <a:pPr marL="568950" marR="130927" indent="-555241">
              <a:lnSpc>
                <a:spcPct val="100000"/>
              </a:lnSpc>
              <a:spcBef>
                <a:spcPts val="108"/>
              </a:spcBef>
              <a:buAutoNum type="arabicPeriod"/>
            </a:pPr>
            <a:endParaRPr lang="fr-FR" sz="13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68950" marR="130927" indent="-555241">
              <a:lnSpc>
                <a:spcPct val="100000"/>
              </a:lnSpc>
              <a:spcBef>
                <a:spcPts val="108"/>
              </a:spcBef>
              <a:buAutoNum type="arabicPeriod"/>
            </a:pPr>
            <a:r>
              <a:rPr lang="fr-FR" sz="13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Durant l’exercice, les participants remplissent les différents aspects de la piste de solution imaginée.</a:t>
            </a:r>
          </a:p>
          <a:p>
            <a:pPr marL="568950" marR="130927" indent="-555241">
              <a:lnSpc>
                <a:spcPct val="100000"/>
              </a:lnSpc>
              <a:spcBef>
                <a:spcPts val="108"/>
              </a:spcBef>
              <a:buAutoNum type="arabicPeriod"/>
            </a:pPr>
            <a:endParaRPr lang="fr-FR" sz="13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68950" marR="130927" indent="-555241">
              <a:lnSpc>
                <a:spcPct val="100000"/>
              </a:lnSpc>
              <a:spcBef>
                <a:spcPts val="108"/>
              </a:spcBef>
              <a:buAutoNum type="arabicPeriod"/>
            </a:pPr>
            <a:r>
              <a:rPr lang="fr-FR" sz="13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Les différents sous-groupes peuvent ensuite présenter leur une à l’ensemble des participants et partager leur synthèse.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5CBB4251-CC97-CEFD-D0B7-EAF22B0C29EB}"/>
              </a:ext>
            </a:extLst>
          </p:cNvPr>
          <p:cNvSpPr txBox="1"/>
          <p:nvPr userDrawn="1"/>
        </p:nvSpPr>
        <p:spPr>
          <a:xfrm>
            <a:off x="662894" y="1239933"/>
            <a:ext cx="6268127" cy="3321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9352" tIns="49352" rIns="49352" bIns="49352" numCol="1" spcCol="38100" rtlCol="0" anchor="t">
            <a:spAutoFit/>
          </a:bodyPr>
          <a:lstStyle/>
          <a:p>
            <a:pPr marL="0" marR="0" indent="0" algn="ctr" defTabSz="49354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511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Principe de l’exercice</a:t>
            </a: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6295B575-6B12-2CE9-29B2-69221C83913D}"/>
              </a:ext>
            </a:extLst>
          </p:cNvPr>
          <p:cNvSpPr/>
          <p:nvPr userDrawn="1"/>
        </p:nvSpPr>
        <p:spPr>
          <a:xfrm>
            <a:off x="1914859" y="0"/>
            <a:ext cx="5641641" cy="761237"/>
          </a:xfrm>
          <a:custGeom>
            <a:avLst/>
            <a:gdLst/>
            <a:ahLst/>
            <a:cxnLst/>
            <a:rect l="l" t="t" r="r" b="b"/>
            <a:pathLst>
              <a:path w="7620000" h="533400">
                <a:moveTo>
                  <a:pt x="7620000" y="0"/>
                </a:moveTo>
                <a:lnTo>
                  <a:pt x="0" y="0"/>
                </a:lnTo>
                <a:lnTo>
                  <a:pt x="444500" y="533400"/>
                </a:lnTo>
                <a:lnTo>
                  <a:pt x="7620000" y="533400"/>
                </a:lnTo>
                <a:lnTo>
                  <a:pt x="7620000" y="0"/>
                </a:lnTo>
                <a:close/>
              </a:path>
            </a:pathLst>
          </a:custGeom>
          <a:solidFill>
            <a:srgbClr val="3A5299"/>
          </a:solidFill>
        </p:spPr>
        <p:txBody>
          <a:bodyPr wrap="square" lIns="0" tIns="0" rIns="0" bIns="0" rtlCol="0"/>
          <a:lstStyle/>
          <a:p>
            <a:endParaRPr sz="130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87F72EB9-8E50-271A-86B8-4F669846D14E}"/>
              </a:ext>
            </a:extLst>
          </p:cNvPr>
          <p:cNvSpPr txBox="1"/>
          <p:nvPr userDrawn="1"/>
        </p:nvSpPr>
        <p:spPr>
          <a:xfrm>
            <a:off x="195107" y="9964044"/>
            <a:ext cx="2348417" cy="556132"/>
          </a:xfrm>
          <a:prstGeom prst="rect">
            <a:avLst/>
          </a:prstGeom>
        </p:spPr>
        <p:txBody>
          <a:bodyPr vert="horz" wrap="square" lIns="0" tIns="5162" rIns="0" bIns="0" rtlCol="0">
            <a:spAutoFit/>
          </a:bodyPr>
          <a:lstStyle/>
          <a:p>
            <a:pPr marL="5163" marR="2065">
              <a:lnSpc>
                <a:spcPct val="156200"/>
              </a:lnSpc>
              <a:spcBef>
                <a:spcPts val="41"/>
              </a:spcBef>
            </a:pPr>
            <a:r>
              <a:rPr sz="800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Opération</a:t>
            </a:r>
            <a:r>
              <a:rPr sz="800" spc="-2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800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soutenue par l'État</a:t>
            </a:r>
            <a:r>
              <a:rPr sz="800" spc="-2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800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dans le cadre du dispositif</a:t>
            </a:r>
            <a:r>
              <a:rPr sz="800" spc="-2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800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Conseiller numérique France </a:t>
            </a:r>
            <a:r>
              <a:rPr sz="800" spc="-4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Services </a:t>
            </a:r>
            <a:br>
              <a:rPr lang="fr-FR" sz="800" spc="-4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</a:br>
            <a:r>
              <a:rPr sz="800" spc="-4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  <a:hlinkClick r:id="rId2"/>
              </a:rPr>
              <a:t>www.conseiller-numerique.gouv.fr</a:t>
            </a:r>
            <a:endParaRPr sz="800" dirty="0">
              <a:latin typeface="Marianne Light" panose="02000000000000000000" pitchFamily="2" charset="0"/>
              <a:cs typeface="Arial"/>
            </a:endParaRPr>
          </a:p>
        </p:txBody>
      </p:sp>
      <p:pic>
        <p:nvPicPr>
          <p:cNvPr id="8" name="object 6">
            <a:extLst>
              <a:ext uri="{FF2B5EF4-FFF2-40B4-BE49-F238E27FC236}">
                <a16:creationId xmlns:a16="http://schemas.microsoft.com/office/drawing/2014/main" id="{20196A1A-FA82-6F2C-F75C-4329AFFC4E88}"/>
              </a:ext>
            </a:extLst>
          </p:cNvPr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95107" y="164220"/>
            <a:ext cx="1147934" cy="485458"/>
          </a:xfrm>
          <a:prstGeom prst="rect">
            <a:avLst/>
          </a:prstGeom>
        </p:spPr>
      </p:pic>
      <p:pic>
        <p:nvPicPr>
          <p:cNvPr id="10" name="object 5">
            <a:extLst>
              <a:ext uri="{FF2B5EF4-FFF2-40B4-BE49-F238E27FC236}">
                <a16:creationId xmlns:a16="http://schemas.microsoft.com/office/drawing/2014/main" id="{38466407-F326-642B-BA27-B2E99D972799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641051" y="9972000"/>
            <a:ext cx="3719072" cy="548176"/>
          </a:xfrm>
          <a:prstGeom prst="rect">
            <a:avLst/>
          </a:prstGeom>
        </p:spPr>
      </p:pic>
      <p:sp>
        <p:nvSpPr>
          <p:cNvPr id="11" name="object 12">
            <a:extLst>
              <a:ext uri="{FF2B5EF4-FFF2-40B4-BE49-F238E27FC236}">
                <a16:creationId xmlns:a16="http://schemas.microsoft.com/office/drawing/2014/main" id="{17C45F04-A164-AEF5-EC97-8D1E07F07399}"/>
              </a:ext>
            </a:extLst>
          </p:cNvPr>
          <p:cNvSpPr txBox="1"/>
          <p:nvPr userDrawn="1"/>
        </p:nvSpPr>
        <p:spPr>
          <a:xfrm>
            <a:off x="2941200" y="152123"/>
            <a:ext cx="4420193" cy="431237"/>
          </a:xfrm>
          <a:prstGeom prst="rect">
            <a:avLst/>
          </a:prstGeom>
        </p:spPr>
        <p:txBody>
          <a:bodyPr vert="horz" wrap="square" lIns="0" tIns="9172" rIns="0" bIns="0" rtlCol="0">
            <a:spAutoFit/>
          </a:bodyPr>
          <a:lstStyle/>
          <a:p>
            <a:pPr marL="9173" marR="3669" lvl="1" algn="r">
              <a:lnSpc>
                <a:spcPct val="116100"/>
              </a:lnSpc>
              <a:spcBef>
                <a:spcPts val="72"/>
              </a:spcBef>
            </a:pPr>
            <a:r>
              <a:rPr lang="fr-FR" sz="2600" b="1" spc="-18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Une de journal</a:t>
            </a:r>
            <a:endParaRPr sz="2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</p:spTree>
    <p:extLst>
      <p:ext uri="{BB962C8B-B14F-4D97-AF65-F5344CB8AC3E}">
        <p14:creationId xmlns:p14="http://schemas.microsoft.com/office/powerpoint/2010/main" val="3399458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3">
            <a:extLst>
              <a:ext uri="{FF2B5EF4-FFF2-40B4-BE49-F238E27FC236}">
                <a16:creationId xmlns:a16="http://schemas.microsoft.com/office/drawing/2014/main" id="{C36C1BEE-1C4B-875A-3628-2DF7F860A49A}"/>
              </a:ext>
            </a:extLst>
          </p:cNvPr>
          <p:cNvSpPr txBox="1"/>
          <p:nvPr userDrawn="1"/>
        </p:nvSpPr>
        <p:spPr>
          <a:xfrm>
            <a:off x="5969000" y="1333500"/>
            <a:ext cx="1235710" cy="2781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0067E2"/>
                </a:solidFill>
                <a:latin typeface="Marianne"/>
                <a:cs typeface="Marianne"/>
              </a:rPr>
              <a:t>EN</a:t>
            </a:r>
            <a:r>
              <a:rPr sz="1000" b="1" spc="-15" dirty="0">
                <a:solidFill>
                  <a:srgbClr val="0067E2"/>
                </a:solidFill>
                <a:latin typeface="Marianne"/>
                <a:cs typeface="Marianne"/>
              </a:rPr>
              <a:t> </a:t>
            </a:r>
            <a:r>
              <a:rPr sz="1000" b="1" spc="-10" dirty="0">
                <a:solidFill>
                  <a:srgbClr val="0067E2"/>
                </a:solidFill>
                <a:latin typeface="Marianne"/>
                <a:cs typeface="Marianne"/>
              </a:rPr>
              <a:t>SAVOIR</a:t>
            </a:r>
            <a:r>
              <a:rPr sz="1000" b="1" spc="-15" dirty="0">
                <a:solidFill>
                  <a:srgbClr val="0067E2"/>
                </a:solidFill>
                <a:latin typeface="Marianne"/>
                <a:cs typeface="Marianne"/>
              </a:rPr>
              <a:t> </a:t>
            </a:r>
            <a:r>
              <a:rPr sz="1000" b="1" spc="-20" dirty="0">
                <a:solidFill>
                  <a:srgbClr val="0067E2"/>
                </a:solidFill>
                <a:latin typeface="Marianne"/>
                <a:cs typeface="Marianne"/>
              </a:rPr>
              <a:t>PLUS</a:t>
            </a:r>
            <a:endParaRPr sz="1000">
              <a:latin typeface="Marianne"/>
              <a:cs typeface="Marianne"/>
            </a:endParaRPr>
          </a:p>
          <a:p>
            <a:pPr marL="12700">
              <a:lnSpc>
                <a:spcPct val="100000"/>
              </a:lnSpc>
            </a:pPr>
            <a:r>
              <a:rPr sz="1600" b="1" dirty="0">
                <a:latin typeface="Marianne"/>
                <a:cs typeface="Marianne"/>
              </a:rPr>
              <a:t>Le</a:t>
            </a:r>
            <a:r>
              <a:rPr sz="1600" b="1" spc="-10" dirty="0">
                <a:latin typeface="Marianne"/>
                <a:cs typeface="Marianne"/>
              </a:rPr>
              <a:t> dispositif</a:t>
            </a:r>
            <a:endParaRPr sz="1600">
              <a:latin typeface="Marianne"/>
              <a:cs typeface="Marianne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1600" b="1" spc="-20" dirty="0">
                <a:latin typeface="Marianne"/>
                <a:cs typeface="Marianne"/>
              </a:rPr>
              <a:t>CNFS</a:t>
            </a:r>
            <a:endParaRPr sz="1600">
              <a:latin typeface="Marianne"/>
              <a:cs typeface="Marianne"/>
            </a:endParaRPr>
          </a:p>
          <a:p>
            <a:pPr marL="12700" marR="19050">
              <a:lnSpc>
                <a:spcPts val="1100"/>
              </a:lnSpc>
              <a:spcBef>
                <a:spcPts val="1000"/>
              </a:spcBef>
            </a:pPr>
            <a:r>
              <a:rPr sz="1000" dirty="0">
                <a:latin typeface="Times New Roman"/>
                <a:cs typeface="Times New Roman"/>
              </a:rPr>
              <a:t>Sur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une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durée de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Times New Roman"/>
                <a:cs typeface="Times New Roman"/>
              </a:rPr>
              <a:t>deux </a:t>
            </a:r>
            <a:r>
              <a:rPr sz="1000" dirty="0">
                <a:latin typeface="Times New Roman"/>
                <a:cs typeface="Times New Roman"/>
              </a:rPr>
              <a:t>ans,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l'État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finance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25" dirty="0">
                <a:latin typeface="Times New Roman"/>
                <a:cs typeface="Times New Roman"/>
              </a:rPr>
              <a:t>la </a:t>
            </a:r>
            <a:r>
              <a:rPr sz="1000" dirty="0">
                <a:latin typeface="Times New Roman"/>
                <a:cs typeface="Times New Roman"/>
              </a:rPr>
              <a:t>formation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et </a:t>
            </a:r>
            <a:r>
              <a:rPr sz="1000" spc="-25" dirty="0">
                <a:latin typeface="Times New Roman"/>
                <a:cs typeface="Times New Roman"/>
              </a:rPr>
              <a:t>le </a:t>
            </a:r>
            <a:r>
              <a:rPr sz="1000" dirty="0">
                <a:latin typeface="Times New Roman"/>
                <a:cs typeface="Times New Roman"/>
              </a:rPr>
              <a:t>déploiement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4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25" dirty="0">
                <a:latin typeface="Times New Roman"/>
                <a:cs typeface="Times New Roman"/>
              </a:rPr>
              <a:t>000 </a:t>
            </a:r>
            <a:r>
              <a:rPr sz="1000" dirty="0">
                <a:latin typeface="Times New Roman"/>
                <a:cs typeface="Times New Roman"/>
              </a:rPr>
              <a:t>Conseillers </a:t>
            </a:r>
            <a:r>
              <a:rPr sz="1000" spc="-10" dirty="0">
                <a:latin typeface="Times New Roman"/>
                <a:cs typeface="Times New Roman"/>
              </a:rPr>
              <a:t>numériques </a:t>
            </a:r>
            <a:r>
              <a:rPr sz="1000" dirty="0">
                <a:latin typeface="Times New Roman"/>
                <a:cs typeface="Times New Roman"/>
              </a:rPr>
              <a:t>France</a:t>
            </a:r>
            <a:r>
              <a:rPr sz="1000" spc="-10" dirty="0">
                <a:latin typeface="Times New Roman"/>
                <a:cs typeface="Times New Roman"/>
              </a:rPr>
              <a:t> Services.</a:t>
            </a: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ts val="1100"/>
              </a:lnSpc>
            </a:pPr>
            <a:r>
              <a:rPr sz="1000" dirty="0">
                <a:latin typeface="Times New Roman"/>
                <a:cs typeface="Times New Roman"/>
              </a:rPr>
              <a:t>Un </a:t>
            </a:r>
            <a:r>
              <a:rPr sz="1000" spc="-10" dirty="0">
                <a:latin typeface="Times New Roman"/>
                <a:cs typeface="Times New Roman"/>
              </a:rPr>
              <a:t>Conseiller </a:t>
            </a:r>
            <a:r>
              <a:rPr sz="1000" dirty="0">
                <a:latin typeface="Times New Roman"/>
                <a:cs typeface="Times New Roman"/>
              </a:rPr>
              <a:t>numérique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France </a:t>
            </a:r>
            <a:r>
              <a:rPr sz="1000" dirty="0">
                <a:latin typeface="Times New Roman"/>
                <a:cs typeface="Times New Roman"/>
              </a:rPr>
              <a:t>Services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a pour </a:t>
            </a:r>
            <a:r>
              <a:rPr sz="1000" spc="-10" dirty="0">
                <a:latin typeface="Times New Roman"/>
                <a:cs typeface="Times New Roman"/>
              </a:rPr>
              <a:t>mission </a:t>
            </a:r>
            <a:r>
              <a:rPr sz="1000" dirty="0">
                <a:latin typeface="Times New Roman"/>
                <a:cs typeface="Times New Roman"/>
              </a:rPr>
              <a:t>d’accompagner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spc="-25" dirty="0">
                <a:latin typeface="Times New Roman"/>
                <a:cs typeface="Times New Roman"/>
              </a:rPr>
              <a:t>les </a:t>
            </a:r>
            <a:r>
              <a:rPr sz="1000" dirty="0">
                <a:latin typeface="Times New Roman"/>
                <a:cs typeface="Times New Roman"/>
              </a:rPr>
              <a:t>Français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dans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Times New Roman"/>
                <a:cs typeface="Times New Roman"/>
              </a:rPr>
              <a:t>leur </a:t>
            </a:r>
            <a:r>
              <a:rPr sz="1000" dirty="0">
                <a:latin typeface="Times New Roman"/>
                <a:cs typeface="Times New Roman"/>
              </a:rPr>
              <a:t>appropriation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25" dirty="0">
                <a:latin typeface="Times New Roman"/>
                <a:cs typeface="Times New Roman"/>
              </a:rPr>
              <a:t>des </a:t>
            </a:r>
            <a:r>
              <a:rPr sz="1000" dirty="0">
                <a:latin typeface="Times New Roman"/>
                <a:cs typeface="Times New Roman"/>
              </a:rPr>
              <a:t>usages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numériques quotidiens.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E737CFD3-4845-D533-CBBA-B1E12217B2B0}"/>
              </a:ext>
            </a:extLst>
          </p:cNvPr>
          <p:cNvSpPr txBox="1"/>
          <p:nvPr userDrawn="1"/>
        </p:nvSpPr>
        <p:spPr>
          <a:xfrm>
            <a:off x="279400" y="3022600"/>
            <a:ext cx="1746248" cy="243656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000" b="1" spc="-10" dirty="0">
                <a:solidFill>
                  <a:srgbClr val="0067E2"/>
                </a:solidFill>
                <a:latin typeface="Times New Roman"/>
                <a:cs typeface="Times New Roman"/>
              </a:rPr>
              <a:t>Avec</a:t>
            </a:r>
            <a:r>
              <a:rPr sz="1000" b="1" spc="-20" dirty="0">
                <a:solidFill>
                  <a:srgbClr val="0067E2"/>
                </a:solidFill>
                <a:latin typeface="Times New Roman"/>
                <a:cs typeface="Times New Roman"/>
              </a:rPr>
              <a:t> </a:t>
            </a:r>
            <a:r>
              <a:rPr sz="1000" b="1" dirty="0" err="1">
                <a:solidFill>
                  <a:srgbClr val="0067E2"/>
                </a:solidFill>
                <a:latin typeface="Times New Roman"/>
                <a:cs typeface="Times New Roman"/>
              </a:rPr>
              <a:t>quels</a:t>
            </a:r>
            <a:r>
              <a:rPr sz="1000" b="1" spc="-20" dirty="0">
                <a:solidFill>
                  <a:srgbClr val="0067E2"/>
                </a:solidFill>
                <a:latin typeface="Times New Roman"/>
                <a:cs typeface="Times New Roman"/>
              </a:rPr>
              <a:t> </a:t>
            </a:r>
            <a:r>
              <a:rPr sz="1000" b="1" spc="-10" dirty="0" err="1">
                <a:solidFill>
                  <a:srgbClr val="0067E2"/>
                </a:solidFill>
                <a:latin typeface="Times New Roman"/>
                <a:cs typeface="Times New Roman"/>
              </a:rPr>
              <a:t>outils</a:t>
            </a:r>
            <a:r>
              <a:rPr lang="fr-FR" sz="1000" b="1" spc="-10" dirty="0">
                <a:solidFill>
                  <a:srgbClr val="0067E2"/>
                </a:solidFill>
                <a:latin typeface="Times New Roman"/>
                <a:cs typeface="Times New Roman"/>
              </a:rPr>
              <a:t> ?</a:t>
            </a:r>
            <a:endParaRPr sz="1000" dirty="0">
              <a:latin typeface="Times New Roman"/>
              <a:cs typeface="Times New Roman"/>
            </a:endParaRPr>
          </a:p>
        </p:txBody>
      </p:sp>
      <p:sp>
        <p:nvSpPr>
          <p:cNvPr id="11" name="object 6">
            <a:extLst>
              <a:ext uri="{FF2B5EF4-FFF2-40B4-BE49-F238E27FC236}">
                <a16:creationId xmlns:a16="http://schemas.microsoft.com/office/drawing/2014/main" id="{914B90F7-C864-0C2A-5771-722FF869C99A}"/>
              </a:ext>
            </a:extLst>
          </p:cNvPr>
          <p:cNvSpPr txBox="1"/>
          <p:nvPr userDrawn="1"/>
        </p:nvSpPr>
        <p:spPr>
          <a:xfrm>
            <a:off x="279400" y="4051300"/>
            <a:ext cx="174624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0067E2"/>
                </a:solidFill>
                <a:latin typeface="Times New Roman"/>
                <a:cs typeface="Times New Roman"/>
              </a:rPr>
              <a:t>Quels</a:t>
            </a:r>
            <a:r>
              <a:rPr sz="1000" b="1" spc="-5" dirty="0">
                <a:solidFill>
                  <a:srgbClr val="0067E2"/>
                </a:solidFill>
                <a:latin typeface="Times New Roman"/>
                <a:cs typeface="Times New Roman"/>
              </a:rPr>
              <a:t> </a:t>
            </a:r>
            <a:r>
              <a:rPr sz="1000" b="1" dirty="0" err="1">
                <a:solidFill>
                  <a:srgbClr val="0067E2"/>
                </a:solidFill>
                <a:latin typeface="Times New Roman"/>
                <a:cs typeface="Times New Roman"/>
              </a:rPr>
              <a:t>acteurs</a:t>
            </a:r>
            <a:r>
              <a:rPr sz="1000" b="1" spc="-5" dirty="0">
                <a:solidFill>
                  <a:srgbClr val="0067E2"/>
                </a:solidFill>
                <a:latin typeface="Times New Roman"/>
                <a:cs typeface="Times New Roman"/>
              </a:rPr>
              <a:t> </a:t>
            </a:r>
            <a:r>
              <a:rPr sz="1000" b="1" spc="-10" dirty="0" err="1">
                <a:solidFill>
                  <a:srgbClr val="0067E2"/>
                </a:solidFill>
                <a:latin typeface="Times New Roman"/>
                <a:cs typeface="Times New Roman"/>
              </a:rPr>
              <a:t>peuvent</a:t>
            </a:r>
            <a:r>
              <a:rPr lang="fr-FR" sz="1000" b="1" spc="-10" dirty="0">
                <a:solidFill>
                  <a:srgbClr val="0067E2"/>
                </a:solidFill>
                <a:latin typeface="Times New Roman"/>
                <a:cs typeface="Times New Roman"/>
              </a:rPr>
              <a:t> aider ?</a:t>
            </a:r>
            <a:endParaRPr sz="1000" dirty="0">
              <a:latin typeface="Times New Roman"/>
              <a:cs typeface="Times New Roman"/>
            </a:endParaRPr>
          </a:p>
        </p:txBody>
      </p:sp>
      <p:sp>
        <p:nvSpPr>
          <p:cNvPr id="12" name="object 7">
            <a:extLst>
              <a:ext uri="{FF2B5EF4-FFF2-40B4-BE49-F238E27FC236}">
                <a16:creationId xmlns:a16="http://schemas.microsoft.com/office/drawing/2014/main" id="{C6CDAF14-0466-C658-4949-188514DCBB5F}"/>
              </a:ext>
            </a:extLst>
          </p:cNvPr>
          <p:cNvSpPr txBox="1"/>
          <p:nvPr userDrawn="1"/>
        </p:nvSpPr>
        <p:spPr>
          <a:xfrm>
            <a:off x="279400" y="4971344"/>
            <a:ext cx="2108835" cy="237886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5"/>
              </a:spcBef>
            </a:pPr>
            <a:r>
              <a:rPr sz="1000" b="1" dirty="0">
                <a:solidFill>
                  <a:srgbClr val="E1000F"/>
                </a:solidFill>
                <a:latin typeface="Marianne"/>
                <a:cs typeface="Marianne"/>
              </a:rPr>
              <a:t>BONNE</a:t>
            </a:r>
            <a:r>
              <a:rPr sz="1000" b="1" spc="-30" dirty="0">
                <a:solidFill>
                  <a:srgbClr val="E1000F"/>
                </a:solidFill>
                <a:latin typeface="Marianne"/>
                <a:cs typeface="Marianne"/>
              </a:rPr>
              <a:t> </a:t>
            </a:r>
            <a:r>
              <a:rPr sz="1000" b="1" dirty="0">
                <a:solidFill>
                  <a:srgbClr val="E1000F"/>
                </a:solidFill>
                <a:latin typeface="Marianne"/>
                <a:cs typeface="Marianne"/>
              </a:rPr>
              <a:t>PRATIQUE</a:t>
            </a:r>
            <a:r>
              <a:rPr sz="1000" b="1" spc="-20" dirty="0">
                <a:solidFill>
                  <a:srgbClr val="E1000F"/>
                </a:solidFill>
                <a:latin typeface="Marianne"/>
                <a:cs typeface="Marianne"/>
              </a:rPr>
              <a:t> </a:t>
            </a:r>
            <a:r>
              <a:rPr sz="1000" b="1" spc="-25" dirty="0">
                <a:solidFill>
                  <a:srgbClr val="E1000F"/>
                </a:solidFill>
                <a:latin typeface="Marianne"/>
                <a:cs typeface="Marianne"/>
              </a:rPr>
              <a:t>#1</a:t>
            </a:r>
            <a:endParaRPr sz="1000" dirty="0">
              <a:latin typeface="Marianne"/>
              <a:cs typeface="Marianne"/>
            </a:endParaRPr>
          </a:p>
        </p:txBody>
      </p:sp>
      <p:sp>
        <p:nvSpPr>
          <p:cNvPr id="13" name="object 8">
            <a:extLst>
              <a:ext uri="{FF2B5EF4-FFF2-40B4-BE49-F238E27FC236}">
                <a16:creationId xmlns:a16="http://schemas.microsoft.com/office/drawing/2014/main" id="{4E9DB552-801B-7703-D9D1-12EF860C68A5}"/>
              </a:ext>
            </a:extLst>
          </p:cNvPr>
          <p:cNvSpPr txBox="1"/>
          <p:nvPr userDrawn="1"/>
        </p:nvSpPr>
        <p:spPr>
          <a:xfrm>
            <a:off x="2705100" y="4971344"/>
            <a:ext cx="2127885" cy="237886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5"/>
              </a:spcBef>
            </a:pPr>
            <a:r>
              <a:rPr sz="1000" b="1" dirty="0">
                <a:solidFill>
                  <a:srgbClr val="E1000F"/>
                </a:solidFill>
                <a:latin typeface="Marianne"/>
                <a:cs typeface="Marianne"/>
              </a:rPr>
              <a:t>BONNE</a:t>
            </a:r>
            <a:r>
              <a:rPr sz="1000" b="1" spc="-20" dirty="0">
                <a:solidFill>
                  <a:srgbClr val="E1000F"/>
                </a:solidFill>
                <a:latin typeface="Marianne"/>
                <a:cs typeface="Marianne"/>
              </a:rPr>
              <a:t> </a:t>
            </a:r>
            <a:r>
              <a:rPr sz="1000" b="1" dirty="0">
                <a:solidFill>
                  <a:srgbClr val="E1000F"/>
                </a:solidFill>
                <a:latin typeface="Marianne"/>
                <a:cs typeface="Marianne"/>
              </a:rPr>
              <a:t>PRATIQUE</a:t>
            </a:r>
            <a:r>
              <a:rPr sz="1000" b="1" spc="-20" dirty="0">
                <a:solidFill>
                  <a:srgbClr val="E1000F"/>
                </a:solidFill>
                <a:latin typeface="Marianne"/>
                <a:cs typeface="Marianne"/>
              </a:rPr>
              <a:t> </a:t>
            </a:r>
            <a:r>
              <a:rPr sz="1000" b="1" spc="-25" dirty="0">
                <a:solidFill>
                  <a:srgbClr val="E1000F"/>
                </a:solidFill>
                <a:latin typeface="Marianne"/>
                <a:cs typeface="Marianne"/>
              </a:rPr>
              <a:t>#2</a:t>
            </a:r>
            <a:endParaRPr sz="1000" dirty="0">
              <a:latin typeface="Marianne"/>
              <a:cs typeface="Marianne"/>
            </a:endParaRPr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id="{FE5EF241-A8D1-CFBF-41EA-0560266E03B6}"/>
              </a:ext>
            </a:extLst>
          </p:cNvPr>
          <p:cNvSpPr txBox="1"/>
          <p:nvPr userDrawn="1"/>
        </p:nvSpPr>
        <p:spPr>
          <a:xfrm>
            <a:off x="5130800" y="4971344"/>
            <a:ext cx="2140585" cy="237886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5"/>
              </a:spcBef>
            </a:pPr>
            <a:r>
              <a:rPr sz="1000" b="1" dirty="0">
                <a:solidFill>
                  <a:srgbClr val="E1000F"/>
                </a:solidFill>
                <a:latin typeface="Marianne"/>
                <a:cs typeface="Marianne"/>
              </a:rPr>
              <a:t>BONNE</a:t>
            </a:r>
            <a:r>
              <a:rPr sz="1000" b="1" spc="-20" dirty="0">
                <a:solidFill>
                  <a:srgbClr val="E1000F"/>
                </a:solidFill>
                <a:latin typeface="Marianne"/>
                <a:cs typeface="Marianne"/>
              </a:rPr>
              <a:t> </a:t>
            </a:r>
            <a:r>
              <a:rPr sz="1000" b="1" dirty="0">
                <a:solidFill>
                  <a:srgbClr val="E1000F"/>
                </a:solidFill>
                <a:latin typeface="Marianne"/>
                <a:cs typeface="Marianne"/>
              </a:rPr>
              <a:t>PRATIQUE</a:t>
            </a:r>
            <a:r>
              <a:rPr sz="1000" b="1" spc="-20" dirty="0">
                <a:solidFill>
                  <a:srgbClr val="E1000F"/>
                </a:solidFill>
                <a:latin typeface="Marianne"/>
                <a:cs typeface="Marianne"/>
              </a:rPr>
              <a:t> </a:t>
            </a:r>
            <a:r>
              <a:rPr sz="1000" b="1" spc="-25" dirty="0">
                <a:solidFill>
                  <a:srgbClr val="E1000F"/>
                </a:solidFill>
                <a:latin typeface="Marianne"/>
                <a:cs typeface="Marianne"/>
              </a:rPr>
              <a:t>#3</a:t>
            </a:r>
            <a:endParaRPr sz="1000" dirty="0">
              <a:latin typeface="Marianne"/>
              <a:cs typeface="Marianne"/>
            </a:endParaRPr>
          </a:p>
        </p:txBody>
      </p:sp>
      <p:sp>
        <p:nvSpPr>
          <p:cNvPr id="15" name="object 10">
            <a:extLst>
              <a:ext uri="{FF2B5EF4-FFF2-40B4-BE49-F238E27FC236}">
                <a16:creationId xmlns:a16="http://schemas.microsoft.com/office/drawing/2014/main" id="{7A16048C-BADB-CFBA-6EF5-6BB770B3A287}"/>
              </a:ext>
            </a:extLst>
          </p:cNvPr>
          <p:cNvSpPr txBox="1"/>
          <p:nvPr userDrawn="1"/>
        </p:nvSpPr>
        <p:spPr>
          <a:xfrm>
            <a:off x="215900" y="7416800"/>
            <a:ext cx="74485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0067E2"/>
                </a:solidFill>
                <a:latin typeface="Marianne"/>
                <a:cs typeface="Marianne"/>
              </a:rPr>
              <a:t>LE </a:t>
            </a:r>
            <a:r>
              <a:rPr sz="1000" b="1" spc="-10" dirty="0">
                <a:solidFill>
                  <a:srgbClr val="0067E2"/>
                </a:solidFill>
                <a:latin typeface="Marianne"/>
                <a:cs typeface="Marianne"/>
              </a:rPr>
              <a:t>CHIFFRE</a:t>
            </a:r>
            <a:endParaRPr sz="1000">
              <a:latin typeface="Marianne"/>
              <a:cs typeface="Marianne"/>
            </a:endParaRPr>
          </a:p>
        </p:txBody>
      </p:sp>
      <p:sp>
        <p:nvSpPr>
          <p:cNvPr id="16" name="object 11">
            <a:extLst>
              <a:ext uri="{FF2B5EF4-FFF2-40B4-BE49-F238E27FC236}">
                <a16:creationId xmlns:a16="http://schemas.microsoft.com/office/drawing/2014/main" id="{AACCEE56-BC43-1C2C-5E71-767377E07720}"/>
              </a:ext>
            </a:extLst>
          </p:cNvPr>
          <p:cNvSpPr txBox="1"/>
          <p:nvPr userDrawn="1"/>
        </p:nvSpPr>
        <p:spPr>
          <a:xfrm>
            <a:off x="3225800" y="7416800"/>
            <a:ext cx="133667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0067E2"/>
                </a:solidFill>
                <a:latin typeface="Marianne"/>
                <a:cs typeface="Marianne"/>
              </a:rPr>
              <a:t>LA</a:t>
            </a:r>
            <a:r>
              <a:rPr sz="1000" b="1" spc="20" dirty="0">
                <a:solidFill>
                  <a:srgbClr val="0067E2"/>
                </a:solidFill>
                <a:latin typeface="Marianne"/>
                <a:cs typeface="Marianne"/>
              </a:rPr>
              <a:t> </a:t>
            </a:r>
            <a:r>
              <a:rPr sz="1000" b="1" dirty="0">
                <a:solidFill>
                  <a:srgbClr val="0067E2"/>
                </a:solidFill>
                <a:latin typeface="Marianne"/>
                <a:cs typeface="Marianne"/>
              </a:rPr>
              <a:t>PHRASE</a:t>
            </a:r>
            <a:r>
              <a:rPr sz="1000" b="1" spc="20" dirty="0">
                <a:solidFill>
                  <a:srgbClr val="0067E2"/>
                </a:solidFill>
                <a:latin typeface="Marianne"/>
                <a:cs typeface="Marianne"/>
              </a:rPr>
              <a:t> </a:t>
            </a:r>
            <a:r>
              <a:rPr sz="1000" b="1" dirty="0">
                <a:solidFill>
                  <a:srgbClr val="0067E2"/>
                </a:solidFill>
                <a:latin typeface="Marianne"/>
                <a:cs typeface="Marianne"/>
              </a:rPr>
              <a:t>DU</a:t>
            </a:r>
            <a:r>
              <a:rPr sz="1000" b="1" spc="20" dirty="0">
                <a:solidFill>
                  <a:srgbClr val="0067E2"/>
                </a:solidFill>
                <a:latin typeface="Marianne"/>
                <a:cs typeface="Marianne"/>
              </a:rPr>
              <a:t> </a:t>
            </a:r>
            <a:r>
              <a:rPr sz="1000" b="1" spc="-20" dirty="0">
                <a:solidFill>
                  <a:srgbClr val="0067E2"/>
                </a:solidFill>
                <a:latin typeface="Marianne"/>
                <a:cs typeface="Marianne"/>
              </a:rPr>
              <a:t>JOUR</a:t>
            </a:r>
            <a:endParaRPr sz="1000">
              <a:latin typeface="Marianne"/>
              <a:cs typeface="Marianne"/>
            </a:endParaRPr>
          </a:p>
        </p:txBody>
      </p:sp>
      <p:sp>
        <p:nvSpPr>
          <p:cNvPr id="17" name="object 12">
            <a:extLst>
              <a:ext uri="{FF2B5EF4-FFF2-40B4-BE49-F238E27FC236}">
                <a16:creationId xmlns:a16="http://schemas.microsoft.com/office/drawing/2014/main" id="{D9ECC5B6-37C1-E704-081A-81EAF14D6CF3}"/>
              </a:ext>
            </a:extLst>
          </p:cNvPr>
          <p:cNvSpPr txBox="1"/>
          <p:nvPr userDrawn="1"/>
        </p:nvSpPr>
        <p:spPr>
          <a:xfrm>
            <a:off x="3162300" y="7696200"/>
            <a:ext cx="2489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0067E2"/>
                </a:solidFill>
                <a:latin typeface="Marianne"/>
                <a:cs typeface="Marianne"/>
              </a:rPr>
              <a:t>“</a:t>
            </a:r>
            <a:endParaRPr sz="3600">
              <a:latin typeface="Marianne"/>
              <a:cs typeface="Marianne"/>
            </a:endParaRPr>
          </a:p>
        </p:txBody>
      </p:sp>
      <p:sp>
        <p:nvSpPr>
          <p:cNvPr id="18" name="object 13">
            <a:extLst>
              <a:ext uri="{FF2B5EF4-FFF2-40B4-BE49-F238E27FC236}">
                <a16:creationId xmlns:a16="http://schemas.microsoft.com/office/drawing/2014/main" id="{E60853C5-2837-D3FC-0478-2DFCFB9C71A7}"/>
              </a:ext>
            </a:extLst>
          </p:cNvPr>
          <p:cNvSpPr txBox="1"/>
          <p:nvPr userDrawn="1"/>
        </p:nvSpPr>
        <p:spPr>
          <a:xfrm>
            <a:off x="317500" y="6908800"/>
            <a:ext cx="56134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000091"/>
                </a:solidFill>
                <a:latin typeface="Marianne"/>
                <a:cs typeface="Marianne"/>
              </a:rPr>
              <a:t>Lire</a:t>
            </a:r>
            <a:r>
              <a:rPr sz="800" b="1" spc="-20" dirty="0">
                <a:solidFill>
                  <a:srgbClr val="000091"/>
                </a:solidFill>
                <a:latin typeface="Marianne"/>
                <a:cs typeface="Marianne"/>
              </a:rPr>
              <a:t> </a:t>
            </a:r>
            <a:r>
              <a:rPr sz="800" b="1" dirty="0">
                <a:solidFill>
                  <a:srgbClr val="000091"/>
                </a:solidFill>
                <a:latin typeface="Marianne"/>
                <a:cs typeface="Marianne"/>
              </a:rPr>
              <a:t>page</a:t>
            </a:r>
            <a:r>
              <a:rPr sz="800" b="1" spc="-15" dirty="0">
                <a:solidFill>
                  <a:srgbClr val="000091"/>
                </a:solidFill>
                <a:latin typeface="Marianne"/>
                <a:cs typeface="Marianne"/>
              </a:rPr>
              <a:t> </a:t>
            </a:r>
            <a:r>
              <a:rPr sz="800" b="1" spc="-50" dirty="0">
                <a:solidFill>
                  <a:srgbClr val="000091"/>
                </a:solidFill>
                <a:latin typeface="Marianne"/>
                <a:cs typeface="Marianne"/>
              </a:rPr>
              <a:t>3</a:t>
            </a:r>
            <a:endParaRPr sz="800">
              <a:latin typeface="Marianne"/>
              <a:cs typeface="Marianne"/>
            </a:endParaRPr>
          </a:p>
        </p:txBody>
      </p:sp>
      <p:sp>
        <p:nvSpPr>
          <p:cNvPr id="19" name="object 14">
            <a:extLst>
              <a:ext uri="{FF2B5EF4-FFF2-40B4-BE49-F238E27FC236}">
                <a16:creationId xmlns:a16="http://schemas.microsoft.com/office/drawing/2014/main" id="{9B42118B-66FC-DE64-C2AC-2F0F2A9FFDA4}"/>
              </a:ext>
            </a:extLst>
          </p:cNvPr>
          <p:cNvSpPr txBox="1"/>
          <p:nvPr userDrawn="1"/>
        </p:nvSpPr>
        <p:spPr>
          <a:xfrm>
            <a:off x="2641600" y="6908800"/>
            <a:ext cx="56134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000091"/>
                </a:solidFill>
                <a:latin typeface="Marianne"/>
                <a:cs typeface="Marianne"/>
              </a:rPr>
              <a:t>Lire</a:t>
            </a:r>
            <a:r>
              <a:rPr sz="800" b="1" spc="-20" dirty="0">
                <a:solidFill>
                  <a:srgbClr val="000091"/>
                </a:solidFill>
                <a:latin typeface="Marianne"/>
                <a:cs typeface="Marianne"/>
              </a:rPr>
              <a:t> </a:t>
            </a:r>
            <a:r>
              <a:rPr sz="800" b="1" dirty="0">
                <a:solidFill>
                  <a:srgbClr val="000091"/>
                </a:solidFill>
                <a:latin typeface="Marianne"/>
                <a:cs typeface="Marianne"/>
              </a:rPr>
              <a:t>page</a:t>
            </a:r>
            <a:r>
              <a:rPr sz="800" b="1" spc="-15" dirty="0">
                <a:solidFill>
                  <a:srgbClr val="000091"/>
                </a:solidFill>
                <a:latin typeface="Marianne"/>
                <a:cs typeface="Marianne"/>
              </a:rPr>
              <a:t> </a:t>
            </a:r>
            <a:r>
              <a:rPr sz="800" b="1" spc="-50" dirty="0">
                <a:solidFill>
                  <a:srgbClr val="000091"/>
                </a:solidFill>
                <a:latin typeface="Marianne"/>
                <a:cs typeface="Marianne"/>
              </a:rPr>
              <a:t>5</a:t>
            </a:r>
            <a:endParaRPr sz="800">
              <a:latin typeface="Marianne"/>
              <a:cs typeface="Marianne"/>
            </a:endParaRPr>
          </a:p>
        </p:txBody>
      </p:sp>
      <p:sp>
        <p:nvSpPr>
          <p:cNvPr id="20" name="object 15">
            <a:extLst>
              <a:ext uri="{FF2B5EF4-FFF2-40B4-BE49-F238E27FC236}">
                <a16:creationId xmlns:a16="http://schemas.microsoft.com/office/drawing/2014/main" id="{B507A8BF-6C1A-C996-6617-09B101F51826}"/>
              </a:ext>
            </a:extLst>
          </p:cNvPr>
          <p:cNvSpPr txBox="1"/>
          <p:nvPr userDrawn="1"/>
        </p:nvSpPr>
        <p:spPr>
          <a:xfrm>
            <a:off x="5156200" y="6908800"/>
            <a:ext cx="56134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000091"/>
                </a:solidFill>
                <a:latin typeface="Marianne"/>
                <a:cs typeface="Marianne"/>
              </a:rPr>
              <a:t>Lire</a:t>
            </a:r>
            <a:r>
              <a:rPr sz="800" b="1" spc="-20" dirty="0">
                <a:solidFill>
                  <a:srgbClr val="000091"/>
                </a:solidFill>
                <a:latin typeface="Marianne"/>
                <a:cs typeface="Marianne"/>
              </a:rPr>
              <a:t> </a:t>
            </a:r>
            <a:r>
              <a:rPr sz="800" b="1" dirty="0">
                <a:solidFill>
                  <a:srgbClr val="000091"/>
                </a:solidFill>
                <a:latin typeface="Marianne"/>
                <a:cs typeface="Marianne"/>
              </a:rPr>
              <a:t>page</a:t>
            </a:r>
            <a:r>
              <a:rPr sz="800" b="1" spc="-15" dirty="0">
                <a:solidFill>
                  <a:srgbClr val="000091"/>
                </a:solidFill>
                <a:latin typeface="Marianne"/>
                <a:cs typeface="Marianne"/>
              </a:rPr>
              <a:t> </a:t>
            </a:r>
            <a:r>
              <a:rPr sz="800" b="1" spc="-50" dirty="0">
                <a:solidFill>
                  <a:srgbClr val="000091"/>
                </a:solidFill>
                <a:latin typeface="Marianne"/>
                <a:cs typeface="Marianne"/>
              </a:rPr>
              <a:t>8</a:t>
            </a:r>
            <a:endParaRPr sz="800">
              <a:latin typeface="Marianne"/>
              <a:cs typeface="Marianne"/>
            </a:endParaRPr>
          </a:p>
        </p:txBody>
      </p:sp>
      <p:sp>
        <p:nvSpPr>
          <p:cNvPr id="21" name="object 16">
            <a:extLst>
              <a:ext uri="{FF2B5EF4-FFF2-40B4-BE49-F238E27FC236}">
                <a16:creationId xmlns:a16="http://schemas.microsoft.com/office/drawing/2014/main" id="{CD821826-137B-E40A-53EF-6D29B29B0D9D}"/>
              </a:ext>
            </a:extLst>
          </p:cNvPr>
          <p:cNvSpPr txBox="1"/>
          <p:nvPr userDrawn="1"/>
        </p:nvSpPr>
        <p:spPr>
          <a:xfrm>
            <a:off x="292100" y="941833"/>
            <a:ext cx="6921500" cy="202620"/>
          </a:xfrm>
          <a:prstGeom prst="rect">
            <a:avLst/>
          </a:prstGeom>
          <a:solidFill>
            <a:srgbClr val="000091"/>
          </a:solidFill>
        </p:spPr>
        <p:txBody>
          <a:bodyPr vert="horz" wrap="square" lIns="0" tIns="48260" rIns="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380"/>
              </a:spcBef>
            </a:pPr>
            <a:fld id="{1C42E7BF-0E20-C14E-9D29-1561A75E2801}" type="datetime2">
              <a:rPr lang="fr-FR" sz="900" spc="-20" smtClean="0">
                <a:solidFill>
                  <a:srgbClr val="FFFFFF"/>
                </a:solidFill>
                <a:latin typeface="Marianne"/>
                <a:cs typeface="Marianne"/>
              </a:rPr>
              <a:t>jeudi 7 juillet 2022</a:t>
            </a:fld>
            <a:endParaRPr sz="900" dirty="0">
              <a:latin typeface="Marianne"/>
              <a:cs typeface="Marianne"/>
            </a:endParaRPr>
          </a:p>
        </p:txBody>
      </p:sp>
      <p:sp>
        <p:nvSpPr>
          <p:cNvPr id="22" name="object 17">
            <a:extLst>
              <a:ext uri="{FF2B5EF4-FFF2-40B4-BE49-F238E27FC236}">
                <a16:creationId xmlns:a16="http://schemas.microsoft.com/office/drawing/2014/main" id="{83B73859-87DB-3D08-42AC-92B9AE78F256}"/>
              </a:ext>
            </a:extLst>
          </p:cNvPr>
          <p:cNvSpPr/>
          <p:nvPr userDrawn="1"/>
        </p:nvSpPr>
        <p:spPr>
          <a:xfrm>
            <a:off x="5873750" y="1365250"/>
            <a:ext cx="0" cy="3479800"/>
          </a:xfrm>
          <a:custGeom>
            <a:avLst/>
            <a:gdLst/>
            <a:ahLst/>
            <a:cxnLst/>
            <a:rect l="l" t="t" r="r" b="b"/>
            <a:pathLst>
              <a:path h="3479800">
                <a:moveTo>
                  <a:pt x="0" y="0"/>
                </a:moveTo>
                <a:lnTo>
                  <a:pt x="0" y="3479800"/>
                </a:lnTo>
              </a:path>
            </a:pathLst>
          </a:custGeom>
          <a:ln w="12700">
            <a:solidFill>
              <a:srgbClr val="9797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18">
            <a:extLst>
              <a:ext uri="{FF2B5EF4-FFF2-40B4-BE49-F238E27FC236}">
                <a16:creationId xmlns:a16="http://schemas.microsoft.com/office/drawing/2014/main" id="{68D7C417-2F3A-D2AD-9677-5F3635A63C82}"/>
              </a:ext>
            </a:extLst>
          </p:cNvPr>
          <p:cNvSpPr/>
          <p:nvPr userDrawn="1"/>
        </p:nvSpPr>
        <p:spPr>
          <a:xfrm>
            <a:off x="2559050" y="5064839"/>
            <a:ext cx="0" cy="1951989"/>
          </a:xfrm>
          <a:custGeom>
            <a:avLst/>
            <a:gdLst/>
            <a:ahLst/>
            <a:cxnLst/>
            <a:rect l="l" t="t" r="r" b="b"/>
            <a:pathLst>
              <a:path h="1951990">
                <a:moveTo>
                  <a:pt x="0" y="0"/>
                </a:moveTo>
                <a:lnTo>
                  <a:pt x="0" y="1951910"/>
                </a:lnTo>
              </a:path>
            </a:pathLst>
          </a:custGeom>
          <a:ln w="12700">
            <a:solidFill>
              <a:srgbClr val="9797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9">
            <a:extLst>
              <a:ext uri="{FF2B5EF4-FFF2-40B4-BE49-F238E27FC236}">
                <a16:creationId xmlns:a16="http://schemas.microsoft.com/office/drawing/2014/main" id="{945B5F8C-FC90-027B-8DFB-1DD80A3DE75B}"/>
              </a:ext>
            </a:extLst>
          </p:cNvPr>
          <p:cNvSpPr/>
          <p:nvPr userDrawn="1"/>
        </p:nvSpPr>
        <p:spPr>
          <a:xfrm>
            <a:off x="3028950" y="7410450"/>
            <a:ext cx="0" cy="2844800"/>
          </a:xfrm>
          <a:custGeom>
            <a:avLst/>
            <a:gdLst/>
            <a:ahLst/>
            <a:cxnLst/>
            <a:rect l="l" t="t" r="r" b="b"/>
            <a:pathLst>
              <a:path h="2844800">
                <a:moveTo>
                  <a:pt x="0" y="0"/>
                </a:moveTo>
                <a:lnTo>
                  <a:pt x="0" y="2844800"/>
                </a:lnTo>
              </a:path>
            </a:pathLst>
          </a:custGeom>
          <a:ln w="12700">
            <a:solidFill>
              <a:srgbClr val="9797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0">
            <a:extLst>
              <a:ext uri="{FF2B5EF4-FFF2-40B4-BE49-F238E27FC236}">
                <a16:creationId xmlns:a16="http://schemas.microsoft.com/office/drawing/2014/main" id="{792F908D-EE21-0201-A2B8-DE6B2F0DFD0E}"/>
              </a:ext>
            </a:extLst>
          </p:cNvPr>
          <p:cNvSpPr/>
          <p:nvPr userDrawn="1"/>
        </p:nvSpPr>
        <p:spPr>
          <a:xfrm>
            <a:off x="4984750" y="5064839"/>
            <a:ext cx="0" cy="1951989"/>
          </a:xfrm>
          <a:custGeom>
            <a:avLst/>
            <a:gdLst/>
            <a:ahLst/>
            <a:cxnLst/>
            <a:rect l="l" t="t" r="r" b="b"/>
            <a:pathLst>
              <a:path h="1951990">
                <a:moveTo>
                  <a:pt x="0" y="0"/>
                </a:moveTo>
                <a:lnTo>
                  <a:pt x="0" y="1951910"/>
                </a:lnTo>
              </a:path>
            </a:pathLst>
          </a:custGeom>
          <a:ln w="12700">
            <a:solidFill>
              <a:srgbClr val="9797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1">
            <a:extLst>
              <a:ext uri="{FF2B5EF4-FFF2-40B4-BE49-F238E27FC236}">
                <a16:creationId xmlns:a16="http://schemas.microsoft.com/office/drawing/2014/main" id="{51CF9849-7FC0-9AB9-EE06-5F8A158AE01B}"/>
              </a:ext>
            </a:extLst>
          </p:cNvPr>
          <p:cNvSpPr/>
          <p:nvPr userDrawn="1"/>
        </p:nvSpPr>
        <p:spPr>
          <a:xfrm>
            <a:off x="222250" y="7283450"/>
            <a:ext cx="7023100" cy="0"/>
          </a:xfrm>
          <a:custGeom>
            <a:avLst/>
            <a:gdLst/>
            <a:ahLst/>
            <a:cxnLst/>
            <a:rect l="l" t="t" r="r" b="b"/>
            <a:pathLst>
              <a:path w="7023100">
                <a:moveTo>
                  <a:pt x="702310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9797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2">
            <a:extLst>
              <a:ext uri="{FF2B5EF4-FFF2-40B4-BE49-F238E27FC236}">
                <a16:creationId xmlns:a16="http://schemas.microsoft.com/office/drawing/2014/main" id="{3DC22C37-9B7C-BF44-6F24-84560FACC9DE}"/>
              </a:ext>
            </a:extLst>
          </p:cNvPr>
          <p:cNvSpPr/>
          <p:nvPr userDrawn="1"/>
        </p:nvSpPr>
        <p:spPr>
          <a:xfrm>
            <a:off x="234950" y="10407650"/>
            <a:ext cx="7010400" cy="0"/>
          </a:xfrm>
          <a:custGeom>
            <a:avLst/>
            <a:gdLst/>
            <a:ahLst/>
            <a:cxnLst/>
            <a:rect l="l" t="t" r="r" b="b"/>
            <a:pathLst>
              <a:path w="7010400">
                <a:moveTo>
                  <a:pt x="701040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9797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8" name="object 23">
            <a:extLst>
              <a:ext uri="{FF2B5EF4-FFF2-40B4-BE49-F238E27FC236}">
                <a16:creationId xmlns:a16="http://schemas.microsoft.com/office/drawing/2014/main" id="{43283763-2EE2-EC6B-3E54-18101C95FEE8}"/>
              </a:ext>
            </a:extLst>
          </p:cNvPr>
          <p:cNvGrpSpPr/>
          <p:nvPr userDrawn="1"/>
        </p:nvGrpSpPr>
        <p:grpSpPr>
          <a:xfrm>
            <a:off x="6578600" y="127000"/>
            <a:ext cx="571500" cy="762000"/>
            <a:chOff x="6578600" y="127000"/>
            <a:chExt cx="571500" cy="762000"/>
          </a:xfrm>
        </p:grpSpPr>
        <p:pic>
          <p:nvPicPr>
            <p:cNvPr id="29" name="object 24">
              <a:extLst>
                <a:ext uri="{FF2B5EF4-FFF2-40B4-BE49-F238E27FC236}">
                  <a16:creationId xmlns:a16="http://schemas.microsoft.com/office/drawing/2014/main" id="{297D65A3-09F6-B6D7-24B6-A176B029719E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78600" y="127000"/>
              <a:ext cx="571500" cy="762000"/>
            </a:xfrm>
            <a:prstGeom prst="rect">
              <a:avLst/>
            </a:prstGeom>
          </p:spPr>
        </p:pic>
        <p:pic>
          <p:nvPicPr>
            <p:cNvPr id="30" name="object 25">
              <a:extLst>
                <a:ext uri="{FF2B5EF4-FFF2-40B4-BE49-F238E27FC236}">
                  <a16:creationId xmlns:a16="http://schemas.microsoft.com/office/drawing/2014/main" id="{F27FBE76-A17A-54BD-813B-A4082DE4553A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31815" y="152400"/>
              <a:ext cx="467484" cy="660400"/>
            </a:xfrm>
            <a:prstGeom prst="rect">
              <a:avLst/>
            </a:prstGeom>
          </p:spPr>
        </p:pic>
      </p:grpSp>
      <p:sp>
        <p:nvSpPr>
          <p:cNvPr id="31" name="object 26">
            <a:extLst>
              <a:ext uri="{FF2B5EF4-FFF2-40B4-BE49-F238E27FC236}">
                <a16:creationId xmlns:a16="http://schemas.microsoft.com/office/drawing/2014/main" id="{03A87673-2D4C-5A87-50A9-F942E2D0BCD2}"/>
              </a:ext>
            </a:extLst>
          </p:cNvPr>
          <p:cNvSpPr/>
          <p:nvPr userDrawn="1"/>
        </p:nvSpPr>
        <p:spPr>
          <a:xfrm>
            <a:off x="984250" y="6991350"/>
            <a:ext cx="1308100" cy="0"/>
          </a:xfrm>
          <a:custGeom>
            <a:avLst/>
            <a:gdLst/>
            <a:ahLst/>
            <a:cxnLst/>
            <a:rect l="l" t="t" r="r" b="b"/>
            <a:pathLst>
              <a:path w="1308100">
                <a:moveTo>
                  <a:pt x="0" y="0"/>
                </a:moveTo>
                <a:lnTo>
                  <a:pt x="1308100" y="0"/>
                </a:lnTo>
              </a:path>
            </a:pathLst>
          </a:custGeom>
          <a:ln w="25400">
            <a:solidFill>
              <a:srgbClr val="076B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27">
            <a:extLst>
              <a:ext uri="{FF2B5EF4-FFF2-40B4-BE49-F238E27FC236}">
                <a16:creationId xmlns:a16="http://schemas.microsoft.com/office/drawing/2014/main" id="{72666764-6AA6-11CE-3539-65A0FAE86B09}"/>
              </a:ext>
            </a:extLst>
          </p:cNvPr>
          <p:cNvSpPr/>
          <p:nvPr userDrawn="1"/>
        </p:nvSpPr>
        <p:spPr>
          <a:xfrm>
            <a:off x="3359150" y="6991350"/>
            <a:ext cx="1308100" cy="0"/>
          </a:xfrm>
          <a:custGeom>
            <a:avLst/>
            <a:gdLst/>
            <a:ahLst/>
            <a:cxnLst/>
            <a:rect l="l" t="t" r="r" b="b"/>
            <a:pathLst>
              <a:path w="1308100">
                <a:moveTo>
                  <a:pt x="0" y="0"/>
                </a:moveTo>
                <a:lnTo>
                  <a:pt x="1308100" y="0"/>
                </a:lnTo>
              </a:path>
            </a:pathLst>
          </a:custGeom>
          <a:ln w="25400">
            <a:solidFill>
              <a:srgbClr val="076B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28">
            <a:extLst>
              <a:ext uri="{FF2B5EF4-FFF2-40B4-BE49-F238E27FC236}">
                <a16:creationId xmlns:a16="http://schemas.microsoft.com/office/drawing/2014/main" id="{61393E56-DA3A-83D2-90F3-899F51F83F0F}"/>
              </a:ext>
            </a:extLst>
          </p:cNvPr>
          <p:cNvSpPr/>
          <p:nvPr userDrawn="1"/>
        </p:nvSpPr>
        <p:spPr>
          <a:xfrm>
            <a:off x="5873750" y="6991350"/>
            <a:ext cx="1308100" cy="0"/>
          </a:xfrm>
          <a:custGeom>
            <a:avLst/>
            <a:gdLst/>
            <a:ahLst/>
            <a:cxnLst/>
            <a:rect l="l" t="t" r="r" b="b"/>
            <a:pathLst>
              <a:path w="1308100">
                <a:moveTo>
                  <a:pt x="0" y="0"/>
                </a:moveTo>
                <a:lnTo>
                  <a:pt x="1308100" y="0"/>
                </a:lnTo>
              </a:path>
            </a:pathLst>
          </a:custGeom>
          <a:ln w="25400">
            <a:solidFill>
              <a:srgbClr val="076B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5" name="object 30">
            <a:extLst>
              <a:ext uri="{FF2B5EF4-FFF2-40B4-BE49-F238E27FC236}">
                <a16:creationId xmlns:a16="http://schemas.microsoft.com/office/drawing/2014/main" id="{63D45DEA-2988-48B6-7816-696E116C16DF}"/>
              </a:ext>
            </a:extLst>
          </p:cNvPr>
          <p:cNvGrpSpPr/>
          <p:nvPr userDrawn="1"/>
        </p:nvGrpSpPr>
        <p:grpSpPr>
          <a:xfrm>
            <a:off x="3190784" y="9015501"/>
            <a:ext cx="3783965" cy="1284605"/>
            <a:chOff x="3190784" y="9015501"/>
            <a:chExt cx="3783965" cy="1284605"/>
          </a:xfrm>
        </p:grpSpPr>
        <p:pic>
          <p:nvPicPr>
            <p:cNvPr id="36" name="object 31">
              <a:extLst>
                <a:ext uri="{FF2B5EF4-FFF2-40B4-BE49-F238E27FC236}">
                  <a16:creationId xmlns:a16="http://schemas.microsoft.com/office/drawing/2014/main" id="{A734C59D-47A1-F8A8-44D4-6EA797FEE8DE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90784" y="9252675"/>
              <a:ext cx="1299572" cy="1047024"/>
            </a:xfrm>
            <a:prstGeom prst="rect">
              <a:avLst/>
            </a:prstGeom>
          </p:spPr>
        </p:pic>
        <p:sp>
          <p:nvSpPr>
            <p:cNvPr id="37" name="object 32">
              <a:extLst>
                <a:ext uri="{FF2B5EF4-FFF2-40B4-BE49-F238E27FC236}">
                  <a16:creationId xmlns:a16="http://schemas.microsoft.com/office/drawing/2014/main" id="{89CB7ECF-816C-F788-68D1-F01588C1936E}"/>
                </a:ext>
              </a:extLst>
            </p:cNvPr>
            <p:cNvSpPr/>
            <p:nvPr/>
          </p:nvSpPr>
          <p:spPr>
            <a:xfrm>
              <a:off x="3594100" y="9021851"/>
              <a:ext cx="3373754" cy="264795"/>
            </a:xfrm>
            <a:custGeom>
              <a:avLst/>
              <a:gdLst/>
              <a:ahLst/>
              <a:cxnLst/>
              <a:rect l="l" t="t" r="r" b="b"/>
              <a:pathLst>
                <a:path w="3373754" h="264795">
                  <a:moveTo>
                    <a:pt x="0" y="0"/>
                  </a:moveTo>
                  <a:lnTo>
                    <a:pt x="1088931" y="0"/>
                  </a:lnTo>
                  <a:lnTo>
                    <a:pt x="996950" y="264631"/>
                  </a:lnTo>
                  <a:lnTo>
                    <a:pt x="1367826" y="0"/>
                  </a:lnTo>
                  <a:lnTo>
                    <a:pt x="3373728" y="0"/>
                  </a:lnTo>
                </a:path>
              </a:pathLst>
            </a:custGeom>
            <a:ln w="1269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3">
            <a:extLst>
              <a:ext uri="{FF2B5EF4-FFF2-40B4-BE49-F238E27FC236}">
                <a16:creationId xmlns:a16="http://schemas.microsoft.com/office/drawing/2014/main" id="{1C63398B-73B3-5142-3D7F-2546E90AC4EB}"/>
              </a:ext>
            </a:extLst>
          </p:cNvPr>
          <p:cNvSpPr/>
          <p:nvPr userDrawn="1"/>
        </p:nvSpPr>
        <p:spPr>
          <a:xfrm>
            <a:off x="722062" y="7734300"/>
            <a:ext cx="1701800" cy="1701800"/>
          </a:xfrm>
          <a:custGeom>
            <a:avLst/>
            <a:gdLst/>
            <a:ahLst/>
            <a:cxnLst/>
            <a:rect l="l" t="t" r="r" b="b"/>
            <a:pathLst>
              <a:path w="1701800" h="1701800">
                <a:moveTo>
                  <a:pt x="850899" y="0"/>
                </a:moveTo>
                <a:lnTo>
                  <a:pt x="802614" y="1346"/>
                </a:lnTo>
                <a:lnTo>
                  <a:pt x="755036" y="5340"/>
                </a:lnTo>
                <a:lnTo>
                  <a:pt x="708236" y="11907"/>
                </a:lnTo>
                <a:lnTo>
                  <a:pt x="662286" y="20977"/>
                </a:lnTo>
                <a:lnTo>
                  <a:pt x="617259" y="32477"/>
                </a:lnTo>
                <a:lnTo>
                  <a:pt x="573225" y="46336"/>
                </a:lnTo>
                <a:lnTo>
                  <a:pt x="530258" y="62482"/>
                </a:lnTo>
                <a:lnTo>
                  <a:pt x="488427" y="80843"/>
                </a:lnTo>
                <a:lnTo>
                  <a:pt x="447807" y="101347"/>
                </a:lnTo>
                <a:lnTo>
                  <a:pt x="408467" y="123923"/>
                </a:lnTo>
                <a:lnTo>
                  <a:pt x="370481" y="148499"/>
                </a:lnTo>
                <a:lnTo>
                  <a:pt x="333920" y="175002"/>
                </a:lnTo>
                <a:lnTo>
                  <a:pt x="298855" y="203361"/>
                </a:lnTo>
                <a:lnTo>
                  <a:pt x="265360" y="233504"/>
                </a:lnTo>
                <a:lnTo>
                  <a:pt x="233504" y="265360"/>
                </a:lnTo>
                <a:lnTo>
                  <a:pt x="203361" y="298855"/>
                </a:lnTo>
                <a:lnTo>
                  <a:pt x="175002" y="333920"/>
                </a:lnTo>
                <a:lnTo>
                  <a:pt x="148499" y="370481"/>
                </a:lnTo>
                <a:lnTo>
                  <a:pt x="123923" y="408468"/>
                </a:lnTo>
                <a:lnTo>
                  <a:pt x="101347" y="447807"/>
                </a:lnTo>
                <a:lnTo>
                  <a:pt x="80843" y="488428"/>
                </a:lnTo>
                <a:lnTo>
                  <a:pt x="62482" y="530258"/>
                </a:lnTo>
                <a:lnTo>
                  <a:pt x="46336" y="573225"/>
                </a:lnTo>
                <a:lnTo>
                  <a:pt x="32477" y="617259"/>
                </a:lnTo>
                <a:lnTo>
                  <a:pt x="20977" y="662286"/>
                </a:lnTo>
                <a:lnTo>
                  <a:pt x="11907" y="708236"/>
                </a:lnTo>
                <a:lnTo>
                  <a:pt x="5340" y="755036"/>
                </a:lnTo>
                <a:lnTo>
                  <a:pt x="1346" y="802614"/>
                </a:lnTo>
                <a:lnTo>
                  <a:pt x="0" y="850900"/>
                </a:lnTo>
                <a:lnTo>
                  <a:pt x="1346" y="899185"/>
                </a:lnTo>
                <a:lnTo>
                  <a:pt x="5340" y="946763"/>
                </a:lnTo>
                <a:lnTo>
                  <a:pt x="11907" y="993563"/>
                </a:lnTo>
                <a:lnTo>
                  <a:pt x="20977" y="1039513"/>
                </a:lnTo>
                <a:lnTo>
                  <a:pt x="32477" y="1084540"/>
                </a:lnTo>
                <a:lnTo>
                  <a:pt x="46336" y="1128574"/>
                </a:lnTo>
                <a:lnTo>
                  <a:pt x="62482" y="1171541"/>
                </a:lnTo>
                <a:lnTo>
                  <a:pt x="80843" y="1213371"/>
                </a:lnTo>
                <a:lnTo>
                  <a:pt x="101347" y="1253992"/>
                </a:lnTo>
                <a:lnTo>
                  <a:pt x="123923" y="1293331"/>
                </a:lnTo>
                <a:lnTo>
                  <a:pt x="148499" y="1331318"/>
                </a:lnTo>
                <a:lnTo>
                  <a:pt x="175002" y="1367879"/>
                </a:lnTo>
                <a:lnTo>
                  <a:pt x="203361" y="1402944"/>
                </a:lnTo>
                <a:lnTo>
                  <a:pt x="233504" y="1436439"/>
                </a:lnTo>
                <a:lnTo>
                  <a:pt x="265360" y="1468295"/>
                </a:lnTo>
                <a:lnTo>
                  <a:pt x="298855" y="1498438"/>
                </a:lnTo>
                <a:lnTo>
                  <a:pt x="333920" y="1526797"/>
                </a:lnTo>
                <a:lnTo>
                  <a:pt x="370481" y="1553300"/>
                </a:lnTo>
                <a:lnTo>
                  <a:pt x="408467" y="1577876"/>
                </a:lnTo>
                <a:lnTo>
                  <a:pt x="447807" y="1600452"/>
                </a:lnTo>
                <a:lnTo>
                  <a:pt x="488427" y="1620956"/>
                </a:lnTo>
                <a:lnTo>
                  <a:pt x="530258" y="1639317"/>
                </a:lnTo>
                <a:lnTo>
                  <a:pt x="573225" y="1655463"/>
                </a:lnTo>
                <a:lnTo>
                  <a:pt x="617259" y="1669322"/>
                </a:lnTo>
                <a:lnTo>
                  <a:pt x="662286" y="1680822"/>
                </a:lnTo>
                <a:lnTo>
                  <a:pt x="708236" y="1689892"/>
                </a:lnTo>
                <a:lnTo>
                  <a:pt x="755036" y="1696459"/>
                </a:lnTo>
                <a:lnTo>
                  <a:pt x="802614" y="1700453"/>
                </a:lnTo>
                <a:lnTo>
                  <a:pt x="850899" y="1701800"/>
                </a:lnTo>
                <a:lnTo>
                  <a:pt x="899184" y="1700453"/>
                </a:lnTo>
                <a:lnTo>
                  <a:pt x="946762" y="1696459"/>
                </a:lnTo>
                <a:lnTo>
                  <a:pt x="993562" y="1689892"/>
                </a:lnTo>
                <a:lnTo>
                  <a:pt x="1039512" y="1680822"/>
                </a:lnTo>
                <a:lnTo>
                  <a:pt x="1084539" y="1669322"/>
                </a:lnTo>
                <a:lnTo>
                  <a:pt x="1128573" y="1655463"/>
                </a:lnTo>
                <a:lnTo>
                  <a:pt x="1171541" y="1639317"/>
                </a:lnTo>
                <a:lnTo>
                  <a:pt x="1213371" y="1620956"/>
                </a:lnTo>
                <a:lnTo>
                  <a:pt x="1253991" y="1600452"/>
                </a:lnTo>
                <a:lnTo>
                  <a:pt x="1293331" y="1577876"/>
                </a:lnTo>
                <a:lnTo>
                  <a:pt x="1331317" y="1553300"/>
                </a:lnTo>
                <a:lnTo>
                  <a:pt x="1367878" y="1526797"/>
                </a:lnTo>
                <a:lnTo>
                  <a:pt x="1402943" y="1498438"/>
                </a:lnTo>
                <a:lnTo>
                  <a:pt x="1436439" y="1468295"/>
                </a:lnTo>
                <a:lnTo>
                  <a:pt x="1468294" y="1436439"/>
                </a:lnTo>
                <a:lnTo>
                  <a:pt x="1498438" y="1402944"/>
                </a:lnTo>
                <a:lnTo>
                  <a:pt x="1526797" y="1367879"/>
                </a:lnTo>
                <a:lnTo>
                  <a:pt x="1553300" y="1331318"/>
                </a:lnTo>
                <a:lnTo>
                  <a:pt x="1577875" y="1293331"/>
                </a:lnTo>
                <a:lnTo>
                  <a:pt x="1600451" y="1253992"/>
                </a:lnTo>
                <a:lnTo>
                  <a:pt x="1620955" y="1213371"/>
                </a:lnTo>
                <a:lnTo>
                  <a:pt x="1639316" y="1171541"/>
                </a:lnTo>
                <a:lnTo>
                  <a:pt x="1655462" y="1128574"/>
                </a:lnTo>
                <a:lnTo>
                  <a:pt x="1669321" y="1084540"/>
                </a:lnTo>
                <a:lnTo>
                  <a:pt x="1680822" y="1039513"/>
                </a:lnTo>
                <a:lnTo>
                  <a:pt x="1689892" y="993563"/>
                </a:lnTo>
                <a:lnTo>
                  <a:pt x="1696459" y="946763"/>
                </a:lnTo>
                <a:lnTo>
                  <a:pt x="1700452" y="899185"/>
                </a:lnTo>
                <a:lnTo>
                  <a:pt x="1701799" y="850900"/>
                </a:lnTo>
                <a:lnTo>
                  <a:pt x="1700452" y="802614"/>
                </a:lnTo>
                <a:lnTo>
                  <a:pt x="1696459" y="755036"/>
                </a:lnTo>
                <a:lnTo>
                  <a:pt x="1689892" y="708236"/>
                </a:lnTo>
                <a:lnTo>
                  <a:pt x="1680822" y="662286"/>
                </a:lnTo>
                <a:lnTo>
                  <a:pt x="1669321" y="617259"/>
                </a:lnTo>
                <a:lnTo>
                  <a:pt x="1655462" y="573225"/>
                </a:lnTo>
                <a:lnTo>
                  <a:pt x="1639316" y="530258"/>
                </a:lnTo>
                <a:lnTo>
                  <a:pt x="1620955" y="488428"/>
                </a:lnTo>
                <a:lnTo>
                  <a:pt x="1600451" y="447807"/>
                </a:lnTo>
                <a:lnTo>
                  <a:pt x="1577875" y="408468"/>
                </a:lnTo>
                <a:lnTo>
                  <a:pt x="1553300" y="370481"/>
                </a:lnTo>
                <a:lnTo>
                  <a:pt x="1526797" y="333920"/>
                </a:lnTo>
                <a:lnTo>
                  <a:pt x="1498438" y="298855"/>
                </a:lnTo>
                <a:lnTo>
                  <a:pt x="1468294" y="265360"/>
                </a:lnTo>
                <a:lnTo>
                  <a:pt x="1436439" y="233504"/>
                </a:lnTo>
                <a:lnTo>
                  <a:pt x="1402943" y="203361"/>
                </a:lnTo>
                <a:lnTo>
                  <a:pt x="1367878" y="175002"/>
                </a:lnTo>
                <a:lnTo>
                  <a:pt x="1331317" y="148499"/>
                </a:lnTo>
                <a:lnTo>
                  <a:pt x="1293331" y="123923"/>
                </a:lnTo>
                <a:lnTo>
                  <a:pt x="1253991" y="101347"/>
                </a:lnTo>
                <a:lnTo>
                  <a:pt x="1213371" y="80843"/>
                </a:lnTo>
                <a:lnTo>
                  <a:pt x="1171541" y="62482"/>
                </a:lnTo>
                <a:lnTo>
                  <a:pt x="1128573" y="46336"/>
                </a:lnTo>
                <a:lnTo>
                  <a:pt x="1084539" y="32477"/>
                </a:lnTo>
                <a:lnTo>
                  <a:pt x="1039512" y="20977"/>
                </a:lnTo>
                <a:lnTo>
                  <a:pt x="993562" y="11907"/>
                </a:lnTo>
                <a:lnTo>
                  <a:pt x="946762" y="5340"/>
                </a:lnTo>
                <a:lnTo>
                  <a:pt x="899184" y="1346"/>
                </a:lnTo>
                <a:lnTo>
                  <a:pt x="850899" y="0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35">
            <a:extLst>
              <a:ext uri="{FF2B5EF4-FFF2-40B4-BE49-F238E27FC236}">
                <a16:creationId xmlns:a16="http://schemas.microsoft.com/office/drawing/2014/main" id="{45302180-1C0C-DCF2-C148-3DB3DF88FC03}"/>
              </a:ext>
            </a:extLst>
          </p:cNvPr>
          <p:cNvSpPr/>
          <p:nvPr userDrawn="1"/>
        </p:nvSpPr>
        <p:spPr>
          <a:xfrm>
            <a:off x="1041400" y="7392782"/>
            <a:ext cx="370205" cy="165100"/>
          </a:xfrm>
          <a:custGeom>
            <a:avLst/>
            <a:gdLst/>
            <a:ahLst/>
            <a:cxnLst/>
            <a:rect l="l" t="t" r="r" b="b"/>
            <a:pathLst>
              <a:path w="370205" h="165100">
                <a:moveTo>
                  <a:pt x="0" y="165100"/>
                </a:moveTo>
                <a:lnTo>
                  <a:pt x="55047" y="110052"/>
                </a:lnTo>
                <a:lnTo>
                  <a:pt x="91745" y="165100"/>
                </a:lnTo>
                <a:lnTo>
                  <a:pt x="113957" y="123573"/>
                </a:lnTo>
                <a:lnTo>
                  <a:pt x="162895" y="53074"/>
                </a:lnTo>
                <a:lnTo>
                  <a:pt x="191216" y="110052"/>
                </a:lnTo>
                <a:lnTo>
                  <a:pt x="227914" y="138797"/>
                </a:lnTo>
                <a:lnTo>
                  <a:pt x="253653" y="109087"/>
                </a:lnTo>
                <a:lnTo>
                  <a:pt x="310968" y="26033"/>
                </a:lnTo>
                <a:lnTo>
                  <a:pt x="370012" y="0"/>
                </a:lnTo>
              </a:path>
            </a:pathLst>
          </a:custGeom>
          <a:ln w="12700">
            <a:solidFill>
              <a:srgbClr val="E100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1" name="object 36">
            <a:extLst>
              <a:ext uri="{FF2B5EF4-FFF2-40B4-BE49-F238E27FC236}">
                <a16:creationId xmlns:a16="http://schemas.microsoft.com/office/drawing/2014/main" id="{2C3CDFAC-4E04-B85F-E016-C53D432DF62F}"/>
              </a:ext>
            </a:extLst>
          </p:cNvPr>
          <p:cNvPicPr/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578810" y="2197100"/>
            <a:ext cx="4196012" cy="23622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AF145A10-2937-201E-495D-624FA0D72EA4}"/>
              </a:ext>
            </a:extLst>
          </p:cNvPr>
          <p:cNvSpPr txBox="1"/>
          <p:nvPr userDrawn="1"/>
        </p:nvSpPr>
        <p:spPr>
          <a:xfrm>
            <a:off x="806449" y="67650"/>
            <a:ext cx="54311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spc="-150" dirty="0">
                <a:latin typeface="Hagin Caps Medium" panose="02000000000000000000" pitchFamily="2" charset="77"/>
              </a:rPr>
              <a:t>L’actualité des CNFS</a:t>
            </a:r>
          </a:p>
        </p:txBody>
      </p:sp>
      <p:sp>
        <p:nvSpPr>
          <p:cNvPr id="42" name="Espace réservé du texte 84">
            <a:extLst>
              <a:ext uri="{FF2B5EF4-FFF2-40B4-BE49-F238E27FC236}">
                <a16:creationId xmlns:a16="http://schemas.microsoft.com/office/drawing/2014/main" id="{4E47F305-B165-C62F-5BD1-4C6C6572CA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6230" y="1233979"/>
            <a:ext cx="5425440" cy="80523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lang="fr-FR" sz="1800" b="1" smtClean="0">
                <a:effectLst/>
              </a:defRPr>
            </a:lvl1pPr>
          </a:lstStyle>
          <a:p>
            <a:r>
              <a:rPr lang="fr-FR" b="1" dirty="0">
                <a:solidFill>
                  <a:srgbClr val="000000"/>
                </a:solidFill>
                <a:effectLst/>
                <a:latin typeface="Marianne" panose="02000000000000000000" pitchFamily="2" charset="0"/>
              </a:rPr>
              <a:t>Exemple titre: Le diagnostic de la maturité numérique de l’usager : une question cruciale</a:t>
            </a:r>
            <a:endParaRPr lang="fr-FR" dirty="0">
              <a:solidFill>
                <a:srgbClr val="000000"/>
              </a:solidFill>
              <a:effectLst/>
              <a:latin typeface="Marianne" panose="02000000000000000000" pitchFamily="2" charset="0"/>
            </a:endParaRPr>
          </a:p>
        </p:txBody>
      </p:sp>
      <p:sp>
        <p:nvSpPr>
          <p:cNvPr id="43" name="object 5">
            <a:extLst>
              <a:ext uri="{FF2B5EF4-FFF2-40B4-BE49-F238E27FC236}">
                <a16:creationId xmlns:a16="http://schemas.microsoft.com/office/drawing/2014/main" id="{10A43CAD-C770-F574-429B-DDC227E00F00}"/>
              </a:ext>
            </a:extLst>
          </p:cNvPr>
          <p:cNvSpPr txBox="1"/>
          <p:nvPr userDrawn="1"/>
        </p:nvSpPr>
        <p:spPr>
          <a:xfrm>
            <a:off x="279400" y="2070101"/>
            <a:ext cx="1746248" cy="243656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80"/>
              </a:spcBef>
            </a:pPr>
            <a:r>
              <a:rPr lang="fr-FR" sz="1000" b="1" dirty="0">
                <a:solidFill>
                  <a:srgbClr val="0067E2"/>
                </a:solidFill>
                <a:latin typeface="Times New Roman"/>
                <a:cs typeface="Times New Roman"/>
              </a:rPr>
              <a:t>A</a:t>
            </a:r>
            <a:r>
              <a:rPr lang="fr-FR" sz="1000" b="1" spc="-60" dirty="0">
                <a:solidFill>
                  <a:srgbClr val="0067E2"/>
                </a:solidFill>
                <a:latin typeface="Times New Roman"/>
                <a:cs typeface="Times New Roman"/>
              </a:rPr>
              <a:t> </a:t>
            </a:r>
            <a:r>
              <a:rPr lang="fr-FR" sz="1000" b="1" dirty="0">
                <a:solidFill>
                  <a:srgbClr val="0067E2"/>
                </a:solidFill>
                <a:latin typeface="Times New Roman"/>
                <a:cs typeface="Times New Roman"/>
              </a:rPr>
              <a:t>quel </a:t>
            </a:r>
            <a:r>
              <a:rPr lang="fr-FR" sz="1000" b="1" spc="-10" dirty="0">
                <a:solidFill>
                  <a:srgbClr val="0067E2"/>
                </a:solidFill>
                <a:latin typeface="Times New Roman"/>
                <a:cs typeface="Times New Roman"/>
              </a:rPr>
              <a:t>moment ?</a:t>
            </a:r>
            <a:endParaRPr lang="fr-FR" sz="1000" dirty="0">
              <a:latin typeface="Times New Roman"/>
              <a:cs typeface="Times New Roman"/>
            </a:endParaRPr>
          </a:p>
        </p:txBody>
      </p:sp>
      <p:sp>
        <p:nvSpPr>
          <p:cNvPr id="45" name="Espace réservé du texte 84">
            <a:extLst>
              <a:ext uri="{FF2B5EF4-FFF2-40B4-BE49-F238E27FC236}">
                <a16:creationId xmlns:a16="http://schemas.microsoft.com/office/drawing/2014/main" id="{8A5F76CF-D3E9-FFCD-FB49-AE9E75ADC5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6494" y="2375080"/>
            <a:ext cx="1687623" cy="69813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lang="fr-FR" sz="900" b="0" i="0" smtClean="0">
                <a:effectLst/>
                <a:latin typeface="Marianne Light" panose="02000000000000000000" pitchFamily="2" charset="0"/>
              </a:defRPr>
            </a:lvl1pPr>
          </a:lstStyle>
          <a:p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Lorem ipsum </a:t>
            </a:r>
            <a:r>
              <a:rPr lang="fr-F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dolor</a:t>
            </a: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sit</a:t>
            </a: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amet</a:t>
            </a: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fr-F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consectetur</a:t>
            </a: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adipiscing</a:t>
            </a: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elit</a:t>
            </a: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</a:p>
        </p:txBody>
      </p:sp>
      <p:sp>
        <p:nvSpPr>
          <p:cNvPr id="48" name="Espace réservé du texte 84">
            <a:extLst>
              <a:ext uri="{FF2B5EF4-FFF2-40B4-BE49-F238E27FC236}">
                <a16:creationId xmlns:a16="http://schemas.microsoft.com/office/drawing/2014/main" id="{92DAC204-DEEF-99E9-C3AA-E987A417D7F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26493" y="3326169"/>
            <a:ext cx="1687623" cy="69813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lang="fr-FR" sz="900" b="0" i="0" smtClean="0">
                <a:effectLst/>
                <a:latin typeface="Marianne Light" panose="02000000000000000000" pitchFamily="2" charset="0"/>
              </a:defRPr>
            </a:lvl1pPr>
          </a:lstStyle>
          <a:p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Lorem ipsum </a:t>
            </a:r>
            <a:r>
              <a:rPr lang="fr-F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dolor</a:t>
            </a: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sit</a:t>
            </a: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amet</a:t>
            </a: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fr-F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consectetur</a:t>
            </a: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adipiscing</a:t>
            </a: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elit</a:t>
            </a: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</a:p>
        </p:txBody>
      </p:sp>
      <p:sp>
        <p:nvSpPr>
          <p:cNvPr id="50" name="Espace réservé du texte 84">
            <a:extLst>
              <a:ext uri="{FF2B5EF4-FFF2-40B4-BE49-F238E27FC236}">
                <a16:creationId xmlns:a16="http://schemas.microsoft.com/office/drawing/2014/main" id="{EE686438-8FD4-7FF9-AB9E-6381B157C8D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6493" y="4277176"/>
            <a:ext cx="1687623" cy="69813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lang="fr-FR" sz="900" b="0" i="0" smtClean="0">
                <a:effectLst/>
                <a:latin typeface="Marianne Light" panose="02000000000000000000" pitchFamily="2" charset="0"/>
              </a:defRPr>
            </a:lvl1pPr>
          </a:lstStyle>
          <a:p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Lorem ipsum </a:t>
            </a:r>
            <a:r>
              <a:rPr lang="fr-F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dolor</a:t>
            </a: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sit</a:t>
            </a: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amet</a:t>
            </a: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fr-F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consectetur</a:t>
            </a: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adipiscing</a:t>
            </a: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elit</a:t>
            </a: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</a:p>
        </p:txBody>
      </p:sp>
      <p:sp>
        <p:nvSpPr>
          <p:cNvPr id="51" name="Espace réservé du texte 84">
            <a:extLst>
              <a:ext uri="{FF2B5EF4-FFF2-40B4-BE49-F238E27FC236}">
                <a16:creationId xmlns:a16="http://schemas.microsoft.com/office/drawing/2014/main" id="{94F01D6C-620A-87A5-DB2D-F7F90B14BBE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2100" y="5312678"/>
            <a:ext cx="2115185" cy="157884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lang="fr-FR" sz="1800" b="1" smtClean="0">
                <a:effectLst/>
              </a:defRPr>
            </a:lvl1pPr>
          </a:lstStyle>
          <a:p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Lorem ipsum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dolor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sit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amet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consectetur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adipiscing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elit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sed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do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eiusmod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tempor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incididunt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fr-FR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2" name="Espace réservé du texte 84">
            <a:extLst>
              <a:ext uri="{FF2B5EF4-FFF2-40B4-BE49-F238E27FC236}">
                <a16:creationId xmlns:a16="http://schemas.microsoft.com/office/drawing/2014/main" id="{8090756E-86FA-50DE-3119-781FE86D574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92245" y="5310830"/>
            <a:ext cx="2115185" cy="157884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lang="fr-FR" sz="1800" b="1" smtClean="0">
                <a:effectLst/>
              </a:defRPr>
            </a:lvl1pPr>
          </a:lstStyle>
          <a:p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Lorem ipsum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dolor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sit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amet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consectetur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adipiscing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elit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sed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do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eiusmod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tempor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incididunt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fr-FR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" name="Espace réservé du texte 84">
            <a:extLst>
              <a:ext uri="{FF2B5EF4-FFF2-40B4-BE49-F238E27FC236}">
                <a16:creationId xmlns:a16="http://schemas.microsoft.com/office/drawing/2014/main" id="{229FE174-9411-0AB6-6C06-A346B7351D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37440" y="5310830"/>
            <a:ext cx="2115185" cy="157884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lang="fr-FR" sz="1800" b="1" smtClean="0">
                <a:effectLst/>
              </a:defRPr>
            </a:lvl1pPr>
          </a:lstStyle>
          <a:p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Lorem ipsum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dolor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sit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amet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consectetur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adipiscing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elit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sed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do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eiusmod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tempor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incididunt</a:t>
            </a:r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fr-FR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5" name="Espace réservé du texte 84">
            <a:extLst>
              <a:ext uri="{FF2B5EF4-FFF2-40B4-BE49-F238E27FC236}">
                <a16:creationId xmlns:a16="http://schemas.microsoft.com/office/drawing/2014/main" id="{90671363-ED50-0BA3-9CA4-CE00B19228D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91220" y="7825425"/>
            <a:ext cx="3476630" cy="1116102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lang="fr-FR" sz="1800" b="0" i="1" smtClean="0">
                <a:effectLst/>
                <a:latin typeface="Times" pitchFamily="2" charset="0"/>
              </a:defRPr>
            </a:lvl1pPr>
          </a:lstStyle>
          <a:p>
            <a:r>
              <a:rPr lang="fr-F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Exemple: Les usagers avaient tendance à avoir peur de cliquer sur un bouton et que ça explose…</a:t>
            </a:r>
            <a:endParaRPr lang="fr-FR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ABBF039-02C3-3AF2-2A66-D4E72997B5F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4802" y="7854156"/>
            <a:ext cx="1781540" cy="1462087"/>
          </a:xfrm>
          <a:prstGeom prst="rect">
            <a:avLst/>
          </a:prstGeom>
        </p:spPr>
        <p:txBody>
          <a:bodyPr anchor="ctr"/>
          <a:lstStyle>
            <a:lvl1pPr algn="ctr">
              <a:defRPr sz="5400" b="1">
                <a:latin typeface="Times" pitchFamily="2" charset="0"/>
              </a:defRPr>
            </a:lvl1pPr>
          </a:lstStyle>
          <a:p>
            <a:pPr lvl="0"/>
            <a:r>
              <a:rPr lang="fr-FR" dirty="0"/>
              <a:t>80%</a:t>
            </a:r>
          </a:p>
        </p:txBody>
      </p:sp>
      <p:sp>
        <p:nvSpPr>
          <p:cNvPr id="57" name="Espace réservé du texte 84">
            <a:extLst>
              <a:ext uri="{FF2B5EF4-FFF2-40B4-BE49-F238E27FC236}">
                <a16:creationId xmlns:a16="http://schemas.microsoft.com/office/drawing/2014/main" id="{80AD1C32-1B7A-80BA-24C0-5231202ABE6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69344" y="9581744"/>
            <a:ext cx="2626257" cy="69813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lang="fr-FR" sz="900" b="0" i="0" smtClean="0">
                <a:effectLst/>
                <a:latin typeface="Marianne Light" panose="02000000000000000000" pitchFamily="2" charset="0"/>
              </a:defRPr>
            </a:lvl1pPr>
          </a:lstStyle>
          <a:p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Exemple: 80% des citoyens accompagnés ne disposent pas d’ordinateurs à leur domicile</a:t>
            </a:r>
          </a:p>
        </p:txBody>
      </p:sp>
      <p:sp>
        <p:nvSpPr>
          <p:cNvPr id="58" name="Espace réservé du texte 4">
            <a:extLst>
              <a:ext uri="{FF2B5EF4-FFF2-40B4-BE49-F238E27FC236}">
                <a16:creationId xmlns:a16="http://schemas.microsoft.com/office/drawing/2014/main" id="{36679F10-7701-D055-551C-E6754D62F17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733615" y="10445537"/>
            <a:ext cx="3537964" cy="231775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1000"/>
            </a:lvl1pPr>
          </a:lstStyle>
          <a:p>
            <a:pPr lvl="0"/>
            <a:r>
              <a:rPr lang="fr-FR" dirty="0"/>
              <a:t>Nom de l’évènement</a:t>
            </a:r>
          </a:p>
        </p:txBody>
      </p:sp>
      <p:sp>
        <p:nvSpPr>
          <p:cNvPr id="59" name="Espace réservé du texte 4">
            <a:extLst>
              <a:ext uri="{FF2B5EF4-FFF2-40B4-BE49-F238E27FC236}">
                <a16:creationId xmlns:a16="http://schemas.microsoft.com/office/drawing/2014/main" id="{930E4EEC-7A0F-E8CF-A6F9-8E81C9BE1E5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271580" y="10445537"/>
            <a:ext cx="1011870" cy="23177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1000"/>
            </a:lvl1pPr>
          </a:lstStyle>
          <a:p>
            <a:pPr lvl="0"/>
            <a:r>
              <a:rPr lang="fr-FR" dirty="0"/>
              <a:t>JJ/MM/AAAA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0420F000-768C-7DDF-29F7-AD5E2CE03513}"/>
              </a:ext>
            </a:extLst>
          </p:cNvPr>
          <p:cNvSpPr txBox="1"/>
          <p:nvPr userDrawn="1"/>
        </p:nvSpPr>
        <p:spPr>
          <a:xfrm>
            <a:off x="6182514" y="10434483"/>
            <a:ext cx="178129" cy="24621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arianne Light" panose="02000000000000000000" pitchFamily="2" charset="0"/>
                <a:ea typeface="+mj-ea"/>
                <a:cs typeface="+mj-cs"/>
                <a:sym typeface="Helvetica"/>
              </a:rPr>
              <a:t>-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</p:sldLayoutIdLst>
  <p:hf sldNum="0" hdr="0" ft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0203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B24DF2FD-FDC5-53D8-CF36-DEA87E07F5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4F225F1-942D-2452-F4B2-CB900DA5E1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9466715-C875-3C9C-46D7-FBF62EABEE9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E454892-63A6-9221-70F6-D8FB7BCF16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92D3D4C3-FD0B-9802-3ABC-F93B8FA650D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768F673-9C76-FCD5-2510-A2D5B6A6113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7CAECFA4-53D4-1003-2081-5E7696F138B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D2036AF8-0C89-3193-5D67-9A683D70B1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CE163F0B-98EC-2D75-5E52-82441192C00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53D3C754-904C-2652-32B2-308BEC74486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916325E-E55C-D3FB-D026-E1A64C6CFCA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69DC40CD-A64E-470C-7DE7-F6D36569F62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460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0</Words>
  <Application>Microsoft Macintosh PowerPoint</Application>
  <PresentationFormat>Personnalisé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Calibri</vt:lpstr>
      <vt:lpstr>Hagin Caps Medium</vt:lpstr>
      <vt:lpstr>Marianne</vt:lpstr>
      <vt:lpstr>Marianne Light</vt:lpstr>
      <vt:lpstr>Times</vt:lpstr>
      <vt:lpstr>Times New Roman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L’actualité des CNFS</dc:title>
  <cp:lastModifiedBy>Victor VINCENT</cp:lastModifiedBy>
  <cp:revision>24</cp:revision>
  <dcterms:created xsi:type="dcterms:W3CDTF">2022-06-06T14:39:07Z</dcterms:created>
  <dcterms:modified xsi:type="dcterms:W3CDTF">2022-07-07T14:12:03Z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2022-06-06T00:00:00Z</vt:filetime>
  </property>
  <property fmtid="{D5CDD505-2E9C-101B-9397-08002B2CF9AE}" pid="3" name="LastSaved">
    <vt:filetime>2022-06-06T00:00:00Z</vt:filetime>
  </property>
</Properties>
</file>