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Oswald Medium" panose="020B0604020202020204" charset="0"/>
      <p:regular r:id="rId16"/>
      <p:bold r:id="rId17"/>
    </p:embeddedFont>
    <p:embeddedFont>
      <p:font typeface="Oswald" panose="020B0604020202020204" charset="0"/>
      <p:regular r:id="rId18"/>
      <p:bold r:id="rId19"/>
    </p:embeddedFont>
    <p:embeddedFont>
      <p:font typeface="Bebas Neue" panose="020B0604020202020204" charset="0"/>
      <p:regular r:id="rId20"/>
    </p:embeddedFont>
    <p:embeddedFont>
      <p:font typeface="Oswald SemiBold" panose="020B0604020202020204" charset="0"/>
      <p:regular r:id="rId21"/>
      <p:bold r:id="rId22"/>
    </p:embeddedFont>
    <p:embeddedFont>
      <p:font typeface="Oswald Light" panose="020B0604020202020204" charset="0"/>
      <p:regular r:id="rId23"/>
      <p:bold r:id="rId24"/>
    </p:embeddedFont>
    <p:embeddedFont>
      <p:font typeface="Robo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10fc4f2bde2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10fc4f2bde2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2237afc0c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2" name="Google Shape;462;g12237afc0c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f3c52d5bfd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f3c52d5bf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1266afb6f4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 name="Google Shape;525;g1266afb6f4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49b9e7277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249b9e7277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1249b9e727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1249b9e7277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1249b9e7277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1249b9e727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090fb18319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1090fb18319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1a7bb7aa81_0_3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1a7bb7aa81_0_3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1216823854_1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1216823854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1216823854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121682385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0ee68ed659_1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10ee68ed659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hyperlink" Target="http://www.chroniques.org"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6.png"/><Relationship Id="rId5" Type="http://schemas.openxmlformats.org/officeDocument/2006/relationships/image" Target="../media/image34.png"/><Relationship Id="rId4" Type="http://schemas.openxmlformats.org/officeDocument/2006/relationships/hyperlink" Target="mailto:public@snzn.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www.chroniques.org" TargetMode="External"/><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vimeo.com/686302677" TargetMode="External"/><Relationship Id="rId5" Type="http://schemas.openxmlformats.org/officeDocument/2006/relationships/image" Target="../media/image6.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youtube.com/watch?v=fHkXUGD-lio" TargetMode="External"/><Relationship Id="rId11" Type="http://schemas.openxmlformats.org/officeDocument/2006/relationships/image" Target="../media/image18.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png"/><Relationship Id="rId7" Type="http://schemas.openxmlformats.org/officeDocument/2006/relationships/hyperlink" Target="https://www.google.com/url?sa=t&amp;rct=j&amp;q=&amp;esrc=s&amp;source=web&amp;cd=&amp;cad=rja&amp;uact=8&amp;ved=2ahUKEwjYor-smpb3AhUV7KQKHXABA7sQFnoECAkQAQ&amp;url=https%3A%2F%2Fapps.apple.com%2Ffr%2Fapp%2Fmoa-my-own-assistant%2Fid1515905833&amp;usg=AOvVaw2Djtt_cbFOsNxROgu5-hYK"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drive.google.com/file/d/1KbRZqABMI3xG4AUyPX6TmshMpGNu0oqy/view?usp=sharing" TargetMode="External"/><Relationship Id="rId4" Type="http://schemas.openxmlformats.org/officeDocument/2006/relationships/hyperlink" Target="https://drive.google.com/file/d/1ft1LpfX2fzR5Mh9rK5HAOl7bdAetOD7N/view?usp=sharin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hyperlink" Target="https://docs.google.com/document/d/1X_oV14zhqOphwu-TdSgj0Tbkp4vE8YnzXCpTSr8DqiU/edit"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53"/>
        <p:cNvGrpSpPr/>
        <p:nvPr/>
      </p:nvGrpSpPr>
      <p:grpSpPr>
        <a:xfrm>
          <a:off x="0" y="0"/>
          <a:ext cx="0" cy="0"/>
          <a:chOff x="0" y="0"/>
          <a:chExt cx="0" cy="0"/>
        </a:xfrm>
      </p:grpSpPr>
      <p:sp>
        <p:nvSpPr>
          <p:cNvPr id="55" name="Google Shape;55;p13"/>
          <p:cNvSpPr txBox="1">
            <a:spLocks noGrp="1"/>
          </p:cNvSpPr>
          <p:nvPr>
            <p:ph type="ctrTitle"/>
          </p:nvPr>
        </p:nvSpPr>
        <p:spPr>
          <a:xfrm>
            <a:off x="4207825" y="2523975"/>
            <a:ext cx="5494500" cy="936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fr" sz="4400">
                <a:solidFill>
                  <a:srgbClr val="398FA1"/>
                </a:solidFill>
                <a:latin typeface="Bebas Neue"/>
                <a:ea typeface="Bebas Neue"/>
                <a:cs typeface="Bebas Neue"/>
                <a:sym typeface="Bebas Neue"/>
              </a:rPr>
              <a:t>Réalité augmentée</a:t>
            </a:r>
            <a:endParaRPr sz="4400">
              <a:solidFill>
                <a:srgbClr val="398FA1"/>
              </a:solidFill>
              <a:latin typeface="Bebas Neue"/>
              <a:ea typeface="Bebas Neue"/>
              <a:cs typeface="Bebas Neue"/>
              <a:sym typeface="Bebas Neue"/>
            </a:endParaRPr>
          </a:p>
        </p:txBody>
      </p:sp>
      <p:sp>
        <p:nvSpPr>
          <p:cNvPr id="56" name="Google Shape;56;p13"/>
          <p:cNvSpPr txBox="1">
            <a:spLocks noGrp="1"/>
          </p:cNvSpPr>
          <p:nvPr>
            <p:ph type="subTitle" idx="1"/>
          </p:nvPr>
        </p:nvSpPr>
        <p:spPr>
          <a:xfrm>
            <a:off x="4992975" y="3486726"/>
            <a:ext cx="3795600" cy="400200"/>
          </a:xfrm>
          <a:prstGeom prst="rect">
            <a:avLst/>
          </a:prstGeom>
        </p:spPr>
        <p:txBody>
          <a:bodyPr spcFirstLastPara="1" wrap="square" lIns="91425" tIns="91425" rIns="91425" bIns="91425" anchor="t" anchorCtr="0">
            <a:noAutofit/>
          </a:bodyPr>
          <a:lstStyle/>
          <a:p>
            <a:pPr marL="0" lvl="0" indent="0" algn="r" rtl="0">
              <a:lnSpc>
                <a:spcPct val="80000"/>
              </a:lnSpc>
              <a:spcBef>
                <a:spcPts val="0"/>
              </a:spcBef>
              <a:spcAft>
                <a:spcPts val="0"/>
              </a:spcAft>
              <a:buSzPts val="935"/>
              <a:buNone/>
            </a:pPr>
            <a:r>
              <a:rPr lang="fr" sz="2500" i="1">
                <a:solidFill>
                  <a:srgbClr val="70C4B4"/>
                </a:solidFill>
                <a:latin typeface="Bebas Neue"/>
                <a:ea typeface="Bebas Neue"/>
                <a:cs typeface="Bebas Neue"/>
                <a:sym typeface="Bebas Neue"/>
              </a:rPr>
              <a:t>QUAND LES OBJETS </a:t>
            </a:r>
            <a:endParaRPr sz="2500" i="1">
              <a:solidFill>
                <a:srgbClr val="70C4B4"/>
              </a:solidFill>
              <a:latin typeface="Bebas Neue"/>
              <a:ea typeface="Bebas Neue"/>
              <a:cs typeface="Bebas Neue"/>
              <a:sym typeface="Bebas Neue"/>
            </a:endParaRPr>
          </a:p>
          <a:p>
            <a:pPr marL="0" lvl="0" indent="0" algn="r" rtl="0">
              <a:lnSpc>
                <a:spcPct val="80000"/>
              </a:lnSpc>
              <a:spcBef>
                <a:spcPts val="0"/>
              </a:spcBef>
              <a:spcAft>
                <a:spcPts val="0"/>
              </a:spcAft>
              <a:buSzPts val="935"/>
              <a:buNone/>
            </a:pPr>
            <a:r>
              <a:rPr lang="fr" sz="2500" i="1">
                <a:solidFill>
                  <a:srgbClr val="70C4B4"/>
                </a:solidFill>
                <a:latin typeface="Bebas Neue"/>
                <a:ea typeface="Bebas Neue"/>
                <a:cs typeface="Bebas Neue"/>
                <a:sym typeface="Bebas Neue"/>
              </a:rPr>
              <a:t>PRENNENT LA PAROLE</a:t>
            </a:r>
            <a:endParaRPr sz="2500" i="1">
              <a:solidFill>
                <a:srgbClr val="70C4B4"/>
              </a:solidFill>
              <a:latin typeface="Bebas Neue"/>
              <a:ea typeface="Bebas Neue"/>
              <a:cs typeface="Bebas Neue"/>
              <a:sym typeface="Bebas Neue"/>
            </a:endParaRPr>
          </a:p>
        </p:txBody>
      </p:sp>
      <p:pic>
        <p:nvPicPr>
          <p:cNvPr id="57" name="Google Shape;57;p13"/>
          <p:cNvPicPr preferRelativeResize="0"/>
          <p:nvPr/>
        </p:nvPicPr>
        <p:blipFill>
          <a:blip r:embed="rId3">
            <a:alphaModFix/>
          </a:blip>
          <a:stretch>
            <a:fillRect/>
          </a:stretch>
        </p:blipFill>
        <p:spPr>
          <a:xfrm>
            <a:off x="5285768" y="134788"/>
            <a:ext cx="2724150" cy="2381250"/>
          </a:xfrm>
          <a:prstGeom prst="rect">
            <a:avLst/>
          </a:prstGeom>
          <a:noFill/>
          <a:ln>
            <a:noFill/>
          </a:ln>
        </p:spPr>
      </p:pic>
      <p:pic>
        <p:nvPicPr>
          <p:cNvPr id="58" name="Google Shape;58;p13"/>
          <p:cNvPicPr preferRelativeResize="0"/>
          <p:nvPr/>
        </p:nvPicPr>
        <p:blipFill>
          <a:blip r:embed="rId4" cstate="hqprint">
            <a:alphaModFix/>
            <a:extLst>
              <a:ext uri="{28A0092B-C50C-407E-A947-70E740481C1C}">
                <a14:useLocalDpi xmlns:a14="http://schemas.microsoft.com/office/drawing/2010/main"/>
              </a:ext>
            </a:extLst>
          </a:blip>
          <a:stretch>
            <a:fillRect/>
          </a:stretch>
        </p:blipFill>
        <p:spPr>
          <a:xfrm>
            <a:off x="278031" y="4373510"/>
            <a:ext cx="2630548" cy="595976"/>
          </a:xfrm>
          <a:prstGeom prst="rect">
            <a:avLst/>
          </a:prstGeom>
          <a:noFill/>
          <a:ln>
            <a:noFill/>
          </a:ln>
        </p:spPr>
      </p:pic>
      <p:pic>
        <p:nvPicPr>
          <p:cNvPr id="59" name="Google Shape;59;p13"/>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rot="595164">
            <a:off x="7652627" y="1366331"/>
            <a:ext cx="542396" cy="560036"/>
          </a:xfrm>
          <a:prstGeom prst="rect">
            <a:avLst/>
          </a:prstGeom>
          <a:noFill/>
          <a:ln>
            <a:noFill/>
          </a:ln>
        </p:spPr>
      </p:pic>
      <p:pic>
        <p:nvPicPr>
          <p:cNvPr id="60" name="Google Shape;60;p13"/>
          <p:cNvPicPr preferRelativeResize="0"/>
          <p:nvPr/>
        </p:nvPicPr>
        <p:blipFill>
          <a:blip r:embed="rId6">
            <a:extLst>
              <a:ext uri="{28A0092B-C50C-407E-A947-70E740481C1C}">
                <a14:useLocalDpi xmlns:a14="http://schemas.microsoft.com/office/drawing/2010/main"/>
              </a:ext>
            </a:extLst>
          </a:blip>
          <a:stretch>
            <a:fillRect/>
          </a:stretch>
        </p:blipFill>
        <p:spPr>
          <a:xfrm>
            <a:off x="402325" y="545252"/>
            <a:ext cx="4590650" cy="334167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404"/>
        <p:cNvGrpSpPr/>
        <p:nvPr/>
      </p:nvGrpSpPr>
      <p:grpSpPr>
        <a:xfrm>
          <a:off x="0" y="0"/>
          <a:ext cx="0" cy="0"/>
          <a:chOff x="0" y="0"/>
          <a:chExt cx="0" cy="0"/>
        </a:xfrm>
      </p:grpSpPr>
      <p:sp>
        <p:nvSpPr>
          <p:cNvPr id="405" name="Google Shape;405;p22"/>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6" name="Google Shape;406;p22"/>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6257213" y="3552900"/>
            <a:ext cx="1356349" cy="1169848"/>
          </a:xfrm>
          <a:prstGeom prst="rect">
            <a:avLst/>
          </a:prstGeom>
          <a:noFill/>
          <a:ln>
            <a:noFill/>
          </a:ln>
        </p:spPr>
      </p:pic>
      <p:pic>
        <p:nvPicPr>
          <p:cNvPr id="407" name="Google Shape;407;p22"/>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a:off x="5346775" y="2401000"/>
            <a:ext cx="3278749" cy="308198"/>
          </a:xfrm>
          <a:prstGeom prst="rect">
            <a:avLst/>
          </a:prstGeom>
          <a:noFill/>
          <a:ln>
            <a:noFill/>
          </a:ln>
        </p:spPr>
      </p:pic>
      <p:pic>
        <p:nvPicPr>
          <p:cNvPr id="408" name="Google Shape;408;p22"/>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2542725" y="1322625"/>
            <a:ext cx="1931251" cy="2524498"/>
          </a:xfrm>
          <a:prstGeom prst="rect">
            <a:avLst/>
          </a:prstGeom>
          <a:noFill/>
          <a:ln>
            <a:noFill/>
          </a:ln>
        </p:spPr>
      </p:pic>
      <p:cxnSp>
        <p:nvCxnSpPr>
          <p:cNvPr id="409" name="Google Shape;409;p22"/>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10" name="Google Shape;410;p22"/>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11" name="Google Shape;411;p22"/>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12" name="Google Shape;412;p22"/>
          <p:cNvCxnSpPr/>
          <p:nvPr/>
        </p:nvCxnSpPr>
        <p:spPr>
          <a:xfrm rot="10800000">
            <a:off x="631125" y="4834525"/>
            <a:ext cx="0" cy="128400"/>
          </a:xfrm>
          <a:prstGeom prst="straightConnector1">
            <a:avLst/>
          </a:prstGeom>
          <a:noFill/>
          <a:ln w="38100" cap="flat" cmpd="sng">
            <a:solidFill>
              <a:schemeClr val="lt1"/>
            </a:solidFill>
            <a:prstDash val="solid"/>
            <a:round/>
            <a:headEnd type="none" w="med" len="med"/>
            <a:tailEnd type="none" w="med" len="med"/>
          </a:ln>
        </p:spPr>
      </p:cxnSp>
      <p:pic>
        <p:nvPicPr>
          <p:cNvPr id="413" name="Google Shape;413;p22"/>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2341825" y="-5343"/>
            <a:ext cx="4042100" cy="675500"/>
          </a:xfrm>
          <a:prstGeom prst="rect">
            <a:avLst/>
          </a:prstGeom>
          <a:noFill/>
          <a:ln>
            <a:noFill/>
          </a:ln>
        </p:spPr>
      </p:pic>
      <p:sp>
        <p:nvSpPr>
          <p:cNvPr id="414" name="Google Shape;414;p22"/>
          <p:cNvSpPr txBox="1"/>
          <p:nvPr/>
        </p:nvSpPr>
        <p:spPr>
          <a:xfrm>
            <a:off x="2673325" y="113700"/>
            <a:ext cx="31119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Découverte d’adobe aero</a:t>
            </a:r>
            <a:endParaRPr sz="2000">
              <a:solidFill>
                <a:schemeClr val="lt1"/>
              </a:solidFill>
              <a:latin typeface="Bebas Neue"/>
              <a:ea typeface="Bebas Neue"/>
              <a:cs typeface="Bebas Neue"/>
              <a:sym typeface="Bebas Neue"/>
            </a:endParaRPr>
          </a:p>
        </p:txBody>
      </p:sp>
      <p:pic>
        <p:nvPicPr>
          <p:cNvPr id="415" name="Google Shape;415;p22"/>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18850" y="3712175"/>
            <a:ext cx="2368100" cy="1419425"/>
          </a:xfrm>
          <a:prstGeom prst="rect">
            <a:avLst/>
          </a:prstGeom>
          <a:noFill/>
          <a:ln>
            <a:noFill/>
          </a:ln>
        </p:spPr>
      </p:pic>
      <p:grpSp>
        <p:nvGrpSpPr>
          <p:cNvPr id="416" name="Google Shape;416;p22"/>
          <p:cNvGrpSpPr/>
          <p:nvPr/>
        </p:nvGrpSpPr>
        <p:grpSpPr>
          <a:xfrm>
            <a:off x="-11395" y="3570768"/>
            <a:ext cx="2353182" cy="1392982"/>
            <a:chOff x="-24520" y="2853006"/>
            <a:chExt cx="2353182" cy="1392982"/>
          </a:xfrm>
        </p:grpSpPr>
        <p:sp>
          <p:nvSpPr>
            <p:cNvPr id="417" name="Google Shape;417;p22"/>
            <p:cNvSpPr txBox="1"/>
            <p:nvPr/>
          </p:nvSpPr>
          <p:spPr>
            <a:xfrm>
              <a:off x="-13137" y="3322588"/>
              <a:ext cx="2341800" cy="923400"/>
            </a:xfrm>
            <a:prstGeom prst="rect">
              <a:avLst/>
            </a:prstGeom>
            <a:noFill/>
            <a:ln>
              <a:noFill/>
            </a:ln>
          </p:spPr>
          <p:txBody>
            <a:bodyPr spcFirstLastPara="1" wrap="square" lIns="91425" tIns="91425" rIns="91425" bIns="91425" anchor="t" anchorCtr="0">
              <a:spAutoFit/>
            </a:bodyPr>
            <a:lstStyle/>
            <a:p>
              <a:pPr marL="457200" lvl="0" indent="0" algn="just" rtl="0">
                <a:spcBef>
                  <a:spcPts val="0"/>
                </a:spcBef>
                <a:spcAft>
                  <a:spcPts val="0"/>
                </a:spcAft>
                <a:buNone/>
              </a:pPr>
              <a:endParaRPr sz="1200" b="1">
                <a:solidFill>
                  <a:schemeClr val="lt1"/>
                </a:solidFill>
              </a:endParaRPr>
            </a:p>
            <a:p>
              <a:pPr marL="0" lvl="0" indent="0" algn="l" rtl="0">
                <a:spcBef>
                  <a:spcPts val="0"/>
                </a:spcBef>
                <a:spcAft>
                  <a:spcPts val="0"/>
                </a:spcAft>
                <a:buNone/>
              </a:pPr>
              <a:r>
                <a:rPr lang="fr" sz="1200">
                  <a:solidFill>
                    <a:schemeClr val="lt1"/>
                  </a:solidFill>
                  <a:latin typeface="Oswald Light"/>
                  <a:ea typeface="Oswald Light"/>
                  <a:cs typeface="Oswald Light"/>
                  <a:sym typeface="Oswald Light"/>
                </a:rPr>
                <a:t>- </a:t>
              </a:r>
              <a:r>
                <a:rPr lang="fr" sz="1200">
                  <a:solidFill>
                    <a:schemeClr val="lt1"/>
                  </a:solidFill>
                  <a:latin typeface="Oswald"/>
                  <a:ea typeface="Oswald"/>
                  <a:cs typeface="Oswald"/>
                  <a:sym typeface="Oswald"/>
                </a:rPr>
                <a:t>Adobe Aero</a:t>
              </a:r>
              <a:r>
                <a:rPr lang="fr" sz="1200">
                  <a:solidFill>
                    <a:schemeClr val="lt1"/>
                  </a:solidFill>
                  <a:latin typeface="Oswald Light"/>
                  <a:ea typeface="Oswald Light"/>
                  <a:cs typeface="Oswald Light"/>
                  <a:sym typeface="Oswald Light"/>
                </a:rPr>
                <a:t> est une application issue de la suite Adobe, disponible uniquement en Bêta test sur ordinateur et ipad/iphone.</a:t>
              </a:r>
              <a:endParaRPr sz="1200">
                <a:solidFill>
                  <a:schemeClr val="lt1"/>
                </a:solidFill>
                <a:latin typeface="Oswald Light"/>
                <a:ea typeface="Oswald Light"/>
                <a:cs typeface="Oswald Light"/>
                <a:sym typeface="Oswald Light"/>
              </a:endParaRPr>
            </a:p>
          </p:txBody>
        </p:sp>
        <p:sp>
          <p:nvSpPr>
            <p:cNvPr id="418" name="Google Shape;418;p22"/>
            <p:cNvSpPr txBox="1"/>
            <p:nvPr/>
          </p:nvSpPr>
          <p:spPr>
            <a:xfrm>
              <a:off x="-24520" y="2853006"/>
              <a:ext cx="215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INFOS</a:t>
              </a:r>
              <a:endParaRPr sz="1500">
                <a:solidFill>
                  <a:srgbClr val="398FA1"/>
                </a:solidFill>
                <a:latin typeface="Bebas Neue"/>
                <a:ea typeface="Bebas Neue"/>
                <a:cs typeface="Bebas Neue"/>
                <a:sym typeface="Bebas Neue"/>
              </a:endParaRPr>
            </a:p>
          </p:txBody>
        </p:sp>
      </p:grpSp>
      <p:pic>
        <p:nvPicPr>
          <p:cNvPr id="419" name="Google Shape;419;p22"/>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5012375" y="138450"/>
            <a:ext cx="431700" cy="415500"/>
          </a:xfrm>
          <a:prstGeom prst="roundRect">
            <a:avLst>
              <a:gd name="adj" fmla="val 16667"/>
            </a:avLst>
          </a:prstGeom>
          <a:noFill/>
          <a:ln>
            <a:noFill/>
          </a:ln>
        </p:spPr>
      </p:pic>
      <p:sp>
        <p:nvSpPr>
          <p:cNvPr id="420" name="Google Shape;420;p22"/>
          <p:cNvSpPr/>
          <p:nvPr/>
        </p:nvSpPr>
        <p:spPr>
          <a:xfrm rot="4073631">
            <a:off x="5897148" y="745077"/>
            <a:ext cx="197877" cy="150822"/>
          </a:xfrm>
          <a:custGeom>
            <a:avLst/>
            <a:gdLst/>
            <a:ahLst/>
            <a:cxnLst/>
            <a:rect l="l" t="t" r="r" b="b"/>
            <a:pathLst>
              <a:path w="8274" h="6343" extrusionOk="0">
                <a:moveTo>
                  <a:pt x="8274" y="6343"/>
                </a:moveTo>
                <a:cubicBezTo>
                  <a:pt x="4799" y="6343"/>
                  <a:pt x="2457" y="2457"/>
                  <a:pt x="0" y="0"/>
                </a:cubicBezTo>
              </a:path>
            </a:pathLst>
          </a:custGeom>
          <a:noFill/>
          <a:ln w="19050" cap="flat" cmpd="sng">
            <a:solidFill>
              <a:srgbClr val="398FA1"/>
            </a:solidFill>
            <a:prstDash val="dash"/>
            <a:round/>
            <a:headEnd type="none" w="med" len="med"/>
            <a:tailEnd type="stealth" w="med" len="med"/>
          </a:ln>
        </p:spPr>
      </p:sp>
      <p:sp>
        <p:nvSpPr>
          <p:cNvPr id="421" name="Google Shape;421;p22"/>
          <p:cNvSpPr/>
          <p:nvPr/>
        </p:nvSpPr>
        <p:spPr>
          <a:xfrm>
            <a:off x="5540700" y="1119648"/>
            <a:ext cx="91724" cy="360862"/>
          </a:xfrm>
          <a:custGeom>
            <a:avLst/>
            <a:gdLst/>
            <a:ahLst/>
            <a:cxnLst/>
            <a:rect l="l" t="t" r="r" b="b"/>
            <a:pathLst>
              <a:path w="3835" h="12962" extrusionOk="0">
                <a:moveTo>
                  <a:pt x="3835" y="0"/>
                </a:moveTo>
                <a:cubicBezTo>
                  <a:pt x="-285" y="1649"/>
                  <a:pt x="-604" y="8753"/>
                  <a:pt x="801" y="12962"/>
                </a:cubicBezTo>
              </a:path>
            </a:pathLst>
          </a:custGeom>
          <a:noFill/>
          <a:ln w="19050" cap="flat" cmpd="sng">
            <a:solidFill>
              <a:srgbClr val="398FA1"/>
            </a:solidFill>
            <a:prstDash val="dash"/>
            <a:round/>
            <a:headEnd type="none" w="med" len="med"/>
            <a:tailEnd type="stealth" w="med" len="med"/>
          </a:ln>
        </p:spPr>
      </p:sp>
      <p:sp>
        <p:nvSpPr>
          <p:cNvPr id="422" name="Google Shape;422;p22"/>
          <p:cNvSpPr/>
          <p:nvPr/>
        </p:nvSpPr>
        <p:spPr>
          <a:xfrm rot="10800000">
            <a:off x="6958601" y="1121625"/>
            <a:ext cx="573817" cy="367243"/>
          </a:xfrm>
          <a:custGeom>
            <a:avLst/>
            <a:gdLst/>
            <a:ahLst/>
            <a:cxnLst/>
            <a:rect l="l" t="t" r="r" b="b"/>
            <a:pathLst>
              <a:path w="23994" h="15445" extrusionOk="0">
                <a:moveTo>
                  <a:pt x="0" y="15445"/>
                </a:moveTo>
                <a:cubicBezTo>
                  <a:pt x="7222" y="9255"/>
                  <a:pt x="23994" y="9512"/>
                  <a:pt x="23994" y="0"/>
                </a:cubicBezTo>
              </a:path>
            </a:pathLst>
          </a:custGeom>
          <a:noFill/>
          <a:ln w="19050" cap="flat" cmpd="sng">
            <a:solidFill>
              <a:srgbClr val="398FA1"/>
            </a:solidFill>
            <a:prstDash val="dash"/>
            <a:round/>
            <a:headEnd type="none" w="med" len="med"/>
            <a:tailEnd type="stealth" w="med" len="med"/>
          </a:ln>
        </p:spPr>
      </p:sp>
      <p:sp>
        <p:nvSpPr>
          <p:cNvPr id="423" name="Google Shape;423;p22"/>
          <p:cNvSpPr/>
          <p:nvPr/>
        </p:nvSpPr>
        <p:spPr>
          <a:xfrm rot="241584" flipH="1">
            <a:off x="4201873" y="2413936"/>
            <a:ext cx="1074544" cy="286133"/>
          </a:xfrm>
          <a:custGeom>
            <a:avLst/>
            <a:gdLst/>
            <a:ahLst/>
            <a:cxnLst/>
            <a:rect l="l" t="t" r="r" b="b"/>
            <a:pathLst>
              <a:path w="43300" h="7781" extrusionOk="0">
                <a:moveTo>
                  <a:pt x="0" y="0"/>
                </a:moveTo>
                <a:cubicBezTo>
                  <a:pt x="11023" y="9447"/>
                  <a:pt x="29527" y="9279"/>
                  <a:pt x="43300" y="4688"/>
                </a:cubicBezTo>
              </a:path>
            </a:pathLst>
          </a:custGeom>
          <a:noFill/>
          <a:ln w="19050" cap="flat" cmpd="sng">
            <a:solidFill>
              <a:srgbClr val="398FA1"/>
            </a:solidFill>
            <a:prstDash val="solid"/>
            <a:round/>
            <a:headEnd type="stealth" w="med" len="med"/>
            <a:tailEnd type="none" w="med" len="med"/>
          </a:ln>
        </p:spPr>
      </p:sp>
      <p:sp>
        <p:nvSpPr>
          <p:cNvPr id="424" name="Google Shape;424;p22"/>
          <p:cNvSpPr/>
          <p:nvPr/>
        </p:nvSpPr>
        <p:spPr>
          <a:xfrm rot="-7941683">
            <a:off x="4397198" y="737229"/>
            <a:ext cx="431738" cy="857050"/>
          </a:xfrm>
          <a:custGeom>
            <a:avLst/>
            <a:gdLst/>
            <a:ahLst/>
            <a:cxnLst/>
            <a:rect l="l" t="t" r="r" b="b"/>
            <a:pathLst>
              <a:path w="28682" h="49918" extrusionOk="0">
                <a:moveTo>
                  <a:pt x="28682" y="0"/>
                </a:moveTo>
                <a:cubicBezTo>
                  <a:pt x="25965" y="18997"/>
                  <a:pt x="15089" y="38061"/>
                  <a:pt x="0" y="49918"/>
                </a:cubicBezTo>
              </a:path>
            </a:pathLst>
          </a:custGeom>
          <a:noFill/>
          <a:ln w="19050" cap="flat" cmpd="sng">
            <a:solidFill>
              <a:srgbClr val="398FA1"/>
            </a:solidFill>
            <a:prstDash val="solid"/>
            <a:round/>
            <a:headEnd type="none" w="med" len="med"/>
            <a:tailEnd type="stealth" w="med" len="med"/>
          </a:ln>
        </p:spPr>
      </p:sp>
      <p:sp>
        <p:nvSpPr>
          <p:cNvPr id="425" name="Google Shape;425;p22"/>
          <p:cNvSpPr txBox="1"/>
          <p:nvPr/>
        </p:nvSpPr>
        <p:spPr>
          <a:xfrm>
            <a:off x="5075200" y="1423225"/>
            <a:ext cx="1123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Onglet “modifier” qui permet de créer les comportements  </a:t>
            </a:r>
            <a:endParaRPr sz="1000">
              <a:solidFill>
                <a:srgbClr val="398FA1"/>
              </a:solidFill>
            </a:endParaRPr>
          </a:p>
        </p:txBody>
      </p:sp>
      <p:sp>
        <p:nvSpPr>
          <p:cNvPr id="426" name="Google Shape;426;p22"/>
          <p:cNvSpPr txBox="1"/>
          <p:nvPr/>
        </p:nvSpPr>
        <p:spPr>
          <a:xfrm>
            <a:off x="2724812" y="4142925"/>
            <a:ext cx="12717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a:solidFill>
                  <a:srgbClr val="398FA1"/>
                </a:solidFill>
                <a:latin typeface="Oswald Light"/>
                <a:ea typeface="Oswald Light"/>
                <a:cs typeface="Oswald Light"/>
                <a:sym typeface="Oswald Light"/>
              </a:rPr>
              <a:t>Importer une image</a:t>
            </a:r>
            <a:endParaRPr sz="1100">
              <a:solidFill>
                <a:srgbClr val="398FA1"/>
              </a:solidFill>
            </a:endParaRPr>
          </a:p>
        </p:txBody>
      </p:sp>
      <p:sp>
        <p:nvSpPr>
          <p:cNvPr id="427" name="Google Shape;427;p22"/>
          <p:cNvSpPr/>
          <p:nvPr/>
        </p:nvSpPr>
        <p:spPr>
          <a:xfrm rot="-724230">
            <a:off x="2588503" y="3793578"/>
            <a:ext cx="110145" cy="449412"/>
          </a:xfrm>
          <a:custGeom>
            <a:avLst/>
            <a:gdLst/>
            <a:ahLst/>
            <a:cxnLst/>
            <a:rect l="l" t="t" r="r" b="b"/>
            <a:pathLst>
              <a:path w="14836" h="17976" extrusionOk="0">
                <a:moveTo>
                  <a:pt x="14836" y="342"/>
                </a:moveTo>
                <a:cubicBezTo>
                  <a:pt x="9900" y="-647"/>
                  <a:pt x="3098" y="801"/>
                  <a:pt x="508" y="5118"/>
                </a:cubicBezTo>
                <a:cubicBezTo>
                  <a:pt x="-2096" y="9459"/>
                  <a:pt x="6326" y="13448"/>
                  <a:pt x="8590" y="17976"/>
                </a:cubicBezTo>
              </a:path>
            </a:pathLst>
          </a:custGeom>
          <a:noFill/>
          <a:ln w="19050" cap="flat" cmpd="sng">
            <a:solidFill>
              <a:srgbClr val="398FA1"/>
            </a:solidFill>
            <a:prstDash val="dash"/>
            <a:round/>
            <a:headEnd type="none" w="med" len="med"/>
            <a:tailEnd type="stealth" w="med" len="med"/>
          </a:ln>
        </p:spPr>
      </p:sp>
      <p:pic>
        <p:nvPicPr>
          <p:cNvPr id="428" name="Google Shape;428;p22"/>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5241813" y="970835"/>
            <a:ext cx="3278749" cy="150799"/>
          </a:xfrm>
          <a:prstGeom prst="rect">
            <a:avLst/>
          </a:prstGeom>
          <a:noFill/>
          <a:ln>
            <a:noFill/>
          </a:ln>
        </p:spPr>
      </p:pic>
      <p:sp>
        <p:nvSpPr>
          <p:cNvPr id="429" name="Google Shape;429;p22"/>
          <p:cNvSpPr/>
          <p:nvPr/>
        </p:nvSpPr>
        <p:spPr>
          <a:xfrm rot="-1119394">
            <a:off x="7842357" y="1151150"/>
            <a:ext cx="91711" cy="308202"/>
          </a:xfrm>
          <a:custGeom>
            <a:avLst/>
            <a:gdLst/>
            <a:ahLst/>
            <a:cxnLst/>
            <a:rect l="l" t="t" r="r" b="b"/>
            <a:pathLst>
              <a:path w="3835" h="12962" extrusionOk="0">
                <a:moveTo>
                  <a:pt x="3835" y="0"/>
                </a:moveTo>
                <a:cubicBezTo>
                  <a:pt x="-285" y="1649"/>
                  <a:pt x="-604" y="8753"/>
                  <a:pt x="801" y="12962"/>
                </a:cubicBezTo>
              </a:path>
            </a:pathLst>
          </a:custGeom>
          <a:noFill/>
          <a:ln w="19050" cap="flat" cmpd="sng">
            <a:solidFill>
              <a:srgbClr val="398FA1"/>
            </a:solidFill>
            <a:prstDash val="dash"/>
            <a:round/>
            <a:headEnd type="none" w="med" len="med"/>
            <a:tailEnd type="stealth" w="med" len="med"/>
          </a:ln>
        </p:spPr>
      </p:sp>
      <p:sp>
        <p:nvSpPr>
          <p:cNvPr id="430" name="Google Shape;430;p22"/>
          <p:cNvSpPr txBox="1"/>
          <p:nvPr/>
        </p:nvSpPr>
        <p:spPr>
          <a:xfrm>
            <a:off x="5888975" y="294025"/>
            <a:ext cx="10521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Onglet “aperçu” qui permet de tester en réalité augmenté</a:t>
            </a:r>
            <a:endParaRPr sz="1000">
              <a:solidFill>
                <a:srgbClr val="398FA1"/>
              </a:solidFill>
            </a:endParaRPr>
          </a:p>
        </p:txBody>
      </p:sp>
      <p:sp>
        <p:nvSpPr>
          <p:cNvPr id="431" name="Google Shape;431;p22"/>
          <p:cNvSpPr txBox="1"/>
          <p:nvPr/>
        </p:nvSpPr>
        <p:spPr>
          <a:xfrm>
            <a:off x="6426125" y="1393438"/>
            <a:ext cx="11238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Outil de partage : enregistrer la vidéo, partager un lien … </a:t>
            </a:r>
            <a:endParaRPr sz="1000">
              <a:solidFill>
                <a:srgbClr val="398FA1"/>
              </a:solidFill>
            </a:endParaRPr>
          </a:p>
        </p:txBody>
      </p:sp>
      <p:sp>
        <p:nvSpPr>
          <p:cNvPr id="432" name="Google Shape;432;p22"/>
          <p:cNvSpPr txBox="1"/>
          <p:nvPr/>
        </p:nvSpPr>
        <p:spPr>
          <a:xfrm>
            <a:off x="7740300" y="1438063"/>
            <a:ext cx="112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Outil de changement d’encrage </a:t>
            </a:r>
            <a:endParaRPr sz="1000">
              <a:solidFill>
                <a:srgbClr val="398FA1"/>
              </a:solidFill>
            </a:endParaRPr>
          </a:p>
        </p:txBody>
      </p:sp>
      <p:sp>
        <p:nvSpPr>
          <p:cNvPr id="433" name="Google Shape;433;p22"/>
          <p:cNvSpPr/>
          <p:nvPr/>
        </p:nvSpPr>
        <p:spPr>
          <a:xfrm rot="-6180152">
            <a:off x="6641873" y="2845189"/>
            <a:ext cx="352182" cy="68218"/>
          </a:xfrm>
          <a:custGeom>
            <a:avLst/>
            <a:gdLst/>
            <a:ahLst/>
            <a:cxnLst/>
            <a:rect l="l" t="t" r="r" b="b"/>
            <a:pathLst>
              <a:path w="43300" h="7781" extrusionOk="0">
                <a:moveTo>
                  <a:pt x="0" y="0"/>
                </a:moveTo>
                <a:cubicBezTo>
                  <a:pt x="11023" y="9447"/>
                  <a:pt x="29527" y="9279"/>
                  <a:pt x="43300" y="4688"/>
                </a:cubicBezTo>
              </a:path>
            </a:pathLst>
          </a:custGeom>
          <a:noFill/>
          <a:ln w="19050" cap="flat" cmpd="sng">
            <a:solidFill>
              <a:srgbClr val="398FA1"/>
            </a:solidFill>
            <a:prstDash val="dash"/>
            <a:round/>
            <a:headEnd type="stealth" w="med" len="med"/>
            <a:tailEnd type="none" w="med" len="med"/>
          </a:ln>
        </p:spPr>
      </p:sp>
      <p:sp>
        <p:nvSpPr>
          <p:cNvPr id="434" name="Google Shape;434;p22"/>
          <p:cNvSpPr txBox="1"/>
          <p:nvPr/>
        </p:nvSpPr>
        <p:spPr>
          <a:xfrm>
            <a:off x="5937650" y="2822800"/>
            <a:ext cx="1052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000">
                <a:solidFill>
                  <a:srgbClr val="398FA1"/>
                </a:solidFill>
                <a:latin typeface="Oswald Light"/>
                <a:ea typeface="Oswald Light"/>
                <a:cs typeface="Oswald Light"/>
                <a:sym typeface="Oswald Light"/>
              </a:rPr>
              <a:t>Créer et modifier des comportements</a:t>
            </a:r>
            <a:endParaRPr sz="1000">
              <a:solidFill>
                <a:srgbClr val="398FA1"/>
              </a:solidFill>
            </a:endParaRPr>
          </a:p>
        </p:txBody>
      </p:sp>
      <p:sp>
        <p:nvSpPr>
          <p:cNvPr id="435" name="Google Shape;435;p22"/>
          <p:cNvSpPr txBox="1"/>
          <p:nvPr/>
        </p:nvSpPr>
        <p:spPr>
          <a:xfrm>
            <a:off x="4410050" y="2633000"/>
            <a:ext cx="10521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En cliquant sur </a:t>
            </a:r>
            <a:endParaRPr sz="1000">
              <a:solidFill>
                <a:srgbClr val="398FA1"/>
              </a:solidFill>
              <a:latin typeface="Oswald Light"/>
              <a:ea typeface="Oswald Light"/>
              <a:cs typeface="Oswald Light"/>
              <a:sym typeface="Oswald Light"/>
            </a:endParaRPr>
          </a:p>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une image </a:t>
            </a:r>
            <a:endParaRPr sz="1000">
              <a:solidFill>
                <a:srgbClr val="398FA1"/>
              </a:solidFill>
            </a:endParaRPr>
          </a:p>
        </p:txBody>
      </p:sp>
      <p:sp>
        <p:nvSpPr>
          <p:cNvPr id="436" name="Google Shape;436;p22"/>
          <p:cNvSpPr/>
          <p:nvPr/>
        </p:nvSpPr>
        <p:spPr>
          <a:xfrm>
            <a:off x="4463825" y="3811700"/>
            <a:ext cx="1735090" cy="522600"/>
          </a:xfrm>
          <a:custGeom>
            <a:avLst/>
            <a:gdLst/>
            <a:ahLst/>
            <a:cxnLst/>
            <a:rect l="l" t="t" r="r" b="b"/>
            <a:pathLst>
              <a:path w="85970" h="20904" extrusionOk="0">
                <a:moveTo>
                  <a:pt x="0" y="0"/>
                </a:moveTo>
                <a:cubicBezTo>
                  <a:pt x="10634" y="5317"/>
                  <a:pt x="24107" y="12330"/>
                  <a:pt x="34902" y="7348"/>
                </a:cubicBezTo>
                <a:cubicBezTo>
                  <a:pt x="36789" y="6477"/>
                  <a:pt x="39816" y="4955"/>
                  <a:pt x="39311" y="2939"/>
                </a:cubicBezTo>
                <a:cubicBezTo>
                  <a:pt x="38923" y="1390"/>
                  <a:pt x="36030" y="2746"/>
                  <a:pt x="34535" y="3307"/>
                </a:cubicBezTo>
                <a:cubicBezTo>
                  <a:pt x="32893" y="3923"/>
                  <a:pt x="34664" y="6991"/>
                  <a:pt x="35637" y="8450"/>
                </a:cubicBezTo>
                <a:cubicBezTo>
                  <a:pt x="38385" y="12573"/>
                  <a:pt x="40464" y="18347"/>
                  <a:pt x="45189" y="19839"/>
                </a:cubicBezTo>
                <a:cubicBezTo>
                  <a:pt x="58929" y="24177"/>
                  <a:pt x="73983" y="13506"/>
                  <a:pt x="85970" y="5511"/>
                </a:cubicBezTo>
              </a:path>
            </a:pathLst>
          </a:custGeom>
          <a:noFill/>
          <a:ln w="19050" cap="flat" cmpd="sng">
            <a:solidFill>
              <a:srgbClr val="398FA1"/>
            </a:solidFill>
            <a:prstDash val="solid"/>
            <a:round/>
            <a:headEnd type="none" w="med" len="med"/>
            <a:tailEnd type="stealth" w="med" len="med"/>
          </a:ln>
        </p:spPr>
      </p:sp>
      <p:sp>
        <p:nvSpPr>
          <p:cNvPr id="437" name="Google Shape;437;p22"/>
          <p:cNvSpPr/>
          <p:nvPr/>
        </p:nvSpPr>
        <p:spPr>
          <a:xfrm rot="-5795850">
            <a:off x="7662432" y="3864172"/>
            <a:ext cx="91708" cy="308204"/>
          </a:xfrm>
          <a:custGeom>
            <a:avLst/>
            <a:gdLst/>
            <a:ahLst/>
            <a:cxnLst/>
            <a:rect l="l" t="t" r="r" b="b"/>
            <a:pathLst>
              <a:path w="3835" h="12962" extrusionOk="0">
                <a:moveTo>
                  <a:pt x="3835" y="0"/>
                </a:moveTo>
                <a:cubicBezTo>
                  <a:pt x="-285" y="1649"/>
                  <a:pt x="-604" y="8753"/>
                  <a:pt x="801" y="12962"/>
                </a:cubicBezTo>
              </a:path>
            </a:pathLst>
          </a:custGeom>
          <a:noFill/>
          <a:ln w="19050" cap="flat" cmpd="sng">
            <a:solidFill>
              <a:srgbClr val="398FA1"/>
            </a:solidFill>
            <a:prstDash val="dash"/>
            <a:round/>
            <a:headEnd type="none" w="med" len="med"/>
            <a:tailEnd type="stealth" w="med" len="med"/>
          </a:ln>
        </p:spPr>
      </p:sp>
      <p:sp>
        <p:nvSpPr>
          <p:cNvPr id="438" name="Google Shape;438;p22"/>
          <p:cNvSpPr txBox="1"/>
          <p:nvPr/>
        </p:nvSpPr>
        <p:spPr>
          <a:xfrm>
            <a:off x="7795450" y="3712163"/>
            <a:ext cx="1123800" cy="492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Masquer ou afficher une image en RA</a:t>
            </a:r>
            <a:endParaRPr sz="1000">
              <a:solidFill>
                <a:srgbClr val="398FA1"/>
              </a:solidFill>
            </a:endParaRPr>
          </a:p>
        </p:txBody>
      </p:sp>
      <p:sp>
        <p:nvSpPr>
          <p:cNvPr id="439" name="Google Shape;439;p22"/>
          <p:cNvSpPr txBox="1"/>
          <p:nvPr/>
        </p:nvSpPr>
        <p:spPr>
          <a:xfrm>
            <a:off x="7795450" y="4375488"/>
            <a:ext cx="1123800" cy="338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000">
                <a:solidFill>
                  <a:srgbClr val="398FA1"/>
                </a:solidFill>
                <a:latin typeface="Oswald Light"/>
                <a:ea typeface="Oswald Light"/>
                <a:cs typeface="Oswald Light"/>
                <a:sym typeface="Oswald Light"/>
              </a:rPr>
              <a:t>Verrouiller une image</a:t>
            </a:r>
            <a:endParaRPr sz="1000">
              <a:solidFill>
                <a:srgbClr val="398FA1"/>
              </a:solidFill>
            </a:endParaRPr>
          </a:p>
        </p:txBody>
      </p:sp>
      <p:sp>
        <p:nvSpPr>
          <p:cNvPr id="440" name="Google Shape;440;p22"/>
          <p:cNvSpPr/>
          <p:nvPr/>
        </p:nvSpPr>
        <p:spPr>
          <a:xfrm>
            <a:off x="7384600" y="4702625"/>
            <a:ext cx="670500" cy="205650"/>
          </a:xfrm>
          <a:custGeom>
            <a:avLst/>
            <a:gdLst/>
            <a:ahLst/>
            <a:cxnLst/>
            <a:rect l="l" t="t" r="r" b="b"/>
            <a:pathLst>
              <a:path w="26820" h="8226" extrusionOk="0">
                <a:moveTo>
                  <a:pt x="0" y="0"/>
                </a:moveTo>
                <a:cubicBezTo>
                  <a:pt x="4285" y="2858"/>
                  <a:pt x="8468" y="7860"/>
                  <a:pt x="13593" y="7348"/>
                </a:cubicBezTo>
                <a:cubicBezTo>
                  <a:pt x="15154" y="7192"/>
                  <a:pt x="18055" y="3293"/>
                  <a:pt x="16533" y="3674"/>
                </a:cubicBezTo>
                <a:cubicBezTo>
                  <a:pt x="14517" y="4179"/>
                  <a:pt x="18943" y="8654"/>
                  <a:pt x="20941" y="8083"/>
                </a:cubicBezTo>
                <a:cubicBezTo>
                  <a:pt x="24144" y="7168"/>
                  <a:pt x="26820" y="3332"/>
                  <a:pt x="26820" y="0"/>
                </a:cubicBezTo>
              </a:path>
            </a:pathLst>
          </a:custGeom>
          <a:noFill/>
          <a:ln w="19050" cap="flat" cmpd="sng">
            <a:solidFill>
              <a:srgbClr val="398FA1"/>
            </a:solidFill>
            <a:prstDash val="dash"/>
            <a:round/>
            <a:headEnd type="none" w="med" len="med"/>
            <a:tailEnd type="stealth" w="med" len="med"/>
          </a:ln>
        </p:spPr>
      </p:sp>
      <p:pic>
        <p:nvPicPr>
          <p:cNvPr id="441" name="Google Shape;441;p22"/>
          <p:cNvPicPr preferRelativeResize="0"/>
          <p:nvPr/>
        </p:nvPicPr>
        <p:blipFill>
          <a:blip r:embed="rId10">
            <a:alphaModFix/>
          </a:blip>
          <a:stretch>
            <a:fillRect/>
          </a:stretch>
        </p:blipFill>
        <p:spPr>
          <a:xfrm>
            <a:off x="152400" y="152400"/>
            <a:ext cx="773721" cy="788600"/>
          </a:xfrm>
          <a:prstGeom prst="rect">
            <a:avLst/>
          </a:prstGeom>
          <a:noFill/>
          <a:ln>
            <a:noFill/>
          </a:ln>
        </p:spPr>
      </p:pic>
      <p:cxnSp>
        <p:nvCxnSpPr>
          <p:cNvPr id="442" name="Google Shape;442;p22"/>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43" name="Google Shape;443;p22"/>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444" name="Google Shape;444;p22"/>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2"/>
          <p:cNvSpPr/>
          <p:nvPr/>
        </p:nvSpPr>
        <p:spPr>
          <a:xfrm>
            <a:off x="533328" y="2839463"/>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2"/>
          <p:cNvSpPr/>
          <p:nvPr/>
        </p:nvSpPr>
        <p:spPr>
          <a:xfrm>
            <a:off x="533328" y="2334815"/>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7" name="Google Shape;447;p22"/>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48" name="Google Shape;448;p22"/>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49" name="Google Shape;449;p22"/>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450" name="Google Shape;450;p22"/>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22"/>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22"/>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2"/>
          <p:cNvSpPr/>
          <p:nvPr/>
        </p:nvSpPr>
        <p:spPr>
          <a:xfrm>
            <a:off x="564065" y="2869271"/>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2"/>
          <p:cNvSpPr/>
          <p:nvPr/>
        </p:nvSpPr>
        <p:spPr>
          <a:xfrm>
            <a:off x="564065" y="2364623"/>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22"/>
          <p:cNvGrpSpPr/>
          <p:nvPr/>
        </p:nvGrpSpPr>
        <p:grpSpPr>
          <a:xfrm>
            <a:off x="780475" y="1246375"/>
            <a:ext cx="1621500" cy="1878875"/>
            <a:chOff x="780475" y="1246375"/>
            <a:chExt cx="1621500" cy="1878875"/>
          </a:xfrm>
        </p:grpSpPr>
        <p:sp>
          <p:nvSpPr>
            <p:cNvPr id="456" name="Google Shape;456;p22"/>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457" name="Google Shape;457;p22"/>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458" name="Google Shape;458;p22"/>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459" name="Google Shape;459;p22"/>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463"/>
        <p:cNvGrpSpPr/>
        <p:nvPr/>
      </p:nvGrpSpPr>
      <p:grpSpPr>
        <a:xfrm>
          <a:off x="0" y="0"/>
          <a:ext cx="0" cy="0"/>
          <a:chOff x="0" y="0"/>
          <a:chExt cx="0" cy="0"/>
        </a:xfrm>
      </p:grpSpPr>
      <p:pic>
        <p:nvPicPr>
          <p:cNvPr id="464" name="Google Shape;464;p23"/>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341800" y="-5350"/>
            <a:ext cx="2287101" cy="675500"/>
          </a:xfrm>
          <a:prstGeom prst="rect">
            <a:avLst/>
          </a:prstGeom>
          <a:noFill/>
          <a:ln>
            <a:noFill/>
          </a:ln>
        </p:spPr>
      </p:pic>
      <p:sp>
        <p:nvSpPr>
          <p:cNvPr id="465" name="Google Shape;465;p23"/>
          <p:cNvSpPr txBox="1"/>
          <p:nvPr/>
        </p:nvSpPr>
        <p:spPr>
          <a:xfrm>
            <a:off x="2673325" y="113700"/>
            <a:ext cx="128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C’est parti !</a:t>
            </a:r>
            <a:endParaRPr sz="2000">
              <a:solidFill>
                <a:schemeClr val="lt1"/>
              </a:solidFill>
              <a:latin typeface="Bebas Neue"/>
              <a:ea typeface="Bebas Neue"/>
              <a:cs typeface="Bebas Neue"/>
              <a:sym typeface="Bebas Neue"/>
            </a:endParaRPr>
          </a:p>
        </p:txBody>
      </p:sp>
      <p:sp>
        <p:nvSpPr>
          <p:cNvPr id="466" name="Google Shape;466;p23"/>
          <p:cNvSpPr/>
          <p:nvPr/>
        </p:nvSpPr>
        <p:spPr>
          <a:xfrm>
            <a:off x="3292714" y="1331576"/>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3"/>
          <p:cNvSpPr/>
          <p:nvPr/>
        </p:nvSpPr>
        <p:spPr>
          <a:xfrm>
            <a:off x="3332764" y="1370140"/>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3"/>
          <p:cNvSpPr/>
          <p:nvPr/>
        </p:nvSpPr>
        <p:spPr>
          <a:xfrm>
            <a:off x="3292714" y="1818877"/>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3"/>
          <p:cNvSpPr/>
          <p:nvPr/>
        </p:nvSpPr>
        <p:spPr>
          <a:xfrm>
            <a:off x="3332764" y="1857442"/>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3"/>
          <p:cNvSpPr/>
          <p:nvPr/>
        </p:nvSpPr>
        <p:spPr>
          <a:xfrm>
            <a:off x="3292714" y="2225612"/>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3"/>
          <p:cNvSpPr/>
          <p:nvPr/>
        </p:nvSpPr>
        <p:spPr>
          <a:xfrm>
            <a:off x="3332764" y="2264312"/>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2" name="Google Shape;472;p23"/>
          <p:cNvCxnSpPr/>
          <p:nvPr/>
        </p:nvCxnSpPr>
        <p:spPr>
          <a:xfrm rot="10800000" flipH="1">
            <a:off x="3421714" y="1656869"/>
            <a:ext cx="2400" cy="118200"/>
          </a:xfrm>
          <a:prstGeom prst="straightConnector1">
            <a:avLst/>
          </a:prstGeom>
          <a:noFill/>
          <a:ln w="38100" cap="flat" cmpd="sng">
            <a:solidFill>
              <a:schemeClr val="lt1"/>
            </a:solidFill>
            <a:prstDash val="solid"/>
            <a:round/>
            <a:headEnd type="none" w="med" len="med"/>
            <a:tailEnd type="none" w="med" len="med"/>
          </a:ln>
        </p:spPr>
      </p:cxnSp>
      <p:sp>
        <p:nvSpPr>
          <p:cNvPr id="473" name="Google Shape;473;p23"/>
          <p:cNvSpPr txBox="1"/>
          <p:nvPr/>
        </p:nvSpPr>
        <p:spPr>
          <a:xfrm>
            <a:off x="3731425" y="735625"/>
            <a:ext cx="5364000" cy="4787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Importer le </a:t>
            </a:r>
            <a:r>
              <a:rPr lang="fr" sz="1500" b="1">
                <a:solidFill>
                  <a:srgbClr val="188D9D"/>
                </a:solidFill>
                <a:latin typeface="Oswald"/>
                <a:ea typeface="Oswald"/>
                <a:cs typeface="Oswald"/>
                <a:sym typeface="Oswald"/>
              </a:rPr>
              <a:t>Visuel 1</a:t>
            </a:r>
            <a:r>
              <a:rPr lang="fr" sz="1500">
                <a:solidFill>
                  <a:srgbClr val="188D9D"/>
                </a:solidFill>
                <a:latin typeface="Oswald"/>
                <a:ea typeface="Oswald"/>
                <a:cs typeface="Oswald"/>
                <a:sym typeface="Oswald"/>
              </a:rPr>
              <a:t> et le positionner</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600">
              <a:solidFill>
                <a:srgbClr val="188D9D"/>
              </a:solidFill>
              <a:latin typeface="Oswald"/>
              <a:ea typeface="Oswald"/>
              <a:cs typeface="Oswald"/>
              <a:sym typeface="Oswald"/>
            </a:endParaRPr>
          </a:p>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Découvrez l’interface Adobe Aero en général</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Comprendre les déclencheurs et les comportements</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6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Ajouter le son au </a:t>
            </a:r>
            <a:r>
              <a:rPr lang="fr" sz="1500" b="1">
                <a:solidFill>
                  <a:srgbClr val="188D9D"/>
                </a:solidFill>
                <a:latin typeface="Oswald"/>
                <a:ea typeface="Oswald"/>
                <a:cs typeface="Oswald"/>
                <a:sym typeface="Oswald"/>
              </a:rPr>
              <a:t>Visuel 1</a:t>
            </a:r>
            <a:endParaRPr sz="15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6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Ajouter les visuels </a:t>
            </a:r>
            <a:r>
              <a:rPr lang="fr" sz="1500" b="1">
                <a:solidFill>
                  <a:srgbClr val="188D9D"/>
                </a:solidFill>
                <a:latin typeface="Oswald"/>
                <a:ea typeface="Oswald"/>
                <a:cs typeface="Oswald"/>
                <a:sym typeface="Oswald"/>
              </a:rPr>
              <a:t>OUI</a:t>
            </a:r>
            <a:r>
              <a:rPr lang="fr" sz="1500">
                <a:solidFill>
                  <a:srgbClr val="188D9D"/>
                </a:solidFill>
                <a:latin typeface="Oswald"/>
                <a:ea typeface="Oswald"/>
                <a:cs typeface="Oswald"/>
                <a:sym typeface="Oswald"/>
              </a:rPr>
              <a:t> et </a:t>
            </a:r>
            <a:r>
              <a:rPr lang="fr" sz="1500" b="1">
                <a:solidFill>
                  <a:srgbClr val="188D9D"/>
                </a:solidFill>
                <a:latin typeface="Oswald"/>
                <a:ea typeface="Oswald"/>
                <a:cs typeface="Oswald"/>
                <a:sym typeface="Oswald"/>
              </a:rPr>
              <a:t>NON </a:t>
            </a:r>
            <a:r>
              <a:rPr lang="fr" sz="1500">
                <a:solidFill>
                  <a:srgbClr val="188D9D"/>
                </a:solidFill>
                <a:latin typeface="Oswald"/>
                <a:ea typeface="Oswald"/>
                <a:cs typeface="Oswald"/>
                <a:sym typeface="Oswald"/>
              </a:rPr>
              <a:t>(déclenchement appuyé)</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6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Associer les </a:t>
            </a:r>
            <a:r>
              <a:rPr lang="fr" sz="1500" u="sng">
                <a:solidFill>
                  <a:srgbClr val="188D9D"/>
                </a:solidFill>
                <a:latin typeface="Oswald"/>
                <a:ea typeface="Oswald"/>
                <a:cs typeface="Oswald"/>
                <a:sym typeface="Oswald"/>
              </a:rPr>
              <a:t>deux sons</a:t>
            </a:r>
            <a:r>
              <a:rPr lang="fr" sz="1500">
                <a:solidFill>
                  <a:srgbClr val="188D9D"/>
                </a:solidFill>
                <a:latin typeface="Oswald"/>
                <a:ea typeface="Oswald"/>
                <a:cs typeface="Oswald"/>
                <a:sym typeface="Oswald"/>
              </a:rPr>
              <a:t> aux visuels </a:t>
            </a:r>
            <a:r>
              <a:rPr lang="fr" sz="1500" b="1">
                <a:solidFill>
                  <a:srgbClr val="188D9D"/>
                </a:solidFill>
                <a:latin typeface="Oswald"/>
                <a:ea typeface="Oswald"/>
                <a:cs typeface="Oswald"/>
                <a:sym typeface="Oswald"/>
              </a:rPr>
              <a:t>OUI</a:t>
            </a:r>
            <a:r>
              <a:rPr lang="fr" sz="1500">
                <a:solidFill>
                  <a:srgbClr val="188D9D"/>
                </a:solidFill>
                <a:latin typeface="Oswald"/>
                <a:ea typeface="Oswald"/>
                <a:cs typeface="Oswald"/>
                <a:sym typeface="Oswald"/>
              </a:rPr>
              <a:t> et </a:t>
            </a:r>
            <a:r>
              <a:rPr lang="fr" sz="1500" b="1">
                <a:solidFill>
                  <a:srgbClr val="188D9D"/>
                </a:solidFill>
                <a:latin typeface="Oswald"/>
                <a:ea typeface="Oswald"/>
                <a:cs typeface="Oswald"/>
                <a:sym typeface="Oswald"/>
              </a:rPr>
              <a:t>NON</a:t>
            </a:r>
            <a:endParaRPr sz="15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6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Faire disparaître OUI et NON </a:t>
            </a:r>
            <a:r>
              <a:rPr lang="fr" sz="1500" u="sng">
                <a:solidFill>
                  <a:srgbClr val="188D9D"/>
                </a:solidFill>
                <a:latin typeface="Oswald"/>
                <a:ea typeface="Oswald"/>
                <a:cs typeface="Oswald"/>
                <a:sym typeface="Oswald"/>
              </a:rPr>
              <a:t>à l’écoute de la séquence 1</a:t>
            </a:r>
            <a:endParaRPr sz="1200" i="1">
              <a:solidFill>
                <a:srgbClr val="F79646"/>
              </a:solidFill>
              <a:latin typeface="Roboto"/>
              <a:ea typeface="Roboto"/>
              <a:cs typeface="Roboto"/>
              <a:sym typeface="Roboto"/>
            </a:endParaRPr>
          </a:p>
          <a:p>
            <a:pPr marL="0" lvl="0" indent="0" algn="just"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Faire apparaitre OUI et NON </a:t>
            </a:r>
            <a:r>
              <a:rPr lang="fr" sz="1500" u="sng">
                <a:solidFill>
                  <a:srgbClr val="188D9D"/>
                </a:solidFill>
                <a:latin typeface="Oswald"/>
                <a:ea typeface="Oswald"/>
                <a:cs typeface="Oswald"/>
                <a:sym typeface="Oswald"/>
              </a:rPr>
              <a:t>lorsque la séquence 1 est finie</a:t>
            </a:r>
            <a:endParaRPr sz="1500" u="sng">
              <a:solidFill>
                <a:srgbClr val="188D9D"/>
              </a:solidFill>
              <a:latin typeface="Oswald"/>
              <a:ea typeface="Oswald"/>
              <a:cs typeface="Oswald"/>
              <a:sym typeface="Oswald"/>
            </a:endParaRPr>
          </a:p>
          <a:p>
            <a:pPr marL="0" lvl="0" indent="0" algn="just" rtl="0">
              <a:lnSpc>
                <a:spcPct val="115000"/>
              </a:lnSpc>
              <a:spcBef>
                <a:spcPts val="0"/>
              </a:spcBef>
              <a:spcAft>
                <a:spcPts val="0"/>
              </a:spcAft>
              <a:buClr>
                <a:schemeClr val="dk1"/>
              </a:buClr>
              <a:buSzPts val="1100"/>
              <a:buFont typeface="Arial"/>
              <a:buNone/>
            </a:pPr>
            <a:endParaRPr sz="600" u="sng">
              <a:solidFill>
                <a:srgbClr val="188D9D"/>
              </a:solidFill>
              <a:latin typeface="Oswald"/>
              <a:ea typeface="Oswald"/>
              <a:cs typeface="Oswald"/>
              <a:sym typeface="Oswald"/>
            </a:endParaRPr>
          </a:p>
          <a:p>
            <a:pPr marL="0" lvl="0" indent="0" algn="just"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Faire disparaître le </a:t>
            </a:r>
            <a:r>
              <a:rPr lang="fr" sz="1500" b="1">
                <a:solidFill>
                  <a:srgbClr val="188D9D"/>
                </a:solidFill>
                <a:latin typeface="Oswald"/>
                <a:ea typeface="Oswald"/>
                <a:cs typeface="Oswald"/>
                <a:sym typeface="Oswald"/>
              </a:rPr>
              <a:t>Visuel 1</a:t>
            </a:r>
            <a:r>
              <a:rPr lang="fr" sz="1500">
                <a:solidFill>
                  <a:srgbClr val="188D9D"/>
                </a:solidFill>
                <a:latin typeface="Oswald"/>
                <a:ea typeface="Oswald"/>
                <a:cs typeface="Oswald"/>
                <a:sym typeface="Oswald"/>
              </a:rPr>
              <a:t> lorsque le son 1 est fini</a:t>
            </a:r>
            <a:endParaRPr sz="1500" u="sng">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600" u="sng">
              <a:solidFill>
                <a:srgbClr val="188D9D"/>
              </a:solidFill>
              <a:latin typeface="Oswald"/>
              <a:ea typeface="Oswald"/>
              <a:cs typeface="Oswald"/>
              <a:sym typeface="Oswald"/>
            </a:endParaRPr>
          </a:p>
          <a:p>
            <a:pPr marL="0" lvl="0" indent="0" algn="just"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Si OUI est cliqué </a:t>
            </a:r>
            <a:r>
              <a:rPr lang="fr" sz="1500" b="1">
                <a:solidFill>
                  <a:srgbClr val="188D9D"/>
                </a:solidFill>
                <a:latin typeface="Oswald"/>
                <a:ea typeface="Oswald"/>
                <a:cs typeface="Oswald"/>
                <a:sym typeface="Oswald"/>
              </a:rPr>
              <a:t>alors NON disparaît</a:t>
            </a:r>
            <a:r>
              <a:rPr lang="fr" sz="1500">
                <a:solidFill>
                  <a:srgbClr val="188D9D"/>
                </a:solidFill>
                <a:latin typeface="Oswald"/>
                <a:ea typeface="Oswald"/>
                <a:cs typeface="Oswald"/>
                <a:sym typeface="Oswald"/>
              </a:rPr>
              <a:t> après 2 secondes</a:t>
            </a:r>
            <a:endParaRPr sz="1500">
              <a:solidFill>
                <a:srgbClr val="188D9D"/>
              </a:solidFill>
              <a:latin typeface="Oswald"/>
              <a:ea typeface="Oswald"/>
              <a:cs typeface="Oswald"/>
              <a:sym typeface="Oswald"/>
            </a:endParaRPr>
          </a:p>
          <a:p>
            <a:pPr marL="0" lvl="0" indent="0" algn="just"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Si NON est cliqué </a:t>
            </a:r>
            <a:r>
              <a:rPr lang="fr" sz="1500" b="1">
                <a:solidFill>
                  <a:srgbClr val="188D9D"/>
                </a:solidFill>
                <a:latin typeface="Oswald"/>
                <a:ea typeface="Oswald"/>
                <a:cs typeface="Oswald"/>
                <a:sym typeface="Oswald"/>
              </a:rPr>
              <a:t>alors OUI disparaît</a:t>
            </a:r>
            <a:r>
              <a:rPr lang="fr" sz="1500">
                <a:solidFill>
                  <a:srgbClr val="188D9D"/>
                </a:solidFill>
                <a:latin typeface="Oswald"/>
                <a:ea typeface="Oswald"/>
                <a:cs typeface="Oswald"/>
                <a:sym typeface="Oswald"/>
              </a:rPr>
              <a:t> après 2 secondes</a:t>
            </a:r>
            <a:endParaRPr sz="1500">
              <a:solidFill>
                <a:srgbClr val="188D9D"/>
              </a:solidFill>
              <a:latin typeface="Oswald"/>
              <a:ea typeface="Oswald"/>
              <a:cs typeface="Oswald"/>
              <a:sym typeface="Oswald"/>
            </a:endParaRPr>
          </a:p>
          <a:p>
            <a:pPr marL="0" lvl="0" indent="0" algn="just" rtl="0">
              <a:lnSpc>
                <a:spcPct val="115000"/>
              </a:lnSpc>
              <a:spcBef>
                <a:spcPts val="0"/>
              </a:spcBef>
              <a:spcAft>
                <a:spcPts val="0"/>
              </a:spcAft>
              <a:buClr>
                <a:schemeClr val="dk1"/>
              </a:buClr>
              <a:buSzPts val="1100"/>
              <a:buFont typeface="Arial"/>
              <a:buNone/>
            </a:pPr>
            <a:endParaRPr sz="1000">
              <a:solidFill>
                <a:srgbClr val="188D9D"/>
              </a:solidFill>
              <a:latin typeface="Oswald"/>
              <a:ea typeface="Oswald"/>
              <a:cs typeface="Oswald"/>
              <a:sym typeface="Oswald"/>
            </a:endParaRPr>
          </a:p>
          <a:p>
            <a:pPr marL="0" lvl="0" indent="0" algn="just" rtl="0">
              <a:lnSpc>
                <a:spcPct val="115000"/>
              </a:lnSpc>
              <a:spcBef>
                <a:spcPts val="0"/>
              </a:spcBef>
              <a:spcAft>
                <a:spcPts val="0"/>
              </a:spcAft>
              <a:buClr>
                <a:schemeClr val="dk1"/>
              </a:buClr>
              <a:buSzPts val="1100"/>
              <a:buFont typeface="Arial"/>
              <a:buNone/>
            </a:pPr>
            <a:r>
              <a:rPr lang="fr" sz="1500" b="1">
                <a:solidFill>
                  <a:srgbClr val="188D9D"/>
                </a:solidFill>
                <a:latin typeface="Oswald"/>
                <a:ea typeface="Oswald"/>
                <a:cs typeface="Oswald"/>
                <a:sym typeface="Oswald"/>
              </a:rPr>
              <a:t>Bonus :</a:t>
            </a:r>
            <a:r>
              <a:rPr lang="fr" sz="1500">
                <a:solidFill>
                  <a:srgbClr val="188D9D"/>
                </a:solidFill>
                <a:latin typeface="Oswald"/>
                <a:ea typeface="Oswald"/>
                <a:cs typeface="Oswald"/>
                <a:sym typeface="Oswald"/>
              </a:rPr>
              <a:t> Le </a:t>
            </a:r>
            <a:r>
              <a:rPr lang="fr" sz="1500" b="1">
                <a:solidFill>
                  <a:srgbClr val="188D9D"/>
                </a:solidFill>
                <a:latin typeface="Oswald"/>
                <a:ea typeface="Oswald"/>
                <a:cs typeface="Oswald"/>
                <a:sym typeface="Oswald"/>
              </a:rPr>
              <a:t>Visuel 1</a:t>
            </a:r>
            <a:r>
              <a:rPr lang="fr" sz="1500">
                <a:solidFill>
                  <a:srgbClr val="188D9D"/>
                </a:solidFill>
                <a:latin typeface="Oswald"/>
                <a:ea typeface="Oswald"/>
                <a:cs typeface="Oswald"/>
                <a:sym typeface="Oswald"/>
              </a:rPr>
              <a:t> rebondit et le </a:t>
            </a:r>
            <a:r>
              <a:rPr lang="fr" sz="1500" b="1">
                <a:solidFill>
                  <a:srgbClr val="188D9D"/>
                </a:solidFill>
                <a:latin typeface="Oswald"/>
                <a:ea typeface="Oswald"/>
                <a:cs typeface="Oswald"/>
                <a:sym typeface="Oswald"/>
              </a:rPr>
              <a:t>OUI</a:t>
            </a:r>
            <a:r>
              <a:rPr lang="fr" sz="1500">
                <a:solidFill>
                  <a:srgbClr val="188D9D"/>
                </a:solidFill>
                <a:latin typeface="Oswald"/>
                <a:ea typeface="Oswald"/>
                <a:cs typeface="Oswald"/>
                <a:sym typeface="Oswald"/>
              </a:rPr>
              <a:t> et </a:t>
            </a:r>
            <a:r>
              <a:rPr lang="fr" sz="1500" b="1">
                <a:solidFill>
                  <a:srgbClr val="188D9D"/>
                </a:solidFill>
                <a:latin typeface="Oswald"/>
                <a:ea typeface="Oswald"/>
                <a:cs typeface="Oswald"/>
                <a:sym typeface="Oswald"/>
              </a:rPr>
              <a:t>NON</a:t>
            </a:r>
            <a:r>
              <a:rPr lang="fr" sz="1500">
                <a:solidFill>
                  <a:srgbClr val="188D9D"/>
                </a:solidFill>
                <a:latin typeface="Oswald"/>
                <a:ea typeface="Oswald"/>
                <a:cs typeface="Oswald"/>
                <a:sym typeface="Oswald"/>
              </a:rPr>
              <a:t> apparaissent en zoomant</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1500" u="sng">
              <a:solidFill>
                <a:srgbClr val="188D9D"/>
              </a:solidFill>
              <a:latin typeface="Oswald"/>
              <a:ea typeface="Oswald"/>
              <a:cs typeface="Oswald"/>
              <a:sym typeface="Oswald"/>
            </a:endParaRPr>
          </a:p>
          <a:p>
            <a:pPr marL="0" lvl="0" indent="0" algn="l" rtl="0">
              <a:spcBef>
                <a:spcPts val="0"/>
              </a:spcBef>
              <a:spcAft>
                <a:spcPts val="0"/>
              </a:spcAft>
              <a:buNone/>
            </a:pPr>
            <a:endParaRPr sz="1500">
              <a:solidFill>
                <a:srgbClr val="398FA1"/>
              </a:solidFill>
              <a:latin typeface="Oswald"/>
              <a:ea typeface="Oswald"/>
              <a:cs typeface="Oswald"/>
              <a:sym typeface="Oswald"/>
            </a:endParaRPr>
          </a:p>
        </p:txBody>
      </p:sp>
      <p:cxnSp>
        <p:nvCxnSpPr>
          <p:cNvPr id="474" name="Google Shape;474;p23"/>
          <p:cNvCxnSpPr/>
          <p:nvPr/>
        </p:nvCxnSpPr>
        <p:spPr>
          <a:xfrm rot="10800000" flipH="1">
            <a:off x="3421714" y="1162794"/>
            <a:ext cx="2400" cy="118200"/>
          </a:xfrm>
          <a:prstGeom prst="straightConnector1">
            <a:avLst/>
          </a:prstGeom>
          <a:noFill/>
          <a:ln w="38100" cap="flat" cmpd="sng">
            <a:solidFill>
              <a:schemeClr val="lt1"/>
            </a:solidFill>
            <a:prstDash val="solid"/>
            <a:round/>
            <a:headEnd type="none" w="med" len="med"/>
            <a:tailEnd type="none" w="med" len="med"/>
          </a:ln>
        </p:spPr>
      </p:cxnSp>
      <p:cxnSp>
        <p:nvCxnSpPr>
          <p:cNvPr id="475" name="Google Shape;475;p23"/>
          <p:cNvCxnSpPr/>
          <p:nvPr/>
        </p:nvCxnSpPr>
        <p:spPr>
          <a:xfrm>
            <a:off x="3422914" y="2145877"/>
            <a:ext cx="1200" cy="43800"/>
          </a:xfrm>
          <a:prstGeom prst="straightConnector1">
            <a:avLst/>
          </a:prstGeom>
          <a:noFill/>
          <a:ln w="38100" cap="flat" cmpd="sng">
            <a:solidFill>
              <a:schemeClr val="lt1"/>
            </a:solidFill>
            <a:prstDash val="solid"/>
            <a:round/>
            <a:headEnd type="none" w="med" len="med"/>
            <a:tailEnd type="none" w="med" len="med"/>
          </a:ln>
        </p:spPr>
      </p:cxnSp>
      <p:sp>
        <p:nvSpPr>
          <p:cNvPr id="476" name="Google Shape;476;p23"/>
          <p:cNvSpPr/>
          <p:nvPr/>
        </p:nvSpPr>
        <p:spPr>
          <a:xfrm>
            <a:off x="3292714" y="818540"/>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3"/>
          <p:cNvSpPr/>
          <p:nvPr/>
        </p:nvSpPr>
        <p:spPr>
          <a:xfrm>
            <a:off x="3332764" y="857104"/>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3"/>
          <p:cNvSpPr/>
          <p:nvPr/>
        </p:nvSpPr>
        <p:spPr>
          <a:xfrm>
            <a:off x="3292714" y="2596800"/>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3"/>
          <p:cNvSpPr/>
          <p:nvPr/>
        </p:nvSpPr>
        <p:spPr>
          <a:xfrm>
            <a:off x="3332764" y="2635500"/>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0" name="Google Shape;480;p23"/>
          <p:cNvCxnSpPr/>
          <p:nvPr/>
        </p:nvCxnSpPr>
        <p:spPr>
          <a:xfrm>
            <a:off x="3422914" y="2517065"/>
            <a:ext cx="1200" cy="43800"/>
          </a:xfrm>
          <a:prstGeom prst="straightConnector1">
            <a:avLst/>
          </a:prstGeom>
          <a:noFill/>
          <a:ln w="38100" cap="flat" cmpd="sng">
            <a:solidFill>
              <a:schemeClr val="lt1"/>
            </a:solidFill>
            <a:prstDash val="solid"/>
            <a:round/>
            <a:headEnd type="none" w="med" len="med"/>
            <a:tailEnd type="none" w="med" len="med"/>
          </a:ln>
        </p:spPr>
      </p:cxnSp>
      <p:sp>
        <p:nvSpPr>
          <p:cNvPr id="481" name="Google Shape;481;p23"/>
          <p:cNvSpPr/>
          <p:nvPr/>
        </p:nvSpPr>
        <p:spPr>
          <a:xfrm>
            <a:off x="3293314" y="3010237"/>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3"/>
          <p:cNvSpPr/>
          <p:nvPr/>
        </p:nvSpPr>
        <p:spPr>
          <a:xfrm>
            <a:off x="3333364" y="3048937"/>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3"/>
          <p:cNvSpPr/>
          <p:nvPr/>
        </p:nvSpPr>
        <p:spPr>
          <a:xfrm>
            <a:off x="3292714" y="4007187"/>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3"/>
          <p:cNvSpPr/>
          <p:nvPr/>
        </p:nvSpPr>
        <p:spPr>
          <a:xfrm>
            <a:off x="3332764" y="4045887"/>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3"/>
          <p:cNvSpPr/>
          <p:nvPr/>
        </p:nvSpPr>
        <p:spPr>
          <a:xfrm>
            <a:off x="3292714" y="3456915"/>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3"/>
          <p:cNvSpPr/>
          <p:nvPr/>
        </p:nvSpPr>
        <p:spPr>
          <a:xfrm>
            <a:off x="3332764" y="3495479"/>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87" name="Google Shape;487;p23"/>
          <p:cNvCxnSpPr/>
          <p:nvPr/>
        </p:nvCxnSpPr>
        <p:spPr>
          <a:xfrm rot="10800000" flipH="1">
            <a:off x="3421714" y="3294906"/>
            <a:ext cx="2400" cy="118200"/>
          </a:xfrm>
          <a:prstGeom prst="straightConnector1">
            <a:avLst/>
          </a:prstGeom>
          <a:noFill/>
          <a:ln w="38100" cap="flat" cmpd="sng">
            <a:solidFill>
              <a:schemeClr val="lt1"/>
            </a:solidFill>
            <a:prstDash val="solid"/>
            <a:round/>
            <a:headEnd type="none" w="med" len="med"/>
            <a:tailEnd type="none" w="med" len="med"/>
          </a:ln>
        </p:spPr>
      </p:cxnSp>
      <p:cxnSp>
        <p:nvCxnSpPr>
          <p:cNvPr id="488" name="Google Shape;488;p23"/>
          <p:cNvCxnSpPr/>
          <p:nvPr/>
        </p:nvCxnSpPr>
        <p:spPr>
          <a:xfrm>
            <a:off x="3422314" y="2907015"/>
            <a:ext cx="1200" cy="43800"/>
          </a:xfrm>
          <a:prstGeom prst="straightConnector1">
            <a:avLst/>
          </a:prstGeom>
          <a:noFill/>
          <a:ln w="38100" cap="flat" cmpd="sng">
            <a:solidFill>
              <a:schemeClr val="lt1"/>
            </a:solidFill>
            <a:prstDash val="solid"/>
            <a:round/>
            <a:headEnd type="none" w="med" len="med"/>
            <a:tailEnd type="none" w="med" len="med"/>
          </a:ln>
        </p:spPr>
      </p:cxnSp>
      <p:cxnSp>
        <p:nvCxnSpPr>
          <p:cNvPr id="489" name="Google Shape;489;p23"/>
          <p:cNvCxnSpPr/>
          <p:nvPr/>
        </p:nvCxnSpPr>
        <p:spPr>
          <a:xfrm rot="10800000" flipH="1">
            <a:off x="3421714" y="3817706"/>
            <a:ext cx="2400" cy="118200"/>
          </a:xfrm>
          <a:prstGeom prst="straightConnector1">
            <a:avLst/>
          </a:prstGeom>
          <a:noFill/>
          <a:ln w="38100" cap="flat" cmpd="sng">
            <a:solidFill>
              <a:schemeClr val="lt1"/>
            </a:solidFill>
            <a:prstDash val="solid"/>
            <a:round/>
            <a:headEnd type="none" w="med" len="med"/>
            <a:tailEnd type="none" w="med" len="med"/>
          </a:ln>
        </p:spPr>
      </p:cxnSp>
      <p:sp>
        <p:nvSpPr>
          <p:cNvPr id="490" name="Google Shape;490;p23"/>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91" name="Google Shape;491;p23"/>
          <p:cNvPicPr preferRelativeResize="0"/>
          <p:nvPr/>
        </p:nvPicPr>
        <p:blipFill>
          <a:blip r:embed="rId4">
            <a:alphaModFix/>
          </a:blip>
          <a:stretch>
            <a:fillRect/>
          </a:stretch>
        </p:blipFill>
        <p:spPr>
          <a:xfrm>
            <a:off x="152400" y="152400"/>
            <a:ext cx="773721" cy="788600"/>
          </a:xfrm>
          <a:prstGeom prst="rect">
            <a:avLst/>
          </a:prstGeom>
          <a:noFill/>
          <a:ln>
            <a:noFill/>
          </a:ln>
        </p:spPr>
      </p:pic>
      <p:cxnSp>
        <p:nvCxnSpPr>
          <p:cNvPr id="492" name="Google Shape;492;p23"/>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93" name="Google Shape;493;p23"/>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494" name="Google Shape;494;p23"/>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3"/>
          <p:cNvSpPr/>
          <p:nvPr/>
        </p:nvSpPr>
        <p:spPr>
          <a:xfrm>
            <a:off x="533328" y="2839476"/>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3"/>
          <p:cNvSpPr/>
          <p:nvPr/>
        </p:nvSpPr>
        <p:spPr>
          <a:xfrm>
            <a:off x="533328" y="2334815"/>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97" name="Google Shape;497;p23"/>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98" name="Google Shape;498;p23"/>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499" name="Google Shape;499;p23"/>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500" name="Google Shape;500;p23"/>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3"/>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3"/>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3"/>
          <p:cNvSpPr/>
          <p:nvPr/>
        </p:nvSpPr>
        <p:spPr>
          <a:xfrm>
            <a:off x="564065" y="2869284"/>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3"/>
          <p:cNvSpPr/>
          <p:nvPr/>
        </p:nvSpPr>
        <p:spPr>
          <a:xfrm>
            <a:off x="564065" y="2364623"/>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5" name="Google Shape;505;p23"/>
          <p:cNvGrpSpPr/>
          <p:nvPr/>
        </p:nvGrpSpPr>
        <p:grpSpPr>
          <a:xfrm>
            <a:off x="780475" y="1246375"/>
            <a:ext cx="1621500" cy="1878875"/>
            <a:chOff x="780475" y="1246375"/>
            <a:chExt cx="1621500" cy="1878875"/>
          </a:xfrm>
        </p:grpSpPr>
        <p:sp>
          <p:nvSpPr>
            <p:cNvPr id="506" name="Google Shape;506;p23"/>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507" name="Google Shape;507;p23"/>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508" name="Google Shape;508;p23"/>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509" name="Google Shape;509;p23"/>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513"/>
        <p:cNvGrpSpPr/>
        <p:nvPr/>
      </p:nvGrpSpPr>
      <p:grpSpPr>
        <a:xfrm>
          <a:off x="0" y="0"/>
          <a:ext cx="0" cy="0"/>
          <a:chOff x="0" y="0"/>
          <a:chExt cx="0" cy="0"/>
        </a:xfrm>
      </p:grpSpPr>
      <p:pic>
        <p:nvPicPr>
          <p:cNvPr id="514" name="Google Shape;514;p24"/>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026222" y="2157800"/>
            <a:ext cx="3588177" cy="599650"/>
          </a:xfrm>
          <a:prstGeom prst="rect">
            <a:avLst/>
          </a:prstGeom>
          <a:noFill/>
          <a:ln>
            <a:noFill/>
          </a:ln>
        </p:spPr>
      </p:pic>
      <p:pic>
        <p:nvPicPr>
          <p:cNvPr id="515" name="Google Shape;515;p24"/>
          <p:cNvPicPr preferRelativeResize="0"/>
          <p:nvPr/>
        </p:nvPicPr>
        <p:blipFill>
          <a:blip r:embed="rId4">
            <a:alphaModFix/>
          </a:blip>
          <a:stretch>
            <a:fillRect/>
          </a:stretch>
        </p:blipFill>
        <p:spPr>
          <a:xfrm>
            <a:off x="3901495" y="727825"/>
            <a:ext cx="1234059" cy="1257825"/>
          </a:xfrm>
          <a:prstGeom prst="rect">
            <a:avLst/>
          </a:prstGeom>
          <a:noFill/>
          <a:ln>
            <a:noFill/>
          </a:ln>
        </p:spPr>
      </p:pic>
      <p:cxnSp>
        <p:nvCxnSpPr>
          <p:cNvPr id="516" name="Google Shape;516;p24"/>
          <p:cNvCxnSpPr/>
          <p:nvPr/>
        </p:nvCxnSpPr>
        <p:spPr>
          <a:xfrm rot="10800000">
            <a:off x="4590000" y="1893088"/>
            <a:ext cx="0" cy="128400"/>
          </a:xfrm>
          <a:prstGeom prst="straightConnector1">
            <a:avLst/>
          </a:prstGeom>
          <a:noFill/>
          <a:ln w="38100" cap="flat" cmpd="sng">
            <a:solidFill>
              <a:srgbClr val="C6F8F3"/>
            </a:solidFill>
            <a:prstDash val="solid"/>
            <a:round/>
            <a:headEnd type="none" w="med" len="med"/>
            <a:tailEnd type="none" w="med" len="med"/>
          </a:ln>
        </p:spPr>
      </p:cxnSp>
      <p:sp>
        <p:nvSpPr>
          <p:cNvPr id="517" name="Google Shape;517;p24"/>
          <p:cNvSpPr txBox="1"/>
          <p:nvPr/>
        </p:nvSpPr>
        <p:spPr>
          <a:xfrm>
            <a:off x="4050375" y="2203563"/>
            <a:ext cx="1086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c’est fini !</a:t>
            </a:r>
            <a:endParaRPr sz="2000">
              <a:solidFill>
                <a:srgbClr val="398FA1"/>
              </a:solidFill>
              <a:latin typeface="Bebas Neue"/>
              <a:ea typeface="Bebas Neue"/>
              <a:cs typeface="Bebas Neue"/>
              <a:sym typeface="Bebas Neue"/>
            </a:endParaRPr>
          </a:p>
        </p:txBody>
      </p:sp>
      <p:sp>
        <p:nvSpPr>
          <p:cNvPr id="518" name="Google Shape;518;p24"/>
          <p:cNvSpPr/>
          <p:nvPr/>
        </p:nvSpPr>
        <p:spPr>
          <a:xfrm>
            <a:off x="4385637" y="3460711"/>
            <a:ext cx="415500" cy="415500"/>
          </a:xfrm>
          <a:prstGeom prst="ellipse">
            <a:avLst/>
          </a:prstGeom>
          <a:noFill/>
          <a:ln w="38100" cap="flat" cmpd="sng">
            <a:solidFill>
              <a:srgbClr val="398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4"/>
          <p:cNvSpPr txBox="1"/>
          <p:nvPr/>
        </p:nvSpPr>
        <p:spPr>
          <a:xfrm>
            <a:off x="1673275" y="2878225"/>
            <a:ext cx="6162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a:solidFill>
                  <a:srgbClr val="398FA1"/>
                </a:solidFill>
              </a:rPr>
              <a:t>Vous pouvez à présent tester votre création sur ipads !  </a:t>
            </a:r>
            <a:endParaRPr sz="1800" b="1">
              <a:solidFill>
                <a:srgbClr val="398FA1"/>
              </a:solidFill>
            </a:endParaRPr>
          </a:p>
        </p:txBody>
      </p:sp>
      <p:cxnSp>
        <p:nvCxnSpPr>
          <p:cNvPr id="520" name="Google Shape;520;p24"/>
          <p:cNvCxnSpPr/>
          <p:nvPr/>
        </p:nvCxnSpPr>
        <p:spPr>
          <a:xfrm rot="10800000">
            <a:off x="4590000" y="3988463"/>
            <a:ext cx="0" cy="128400"/>
          </a:xfrm>
          <a:prstGeom prst="straightConnector1">
            <a:avLst/>
          </a:prstGeom>
          <a:noFill/>
          <a:ln w="38100" cap="flat" cmpd="sng">
            <a:solidFill>
              <a:srgbClr val="C6F8F3"/>
            </a:solidFill>
            <a:prstDash val="solid"/>
            <a:round/>
            <a:headEnd type="none" w="med" len="med"/>
            <a:tailEnd type="none" w="med" len="med"/>
          </a:ln>
        </p:spPr>
      </p:cxnSp>
      <p:cxnSp>
        <p:nvCxnSpPr>
          <p:cNvPr id="521" name="Google Shape;521;p24"/>
          <p:cNvCxnSpPr/>
          <p:nvPr/>
        </p:nvCxnSpPr>
        <p:spPr>
          <a:xfrm rot="10800000">
            <a:off x="4590000" y="4282613"/>
            <a:ext cx="0" cy="128400"/>
          </a:xfrm>
          <a:prstGeom prst="straightConnector1">
            <a:avLst/>
          </a:prstGeom>
          <a:noFill/>
          <a:ln w="38100" cap="flat" cmpd="sng">
            <a:solidFill>
              <a:srgbClr val="C6F8F3"/>
            </a:solidFill>
            <a:prstDash val="solid"/>
            <a:round/>
            <a:headEnd type="none" w="med" len="med"/>
            <a:tailEnd type="none" w="med" len="med"/>
          </a:ln>
        </p:spPr>
      </p:cxnSp>
      <p:cxnSp>
        <p:nvCxnSpPr>
          <p:cNvPr id="522" name="Google Shape;522;p24"/>
          <p:cNvCxnSpPr/>
          <p:nvPr/>
        </p:nvCxnSpPr>
        <p:spPr>
          <a:xfrm rot="10800000">
            <a:off x="4590000" y="4579438"/>
            <a:ext cx="0" cy="128400"/>
          </a:xfrm>
          <a:prstGeom prst="straightConnector1">
            <a:avLst/>
          </a:prstGeom>
          <a:noFill/>
          <a:ln w="38100" cap="flat" cmpd="sng">
            <a:solidFill>
              <a:srgbClr val="C6F8F3"/>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526"/>
        <p:cNvGrpSpPr/>
        <p:nvPr/>
      </p:nvGrpSpPr>
      <p:grpSpPr>
        <a:xfrm>
          <a:off x="0" y="0"/>
          <a:ext cx="0" cy="0"/>
          <a:chOff x="0" y="0"/>
          <a:chExt cx="0" cy="0"/>
        </a:xfrm>
      </p:grpSpPr>
      <p:sp>
        <p:nvSpPr>
          <p:cNvPr id="527" name="Google Shape;527;p25"/>
          <p:cNvSpPr txBox="1"/>
          <p:nvPr/>
        </p:nvSpPr>
        <p:spPr>
          <a:xfrm>
            <a:off x="1015875" y="395650"/>
            <a:ext cx="2885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800">
                <a:solidFill>
                  <a:srgbClr val="398FA1"/>
                </a:solidFill>
                <a:latin typeface="Bebas Neue"/>
                <a:ea typeface="Bebas Neue"/>
                <a:cs typeface="Bebas Neue"/>
                <a:sym typeface="Bebas Neue"/>
              </a:rPr>
              <a:t>C’est fini !</a:t>
            </a:r>
            <a:endParaRPr sz="2800">
              <a:solidFill>
                <a:srgbClr val="398FA1"/>
              </a:solidFill>
              <a:latin typeface="Bebas Neue"/>
              <a:ea typeface="Bebas Neue"/>
              <a:cs typeface="Bebas Neue"/>
              <a:sym typeface="Bebas Neue"/>
            </a:endParaRPr>
          </a:p>
        </p:txBody>
      </p:sp>
      <p:pic>
        <p:nvPicPr>
          <p:cNvPr id="528" name="Google Shape;528;p25"/>
          <p:cNvPicPr preferRelativeResize="0"/>
          <p:nvPr/>
        </p:nvPicPr>
        <p:blipFill>
          <a:blip r:embed="rId3">
            <a:alphaModFix/>
          </a:blip>
          <a:stretch>
            <a:fillRect/>
          </a:stretch>
        </p:blipFill>
        <p:spPr>
          <a:xfrm>
            <a:off x="3695700" y="3525581"/>
            <a:ext cx="1752600" cy="571500"/>
          </a:xfrm>
          <a:prstGeom prst="rect">
            <a:avLst/>
          </a:prstGeom>
          <a:noFill/>
          <a:ln>
            <a:noFill/>
          </a:ln>
        </p:spPr>
      </p:pic>
      <p:sp>
        <p:nvSpPr>
          <p:cNvPr id="529" name="Google Shape;529;p25"/>
          <p:cNvSpPr txBox="1"/>
          <p:nvPr/>
        </p:nvSpPr>
        <p:spPr>
          <a:xfrm>
            <a:off x="5833800" y="3626675"/>
            <a:ext cx="1476300" cy="369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200" b="1">
                <a:solidFill>
                  <a:srgbClr val="188D9D"/>
                </a:solidFill>
                <a:latin typeface="Oswald"/>
                <a:ea typeface="Oswald"/>
                <a:cs typeface="Oswald"/>
                <a:sym typeface="Oswald"/>
              </a:rPr>
              <a:t>🔗 </a:t>
            </a:r>
            <a:r>
              <a:rPr lang="fr" sz="1200" b="1" u="sng">
                <a:solidFill>
                  <a:srgbClr val="70C4B4"/>
                </a:solidFill>
                <a:latin typeface="Oswald"/>
                <a:ea typeface="Oswald"/>
                <a:cs typeface="Oswald"/>
                <a:sym typeface="Oswald"/>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public@snzn.org</a:t>
            </a:r>
            <a:endParaRPr sz="1200" u="sng">
              <a:solidFill>
                <a:srgbClr val="70C4B4"/>
              </a:solidFill>
              <a:latin typeface="Oswald Medium"/>
              <a:ea typeface="Oswald Medium"/>
              <a:cs typeface="Oswald Medium"/>
              <a:sym typeface="Oswald Medium"/>
            </a:endParaRPr>
          </a:p>
        </p:txBody>
      </p:sp>
      <p:pic>
        <p:nvPicPr>
          <p:cNvPr id="530" name="Google Shape;530;p25"/>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056847" y="2719275"/>
            <a:ext cx="3588177" cy="599650"/>
          </a:xfrm>
          <a:prstGeom prst="rect">
            <a:avLst/>
          </a:prstGeom>
          <a:noFill/>
          <a:ln>
            <a:noFill/>
          </a:ln>
        </p:spPr>
      </p:pic>
      <p:cxnSp>
        <p:nvCxnSpPr>
          <p:cNvPr id="531" name="Google Shape;531;p25"/>
          <p:cNvCxnSpPr/>
          <p:nvPr/>
        </p:nvCxnSpPr>
        <p:spPr>
          <a:xfrm rot="10800000">
            <a:off x="4620625" y="2454563"/>
            <a:ext cx="0" cy="128400"/>
          </a:xfrm>
          <a:prstGeom prst="straightConnector1">
            <a:avLst/>
          </a:prstGeom>
          <a:noFill/>
          <a:ln w="38100" cap="flat" cmpd="sng">
            <a:solidFill>
              <a:srgbClr val="C6F8F3"/>
            </a:solidFill>
            <a:prstDash val="solid"/>
            <a:round/>
            <a:headEnd type="none" w="med" len="med"/>
            <a:tailEnd type="none" w="med" len="med"/>
          </a:ln>
        </p:spPr>
      </p:cxnSp>
      <p:sp>
        <p:nvSpPr>
          <p:cNvPr id="532" name="Google Shape;532;p25"/>
          <p:cNvSpPr txBox="1"/>
          <p:nvPr/>
        </p:nvSpPr>
        <p:spPr>
          <a:xfrm>
            <a:off x="3292450" y="2765050"/>
            <a:ext cx="2663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MERCI POUR VOTRE CRÉATIVITÉ !</a:t>
            </a:r>
            <a:endParaRPr sz="2000">
              <a:solidFill>
                <a:srgbClr val="398FA1"/>
              </a:solidFill>
              <a:latin typeface="Bebas Neue"/>
              <a:ea typeface="Bebas Neue"/>
              <a:cs typeface="Bebas Neue"/>
              <a:sym typeface="Bebas Neue"/>
            </a:endParaRPr>
          </a:p>
        </p:txBody>
      </p:sp>
      <p:sp>
        <p:nvSpPr>
          <p:cNvPr id="533" name="Google Shape;533;p25"/>
          <p:cNvSpPr txBox="1"/>
          <p:nvPr/>
        </p:nvSpPr>
        <p:spPr>
          <a:xfrm>
            <a:off x="5685975" y="1715675"/>
            <a:ext cx="2712300" cy="738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fr" sz="1800">
                <a:solidFill>
                  <a:srgbClr val="398FA1"/>
                </a:solidFill>
                <a:latin typeface="Oswald Light"/>
                <a:ea typeface="Oswald Light"/>
                <a:cs typeface="Oswald Light"/>
                <a:sym typeface="Oswald Light"/>
              </a:rPr>
              <a:t>10 questions pour nous aider à développer notre communication</a:t>
            </a:r>
            <a:endParaRPr sz="1800">
              <a:solidFill>
                <a:srgbClr val="398FA1"/>
              </a:solidFill>
              <a:latin typeface="Oswald Light"/>
              <a:ea typeface="Oswald Light"/>
              <a:cs typeface="Oswald Light"/>
              <a:sym typeface="Oswald Light"/>
            </a:endParaRPr>
          </a:p>
        </p:txBody>
      </p:sp>
      <p:cxnSp>
        <p:nvCxnSpPr>
          <p:cNvPr id="534" name="Google Shape;534;p25"/>
          <p:cNvCxnSpPr/>
          <p:nvPr/>
        </p:nvCxnSpPr>
        <p:spPr>
          <a:xfrm rot="10800000">
            <a:off x="4620625" y="3439713"/>
            <a:ext cx="0" cy="128400"/>
          </a:xfrm>
          <a:prstGeom prst="straightConnector1">
            <a:avLst/>
          </a:prstGeom>
          <a:noFill/>
          <a:ln w="38100" cap="flat" cmpd="sng">
            <a:solidFill>
              <a:srgbClr val="C6F8F3"/>
            </a:solidFill>
            <a:prstDash val="solid"/>
            <a:round/>
            <a:headEnd type="none" w="med" len="med"/>
            <a:tailEnd type="none" w="med" len="med"/>
          </a:ln>
        </p:spPr>
      </p:cxnSp>
      <p:pic>
        <p:nvPicPr>
          <p:cNvPr id="535" name="Google Shape;535;p25"/>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3774838" y="619950"/>
            <a:ext cx="1698325" cy="1698325"/>
          </a:xfrm>
          <a:prstGeom prst="rect">
            <a:avLst/>
          </a:prstGeom>
          <a:noFill/>
          <a:ln>
            <a:noFill/>
          </a:ln>
        </p:spPr>
      </p:pic>
      <p:sp>
        <p:nvSpPr>
          <p:cNvPr id="536" name="Google Shape;536;p25"/>
          <p:cNvSpPr/>
          <p:nvPr/>
        </p:nvSpPr>
        <p:spPr>
          <a:xfrm rot="5862274">
            <a:off x="5768992" y="1244556"/>
            <a:ext cx="328248" cy="544030"/>
          </a:xfrm>
          <a:custGeom>
            <a:avLst/>
            <a:gdLst/>
            <a:ahLst/>
            <a:cxnLst/>
            <a:rect l="l" t="t" r="r" b="b"/>
            <a:pathLst>
              <a:path w="3835" h="12962" extrusionOk="0">
                <a:moveTo>
                  <a:pt x="3835" y="0"/>
                </a:moveTo>
                <a:cubicBezTo>
                  <a:pt x="-285" y="1649"/>
                  <a:pt x="-604" y="8753"/>
                  <a:pt x="801" y="12962"/>
                </a:cubicBezTo>
              </a:path>
            </a:pathLst>
          </a:custGeom>
          <a:noFill/>
          <a:ln w="19050" cap="flat" cmpd="sng">
            <a:solidFill>
              <a:srgbClr val="398FA1"/>
            </a:solidFill>
            <a:prstDash val="dash"/>
            <a:round/>
            <a:headEnd type="none" w="med" len="med"/>
            <a:tailEnd type="stealth" w="med" len="med"/>
          </a:ln>
        </p:spPr>
      </p:sp>
      <p:sp>
        <p:nvSpPr>
          <p:cNvPr id="537" name="Google Shape;537;p25"/>
          <p:cNvSpPr txBox="1"/>
          <p:nvPr/>
        </p:nvSpPr>
        <p:spPr>
          <a:xfrm>
            <a:off x="2063025" y="3626663"/>
            <a:ext cx="1368300" cy="369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rgbClr val="000000"/>
              </a:buClr>
              <a:buSzPts val="1100"/>
              <a:buFont typeface="Arial"/>
              <a:buNone/>
            </a:pPr>
            <a:r>
              <a:rPr lang="fr" sz="1200" b="1">
                <a:solidFill>
                  <a:srgbClr val="188D9D"/>
                </a:solidFill>
                <a:latin typeface="Oswald"/>
                <a:ea typeface="Oswald"/>
                <a:cs typeface="Oswald"/>
                <a:sym typeface="Oswald"/>
              </a:rPr>
              <a:t>🔗 </a:t>
            </a:r>
            <a:r>
              <a:rPr lang="fr" sz="1200" b="1" u="sng">
                <a:solidFill>
                  <a:srgbClr val="70C4B4"/>
                </a:solidFill>
                <a:latin typeface="Oswald"/>
                <a:ea typeface="Oswald"/>
                <a:cs typeface="Oswald"/>
                <a:sym typeface="Oswald"/>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Chroniques.org</a:t>
            </a:r>
            <a:endParaRPr sz="1200" b="1" u="sng">
              <a:solidFill>
                <a:srgbClr val="70C4B4"/>
              </a:solidFill>
              <a:latin typeface="Oswald"/>
              <a:ea typeface="Oswald"/>
              <a:cs typeface="Oswald"/>
              <a:sym typeface="Oswald"/>
            </a:endParaRPr>
          </a:p>
        </p:txBody>
      </p:sp>
      <p:pic>
        <p:nvPicPr>
          <p:cNvPr id="538" name="Google Shape;538;p25"/>
          <p:cNvPicPr preferRelativeResize="0"/>
          <p:nvPr/>
        </p:nvPicPr>
        <p:blipFill rotWithShape="1">
          <a:blip r:embed="rId8" cstate="hqprint">
            <a:alphaModFix/>
            <a:extLst>
              <a:ext uri="{28A0092B-C50C-407E-A947-70E740481C1C}">
                <a14:useLocalDpi xmlns:a14="http://schemas.microsoft.com/office/drawing/2010/main"/>
              </a:ext>
            </a:extLst>
          </a:blip>
          <a:srcRect/>
          <a:stretch/>
        </p:blipFill>
        <p:spPr>
          <a:xfrm>
            <a:off x="3741513" y="4256200"/>
            <a:ext cx="1758225" cy="7388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64"/>
        <p:cNvGrpSpPr/>
        <p:nvPr/>
      </p:nvGrpSpPr>
      <p:grpSpPr>
        <a:xfrm>
          <a:off x="0" y="0"/>
          <a:ext cx="0" cy="0"/>
          <a:chOff x="0" y="0"/>
          <a:chExt cx="0" cy="0"/>
        </a:xfrm>
      </p:grpSpPr>
      <p:sp>
        <p:nvSpPr>
          <p:cNvPr id="65" name="Google Shape;65;p14"/>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6" name="Google Shape;66;p14"/>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341825" y="-5343"/>
            <a:ext cx="4042100" cy="675500"/>
          </a:xfrm>
          <a:prstGeom prst="rect">
            <a:avLst/>
          </a:prstGeom>
          <a:noFill/>
          <a:ln>
            <a:noFill/>
          </a:ln>
        </p:spPr>
      </p:pic>
      <p:sp>
        <p:nvSpPr>
          <p:cNvPr id="67" name="Google Shape;67;p14"/>
          <p:cNvSpPr txBox="1"/>
          <p:nvPr/>
        </p:nvSpPr>
        <p:spPr>
          <a:xfrm>
            <a:off x="2673325" y="113700"/>
            <a:ext cx="3261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Le programme de l’atelier</a:t>
            </a:r>
            <a:endParaRPr sz="2000">
              <a:solidFill>
                <a:schemeClr val="lt1"/>
              </a:solidFill>
              <a:latin typeface="Bebas Neue"/>
              <a:ea typeface="Bebas Neue"/>
              <a:cs typeface="Bebas Neue"/>
              <a:sym typeface="Bebas Neue"/>
            </a:endParaRPr>
          </a:p>
        </p:txBody>
      </p:sp>
      <p:pic>
        <p:nvPicPr>
          <p:cNvPr id="68" name="Google Shape;68;p14"/>
          <p:cNvPicPr preferRelativeResize="0"/>
          <p:nvPr/>
        </p:nvPicPr>
        <p:blipFill>
          <a:blip r:embed="rId4">
            <a:alphaModFix/>
          </a:blip>
          <a:stretch>
            <a:fillRect/>
          </a:stretch>
        </p:blipFill>
        <p:spPr>
          <a:xfrm>
            <a:off x="152400" y="152400"/>
            <a:ext cx="773721" cy="788600"/>
          </a:xfrm>
          <a:prstGeom prst="rect">
            <a:avLst/>
          </a:prstGeom>
          <a:noFill/>
          <a:ln>
            <a:noFill/>
          </a:ln>
        </p:spPr>
      </p:pic>
      <p:cxnSp>
        <p:nvCxnSpPr>
          <p:cNvPr id="69" name="Google Shape;69;p14"/>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0" name="Google Shape;70;p14"/>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pic>
        <p:nvPicPr>
          <p:cNvPr id="71" name="Google Shape;71;p14"/>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2834275" y="393438"/>
            <a:ext cx="5682842" cy="4356623"/>
          </a:xfrm>
          <a:prstGeom prst="rect">
            <a:avLst/>
          </a:prstGeom>
          <a:noFill/>
          <a:ln>
            <a:noFill/>
          </a:ln>
        </p:spPr>
      </p:pic>
      <p:sp>
        <p:nvSpPr>
          <p:cNvPr id="72" name="Google Shape;72;p14"/>
          <p:cNvSpPr/>
          <p:nvPr/>
        </p:nvSpPr>
        <p:spPr>
          <a:xfrm>
            <a:off x="3292577" y="1455195"/>
            <a:ext cx="260400" cy="25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14"/>
          <p:cNvSpPr/>
          <p:nvPr/>
        </p:nvSpPr>
        <p:spPr>
          <a:xfrm>
            <a:off x="3333906" y="1493759"/>
            <a:ext cx="180300" cy="17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4"/>
          <p:cNvSpPr/>
          <p:nvPr/>
        </p:nvSpPr>
        <p:spPr>
          <a:xfrm>
            <a:off x="533328" y="2851202"/>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6" name="Google Shape;76;p14"/>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7" name="Google Shape;77;p14"/>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78" name="Google Shape;78;p14"/>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79" name="Google Shape;79;p14"/>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4"/>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4"/>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p:nvPr/>
        </p:nvSpPr>
        <p:spPr>
          <a:xfrm>
            <a:off x="3292577" y="2077751"/>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4"/>
          <p:cNvSpPr/>
          <p:nvPr/>
        </p:nvSpPr>
        <p:spPr>
          <a:xfrm>
            <a:off x="564065" y="28810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4" name="Google Shape;84;p14"/>
          <p:cNvGrpSpPr/>
          <p:nvPr/>
        </p:nvGrpSpPr>
        <p:grpSpPr>
          <a:xfrm>
            <a:off x="780475" y="1246375"/>
            <a:ext cx="1621500" cy="1878875"/>
            <a:chOff x="780475" y="1246375"/>
            <a:chExt cx="1621500" cy="1878875"/>
          </a:xfrm>
        </p:grpSpPr>
        <p:sp>
          <p:nvSpPr>
            <p:cNvPr id="85" name="Google Shape;85;p14"/>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86" name="Google Shape;86;p14"/>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87" name="Google Shape;87;p14"/>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88" name="Google Shape;88;p14"/>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
        <p:nvSpPr>
          <p:cNvPr id="89" name="Google Shape;89;p14"/>
          <p:cNvSpPr/>
          <p:nvPr/>
        </p:nvSpPr>
        <p:spPr>
          <a:xfrm>
            <a:off x="3333906" y="2116315"/>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14"/>
          <p:cNvSpPr/>
          <p:nvPr/>
        </p:nvSpPr>
        <p:spPr>
          <a:xfrm>
            <a:off x="3292577" y="2738990"/>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14"/>
          <p:cNvSpPr/>
          <p:nvPr/>
        </p:nvSpPr>
        <p:spPr>
          <a:xfrm>
            <a:off x="3333906" y="2777554"/>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4"/>
          <p:cNvSpPr/>
          <p:nvPr/>
        </p:nvSpPr>
        <p:spPr>
          <a:xfrm>
            <a:off x="3292577" y="3438912"/>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4"/>
          <p:cNvSpPr/>
          <p:nvPr/>
        </p:nvSpPr>
        <p:spPr>
          <a:xfrm>
            <a:off x="3332627" y="3477612"/>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14"/>
          <p:cNvCxnSpPr/>
          <p:nvPr/>
        </p:nvCxnSpPr>
        <p:spPr>
          <a:xfrm rot="10800000">
            <a:off x="3423987" y="4183399"/>
            <a:ext cx="0" cy="166200"/>
          </a:xfrm>
          <a:prstGeom prst="straightConnector1">
            <a:avLst/>
          </a:prstGeom>
          <a:noFill/>
          <a:ln w="38100" cap="flat" cmpd="sng">
            <a:solidFill>
              <a:schemeClr val="lt1"/>
            </a:solidFill>
            <a:prstDash val="solid"/>
            <a:round/>
            <a:headEnd type="none" w="med" len="med"/>
            <a:tailEnd type="none" w="med" len="med"/>
          </a:ln>
        </p:spPr>
      </p:cxnSp>
      <p:cxnSp>
        <p:nvCxnSpPr>
          <p:cNvPr id="95" name="Google Shape;95;p14"/>
          <p:cNvCxnSpPr/>
          <p:nvPr/>
        </p:nvCxnSpPr>
        <p:spPr>
          <a:xfrm rot="10800000">
            <a:off x="3424074" y="3832221"/>
            <a:ext cx="0" cy="166200"/>
          </a:xfrm>
          <a:prstGeom prst="straightConnector1">
            <a:avLst/>
          </a:prstGeom>
          <a:noFill/>
          <a:ln w="38100" cap="flat" cmpd="sng">
            <a:solidFill>
              <a:schemeClr val="lt1"/>
            </a:solidFill>
            <a:prstDash val="solid"/>
            <a:round/>
            <a:headEnd type="none" w="med" len="med"/>
            <a:tailEnd type="none" w="med" len="med"/>
          </a:ln>
        </p:spPr>
      </p:cxnSp>
      <p:cxnSp>
        <p:nvCxnSpPr>
          <p:cNvPr id="96" name="Google Shape;96;p14"/>
          <p:cNvCxnSpPr/>
          <p:nvPr/>
        </p:nvCxnSpPr>
        <p:spPr>
          <a:xfrm rot="10800000">
            <a:off x="3422461" y="3111824"/>
            <a:ext cx="0" cy="166200"/>
          </a:xfrm>
          <a:prstGeom prst="straightConnector1">
            <a:avLst/>
          </a:prstGeom>
          <a:noFill/>
          <a:ln w="38100" cap="flat" cmpd="sng">
            <a:solidFill>
              <a:schemeClr val="lt1"/>
            </a:solidFill>
            <a:prstDash val="solid"/>
            <a:round/>
            <a:headEnd type="none" w="med" len="med"/>
            <a:tailEnd type="none" w="med" len="med"/>
          </a:ln>
        </p:spPr>
      </p:cxnSp>
      <p:cxnSp>
        <p:nvCxnSpPr>
          <p:cNvPr id="97" name="Google Shape;97;p14"/>
          <p:cNvCxnSpPr/>
          <p:nvPr/>
        </p:nvCxnSpPr>
        <p:spPr>
          <a:xfrm rot="10800000">
            <a:off x="3406460" y="2431244"/>
            <a:ext cx="0" cy="166200"/>
          </a:xfrm>
          <a:prstGeom prst="straightConnector1">
            <a:avLst/>
          </a:prstGeom>
          <a:noFill/>
          <a:ln w="38100" cap="flat" cmpd="sng">
            <a:solidFill>
              <a:schemeClr val="lt1"/>
            </a:solidFill>
            <a:prstDash val="solid"/>
            <a:round/>
            <a:headEnd type="none" w="med" len="med"/>
            <a:tailEnd type="none" w="med" len="med"/>
          </a:ln>
        </p:spPr>
      </p:cxnSp>
      <p:cxnSp>
        <p:nvCxnSpPr>
          <p:cNvPr id="98" name="Google Shape;98;p14"/>
          <p:cNvCxnSpPr/>
          <p:nvPr/>
        </p:nvCxnSpPr>
        <p:spPr>
          <a:xfrm rot="10800000">
            <a:off x="3419234" y="1789346"/>
            <a:ext cx="0" cy="166200"/>
          </a:xfrm>
          <a:prstGeom prst="straightConnector1">
            <a:avLst/>
          </a:prstGeom>
          <a:noFill/>
          <a:ln w="38100" cap="flat" cmpd="sng">
            <a:solidFill>
              <a:schemeClr val="lt1"/>
            </a:solidFill>
            <a:prstDash val="solid"/>
            <a:round/>
            <a:headEnd type="none" w="med" len="med"/>
            <a:tailEnd type="none" w="med" len="med"/>
          </a:ln>
        </p:spPr>
      </p:cxnSp>
      <p:cxnSp>
        <p:nvCxnSpPr>
          <p:cNvPr id="99" name="Google Shape;99;p14"/>
          <p:cNvCxnSpPr/>
          <p:nvPr/>
        </p:nvCxnSpPr>
        <p:spPr>
          <a:xfrm rot="10800000">
            <a:off x="2992623" y="1233857"/>
            <a:ext cx="221700" cy="218100"/>
          </a:xfrm>
          <a:prstGeom prst="straightConnector1">
            <a:avLst/>
          </a:prstGeom>
          <a:noFill/>
          <a:ln w="38100" cap="flat" cmpd="sng">
            <a:solidFill>
              <a:schemeClr val="lt1"/>
            </a:solidFill>
            <a:prstDash val="solid"/>
            <a:round/>
            <a:headEnd type="none" w="med" len="med"/>
            <a:tailEnd type="none" w="med" len="med"/>
          </a:ln>
        </p:spPr>
      </p:cxnSp>
      <p:cxnSp>
        <p:nvCxnSpPr>
          <p:cNvPr id="100" name="Google Shape;100;p14"/>
          <p:cNvCxnSpPr/>
          <p:nvPr/>
        </p:nvCxnSpPr>
        <p:spPr>
          <a:xfrm rot="10800000">
            <a:off x="3292543" y="1095565"/>
            <a:ext cx="43200" cy="276600"/>
          </a:xfrm>
          <a:prstGeom prst="straightConnector1">
            <a:avLst/>
          </a:prstGeom>
          <a:noFill/>
          <a:ln w="38100" cap="flat" cmpd="sng">
            <a:solidFill>
              <a:schemeClr val="lt1"/>
            </a:solidFill>
            <a:prstDash val="solid"/>
            <a:round/>
            <a:headEnd type="none" w="med" len="med"/>
            <a:tailEnd type="none" w="med" len="med"/>
          </a:ln>
        </p:spPr>
      </p:cxnSp>
      <p:cxnSp>
        <p:nvCxnSpPr>
          <p:cNvPr id="101" name="Google Shape;101;p14"/>
          <p:cNvCxnSpPr/>
          <p:nvPr/>
        </p:nvCxnSpPr>
        <p:spPr>
          <a:xfrm>
            <a:off x="2922850" y="1594327"/>
            <a:ext cx="287700" cy="0"/>
          </a:xfrm>
          <a:prstGeom prst="straightConnector1">
            <a:avLst/>
          </a:prstGeom>
          <a:noFill/>
          <a:ln w="38100" cap="flat" cmpd="sng">
            <a:solidFill>
              <a:schemeClr val="lt1"/>
            </a:solidFill>
            <a:prstDash val="solid"/>
            <a:round/>
            <a:headEnd type="none" w="med" len="med"/>
            <a:tailEnd type="none" w="med" len="med"/>
          </a:ln>
        </p:spPr>
      </p:cxnSp>
      <p:sp>
        <p:nvSpPr>
          <p:cNvPr id="102" name="Google Shape;102;p14"/>
          <p:cNvSpPr/>
          <p:nvPr/>
        </p:nvSpPr>
        <p:spPr>
          <a:xfrm>
            <a:off x="3293787" y="4141099"/>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4"/>
          <p:cNvSpPr/>
          <p:nvPr/>
        </p:nvSpPr>
        <p:spPr>
          <a:xfrm>
            <a:off x="3333837" y="4179799"/>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4"/>
          <p:cNvSpPr txBox="1"/>
          <p:nvPr/>
        </p:nvSpPr>
        <p:spPr>
          <a:xfrm>
            <a:off x="3703825" y="2664300"/>
            <a:ext cx="368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“moa” My own assistant : une oeuvre d’art numérique</a:t>
            </a:r>
            <a:endParaRPr>
              <a:solidFill>
                <a:srgbClr val="398FA1"/>
              </a:solidFill>
              <a:latin typeface="Bebas Neue"/>
              <a:ea typeface="Bebas Neue"/>
              <a:cs typeface="Bebas Neue"/>
              <a:sym typeface="Bebas Neue"/>
            </a:endParaRPr>
          </a:p>
        </p:txBody>
      </p:sp>
      <p:sp>
        <p:nvSpPr>
          <p:cNvPr id="105" name="Google Shape;105;p14"/>
          <p:cNvSpPr txBox="1"/>
          <p:nvPr/>
        </p:nvSpPr>
        <p:spPr>
          <a:xfrm>
            <a:off x="3703820" y="3360525"/>
            <a:ext cx="343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idéation &amp; récit à choix multiple</a:t>
            </a:r>
            <a:endParaRPr>
              <a:solidFill>
                <a:srgbClr val="398FA1"/>
              </a:solidFill>
              <a:latin typeface="Bebas Neue"/>
              <a:ea typeface="Bebas Neue"/>
              <a:cs typeface="Bebas Neue"/>
              <a:sym typeface="Bebas Neue"/>
            </a:endParaRPr>
          </a:p>
        </p:txBody>
      </p:sp>
      <p:sp>
        <p:nvSpPr>
          <p:cNvPr id="106" name="Google Shape;106;p14"/>
          <p:cNvSpPr txBox="1"/>
          <p:nvPr/>
        </p:nvSpPr>
        <p:spPr>
          <a:xfrm>
            <a:off x="3703827" y="4056750"/>
            <a:ext cx="4541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animation en réalité augmentée</a:t>
            </a:r>
            <a:endParaRPr>
              <a:solidFill>
                <a:srgbClr val="398FA1"/>
              </a:solidFill>
              <a:latin typeface="Bebas Neue"/>
              <a:ea typeface="Bebas Neue"/>
              <a:cs typeface="Bebas Neue"/>
              <a:sym typeface="Bebas Neue"/>
            </a:endParaRPr>
          </a:p>
        </p:txBody>
      </p:sp>
      <p:sp>
        <p:nvSpPr>
          <p:cNvPr id="107" name="Google Shape;107;p14"/>
          <p:cNvSpPr txBox="1"/>
          <p:nvPr/>
        </p:nvSpPr>
        <p:spPr>
          <a:xfrm>
            <a:off x="3703825" y="2003050"/>
            <a:ext cx="368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la réalité augmentée qu’est-ce que c’est ?</a:t>
            </a:r>
            <a:endParaRPr>
              <a:solidFill>
                <a:srgbClr val="398FA1"/>
              </a:solidFill>
              <a:latin typeface="Bebas Neue"/>
              <a:ea typeface="Bebas Neue"/>
              <a:cs typeface="Bebas Neue"/>
              <a:sym typeface="Bebas Neue"/>
            </a:endParaRPr>
          </a:p>
        </p:txBody>
      </p:sp>
      <p:sp>
        <p:nvSpPr>
          <p:cNvPr id="108" name="Google Shape;108;p14"/>
          <p:cNvSpPr txBox="1"/>
          <p:nvPr/>
        </p:nvSpPr>
        <p:spPr>
          <a:xfrm>
            <a:off x="3703825" y="1394225"/>
            <a:ext cx="3680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les parcours chroniques &amp; le medialab</a:t>
            </a:r>
            <a:endParaRPr>
              <a:solidFill>
                <a:srgbClr val="398FA1"/>
              </a:solidFill>
              <a:latin typeface="Bebas Neue"/>
              <a:ea typeface="Bebas Neue"/>
              <a:cs typeface="Bebas Neue"/>
              <a:sym typeface="Bebas Neue"/>
            </a:endParaRPr>
          </a:p>
        </p:txBody>
      </p:sp>
      <p:sp>
        <p:nvSpPr>
          <p:cNvPr id="109" name="Google Shape;109;p14"/>
          <p:cNvSpPr/>
          <p:nvPr/>
        </p:nvSpPr>
        <p:spPr>
          <a:xfrm>
            <a:off x="534228" y="2334815"/>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4"/>
          <p:cNvSpPr/>
          <p:nvPr/>
        </p:nvSpPr>
        <p:spPr>
          <a:xfrm>
            <a:off x="564965" y="2364623"/>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14"/>
        <p:cNvGrpSpPr/>
        <p:nvPr/>
      </p:nvGrpSpPr>
      <p:grpSpPr>
        <a:xfrm>
          <a:off x="0" y="0"/>
          <a:ext cx="0" cy="0"/>
          <a:chOff x="0" y="0"/>
          <a:chExt cx="0" cy="0"/>
        </a:xfrm>
      </p:grpSpPr>
      <p:pic>
        <p:nvPicPr>
          <p:cNvPr id="115" name="Google Shape;115;p15"/>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63575" y="1114825"/>
            <a:ext cx="4354076" cy="3520227"/>
          </a:xfrm>
          <a:prstGeom prst="rect">
            <a:avLst/>
          </a:prstGeom>
          <a:noFill/>
          <a:ln>
            <a:noFill/>
          </a:ln>
        </p:spPr>
      </p:pic>
      <p:sp>
        <p:nvSpPr>
          <p:cNvPr id="116" name="Google Shape;116;p15"/>
          <p:cNvSpPr/>
          <p:nvPr/>
        </p:nvSpPr>
        <p:spPr>
          <a:xfrm>
            <a:off x="5911175" y="363575"/>
            <a:ext cx="2846100" cy="788700"/>
          </a:xfrm>
          <a:prstGeom prst="rect">
            <a:avLst/>
          </a:prstGeom>
          <a:solidFill>
            <a:srgbClr val="E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7" name="Google Shape;117;p15"/>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204375" y="363575"/>
            <a:ext cx="3552901" cy="2326601"/>
          </a:xfrm>
          <a:prstGeom prst="rect">
            <a:avLst/>
          </a:prstGeom>
          <a:noFill/>
          <a:ln>
            <a:noFill/>
          </a:ln>
        </p:spPr>
      </p:pic>
      <p:pic>
        <p:nvPicPr>
          <p:cNvPr id="118" name="Google Shape;118;p15"/>
          <p:cNvPicPr preferRelativeResize="0"/>
          <p:nvPr/>
        </p:nvPicPr>
        <p:blipFill>
          <a:blip r:embed="rId5">
            <a:alphaModFix/>
          </a:blip>
          <a:stretch>
            <a:fillRect/>
          </a:stretch>
        </p:blipFill>
        <p:spPr>
          <a:xfrm>
            <a:off x="152400" y="152400"/>
            <a:ext cx="773721" cy="788600"/>
          </a:xfrm>
          <a:prstGeom prst="rect">
            <a:avLst/>
          </a:prstGeom>
          <a:noFill/>
          <a:ln>
            <a:noFill/>
          </a:ln>
        </p:spPr>
      </p:pic>
      <p:sp>
        <p:nvSpPr>
          <p:cNvPr id="119" name="Google Shape;119;p15"/>
          <p:cNvSpPr txBox="1"/>
          <p:nvPr/>
        </p:nvSpPr>
        <p:spPr>
          <a:xfrm>
            <a:off x="453325" y="1135050"/>
            <a:ext cx="22428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b="1">
                <a:solidFill>
                  <a:srgbClr val="398FA1"/>
                </a:solidFill>
              </a:rPr>
              <a:t>La programmation</a:t>
            </a:r>
            <a:endParaRPr sz="1800" b="1">
              <a:solidFill>
                <a:srgbClr val="398FA1"/>
              </a:solidFill>
            </a:endParaRPr>
          </a:p>
        </p:txBody>
      </p:sp>
      <p:sp>
        <p:nvSpPr>
          <p:cNvPr id="120" name="Google Shape;120;p15"/>
          <p:cNvSpPr txBox="1"/>
          <p:nvPr/>
        </p:nvSpPr>
        <p:spPr>
          <a:xfrm>
            <a:off x="5263475" y="363575"/>
            <a:ext cx="211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qu’est-ce que c’est ?</a:t>
            </a:r>
            <a:endParaRPr sz="2000">
              <a:solidFill>
                <a:srgbClr val="398FA1"/>
              </a:solidFill>
              <a:latin typeface="Bebas Neue"/>
              <a:ea typeface="Bebas Neue"/>
              <a:cs typeface="Bebas Neue"/>
              <a:sym typeface="Bebas Neue"/>
            </a:endParaRPr>
          </a:p>
        </p:txBody>
      </p:sp>
      <p:sp>
        <p:nvSpPr>
          <p:cNvPr id="121" name="Google Shape;121;p15"/>
          <p:cNvSpPr txBox="1"/>
          <p:nvPr/>
        </p:nvSpPr>
        <p:spPr>
          <a:xfrm>
            <a:off x="5333650" y="957850"/>
            <a:ext cx="3306300" cy="1385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100">
                <a:solidFill>
                  <a:schemeClr val="lt1"/>
                </a:solidFill>
                <a:latin typeface="Oswald Light"/>
                <a:ea typeface="Oswald Light"/>
                <a:cs typeface="Oswald Light"/>
                <a:sym typeface="Oswald Light"/>
              </a:rPr>
              <a:t>C’est un Laboratoire de création Multimédia, la contraction de “Media” et de “Laboratoire”.</a:t>
            </a:r>
            <a:r>
              <a:rPr lang="fr" sz="1200" i="1">
                <a:solidFill>
                  <a:schemeClr val="dk1"/>
                </a:solidFill>
                <a:latin typeface="Oswald Light"/>
                <a:ea typeface="Oswald Light"/>
                <a:cs typeface="Oswald Light"/>
                <a:sym typeface="Oswald Light"/>
              </a:rPr>
              <a:t> </a:t>
            </a:r>
            <a:r>
              <a:rPr lang="fr" sz="1100">
                <a:solidFill>
                  <a:schemeClr val="lt1"/>
                </a:solidFill>
                <a:latin typeface="Oswald Light"/>
                <a:ea typeface="Oswald Light"/>
                <a:cs typeface="Oswald Light"/>
                <a:sym typeface="Oswald Light"/>
              </a:rPr>
              <a:t>Le Medialab est un espace qui accueil au quotidien des professionnel·les, des amateur·trices, ou du jeune public. À ce titre, nous avons plusieurs propositions à destinations qui permettent à un panel d’adultes de se former au numérique et de découvrir de nouvelles pratiques.</a:t>
            </a:r>
            <a:endParaRPr sz="1100">
              <a:solidFill>
                <a:schemeClr val="lt1"/>
              </a:solidFill>
              <a:latin typeface="Oswald Light"/>
              <a:ea typeface="Oswald Light"/>
              <a:cs typeface="Oswald Light"/>
              <a:sym typeface="Oswald Light"/>
            </a:endParaRPr>
          </a:p>
          <a:p>
            <a:pPr marL="0" lvl="0" indent="0" algn="l" rtl="0">
              <a:spcBef>
                <a:spcPts val="0"/>
              </a:spcBef>
              <a:spcAft>
                <a:spcPts val="0"/>
              </a:spcAft>
              <a:buNone/>
            </a:pPr>
            <a:endParaRPr sz="1100">
              <a:solidFill>
                <a:schemeClr val="lt1"/>
              </a:solidFill>
              <a:latin typeface="Oswald"/>
              <a:ea typeface="Oswald"/>
              <a:cs typeface="Oswald"/>
              <a:sym typeface="Oswald"/>
            </a:endParaRPr>
          </a:p>
        </p:txBody>
      </p:sp>
      <p:sp>
        <p:nvSpPr>
          <p:cNvPr id="122" name="Google Shape;122;p15"/>
          <p:cNvSpPr/>
          <p:nvPr/>
        </p:nvSpPr>
        <p:spPr>
          <a:xfrm>
            <a:off x="704422" y="1951565"/>
            <a:ext cx="193800" cy="19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5"/>
          <p:cNvSpPr/>
          <p:nvPr/>
        </p:nvSpPr>
        <p:spPr>
          <a:xfrm>
            <a:off x="735159" y="1981373"/>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5"/>
          <p:cNvSpPr/>
          <p:nvPr/>
        </p:nvSpPr>
        <p:spPr>
          <a:xfrm>
            <a:off x="704422" y="2860953"/>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5"/>
          <p:cNvSpPr/>
          <p:nvPr/>
        </p:nvSpPr>
        <p:spPr>
          <a:xfrm>
            <a:off x="734272" y="2890803"/>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5"/>
          <p:cNvSpPr/>
          <p:nvPr/>
        </p:nvSpPr>
        <p:spPr>
          <a:xfrm>
            <a:off x="704422" y="3835503"/>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5"/>
          <p:cNvSpPr/>
          <p:nvPr/>
        </p:nvSpPr>
        <p:spPr>
          <a:xfrm>
            <a:off x="735159" y="38653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8" name="Google Shape;128;p15"/>
          <p:cNvCxnSpPr/>
          <p:nvPr/>
        </p:nvCxnSpPr>
        <p:spPr>
          <a:xfrm rot="10800000">
            <a:off x="801019" y="409679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29" name="Google Shape;129;p15"/>
          <p:cNvCxnSpPr/>
          <p:nvPr/>
        </p:nvCxnSpPr>
        <p:spPr>
          <a:xfrm rot="10800000">
            <a:off x="789119" y="318974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30" name="Google Shape;130;p15"/>
          <p:cNvCxnSpPr/>
          <p:nvPr/>
        </p:nvCxnSpPr>
        <p:spPr>
          <a:xfrm rot="10800000">
            <a:off x="481223" y="1780463"/>
            <a:ext cx="165000" cy="168600"/>
          </a:xfrm>
          <a:prstGeom prst="straightConnector1">
            <a:avLst/>
          </a:prstGeom>
          <a:noFill/>
          <a:ln w="38100" cap="flat" cmpd="sng">
            <a:solidFill>
              <a:schemeClr val="lt1"/>
            </a:solidFill>
            <a:prstDash val="solid"/>
            <a:round/>
            <a:headEnd type="none" w="med" len="med"/>
            <a:tailEnd type="none" w="med" len="med"/>
          </a:ln>
        </p:spPr>
      </p:cxnSp>
      <p:cxnSp>
        <p:nvCxnSpPr>
          <p:cNvPr id="131" name="Google Shape;131;p15"/>
          <p:cNvCxnSpPr/>
          <p:nvPr/>
        </p:nvCxnSpPr>
        <p:spPr>
          <a:xfrm rot="10800000">
            <a:off x="704425" y="1673488"/>
            <a:ext cx="32100" cy="213900"/>
          </a:xfrm>
          <a:prstGeom prst="straightConnector1">
            <a:avLst/>
          </a:prstGeom>
          <a:noFill/>
          <a:ln w="38100" cap="flat" cmpd="sng">
            <a:solidFill>
              <a:schemeClr val="lt1"/>
            </a:solidFill>
            <a:prstDash val="solid"/>
            <a:round/>
            <a:headEnd type="none" w="med" len="med"/>
            <a:tailEnd type="none" w="med" len="med"/>
          </a:ln>
        </p:spPr>
      </p:cxnSp>
      <p:cxnSp>
        <p:nvCxnSpPr>
          <p:cNvPr id="132" name="Google Shape;132;p15"/>
          <p:cNvCxnSpPr/>
          <p:nvPr/>
        </p:nvCxnSpPr>
        <p:spPr>
          <a:xfrm>
            <a:off x="429450" y="2059106"/>
            <a:ext cx="213900" cy="0"/>
          </a:xfrm>
          <a:prstGeom prst="straightConnector1">
            <a:avLst/>
          </a:prstGeom>
          <a:noFill/>
          <a:ln w="38100" cap="flat" cmpd="sng">
            <a:solidFill>
              <a:schemeClr val="lt1"/>
            </a:solidFill>
            <a:prstDash val="solid"/>
            <a:round/>
            <a:headEnd type="none" w="med" len="med"/>
            <a:tailEnd type="none" w="med" len="med"/>
          </a:ln>
        </p:spPr>
      </p:cxnSp>
      <p:sp>
        <p:nvSpPr>
          <p:cNvPr id="133" name="Google Shape;133;p15"/>
          <p:cNvSpPr txBox="1"/>
          <p:nvPr/>
        </p:nvSpPr>
        <p:spPr>
          <a:xfrm>
            <a:off x="1037238" y="1766350"/>
            <a:ext cx="3680400" cy="2924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u="sng">
                <a:solidFill>
                  <a:srgbClr val="398FA1"/>
                </a:solidFill>
                <a:latin typeface="Bebas Neue"/>
                <a:ea typeface="Bebas Neue"/>
                <a:cs typeface="Bebas Neue"/>
                <a:sym typeface="Bebas Neue"/>
              </a:rPr>
              <a:t>Le mercredi après-midi :</a:t>
            </a:r>
            <a:endParaRPr>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r>
              <a:rPr lang="fr">
                <a:solidFill>
                  <a:srgbClr val="398FA1"/>
                </a:solidFill>
                <a:latin typeface="Bebas Neue"/>
                <a:ea typeface="Bebas Neue"/>
                <a:cs typeface="Bebas Neue"/>
                <a:sym typeface="Bebas Neue"/>
              </a:rPr>
              <a:t>LES RENDEZ-VOUS DU MEDIALAB — 14h à 17h</a:t>
            </a:r>
            <a:endParaRPr>
              <a:solidFill>
                <a:srgbClr val="398FA1"/>
              </a:solidFill>
              <a:latin typeface="Bebas Neue"/>
              <a:ea typeface="Bebas Neue"/>
              <a:cs typeface="Bebas Neue"/>
              <a:sym typeface="Bebas Neue"/>
            </a:endParaRPr>
          </a:p>
          <a:p>
            <a:pPr marL="0" marR="0" lvl="0" indent="0" algn="l" rtl="0">
              <a:lnSpc>
                <a:spcPct val="100000"/>
              </a:lnSpc>
              <a:spcBef>
                <a:spcPts val="0"/>
              </a:spcBef>
              <a:spcAft>
                <a:spcPts val="0"/>
              </a:spcAft>
              <a:buNone/>
            </a:pPr>
            <a:r>
              <a:rPr lang="fr" sz="1100">
                <a:solidFill>
                  <a:srgbClr val="398FA1"/>
                </a:solidFill>
                <a:latin typeface="Oswald Light"/>
                <a:ea typeface="Oswald Light"/>
                <a:cs typeface="Oswald Light"/>
                <a:sym typeface="Oswald Light"/>
              </a:rPr>
              <a:t>— Tous les mercredis</a:t>
            </a:r>
            <a:endParaRPr sz="1100">
              <a:solidFill>
                <a:srgbClr val="398FA1"/>
              </a:solidFill>
              <a:latin typeface="Oswald Light"/>
              <a:ea typeface="Oswald Light"/>
              <a:cs typeface="Oswald Light"/>
              <a:sym typeface="Oswald Light"/>
            </a:endParaRPr>
          </a:p>
          <a:p>
            <a:pPr marL="0" marR="0" lvl="0" indent="0" algn="l" rtl="0">
              <a:lnSpc>
                <a:spcPct val="100000"/>
              </a:lnSpc>
              <a:spcBef>
                <a:spcPts val="0"/>
              </a:spcBef>
              <a:spcAft>
                <a:spcPts val="0"/>
              </a:spcAft>
              <a:buNone/>
            </a:pPr>
            <a:r>
              <a:rPr lang="fr" sz="1100">
                <a:solidFill>
                  <a:srgbClr val="398FA1"/>
                </a:solidFill>
                <a:latin typeface="Oswald Light"/>
                <a:ea typeface="Oswald Light"/>
                <a:cs typeface="Oswald Light"/>
                <a:sym typeface="Oswald Light"/>
              </a:rPr>
              <a:t>— Hors vacances et hors jours fériés</a:t>
            </a:r>
            <a:endParaRPr sz="1100">
              <a:solidFill>
                <a:srgbClr val="398FA1"/>
              </a:solidFill>
              <a:latin typeface="Oswald"/>
              <a:ea typeface="Oswald"/>
              <a:cs typeface="Oswald"/>
              <a:sym typeface="Oswald"/>
            </a:endParaRPr>
          </a:p>
          <a:p>
            <a:pPr marL="0" lvl="0" indent="0" algn="l" rtl="0">
              <a:spcBef>
                <a:spcPts val="0"/>
              </a:spcBef>
              <a:spcAft>
                <a:spcPts val="0"/>
              </a:spcAft>
              <a:buNone/>
            </a:pPr>
            <a:endParaRPr>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r>
              <a:rPr lang="fr" u="sng">
                <a:solidFill>
                  <a:srgbClr val="398FA1"/>
                </a:solidFill>
                <a:latin typeface="Bebas Neue"/>
                <a:ea typeface="Bebas Neue"/>
                <a:cs typeface="Bebas Neue"/>
                <a:sym typeface="Bebas Neue"/>
              </a:rPr>
              <a:t>Le samedi après-midi :</a:t>
            </a:r>
            <a:endParaRPr u="sng">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r>
              <a:rPr lang="fr">
                <a:solidFill>
                  <a:srgbClr val="398FA1"/>
                </a:solidFill>
                <a:latin typeface="Bebas Neue"/>
                <a:ea typeface="Bebas Neue"/>
                <a:cs typeface="Bebas Neue"/>
                <a:sym typeface="Bebas Neue"/>
              </a:rPr>
              <a:t>ENTREZ LIBRES — 14h à 15h30</a:t>
            </a:r>
            <a:endParaRPr>
              <a:solidFill>
                <a:srgbClr val="398FA1"/>
              </a:solidFill>
              <a:latin typeface="Bebas Neue"/>
              <a:ea typeface="Bebas Neue"/>
              <a:cs typeface="Bebas Neue"/>
              <a:sym typeface="Bebas Neue"/>
            </a:endParaRPr>
          </a:p>
          <a:p>
            <a:pPr marL="0" marR="0" lvl="0" indent="0" algn="l" rtl="0">
              <a:lnSpc>
                <a:spcPct val="100000"/>
              </a:lnSpc>
              <a:spcBef>
                <a:spcPts val="0"/>
              </a:spcBef>
              <a:spcAft>
                <a:spcPts val="0"/>
              </a:spcAft>
              <a:buNone/>
            </a:pPr>
            <a:r>
              <a:rPr lang="fr" sz="1100">
                <a:solidFill>
                  <a:srgbClr val="398FA1"/>
                </a:solidFill>
                <a:latin typeface="Oswald Light"/>
                <a:ea typeface="Oswald Light"/>
                <a:cs typeface="Oswald Light"/>
                <a:sym typeface="Oswald Light"/>
              </a:rPr>
              <a:t>— Tous les samedis</a:t>
            </a:r>
            <a:endParaRPr sz="1100">
              <a:solidFill>
                <a:srgbClr val="398FA1"/>
              </a:solidFill>
              <a:latin typeface="Oswald Light"/>
              <a:ea typeface="Oswald Light"/>
              <a:cs typeface="Oswald Light"/>
              <a:sym typeface="Oswald Light"/>
            </a:endParaRPr>
          </a:p>
          <a:p>
            <a:pPr marL="0" marR="0" lvl="0" indent="0" algn="l" rtl="0">
              <a:lnSpc>
                <a:spcPct val="100000"/>
              </a:lnSpc>
              <a:spcBef>
                <a:spcPts val="0"/>
              </a:spcBef>
              <a:spcAft>
                <a:spcPts val="0"/>
              </a:spcAft>
              <a:buNone/>
            </a:pPr>
            <a:r>
              <a:rPr lang="fr" sz="1100">
                <a:solidFill>
                  <a:srgbClr val="398FA1"/>
                </a:solidFill>
                <a:latin typeface="Oswald Light"/>
                <a:ea typeface="Oswald Light"/>
                <a:cs typeface="Oswald Light"/>
                <a:sym typeface="Oswald Light"/>
              </a:rPr>
              <a:t>— Hors vacances et hors jours fériés</a:t>
            </a:r>
            <a:endParaRPr>
              <a:solidFill>
                <a:srgbClr val="398FA1"/>
              </a:solidFill>
              <a:latin typeface="Oswald Light"/>
              <a:ea typeface="Oswald Light"/>
              <a:cs typeface="Oswald Light"/>
              <a:sym typeface="Oswald Light"/>
            </a:endParaRPr>
          </a:p>
          <a:p>
            <a:pPr marL="0" lvl="0" indent="0" algn="l" rtl="0">
              <a:spcBef>
                <a:spcPts val="0"/>
              </a:spcBef>
              <a:spcAft>
                <a:spcPts val="0"/>
              </a:spcAft>
              <a:buClr>
                <a:schemeClr val="dk1"/>
              </a:buClr>
              <a:buSzPts val="1100"/>
              <a:buFont typeface="Arial"/>
              <a:buNone/>
            </a:pPr>
            <a:endParaRPr>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r>
              <a:rPr lang="fr">
                <a:solidFill>
                  <a:srgbClr val="398FA1"/>
                </a:solidFill>
                <a:latin typeface="Bebas Neue"/>
                <a:ea typeface="Bebas Neue"/>
                <a:cs typeface="Bebas Neue"/>
                <a:sym typeface="Bebas Neue"/>
              </a:rPr>
              <a:t>[NUMERI]TECH &amp; [FAMILY]TECH — 15h30 à 17h30</a:t>
            </a:r>
            <a:endParaRPr>
              <a:solidFill>
                <a:srgbClr val="398FA1"/>
              </a:solidFill>
              <a:latin typeface="Bebas Neue"/>
              <a:ea typeface="Bebas Neue"/>
              <a:cs typeface="Bebas Neue"/>
              <a:sym typeface="Bebas Neue"/>
            </a:endParaRPr>
          </a:p>
          <a:p>
            <a:pPr marL="0" marR="0" lvl="0" indent="0" algn="l" rtl="0">
              <a:lnSpc>
                <a:spcPct val="100000"/>
              </a:lnSpc>
              <a:spcBef>
                <a:spcPts val="0"/>
              </a:spcBef>
              <a:spcAft>
                <a:spcPts val="0"/>
              </a:spcAft>
              <a:buNone/>
            </a:pPr>
            <a:r>
              <a:rPr lang="fr" sz="1100">
                <a:solidFill>
                  <a:srgbClr val="398FA1"/>
                </a:solidFill>
                <a:latin typeface="Oswald Light"/>
                <a:ea typeface="Oswald Light"/>
                <a:cs typeface="Oswald Light"/>
                <a:sym typeface="Oswald Light"/>
              </a:rPr>
              <a:t>— Un samedi par mois</a:t>
            </a:r>
            <a:endParaRPr sz="1100">
              <a:solidFill>
                <a:srgbClr val="398FA1"/>
              </a:solidFill>
              <a:latin typeface="Oswald Light"/>
              <a:ea typeface="Oswald Light"/>
              <a:cs typeface="Oswald Light"/>
              <a:sym typeface="Oswald Light"/>
            </a:endParaRPr>
          </a:p>
          <a:p>
            <a:pPr marL="0" marR="0" lvl="0" indent="0" algn="l" rtl="0">
              <a:lnSpc>
                <a:spcPct val="100000"/>
              </a:lnSpc>
              <a:spcBef>
                <a:spcPts val="0"/>
              </a:spcBef>
              <a:spcAft>
                <a:spcPts val="0"/>
              </a:spcAft>
              <a:buNone/>
            </a:pPr>
            <a:r>
              <a:rPr lang="fr" sz="1100">
                <a:solidFill>
                  <a:srgbClr val="398FA1"/>
                </a:solidFill>
                <a:latin typeface="Oswald Light"/>
                <a:ea typeface="Oswald Light"/>
                <a:cs typeface="Oswald Light"/>
                <a:sym typeface="Oswald Light"/>
              </a:rPr>
              <a:t>— Hors vacances et hors jours fériés</a:t>
            </a:r>
            <a:endParaRPr>
              <a:solidFill>
                <a:srgbClr val="398FA1"/>
              </a:solidFill>
              <a:latin typeface="Bebas Neue"/>
              <a:ea typeface="Bebas Neue"/>
              <a:cs typeface="Bebas Neue"/>
              <a:sym typeface="Bebas Neue"/>
            </a:endParaRPr>
          </a:p>
          <a:p>
            <a:pPr marL="0" lvl="0" indent="0" algn="l" rtl="0">
              <a:spcBef>
                <a:spcPts val="0"/>
              </a:spcBef>
              <a:spcAft>
                <a:spcPts val="0"/>
              </a:spcAft>
              <a:buNone/>
            </a:pPr>
            <a:endParaRPr>
              <a:solidFill>
                <a:srgbClr val="398FA1"/>
              </a:solidFill>
              <a:latin typeface="Bebas Neue"/>
              <a:ea typeface="Bebas Neue"/>
              <a:cs typeface="Bebas Neue"/>
              <a:sym typeface="Bebas Neue"/>
            </a:endParaRPr>
          </a:p>
        </p:txBody>
      </p:sp>
      <p:pic>
        <p:nvPicPr>
          <p:cNvPr id="134" name="Google Shape;134;p15"/>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5204200" y="2267039"/>
            <a:ext cx="3552900" cy="2368012"/>
          </a:xfrm>
          <a:prstGeom prst="rect">
            <a:avLst/>
          </a:prstGeom>
          <a:noFill/>
          <a:ln>
            <a:noFill/>
          </a:ln>
        </p:spPr>
      </p:pic>
      <p:cxnSp>
        <p:nvCxnSpPr>
          <p:cNvPr id="135" name="Google Shape;135;p15"/>
          <p:cNvCxnSpPr/>
          <p:nvPr/>
        </p:nvCxnSpPr>
        <p:spPr>
          <a:xfrm rot="10800000">
            <a:off x="802194" y="434414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36" name="Google Shape;136;p15"/>
          <p:cNvCxnSpPr/>
          <p:nvPr/>
        </p:nvCxnSpPr>
        <p:spPr>
          <a:xfrm rot="10800000">
            <a:off x="789119" y="3539245"/>
            <a:ext cx="0" cy="128400"/>
          </a:xfrm>
          <a:prstGeom prst="straightConnector1">
            <a:avLst/>
          </a:prstGeom>
          <a:noFill/>
          <a:ln w="38100" cap="flat" cmpd="sng">
            <a:solidFill>
              <a:schemeClr val="lt1"/>
            </a:solidFill>
            <a:prstDash val="solid"/>
            <a:round/>
            <a:headEnd type="none" w="med" len="med"/>
            <a:tailEnd type="none" w="med" len="med"/>
          </a:ln>
        </p:spPr>
      </p:cxnSp>
      <p:sp>
        <p:nvSpPr>
          <p:cNvPr id="137" name="Google Shape;137;p15"/>
          <p:cNvSpPr txBox="1"/>
          <p:nvPr/>
        </p:nvSpPr>
        <p:spPr>
          <a:xfrm>
            <a:off x="995525" y="250075"/>
            <a:ext cx="2117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000">
                <a:solidFill>
                  <a:srgbClr val="398FA1"/>
                </a:solidFill>
                <a:latin typeface="Bebas Neue"/>
                <a:ea typeface="Bebas Neue"/>
                <a:cs typeface="Bebas Neue"/>
                <a:sym typeface="Bebas Neue"/>
              </a:rPr>
              <a:t>MEDIALAB</a:t>
            </a:r>
            <a:endParaRPr sz="3000">
              <a:solidFill>
                <a:srgbClr val="398FA1"/>
              </a:solidFill>
              <a:latin typeface="Bebas Neue"/>
              <a:ea typeface="Bebas Neue"/>
              <a:cs typeface="Bebas Neue"/>
              <a:sym typeface="Bebas Neue"/>
            </a:endParaRPr>
          </a:p>
        </p:txBody>
      </p:sp>
      <p:cxnSp>
        <p:nvCxnSpPr>
          <p:cNvPr id="138" name="Google Shape;138;p15"/>
          <p:cNvCxnSpPr/>
          <p:nvPr/>
        </p:nvCxnSpPr>
        <p:spPr>
          <a:xfrm rot="10800000">
            <a:off x="792181" y="258100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39" name="Google Shape;139;p15"/>
          <p:cNvCxnSpPr/>
          <p:nvPr/>
        </p:nvCxnSpPr>
        <p:spPr>
          <a:xfrm rot="10800000">
            <a:off x="789494" y="2343258"/>
            <a:ext cx="0" cy="128400"/>
          </a:xfrm>
          <a:prstGeom prst="straightConnector1">
            <a:avLst/>
          </a:prstGeom>
          <a:noFill/>
          <a:ln w="38100" cap="flat" cmpd="sng">
            <a:solidFill>
              <a:schemeClr val="lt1"/>
            </a:solidFill>
            <a:prstDash val="solid"/>
            <a:round/>
            <a:headEnd type="none" w="med" len="med"/>
            <a:tailEnd type="none" w="med" len="med"/>
          </a:ln>
        </p:spPr>
      </p:cxnSp>
      <p:pic>
        <p:nvPicPr>
          <p:cNvPr id="140" name="Google Shape;140;p15"/>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5204200" y="2273550"/>
            <a:ext cx="3565199" cy="23679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44"/>
        <p:cNvGrpSpPr/>
        <p:nvPr/>
      </p:nvGrpSpPr>
      <p:grpSpPr>
        <a:xfrm>
          <a:off x="0" y="0"/>
          <a:ext cx="0" cy="0"/>
          <a:chOff x="0" y="0"/>
          <a:chExt cx="0" cy="0"/>
        </a:xfrm>
      </p:grpSpPr>
      <p:pic>
        <p:nvPicPr>
          <p:cNvPr id="145" name="Google Shape;145;p16"/>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363575" y="644575"/>
            <a:ext cx="4148475" cy="3432702"/>
          </a:xfrm>
          <a:prstGeom prst="rect">
            <a:avLst/>
          </a:prstGeom>
          <a:noFill/>
          <a:ln>
            <a:noFill/>
          </a:ln>
        </p:spPr>
      </p:pic>
      <p:sp>
        <p:nvSpPr>
          <p:cNvPr id="146" name="Google Shape;146;p16"/>
          <p:cNvSpPr/>
          <p:nvPr/>
        </p:nvSpPr>
        <p:spPr>
          <a:xfrm>
            <a:off x="5911175" y="363575"/>
            <a:ext cx="2846100" cy="788700"/>
          </a:xfrm>
          <a:prstGeom prst="rect">
            <a:avLst/>
          </a:prstGeom>
          <a:solidFill>
            <a:srgbClr val="EC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7" name="Google Shape;147;p16"/>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5204375" y="363575"/>
            <a:ext cx="3552901" cy="2326601"/>
          </a:xfrm>
          <a:prstGeom prst="rect">
            <a:avLst/>
          </a:prstGeom>
          <a:noFill/>
          <a:ln>
            <a:noFill/>
          </a:ln>
        </p:spPr>
      </p:pic>
      <p:pic>
        <p:nvPicPr>
          <p:cNvPr id="148" name="Google Shape;148;p16"/>
          <p:cNvPicPr preferRelativeResize="0"/>
          <p:nvPr/>
        </p:nvPicPr>
        <p:blipFill>
          <a:blip r:embed="rId5">
            <a:alphaModFix/>
          </a:blip>
          <a:stretch>
            <a:fillRect/>
          </a:stretch>
        </p:blipFill>
        <p:spPr>
          <a:xfrm>
            <a:off x="152400" y="152400"/>
            <a:ext cx="773721" cy="788600"/>
          </a:xfrm>
          <a:prstGeom prst="rect">
            <a:avLst/>
          </a:prstGeom>
          <a:noFill/>
          <a:ln>
            <a:noFill/>
          </a:ln>
        </p:spPr>
      </p:pic>
      <p:sp>
        <p:nvSpPr>
          <p:cNvPr id="149" name="Google Shape;149;p16"/>
          <p:cNvSpPr txBox="1"/>
          <p:nvPr/>
        </p:nvSpPr>
        <p:spPr>
          <a:xfrm>
            <a:off x="5263475" y="363575"/>
            <a:ext cx="21174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rgbClr val="398FA1"/>
                </a:solidFill>
                <a:latin typeface="Bebas Neue"/>
                <a:ea typeface="Bebas Neue"/>
                <a:cs typeface="Bebas Neue"/>
                <a:sym typeface="Bebas Neue"/>
              </a:rPr>
              <a:t>seconde nature|ZINC</a:t>
            </a:r>
            <a:endParaRPr sz="2000">
              <a:solidFill>
                <a:srgbClr val="398FA1"/>
              </a:solidFill>
              <a:latin typeface="Bebas Neue"/>
              <a:ea typeface="Bebas Neue"/>
              <a:cs typeface="Bebas Neue"/>
              <a:sym typeface="Bebas Neue"/>
            </a:endParaRPr>
          </a:p>
        </p:txBody>
      </p:sp>
      <p:sp>
        <p:nvSpPr>
          <p:cNvPr id="150" name="Google Shape;150;p16"/>
          <p:cNvSpPr txBox="1"/>
          <p:nvPr/>
        </p:nvSpPr>
        <p:spPr>
          <a:xfrm>
            <a:off x="5403900" y="985050"/>
            <a:ext cx="3216600" cy="1031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chemeClr val="dk1"/>
              </a:buClr>
              <a:buSzPts val="1100"/>
              <a:buFont typeface="Arial"/>
              <a:buNone/>
            </a:pPr>
            <a:r>
              <a:rPr lang="fr" sz="1100">
                <a:solidFill>
                  <a:schemeClr val="lt1"/>
                </a:solidFill>
                <a:latin typeface="Oswald Light"/>
                <a:ea typeface="Oswald Light"/>
                <a:cs typeface="Oswald Light"/>
                <a:sym typeface="Oswald Light"/>
              </a:rPr>
              <a:t>Incubateurs des Imaginaires Numériques, SECONDE NATURE et ZINC travaillent depuis de nombreuses années à promouvoir et faire émerger la création contemporaine, comprendre le monde en régime numérique et aider les publics à s’approprier les technologies pour développer la créativité et l’émancipation.</a:t>
            </a:r>
            <a:endParaRPr sz="800">
              <a:solidFill>
                <a:schemeClr val="lt1"/>
              </a:solidFill>
              <a:latin typeface="Oswald"/>
              <a:ea typeface="Oswald"/>
              <a:cs typeface="Oswald"/>
              <a:sym typeface="Oswald"/>
            </a:endParaRPr>
          </a:p>
        </p:txBody>
      </p:sp>
      <p:sp>
        <p:nvSpPr>
          <p:cNvPr id="151" name="Google Shape;151;p16"/>
          <p:cNvSpPr/>
          <p:nvPr/>
        </p:nvSpPr>
        <p:spPr>
          <a:xfrm>
            <a:off x="704422" y="1227190"/>
            <a:ext cx="193800" cy="193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6"/>
          <p:cNvSpPr/>
          <p:nvPr/>
        </p:nvSpPr>
        <p:spPr>
          <a:xfrm>
            <a:off x="735159" y="1256998"/>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6"/>
          <p:cNvSpPr/>
          <p:nvPr/>
        </p:nvSpPr>
        <p:spPr>
          <a:xfrm>
            <a:off x="704422" y="1704028"/>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6"/>
          <p:cNvSpPr/>
          <p:nvPr/>
        </p:nvSpPr>
        <p:spPr>
          <a:xfrm>
            <a:off x="735159" y="1733836"/>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6"/>
          <p:cNvSpPr/>
          <p:nvPr/>
        </p:nvSpPr>
        <p:spPr>
          <a:xfrm>
            <a:off x="704422" y="2240665"/>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6"/>
          <p:cNvSpPr/>
          <p:nvPr/>
        </p:nvSpPr>
        <p:spPr>
          <a:xfrm>
            <a:off x="735159" y="2270473"/>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7" name="Google Shape;157;p16"/>
          <p:cNvCxnSpPr/>
          <p:nvPr/>
        </p:nvCxnSpPr>
        <p:spPr>
          <a:xfrm rot="10800000">
            <a:off x="801019" y="255429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58" name="Google Shape;158;p16"/>
          <p:cNvCxnSpPr/>
          <p:nvPr/>
        </p:nvCxnSpPr>
        <p:spPr>
          <a:xfrm rot="10800000">
            <a:off x="789119" y="1494183"/>
            <a:ext cx="0" cy="128400"/>
          </a:xfrm>
          <a:prstGeom prst="straightConnector1">
            <a:avLst/>
          </a:prstGeom>
          <a:noFill/>
          <a:ln w="38100" cap="flat" cmpd="sng">
            <a:solidFill>
              <a:schemeClr val="lt1"/>
            </a:solidFill>
            <a:prstDash val="solid"/>
            <a:round/>
            <a:headEnd type="none" w="med" len="med"/>
            <a:tailEnd type="none" w="med" len="med"/>
          </a:ln>
        </p:spPr>
      </p:cxnSp>
      <p:sp>
        <p:nvSpPr>
          <p:cNvPr id="159" name="Google Shape;159;p16"/>
          <p:cNvSpPr txBox="1"/>
          <p:nvPr/>
        </p:nvSpPr>
        <p:spPr>
          <a:xfrm>
            <a:off x="1037250" y="1076775"/>
            <a:ext cx="36804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PRODUCTION </a:t>
            </a:r>
            <a:endParaRPr>
              <a:solidFill>
                <a:srgbClr val="398FA1"/>
              </a:solidFill>
              <a:latin typeface="Bebas Neue"/>
              <a:ea typeface="Bebas Neue"/>
              <a:cs typeface="Bebas Neue"/>
              <a:sym typeface="Bebas Neue"/>
            </a:endParaRPr>
          </a:p>
          <a:p>
            <a:pPr marL="0" lvl="0" indent="0" algn="l" rtl="0">
              <a:spcBef>
                <a:spcPts val="0"/>
              </a:spcBef>
              <a:spcAft>
                <a:spcPts val="0"/>
              </a:spcAft>
              <a:buClr>
                <a:schemeClr val="dk1"/>
              </a:buClr>
              <a:buSzPts val="1100"/>
              <a:buFont typeface="Arial"/>
              <a:buNone/>
            </a:pPr>
            <a:r>
              <a:rPr lang="fr" sz="1300">
                <a:solidFill>
                  <a:srgbClr val="398FA1"/>
                </a:solidFill>
                <a:latin typeface="Bebas Neue"/>
                <a:ea typeface="Bebas Neue"/>
                <a:cs typeface="Bebas Neue"/>
                <a:sym typeface="Bebas Neue"/>
              </a:rPr>
              <a:t>LA PLATEFORME chroniques</a:t>
            </a:r>
            <a:endParaRPr>
              <a:solidFill>
                <a:srgbClr val="398FA1"/>
              </a:solidFill>
              <a:latin typeface="Bebas Neue"/>
              <a:ea typeface="Bebas Neue"/>
              <a:cs typeface="Bebas Neue"/>
              <a:sym typeface="Bebas Neue"/>
            </a:endParaRPr>
          </a:p>
          <a:p>
            <a:pPr marL="0" lvl="0" indent="0" algn="l" rtl="0">
              <a:spcBef>
                <a:spcPts val="0"/>
              </a:spcBef>
              <a:spcAft>
                <a:spcPts val="0"/>
              </a:spcAft>
              <a:buNone/>
            </a:pPr>
            <a:endParaRPr sz="1300">
              <a:solidFill>
                <a:srgbClr val="398FA1"/>
              </a:solidFill>
              <a:latin typeface="Bebas Neue"/>
              <a:ea typeface="Bebas Neue"/>
              <a:cs typeface="Bebas Neue"/>
              <a:sym typeface="Bebas Neue"/>
            </a:endParaRPr>
          </a:p>
        </p:txBody>
      </p:sp>
      <p:sp>
        <p:nvSpPr>
          <p:cNvPr id="160" name="Google Shape;160;p16"/>
          <p:cNvSpPr txBox="1"/>
          <p:nvPr/>
        </p:nvSpPr>
        <p:spPr>
          <a:xfrm>
            <a:off x="1037245" y="2149013"/>
            <a:ext cx="3430800" cy="1123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TRANSMISSIOn</a:t>
            </a:r>
            <a:endParaRPr>
              <a:solidFill>
                <a:srgbClr val="398FA1"/>
              </a:solidFill>
              <a:latin typeface="Bebas Neue"/>
              <a:ea typeface="Bebas Neue"/>
              <a:cs typeface="Bebas Neue"/>
              <a:sym typeface="Bebas Neue"/>
            </a:endParaRPr>
          </a:p>
          <a:p>
            <a:pPr marL="0" lvl="0" indent="0" algn="l" rtl="0">
              <a:spcBef>
                <a:spcPts val="0"/>
              </a:spcBef>
              <a:spcAft>
                <a:spcPts val="0"/>
              </a:spcAft>
              <a:buNone/>
            </a:pPr>
            <a:r>
              <a:rPr lang="fr" sz="1300">
                <a:solidFill>
                  <a:srgbClr val="398FA1"/>
                </a:solidFill>
                <a:latin typeface="Bebas Neue"/>
                <a:ea typeface="Bebas Neue"/>
                <a:cs typeface="Bebas Neue"/>
                <a:sym typeface="Bebas Neue"/>
              </a:rPr>
              <a:t>ATELIERS TOUT PUBLIC — FAMILLE — SCOLAIRES — JEUNESSE</a:t>
            </a:r>
            <a:endParaRPr sz="1300">
              <a:solidFill>
                <a:srgbClr val="398FA1"/>
              </a:solidFill>
              <a:latin typeface="Bebas Neue"/>
              <a:ea typeface="Bebas Neue"/>
              <a:cs typeface="Bebas Neue"/>
              <a:sym typeface="Bebas Neue"/>
            </a:endParaRPr>
          </a:p>
          <a:p>
            <a:pPr marL="0" lvl="0" indent="0" algn="l" rtl="0">
              <a:spcBef>
                <a:spcPts val="0"/>
              </a:spcBef>
              <a:spcAft>
                <a:spcPts val="0"/>
              </a:spcAft>
              <a:buNone/>
            </a:pPr>
            <a:endParaRPr sz="700">
              <a:solidFill>
                <a:srgbClr val="398FA1"/>
              </a:solidFill>
              <a:latin typeface="Bebas Neue"/>
              <a:ea typeface="Bebas Neue"/>
              <a:cs typeface="Bebas Neue"/>
              <a:sym typeface="Bebas Neue"/>
            </a:endParaRPr>
          </a:p>
          <a:p>
            <a:pPr marL="0" lvl="0" indent="0" algn="l" rtl="0">
              <a:spcBef>
                <a:spcPts val="0"/>
              </a:spcBef>
              <a:spcAft>
                <a:spcPts val="0"/>
              </a:spcAft>
              <a:buNone/>
            </a:pPr>
            <a:r>
              <a:rPr lang="fr">
                <a:solidFill>
                  <a:srgbClr val="398FA1"/>
                </a:solidFill>
                <a:latin typeface="Bebas Neue"/>
                <a:ea typeface="Bebas Neue"/>
                <a:cs typeface="Bebas Neue"/>
                <a:sym typeface="Bebas Neue"/>
              </a:rPr>
              <a:t>La Biennale des imaginaires numériques</a:t>
            </a:r>
            <a:endParaRPr>
              <a:solidFill>
                <a:srgbClr val="398FA1"/>
              </a:solidFill>
              <a:latin typeface="Bebas Neue"/>
              <a:ea typeface="Bebas Neue"/>
              <a:cs typeface="Bebas Neue"/>
              <a:sym typeface="Bebas Neue"/>
            </a:endParaRPr>
          </a:p>
          <a:p>
            <a:pPr marL="0" lvl="0" indent="0" algn="l" rtl="0">
              <a:spcBef>
                <a:spcPts val="0"/>
              </a:spcBef>
              <a:spcAft>
                <a:spcPts val="0"/>
              </a:spcAft>
              <a:buNone/>
            </a:pPr>
            <a:r>
              <a:rPr lang="fr" sz="1300">
                <a:solidFill>
                  <a:srgbClr val="398FA1"/>
                </a:solidFill>
                <a:latin typeface="Bebas Neue"/>
                <a:ea typeface="Bebas Neue"/>
                <a:cs typeface="Bebas Neue"/>
                <a:sym typeface="Bebas Neue"/>
              </a:rPr>
              <a:t>De Novembre à Janvier — tous les deux ans</a:t>
            </a:r>
            <a:endParaRPr>
              <a:solidFill>
                <a:srgbClr val="398FA1"/>
              </a:solidFill>
              <a:latin typeface="Bebas Neue"/>
              <a:ea typeface="Bebas Neue"/>
              <a:cs typeface="Bebas Neue"/>
              <a:sym typeface="Bebas Neue"/>
            </a:endParaRPr>
          </a:p>
        </p:txBody>
      </p:sp>
      <p:sp>
        <p:nvSpPr>
          <p:cNvPr id="161" name="Google Shape;161;p16"/>
          <p:cNvSpPr txBox="1"/>
          <p:nvPr/>
        </p:nvSpPr>
        <p:spPr>
          <a:xfrm>
            <a:off x="1037250" y="1588975"/>
            <a:ext cx="33063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a:solidFill>
                  <a:srgbClr val="398FA1"/>
                </a:solidFill>
                <a:latin typeface="Bebas Neue"/>
                <a:ea typeface="Bebas Neue"/>
                <a:cs typeface="Bebas Neue"/>
                <a:sym typeface="Bebas Neue"/>
              </a:rPr>
              <a:t>DIFFUSION </a:t>
            </a:r>
            <a:endParaRPr>
              <a:solidFill>
                <a:srgbClr val="398FA1"/>
              </a:solidFill>
              <a:latin typeface="Bebas Neue"/>
              <a:ea typeface="Bebas Neue"/>
              <a:cs typeface="Bebas Neue"/>
              <a:sym typeface="Bebas Neue"/>
            </a:endParaRPr>
          </a:p>
          <a:p>
            <a:pPr marL="0" lvl="0" indent="0" algn="l" rtl="0">
              <a:spcBef>
                <a:spcPts val="0"/>
              </a:spcBef>
              <a:spcAft>
                <a:spcPts val="0"/>
              </a:spcAft>
              <a:buNone/>
            </a:pPr>
            <a:r>
              <a:rPr lang="fr" sz="1300">
                <a:solidFill>
                  <a:srgbClr val="398FA1"/>
                </a:solidFill>
                <a:latin typeface="Bebas Neue"/>
                <a:ea typeface="Bebas Neue"/>
                <a:cs typeface="Bebas Neue"/>
                <a:sym typeface="Bebas Neue"/>
              </a:rPr>
              <a:t>Expositions — Concerts — performances — espace public </a:t>
            </a:r>
            <a:endParaRPr sz="1300">
              <a:solidFill>
                <a:srgbClr val="398FA1"/>
              </a:solidFill>
              <a:latin typeface="Bebas Neue"/>
              <a:ea typeface="Bebas Neue"/>
              <a:cs typeface="Bebas Neue"/>
              <a:sym typeface="Bebas Neue"/>
            </a:endParaRPr>
          </a:p>
        </p:txBody>
      </p:sp>
      <p:pic>
        <p:nvPicPr>
          <p:cNvPr id="162" name="Google Shape;162;p16">
            <a:hlinkClick r:id="rId6"/>
          </p:cNvPr>
          <p:cNvPicPr preferRelativeResize="0"/>
          <p:nvPr/>
        </p:nvPicPr>
        <p:blipFill rotWithShape="1">
          <a:blip r:embed="rId7" cstate="hqprint">
            <a:alphaModFix/>
            <a:extLst>
              <a:ext uri="{28A0092B-C50C-407E-A947-70E740481C1C}">
                <a14:useLocalDpi xmlns:a14="http://schemas.microsoft.com/office/drawing/2010/main"/>
              </a:ext>
            </a:extLst>
          </a:blip>
          <a:srcRect/>
          <a:stretch/>
        </p:blipFill>
        <p:spPr>
          <a:xfrm>
            <a:off x="5204200" y="2145314"/>
            <a:ext cx="3552900" cy="2368012"/>
          </a:xfrm>
          <a:prstGeom prst="rect">
            <a:avLst/>
          </a:prstGeom>
          <a:noFill/>
          <a:ln>
            <a:noFill/>
          </a:ln>
        </p:spPr>
      </p:pic>
      <p:cxnSp>
        <p:nvCxnSpPr>
          <p:cNvPr id="163" name="Google Shape;163;p16"/>
          <p:cNvCxnSpPr/>
          <p:nvPr/>
        </p:nvCxnSpPr>
        <p:spPr>
          <a:xfrm rot="10800000">
            <a:off x="789119" y="1981158"/>
            <a:ext cx="0" cy="128400"/>
          </a:xfrm>
          <a:prstGeom prst="straightConnector1">
            <a:avLst/>
          </a:prstGeom>
          <a:noFill/>
          <a:ln w="38100" cap="flat" cmpd="sng">
            <a:solidFill>
              <a:schemeClr val="lt1"/>
            </a:solidFill>
            <a:prstDash val="solid"/>
            <a:round/>
            <a:headEnd type="none" w="med" len="med"/>
            <a:tailEnd type="none" w="med" len="med"/>
          </a:ln>
        </p:spPr>
      </p:cxnSp>
      <p:sp>
        <p:nvSpPr>
          <p:cNvPr id="164" name="Google Shape;164;p16"/>
          <p:cNvSpPr txBox="1"/>
          <p:nvPr/>
        </p:nvSpPr>
        <p:spPr>
          <a:xfrm>
            <a:off x="995525" y="223450"/>
            <a:ext cx="21174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3000">
                <a:solidFill>
                  <a:srgbClr val="398FA1"/>
                </a:solidFill>
                <a:latin typeface="Bebas Neue"/>
                <a:ea typeface="Bebas Neue"/>
                <a:cs typeface="Bebas Neue"/>
                <a:sym typeface="Bebas Neue"/>
              </a:rPr>
              <a:t>chroniques</a:t>
            </a:r>
            <a:endParaRPr sz="3000">
              <a:solidFill>
                <a:srgbClr val="398FA1"/>
              </a:solidFill>
              <a:latin typeface="Bebas Neue"/>
              <a:ea typeface="Bebas Neue"/>
              <a:cs typeface="Bebas Neue"/>
              <a:sym typeface="Bebas Neue"/>
            </a:endParaRPr>
          </a:p>
        </p:txBody>
      </p:sp>
      <p:sp>
        <p:nvSpPr>
          <p:cNvPr id="165" name="Google Shape;165;p16"/>
          <p:cNvSpPr txBox="1"/>
          <p:nvPr/>
        </p:nvSpPr>
        <p:spPr>
          <a:xfrm>
            <a:off x="1037238" y="3192275"/>
            <a:ext cx="2630400" cy="885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1100" b="1">
                <a:solidFill>
                  <a:srgbClr val="188D9D"/>
                </a:solidFill>
                <a:latin typeface="Oswald"/>
                <a:ea typeface="Oswald"/>
                <a:cs typeface="Oswald"/>
                <a:sym typeface="Oswald"/>
              </a:rPr>
              <a:t>2018 — LA LÉVITATION</a:t>
            </a:r>
            <a:endParaRPr sz="11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4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100" b="1">
                <a:solidFill>
                  <a:srgbClr val="188D9D"/>
                </a:solidFill>
                <a:latin typeface="Oswald"/>
                <a:ea typeface="Oswald"/>
                <a:cs typeface="Oswald"/>
                <a:sym typeface="Oswald"/>
              </a:rPr>
              <a:t>2020 — L’ÉTERNITÉ</a:t>
            </a:r>
            <a:endParaRPr sz="11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400" b="1">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100" b="1">
                <a:solidFill>
                  <a:srgbClr val="188D9D"/>
                </a:solidFill>
                <a:latin typeface="Oswald"/>
                <a:ea typeface="Oswald"/>
                <a:cs typeface="Oswald"/>
                <a:sym typeface="Oswald"/>
              </a:rPr>
              <a:t>2022 — LA NUIT</a:t>
            </a:r>
            <a:endParaRPr sz="1100" b="1">
              <a:solidFill>
                <a:srgbClr val="188D9D"/>
              </a:solidFill>
              <a:latin typeface="Oswald"/>
              <a:ea typeface="Oswald"/>
              <a:cs typeface="Oswald"/>
              <a:sym typeface="Oswald"/>
            </a:endParaRPr>
          </a:p>
        </p:txBody>
      </p:sp>
      <p:sp>
        <p:nvSpPr>
          <p:cNvPr id="166" name="Google Shape;166;p16"/>
          <p:cNvSpPr txBox="1"/>
          <p:nvPr/>
        </p:nvSpPr>
        <p:spPr>
          <a:xfrm>
            <a:off x="995513" y="4240463"/>
            <a:ext cx="26304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1800" b="1">
                <a:solidFill>
                  <a:srgbClr val="188D9D"/>
                </a:solidFill>
                <a:latin typeface="Oswald"/>
                <a:ea typeface="Oswald"/>
                <a:cs typeface="Oswald"/>
                <a:sym typeface="Oswald"/>
              </a:rPr>
              <a:t>🔗 </a:t>
            </a:r>
            <a:r>
              <a:rPr lang="fr" sz="1800" b="1" u="sng">
                <a:solidFill>
                  <a:srgbClr val="398FA1"/>
                </a:solidFill>
                <a:latin typeface="Oswald"/>
                <a:ea typeface="Oswald"/>
                <a:cs typeface="Oswald"/>
                <a:sym typeface="Oswald"/>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Chroniques.org</a:t>
            </a:r>
            <a:endParaRPr sz="1800" b="1" u="sng">
              <a:solidFill>
                <a:srgbClr val="398FA1"/>
              </a:solidFill>
              <a:latin typeface="Oswald"/>
              <a:ea typeface="Oswald"/>
              <a:cs typeface="Oswald"/>
              <a:sym typeface="Oswald"/>
            </a:endParaRPr>
          </a:p>
        </p:txBody>
      </p:sp>
      <p:sp>
        <p:nvSpPr>
          <p:cNvPr id="167" name="Google Shape;167;p16"/>
          <p:cNvSpPr/>
          <p:nvPr/>
        </p:nvSpPr>
        <p:spPr>
          <a:xfrm>
            <a:off x="705297" y="2826840"/>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736034" y="2856648"/>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16"/>
          <p:cNvCxnSpPr/>
          <p:nvPr/>
        </p:nvCxnSpPr>
        <p:spPr>
          <a:xfrm rot="5400000">
            <a:off x="524178" y="3109148"/>
            <a:ext cx="165000" cy="168600"/>
          </a:xfrm>
          <a:prstGeom prst="straightConnector1">
            <a:avLst/>
          </a:prstGeom>
          <a:noFill/>
          <a:ln w="38100" cap="flat" cmpd="sng">
            <a:solidFill>
              <a:schemeClr val="lt1"/>
            </a:solidFill>
            <a:prstDash val="solid"/>
            <a:round/>
            <a:headEnd type="none" w="med" len="med"/>
            <a:tailEnd type="none" w="med" len="med"/>
          </a:ln>
        </p:spPr>
      </p:cxnSp>
      <p:cxnSp>
        <p:nvCxnSpPr>
          <p:cNvPr id="170" name="Google Shape;170;p16"/>
          <p:cNvCxnSpPr/>
          <p:nvPr/>
        </p:nvCxnSpPr>
        <p:spPr>
          <a:xfrm rot="5400000">
            <a:off x="506303" y="2929747"/>
            <a:ext cx="32100" cy="213900"/>
          </a:xfrm>
          <a:prstGeom prst="straightConnector1">
            <a:avLst/>
          </a:prstGeom>
          <a:noFill/>
          <a:ln w="38100" cap="flat" cmpd="sng">
            <a:solidFill>
              <a:schemeClr val="lt1"/>
            </a:solidFill>
            <a:prstDash val="solid"/>
            <a:round/>
            <a:headEnd type="none" w="med" len="med"/>
            <a:tailEnd type="none" w="med" len="med"/>
          </a:ln>
        </p:spPr>
      </p:cxnSp>
      <p:cxnSp>
        <p:nvCxnSpPr>
          <p:cNvPr id="171" name="Google Shape;171;p16"/>
          <p:cNvCxnSpPr/>
          <p:nvPr/>
        </p:nvCxnSpPr>
        <p:spPr>
          <a:xfrm rot="-5400000">
            <a:off x="694072" y="3220772"/>
            <a:ext cx="2139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175"/>
        <p:cNvGrpSpPr/>
        <p:nvPr/>
      </p:nvGrpSpPr>
      <p:grpSpPr>
        <a:xfrm>
          <a:off x="0" y="0"/>
          <a:ext cx="0" cy="0"/>
          <a:chOff x="0" y="0"/>
          <a:chExt cx="0" cy="0"/>
        </a:xfrm>
      </p:grpSpPr>
      <p:sp>
        <p:nvSpPr>
          <p:cNvPr id="176" name="Google Shape;176;p17"/>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7" name="Google Shape;177;p17"/>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5785975" y="1015425"/>
            <a:ext cx="2939577" cy="3393627"/>
          </a:xfrm>
          <a:prstGeom prst="rect">
            <a:avLst/>
          </a:prstGeom>
          <a:noFill/>
          <a:ln>
            <a:noFill/>
          </a:ln>
        </p:spPr>
      </p:pic>
      <p:cxnSp>
        <p:nvCxnSpPr>
          <p:cNvPr id="178" name="Google Shape;178;p17"/>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79" name="Google Shape;179;p17"/>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80" name="Google Shape;180;p17"/>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81" name="Google Shape;181;p17"/>
          <p:cNvCxnSpPr/>
          <p:nvPr/>
        </p:nvCxnSpPr>
        <p:spPr>
          <a:xfrm rot="10800000">
            <a:off x="631125" y="4834525"/>
            <a:ext cx="0" cy="128400"/>
          </a:xfrm>
          <a:prstGeom prst="straightConnector1">
            <a:avLst/>
          </a:prstGeom>
          <a:noFill/>
          <a:ln w="38100" cap="flat" cmpd="sng">
            <a:solidFill>
              <a:schemeClr val="lt1"/>
            </a:solidFill>
            <a:prstDash val="solid"/>
            <a:round/>
            <a:headEnd type="none" w="med" len="med"/>
            <a:tailEnd type="none" w="med" len="med"/>
          </a:ln>
        </p:spPr>
      </p:cxnSp>
      <p:pic>
        <p:nvPicPr>
          <p:cNvPr id="182" name="Google Shape;182;p17"/>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341825" y="-5343"/>
            <a:ext cx="4042100" cy="675500"/>
          </a:xfrm>
          <a:prstGeom prst="rect">
            <a:avLst/>
          </a:prstGeom>
          <a:noFill/>
          <a:ln>
            <a:noFill/>
          </a:ln>
        </p:spPr>
      </p:pic>
      <p:sp>
        <p:nvSpPr>
          <p:cNvPr id="183" name="Google Shape;183;p17"/>
          <p:cNvSpPr txBox="1"/>
          <p:nvPr/>
        </p:nvSpPr>
        <p:spPr>
          <a:xfrm>
            <a:off x="2673325" y="113700"/>
            <a:ext cx="31938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La réalité augmentée</a:t>
            </a:r>
            <a:endParaRPr sz="2000" i="1">
              <a:solidFill>
                <a:schemeClr val="lt1"/>
              </a:solidFill>
              <a:latin typeface="Bebas Neue"/>
              <a:ea typeface="Bebas Neue"/>
              <a:cs typeface="Bebas Neue"/>
              <a:sym typeface="Bebas Neue"/>
            </a:endParaRPr>
          </a:p>
        </p:txBody>
      </p:sp>
      <p:cxnSp>
        <p:nvCxnSpPr>
          <p:cNvPr id="184" name="Google Shape;184;p17"/>
          <p:cNvCxnSpPr/>
          <p:nvPr/>
        </p:nvCxnSpPr>
        <p:spPr>
          <a:xfrm>
            <a:off x="2598550" y="1015425"/>
            <a:ext cx="288600" cy="0"/>
          </a:xfrm>
          <a:prstGeom prst="straightConnector1">
            <a:avLst/>
          </a:prstGeom>
          <a:noFill/>
          <a:ln w="28575" cap="flat" cmpd="sng">
            <a:solidFill>
              <a:srgbClr val="398FA1"/>
            </a:solidFill>
            <a:prstDash val="solid"/>
            <a:round/>
            <a:headEnd type="none" w="med" len="med"/>
            <a:tailEnd type="triangle" w="med" len="med"/>
          </a:ln>
        </p:spPr>
      </p:cxnSp>
      <p:sp>
        <p:nvSpPr>
          <p:cNvPr id="185" name="Google Shape;185;p17"/>
          <p:cNvSpPr txBox="1"/>
          <p:nvPr/>
        </p:nvSpPr>
        <p:spPr>
          <a:xfrm>
            <a:off x="2887150" y="807675"/>
            <a:ext cx="2544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Qu’est-ce que la réalité augmentée ?</a:t>
            </a:r>
            <a:endParaRPr sz="1500">
              <a:solidFill>
                <a:srgbClr val="398FA1"/>
              </a:solidFill>
              <a:latin typeface="Bebas Neue"/>
              <a:ea typeface="Bebas Neue"/>
              <a:cs typeface="Bebas Neue"/>
              <a:sym typeface="Bebas Neue"/>
            </a:endParaRPr>
          </a:p>
        </p:txBody>
      </p:sp>
      <p:cxnSp>
        <p:nvCxnSpPr>
          <p:cNvPr id="186" name="Google Shape;186;p17"/>
          <p:cNvCxnSpPr/>
          <p:nvPr/>
        </p:nvCxnSpPr>
        <p:spPr>
          <a:xfrm>
            <a:off x="2724075" y="2451325"/>
            <a:ext cx="288600" cy="0"/>
          </a:xfrm>
          <a:prstGeom prst="straightConnector1">
            <a:avLst/>
          </a:prstGeom>
          <a:noFill/>
          <a:ln w="28575" cap="flat" cmpd="sng">
            <a:solidFill>
              <a:srgbClr val="398FA1"/>
            </a:solidFill>
            <a:prstDash val="solid"/>
            <a:round/>
            <a:headEnd type="none" w="med" len="med"/>
            <a:tailEnd type="triangle" w="med" len="med"/>
          </a:ln>
        </p:spPr>
      </p:cxnSp>
      <p:sp>
        <p:nvSpPr>
          <p:cNvPr id="187" name="Google Shape;187;p17"/>
          <p:cNvSpPr txBox="1"/>
          <p:nvPr/>
        </p:nvSpPr>
        <p:spPr>
          <a:xfrm>
            <a:off x="3066474" y="2243575"/>
            <a:ext cx="21765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Quelques exemples … </a:t>
            </a:r>
            <a:endParaRPr sz="1500">
              <a:solidFill>
                <a:srgbClr val="398FA1"/>
              </a:solidFill>
              <a:latin typeface="Bebas Neue"/>
              <a:ea typeface="Bebas Neue"/>
              <a:cs typeface="Bebas Neue"/>
              <a:sym typeface="Bebas Neue"/>
            </a:endParaRPr>
          </a:p>
        </p:txBody>
      </p:sp>
      <p:cxnSp>
        <p:nvCxnSpPr>
          <p:cNvPr id="188" name="Google Shape;188;p17"/>
          <p:cNvCxnSpPr/>
          <p:nvPr/>
        </p:nvCxnSpPr>
        <p:spPr>
          <a:xfrm rot="10800000">
            <a:off x="631125" y="368397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89" name="Google Shape;189;p17"/>
          <p:cNvCxnSpPr/>
          <p:nvPr/>
        </p:nvCxnSpPr>
        <p:spPr>
          <a:xfrm rot="10800000">
            <a:off x="631125" y="3419990"/>
            <a:ext cx="0" cy="128400"/>
          </a:xfrm>
          <a:prstGeom prst="straightConnector1">
            <a:avLst/>
          </a:prstGeom>
          <a:noFill/>
          <a:ln w="38100" cap="flat" cmpd="sng">
            <a:solidFill>
              <a:schemeClr val="lt1"/>
            </a:solidFill>
            <a:prstDash val="solid"/>
            <a:round/>
            <a:headEnd type="none" w="med" len="med"/>
            <a:tailEnd type="none" w="med" len="med"/>
          </a:ln>
        </p:spPr>
      </p:cxnSp>
      <p:sp>
        <p:nvSpPr>
          <p:cNvPr id="190" name="Google Shape;190;p17"/>
          <p:cNvSpPr txBox="1"/>
          <p:nvPr/>
        </p:nvSpPr>
        <p:spPr>
          <a:xfrm>
            <a:off x="2673325" y="1101550"/>
            <a:ext cx="2841300" cy="1006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200">
                <a:solidFill>
                  <a:srgbClr val="398FA1"/>
                </a:solidFill>
                <a:latin typeface="Oswald Light"/>
                <a:ea typeface="Oswald Light"/>
                <a:cs typeface="Oswald Light"/>
                <a:sym typeface="Oswald Light"/>
              </a:rPr>
              <a:t>La réalité augmentée désigne une interface virtuelle, en 2D ou en 3D, qui vient enrichir la réalité en y superposant des informations complémentaires.</a:t>
            </a:r>
            <a:endParaRPr sz="1200">
              <a:solidFill>
                <a:srgbClr val="398FA1"/>
              </a:solidFill>
              <a:latin typeface="Oswald Light"/>
              <a:ea typeface="Oswald Light"/>
              <a:cs typeface="Oswald Light"/>
              <a:sym typeface="Oswald Light"/>
            </a:endParaRPr>
          </a:p>
        </p:txBody>
      </p:sp>
      <p:pic>
        <p:nvPicPr>
          <p:cNvPr id="191" name="Google Shape;191;p17"/>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3979873" y="2881000"/>
            <a:ext cx="788579" cy="788600"/>
          </a:xfrm>
          <a:prstGeom prst="rect">
            <a:avLst/>
          </a:prstGeom>
          <a:noFill/>
          <a:ln>
            <a:noFill/>
          </a:ln>
        </p:spPr>
      </p:pic>
      <p:pic>
        <p:nvPicPr>
          <p:cNvPr id="192" name="Google Shape;192;p17" descr="Comment fonctionne la réalité augmentée (ra) ? &#10;&#10;La réalité augmentée se définit comme une interface entre des données “virtuelles” et le monde réel avec laquelle l’utilisateur va pouvoir interagir.&#10;&#10;&#10;Vous avez besoin d’un outil de sensibilisation alors réservez le bus des technologies® ! &#10;Retrouvez nous sur notre site web : http://lebusdestechnologies.fr/fr/&#10;&#10;Facebook : https://fr-fr.facebook.com/lebusdestechnologies/&#10;Twitter : https://twitter.com/BusTechnologies&#10;Instagram : https://www.instagram.com/lebusdestechnologies/&#10;Linkedin : https://www.linkedin.com/company/15220453&#10;Google + : https://plus.google.com/105414283256932941900&#10;&#10;La réalité augmentée &#10;Qu'est-ce que c'est ?&#10;La réalité augmentée est une technologie informatique qui superpose en temps réel des infos numériques entre notre œil et le monde réel. Il existe 4 sortes de réalité augmentée. Tout d’abord la réalité documentée. Des informations virtuelles sont affichées en superposition de la vision du monde réel par exemple elles informent le touriste sur le nom des rues. Ensuite, il y a la réalité à perception augmentée. C’est l’incrustation des contours d’objets qui sont peu visibles dans les nuages ou la fumée voire complètement invisibles comme les contours d’un organe interne lors d’une intervention chirurgicale. Vient l’association géométrique du monde réel avec un monde virtuel composée d’objets virtuels en 3D intégrés aux objets réels. C’est l’exemple de la pièce vide aménagée virtuellement avec les futurs meubles visibles sur l’écran d’une tablette tout en étant dans la pièce Enfin, il y a l’intégration du monde réel avec un monde virtuel Les objets virtuels sont modélisés en tenant compte de leurs propriétés physiques ainsi que des connaissances sur la scène et sur ses objets. Une voiture virtuelle roule sur un terrain réel et l’utilisateur peut bouger la voiture ou entrer en collision. Alors comment ça marche ? A travers un casque ou une paire de lunettes à écrans semi-transparents c’est la vision directe. Ou à l’aide d’une caméra qui filme le monde réel et affiche ses images sur un écran de type tablette smartphone. C’est la vision indirecte. Mais où la trouve-t-on ? Lors de formation l’apprenant s’essaie sur des dispositifs de simulation au montage ou démontage de pièces mécaniques ou encore à des programmes de pilotage. Dans le domaine de la maintenance industrielle le technicien peut voir les parties cachées des mécanismes ou des câblages électriques. Elle peut aussi donner des informations techniques sur le montage ou démontage d’automobile. Dans le secteur industriel elle sert de guide à l’assemblage d’objets à l’intégration visuelle de prototypes dans un environnement réel. Et demain verra apparaître bien d’autres applications !" title="Comment fonctionne la réalité augmentée (ra) ?">
            <a:hlinkClick r:id="rId6"/>
          </p:cNvPr>
          <p:cNvPicPr preferRelativeResize="0"/>
          <p:nvPr/>
        </p:nvPicPr>
        <p:blipFill>
          <a:blip r:embed="rId7">
            <a:alphaModFix/>
          </a:blip>
          <a:stretch>
            <a:fillRect/>
          </a:stretch>
        </p:blipFill>
        <p:spPr>
          <a:xfrm>
            <a:off x="0" y="3349425"/>
            <a:ext cx="2341800" cy="1585950"/>
          </a:xfrm>
          <a:prstGeom prst="rect">
            <a:avLst/>
          </a:prstGeom>
          <a:noFill/>
          <a:ln>
            <a:noFill/>
          </a:ln>
        </p:spPr>
      </p:pic>
      <p:sp>
        <p:nvSpPr>
          <p:cNvPr id="193" name="Google Shape;193;p17"/>
          <p:cNvSpPr txBox="1"/>
          <p:nvPr/>
        </p:nvSpPr>
        <p:spPr>
          <a:xfrm>
            <a:off x="5846150" y="1015425"/>
            <a:ext cx="2841300" cy="35556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fr" sz="1200" b="1">
                <a:solidFill>
                  <a:srgbClr val="398FA1"/>
                </a:solidFill>
                <a:latin typeface="Oswald"/>
                <a:ea typeface="Oswald"/>
                <a:cs typeface="Oswald"/>
                <a:sym typeface="Oswald"/>
              </a:rPr>
              <a:t>1 DEVICE — 1 MARQUEUR ou DÉCLENCHEUR – 1 CONTENU</a:t>
            </a:r>
            <a:endParaRPr sz="1200" b="1">
              <a:solidFill>
                <a:srgbClr val="398FA1"/>
              </a:solidFill>
              <a:latin typeface="Oswald"/>
              <a:ea typeface="Oswald"/>
              <a:cs typeface="Oswald"/>
              <a:sym typeface="Oswald"/>
            </a:endParaRPr>
          </a:p>
          <a:p>
            <a:pPr marL="0" lvl="0" indent="0" algn="l" rtl="0">
              <a:lnSpc>
                <a:spcPct val="115000"/>
              </a:lnSpc>
              <a:spcBef>
                <a:spcPts val="0"/>
              </a:spcBef>
              <a:spcAft>
                <a:spcPts val="0"/>
              </a:spcAft>
              <a:buNone/>
            </a:pPr>
            <a:endParaRPr sz="1200" b="1">
              <a:solidFill>
                <a:srgbClr val="398FA1"/>
              </a:solidFill>
              <a:latin typeface="Oswald"/>
              <a:ea typeface="Oswald"/>
              <a:cs typeface="Oswald"/>
              <a:sym typeface="Oswald"/>
            </a:endParaRPr>
          </a:p>
          <a:p>
            <a:pPr marL="0" lvl="0" indent="0" algn="just" rtl="0">
              <a:lnSpc>
                <a:spcPct val="115000"/>
              </a:lnSpc>
              <a:spcBef>
                <a:spcPts val="0"/>
              </a:spcBef>
              <a:spcAft>
                <a:spcPts val="0"/>
              </a:spcAft>
              <a:buNone/>
            </a:pPr>
            <a:r>
              <a:rPr lang="fr" sz="1200">
                <a:solidFill>
                  <a:srgbClr val="398FA1"/>
                </a:solidFill>
                <a:latin typeface="Oswald"/>
                <a:ea typeface="Oswald"/>
                <a:cs typeface="Oswald"/>
                <a:sym typeface="Oswald"/>
              </a:rPr>
              <a:t>UN DEVICE </a:t>
            </a:r>
            <a:r>
              <a:rPr lang="fr" sz="1200">
                <a:solidFill>
                  <a:srgbClr val="398FA1"/>
                </a:solidFill>
                <a:latin typeface="Oswald Light"/>
                <a:ea typeface="Oswald Light"/>
                <a:cs typeface="Oswald Light"/>
                <a:sym typeface="Oswald Light"/>
              </a:rPr>
              <a:t>: du type smartphone, tablette ou ordinateur équipé a minima d’une webcam ou capteur caméra, ainsi que d’une application. Le but sera de mixer virtuel et réel en superposant l’image captée par l’objectif et un contenu généré.</a:t>
            </a:r>
            <a:endParaRPr sz="12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endParaRPr sz="12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r>
              <a:rPr lang="fr" sz="1200">
                <a:solidFill>
                  <a:srgbClr val="398FA1"/>
                </a:solidFill>
                <a:latin typeface="Oswald"/>
                <a:ea typeface="Oswald"/>
                <a:cs typeface="Oswald"/>
                <a:sym typeface="Oswald"/>
              </a:rPr>
              <a:t>UN MARQUEUR OU DÉCLENCHEUR </a:t>
            </a:r>
            <a:r>
              <a:rPr lang="fr" sz="1200">
                <a:solidFill>
                  <a:srgbClr val="398FA1"/>
                </a:solidFill>
                <a:latin typeface="Oswald Light"/>
                <a:ea typeface="Oswald Light"/>
                <a:cs typeface="Oswald Light"/>
                <a:sym typeface="Oswald Light"/>
              </a:rPr>
              <a:t>: un symbole, une image, voire même un logo si le niveau de contraste est suffisant.</a:t>
            </a:r>
            <a:endParaRPr sz="12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endParaRPr sz="12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r>
              <a:rPr lang="fr" sz="1200">
                <a:solidFill>
                  <a:srgbClr val="398FA1"/>
                </a:solidFill>
                <a:latin typeface="Oswald"/>
                <a:ea typeface="Oswald"/>
                <a:cs typeface="Oswald"/>
                <a:sym typeface="Oswald"/>
              </a:rPr>
              <a:t>LE CONTENU </a:t>
            </a:r>
            <a:r>
              <a:rPr lang="fr" sz="1200">
                <a:solidFill>
                  <a:srgbClr val="398FA1"/>
                </a:solidFill>
                <a:latin typeface="Oswald Light"/>
                <a:ea typeface="Oswald Light"/>
                <a:cs typeface="Oswald Light"/>
                <a:sym typeface="Oswald Light"/>
              </a:rPr>
              <a:t>généré par l’application : 2D, 3D, vidéo, jeu, etc.</a:t>
            </a:r>
            <a:endParaRPr sz="12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endParaRPr sz="1200" b="1">
              <a:solidFill>
                <a:srgbClr val="398FA1"/>
              </a:solidFill>
              <a:latin typeface="Oswald"/>
              <a:ea typeface="Oswald"/>
              <a:cs typeface="Oswald"/>
              <a:sym typeface="Oswald"/>
            </a:endParaRPr>
          </a:p>
        </p:txBody>
      </p:sp>
      <p:pic>
        <p:nvPicPr>
          <p:cNvPr id="194" name="Google Shape;194;p17"/>
          <p:cNvPicPr preferRelativeResize="0"/>
          <p:nvPr/>
        </p:nvPicPr>
        <p:blipFill>
          <a:blip r:embed="rId8" cstate="print">
            <a:alphaModFix/>
            <a:extLst>
              <a:ext uri="{28A0092B-C50C-407E-A947-70E740481C1C}">
                <a14:useLocalDpi xmlns:a14="http://schemas.microsoft.com/office/drawing/2010/main"/>
              </a:ext>
            </a:extLst>
          </a:blip>
          <a:stretch>
            <a:fillRect/>
          </a:stretch>
        </p:blipFill>
        <p:spPr>
          <a:xfrm>
            <a:off x="2724075" y="3065743"/>
            <a:ext cx="842550" cy="840619"/>
          </a:xfrm>
          <a:prstGeom prst="rect">
            <a:avLst/>
          </a:prstGeom>
          <a:noFill/>
          <a:ln>
            <a:noFill/>
          </a:ln>
        </p:spPr>
      </p:pic>
      <p:pic>
        <p:nvPicPr>
          <p:cNvPr id="195" name="Google Shape;195;p17"/>
          <p:cNvPicPr preferRelativeResize="0"/>
          <p:nvPr/>
        </p:nvPicPr>
        <p:blipFill rotWithShape="1">
          <a:blip r:embed="rId9" cstate="hqprint">
            <a:alphaModFix/>
            <a:extLst>
              <a:ext uri="{28A0092B-C50C-407E-A947-70E740481C1C}">
                <a14:useLocalDpi xmlns:a14="http://schemas.microsoft.com/office/drawing/2010/main"/>
              </a:ext>
            </a:extLst>
          </a:blip>
          <a:srcRect/>
          <a:stretch/>
        </p:blipFill>
        <p:spPr>
          <a:xfrm>
            <a:off x="3471928" y="3552750"/>
            <a:ext cx="987300" cy="1006500"/>
          </a:xfrm>
          <a:prstGeom prst="roundRect">
            <a:avLst>
              <a:gd name="adj" fmla="val 16667"/>
            </a:avLst>
          </a:prstGeom>
          <a:noFill/>
          <a:ln>
            <a:noFill/>
          </a:ln>
        </p:spPr>
      </p:pic>
      <p:pic>
        <p:nvPicPr>
          <p:cNvPr id="196" name="Google Shape;196;p17"/>
          <p:cNvPicPr preferRelativeResize="0"/>
          <p:nvPr/>
        </p:nvPicPr>
        <p:blipFill>
          <a:blip r:embed="rId10">
            <a:alphaModFix/>
          </a:blip>
          <a:stretch>
            <a:fillRect/>
          </a:stretch>
        </p:blipFill>
        <p:spPr>
          <a:xfrm>
            <a:off x="152400" y="152400"/>
            <a:ext cx="773721" cy="788600"/>
          </a:xfrm>
          <a:prstGeom prst="rect">
            <a:avLst/>
          </a:prstGeom>
          <a:noFill/>
          <a:ln>
            <a:noFill/>
          </a:ln>
        </p:spPr>
      </p:pic>
      <p:cxnSp>
        <p:nvCxnSpPr>
          <p:cNvPr id="197" name="Google Shape;197;p17"/>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198" name="Google Shape;198;p17"/>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199" name="Google Shape;199;p17"/>
          <p:cNvSpPr/>
          <p:nvPr/>
        </p:nvSpPr>
        <p:spPr>
          <a:xfrm>
            <a:off x="533328" y="2334813"/>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534228" y="1335063"/>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533328" y="2851202"/>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2" name="Google Shape;202;p17"/>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03" name="Google Shape;203;p17"/>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04" name="Google Shape;204;p17"/>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205" name="Google Shape;205;p17"/>
          <p:cNvSpPr/>
          <p:nvPr/>
        </p:nvSpPr>
        <p:spPr>
          <a:xfrm>
            <a:off x="564065" y="236462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7"/>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7"/>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17"/>
          <p:cNvSpPr/>
          <p:nvPr/>
        </p:nvSpPr>
        <p:spPr>
          <a:xfrm>
            <a:off x="564965" y="1364871"/>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7"/>
          <p:cNvSpPr/>
          <p:nvPr/>
        </p:nvSpPr>
        <p:spPr>
          <a:xfrm>
            <a:off x="564065" y="28810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 name="Google Shape;210;p17"/>
          <p:cNvGrpSpPr/>
          <p:nvPr/>
        </p:nvGrpSpPr>
        <p:grpSpPr>
          <a:xfrm>
            <a:off x="780475" y="1246375"/>
            <a:ext cx="1621500" cy="1878875"/>
            <a:chOff x="780475" y="1246375"/>
            <a:chExt cx="1621500" cy="1878875"/>
          </a:xfrm>
        </p:grpSpPr>
        <p:sp>
          <p:nvSpPr>
            <p:cNvPr id="211" name="Google Shape;211;p17"/>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212" name="Google Shape;212;p17"/>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213" name="Google Shape;213;p17"/>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214" name="Google Shape;214;p17"/>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pic>
        <p:nvPicPr>
          <p:cNvPr id="215" name="Google Shape;215;p17"/>
          <p:cNvPicPr preferRelativeResize="0"/>
          <p:nvPr/>
        </p:nvPicPr>
        <p:blipFill>
          <a:blip r:embed="rId11" cstate="print">
            <a:alphaModFix/>
            <a:extLst>
              <a:ext uri="{28A0092B-C50C-407E-A947-70E740481C1C}">
                <a14:useLocalDpi xmlns:a14="http://schemas.microsoft.com/office/drawing/2010/main"/>
              </a:ext>
            </a:extLst>
          </a:blip>
          <a:stretch>
            <a:fillRect/>
          </a:stretch>
        </p:blipFill>
        <p:spPr>
          <a:xfrm>
            <a:off x="4557050" y="3812375"/>
            <a:ext cx="842550" cy="84258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219"/>
        <p:cNvGrpSpPr/>
        <p:nvPr/>
      </p:nvGrpSpPr>
      <p:grpSpPr>
        <a:xfrm>
          <a:off x="0" y="0"/>
          <a:ext cx="0" cy="0"/>
          <a:chOff x="0" y="0"/>
          <a:chExt cx="0" cy="0"/>
        </a:xfrm>
      </p:grpSpPr>
      <p:sp>
        <p:nvSpPr>
          <p:cNvPr id="220" name="Google Shape;220;p18"/>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 name="Google Shape;221;p18"/>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22" name="Google Shape;222;p18"/>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23" name="Google Shape;223;p18"/>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24" name="Google Shape;224;p18"/>
          <p:cNvCxnSpPr/>
          <p:nvPr/>
        </p:nvCxnSpPr>
        <p:spPr>
          <a:xfrm rot="10800000">
            <a:off x="631125" y="4834525"/>
            <a:ext cx="0" cy="128400"/>
          </a:xfrm>
          <a:prstGeom prst="straightConnector1">
            <a:avLst/>
          </a:prstGeom>
          <a:noFill/>
          <a:ln w="38100" cap="flat" cmpd="sng">
            <a:solidFill>
              <a:schemeClr val="lt1"/>
            </a:solidFill>
            <a:prstDash val="solid"/>
            <a:round/>
            <a:headEnd type="none" w="med" len="med"/>
            <a:tailEnd type="none" w="med" len="med"/>
          </a:ln>
        </p:spPr>
      </p:cxnSp>
      <p:pic>
        <p:nvPicPr>
          <p:cNvPr id="225" name="Google Shape;225;p18"/>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341825" y="-5343"/>
            <a:ext cx="4042100" cy="675500"/>
          </a:xfrm>
          <a:prstGeom prst="rect">
            <a:avLst/>
          </a:prstGeom>
          <a:noFill/>
          <a:ln>
            <a:noFill/>
          </a:ln>
        </p:spPr>
      </p:pic>
      <p:sp>
        <p:nvSpPr>
          <p:cNvPr id="226" name="Google Shape;226;p18"/>
          <p:cNvSpPr txBox="1"/>
          <p:nvPr/>
        </p:nvSpPr>
        <p:spPr>
          <a:xfrm>
            <a:off x="2673325" y="113700"/>
            <a:ext cx="32610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Notre oeuvre de référence : MOA</a:t>
            </a:r>
            <a:endParaRPr sz="2000">
              <a:solidFill>
                <a:schemeClr val="lt1"/>
              </a:solidFill>
              <a:latin typeface="Bebas Neue"/>
              <a:ea typeface="Bebas Neue"/>
              <a:cs typeface="Bebas Neue"/>
              <a:sym typeface="Bebas Neue"/>
            </a:endParaRPr>
          </a:p>
        </p:txBody>
      </p:sp>
      <p:cxnSp>
        <p:nvCxnSpPr>
          <p:cNvPr id="227" name="Google Shape;227;p18"/>
          <p:cNvCxnSpPr/>
          <p:nvPr/>
        </p:nvCxnSpPr>
        <p:spPr>
          <a:xfrm>
            <a:off x="2609575" y="3431925"/>
            <a:ext cx="288600" cy="0"/>
          </a:xfrm>
          <a:prstGeom prst="straightConnector1">
            <a:avLst/>
          </a:prstGeom>
          <a:noFill/>
          <a:ln w="28575" cap="flat" cmpd="sng">
            <a:solidFill>
              <a:srgbClr val="398FA1"/>
            </a:solidFill>
            <a:prstDash val="solid"/>
            <a:round/>
            <a:headEnd type="none" w="med" len="med"/>
            <a:tailEnd type="triangle" w="med" len="med"/>
          </a:ln>
        </p:spPr>
      </p:cxnSp>
      <p:cxnSp>
        <p:nvCxnSpPr>
          <p:cNvPr id="228" name="Google Shape;228;p18"/>
          <p:cNvCxnSpPr/>
          <p:nvPr/>
        </p:nvCxnSpPr>
        <p:spPr>
          <a:xfrm>
            <a:off x="5785100" y="973100"/>
            <a:ext cx="288600" cy="0"/>
          </a:xfrm>
          <a:prstGeom prst="straightConnector1">
            <a:avLst/>
          </a:prstGeom>
          <a:noFill/>
          <a:ln w="28575" cap="flat" cmpd="sng">
            <a:solidFill>
              <a:srgbClr val="398FA1"/>
            </a:solidFill>
            <a:prstDash val="solid"/>
            <a:round/>
            <a:headEnd type="none" w="med" len="med"/>
            <a:tailEnd type="triangle" w="med" len="med"/>
          </a:ln>
        </p:spPr>
      </p:cxnSp>
      <p:sp>
        <p:nvSpPr>
          <p:cNvPr id="229" name="Google Shape;229;p18"/>
          <p:cNvSpPr txBox="1"/>
          <p:nvPr/>
        </p:nvSpPr>
        <p:spPr>
          <a:xfrm>
            <a:off x="6170065" y="767572"/>
            <a:ext cx="2544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lA Référence</a:t>
            </a:r>
            <a:endParaRPr sz="1500">
              <a:solidFill>
                <a:srgbClr val="398FA1"/>
              </a:solidFill>
              <a:latin typeface="Bebas Neue"/>
              <a:ea typeface="Bebas Neue"/>
              <a:cs typeface="Bebas Neue"/>
              <a:sym typeface="Bebas Neue"/>
            </a:endParaRPr>
          </a:p>
        </p:txBody>
      </p:sp>
      <p:sp>
        <p:nvSpPr>
          <p:cNvPr id="230" name="Google Shape;230;p18"/>
          <p:cNvSpPr txBox="1"/>
          <p:nvPr/>
        </p:nvSpPr>
        <p:spPr>
          <a:xfrm>
            <a:off x="2898167" y="3224175"/>
            <a:ext cx="2544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les consignes</a:t>
            </a:r>
            <a:endParaRPr sz="1500">
              <a:solidFill>
                <a:srgbClr val="398FA1"/>
              </a:solidFill>
              <a:latin typeface="Bebas Neue"/>
              <a:ea typeface="Bebas Neue"/>
              <a:cs typeface="Bebas Neue"/>
              <a:sym typeface="Bebas Neue"/>
            </a:endParaRPr>
          </a:p>
        </p:txBody>
      </p:sp>
      <p:cxnSp>
        <p:nvCxnSpPr>
          <p:cNvPr id="231" name="Google Shape;231;p18"/>
          <p:cNvCxnSpPr/>
          <p:nvPr/>
        </p:nvCxnSpPr>
        <p:spPr>
          <a:xfrm>
            <a:off x="2598550" y="1015425"/>
            <a:ext cx="288600" cy="0"/>
          </a:xfrm>
          <a:prstGeom prst="straightConnector1">
            <a:avLst/>
          </a:prstGeom>
          <a:noFill/>
          <a:ln w="28575" cap="flat" cmpd="sng">
            <a:solidFill>
              <a:srgbClr val="398FA1"/>
            </a:solidFill>
            <a:prstDash val="solid"/>
            <a:round/>
            <a:headEnd type="none" w="med" len="med"/>
            <a:tailEnd type="triangle" w="med" len="med"/>
          </a:ln>
        </p:spPr>
      </p:cxnSp>
      <p:sp>
        <p:nvSpPr>
          <p:cNvPr id="232" name="Google Shape;232;p18"/>
          <p:cNvSpPr txBox="1"/>
          <p:nvPr/>
        </p:nvSpPr>
        <p:spPr>
          <a:xfrm>
            <a:off x="2887157" y="807663"/>
            <a:ext cx="25449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L’oeuvre</a:t>
            </a:r>
            <a:endParaRPr sz="1500">
              <a:solidFill>
                <a:srgbClr val="398FA1"/>
              </a:solidFill>
              <a:latin typeface="Bebas Neue"/>
              <a:ea typeface="Bebas Neue"/>
              <a:cs typeface="Bebas Neue"/>
              <a:sym typeface="Bebas Neue"/>
            </a:endParaRPr>
          </a:p>
        </p:txBody>
      </p:sp>
      <p:pic>
        <p:nvPicPr>
          <p:cNvPr id="233" name="Google Shape;233;p18"/>
          <p:cNvPicPr preferRelativeResize="0"/>
          <p:nvPr/>
        </p:nvPicPr>
        <p:blipFill rotWithShape="1">
          <a:blip r:embed="rId4" cstate="hqprint">
            <a:alphaModFix/>
            <a:extLst>
              <a:ext uri="{28A0092B-C50C-407E-A947-70E740481C1C}">
                <a14:useLocalDpi xmlns:a14="http://schemas.microsoft.com/office/drawing/2010/main"/>
              </a:ext>
            </a:extLst>
          </a:blip>
          <a:srcRect/>
          <a:stretch/>
        </p:blipFill>
        <p:spPr>
          <a:xfrm rot="595164">
            <a:off x="7979727" y="368256"/>
            <a:ext cx="542396" cy="560036"/>
          </a:xfrm>
          <a:prstGeom prst="rect">
            <a:avLst/>
          </a:prstGeom>
          <a:noFill/>
          <a:ln>
            <a:noFill/>
          </a:ln>
        </p:spPr>
      </p:pic>
      <p:sp>
        <p:nvSpPr>
          <p:cNvPr id="234" name="Google Shape;234;p18"/>
          <p:cNvSpPr txBox="1"/>
          <p:nvPr/>
        </p:nvSpPr>
        <p:spPr>
          <a:xfrm>
            <a:off x="5977400" y="1101550"/>
            <a:ext cx="2544900" cy="3693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endParaRPr sz="1200">
              <a:solidFill>
                <a:srgbClr val="398FA1"/>
              </a:solidFill>
              <a:latin typeface="Oswald Light"/>
              <a:ea typeface="Oswald Light"/>
              <a:cs typeface="Oswald Light"/>
              <a:sym typeface="Oswald Light"/>
            </a:endParaRPr>
          </a:p>
        </p:txBody>
      </p:sp>
      <p:grpSp>
        <p:nvGrpSpPr>
          <p:cNvPr id="235" name="Google Shape;235;p18"/>
          <p:cNvGrpSpPr/>
          <p:nvPr/>
        </p:nvGrpSpPr>
        <p:grpSpPr>
          <a:xfrm>
            <a:off x="-19763" y="3285672"/>
            <a:ext cx="2381338" cy="1863220"/>
            <a:chOff x="-26287" y="3435900"/>
            <a:chExt cx="2381338" cy="1727924"/>
          </a:xfrm>
        </p:grpSpPr>
        <p:pic>
          <p:nvPicPr>
            <p:cNvPr id="236" name="Google Shape;236;p18"/>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26287" y="3435900"/>
              <a:ext cx="2368115" cy="1727924"/>
            </a:xfrm>
            <a:prstGeom prst="rect">
              <a:avLst/>
            </a:prstGeom>
            <a:noFill/>
            <a:ln>
              <a:noFill/>
            </a:ln>
          </p:spPr>
        </p:pic>
        <p:sp>
          <p:nvSpPr>
            <p:cNvPr id="237" name="Google Shape;237;p18"/>
            <p:cNvSpPr txBox="1"/>
            <p:nvPr/>
          </p:nvSpPr>
          <p:spPr>
            <a:xfrm>
              <a:off x="-13150" y="3952992"/>
              <a:ext cx="2368200" cy="120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900">
                  <a:solidFill>
                    <a:schemeClr val="lt1"/>
                  </a:solidFill>
                  <a:latin typeface="Oswald Light"/>
                  <a:ea typeface="Oswald Light"/>
                  <a:cs typeface="Oswald Light"/>
                  <a:sym typeface="Oswald Light"/>
                </a:rPr>
                <a:t>- MOA est une œuvre en réalité augmentée créée par Charles Ayats, Frédéric Deslias et Franck Weber. </a:t>
              </a:r>
              <a:endParaRPr sz="900">
                <a:solidFill>
                  <a:schemeClr val="lt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900">
                <a:solidFill>
                  <a:schemeClr val="lt1"/>
                </a:solidFill>
                <a:latin typeface="Oswald Light"/>
                <a:ea typeface="Oswald Light"/>
                <a:cs typeface="Oswald Light"/>
                <a:sym typeface="Oswald Light"/>
              </a:endParaRPr>
            </a:p>
            <a:p>
              <a:pPr marL="0" lvl="0" indent="0" algn="l" rtl="0">
                <a:lnSpc>
                  <a:spcPct val="115000"/>
                </a:lnSpc>
                <a:spcBef>
                  <a:spcPts val="0"/>
                </a:spcBef>
                <a:spcAft>
                  <a:spcPts val="0"/>
                </a:spcAft>
                <a:buNone/>
              </a:pPr>
              <a:r>
                <a:rPr lang="fr" sz="900">
                  <a:solidFill>
                    <a:schemeClr val="lt1"/>
                  </a:solidFill>
                  <a:latin typeface="Oswald Light"/>
                  <a:ea typeface="Oswald Light"/>
                  <a:cs typeface="Oswald Light"/>
                  <a:sym typeface="Oswald Light"/>
                </a:rPr>
                <a:t>- Une dystopie est un récit de fiction qui décrit un monde utopique sombre. La dystopie est littéralement l’inverse d’une utopie qui décrit un monde idéal</a:t>
              </a:r>
              <a:endParaRPr sz="900">
                <a:solidFill>
                  <a:schemeClr val="lt1"/>
                </a:solidFill>
                <a:latin typeface="Oswald Light"/>
                <a:ea typeface="Oswald Light"/>
                <a:cs typeface="Oswald Light"/>
                <a:sym typeface="Oswald Light"/>
              </a:endParaRPr>
            </a:p>
            <a:p>
              <a:pPr marL="0" lvl="0" indent="0" algn="l" rtl="0">
                <a:lnSpc>
                  <a:spcPct val="115000"/>
                </a:lnSpc>
                <a:spcBef>
                  <a:spcPts val="0"/>
                </a:spcBef>
                <a:spcAft>
                  <a:spcPts val="0"/>
                </a:spcAft>
                <a:buNone/>
              </a:pPr>
              <a:endParaRPr sz="1000">
                <a:solidFill>
                  <a:schemeClr val="lt1"/>
                </a:solidFill>
                <a:latin typeface="Oswald"/>
                <a:ea typeface="Oswald"/>
                <a:cs typeface="Oswald"/>
                <a:sym typeface="Oswald"/>
              </a:endParaRPr>
            </a:p>
          </p:txBody>
        </p:sp>
        <p:sp>
          <p:nvSpPr>
            <p:cNvPr id="238" name="Google Shape;238;p18"/>
            <p:cNvSpPr txBox="1"/>
            <p:nvPr/>
          </p:nvSpPr>
          <p:spPr>
            <a:xfrm>
              <a:off x="23980" y="3460907"/>
              <a:ext cx="2154600" cy="38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INFOS</a:t>
              </a:r>
              <a:endParaRPr sz="1500">
                <a:solidFill>
                  <a:srgbClr val="398FA1"/>
                </a:solidFill>
                <a:latin typeface="Bebas Neue"/>
                <a:ea typeface="Bebas Neue"/>
                <a:cs typeface="Bebas Neue"/>
                <a:sym typeface="Bebas Neue"/>
              </a:endParaRPr>
            </a:p>
          </p:txBody>
        </p:sp>
      </p:grpSp>
      <p:sp>
        <p:nvSpPr>
          <p:cNvPr id="239" name="Google Shape;239;p18"/>
          <p:cNvSpPr txBox="1"/>
          <p:nvPr/>
        </p:nvSpPr>
        <p:spPr>
          <a:xfrm>
            <a:off x="2780438" y="1133338"/>
            <a:ext cx="2818500" cy="15222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100">
                <a:solidFill>
                  <a:srgbClr val="398FA1"/>
                </a:solidFill>
                <a:latin typeface="Oswald Light"/>
                <a:ea typeface="Oswald Light"/>
                <a:cs typeface="Oswald Light"/>
                <a:sym typeface="Oswald Light"/>
              </a:rPr>
              <a:t>MOA, My Own Assistant, qui signifie “Mon assistant personnel” est une application pour smartphones qui vous propose une plongée dans l’univers urbain de 2040. Dans cet univers, la ville et ses constructions n’ont pas changé, c’est la réalité augmentée qui transforme la ville, devenue un lieu où se mêlent la  surveillance et le marketing tous deux omniprésents.</a:t>
            </a:r>
            <a:endParaRPr sz="1100">
              <a:solidFill>
                <a:srgbClr val="398FA1"/>
              </a:solidFill>
              <a:latin typeface="Oswald Light"/>
              <a:ea typeface="Oswald Light"/>
              <a:cs typeface="Oswald Light"/>
              <a:sym typeface="Oswald Light"/>
            </a:endParaRPr>
          </a:p>
        </p:txBody>
      </p:sp>
      <p:sp>
        <p:nvSpPr>
          <p:cNvPr id="240" name="Google Shape;240;p18"/>
          <p:cNvSpPr txBox="1"/>
          <p:nvPr/>
        </p:nvSpPr>
        <p:spPr>
          <a:xfrm>
            <a:off x="5977413" y="1131513"/>
            <a:ext cx="2818500" cy="1327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100">
                <a:solidFill>
                  <a:srgbClr val="398FA1"/>
                </a:solidFill>
                <a:latin typeface="Oswald Light"/>
                <a:ea typeface="Oswald Light"/>
                <a:cs typeface="Oswald Light"/>
                <a:sym typeface="Oswald Light"/>
              </a:rPr>
              <a:t>L’application MOA est une adaptation du roman</a:t>
            </a:r>
            <a:r>
              <a:rPr lang="fr" sz="1100" i="1">
                <a:solidFill>
                  <a:srgbClr val="398FA1"/>
                </a:solidFill>
                <a:latin typeface="Oswald Light"/>
                <a:ea typeface="Oswald Light"/>
                <a:cs typeface="Oswald Light"/>
                <a:sym typeface="Oswald Light"/>
              </a:rPr>
              <a:t> Les Furtifs</a:t>
            </a:r>
            <a:r>
              <a:rPr lang="fr" sz="1100">
                <a:solidFill>
                  <a:srgbClr val="398FA1"/>
                </a:solidFill>
                <a:latin typeface="Oswald Light"/>
                <a:ea typeface="Oswald Light"/>
                <a:cs typeface="Oswald Light"/>
                <a:sym typeface="Oswald Light"/>
              </a:rPr>
              <a:t> d’</a:t>
            </a:r>
            <a:r>
              <a:rPr lang="fr" sz="1100">
                <a:solidFill>
                  <a:srgbClr val="398FA1"/>
                </a:solidFill>
                <a:latin typeface="Oswald"/>
                <a:ea typeface="Oswald"/>
                <a:cs typeface="Oswald"/>
                <a:sym typeface="Oswald"/>
              </a:rPr>
              <a:t>Alain Damasio</a:t>
            </a:r>
            <a:r>
              <a:rPr lang="fr" sz="1100">
                <a:solidFill>
                  <a:srgbClr val="398FA1"/>
                </a:solidFill>
                <a:latin typeface="Oswald Light"/>
                <a:ea typeface="Oswald Light"/>
                <a:cs typeface="Oswald Light"/>
                <a:sym typeface="Oswald Light"/>
              </a:rPr>
              <a:t>. Il s’agit d’un roman de science-fiction français que l’auteur a mis plus de 10 ans à écrire ; il est sorti en 2019 et a reçu des éloges dès sa parution. Il fait près de 800 pages et nous plonge dans un univers très riche. </a:t>
            </a:r>
            <a:endParaRPr sz="1100">
              <a:solidFill>
                <a:srgbClr val="398FA1"/>
              </a:solidFill>
              <a:latin typeface="Oswald Light"/>
              <a:ea typeface="Oswald Light"/>
              <a:cs typeface="Oswald Light"/>
              <a:sym typeface="Oswald Light"/>
            </a:endParaRPr>
          </a:p>
        </p:txBody>
      </p:sp>
      <p:pic>
        <p:nvPicPr>
          <p:cNvPr id="241" name="Google Shape;241;p18"/>
          <p:cNvPicPr preferRelativeResize="0"/>
          <p:nvPr/>
        </p:nvPicPr>
        <p:blipFill>
          <a:blip r:embed="rId6" cstate="print">
            <a:alphaModFix/>
            <a:extLst>
              <a:ext uri="{28A0092B-C50C-407E-A947-70E740481C1C}">
                <a14:useLocalDpi xmlns:a14="http://schemas.microsoft.com/office/drawing/2010/main"/>
              </a:ext>
            </a:extLst>
          </a:blip>
          <a:stretch>
            <a:fillRect/>
          </a:stretch>
        </p:blipFill>
        <p:spPr>
          <a:xfrm>
            <a:off x="7512250" y="3147975"/>
            <a:ext cx="1202733" cy="1686825"/>
          </a:xfrm>
          <a:prstGeom prst="rect">
            <a:avLst/>
          </a:prstGeom>
          <a:noFill/>
          <a:ln>
            <a:noFill/>
          </a:ln>
        </p:spPr>
      </p:pic>
      <p:sp>
        <p:nvSpPr>
          <p:cNvPr id="242" name="Google Shape;242;p18"/>
          <p:cNvSpPr/>
          <p:nvPr/>
        </p:nvSpPr>
        <p:spPr>
          <a:xfrm rot="-8100189">
            <a:off x="7698854" y="2252674"/>
            <a:ext cx="1057423" cy="506166"/>
          </a:xfrm>
          <a:custGeom>
            <a:avLst/>
            <a:gdLst/>
            <a:ahLst/>
            <a:cxnLst/>
            <a:rect l="l" t="t" r="r" b="b"/>
            <a:pathLst>
              <a:path w="32861" h="13725" extrusionOk="0">
                <a:moveTo>
                  <a:pt x="0" y="0"/>
                </a:moveTo>
                <a:cubicBezTo>
                  <a:pt x="1717" y="3434"/>
                  <a:pt x="2073" y="8787"/>
                  <a:pt x="5715" y="10002"/>
                </a:cubicBezTo>
                <a:cubicBezTo>
                  <a:pt x="9150" y="11148"/>
                  <a:pt x="14917" y="5863"/>
                  <a:pt x="13573" y="2501"/>
                </a:cubicBezTo>
                <a:cubicBezTo>
                  <a:pt x="12940" y="918"/>
                  <a:pt x="9449" y="-33"/>
                  <a:pt x="8572" y="1429"/>
                </a:cubicBezTo>
                <a:cubicBezTo>
                  <a:pt x="6445" y="4973"/>
                  <a:pt x="6981" y="12988"/>
                  <a:pt x="11073" y="13574"/>
                </a:cubicBezTo>
                <a:cubicBezTo>
                  <a:pt x="19482" y="14778"/>
                  <a:pt x="26855" y="6364"/>
                  <a:pt x="32861" y="358"/>
                </a:cubicBezTo>
              </a:path>
            </a:pathLst>
          </a:custGeom>
          <a:noFill/>
          <a:ln w="19050" cap="flat" cmpd="sng">
            <a:solidFill>
              <a:srgbClr val="398FA1"/>
            </a:solidFill>
            <a:prstDash val="dash"/>
            <a:round/>
            <a:headEnd type="stealth" w="med" len="med"/>
            <a:tailEnd type="none" w="med" len="med"/>
          </a:ln>
        </p:spPr>
      </p:sp>
      <p:sp>
        <p:nvSpPr>
          <p:cNvPr id="243" name="Google Shape;243;p18"/>
          <p:cNvSpPr txBox="1"/>
          <p:nvPr/>
        </p:nvSpPr>
        <p:spPr>
          <a:xfrm>
            <a:off x="2790677" y="3658525"/>
            <a:ext cx="3325500" cy="13275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100">
                <a:solidFill>
                  <a:srgbClr val="398FA1"/>
                </a:solidFill>
                <a:latin typeface="Oswald Light"/>
                <a:ea typeface="Oswald Light"/>
                <a:cs typeface="Oswald Light"/>
                <a:sym typeface="Oswald Light"/>
              </a:rPr>
              <a:t>- Répondre selon ses envies aux questions</a:t>
            </a:r>
            <a:endParaRPr sz="11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r>
              <a:rPr lang="fr" sz="1100">
                <a:solidFill>
                  <a:srgbClr val="398FA1"/>
                </a:solidFill>
                <a:latin typeface="Oswald Light"/>
                <a:ea typeface="Oswald Light"/>
                <a:cs typeface="Oswald Light"/>
                <a:sym typeface="Oswald Light"/>
              </a:rPr>
              <a:t>- Tournez sur vous-mêmes en 360° mais ne vous déplacez pas</a:t>
            </a:r>
            <a:endParaRPr sz="11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Clr>
                <a:schemeClr val="dk1"/>
              </a:buClr>
              <a:buSzPts val="1100"/>
              <a:buFont typeface="Arial"/>
              <a:buNone/>
            </a:pPr>
            <a:r>
              <a:rPr lang="fr" sz="1100">
                <a:solidFill>
                  <a:srgbClr val="398FA1"/>
                </a:solidFill>
                <a:latin typeface="Oswald Light"/>
                <a:ea typeface="Oswald Light"/>
                <a:cs typeface="Oswald Light"/>
                <a:sym typeface="Oswald Light"/>
              </a:rPr>
              <a:t>- Toujours chercher l’élément visuel autour de vous</a:t>
            </a:r>
            <a:endParaRPr sz="11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r>
              <a:rPr lang="fr" sz="1100">
                <a:solidFill>
                  <a:srgbClr val="398FA1"/>
                </a:solidFill>
                <a:latin typeface="Oswald Light"/>
                <a:ea typeface="Oswald Light"/>
                <a:cs typeface="Oswald Light"/>
                <a:sym typeface="Oswald Light"/>
              </a:rPr>
              <a:t>- Garder l’iPad au niveau des yeux pour voir à travers</a:t>
            </a:r>
            <a:endParaRPr sz="11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Clr>
                <a:schemeClr val="dk1"/>
              </a:buClr>
              <a:buSzPts val="1100"/>
              <a:buFont typeface="Arial"/>
              <a:buNone/>
            </a:pPr>
            <a:r>
              <a:rPr lang="fr" sz="1100">
                <a:solidFill>
                  <a:srgbClr val="398FA1"/>
                </a:solidFill>
                <a:latin typeface="Oswald Light"/>
                <a:ea typeface="Oswald Light"/>
                <a:cs typeface="Oswald Light"/>
                <a:sym typeface="Oswald Light"/>
              </a:rPr>
              <a:t>- N’obstruez pas la caméra</a:t>
            </a:r>
            <a:endParaRPr sz="1100">
              <a:solidFill>
                <a:srgbClr val="398FA1"/>
              </a:solidFill>
              <a:latin typeface="Oswald Light"/>
              <a:ea typeface="Oswald Light"/>
              <a:cs typeface="Oswald Light"/>
              <a:sym typeface="Oswald Light"/>
            </a:endParaRPr>
          </a:p>
          <a:p>
            <a:pPr marL="0" lvl="0" indent="0" algn="just" rtl="0">
              <a:lnSpc>
                <a:spcPct val="115000"/>
              </a:lnSpc>
              <a:spcBef>
                <a:spcPts val="0"/>
              </a:spcBef>
              <a:spcAft>
                <a:spcPts val="0"/>
              </a:spcAft>
              <a:buNone/>
            </a:pPr>
            <a:r>
              <a:rPr lang="fr" sz="1100">
                <a:solidFill>
                  <a:srgbClr val="398FA1"/>
                </a:solidFill>
                <a:latin typeface="Oswald Light"/>
                <a:ea typeface="Oswald Light"/>
                <a:cs typeface="Oswald Light"/>
                <a:sym typeface="Oswald Light"/>
              </a:rPr>
              <a:t>- Attendre de voir le générique pour terminer l’expérience</a:t>
            </a:r>
            <a:endParaRPr sz="1100">
              <a:solidFill>
                <a:srgbClr val="398FA1"/>
              </a:solidFill>
              <a:latin typeface="Oswald Light"/>
              <a:ea typeface="Oswald Light"/>
              <a:cs typeface="Oswald Light"/>
              <a:sym typeface="Oswald Light"/>
            </a:endParaRPr>
          </a:p>
        </p:txBody>
      </p:sp>
      <p:sp>
        <p:nvSpPr>
          <p:cNvPr id="244" name="Google Shape;244;p18"/>
          <p:cNvSpPr txBox="1"/>
          <p:nvPr/>
        </p:nvSpPr>
        <p:spPr>
          <a:xfrm>
            <a:off x="2780450" y="2670900"/>
            <a:ext cx="2935800" cy="4617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1800" b="1">
                <a:solidFill>
                  <a:srgbClr val="188D9D"/>
                </a:solidFill>
                <a:latin typeface="Oswald"/>
                <a:ea typeface="Oswald"/>
                <a:cs typeface="Oswald"/>
                <a:sym typeface="Oswald"/>
              </a:rPr>
              <a:t>🔗 </a:t>
            </a:r>
            <a:r>
              <a:rPr lang="fr" sz="1800" b="1" u="sng">
                <a:solidFill>
                  <a:srgbClr val="70C4B4"/>
                </a:solidFill>
                <a:latin typeface="Oswald"/>
                <a:ea typeface="Oswald"/>
                <a:cs typeface="Oswald"/>
                <a:sym typeface="Oswald"/>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MOA, MY OWN ASSISTANT</a:t>
            </a:r>
            <a:endParaRPr sz="1800" b="1" u="sng">
              <a:solidFill>
                <a:srgbClr val="70C4B4"/>
              </a:solidFill>
              <a:latin typeface="Oswald"/>
              <a:ea typeface="Oswald"/>
              <a:cs typeface="Oswald"/>
              <a:sym typeface="Oswald"/>
            </a:endParaRPr>
          </a:p>
        </p:txBody>
      </p:sp>
      <p:pic>
        <p:nvPicPr>
          <p:cNvPr id="245" name="Google Shape;245;p18"/>
          <p:cNvPicPr preferRelativeResize="0"/>
          <p:nvPr/>
        </p:nvPicPr>
        <p:blipFill>
          <a:blip r:embed="rId8">
            <a:alphaModFix/>
          </a:blip>
          <a:stretch>
            <a:fillRect/>
          </a:stretch>
        </p:blipFill>
        <p:spPr>
          <a:xfrm>
            <a:off x="152400" y="152400"/>
            <a:ext cx="773721" cy="788600"/>
          </a:xfrm>
          <a:prstGeom prst="rect">
            <a:avLst/>
          </a:prstGeom>
          <a:noFill/>
          <a:ln>
            <a:noFill/>
          </a:ln>
        </p:spPr>
      </p:pic>
      <p:cxnSp>
        <p:nvCxnSpPr>
          <p:cNvPr id="246" name="Google Shape;246;p18"/>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47" name="Google Shape;247;p18"/>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248" name="Google Shape;248;p18"/>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p:nvPr/>
        </p:nvSpPr>
        <p:spPr>
          <a:xfrm>
            <a:off x="534228" y="1841876"/>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8"/>
          <p:cNvSpPr/>
          <p:nvPr/>
        </p:nvSpPr>
        <p:spPr>
          <a:xfrm>
            <a:off x="533328" y="2851202"/>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1" name="Google Shape;251;p18"/>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52" name="Google Shape;252;p18"/>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53" name="Google Shape;253;p18"/>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254" name="Google Shape;254;p18"/>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8"/>
          <p:cNvSpPr/>
          <p:nvPr/>
        </p:nvSpPr>
        <p:spPr>
          <a:xfrm>
            <a:off x="533328" y="2334813"/>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8"/>
          <p:cNvSpPr/>
          <p:nvPr/>
        </p:nvSpPr>
        <p:spPr>
          <a:xfrm>
            <a:off x="564065" y="236462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8"/>
          <p:cNvSpPr/>
          <p:nvPr/>
        </p:nvSpPr>
        <p:spPr>
          <a:xfrm>
            <a:off x="564965" y="1871684"/>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8"/>
          <p:cNvSpPr/>
          <p:nvPr/>
        </p:nvSpPr>
        <p:spPr>
          <a:xfrm>
            <a:off x="564065" y="28810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9" name="Google Shape;259;p18"/>
          <p:cNvGrpSpPr/>
          <p:nvPr/>
        </p:nvGrpSpPr>
        <p:grpSpPr>
          <a:xfrm>
            <a:off x="780475" y="1246375"/>
            <a:ext cx="1621500" cy="1878875"/>
            <a:chOff x="780475" y="1246375"/>
            <a:chExt cx="1621500" cy="1878875"/>
          </a:xfrm>
        </p:grpSpPr>
        <p:sp>
          <p:nvSpPr>
            <p:cNvPr id="260" name="Google Shape;260;p18"/>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261" name="Google Shape;261;p18"/>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262" name="Google Shape;262;p18"/>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263" name="Google Shape;263;p18"/>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267"/>
        <p:cNvGrpSpPr/>
        <p:nvPr/>
      </p:nvGrpSpPr>
      <p:grpSpPr>
        <a:xfrm>
          <a:off x="0" y="0"/>
          <a:ext cx="0" cy="0"/>
          <a:chOff x="0" y="0"/>
          <a:chExt cx="0" cy="0"/>
        </a:xfrm>
      </p:grpSpPr>
      <p:sp>
        <p:nvSpPr>
          <p:cNvPr id="268" name="Google Shape;268;p19"/>
          <p:cNvSpPr/>
          <p:nvPr/>
        </p:nvSpPr>
        <p:spPr>
          <a:xfrm>
            <a:off x="3107875" y="1036450"/>
            <a:ext cx="5151900" cy="2463600"/>
          </a:xfrm>
          <a:prstGeom prst="rect">
            <a:avLst/>
          </a:prstGeom>
          <a:solidFill>
            <a:srgbClr val="C6F8F3"/>
          </a:solidFill>
          <a:ln w="9525" cap="flat" cmpd="sng">
            <a:solidFill>
              <a:srgbClr val="C6F8F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9" name="Google Shape;269;p19"/>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341800" y="-5350"/>
            <a:ext cx="2287101" cy="675500"/>
          </a:xfrm>
          <a:prstGeom prst="rect">
            <a:avLst/>
          </a:prstGeom>
          <a:noFill/>
          <a:ln>
            <a:noFill/>
          </a:ln>
        </p:spPr>
      </p:pic>
      <p:sp>
        <p:nvSpPr>
          <p:cNvPr id="270" name="Google Shape;270;p19"/>
          <p:cNvSpPr txBox="1"/>
          <p:nvPr/>
        </p:nvSpPr>
        <p:spPr>
          <a:xfrm>
            <a:off x="2673325" y="113700"/>
            <a:ext cx="12801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C’est parti !</a:t>
            </a:r>
            <a:endParaRPr sz="2000">
              <a:solidFill>
                <a:schemeClr val="lt1"/>
              </a:solidFill>
              <a:latin typeface="Bebas Neue"/>
              <a:ea typeface="Bebas Neue"/>
              <a:cs typeface="Bebas Neue"/>
              <a:sym typeface="Bebas Neue"/>
            </a:endParaRPr>
          </a:p>
        </p:txBody>
      </p:sp>
      <p:sp>
        <p:nvSpPr>
          <p:cNvPr id="271" name="Google Shape;271;p19"/>
          <p:cNvSpPr/>
          <p:nvPr/>
        </p:nvSpPr>
        <p:spPr>
          <a:xfrm>
            <a:off x="3292577" y="1220370"/>
            <a:ext cx="260400" cy="250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19"/>
          <p:cNvSpPr/>
          <p:nvPr/>
        </p:nvSpPr>
        <p:spPr>
          <a:xfrm>
            <a:off x="3333906" y="1258934"/>
            <a:ext cx="180300" cy="173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19"/>
          <p:cNvSpPr/>
          <p:nvPr/>
        </p:nvSpPr>
        <p:spPr>
          <a:xfrm>
            <a:off x="3292577" y="1842926"/>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19"/>
          <p:cNvSpPr/>
          <p:nvPr/>
        </p:nvSpPr>
        <p:spPr>
          <a:xfrm>
            <a:off x="3333906" y="1881490"/>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9"/>
          <p:cNvSpPr/>
          <p:nvPr/>
        </p:nvSpPr>
        <p:spPr>
          <a:xfrm>
            <a:off x="3292577" y="2522765"/>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9"/>
          <p:cNvSpPr/>
          <p:nvPr/>
        </p:nvSpPr>
        <p:spPr>
          <a:xfrm>
            <a:off x="3333906" y="2561329"/>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9"/>
          <p:cNvSpPr/>
          <p:nvPr/>
        </p:nvSpPr>
        <p:spPr>
          <a:xfrm>
            <a:off x="3292577" y="3090387"/>
            <a:ext cx="260400" cy="250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9"/>
          <p:cNvSpPr/>
          <p:nvPr/>
        </p:nvSpPr>
        <p:spPr>
          <a:xfrm>
            <a:off x="3332627" y="3129087"/>
            <a:ext cx="180300" cy="1734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79" name="Google Shape;279;p19"/>
          <p:cNvCxnSpPr/>
          <p:nvPr/>
        </p:nvCxnSpPr>
        <p:spPr>
          <a:xfrm>
            <a:off x="3422627" y="2861037"/>
            <a:ext cx="300" cy="123300"/>
          </a:xfrm>
          <a:prstGeom prst="straightConnector1">
            <a:avLst/>
          </a:prstGeom>
          <a:noFill/>
          <a:ln w="38100" cap="flat" cmpd="sng">
            <a:solidFill>
              <a:schemeClr val="lt1"/>
            </a:solidFill>
            <a:prstDash val="solid"/>
            <a:round/>
            <a:headEnd type="none" w="med" len="med"/>
            <a:tailEnd type="none" w="med" len="med"/>
          </a:ln>
        </p:spPr>
      </p:cxnSp>
      <p:cxnSp>
        <p:nvCxnSpPr>
          <p:cNvPr id="280" name="Google Shape;280;p19"/>
          <p:cNvCxnSpPr/>
          <p:nvPr/>
        </p:nvCxnSpPr>
        <p:spPr>
          <a:xfrm rot="10800000">
            <a:off x="3406460" y="2196419"/>
            <a:ext cx="0" cy="166200"/>
          </a:xfrm>
          <a:prstGeom prst="straightConnector1">
            <a:avLst/>
          </a:prstGeom>
          <a:noFill/>
          <a:ln w="38100" cap="flat" cmpd="sng">
            <a:solidFill>
              <a:schemeClr val="lt1"/>
            </a:solidFill>
            <a:prstDash val="solid"/>
            <a:round/>
            <a:headEnd type="none" w="med" len="med"/>
            <a:tailEnd type="none" w="med" len="med"/>
          </a:ln>
        </p:spPr>
      </p:cxnSp>
      <p:cxnSp>
        <p:nvCxnSpPr>
          <p:cNvPr id="281" name="Google Shape;281;p19"/>
          <p:cNvCxnSpPr/>
          <p:nvPr/>
        </p:nvCxnSpPr>
        <p:spPr>
          <a:xfrm rot="10800000">
            <a:off x="3419234" y="1554521"/>
            <a:ext cx="0" cy="166200"/>
          </a:xfrm>
          <a:prstGeom prst="straightConnector1">
            <a:avLst/>
          </a:prstGeom>
          <a:noFill/>
          <a:ln w="38100" cap="flat" cmpd="sng">
            <a:solidFill>
              <a:schemeClr val="lt1"/>
            </a:solidFill>
            <a:prstDash val="solid"/>
            <a:round/>
            <a:headEnd type="none" w="med" len="med"/>
            <a:tailEnd type="none" w="med" len="med"/>
          </a:ln>
        </p:spPr>
      </p:cxnSp>
      <p:sp>
        <p:nvSpPr>
          <p:cNvPr id="282" name="Google Shape;282;p19"/>
          <p:cNvSpPr txBox="1"/>
          <p:nvPr/>
        </p:nvSpPr>
        <p:spPr>
          <a:xfrm>
            <a:off x="3731425" y="1144175"/>
            <a:ext cx="4479900" cy="2539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Choisissez un objet parmi ceux proposés</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Chacun de vous va imaginer un monologue, en s’inspirant </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de cet objet du quotidien</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None/>
            </a:pP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None/>
            </a:pPr>
            <a:r>
              <a:rPr lang="fr" sz="1500">
                <a:solidFill>
                  <a:srgbClr val="188D9D"/>
                </a:solidFill>
                <a:latin typeface="Oswald"/>
                <a:ea typeface="Oswald"/>
                <a:cs typeface="Oswald"/>
                <a:sym typeface="Oswald"/>
              </a:rPr>
              <a:t>Imaginez quelles données cet objet pourrait récolter sur vous</a:t>
            </a: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endParaRPr sz="1500">
              <a:solidFill>
                <a:srgbClr val="188D9D"/>
              </a:solidFill>
              <a:latin typeface="Oswald"/>
              <a:ea typeface="Oswald"/>
              <a:cs typeface="Oswald"/>
              <a:sym typeface="Oswald"/>
            </a:endParaRPr>
          </a:p>
          <a:p>
            <a:pPr marL="0" lvl="0" indent="0" algn="l" rtl="0">
              <a:lnSpc>
                <a:spcPct val="115000"/>
              </a:lnSpc>
              <a:spcBef>
                <a:spcPts val="0"/>
              </a:spcBef>
              <a:spcAft>
                <a:spcPts val="0"/>
              </a:spcAft>
              <a:buClr>
                <a:schemeClr val="dk1"/>
              </a:buClr>
              <a:buSzPts val="1100"/>
              <a:buFont typeface="Arial"/>
              <a:buNone/>
            </a:pPr>
            <a:r>
              <a:rPr lang="fr" sz="1500">
                <a:solidFill>
                  <a:srgbClr val="188D9D"/>
                </a:solidFill>
                <a:latin typeface="Oswald"/>
                <a:ea typeface="Oswald"/>
                <a:cs typeface="Oswald"/>
                <a:sym typeface="Oswald"/>
              </a:rPr>
              <a:t>Remplissez la fiche pour vous aider !</a:t>
            </a:r>
            <a:endParaRPr sz="1500">
              <a:solidFill>
                <a:srgbClr val="188D9D"/>
              </a:solidFill>
              <a:latin typeface="Oswald"/>
              <a:ea typeface="Oswald"/>
              <a:cs typeface="Oswald"/>
              <a:sym typeface="Oswald"/>
            </a:endParaRPr>
          </a:p>
          <a:p>
            <a:pPr marL="0" lvl="0" indent="0" algn="l" rtl="0">
              <a:spcBef>
                <a:spcPts val="0"/>
              </a:spcBef>
              <a:spcAft>
                <a:spcPts val="0"/>
              </a:spcAft>
              <a:buNone/>
            </a:pPr>
            <a:endParaRPr sz="1500">
              <a:solidFill>
                <a:srgbClr val="398FA1"/>
              </a:solidFill>
              <a:latin typeface="Oswald"/>
              <a:ea typeface="Oswald"/>
              <a:cs typeface="Oswald"/>
              <a:sym typeface="Oswald"/>
            </a:endParaRPr>
          </a:p>
        </p:txBody>
      </p:sp>
      <p:sp>
        <p:nvSpPr>
          <p:cNvPr id="283" name="Google Shape;283;p19"/>
          <p:cNvSpPr txBox="1"/>
          <p:nvPr/>
        </p:nvSpPr>
        <p:spPr>
          <a:xfrm>
            <a:off x="3104100" y="3751625"/>
            <a:ext cx="3525300" cy="1098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fr" sz="1800" b="1">
                <a:solidFill>
                  <a:srgbClr val="188D9D"/>
                </a:solidFill>
                <a:latin typeface="Oswald"/>
                <a:ea typeface="Oswald"/>
                <a:cs typeface="Oswald"/>
                <a:sym typeface="Oswald"/>
              </a:rPr>
              <a:t>UN EXEMPLE avec une agrafeuse !</a:t>
            </a:r>
            <a:endParaRPr sz="1800" b="1">
              <a:solidFill>
                <a:srgbClr val="188D9D"/>
              </a:solidFill>
              <a:latin typeface="Oswald"/>
              <a:ea typeface="Oswald"/>
              <a:cs typeface="Oswald"/>
              <a:sym typeface="Oswald"/>
            </a:endParaRPr>
          </a:p>
          <a:p>
            <a:pPr marL="0" lvl="0" indent="457200" algn="l" rtl="0">
              <a:lnSpc>
                <a:spcPct val="115000"/>
              </a:lnSpc>
              <a:spcBef>
                <a:spcPts val="0"/>
              </a:spcBef>
              <a:spcAft>
                <a:spcPts val="0"/>
              </a:spcAft>
              <a:buClr>
                <a:schemeClr val="dk1"/>
              </a:buClr>
              <a:buSzPts val="1100"/>
              <a:buFont typeface="Arial"/>
              <a:buNone/>
            </a:pPr>
            <a:r>
              <a:rPr lang="fr" sz="1800" b="1">
                <a:solidFill>
                  <a:srgbClr val="188D9D"/>
                </a:solidFill>
                <a:latin typeface="Oswald"/>
                <a:ea typeface="Oswald"/>
                <a:cs typeface="Oswald"/>
                <a:sym typeface="Oswald"/>
              </a:rPr>
              <a:t>🔗 </a:t>
            </a:r>
            <a:r>
              <a:rPr lang="fr" sz="1800" b="1" u="sng">
                <a:solidFill>
                  <a:schemeClr val="hlink"/>
                </a:solidFill>
                <a:latin typeface="Oswald"/>
                <a:ea typeface="Oswald"/>
                <a:cs typeface="Oswald"/>
                <a:sym typeface="Oswald"/>
                <a:hlinkClick r:id="rId4"/>
              </a:rPr>
              <a:t>Si OUI</a:t>
            </a:r>
            <a:endParaRPr sz="1800" b="1">
              <a:solidFill>
                <a:srgbClr val="188D9D"/>
              </a:solidFill>
              <a:latin typeface="Oswald"/>
              <a:ea typeface="Oswald"/>
              <a:cs typeface="Oswald"/>
              <a:sym typeface="Oswald"/>
            </a:endParaRPr>
          </a:p>
          <a:p>
            <a:pPr marL="0" lvl="0" indent="457200" algn="l" rtl="0">
              <a:lnSpc>
                <a:spcPct val="115000"/>
              </a:lnSpc>
              <a:spcBef>
                <a:spcPts val="0"/>
              </a:spcBef>
              <a:spcAft>
                <a:spcPts val="0"/>
              </a:spcAft>
              <a:buClr>
                <a:schemeClr val="dk1"/>
              </a:buClr>
              <a:buSzPts val="1100"/>
              <a:buFont typeface="Arial"/>
              <a:buNone/>
            </a:pPr>
            <a:r>
              <a:rPr lang="fr" sz="1800" b="1">
                <a:solidFill>
                  <a:srgbClr val="188D9D"/>
                </a:solidFill>
                <a:latin typeface="Oswald"/>
                <a:ea typeface="Oswald"/>
                <a:cs typeface="Oswald"/>
                <a:sym typeface="Oswald"/>
              </a:rPr>
              <a:t>🔗 </a:t>
            </a:r>
            <a:r>
              <a:rPr lang="fr" sz="1800" b="1" u="sng">
                <a:solidFill>
                  <a:schemeClr val="hlink"/>
                </a:solidFill>
                <a:latin typeface="Oswald"/>
                <a:ea typeface="Oswald"/>
                <a:cs typeface="Oswald"/>
                <a:sym typeface="Oswald"/>
                <a:hlinkClick r:id="rId5"/>
              </a:rPr>
              <a:t>Si NON</a:t>
            </a:r>
            <a:endParaRPr sz="1800" b="1">
              <a:solidFill>
                <a:srgbClr val="188D9D"/>
              </a:solidFill>
              <a:latin typeface="Oswald"/>
              <a:ea typeface="Oswald"/>
              <a:cs typeface="Oswald"/>
              <a:sym typeface="Oswald"/>
            </a:endParaRPr>
          </a:p>
        </p:txBody>
      </p:sp>
      <p:sp>
        <p:nvSpPr>
          <p:cNvPr id="284" name="Google Shape;284;p19"/>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5" name="Google Shape;285;p19"/>
          <p:cNvPicPr preferRelativeResize="0"/>
          <p:nvPr/>
        </p:nvPicPr>
        <p:blipFill>
          <a:blip r:embed="rId6">
            <a:alphaModFix/>
          </a:blip>
          <a:stretch>
            <a:fillRect/>
          </a:stretch>
        </p:blipFill>
        <p:spPr>
          <a:xfrm>
            <a:off x="152400" y="152400"/>
            <a:ext cx="773721" cy="788600"/>
          </a:xfrm>
          <a:prstGeom prst="rect">
            <a:avLst/>
          </a:prstGeom>
          <a:noFill/>
          <a:ln>
            <a:noFill/>
          </a:ln>
        </p:spPr>
      </p:pic>
      <p:cxnSp>
        <p:nvCxnSpPr>
          <p:cNvPr id="286" name="Google Shape;286;p19"/>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87" name="Google Shape;287;p19"/>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288" name="Google Shape;288;p19"/>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19"/>
          <p:cNvSpPr/>
          <p:nvPr/>
        </p:nvSpPr>
        <p:spPr>
          <a:xfrm>
            <a:off x="533328" y="2352976"/>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9"/>
          <p:cNvSpPr/>
          <p:nvPr/>
        </p:nvSpPr>
        <p:spPr>
          <a:xfrm>
            <a:off x="533328" y="2851202"/>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91" name="Google Shape;291;p19"/>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92" name="Google Shape;292;p19"/>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293" name="Google Shape;293;p19"/>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294" name="Google Shape;294;p19"/>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9"/>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9"/>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9"/>
          <p:cNvSpPr/>
          <p:nvPr/>
        </p:nvSpPr>
        <p:spPr>
          <a:xfrm>
            <a:off x="564065" y="2382784"/>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9"/>
          <p:cNvSpPr/>
          <p:nvPr/>
        </p:nvSpPr>
        <p:spPr>
          <a:xfrm>
            <a:off x="564065" y="28810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9" name="Google Shape;299;p19"/>
          <p:cNvGrpSpPr/>
          <p:nvPr/>
        </p:nvGrpSpPr>
        <p:grpSpPr>
          <a:xfrm>
            <a:off x="780475" y="1246375"/>
            <a:ext cx="1621500" cy="1878875"/>
            <a:chOff x="780475" y="1246375"/>
            <a:chExt cx="1621500" cy="1878875"/>
          </a:xfrm>
        </p:grpSpPr>
        <p:sp>
          <p:nvSpPr>
            <p:cNvPr id="300" name="Google Shape;300;p19"/>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301" name="Google Shape;301;p19"/>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302" name="Google Shape;302;p19"/>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303" name="Google Shape;303;p19"/>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307"/>
        <p:cNvGrpSpPr/>
        <p:nvPr/>
      </p:nvGrpSpPr>
      <p:grpSpPr>
        <a:xfrm>
          <a:off x="0" y="0"/>
          <a:ext cx="0" cy="0"/>
          <a:chOff x="0" y="0"/>
          <a:chExt cx="0" cy="0"/>
        </a:xfrm>
      </p:grpSpPr>
      <p:sp>
        <p:nvSpPr>
          <p:cNvPr id="308" name="Google Shape;308;p20"/>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9" name="Google Shape;309;p20"/>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341825" y="-5343"/>
            <a:ext cx="4042100" cy="675500"/>
          </a:xfrm>
          <a:prstGeom prst="rect">
            <a:avLst/>
          </a:prstGeom>
          <a:noFill/>
          <a:ln>
            <a:noFill/>
          </a:ln>
        </p:spPr>
      </p:pic>
      <p:sp>
        <p:nvSpPr>
          <p:cNvPr id="310" name="Google Shape;310;p20"/>
          <p:cNvSpPr txBox="1"/>
          <p:nvPr/>
        </p:nvSpPr>
        <p:spPr>
          <a:xfrm>
            <a:off x="2673325" y="113700"/>
            <a:ext cx="2154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Ecriture du dialogue</a:t>
            </a:r>
            <a:endParaRPr sz="2000">
              <a:solidFill>
                <a:schemeClr val="lt1"/>
              </a:solidFill>
              <a:latin typeface="Bebas Neue"/>
              <a:ea typeface="Bebas Neue"/>
              <a:cs typeface="Bebas Neue"/>
              <a:sym typeface="Bebas Neue"/>
            </a:endParaRPr>
          </a:p>
        </p:txBody>
      </p:sp>
      <p:sp>
        <p:nvSpPr>
          <p:cNvPr id="311" name="Google Shape;311;p20"/>
          <p:cNvSpPr txBox="1"/>
          <p:nvPr/>
        </p:nvSpPr>
        <p:spPr>
          <a:xfrm>
            <a:off x="2634100" y="768238"/>
            <a:ext cx="19890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800" u="sng">
                <a:solidFill>
                  <a:schemeClr val="hlink"/>
                </a:solidFill>
                <a:latin typeface="Oswald SemiBold"/>
                <a:ea typeface="Oswald SemiBold"/>
                <a:cs typeface="Oswald SemiBold"/>
                <a:sym typeface="Oswald SemiBold"/>
                <a:hlinkClick r:id="rId4"/>
              </a:rPr>
              <a:t>Votre IA</a:t>
            </a:r>
            <a:r>
              <a:rPr lang="fr" sz="1800">
                <a:solidFill>
                  <a:srgbClr val="398FA1"/>
                </a:solidFill>
                <a:latin typeface="Oswald SemiBold"/>
                <a:ea typeface="Oswald SemiBold"/>
                <a:cs typeface="Oswald SemiBold"/>
                <a:sym typeface="Oswald SemiBold"/>
              </a:rPr>
              <a:t>*</a:t>
            </a:r>
            <a:endParaRPr sz="1800">
              <a:solidFill>
                <a:srgbClr val="398FA1"/>
              </a:solidFill>
              <a:latin typeface="Oswald SemiBold"/>
              <a:ea typeface="Oswald SemiBold"/>
              <a:cs typeface="Oswald SemiBold"/>
              <a:sym typeface="Oswald SemiBold"/>
            </a:endParaRPr>
          </a:p>
        </p:txBody>
      </p:sp>
      <p:sp>
        <p:nvSpPr>
          <p:cNvPr id="312" name="Google Shape;312;p20"/>
          <p:cNvSpPr txBox="1"/>
          <p:nvPr/>
        </p:nvSpPr>
        <p:spPr>
          <a:xfrm>
            <a:off x="2634100" y="1229950"/>
            <a:ext cx="6091200" cy="6810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500">
                <a:solidFill>
                  <a:srgbClr val="398FA1"/>
                </a:solidFill>
                <a:latin typeface="Oswald"/>
                <a:ea typeface="Oswald"/>
                <a:cs typeface="Oswald"/>
                <a:sym typeface="Oswald"/>
              </a:rPr>
              <a:t>❶</a:t>
            </a:r>
            <a:r>
              <a:rPr lang="fr" sz="1200">
                <a:solidFill>
                  <a:srgbClr val="398FA1"/>
                </a:solidFill>
              </a:rPr>
              <a:t> </a:t>
            </a:r>
            <a:r>
              <a:rPr lang="fr" sz="1200">
                <a:solidFill>
                  <a:srgbClr val="398FA1"/>
                </a:solidFill>
                <a:latin typeface="Oswald"/>
                <a:ea typeface="Oswald"/>
                <a:cs typeface="Oswald"/>
                <a:sym typeface="Oswald"/>
              </a:rPr>
              <a:t>Quelles informations votre objet pourrait-il récolter sur vous ? </a:t>
            </a:r>
            <a:endParaRPr sz="1200">
              <a:solidFill>
                <a:srgbClr val="398FA1"/>
              </a:solidFill>
              <a:latin typeface="Oswald"/>
              <a:ea typeface="Oswald"/>
              <a:cs typeface="Oswald"/>
              <a:sym typeface="Oswald"/>
            </a:endParaRPr>
          </a:p>
          <a:p>
            <a:pPr marL="0" lvl="0" indent="0" algn="just" rtl="0">
              <a:lnSpc>
                <a:spcPct val="115000"/>
              </a:lnSpc>
              <a:spcBef>
                <a:spcPts val="0"/>
              </a:spcBef>
              <a:spcAft>
                <a:spcPts val="0"/>
              </a:spcAft>
              <a:buNone/>
            </a:pPr>
            <a:r>
              <a:rPr lang="fr" sz="1500">
                <a:solidFill>
                  <a:srgbClr val="398FA1"/>
                </a:solidFill>
                <a:latin typeface="Oswald"/>
                <a:ea typeface="Oswald"/>
                <a:cs typeface="Oswald"/>
                <a:sym typeface="Oswald"/>
              </a:rPr>
              <a:t>❷</a:t>
            </a:r>
            <a:r>
              <a:rPr lang="fr" sz="1200" i="1">
                <a:solidFill>
                  <a:srgbClr val="398FA1"/>
                </a:solidFill>
                <a:latin typeface="Oswald"/>
                <a:ea typeface="Oswald"/>
                <a:cs typeface="Oswald"/>
                <a:sym typeface="Oswald"/>
              </a:rPr>
              <a:t> </a:t>
            </a:r>
            <a:r>
              <a:rPr lang="fr" sz="1200">
                <a:solidFill>
                  <a:srgbClr val="398FA1"/>
                </a:solidFill>
                <a:latin typeface="Oswald"/>
                <a:ea typeface="Oswald"/>
                <a:cs typeface="Oswald"/>
                <a:sym typeface="Oswald"/>
              </a:rPr>
              <a:t>Avec ces informations, imaginez quelles propositions cet objet pourrait vous faire ?</a:t>
            </a:r>
            <a:endParaRPr sz="1200">
              <a:solidFill>
                <a:srgbClr val="398FA1"/>
              </a:solidFill>
              <a:latin typeface="Oswald Light"/>
              <a:ea typeface="Oswald Light"/>
              <a:cs typeface="Oswald Light"/>
              <a:sym typeface="Oswald Light"/>
            </a:endParaRPr>
          </a:p>
        </p:txBody>
      </p:sp>
      <p:cxnSp>
        <p:nvCxnSpPr>
          <p:cNvPr id="313" name="Google Shape;313;p20"/>
          <p:cNvCxnSpPr/>
          <p:nvPr/>
        </p:nvCxnSpPr>
        <p:spPr>
          <a:xfrm rot="10800000">
            <a:off x="630225" y="37633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14" name="Google Shape;314;p20"/>
          <p:cNvCxnSpPr/>
          <p:nvPr/>
        </p:nvCxnSpPr>
        <p:spPr>
          <a:xfrm rot="10800000">
            <a:off x="630225" y="40509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15" name="Google Shape;315;p20"/>
          <p:cNvCxnSpPr/>
          <p:nvPr/>
        </p:nvCxnSpPr>
        <p:spPr>
          <a:xfrm rot="10800000">
            <a:off x="630225" y="432788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16" name="Google Shape;316;p20"/>
          <p:cNvCxnSpPr/>
          <p:nvPr/>
        </p:nvCxnSpPr>
        <p:spPr>
          <a:xfrm rot="10800000">
            <a:off x="630225" y="460482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17" name="Google Shape;317;p20"/>
          <p:cNvCxnSpPr/>
          <p:nvPr/>
        </p:nvCxnSpPr>
        <p:spPr>
          <a:xfrm rot="10800000">
            <a:off x="630225" y="37633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18" name="Google Shape;318;p20"/>
          <p:cNvCxnSpPr/>
          <p:nvPr/>
        </p:nvCxnSpPr>
        <p:spPr>
          <a:xfrm rot="10800000">
            <a:off x="630225" y="40509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19" name="Google Shape;319;p20"/>
          <p:cNvCxnSpPr/>
          <p:nvPr/>
        </p:nvCxnSpPr>
        <p:spPr>
          <a:xfrm rot="10800000">
            <a:off x="2338950" y="345162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20" name="Google Shape;320;p20"/>
          <p:cNvCxnSpPr/>
          <p:nvPr/>
        </p:nvCxnSpPr>
        <p:spPr>
          <a:xfrm rot="10800000">
            <a:off x="2338950" y="373926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21" name="Google Shape;321;p20"/>
          <p:cNvCxnSpPr/>
          <p:nvPr/>
        </p:nvCxnSpPr>
        <p:spPr>
          <a:xfrm rot="10800000">
            <a:off x="783525" y="41454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22" name="Google Shape;322;p20"/>
          <p:cNvCxnSpPr/>
          <p:nvPr/>
        </p:nvCxnSpPr>
        <p:spPr>
          <a:xfrm rot="10800000">
            <a:off x="783525" y="4433038"/>
            <a:ext cx="0" cy="128400"/>
          </a:xfrm>
          <a:prstGeom prst="straightConnector1">
            <a:avLst/>
          </a:prstGeom>
          <a:noFill/>
          <a:ln w="38100" cap="flat" cmpd="sng">
            <a:solidFill>
              <a:schemeClr val="lt1"/>
            </a:solidFill>
            <a:prstDash val="solid"/>
            <a:round/>
            <a:headEnd type="none" w="med" len="med"/>
            <a:tailEnd type="none" w="med" len="med"/>
          </a:ln>
        </p:spPr>
      </p:cxnSp>
      <p:grpSp>
        <p:nvGrpSpPr>
          <p:cNvPr id="323" name="Google Shape;323;p20"/>
          <p:cNvGrpSpPr/>
          <p:nvPr/>
        </p:nvGrpSpPr>
        <p:grpSpPr>
          <a:xfrm>
            <a:off x="0" y="3409384"/>
            <a:ext cx="2401985" cy="1734317"/>
            <a:chOff x="-26287" y="3435900"/>
            <a:chExt cx="2428946" cy="1727924"/>
          </a:xfrm>
        </p:grpSpPr>
        <p:pic>
          <p:nvPicPr>
            <p:cNvPr id="324" name="Google Shape;324;p20"/>
            <p:cNvPicPr preferRelativeResize="0"/>
            <p:nvPr/>
          </p:nvPicPr>
          <p:blipFill>
            <a:blip r:embed="rId5" cstate="print">
              <a:alphaModFix/>
              <a:extLst>
                <a:ext uri="{28A0092B-C50C-407E-A947-70E740481C1C}">
                  <a14:useLocalDpi xmlns:a14="http://schemas.microsoft.com/office/drawing/2010/main"/>
                </a:ext>
              </a:extLst>
            </a:blip>
            <a:stretch>
              <a:fillRect/>
            </a:stretch>
          </p:blipFill>
          <p:spPr>
            <a:xfrm>
              <a:off x="-26287" y="3435900"/>
              <a:ext cx="2368115" cy="1727924"/>
            </a:xfrm>
            <a:prstGeom prst="rect">
              <a:avLst/>
            </a:prstGeom>
            <a:noFill/>
            <a:ln>
              <a:noFill/>
            </a:ln>
          </p:spPr>
        </p:pic>
        <p:sp>
          <p:nvSpPr>
            <p:cNvPr id="325" name="Google Shape;325;p20"/>
            <p:cNvSpPr txBox="1"/>
            <p:nvPr/>
          </p:nvSpPr>
          <p:spPr>
            <a:xfrm>
              <a:off x="60859" y="3931092"/>
              <a:ext cx="2341800" cy="102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100" b="1">
                  <a:solidFill>
                    <a:schemeClr val="lt1"/>
                  </a:solidFill>
                  <a:latin typeface="Oswald"/>
                  <a:ea typeface="Oswald"/>
                  <a:cs typeface="Oswald"/>
                  <a:sym typeface="Oswald"/>
                </a:rPr>
                <a:t>*Intelligence artificielle (IA)</a:t>
              </a:r>
              <a:endParaRPr sz="1100" b="1">
                <a:solidFill>
                  <a:schemeClr val="lt1"/>
                </a:solidFill>
                <a:latin typeface="Oswald"/>
                <a:ea typeface="Oswald"/>
                <a:cs typeface="Oswald"/>
                <a:sym typeface="Oswald"/>
              </a:endParaRPr>
            </a:p>
            <a:p>
              <a:pPr marL="0" lvl="0" indent="0" algn="l" rtl="0">
                <a:spcBef>
                  <a:spcPts val="0"/>
                </a:spcBef>
                <a:spcAft>
                  <a:spcPts val="0"/>
                </a:spcAft>
                <a:buNone/>
              </a:pPr>
              <a:r>
                <a:rPr lang="fr" sz="1100">
                  <a:solidFill>
                    <a:schemeClr val="lt1"/>
                  </a:solidFill>
                  <a:latin typeface="Oswald Light"/>
                  <a:ea typeface="Oswald Light"/>
                  <a:cs typeface="Oswald Light"/>
                  <a:sym typeface="Oswald Light"/>
                </a:rPr>
                <a:t>L'ensemble des théories et des </a:t>
              </a:r>
              <a:endParaRPr sz="1100">
                <a:solidFill>
                  <a:schemeClr val="lt1"/>
                </a:solidFill>
                <a:latin typeface="Oswald Light"/>
                <a:ea typeface="Oswald Light"/>
                <a:cs typeface="Oswald Light"/>
                <a:sym typeface="Oswald Light"/>
              </a:endParaRPr>
            </a:p>
            <a:p>
              <a:pPr marL="0" lvl="0" indent="0" algn="l" rtl="0">
                <a:spcBef>
                  <a:spcPts val="0"/>
                </a:spcBef>
                <a:spcAft>
                  <a:spcPts val="0"/>
                </a:spcAft>
                <a:buNone/>
              </a:pPr>
              <a:r>
                <a:rPr lang="fr" sz="1100">
                  <a:solidFill>
                    <a:schemeClr val="lt1"/>
                  </a:solidFill>
                  <a:latin typeface="Oswald Light"/>
                  <a:ea typeface="Oswald Light"/>
                  <a:cs typeface="Oswald Light"/>
                  <a:sym typeface="Oswald Light"/>
                </a:rPr>
                <a:t>techniques mises en œuvre en vue </a:t>
              </a:r>
              <a:endParaRPr sz="1100">
                <a:solidFill>
                  <a:schemeClr val="lt1"/>
                </a:solidFill>
                <a:latin typeface="Oswald Light"/>
                <a:ea typeface="Oswald Light"/>
                <a:cs typeface="Oswald Light"/>
                <a:sym typeface="Oswald Light"/>
              </a:endParaRPr>
            </a:p>
            <a:p>
              <a:pPr marL="0" lvl="0" indent="0" algn="l" rtl="0">
                <a:spcBef>
                  <a:spcPts val="0"/>
                </a:spcBef>
                <a:spcAft>
                  <a:spcPts val="0"/>
                </a:spcAft>
                <a:buNone/>
              </a:pPr>
              <a:r>
                <a:rPr lang="fr" sz="1100">
                  <a:solidFill>
                    <a:schemeClr val="lt1"/>
                  </a:solidFill>
                  <a:latin typeface="Oswald Light"/>
                  <a:ea typeface="Oswald Light"/>
                  <a:cs typeface="Oswald Light"/>
                  <a:sym typeface="Oswald Light"/>
                </a:rPr>
                <a:t>de réaliser des machines capables</a:t>
              </a:r>
              <a:endParaRPr sz="1100">
                <a:solidFill>
                  <a:schemeClr val="lt1"/>
                </a:solidFill>
                <a:latin typeface="Oswald Light"/>
                <a:ea typeface="Oswald Light"/>
                <a:cs typeface="Oswald Light"/>
                <a:sym typeface="Oswald Light"/>
              </a:endParaRPr>
            </a:p>
            <a:p>
              <a:pPr marL="0" lvl="0" indent="0" algn="l" rtl="0">
                <a:spcBef>
                  <a:spcPts val="0"/>
                </a:spcBef>
                <a:spcAft>
                  <a:spcPts val="0"/>
                </a:spcAft>
                <a:buNone/>
              </a:pPr>
              <a:r>
                <a:rPr lang="fr" sz="1100">
                  <a:solidFill>
                    <a:schemeClr val="lt1"/>
                  </a:solidFill>
                  <a:latin typeface="Oswald Light"/>
                  <a:ea typeface="Oswald Light"/>
                  <a:cs typeface="Oswald Light"/>
                  <a:sym typeface="Oswald Light"/>
                </a:rPr>
                <a:t>de simuler l'intelligence humaine</a:t>
              </a:r>
              <a:endParaRPr sz="1100">
                <a:solidFill>
                  <a:schemeClr val="lt1"/>
                </a:solidFill>
                <a:latin typeface="Oswald Light"/>
                <a:ea typeface="Oswald Light"/>
                <a:cs typeface="Oswald Light"/>
                <a:sym typeface="Oswald Light"/>
              </a:endParaRPr>
            </a:p>
          </p:txBody>
        </p:sp>
        <p:sp>
          <p:nvSpPr>
            <p:cNvPr id="326" name="Google Shape;326;p20"/>
            <p:cNvSpPr txBox="1"/>
            <p:nvPr/>
          </p:nvSpPr>
          <p:spPr>
            <a:xfrm>
              <a:off x="93630" y="3444631"/>
              <a:ext cx="2154600" cy="41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VOCABULAIRE</a:t>
              </a:r>
              <a:endParaRPr sz="1500">
                <a:solidFill>
                  <a:srgbClr val="398FA1"/>
                </a:solidFill>
                <a:latin typeface="Bebas Neue"/>
                <a:ea typeface="Bebas Neue"/>
                <a:cs typeface="Bebas Neue"/>
                <a:sym typeface="Bebas Neue"/>
              </a:endParaRPr>
            </a:p>
          </p:txBody>
        </p:sp>
      </p:grpSp>
      <p:pic>
        <p:nvPicPr>
          <p:cNvPr id="327" name="Google Shape;327;p20"/>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2838275" y="2077238"/>
            <a:ext cx="5682852" cy="2030273"/>
          </a:xfrm>
          <a:prstGeom prst="rect">
            <a:avLst/>
          </a:prstGeom>
          <a:noFill/>
          <a:ln>
            <a:noFill/>
          </a:ln>
        </p:spPr>
      </p:pic>
      <p:sp>
        <p:nvSpPr>
          <p:cNvPr id="328" name="Google Shape;328;p20"/>
          <p:cNvSpPr txBox="1"/>
          <p:nvPr/>
        </p:nvSpPr>
        <p:spPr>
          <a:xfrm>
            <a:off x="2673325" y="4107500"/>
            <a:ext cx="6298500" cy="6348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fr" sz="1500">
                <a:solidFill>
                  <a:srgbClr val="398FA1"/>
                </a:solidFill>
                <a:latin typeface="Oswald"/>
                <a:ea typeface="Oswald"/>
                <a:cs typeface="Oswald"/>
                <a:sym typeface="Oswald"/>
              </a:rPr>
              <a:t>➌ </a:t>
            </a:r>
            <a:r>
              <a:rPr lang="fr" sz="1200">
                <a:solidFill>
                  <a:srgbClr val="398FA1"/>
                </a:solidFill>
                <a:latin typeface="Oswald"/>
                <a:ea typeface="Oswald"/>
                <a:cs typeface="Oswald"/>
                <a:sym typeface="Oswald"/>
              </a:rPr>
              <a:t>Mettez-vous à la place de l’objet qui vous parle, que vous dit-il ?</a:t>
            </a:r>
            <a:endParaRPr sz="1200">
              <a:solidFill>
                <a:srgbClr val="398FA1"/>
              </a:solidFill>
              <a:latin typeface="Oswald"/>
              <a:ea typeface="Oswald"/>
              <a:cs typeface="Oswald"/>
              <a:sym typeface="Oswald"/>
            </a:endParaRPr>
          </a:p>
          <a:p>
            <a:pPr marL="0" lvl="0" indent="0" algn="just" rtl="0">
              <a:lnSpc>
                <a:spcPct val="115000"/>
              </a:lnSpc>
              <a:spcBef>
                <a:spcPts val="0"/>
              </a:spcBef>
              <a:spcAft>
                <a:spcPts val="0"/>
              </a:spcAft>
              <a:buNone/>
            </a:pPr>
            <a:r>
              <a:rPr lang="fr" sz="1200">
                <a:solidFill>
                  <a:srgbClr val="398FA1"/>
                </a:solidFill>
                <a:latin typeface="Oswald Light"/>
                <a:ea typeface="Oswald Light"/>
                <a:cs typeface="Oswald Light"/>
                <a:sym typeface="Oswald Light"/>
              </a:rPr>
              <a:t>→ Une phrase de proposition + une phrase si la réponse est oui + une phrase si la réponse est non</a:t>
            </a:r>
            <a:endParaRPr/>
          </a:p>
        </p:txBody>
      </p:sp>
      <p:pic>
        <p:nvPicPr>
          <p:cNvPr id="329" name="Google Shape;329;p20"/>
          <p:cNvPicPr preferRelativeResize="0"/>
          <p:nvPr/>
        </p:nvPicPr>
        <p:blipFill>
          <a:blip r:embed="rId7">
            <a:alphaModFix/>
          </a:blip>
          <a:stretch>
            <a:fillRect/>
          </a:stretch>
        </p:blipFill>
        <p:spPr>
          <a:xfrm>
            <a:off x="152400" y="152400"/>
            <a:ext cx="773721" cy="788600"/>
          </a:xfrm>
          <a:prstGeom prst="rect">
            <a:avLst/>
          </a:prstGeom>
          <a:noFill/>
          <a:ln>
            <a:noFill/>
          </a:ln>
        </p:spPr>
      </p:pic>
      <p:cxnSp>
        <p:nvCxnSpPr>
          <p:cNvPr id="330" name="Google Shape;330;p20"/>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31" name="Google Shape;331;p20"/>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332" name="Google Shape;332;p20"/>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0"/>
          <p:cNvSpPr/>
          <p:nvPr/>
        </p:nvSpPr>
        <p:spPr>
          <a:xfrm>
            <a:off x="533328" y="2352976"/>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0"/>
          <p:cNvSpPr/>
          <p:nvPr/>
        </p:nvSpPr>
        <p:spPr>
          <a:xfrm>
            <a:off x="533328" y="2851202"/>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35" name="Google Shape;335;p20"/>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36" name="Google Shape;336;p20"/>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37" name="Google Shape;337;p20"/>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338" name="Google Shape;338;p20"/>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0"/>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0"/>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0"/>
          <p:cNvSpPr/>
          <p:nvPr/>
        </p:nvSpPr>
        <p:spPr>
          <a:xfrm>
            <a:off x="564065" y="2382784"/>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0"/>
          <p:cNvSpPr/>
          <p:nvPr/>
        </p:nvSpPr>
        <p:spPr>
          <a:xfrm>
            <a:off x="564065" y="28810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20"/>
          <p:cNvGrpSpPr/>
          <p:nvPr/>
        </p:nvGrpSpPr>
        <p:grpSpPr>
          <a:xfrm>
            <a:off x="780475" y="1246375"/>
            <a:ext cx="1621500" cy="1878875"/>
            <a:chOff x="780475" y="1246375"/>
            <a:chExt cx="1621500" cy="1878875"/>
          </a:xfrm>
        </p:grpSpPr>
        <p:sp>
          <p:nvSpPr>
            <p:cNvPr id="344" name="Google Shape;344;p20"/>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345" name="Google Shape;345;p20"/>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346" name="Google Shape;346;p20"/>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347" name="Google Shape;347;p20"/>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CF7F9"/>
        </a:solidFill>
        <a:effectLst/>
      </p:bgPr>
    </p:bg>
    <p:spTree>
      <p:nvGrpSpPr>
        <p:cNvPr id="1" name="Shape 351"/>
        <p:cNvGrpSpPr/>
        <p:nvPr/>
      </p:nvGrpSpPr>
      <p:grpSpPr>
        <a:xfrm>
          <a:off x="0" y="0"/>
          <a:ext cx="0" cy="0"/>
          <a:chOff x="0" y="0"/>
          <a:chExt cx="0" cy="0"/>
        </a:xfrm>
      </p:grpSpPr>
      <p:sp>
        <p:nvSpPr>
          <p:cNvPr id="352" name="Google Shape;352;p21"/>
          <p:cNvSpPr/>
          <p:nvPr/>
        </p:nvSpPr>
        <p:spPr>
          <a:xfrm>
            <a:off x="0" y="-5400"/>
            <a:ext cx="2341800" cy="5154300"/>
          </a:xfrm>
          <a:prstGeom prst="rect">
            <a:avLst/>
          </a:prstGeom>
          <a:solidFill>
            <a:srgbClr val="C6F8F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53" name="Google Shape;353;p21"/>
          <p:cNvCxnSpPr/>
          <p:nvPr/>
        </p:nvCxnSpPr>
        <p:spPr>
          <a:xfrm rot="10800000">
            <a:off x="631125" y="3993000"/>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54" name="Google Shape;354;p21"/>
          <p:cNvCxnSpPr/>
          <p:nvPr/>
        </p:nvCxnSpPr>
        <p:spPr>
          <a:xfrm rot="10800000">
            <a:off x="631125" y="428063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55" name="Google Shape;355;p21"/>
          <p:cNvCxnSpPr/>
          <p:nvPr/>
        </p:nvCxnSpPr>
        <p:spPr>
          <a:xfrm rot="10800000">
            <a:off x="631125" y="4557588"/>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56" name="Google Shape;356;p21"/>
          <p:cNvCxnSpPr/>
          <p:nvPr/>
        </p:nvCxnSpPr>
        <p:spPr>
          <a:xfrm rot="10800000">
            <a:off x="631125" y="4834525"/>
            <a:ext cx="0" cy="128400"/>
          </a:xfrm>
          <a:prstGeom prst="straightConnector1">
            <a:avLst/>
          </a:prstGeom>
          <a:noFill/>
          <a:ln w="38100" cap="flat" cmpd="sng">
            <a:solidFill>
              <a:schemeClr val="lt1"/>
            </a:solidFill>
            <a:prstDash val="solid"/>
            <a:round/>
            <a:headEnd type="none" w="med" len="med"/>
            <a:tailEnd type="none" w="med" len="med"/>
          </a:ln>
        </p:spPr>
      </p:cxnSp>
      <p:pic>
        <p:nvPicPr>
          <p:cNvPr id="357" name="Google Shape;357;p21"/>
          <p:cNvPicPr preferRelativeResize="0"/>
          <p:nvPr/>
        </p:nvPicPr>
        <p:blipFill>
          <a:blip r:embed="rId3" cstate="print">
            <a:alphaModFix/>
            <a:extLst>
              <a:ext uri="{28A0092B-C50C-407E-A947-70E740481C1C}">
                <a14:useLocalDpi xmlns:a14="http://schemas.microsoft.com/office/drawing/2010/main"/>
              </a:ext>
            </a:extLst>
          </a:blip>
          <a:stretch>
            <a:fillRect/>
          </a:stretch>
        </p:blipFill>
        <p:spPr>
          <a:xfrm>
            <a:off x="2341825" y="-5343"/>
            <a:ext cx="4042100" cy="675500"/>
          </a:xfrm>
          <a:prstGeom prst="rect">
            <a:avLst/>
          </a:prstGeom>
          <a:noFill/>
          <a:ln>
            <a:noFill/>
          </a:ln>
        </p:spPr>
      </p:pic>
      <p:sp>
        <p:nvSpPr>
          <p:cNvPr id="358" name="Google Shape;358;p21"/>
          <p:cNvSpPr txBox="1"/>
          <p:nvPr/>
        </p:nvSpPr>
        <p:spPr>
          <a:xfrm>
            <a:off x="2673325" y="113700"/>
            <a:ext cx="37107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2000">
                <a:solidFill>
                  <a:schemeClr val="lt1"/>
                </a:solidFill>
                <a:latin typeface="Bebas Neue"/>
                <a:ea typeface="Bebas Neue"/>
                <a:cs typeface="Bebas Neue"/>
                <a:sym typeface="Bebas Neue"/>
              </a:rPr>
              <a:t>Donner une voix au dialogue</a:t>
            </a:r>
            <a:endParaRPr sz="2000">
              <a:solidFill>
                <a:schemeClr val="lt1"/>
              </a:solidFill>
              <a:latin typeface="Bebas Neue"/>
              <a:ea typeface="Bebas Neue"/>
              <a:cs typeface="Bebas Neue"/>
              <a:sym typeface="Bebas Neue"/>
            </a:endParaRPr>
          </a:p>
        </p:txBody>
      </p:sp>
      <p:grpSp>
        <p:nvGrpSpPr>
          <p:cNvPr id="359" name="Google Shape;359;p21"/>
          <p:cNvGrpSpPr/>
          <p:nvPr/>
        </p:nvGrpSpPr>
        <p:grpSpPr>
          <a:xfrm>
            <a:off x="0" y="3400761"/>
            <a:ext cx="2341831" cy="1747868"/>
            <a:chOff x="-26287" y="3415956"/>
            <a:chExt cx="2368118" cy="1747868"/>
          </a:xfrm>
        </p:grpSpPr>
        <p:pic>
          <p:nvPicPr>
            <p:cNvPr id="360" name="Google Shape;360;p21"/>
            <p:cNvPicPr preferRelativeResize="0"/>
            <p:nvPr/>
          </p:nvPicPr>
          <p:blipFill>
            <a:blip r:embed="rId4" cstate="print">
              <a:alphaModFix/>
              <a:extLst>
                <a:ext uri="{28A0092B-C50C-407E-A947-70E740481C1C}">
                  <a14:useLocalDpi xmlns:a14="http://schemas.microsoft.com/office/drawing/2010/main"/>
                </a:ext>
              </a:extLst>
            </a:blip>
            <a:stretch>
              <a:fillRect/>
            </a:stretch>
          </p:blipFill>
          <p:spPr>
            <a:xfrm>
              <a:off x="-26287" y="3435900"/>
              <a:ext cx="2368115" cy="1727924"/>
            </a:xfrm>
            <a:prstGeom prst="rect">
              <a:avLst/>
            </a:prstGeom>
            <a:noFill/>
            <a:ln>
              <a:noFill/>
            </a:ln>
          </p:spPr>
        </p:pic>
        <p:sp>
          <p:nvSpPr>
            <p:cNvPr id="361" name="Google Shape;361;p21"/>
            <p:cNvSpPr txBox="1"/>
            <p:nvPr/>
          </p:nvSpPr>
          <p:spPr>
            <a:xfrm>
              <a:off x="-13137" y="3895275"/>
              <a:ext cx="2341800" cy="354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100">
                <a:solidFill>
                  <a:schemeClr val="lt1"/>
                </a:solidFill>
                <a:latin typeface="Oswald Light"/>
                <a:ea typeface="Oswald Light"/>
                <a:cs typeface="Oswald Light"/>
                <a:sym typeface="Oswald Light"/>
              </a:endParaRPr>
            </a:p>
          </p:txBody>
        </p:sp>
        <p:sp>
          <p:nvSpPr>
            <p:cNvPr id="362" name="Google Shape;362;p21"/>
            <p:cNvSpPr txBox="1"/>
            <p:nvPr/>
          </p:nvSpPr>
          <p:spPr>
            <a:xfrm>
              <a:off x="187230" y="3415956"/>
              <a:ext cx="21546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Bebas Neue"/>
                  <a:ea typeface="Bebas Neue"/>
                  <a:cs typeface="Bebas Neue"/>
                  <a:sym typeface="Bebas Neue"/>
                </a:rPr>
                <a:t>ASTUCES</a:t>
              </a:r>
              <a:endParaRPr sz="1500">
                <a:solidFill>
                  <a:srgbClr val="398FA1"/>
                </a:solidFill>
                <a:latin typeface="Bebas Neue"/>
                <a:ea typeface="Bebas Neue"/>
                <a:cs typeface="Bebas Neue"/>
                <a:sym typeface="Bebas Neue"/>
              </a:endParaRPr>
            </a:p>
          </p:txBody>
        </p:sp>
      </p:grpSp>
      <p:sp>
        <p:nvSpPr>
          <p:cNvPr id="363" name="Google Shape;363;p21"/>
          <p:cNvSpPr txBox="1"/>
          <p:nvPr/>
        </p:nvSpPr>
        <p:spPr>
          <a:xfrm>
            <a:off x="152400" y="3944450"/>
            <a:ext cx="19707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200">
                <a:solidFill>
                  <a:schemeClr val="lt1"/>
                </a:solidFill>
                <a:latin typeface="Oswald Light"/>
                <a:ea typeface="Oswald Light"/>
                <a:cs typeface="Oswald Light"/>
                <a:sym typeface="Oswald Light"/>
              </a:rPr>
              <a:t>- 400 caractères maximum</a:t>
            </a:r>
            <a:endParaRPr sz="1200">
              <a:solidFill>
                <a:schemeClr val="lt1"/>
              </a:solidFill>
              <a:latin typeface="Oswald Light"/>
              <a:ea typeface="Oswald Light"/>
              <a:cs typeface="Oswald Light"/>
              <a:sym typeface="Oswald Light"/>
            </a:endParaRPr>
          </a:p>
          <a:p>
            <a:pPr marL="0" lvl="0" indent="0" algn="l" rtl="0">
              <a:spcBef>
                <a:spcPts val="0"/>
              </a:spcBef>
              <a:spcAft>
                <a:spcPts val="0"/>
              </a:spcAft>
              <a:buNone/>
            </a:pPr>
            <a:endParaRPr sz="1200">
              <a:solidFill>
                <a:schemeClr val="lt1"/>
              </a:solidFill>
              <a:latin typeface="Oswald Light"/>
              <a:ea typeface="Oswald Light"/>
              <a:cs typeface="Oswald Light"/>
              <a:sym typeface="Oswald Light"/>
            </a:endParaRPr>
          </a:p>
          <a:p>
            <a:pPr marL="0" lvl="0" indent="0" algn="l" rtl="0">
              <a:spcBef>
                <a:spcPts val="0"/>
              </a:spcBef>
              <a:spcAft>
                <a:spcPts val="0"/>
              </a:spcAft>
              <a:buNone/>
            </a:pPr>
            <a:r>
              <a:rPr lang="fr" sz="1200">
                <a:solidFill>
                  <a:schemeClr val="lt1"/>
                </a:solidFill>
                <a:latin typeface="Oswald Light"/>
                <a:ea typeface="Oswald Light"/>
                <a:cs typeface="Oswald Light"/>
                <a:sym typeface="Oswald Light"/>
              </a:rPr>
              <a:t>- penser à renommer vos fichier son une fois qu’ils sont exporté</a:t>
            </a:r>
            <a:endParaRPr sz="1200">
              <a:solidFill>
                <a:schemeClr val="lt1"/>
              </a:solidFill>
              <a:latin typeface="Oswald Light"/>
              <a:ea typeface="Oswald Light"/>
              <a:cs typeface="Oswald Light"/>
              <a:sym typeface="Oswald Light"/>
            </a:endParaRPr>
          </a:p>
        </p:txBody>
      </p:sp>
      <p:pic>
        <p:nvPicPr>
          <p:cNvPr id="364" name="Google Shape;364;p21"/>
          <p:cNvPicPr preferRelativeResize="0"/>
          <p:nvPr/>
        </p:nvPicPr>
        <p:blipFill rotWithShape="1">
          <a:blip r:embed="rId5" cstate="hqprint">
            <a:alphaModFix/>
            <a:extLst>
              <a:ext uri="{28A0092B-C50C-407E-A947-70E740481C1C}">
                <a14:useLocalDpi xmlns:a14="http://schemas.microsoft.com/office/drawing/2010/main"/>
              </a:ext>
            </a:extLst>
          </a:blip>
          <a:srcRect/>
          <a:stretch/>
        </p:blipFill>
        <p:spPr>
          <a:xfrm>
            <a:off x="3694025" y="1328375"/>
            <a:ext cx="1976402" cy="1419875"/>
          </a:xfrm>
          <a:prstGeom prst="rect">
            <a:avLst/>
          </a:prstGeom>
          <a:noFill/>
          <a:ln>
            <a:noFill/>
          </a:ln>
        </p:spPr>
      </p:pic>
      <p:pic>
        <p:nvPicPr>
          <p:cNvPr id="365" name="Google Shape;365;p21"/>
          <p:cNvPicPr preferRelativeResize="0"/>
          <p:nvPr/>
        </p:nvPicPr>
        <p:blipFill rotWithShape="1">
          <a:blip r:embed="rId6" cstate="hqprint">
            <a:alphaModFix/>
            <a:extLst>
              <a:ext uri="{28A0092B-C50C-407E-A947-70E740481C1C}">
                <a14:useLocalDpi xmlns:a14="http://schemas.microsoft.com/office/drawing/2010/main"/>
              </a:ext>
            </a:extLst>
          </a:blip>
          <a:srcRect/>
          <a:stretch/>
        </p:blipFill>
        <p:spPr>
          <a:xfrm>
            <a:off x="5720850" y="1314625"/>
            <a:ext cx="1908500" cy="1419875"/>
          </a:xfrm>
          <a:prstGeom prst="rect">
            <a:avLst/>
          </a:prstGeom>
          <a:noFill/>
          <a:ln>
            <a:noFill/>
          </a:ln>
        </p:spPr>
      </p:pic>
      <p:pic>
        <p:nvPicPr>
          <p:cNvPr id="366" name="Google Shape;366;p21"/>
          <p:cNvPicPr preferRelativeResize="0"/>
          <p:nvPr/>
        </p:nvPicPr>
        <p:blipFill>
          <a:blip r:embed="rId7" cstate="hqprint">
            <a:alphaModFix/>
            <a:extLst>
              <a:ext uri="{28A0092B-C50C-407E-A947-70E740481C1C}">
                <a14:useLocalDpi xmlns:a14="http://schemas.microsoft.com/office/drawing/2010/main"/>
              </a:ext>
            </a:extLst>
          </a:blip>
          <a:stretch>
            <a:fillRect/>
          </a:stretch>
        </p:blipFill>
        <p:spPr>
          <a:xfrm>
            <a:off x="3696025" y="2789125"/>
            <a:ext cx="1976402" cy="1482301"/>
          </a:xfrm>
          <a:prstGeom prst="rect">
            <a:avLst/>
          </a:prstGeom>
          <a:noFill/>
          <a:ln>
            <a:noFill/>
          </a:ln>
        </p:spPr>
      </p:pic>
      <p:sp>
        <p:nvSpPr>
          <p:cNvPr id="367" name="Google Shape;367;p21"/>
          <p:cNvSpPr/>
          <p:nvPr/>
        </p:nvSpPr>
        <p:spPr>
          <a:xfrm>
            <a:off x="4280125" y="2056475"/>
            <a:ext cx="193800" cy="178800"/>
          </a:xfrm>
          <a:prstGeom prst="ellipse">
            <a:avLst/>
          </a:prstGeom>
          <a:noFill/>
          <a:ln w="19050" cap="flat" cmpd="sng">
            <a:solidFill>
              <a:srgbClr val="398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68" name="Google Shape;368;p21"/>
          <p:cNvPicPr preferRelativeResize="0"/>
          <p:nvPr/>
        </p:nvPicPr>
        <p:blipFill>
          <a:blip r:embed="rId8" cstate="hqprint">
            <a:alphaModFix/>
            <a:extLst>
              <a:ext uri="{28A0092B-C50C-407E-A947-70E740481C1C}">
                <a14:useLocalDpi xmlns:a14="http://schemas.microsoft.com/office/drawing/2010/main"/>
              </a:ext>
            </a:extLst>
          </a:blip>
          <a:stretch>
            <a:fillRect/>
          </a:stretch>
        </p:blipFill>
        <p:spPr>
          <a:xfrm>
            <a:off x="5658717" y="2793600"/>
            <a:ext cx="1970621" cy="1477966"/>
          </a:xfrm>
          <a:prstGeom prst="rect">
            <a:avLst/>
          </a:prstGeom>
          <a:noFill/>
          <a:ln>
            <a:noFill/>
          </a:ln>
        </p:spPr>
      </p:pic>
      <p:sp>
        <p:nvSpPr>
          <p:cNvPr id="369" name="Google Shape;369;p21"/>
          <p:cNvSpPr/>
          <p:nvPr/>
        </p:nvSpPr>
        <p:spPr>
          <a:xfrm>
            <a:off x="6769225" y="1101548"/>
            <a:ext cx="773739" cy="718711"/>
          </a:xfrm>
          <a:custGeom>
            <a:avLst/>
            <a:gdLst/>
            <a:ahLst/>
            <a:cxnLst/>
            <a:rect l="l" t="t" r="r" b="b"/>
            <a:pathLst>
              <a:path w="39311" h="45924" extrusionOk="0">
                <a:moveTo>
                  <a:pt x="0" y="45924"/>
                </a:moveTo>
                <a:cubicBezTo>
                  <a:pt x="6011" y="44421"/>
                  <a:pt x="13050" y="44214"/>
                  <a:pt x="17635" y="40046"/>
                </a:cubicBezTo>
                <a:cubicBezTo>
                  <a:pt x="28867" y="29837"/>
                  <a:pt x="32516" y="13573"/>
                  <a:pt x="39311" y="0"/>
                </a:cubicBezTo>
              </a:path>
            </a:pathLst>
          </a:custGeom>
          <a:noFill/>
          <a:ln w="19050" cap="flat" cmpd="sng">
            <a:solidFill>
              <a:srgbClr val="398FA1"/>
            </a:solidFill>
            <a:prstDash val="dash"/>
            <a:round/>
            <a:headEnd type="none" w="med" len="med"/>
            <a:tailEnd type="stealth" w="med" len="med"/>
          </a:ln>
        </p:spPr>
      </p:sp>
      <p:sp>
        <p:nvSpPr>
          <p:cNvPr id="370" name="Google Shape;370;p21"/>
          <p:cNvSpPr/>
          <p:nvPr/>
        </p:nvSpPr>
        <p:spPr>
          <a:xfrm>
            <a:off x="4394575" y="4130563"/>
            <a:ext cx="193800" cy="178800"/>
          </a:xfrm>
          <a:prstGeom prst="ellipse">
            <a:avLst/>
          </a:prstGeom>
          <a:noFill/>
          <a:ln w="19050" cap="flat" cmpd="sng">
            <a:solidFill>
              <a:srgbClr val="398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1"/>
          <p:cNvSpPr/>
          <p:nvPr/>
        </p:nvSpPr>
        <p:spPr>
          <a:xfrm>
            <a:off x="3139638" y="3799175"/>
            <a:ext cx="1334190" cy="675488"/>
          </a:xfrm>
          <a:custGeom>
            <a:avLst/>
            <a:gdLst/>
            <a:ahLst/>
            <a:cxnLst/>
            <a:rect l="l" t="t" r="r" b="b"/>
            <a:pathLst>
              <a:path w="49965" h="26547" extrusionOk="0">
                <a:moveTo>
                  <a:pt x="49965" y="23146"/>
                </a:moveTo>
                <a:cubicBezTo>
                  <a:pt x="40785" y="26203"/>
                  <a:pt x="29184" y="28580"/>
                  <a:pt x="20941" y="23513"/>
                </a:cubicBezTo>
                <a:cubicBezTo>
                  <a:pt x="12000" y="18017"/>
                  <a:pt x="3894" y="9746"/>
                  <a:pt x="0" y="0"/>
                </a:cubicBezTo>
              </a:path>
            </a:pathLst>
          </a:custGeom>
          <a:noFill/>
          <a:ln w="19050" cap="flat" cmpd="sng">
            <a:solidFill>
              <a:srgbClr val="398FA1"/>
            </a:solidFill>
            <a:prstDash val="dash"/>
            <a:round/>
            <a:headEnd type="none" w="med" len="med"/>
            <a:tailEnd type="stealth" w="med" len="med"/>
          </a:ln>
        </p:spPr>
      </p:sp>
      <p:sp>
        <p:nvSpPr>
          <p:cNvPr id="372" name="Google Shape;372;p21"/>
          <p:cNvSpPr/>
          <p:nvPr/>
        </p:nvSpPr>
        <p:spPr>
          <a:xfrm rot="-480369">
            <a:off x="5317264" y="3402285"/>
            <a:ext cx="134253" cy="1116357"/>
          </a:xfrm>
          <a:custGeom>
            <a:avLst/>
            <a:gdLst/>
            <a:ahLst/>
            <a:cxnLst/>
            <a:rect l="l" t="t" r="r" b="b"/>
            <a:pathLst>
              <a:path w="3751" h="41882" extrusionOk="0">
                <a:moveTo>
                  <a:pt x="3751" y="0"/>
                </a:moveTo>
                <a:cubicBezTo>
                  <a:pt x="1016" y="13691"/>
                  <a:pt x="-2873" y="29402"/>
                  <a:pt x="3384" y="41882"/>
                </a:cubicBezTo>
              </a:path>
            </a:pathLst>
          </a:custGeom>
          <a:noFill/>
          <a:ln w="19050" cap="flat" cmpd="sng">
            <a:solidFill>
              <a:srgbClr val="398FA1"/>
            </a:solidFill>
            <a:prstDash val="dash"/>
            <a:round/>
            <a:headEnd type="none" w="med" len="med"/>
            <a:tailEnd type="stealth" w="med" len="med"/>
          </a:ln>
        </p:spPr>
      </p:sp>
      <p:sp>
        <p:nvSpPr>
          <p:cNvPr id="373" name="Google Shape;373;p21"/>
          <p:cNvSpPr/>
          <p:nvPr/>
        </p:nvSpPr>
        <p:spPr>
          <a:xfrm>
            <a:off x="5238700" y="3201700"/>
            <a:ext cx="339900" cy="128400"/>
          </a:xfrm>
          <a:prstGeom prst="ellipse">
            <a:avLst/>
          </a:prstGeom>
          <a:noFill/>
          <a:ln w="19050" cap="flat" cmpd="sng">
            <a:solidFill>
              <a:srgbClr val="398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1"/>
          <p:cNvSpPr/>
          <p:nvPr/>
        </p:nvSpPr>
        <p:spPr>
          <a:xfrm rot="-839020">
            <a:off x="6181389" y="3198003"/>
            <a:ext cx="1634648" cy="797744"/>
          </a:xfrm>
          <a:custGeom>
            <a:avLst/>
            <a:gdLst/>
            <a:ahLst/>
            <a:cxnLst/>
            <a:rect l="l" t="t" r="r" b="b"/>
            <a:pathLst>
              <a:path w="66865" h="31909" extrusionOk="0">
                <a:moveTo>
                  <a:pt x="0" y="0"/>
                </a:moveTo>
                <a:cubicBezTo>
                  <a:pt x="7637" y="7637"/>
                  <a:pt x="17663" y="17731"/>
                  <a:pt x="28289" y="15798"/>
                </a:cubicBezTo>
                <a:cubicBezTo>
                  <a:pt x="31665" y="15184"/>
                  <a:pt x="36739" y="13350"/>
                  <a:pt x="36739" y="9919"/>
                </a:cubicBezTo>
                <a:cubicBezTo>
                  <a:pt x="36739" y="5921"/>
                  <a:pt x="31433" y="1234"/>
                  <a:pt x="27554" y="2204"/>
                </a:cubicBezTo>
                <a:cubicBezTo>
                  <a:pt x="16572" y="4951"/>
                  <a:pt x="34450" y="27646"/>
                  <a:pt x="45189" y="31228"/>
                </a:cubicBezTo>
                <a:cubicBezTo>
                  <a:pt x="48936" y="32478"/>
                  <a:pt x="53609" y="31872"/>
                  <a:pt x="56946" y="29759"/>
                </a:cubicBezTo>
                <a:cubicBezTo>
                  <a:pt x="60970" y="27210"/>
                  <a:pt x="62603" y="21600"/>
                  <a:pt x="66865" y="19472"/>
                </a:cubicBezTo>
              </a:path>
            </a:pathLst>
          </a:custGeom>
          <a:noFill/>
          <a:ln w="19050" cap="flat" cmpd="sng">
            <a:solidFill>
              <a:srgbClr val="398FA1"/>
            </a:solidFill>
            <a:prstDash val="dash"/>
            <a:round/>
            <a:headEnd type="none" w="med" len="med"/>
            <a:tailEnd type="stealth" w="med" len="med"/>
          </a:ln>
        </p:spPr>
      </p:sp>
      <p:sp>
        <p:nvSpPr>
          <p:cNvPr id="375" name="Google Shape;375;p21"/>
          <p:cNvSpPr/>
          <p:nvPr/>
        </p:nvSpPr>
        <p:spPr>
          <a:xfrm>
            <a:off x="3043871" y="1599850"/>
            <a:ext cx="1263825" cy="939375"/>
          </a:xfrm>
          <a:custGeom>
            <a:avLst/>
            <a:gdLst/>
            <a:ahLst/>
            <a:cxnLst/>
            <a:rect l="l" t="t" r="r" b="b"/>
            <a:pathLst>
              <a:path w="50553" h="37575" extrusionOk="0">
                <a:moveTo>
                  <a:pt x="50553" y="27555"/>
                </a:moveTo>
                <a:cubicBezTo>
                  <a:pt x="44793" y="34361"/>
                  <a:pt x="34273" y="39042"/>
                  <a:pt x="25570" y="37107"/>
                </a:cubicBezTo>
                <a:cubicBezTo>
                  <a:pt x="18939" y="35633"/>
                  <a:pt x="12566" y="31283"/>
                  <a:pt x="8670" y="25718"/>
                </a:cubicBezTo>
                <a:cubicBezTo>
                  <a:pt x="6643" y="22822"/>
                  <a:pt x="7813" y="16289"/>
                  <a:pt x="11242" y="15431"/>
                </a:cubicBezTo>
                <a:cubicBezTo>
                  <a:pt x="15121" y="14461"/>
                  <a:pt x="19579" y="23258"/>
                  <a:pt x="16752" y="26085"/>
                </a:cubicBezTo>
                <a:cubicBezTo>
                  <a:pt x="13335" y="29502"/>
                  <a:pt x="4698" y="28145"/>
                  <a:pt x="2424" y="23881"/>
                </a:cubicBezTo>
                <a:cubicBezTo>
                  <a:pt x="-1322" y="16857"/>
                  <a:pt x="-89" y="7553"/>
                  <a:pt x="2424" y="0"/>
                </a:cubicBezTo>
              </a:path>
            </a:pathLst>
          </a:custGeom>
          <a:noFill/>
          <a:ln w="19050" cap="flat" cmpd="sng">
            <a:solidFill>
              <a:srgbClr val="398FA1"/>
            </a:solidFill>
            <a:prstDash val="dash"/>
            <a:round/>
            <a:headEnd type="none" w="med" len="med"/>
            <a:tailEnd type="stealth" w="med" len="med"/>
          </a:ln>
        </p:spPr>
      </p:sp>
      <p:sp>
        <p:nvSpPr>
          <p:cNvPr id="376" name="Google Shape;376;p21"/>
          <p:cNvSpPr txBox="1"/>
          <p:nvPr/>
        </p:nvSpPr>
        <p:spPr>
          <a:xfrm>
            <a:off x="2478325" y="823300"/>
            <a:ext cx="12492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398FA1"/>
                </a:solidFill>
                <a:latin typeface="Oswald Light"/>
                <a:ea typeface="Oswald Light"/>
                <a:cs typeface="Oswald Light"/>
                <a:sym typeface="Oswald Light"/>
              </a:rPr>
              <a:t>❶</a:t>
            </a:r>
            <a:r>
              <a:rPr lang="fr" sz="1200" i="1">
                <a:solidFill>
                  <a:srgbClr val="398FA1"/>
                </a:solidFill>
                <a:latin typeface="Oswald Light"/>
                <a:ea typeface="Oswald Light"/>
                <a:cs typeface="Oswald Light"/>
                <a:sym typeface="Oswald Light"/>
              </a:rPr>
              <a:t> </a:t>
            </a:r>
            <a:r>
              <a:rPr lang="fr" sz="1200">
                <a:solidFill>
                  <a:srgbClr val="398FA1"/>
                </a:solidFill>
                <a:latin typeface="Oswald Light"/>
                <a:ea typeface="Oswald Light"/>
                <a:cs typeface="Oswald Light"/>
                <a:sym typeface="Oswald Light"/>
              </a:rPr>
              <a:t>Ouvrir </a:t>
            </a:r>
            <a:r>
              <a:rPr lang="fr" sz="1200" b="1">
                <a:solidFill>
                  <a:srgbClr val="398FA1"/>
                </a:solidFill>
                <a:latin typeface="Oswald"/>
                <a:ea typeface="Oswald"/>
                <a:cs typeface="Oswald"/>
                <a:sym typeface="Oswald"/>
              </a:rPr>
              <a:t>Real Voices</a:t>
            </a:r>
            <a:r>
              <a:rPr lang="fr" sz="1200">
                <a:solidFill>
                  <a:srgbClr val="398FA1"/>
                </a:solidFill>
                <a:latin typeface="Oswald Light"/>
                <a:ea typeface="Oswald Light"/>
                <a:cs typeface="Oswald Light"/>
                <a:sym typeface="Oswald Light"/>
              </a:rPr>
              <a:t> dans le dossier “musique”</a:t>
            </a:r>
            <a:endParaRPr sz="1200">
              <a:solidFill>
                <a:srgbClr val="398FA1"/>
              </a:solidFill>
            </a:endParaRPr>
          </a:p>
        </p:txBody>
      </p:sp>
      <p:sp>
        <p:nvSpPr>
          <p:cNvPr id="377" name="Google Shape;377;p21"/>
          <p:cNvSpPr txBox="1"/>
          <p:nvPr/>
        </p:nvSpPr>
        <p:spPr>
          <a:xfrm>
            <a:off x="6569075" y="316450"/>
            <a:ext cx="2290500" cy="785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fr" sz="1500">
                <a:solidFill>
                  <a:srgbClr val="398FA1"/>
                </a:solidFill>
                <a:latin typeface="Oswald Light"/>
                <a:ea typeface="Oswald Light"/>
                <a:cs typeface="Oswald Light"/>
                <a:sym typeface="Oswald Light"/>
              </a:rPr>
              <a:t>❷ </a:t>
            </a:r>
            <a:r>
              <a:rPr lang="fr" sz="1200">
                <a:solidFill>
                  <a:srgbClr val="398FA1"/>
                </a:solidFill>
                <a:latin typeface="Oswald Light"/>
                <a:ea typeface="Oswald Light"/>
                <a:cs typeface="Oswald Light"/>
                <a:sym typeface="Oswald Light"/>
              </a:rPr>
              <a:t>Taper paragraphe par paragraphe dans ce premier onglet.  </a:t>
            </a:r>
            <a:endParaRPr sz="1200">
              <a:solidFill>
                <a:srgbClr val="398FA1"/>
              </a:solidFill>
              <a:latin typeface="Oswald Light"/>
              <a:ea typeface="Oswald Light"/>
              <a:cs typeface="Oswald Light"/>
              <a:sym typeface="Oswald Light"/>
            </a:endParaRPr>
          </a:p>
          <a:p>
            <a:pPr marL="0" lvl="0" indent="0" algn="ctr" rtl="0">
              <a:spcBef>
                <a:spcPts val="0"/>
              </a:spcBef>
              <a:spcAft>
                <a:spcPts val="0"/>
              </a:spcAft>
              <a:buNone/>
            </a:pPr>
            <a:r>
              <a:rPr lang="fr" sz="1200" b="1">
                <a:solidFill>
                  <a:srgbClr val="398FA1"/>
                </a:solidFill>
                <a:latin typeface="Oswald"/>
                <a:ea typeface="Oswald"/>
                <a:cs typeface="Oswald"/>
                <a:sym typeface="Oswald"/>
              </a:rPr>
              <a:t>Copier le texte avant d’écouter !</a:t>
            </a:r>
            <a:endParaRPr sz="1200" b="1">
              <a:solidFill>
                <a:srgbClr val="398FA1"/>
              </a:solidFill>
              <a:latin typeface="Oswald"/>
              <a:ea typeface="Oswald"/>
              <a:cs typeface="Oswald"/>
              <a:sym typeface="Oswald"/>
            </a:endParaRPr>
          </a:p>
        </p:txBody>
      </p:sp>
      <p:sp>
        <p:nvSpPr>
          <p:cNvPr id="378" name="Google Shape;378;p21"/>
          <p:cNvSpPr txBox="1"/>
          <p:nvPr/>
        </p:nvSpPr>
        <p:spPr>
          <a:xfrm>
            <a:off x="2546350" y="2925175"/>
            <a:ext cx="908400" cy="9696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fr" sz="1500">
                <a:solidFill>
                  <a:srgbClr val="398FA1"/>
                </a:solidFill>
                <a:latin typeface="Oswald Light"/>
                <a:ea typeface="Oswald Light"/>
                <a:cs typeface="Oswald Light"/>
                <a:sym typeface="Oswald Light"/>
              </a:rPr>
              <a:t>❸</a:t>
            </a:r>
            <a:r>
              <a:rPr lang="fr" sz="1200">
                <a:solidFill>
                  <a:srgbClr val="398FA1"/>
                </a:solidFill>
                <a:latin typeface="Oswald Light"/>
                <a:ea typeface="Oswald Light"/>
                <a:cs typeface="Oswald Light"/>
                <a:sym typeface="Oswald Light"/>
              </a:rPr>
              <a:t> Changer d’onglet pour accéder aux audios. </a:t>
            </a:r>
            <a:endParaRPr sz="1200">
              <a:solidFill>
                <a:srgbClr val="398FA1"/>
              </a:solidFill>
            </a:endParaRPr>
          </a:p>
        </p:txBody>
      </p:sp>
      <p:sp>
        <p:nvSpPr>
          <p:cNvPr id="379" name="Google Shape;379;p21"/>
          <p:cNvSpPr txBox="1"/>
          <p:nvPr/>
        </p:nvSpPr>
        <p:spPr>
          <a:xfrm>
            <a:off x="5455900" y="4330675"/>
            <a:ext cx="1634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Oswald Light"/>
                <a:ea typeface="Oswald Light"/>
                <a:cs typeface="Oswald Light"/>
                <a:sym typeface="Oswald Light"/>
              </a:rPr>
              <a:t>❹</a:t>
            </a:r>
            <a:r>
              <a:rPr lang="fr" sz="1200">
                <a:solidFill>
                  <a:srgbClr val="398FA1"/>
                </a:solidFill>
                <a:latin typeface="Oswald Light"/>
                <a:ea typeface="Oswald Light"/>
                <a:cs typeface="Oswald Light"/>
                <a:sym typeface="Oswald Light"/>
              </a:rPr>
              <a:t> Enregistrer l’audio en cliquant sur [ </a:t>
            </a:r>
            <a:r>
              <a:rPr lang="fr" sz="1500" b="1">
                <a:solidFill>
                  <a:srgbClr val="398FA1"/>
                </a:solidFill>
                <a:latin typeface="Oswald"/>
                <a:ea typeface="Oswald"/>
                <a:cs typeface="Oswald"/>
                <a:sym typeface="Oswald"/>
              </a:rPr>
              <a:t>⋮</a:t>
            </a:r>
            <a:r>
              <a:rPr lang="fr" sz="1200" b="1">
                <a:solidFill>
                  <a:srgbClr val="398FA1"/>
                </a:solidFill>
                <a:latin typeface="Oswald"/>
                <a:ea typeface="Oswald"/>
                <a:cs typeface="Oswald"/>
                <a:sym typeface="Oswald"/>
              </a:rPr>
              <a:t> </a:t>
            </a:r>
            <a:r>
              <a:rPr lang="fr" sz="1200">
                <a:solidFill>
                  <a:srgbClr val="398FA1"/>
                </a:solidFill>
                <a:latin typeface="Oswald Light"/>
                <a:ea typeface="Oswald Light"/>
                <a:cs typeface="Oswald Light"/>
                <a:sym typeface="Oswald Light"/>
              </a:rPr>
              <a:t>] puis sur  </a:t>
            </a:r>
            <a:r>
              <a:rPr lang="fr" sz="1200" b="1">
                <a:solidFill>
                  <a:srgbClr val="398FA1"/>
                </a:solidFill>
                <a:latin typeface="Oswald"/>
                <a:ea typeface="Oswald"/>
                <a:cs typeface="Oswald"/>
                <a:sym typeface="Oswald"/>
              </a:rPr>
              <a:t>share audio</a:t>
            </a:r>
            <a:endParaRPr sz="1200">
              <a:solidFill>
                <a:srgbClr val="398FA1"/>
              </a:solidFill>
            </a:endParaRPr>
          </a:p>
        </p:txBody>
      </p:sp>
      <p:sp>
        <p:nvSpPr>
          <p:cNvPr id="380" name="Google Shape;380;p21"/>
          <p:cNvSpPr txBox="1"/>
          <p:nvPr/>
        </p:nvSpPr>
        <p:spPr>
          <a:xfrm>
            <a:off x="7847500" y="3095900"/>
            <a:ext cx="1100100" cy="600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500">
                <a:solidFill>
                  <a:srgbClr val="398FA1"/>
                </a:solidFill>
                <a:latin typeface="Oswald Light"/>
                <a:ea typeface="Oswald Light"/>
                <a:cs typeface="Oswald Light"/>
                <a:sym typeface="Oswald Light"/>
              </a:rPr>
              <a:t>❺</a:t>
            </a:r>
            <a:r>
              <a:rPr lang="fr" sz="1200">
                <a:solidFill>
                  <a:srgbClr val="398FA1"/>
                </a:solidFill>
                <a:latin typeface="Oswald Light"/>
                <a:ea typeface="Oswald Light"/>
                <a:cs typeface="Oswald Light"/>
                <a:sym typeface="Oswald Light"/>
              </a:rPr>
              <a:t> Sélectionner “save to files”</a:t>
            </a:r>
            <a:endParaRPr sz="1200" b="1">
              <a:solidFill>
                <a:srgbClr val="398FA1"/>
              </a:solidFill>
              <a:latin typeface="Oswald"/>
              <a:ea typeface="Oswald"/>
              <a:cs typeface="Oswald"/>
              <a:sym typeface="Oswald"/>
            </a:endParaRPr>
          </a:p>
        </p:txBody>
      </p:sp>
      <p:sp>
        <p:nvSpPr>
          <p:cNvPr id="381" name="Google Shape;381;p21"/>
          <p:cNvSpPr/>
          <p:nvPr/>
        </p:nvSpPr>
        <p:spPr>
          <a:xfrm>
            <a:off x="5676525" y="3331850"/>
            <a:ext cx="339900" cy="128400"/>
          </a:xfrm>
          <a:prstGeom prst="ellipse">
            <a:avLst/>
          </a:prstGeom>
          <a:noFill/>
          <a:ln w="19050" cap="flat" cmpd="sng">
            <a:solidFill>
              <a:srgbClr val="398FA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2" name="Google Shape;382;p21"/>
          <p:cNvPicPr preferRelativeResize="0"/>
          <p:nvPr/>
        </p:nvPicPr>
        <p:blipFill>
          <a:blip r:embed="rId9">
            <a:alphaModFix/>
          </a:blip>
          <a:stretch>
            <a:fillRect/>
          </a:stretch>
        </p:blipFill>
        <p:spPr>
          <a:xfrm>
            <a:off x="152400" y="152400"/>
            <a:ext cx="773721" cy="788600"/>
          </a:xfrm>
          <a:prstGeom prst="rect">
            <a:avLst/>
          </a:prstGeom>
          <a:noFill/>
          <a:ln>
            <a:noFill/>
          </a:ln>
        </p:spPr>
      </p:pic>
      <p:cxnSp>
        <p:nvCxnSpPr>
          <p:cNvPr id="383" name="Google Shape;383;p21"/>
          <p:cNvCxnSpPr/>
          <p:nvPr/>
        </p:nvCxnSpPr>
        <p:spPr>
          <a:xfrm rot="10800000">
            <a:off x="631125" y="842413"/>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84" name="Google Shape;384;p21"/>
          <p:cNvCxnSpPr/>
          <p:nvPr/>
        </p:nvCxnSpPr>
        <p:spPr>
          <a:xfrm rot="10800000">
            <a:off x="631125" y="1101538"/>
            <a:ext cx="0" cy="128400"/>
          </a:xfrm>
          <a:prstGeom prst="straightConnector1">
            <a:avLst/>
          </a:prstGeom>
          <a:noFill/>
          <a:ln w="38100" cap="flat" cmpd="sng">
            <a:solidFill>
              <a:schemeClr val="lt1"/>
            </a:solidFill>
            <a:prstDash val="solid"/>
            <a:round/>
            <a:headEnd type="none" w="med" len="med"/>
            <a:tailEnd type="none" w="med" len="med"/>
          </a:ln>
        </p:spPr>
      </p:cxnSp>
      <p:sp>
        <p:nvSpPr>
          <p:cNvPr id="385" name="Google Shape;385;p21"/>
          <p:cNvSpPr/>
          <p:nvPr/>
        </p:nvSpPr>
        <p:spPr>
          <a:xfrm>
            <a:off x="533328" y="13606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1"/>
          <p:cNvSpPr/>
          <p:nvPr/>
        </p:nvSpPr>
        <p:spPr>
          <a:xfrm>
            <a:off x="533328" y="2352976"/>
            <a:ext cx="193800" cy="1938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1"/>
          <p:cNvSpPr/>
          <p:nvPr/>
        </p:nvSpPr>
        <p:spPr>
          <a:xfrm>
            <a:off x="533328" y="2851202"/>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88" name="Google Shape;388;p21"/>
          <p:cNvCxnSpPr/>
          <p:nvPr/>
        </p:nvCxnSpPr>
        <p:spPr>
          <a:xfrm rot="10800000">
            <a:off x="631125" y="16339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89" name="Google Shape;389;p21"/>
          <p:cNvCxnSpPr/>
          <p:nvPr/>
        </p:nvCxnSpPr>
        <p:spPr>
          <a:xfrm rot="10800000">
            <a:off x="631125" y="2115175"/>
            <a:ext cx="0" cy="128400"/>
          </a:xfrm>
          <a:prstGeom prst="straightConnector1">
            <a:avLst/>
          </a:prstGeom>
          <a:noFill/>
          <a:ln w="38100" cap="flat" cmpd="sng">
            <a:solidFill>
              <a:schemeClr val="lt1"/>
            </a:solidFill>
            <a:prstDash val="solid"/>
            <a:round/>
            <a:headEnd type="none" w="med" len="med"/>
            <a:tailEnd type="none" w="med" len="med"/>
          </a:ln>
        </p:spPr>
      </p:cxnSp>
      <p:cxnSp>
        <p:nvCxnSpPr>
          <p:cNvPr id="390" name="Google Shape;390;p21"/>
          <p:cNvCxnSpPr/>
          <p:nvPr/>
        </p:nvCxnSpPr>
        <p:spPr>
          <a:xfrm rot="10800000">
            <a:off x="631125" y="2619838"/>
            <a:ext cx="0" cy="128400"/>
          </a:xfrm>
          <a:prstGeom prst="straightConnector1">
            <a:avLst/>
          </a:prstGeom>
          <a:noFill/>
          <a:ln w="38100" cap="flat" cmpd="sng">
            <a:solidFill>
              <a:schemeClr val="lt1"/>
            </a:solidFill>
            <a:prstDash val="solid"/>
            <a:round/>
            <a:headEnd type="none" w="med" len="med"/>
            <a:tailEnd type="none" w="med" len="med"/>
          </a:ln>
        </p:spPr>
      </p:cxnSp>
      <p:sp>
        <p:nvSpPr>
          <p:cNvPr id="391" name="Google Shape;391;p21"/>
          <p:cNvSpPr/>
          <p:nvPr/>
        </p:nvSpPr>
        <p:spPr>
          <a:xfrm>
            <a:off x="564065" y="13904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1"/>
          <p:cNvSpPr/>
          <p:nvPr/>
        </p:nvSpPr>
        <p:spPr>
          <a:xfrm>
            <a:off x="533328" y="1841876"/>
            <a:ext cx="193800" cy="1938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1"/>
          <p:cNvSpPr/>
          <p:nvPr/>
        </p:nvSpPr>
        <p:spPr>
          <a:xfrm>
            <a:off x="564065" y="1871684"/>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1"/>
          <p:cNvSpPr/>
          <p:nvPr/>
        </p:nvSpPr>
        <p:spPr>
          <a:xfrm>
            <a:off x="564065" y="2382784"/>
            <a:ext cx="134100" cy="13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1"/>
          <p:cNvSpPr/>
          <p:nvPr/>
        </p:nvSpPr>
        <p:spPr>
          <a:xfrm>
            <a:off x="564065" y="2881011"/>
            <a:ext cx="134100" cy="134100"/>
          </a:xfrm>
          <a:prstGeom prst="ellipse">
            <a:avLst/>
          </a:prstGeom>
          <a:solidFill>
            <a:srgbClr val="3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6" name="Google Shape;396;p21"/>
          <p:cNvGrpSpPr/>
          <p:nvPr/>
        </p:nvGrpSpPr>
        <p:grpSpPr>
          <a:xfrm>
            <a:off x="780475" y="1246375"/>
            <a:ext cx="1621500" cy="1878875"/>
            <a:chOff x="780475" y="1246375"/>
            <a:chExt cx="1621500" cy="1878875"/>
          </a:xfrm>
        </p:grpSpPr>
        <p:sp>
          <p:nvSpPr>
            <p:cNvPr id="397" name="Google Shape;397;p21"/>
            <p:cNvSpPr txBox="1"/>
            <p:nvPr/>
          </p:nvSpPr>
          <p:spPr>
            <a:xfrm>
              <a:off x="780575" y="12463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La réalité augmentée</a:t>
              </a:r>
              <a:endParaRPr sz="1300" i="1">
                <a:solidFill>
                  <a:srgbClr val="398FA1"/>
                </a:solidFill>
                <a:latin typeface="Bebas Neue"/>
                <a:ea typeface="Bebas Neue"/>
                <a:cs typeface="Bebas Neue"/>
                <a:sym typeface="Bebas Neue"/>
              </a:endParaRPr>
            </a:p>
          </p:txBody>
        </p:sp>
        <p:sp>
          <p:nvSpPr>
            <p:cNvPr id="398" name="Google Shape;398;p21"/>
            <p:cNvSpPr txBox="1"/>
            <p:nvPr/>
          </p:nvSpPr>
          <p:spPr>
            <a:xfrm>
              <a:off x="780575" y="1738075"/>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My Own assistant </a:t>
              </a:r>
              <a:endParaRPr sz="1300">
                <a:solidFill>
                  <a:srgbClr val="398FA1"/>
                </a:solidFill>
                <a:latin typeface="Bebas Neue"/>
                <a:ea typeface="Bebas Neue"/>
                <a:cs typeface="Bebas Neue"/>
                <a:sym typeface="Bebas Neue"/>
              </a:endParaRPr>
            </a:p>
          </p:txBody>
        </p:sp>
        <p:sp>
          <p:nvSpPr>
            <p:cNvPr id="399" name="Google Shape;399;p21"/>
            <p:cNvSpPr txBox="1"/>
            <p:nvPr/>
          </p:nvSpPr>
          <p:spPr>
            <a:xfrm>
              <a:off x="780475" y="2239225"/>
              <a:ext cx="16215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Idéation &amp; choix multiples</a:t>
              </a:r>
              <a:endParaRPr sz="1300">
                <a:solidFill>
                  <a:srgbClr val="398FA1"/>
                </a:solidFill>
                <a:latin typeface="Bebas Neue"/>
                <a:ea typeface="Bebas Neue"/>
                <a:cs typeface="Bebas Neue"/>
                <a:sym typeface="Bebas Neue"/>
              </a:endParaRPr>
            </a:p>
          </p:txBody>
        </p:sp>
        <p:sp>
          <p:nvSpPr>
            <p:cNvPr id="400" name="Google Shape;400;p21"/>
            <p:cNvSpPr txBox="1"/>
            <p:nvPr/>
          </p:nvSpPr>
          <p:spPr>
            <a:xfrm>
              <a:off x="780575" y="2740350"/>
              <a:ext cx="1561200" cy="384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fr" sz="1300">
                  <a:solidFill>
                    <a:srgbClr val="398FA1"/>
                  </a:solidFill>
                  <a:latin typeface="Bebas Neue"/>
                  <a:ea typeface="Bebas Neue"/>
                  <a:cs typeface="Bebas Neue"/>
                  <a:sym typeface="Bebas Neue"/>
                </a:rPr>
                <a:t>animation en ar !</a:t>
              </a:r>
              <a:endParaRPr sz="1300">
                <a:solidFill>
                  <a:srgbClr val="398FA1"/>
                </a:solidFill>
                <a:latin typeface="Bebas Neue"/>
                <a:ea typeface="Bebas Neue"/>
                <a:cs typeface="Bebas Neue"/>
                <a:sym typeface="Bebas Neue"/>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1219</Words>
  <Application>Microsoft Office PowerPoint</Application>
  <PresentationFormat>Affichage à l'écran (16:9)</PresentationFormat>
  <Paragraphs>181</Paragraphs>
  <Slides>13</Slides>
  <Notes>13</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13</vt:i4>
      </vt:variant>
    </vt:vector>
  </HeadingPairs>
  <TitlesOfParts>
    <vt:vector size="21" baseType="lpstr">
      <vt:lpstr>Oswald Medium</vt:lpstr>
      <vt:lpstr>Oswald</vt:lpstr>
      <vt:lpstr>Bebas Neue</vt:lpstr>
      <vt:lpstr>Oswald SemiBold</vt:lpstr>
      <vt:lpstr>Oswald Light</vt:lpstr>
      <vt:lpstr>Roboto</vt:lpstr>
      <vt:lpstr>Arial</vt:lpstr>
      <vt:lpstr>Simple Light</vt:lpstr>
      <vt:lpstr>Réalité augmentée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Réalité augmentée</dc:title>
  <cp:lastModifiedBy>LAZZARELLI Aude</cp:lastModifiedBy>
  <cp:revision>5</cp:revision>
  <dcterms:modified xsi:type="dcterms:W3CDTF">2022-11-04T10:22:54Z</dcterms:modified>
</cp:coreProperties>
</file>