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59" r:id="rId28"/>
    <p:sldId id="25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9EB42-9997-4E02-97B2-1514A130795D}" type="datetimeFigureOut">
              <a:rPr lang="fr-FR" smtClean="0"/>
              <a:t>04/11/2022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0CDBA-74BC-4DAE-84D5-15B5804D90F3}" type="slidenum">
              <a:rPr lang="fr-FR" smtClean="0"/>
              <a:t>‹N°›</a:t>
            </a:fld>
            <a:endParaRPr lang="fr-FR"/>
          </a:p>
        </p:txBody>
      </p:sp>
    </p:spTree>
    <p:extLst>
      <p:ext uri="{BB962C8B-B14F-4D97-AF65-F5344CB8AC3E}">
        <p14:creationId xmlns:p14="http://schemas.microsoft.com/office/powerpoint/2010/main" val="14966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xfrm>
            <a:off x="73025" y="742950"/>
            <a:ext cx="6616700"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Espace réservé du numéro de diapositive 3"/>
          <p:cNvSpPr>
            <a:spLocks noGrp="1"/>
          </p:cNvSpPr>
          <p:nvPr>
            <p:ph type="sldNum" sz="quarter" idx="5"/>
          </p:nvPr>
        </p:nvSpPr>
        <p:spPr/>
        <p:txBody>
          <a:bodyPr/>
          <a:lstStyle/>
          <a:p>
            <a:pPr>
              <a:defRPr/>
            </a:pPr>
            <a:fld id="{808C914D-CAF1-4FD8-B845-E194D2F43188}" type="slidenum">
              <a:rPr lang="fr-FR" smtClean="0"/>
              <a:pPr>
                <a:defRPr/>
              </a:pPr>
              <a:t>3</a:t>
            </a:fld>
            <a:endParaRPr lang="fr-FR"/>
          </a:p>
        </p:txBody>
      </p:sp>
      <p:sp>
        <p:nvSpPr>
          <p:cNvPr id="37893" name="ZoneTexte 4"/>
          <p:cNvSpPr txBox="1">
            <a:spLocks noChangeArrowheads="1"/>
          </p:cNvSpPr>
          <p:nvPr/>
        </p:nvSpPr>
        <p:spPr bwMode="auto">
          <a:xfrm>
            <a:off x="1243093" y="1211727"/>
            <a:ext cx="926813"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fr-FR" altLang="fr-FR" sz="800"/>
              <a:t>Attaque sur Bercy</a:t>
            </a:r>
          </a:p>
        </p:txBody>
      </p:sp>
    </p:spTree>
    <p:extLst>
      <p:ext uri="{BB962C8B-B14F-4D97-AF65-F5344CB8AC3E}">
        <p14:creationId xmlns:p14="http://schemas.microsoft.com/office/powerpoint/2010/main" val="2861132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 : Une base de données de site Internet.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23</a:t>
            </a:fld>
            <a:endParaRPr lang="fr-FR"/>
          </a:p>
        </p:txBody>
      </p:sp>
    </p:spTree>
    <p:extLst>
      <p:ext uri="{BB962C8B-B14F-4D97-AF65-F5344CB8AC3E}">
        <p14:creationId xmlns:p14="http://schemas.microsoft.com/office/powerpoint/2010/main" val="330955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xfrm>
            <a:off x="73025" y="742950"/>
            <a:ext cx="6616700"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Espace réservé du numéro de diapositive 3"/>
          <p:cNvSpPr>
            <a:spLocks noGrp="1"/>
          </p:cNvSpPr>
          <p:nvPr>
            <p:ph type="sldNum" sz="quarter" idx="5"/>
          </p:nvPr>
        </p:nvSpPr>
        <p:spPr/>
        <p:txBody>
          <a:bodyPr/>
          <a:lstStyle/>
          <a:p>
            <a:pPr>
              <a:defRPr/>
            </a:pPr>
            <a:fld id="{7A3359E4-1FDA-4B7C-9D6D-3D013F54393E}" type="slidenum">
              <a:rPr lang="fr-FR" smtClean="0"/>
              <a:pPr>
                <a:defRPr/>
              </a:pPr>
              <a:t>4</a:t>
            </a:fld>
            <a:endParaRPr lang="fr-FR"/>
          </a:p>
        </p:txBody>
      </p:sp>
      <p:sp>
        <p:nvSpPr>
          <p:cNvPr id="38917" name="ZoneTexte 4"/>
          <p:cNvSpPr txBox="1">
            <a:spLocks noChangeArrowheads="1"/>
          </p:cNvSpPr>
          <p:nvPr/>
        </p:nvSpPr>
        <p:spPr bwMode="auto">
          <a:xfrm>
            <a:off x="1243093" y="1211727"/>
            <a:ext cx="926813"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fr-FR" altLang="fr-FR" sz="800"/>
              <a:t>Attaque sur Bercy</a:t>
            </a:r>
          </a:p>
        </p:txBody>
      </p:sp>
    </p:spTree>
    <p:extLst>
      <p:ext uri="{BB962C8B-B14F-4D97-AF65-F5344CB8AC3E}">
        <p14:creationId xmlns:p14="http://schemas.microsoft.com/office/powerpoint/2010/main" val="408202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smtClean="0"/>
              <a:t>Changer les poids : virus, attaquant, …</a:t>
            </a:r>
          </a:p>
        </p:txBody>
      </p:sp>
      <p:sp>
        <p:nvSpPr>
          <p:cNvPr id="8294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0C89E2-D5BD-4512-AC75-D18657A565D6}" type="slidenum">
              <a:rPr lang="fr-FR" altLang="fr-FR" smtClean="0"/>
              <a:pPr fontAlgn="base">
                <a:spcBef>
                  <a:spcPct val="0"/>
                </a:spcBef>
                <a:spcAft>
                  <a:spcPct val="0"/>
                </a:spcAft>
                <a:defRPr/>
              </a:pPr>
              <a:t>5</a:t>
            </a:fld>
            <a:endParaRPr lang="fr-FR" altLang="fr-FR" smtClean="0"/>
          </a:p>
        </p:txBody>
      </p:sp>
    </p:spTree>
    <p:extLst>
      <p:ext uri="{BB962C8B-B14F-4D97-AF65-F5344CB8AC3E}">
        <p14:creationId xmlns:p14="http://schemas.microsoft.com/office/powerpoint/2010/main" val="326330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altLang="fr-FR" dirty="0" smtClean="0"/>
              <a:t>Risque = vulnérabilité X menace</a:t>
            </a:r>
          </a:p>
          <a:p>
            <a:pPr eaLnBrk="1" hangingPunct="1">
              <a:spcBef>
                <a:spcPct val="0"/>
              </a:spcBef>
            </a:pPr>
            <a:endParaRPr lang="fr-FR" altLang="fr-FR" dirty="0" smtClean="0"/>
          </a:p>
        </p:txBody>
      </p:sp>
      <p:sp>
        <p:nvSpPr>
          <p:cNvPr id="8397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5C8BF8-0ED7-4F90-BB83-9CA75AAA28B0}" type="slidenum">
              <a:rPr lang="fr-FR" altLang="fr-FR" smtClean="0"/>
              <a:pPr fontAlgn="base">
                <a:spcBef>
                  <a:spcPct val="0"/>
                </a:spcBef>
                <a:spcAft>
                  <a:spcPct val="0"/>
                </a:spcAft>
                <a:defRPr/>
              </a:pPr>
              <a:t>6</a:t>
            </a:fld>
            <a:endParaRPr lang="fr-FR" altLang="fr-FR" smtClean="0"/>
          </a:p>
        </p:txBody>
      </p:sp>
    </p:spTree>
    <p:extLst>
      <p:ext uri="{BB962C8B-B14F-4D97-AF65-F5344CB8AC3E}">
        <p14:creationId xmlns:p14="http://schemas.microsoft.com/office/powerpoint/2010/main" val="21246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Car le 0 défaut n’existe pas. </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7</a:t>
            </a:fld>
            <a:endParaRPr lang="fr-FR"/>
          </a:p>
        </p:txBody>
      </p:sp>
    </p:spTree>
    <p:extLst>
      <p:ext uri="{BB962C8B-B14F-4D97-AF65-F5344CB8AC3E}">
        <p14:creationId xmlns:p14="http://schemas.microsoft.com/office/powerpoint/2010/main" val="152742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Espace réservé du numéro de diapositive 3"/>
          <p:cNvSpPr>
            <a:spLocks noGrp="1"/>
          </p:cNvSpPr>
          <p:nvPr>
            <p:ph type="sldNum" sz="quarter" idx="5"/>
          </p:nvPr>
        </p:nvSpPr>
        <p:spPr/>
        <p:txBody>
          <a:bodyPr/>
          <a:lstStyle/>
          <a:p>
            <a:pPr>
              <a:defRPr/>
            </a:pPr>
            <a:fld id="{DC7661EB-401A-47E6-B429-9C96FF00F4EF}" type="slidenum">
              <a:rPr lang="fr-FR" smtClean="0"/>
              <a:pPr>
                <a:defRPr/>
              </a:pPr>
              <a:t>8</a:t>
            </a:fld>
            <a:endParaRPr lang="fr-FR"/>
          </a:p>
        </p:txBody>
      </p:sp>
    </p:spTree>
    <p:extLst>
      <p:ext uri="{BB962C8B-B14F-4D97-AF65-F5344CB8AC3E}">
        <p14:creationId xmlns:p14="http://schemas.microsoft.com/office/powerpoint/2010/main" val="141085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mtClean="0"/>
              <a:t>Ces 4 types de menaces sont illustrées dans la suite à travers des exemples d’attaques</a:t>
            </a:r>
          </a:p>
        </p:txBody>
      </p:sp>
      <p:sp>
        <p:nvSpPr>
          <p:cNvPr id="8602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A3A4FB-C8DC-45E5-B87D-7E9446115934}" type="slidenum">
              <a:rPr lang="fr-FR" altLang="fr-FR" smtClean="0"/>
              <a:pPr fontAlgn="base">
                <a:spcBef>
                  <a:spcPct val="0"/>
                </a:spcBef>
                <a:spcAft>
                  <a:spcPct val="0"/>
                </a:spcAft>
                <a:defRPr/>
              </a:pPr>
              <a:t>9</a:t>
            </a:fld>
            <a:endParaRPr lang="fr-FR" altLang="fr-FR" smtClean="0"/>
          </a:p>
        </p:txBody>
      </p:sp>
    </p:spTree>
    <p:extLst>
      <p:ext uri="{BB962C8B-B14F-4D97-AF65-F5344CB8AC3E}">
        <p14:creationId xmlns:p14="http://schemas.microsoft.com/office/powerpoint/2010/main" val="46707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Espace réservé du numéro de diapositive 3"/>
          <p:cNvSpPr>
            <a:spLocks noGrp="1"/>
          </p:cNvSpPr>
          <p:nvPr>
            <p:ph type="sldNum" sz="quarter" idx="5"/>
          </p:nvPr>
        </p:nvSpPr>
        <p:spPr/>
        <p:txBody>
          <a:bodyPr/>
          <a:lstStyle/>
          <a:p>
            <a:pPr>
              <a:defRPr/>
            </a:pPr>
            <a:fld id="{F9DEC7CF-DB91-475C-855E-DB40FD2FE3E3}" type="slidenum">
              <a:rPr lang="fr-FR" smtClean="0"/>
              <a:pPr>
                <a:defRPr/>
              </a:pPr>
              <a:t>10</a:t>
            </a:fld>
            <a:endParaRPr lang="fr-FR"/>
          </a:p>
        </p:txBody>
      </p:sp>
    </p:spTree>
    <p:extLst>
      <p:ext uri="{BB962C8B-B14F-4D97-AF65-F5344CB8AC3E}">
        <p14:creationId xmlns:p14="http://schemas.microsoft.com/office/powerpoint/2010/main" val="3896074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Déroulement d’une attaque avancée (APT</a:t>
            </a:r>
            <a:r>
              <a:rPr lang="fr-FR" baseline="0" dirty="0" smtClean="0"/>
              <a:t> – Advanced Persistant </a:t>
            </a:r>
            <a:r>
              <a:rPr lang="fr-FR" baseline="0" dirty="0" err="1" smtClean="0"/>
              <a:t>Threat</a:t>
            </a:r>
            <a:r>
              <a:rPr lang="fr-FR" baseline="0" dirty="0" smtClean="0"/>
              <a:t>)</a:t>
            </a:r>
            <a:r>
              <a:rPr lang="fr-FR" dirty="0" smtClean="0"/>
              <a:t> : Première étape : </a:t>
            </a:r>
            <a:r>
              <a:rPr lang="fr-FR" dirty="0" err="1" smtClean="0"/>
              <a:t>Phishing</a:t>
            </a:r>
            <a:r>
              <a:rPr lang="fr-FR" baseline="0" dirty="0" smtClean="0"/>
              <a:t> mais le </a:t>
            </a:r>
            <a:r>
              <a:rPr lang="fr-FR" baseline="0" dirty="0" err="1" smtClean="0"/>
              <a:t>phishing</a:t>
            </a:r>
            <a:r>
              <a:rPr lang="fr-FR" baseline="0" dirty="0" smtClean="0"/>
              <a:t> n’est qu’une étape. Ici il s’agit d’insister sur l’importance de la tête de pont dans une attaque avancée. </a:t>
            </a:r>
          </a:p>
          <a:p>
            <a:r>
              <a:rPr lang="fr-FR" baseline="0" dirty="0" smtClean="0"/>
              <a:t>Chaque personne peut-être une « tête de pont », qui permettra, à un attaquant, d’accéder au réseau de l’entreprise. Ce réseau contient des documents confidentiels et peut contenir un </a:t>
            </a:r>
          </a:p>
          <a:p>
            <a:r>
              <a:rPr lang="fr-FR" baseline="0" dirty="0" smtClean="0"/>
              <a:t>Fichier avec les mots de passe des utilisateurs. </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13</a:t>
            </a:fld>
            <a:endParaRPr lang="fr-FR"/>
          </a:p>
        </p:txBody>
      </p:sp>
    </p:spTree>
    <p:extLst>
      <p:ext uri="{BB962C8B-B14F-4D97-AF65-F5344CB8AC3E}">
        <p14:creationId xmlns:p14="http://schemas.microsoft.com/office/powerpoint/2010/main" val="3866948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21731276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30705074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8209496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2837019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2290368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27491396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28211552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23443555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25048860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7390374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10184393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39890235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2053312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0109369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15355686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31466275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33712762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338219685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32920395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36687405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2367114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384899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32358142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5360" y="9220"/>
            <a:ext cx="11617291"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3"/>
            <a:ext cx="4559829"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448" y="6467728"/>
            <a:ext cx="1344149"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334434" y="1052513"/>
            <a:ext cx="11618217"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809808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8" r:id="rId35"/>
    <p:sldLayoutId id="2147483689" r:id="rId36"/>
    <p:sldLayoutId id="2147483690" r:id="rId37"/>
    <p:sldLayoutId id="2147483691" r:id="rId38"/>
    <p:sldLayoutId id="2147483692" r:id="rId39"/>
    <p:sldLayoutId id="2147483693" r:id="rId40"/>
    <p:sldLayoutId id="2147483694" r:id="rId4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6.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28.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ATELIER CYBERSECURITE</a:t>
            </a:r>
            <a:endParaRPr lang="fr-FR" dirty="0"/>
          </a:p>
        </p:txBody>
      </p:sp>
      <p:sp>
        <p:nvSpPr>
          <p:cNvPr id="3" name="Sous-titre 2"/>
          <p:cNvSpPr>
            <a:spLocks noGrp="1"/>
          </p:cNvSpPr>
          <p:nvPr>
            <p:ph type="subTitle" idx="1"/>
          </p:nvPr>
        </p:nvSpPr>
        <p:spPr/>
        <p:txBody>
          <a:bodyPr>
            <a:normAutofit/>
          </a:bodyPr>
          <a:lstStyle/>
          <a:p>
            <a:r>
              <a:rPr lang="fr-FR" sz="4800" dirty="0" smtClean="0">
                <a:solidFill>
                  <a:schemeClr val="accent3">
                    <a:lumMod val="50000"/>
                  </a:schemeClr>
                </a:solidFill>
              </a:rPr>
              <a:t>LES ARNAQUES</a:t>
            </a:r>
            <a:endParaRPr lang="fr-FR" sz="4800" dirty="0">
              <a:solidFill>
                <a:schemeClr val="accent3">
                  <a:lumMod val="50000"/>
                </a:schemeClr>
              </a:solidFill>
            </a:endParaRPr>
          </a:p>
        </p:txBody>
      </p:sp>
    </p:spTree>
    <p:extLst>
      <p:ext uri="{BB962C8B-B14F-4D97-AF65-F5344CB8AC3E}">
        <p14:creationId xmlns:p14="http://schemas.microsoft.com/office/powerpoint/2010/main" val="376451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a:t> </a:t>
            </a:r>
            <a:r>
              <a:rPr lang="fr-FR" dirty="0" smtClean="0"/>
              <a:t>     Hameçonnage &amp; ingénierie sociale</a:t>
            </a:r>
            <a:endParaRPr lang="fr-FR" dirty="0"/>
          </a:p>
        </p:txBody>
      </p:sp>
      <p:sp>
        <p:nvSpPr>
          <p:cNvPr id="3" name="Espace réservé de la date 2"/>
          <p:cNvSpPr>
            <a:spLocks noGrp="1"/>
          </p:cNvSpPr>
          <p:nvPr>
            <p:ph type="dt" sz="half" idx="11"/>
          </p:nvPr>
        </p:nvSpPr>
        <p:spPr/>
        <p:txBody>
          <a:bodyPr/>
          <a:lstStyle/>
          <a:p>
            <a:fld id="{157C2E19-698F-4CE4-BFFA-6D6CD66659AA}"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38915" name="Espace réservé du texte 2"/>
          <p:cNvSpPr txBox="1">
            <a:spLocks/>
          </p:cNvSpPr>
          <p:nvPr/>
        </p:nvSpPr>
        <p:spPr bwMode="auto">
          <a:xfrm>
            <a:off x="1981200" y="162885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400" dirty="0">
                <a:latin typeface="Arial" panose="020B0604020202020204" pitchFamily="34" charset="0"/>
                <a:cs typeface="Arial" panose="020B0604020202020204" pitchFamily="34" charset="0"/>
              </a:rPr>
              <a:t>L’hameçonnage (anglais : « </a:t>
            </a:r>
            <a:r>
              <a:rPr lang="fr-FR" altLang="fr-FR" sz="1400" b="1" dirty="0" err="1">
                <a:latin typeface="Arial" panose="020B0604020202020204" pitchFamily="34" charset="0"/>
                <a:cs typeface="Arial" panose="020B0604020202020204" pitchFamily="34" charset="0"/>
              </a:rPr>
              <a:t>phishing</a:t>
            </a:r>
            <a:r>
              <a:rPr lang="fr-FR" altLang="fr-FR" sz="1400" dirty="0">
                <a:latin typeface="Arial" panose="020B0604020202020204" pitchFamily="34" charset="0"/>
                <a:cs typeface="Arial" panose="020B0604020202020204" pitchFamily="34" charset="0"/>
              </a:rPr>
              <a:t> ») constitue une « </a:t>
            </a:r>
            <a:r>
              <a:rPr lang="fr-FR" altLang="fr-FR" sz="1400" u="sng" dirty="0">
                <a:latin typeface="Arial" panose="020B0604020202020204" pitchFamily="34" charset="0"/>
                <a:cs typeface="Arial" panose="020B0604020202020204" pitchFamily="34" charset="0"/>
              </a:rPr>
              <a:t>attaque de masse</a:t>
            </a:r>
            <a:r>
              <a:rPr lang="fr-FR" altLang="fr-FR" sz="1400" dirty="0">
                <a:latin typeface="Arial" panose="020B0604020202020204" pitchFamily="34" charset="0"/>
                <a:cs typeface="Arial" panose="020B0604020202020204" pitchFamily="34" charset="0"/>
              </a:rPr>
              <a:t> » qui vise à abuser de la « naïveté » des </a:t>
            </a:r>
            <a:r>
              <a:rPr lang="fr-FR" altLang="fr-FR" sz="1400" u="sng" dirty="0">
                <a:latin typeface="Arial" panose="020B0604020202020204" pitchFamily="34" charset="0"/>
                <a:cs typeface="Arial" panose="020B0604020202020204" pitchFamily="34" charset="0"/>
              </a:rPr>
              <a:t>clients</a:t>
            </a:r>
            <a:r>
              <a:rPr lang="fr-FR" altLang="fr-FR" sz="1400" dirty="0">
                <a:latin typeface="Arial" panose="020B0604020202020204" pitchFamily="34" charset="0"/>
                <a:cs typeface="Arial" panose="020B0604020202020204" pitchFamily="34" charset="0"/>
              </a:rPr>
              <a:t> ou des </a:t>
            </a:r>
            <a:r>
              <a:rPr lang="fr-FR" altLang="fr-FR" sz="1400" dirty="0" smtClean="0">
                <a:latin typeface="Arial" panose="020B0604020202020204" pitchFamily="34" charset="0"/>
                <a:cs typeface="Arial" panose="020B0604020202020204" pitchFamily="34" charset="0"/>
              </a:rPr>
              <a:t>particuliers </a:t>
            </a:r>
            <a:r>
              <a:rPr lang="fr-FR" altLang="fr-FR" sz="1400" dirty="0">
                <a:latin typeface="Arial" panose="020B0604020202020204" pitchFamily="34" charset="0"/>
                <a:cs typeface="Arial" panose="020B0604020202020204" pitchFamily="34" charset="0"/>
              </a:rPr>
              <a:t>pour récupérer leurs identifiants de banque en ligne ou leurs numéros de carte bancaire…</a:t>
            </a:r>
          </a:p>
        </p:txBody>
      </p:sp>
      <p:sp>
        <p:nvSpPr>
          <p:cNvPr id="11" name="Ellipse 10"/>
          <p:cNvSpPr/>
          <p:nvPr/>
        </p:nvSpPr>
        <p:spPr>
          <a:xfrm>
            <a:off x="1981201" y="2514600"/>
            <a:ext cx="227013" cy="223838"/>
          </a:xfrm>
          <a:prstGeom prst="ellipse">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t>1</a:t>
            </a:r>
            <a:endParaRPr lang="fr-FR" b="1" dirty="0"/>
          </a:p>
        </p:txBody>
      </p:sp>
      <p:sp>
        <p:nvSpPr>
          <p:cNvPr id="38917" name="Rectangle 11"/>
          <p:cNvSpPr>
            <a:spLocks noChangeArrowheads="1"/>
          </p:cNvSpPr>
          <p:nvPr/>
        </p:nvSpPr>
        <p:spPr bwMode="auto">
          <a:xfrm>
            <a:off x="2279650" y="2420938"/>
            <a:ext cx="3455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a:latin typeface="Arial" panose="020B0604020202020204" pitchFamily="34" charset="0"/>
                <a:cs typeface="Arial" panose="020B0604020202020204" pitchFamily="34" charset="0"/>
              </a:rPr>
              <a:t>Réception d’un mail utilisant le logo et les couleurs de l’entreprise</a:t>
            </a:r>
          </a:p>
        </p:txBody>
      </p:sp>
      <p:sp>
        <p:nvSpPr>
          <p:cNvPr id="13" name="Ellipse 12"/>
          <p:cNvSpPr/>
          <p:nvPr/>
        </p:nvSpPr>
        <p:spPr>
          <a:xfrm>
            <a:off x="1992314" y="3162300"/>
            <a:ext cx="225425" cy="223838"/>
          </a:xfrm>
          <a:prstGeom prst="ellipse">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t>2</a:t>
            </a:r>
            <a:endParaRPr lang="fr-FR" b="1" dirty="0"/>
          </a:p>
        </p:txBody>
      </p:sp>
      <p:sp>
        <p:nvSpPr>
          <p:cNvPr id="38919" name="Rectangle 13"/>
          <p:cNvSpPr>
            <a:spLocks noChangeArrowheads="1"/>
          </p:cNvSpPr>
          <p:nvPr/>
        </p:nvSpPr>
        <p:spPr bwMode="auto">
          <a:xfrm>
            <a:off x="2289176" y="3068639"/>
            <a:ext cx="3457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a:latin typeface="Arial" panose="020B0604020202020204" pitchFamily="34" charset="0"/>
                <a:cs typeface="Arial" panose="020B0604020202020204" pitchFamily="34" charset="0"/>
              </a:rPr>
              <a:t>Demande pour effectuer une opération comme la mise-à-jour des données personnelles ou la confirmation du mot de passe</a:t>
            </a:r>
          </a:p>
        </p:txBody>
      </p:sp>
      <p:sp>
        <p:nvSpPr>
          <p:cNvPr id="15" name="Ellipse 14"/>
          <p:cNvSpPr/>
          <p:nvPr/>
        </p:nvSpPr>
        <p:spPr>
          <a:xfrm>
            <a:off x="1992314" y="4254500"/>
            <a:ext cx="225425" cy="223838"/>
          </a:xfrm>
          <a:prstGeom prst="ellipse">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t>3</a:t>
            </a:r>
            <a:endParaRPr lang="fr-FR" b="1" dirty="0"/>
          </a:p>
        </p:txBody>
      </p:sp>
      <p:sp>
        <p:nvSpPr>
          <p:cNvPr id="38921" name="Rectangle 15"/>
          <p:cNvSpPr>
            <a:spLocks noChangeArrowheads="1"/>
          </p:cNvSpPr>
          <p:nvPr/>
        </p:nvSpPr>
        <p:spPr bwMode="auto">
          <a:xfrm>
            <a:off x="2289176" y="4179888"/>
            <a:ext cx="3457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a:latin typeface="Arial" panose="020B0604020202020204" pitchFamily="34" charset="0"/>
                <a:cs typeface="Arial" panose="020B0604020202020204" pitchFamily="34" charset="0"/>
              </a:rPr>
              <a:t>Connexion à un faux-site identique à celui de l’entreprise et contrôlé par l’attaquant</a:t>
            </a:r>
          </a:p>
        </p:txBody>
      </p:sp>
      <p:sp>
        <p:nvSpPr>
          <p:cNvPr id="22" name="Ellipse 21"/>
          <p:cNvSpPr/>
          <p:nvPr/>
        </p:nvSpPr>
        <p:spPr>
          <a:xfrm>
            <a:off x="1992314" y="5099051"/>
            <a:ext cx="225425" cy="225425"/>
          </a:xfrm>
          <a:prstGeom prst="ellipse">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t>4</a:t>
            </a:r>
            <a:endParaRPr lang="fr-FR" b="1" dirty="0"/>
          </a:p>
        </p:txBody>
      </p:sp>
      <p:sp>
        <p:nvSpPr>
          <p:cNvPr id="38923" name="Rectangle 22"/>
          <p:cNvSpPr>
            <a:spLocks noChangeArrowheads="1"/>
          </p:cNvSpPr>
          <p:nvPr/>
        </p:nvSpPr>
        <p:spPr bwMode="auto">
          <a:xfrm>
            <a:off x="2289176" y="5024439"/>
            <a:ext cx="3457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dirty="0">
                <a:latin typeface="Arial" panose="020B0604020202020204" pitchFamily="34" charset="0"/>
                <a:cs typeface="Arial" panose="020B0604020202020204" pitchFamily="34" charset="0"/>
              </a:rPr>
              <a:t>Récupération par l’attaquant des identifiants/mots de passe (ou tout autre donnée sensible) saisie par le client sur le faux site</a:t>
            </a:r>
          </a:p>
        </p:txBody>
      </p:sp>
      <p:pic>
        <p:nvPicPr>
          <p:cNvPr id="24" name="Picture 4" descr="Image"/>
          <p:cNvPicPr>
            <a:picLocks noChangeAspect="1" noChangeArrowheads="1"/>
          </p:cNvPicPr>
          <p:nvPr/>
        </p:nvPicPr>
        <p:blipFill>
          <a:blip r:embed="rId3"/>
          <a:srcRect/>
          <a:stretch>
            <a:fillRect/>
          </a:stretch>
        </p:blipFill>
        <p:spPr bwMode="auto">
          <a:xfrm>
            <a:off x="6389688" y="2316164"/>
            <a:ext cx="2690812" cy="2427287"/>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25" name="Picture 6" descr="http://www.google.fr/url?source=imglanding&amp;ct=img&amp;q=http://www.protegez-vos-donnees.fr/images/hameconnage-credit-agricole.gif&amp;sa=X&amp;ei=aNbwUfPRPOHC7Ab_zYEg&amp;ved=0CAkQ8wc&amp;usg=AFQjCNHsdlTAoNUG8g8ToksESf-zoKcxaA"/>
          <p:cNvPicPr>
            <a:picLocks noChangeAspect="1" noChangeArrowheads="1"/>
          </p:cNvPicPr>
          <p:nvPr/>
        </p:nvPicPr>
        <p:blipFill>
          <a:blip r:embed="rId4"/>
          <a:srcRect/>
          <a:stretch>
            <a:fillRect/>
          </a:stretch>
        </p:blipFill>
        <p:spPr bwMode="auto">
          <a:xfrm>
            <a:off x="7143750" y="2676525"/>
            <a:ext cx="3041650" cy="200025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26" name="Picture 4" descr="http://www.google.fr/url?source=imglanding&amp;ct=img&amp;q=http://img.clubic.com/01F4000000277869-photo-phishing-societe-generale.jpg&amp;sa=X&amp;ei=MNXwUYXHAc6f7AaB-4GwDA&amp;ved=0CAoQ8wc&amp;usg=AFQjCNEd4IUAakxmP9Mg-a470eLstj1Lzw"/>
          <p:cNvPicPr>
            <a:picLocks noChangeAspect="1" noChangeArrowheads="1"/>
          </p:cNvPicPr>
          <p:nvPr/>
        </p:nvPicPr>
        <p:blipFill>
          <a:blip r:embed="rId5"/>
          <a:srcRect/>
          <a:stretch>
            <a:fillRect/>
          </a:stretch>
        </p:blipFill>
        <p:spPr bwMode="auto">
          <a:xfrm>
            <a:off x="6145213" y="3670300"/>
            <a:ext cx="3268662" cy="177165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27" name="Picture 12" descr="http://www.credit-agricole.fr/guidesecurite/IMG/jpg/Phis_Ex2_site438x498.jpg"/>
          <p:cNvPicPr>
            <a:picLocks noChangeAspect="1" noChangeArrowheads="1"/>
          </p:cNvPicPr>
          <p:nvPr/>
        </p:nvPicPr>
        <p:blipFill>
          <a:blip r:embed="rId6"/>
          <a:srcRect/>
          <a:stretch>
            <a:fillRect/>
          </a:stretch>
        </p:blipFill>
        <p:spPr bwMode="auto">
          <a:xfrm>
            <a:off x="7734301" y="3851276"/>
            <a:ext cx="2060575" cy="2352675"/>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513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a:t> </a:t>
            </a:r>
            <a:r>
              <a:rPr lang="fr-FR" dirty="0" smtClean="0"/>
              <a:t>      Hameçonnage </a:t>
            </a:r>
            <a:r>
              <a:rPr lang="fr-FR" dirty="0"/>
              <a:t>&amp; ingénierie </a:t>
            </a:r>
            <a:r>
              <a:rPr lang="fr-FR" dirty="0" smtClean="0"/>
              <a:t>sociale</a:t>
            </a:r>
            <a:endParaRPr lang="fr-FR" dirty="0"/>
          </a:p>
        </p:txBody>
      </p:sp>
      <p:sp>
        <p:nvSpPr>
          <p:cNvPr id="3" name="Espace réservé de la date 2"/>
          <p:cNvSpPr>
            <a:spLocks noGrp="1"/>
          </p:cNvSpPr>
          <p:nvPr>
            <p:ph type="dt" sz="half" idx="11"/>
          </p:nvPr>
        </p:nvSpPr>
        <p:spPr/>
        <p:txBody>
          <a:bodyPr/>
          <a:lstStyle/>
          <a:p>
            <a:fld id="{4796D952-74A3-4B67-9189-978850D67C1B}"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39939" name="Espace réservé du texte 2"/>
          <p:cNvSpPr txBox="1">
            <a:spLocks/>
          </p:cNvSpPr>
          <p:nvPr/>
        </p:nvSpPr>
        <p:spPr bwMode="auto">
          <a:xfrm>
            <a:off x="1981200" y="1773808"/>
            <a:ext cx="822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600" dirty="0">
                <a:latin typeface="Arial" panose="020B0604020202020204" pitchFamily="34" charset="0"/>
                <a:cs typeface="Arial" panose="020B0604020202020204" pitchFamily="34" charset="0"/>
              </a:rPr>
              <a:t>L’ « </a:t>
            </a:r>
            <a:r>
              <a:rPr lang="fr-FR" altLang="fr-FR" sz="1600" b="1" dirty="0">
                <a:latin typeface="Arial" panose="020B0604020202020204" pitchFamily="34" charset="0"/>
                <a:cs typeface="Arial" panose="020B0604020202020204" pitchFamily="34" charset="0"/>
              </a:rPr>
              <a:t>ingénierie sociale</a:t>
            </a:r>
            <a:r>
              <a:rPr lang="fr-FR" altLang="fr-FR" sz="1600" dirty="0">
                <a:latin typeface="Arial" panose="020B0604020202020204" pitchFamily="34" charset="0"/>
                <a:cs typeface="Arial" panose="020B0604020202020204" pitchFamily="34" charset="0"/>
              </a:rPr>
              <a:t> » constitue une « </a:t>
            </a:r>
            <a:r>
              <a:rPr lang="fr-FR" altLang="fr-FR" sz="1600" u="sng" dirty="0">
                <a:latin typeface="Arial" panose="020B0604020202020204" pitchFamily="34" charset="0"/>
                <a:cs typeface="Arial" panose="020B0604020202020204" pitchFamily="34" charset="0"/>
              </a:rPr>
              <a:t>attaque ciblée</a:t>
            </a:r>
            <a:r>
              <a:rPr lang="fr-FR" altLang="fr-FR" sz="1600" dirty="0">
                <a:latin typeface="Arial" panose="020B0604020202020204" pitchFamily="34" charset="0"/>
                <a:cs typeface="Arial" panose="020B0604020202020204" pitchFamily="34" charset="0"/>
              </a:rPr>
              <a:t> » qui vise à abuser de la « naïveté » des </a:t>
            </a:r>
            <a:r>
              <a:rPr lang="fr-FR" altLang="fr-FR" sz="1600" u="sng" dirty="0">
                <a:latin typeface="Arial" panose="020B0604020202020204" pitchFamily="34" charset="0"/>
                <a:cs typeface="Arial" panose="020B0604020202020204" pitchFamily="34" charset="0"/>
              </a:rPr>
              <a:t>employés</a:t>
            </a:r>
            <a:r>
              <a:rPr lang="fr-FR" altLang="fr-FR" sz="1600" dirty="0">
                <a:latin typeface="Arial" panose="020B0604020202020204" pitchFamily="34" charset="0"/>
                <a:cs typeface="Arial" panose="020B0604020202020204" pitchFamily="34" charset="0"/>
              </a:rPr>
              <a:t> de l’entreprise :</a:t>
            </a:r>
          </a:p>
          <a:p>
            <a:pPr lvl="1" eaLnBrk="1" hangingPunct="1">
              <a:buClr>
                <a:srgbClr val="FF6600"/>
              </a:buClr>
              <a:buFont typeface="Arial" charset="0"/>
              <a:buChar char="•"/>
            </a:pPr>
            <a:r>
              <a:rPr lang="fr-FR" altLang="fr-FR" sz="1600" dirty="0">
                <a:latin typeface="Arial" panose="020B0604020202020204" pitchFamily="34" charset="0"/>
                <a:cs typeface="Arial" panose="020B0604020202020204" pitchFamily="34" charset="0"/>
              </a:rPr>
              <a:t>pour dérober directement des informations confidentielle, ou </a:t>
            </a:r>
          </a:p>
          <a:p>
            <a:pPr lvl="1" eaLnBrk="1" hangingPunct="1">
              <a:buClr>
                <a:srgbClr val="FF6600"/>
              </a:buClr>
              <a:buFont typeface="Arial" charset="0"/>
              <a:buChar char="•"/>
            </a:pPr>
            <a:r>
              <a:rPr lang="fr-FR" altLang="fr-FR" sz="1600" dirty="0">
                <a:latin typeface="Arial" panose="020B0604020202020204" pitchFamily="34" charset="0"/>
                <a:cs typeface="Arial" panose="020B0604020202020204" pitchFamily="34" charset="0"/>
              </a:rPr>
              <a:t>pour introduire des logiciels malveillants dans le système d’information de la banque</a:t>
            </a:r>
          </a:p>
        </p:txBody>
      </p:sp>
      <p:pic>
        <p:nvPicPr>
          <p:cNvPr id="39940"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438" y="3190876"/>
            <a:ext cx="133191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Image 20" descr="poch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3355976"/>
            <a:ext cx="59848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19"/>
          <p:cNvSpPr>
            <a:spLocks noChangeArrowheads="1"/>
          </p:cNvSpPr>
          <p:nvPr/>
        </p:nvSpPr>
        <p:spPr bwMode="auto">
          <a:xfrm>
            <a:off x="2746375" y="4652964"/>
            <a:ext cx="1498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dirty="0">
                <a:latin typeface="Arial" panose="020B0604020202020204" pitchFamily="34" charset="0"/>
                <a:cs typeface="Arial" panose="020B0604020202020204" pitchFamily="34" charset="0"/>
              </a:rPr>
              <a:t>par téléphone</a:t>
            </a:r>
          </a:p>
        </p:txBody>
      </p:sp>
      <p:sp>
        <p:nvSpPr>
          <p:cNvPr id="39943" name="Rectangle 20"/>
          <p:cNvSpPr>
            <a:spLocks noChangeArrowheads="1"/>
          </p:cNvSpPr>
          <p:nvPr/>
        </p:nvSpPr>
        <p:spPr bwMode="auto">
          <a:xfrm>
            <a:off x="5351463" y="4559300"/>
            <a:ext cx="149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a:latin typeface="Arial" panose="020B0604020202020204" pitchFamily="34" charset="0"/>
                <a:cs typeface="Arial" panose="020B0604020202020204" pitchFamily="34" charset="0"/>
              </a:rPr>
              <a:t>par réseaux sociaux</a:t>
            </a:r>
          </a:p>
        </p:txBody>
      </p:sp>
      <p:pic>
        <p:nvPicPr>
          <p:cNvPr id="399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438" y="3386139"/>
            <a:ext cx="9191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5" name="Rectangle 28"/>
          <p:cNvSpPr>
            <a:spLocks noChangeArrowheads="1"/>
          </p:cNvSpPr>
          <p:nvPr/>
        </p:nvSpPr>
        <p:spPr bwMode="auto">
          <a:xfrm>
            <a:off x="7908925" y="4652964"/>
            <a:ext cx="1500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a:latin typeface="Arial" panose="020B0604020202020204" pitchFamily="34" charset="0"/>
                <a:cs typeface="Arial" panose="020B0604020202020204" pitchFamily="34" charset="0"/>
              </a:rPr>
              <a:t>par e-mail</a:t>
            </a:r>
          </a:p>
        </p:txBody>
      </p:sp>
      <p:sp>
        <p:nvSpPr>
          <p:cNvPr id="39946" name="Rectangle 29"/>
          <p:cNvSpPr>
            <a:spLocks noChangeArrowheads="1"/>
          </p:cNvSpPr>
          <p:nvPr/>
        </p:nvSpPr>
        <p:spPr bwMode="auto">
          <a:xfrm>
            <a:off x="2566989" y="5508625"/>
            <a:ext cx="705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dirty="0">
                <a:latin typeface="Arial" panose="020B0604020202020204" pitchFamily="34" charset="0"/>
                <a:cs typeface="Arial" panose="020B0604020202020204" pitchFamily="34" charset="0"/>
              </a:rPr>
              <a:t>les scénarios d’ingénierie sociale sont illimités, avec pour seules limites l’imagination des attaquants et la naïveté des victimes…</a:t>
            </a:r>
          </a:p>
        </p:txBody>
      </p:sp>
    </p:spTree>
    <p:extLst>
      <p:ext uri="{BB962C8B-B14F-4D97-AF65-F5344CB8AC3E}">
        <p14:creationId xmlns:p14="http://schemas.microsoft.com/office/powerpoint/2010/main" val="3606885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a:t> </a:t>
            </a:r>
            <a:r>
              <a:rPr lang="fr-FR" dirty="0" smtClean="0"/>
              <a:t>     Hameçonnage </a:t>
            </a:r>
            <a:r>
              <a:rPr lang="fr-FR" dirty="0"/>
              <a:t>&amp; ingénierie sociale</a:t>
            </a:r>
          </a:p>
        </p:txBody>
      </p:sp>
      <p:sp>
        <p:nvSpPr>
          <p:cNvPr id="3" name="Espace réservé de la date 2"/>
          <p:cNvSpPr>
            <a:spLocks noGrp="1"/>
          </p:cNvSpPr>
          <p:nvPr>
            <p:ph type="dt" sz="half" idx="11"/>
          </p:nvPr>
        </p:nvSpPr>
        <p:spPr/>
        <p:txBody>
          <a:bodyPr/>
          <a:lstStyle/>
          <a:p>
            <a:fld id="{71F00804-BCDF-46C7-A003-D64C9C385EF4}"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40963" name="Espace réservé du texte 2"/>
          <p:cNvSpPr txBox="1">
            <a:spLocks/>
          </p:cNvSpPr>
          <p:nvPr/>
        </p:nvSpPr>
        <p:spPr bwMode="auto">
          <a:xfrm>
            <a:off x="2214563" y="1644650"/>
            <a:ext cx="7715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600" dirty="0">
                <a:latin typeface="Arial" panose="020B0604020202020204" pitchFamily="34" charset="0"/>
                <a:cs typeface="Arial" panose="020B0604020202020204" pitchFamily="34" charset="0"/>
              </a:rPr>
              <a:t>Exemple de </a:t>
            </a:r>
            <a:r>
              <a:rPr lang="fr-FR" altLang="fr-FR" sz="1600" i="1" dirty="0" err="1">
                <a:latin typeface="Arial" panose="020B0604020202020204" pitchFamily="34" charset="0"/>
                <a:cs typeface="Arial" panose="020B0604020202020204" pitchFamily="34" charset="0"/>
              </a:rPr>
              <a:t>phishing</a:t>
            </a:r>
            <a:r>
              <a:rPr lang="fr-FR" altLang="fr-FR" sz="1600" dirty="0">
                <a:latin typeface="Arial" panose="020B0604020202020204" pitchFamily="34" charset="0"/>
                <a:cs typeface="Arial" panose="020B0604020202020204" pitchFamily="34" charset="0"/>
              </a:rPr>
              <a:t> ciblant les employés d’un grand groupe français… </a:t>
            </a:r>
          </a:p>
        </p:txBody>
      </p:sp>
      <p:cxnSp>
        <p:nvCxnSpPr>
          <p:cNvPr id="14" name="Connecteur droit avec flèche 13"/>
          <p:cNvCxnSpPr>
            <a:stCxn id="40966" idx="0"/>
          </p:cNvCxnSpPr>
          <p:nvPr/>
        </p:nvCxnSpPr>
        <p:spPr>
          <a:xfrm flipV="1">
            <a:off x="6056201" y="3933826"/>
            <a:ext cx="108062" cy="1433512"/>
          </a:xfrm>
          <a:prstGeom prst="straightConnector1">
            <a:avLst/>
          </a:prstGeom>
          <a:ln w="19050">
            <a:solidFill>
              <a:srgbClr val="922B3C"/>
            </a:solidFill>
            <a:tailEnd type="arrow"/>
          </a:ln>
        </p:spPr>
        <p:style>
          <a:lnRef idx="1">
            <a:schemeClr val="accent1"/>
          </a:lnRef>
          <a:fillRef idx="0">
            <a:schemeClr val="accent1"/>
          </a:fillRef>
          <a:effectRef idx="0">
            <a:schemeClr val="accent1"/>
          </a:effectRef>
          <a:fontRef idx="minor">
            <a:schemeClr val="tx1"/>
          </a:fontRef>
        </p:style>
      </p:cxnSp>
      <p:sp>
        <p:nvSpPr>
          <p:cNvPr id="40966" name="ZoneTexte 14"/>
          <p:cNvSpPr txBox="1">
            <a:spLocks noChangeArrowheads="1"/>
          </p:cNvSpPr>
          <p:nvPr/>
        </p:nvSpPr>
        <p:spPr bwMode="auto">
          <a:xfrm>
            <a:off x="3640138" y="5367339"/>
            <a:ext cx="4832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600" dirty="0">
                <a:latin typeface="Arial" panose="020B0604020202020204" pitchFamily="34" charset="0"/>
                <a:cs typeface="Arial" panose="020B0604020202020204" pitchFamily="34" charset="0"/>
              </a:rPr>
              <a:t>Ce lien pointe en fait vers un site frauduleux, et non pas vers un serveur légitime de l’entreprise</a:t>
            </a:r>
            <a:endParaRPr lang="fr-FR" altLang="fr-FR" sz="1100" dirty="0">
              <a:latin typeface="Arial" panose="020B0604020202020204" pitchFamily="34" charset="0"/>
              <a:cs typeface="Arial" panose="020B0604020202020204" pitchFamily="34" charset="0"/>
            </a:endParaRPr>
          </a:p>
        </p:txBody>
      </p:sp>
      <p:pic>
        <p:nvPicPr>
          <p:cNvPr id="1026" name="Picture 2" descr="\\intranet.fr\sgdsn\utilisateurs_mercure\mesdocuments\chavanne\My Pictures\phshin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35203" y="2060848"/>
            <a:ext cx="5321597" cy="31089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10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FR" dirty="0"/>
              <a:t>4. Panorama de quelques menaces</a:t>
            </a:r>
          </a:p>
        </p:txBody>
      </p:sp>
      <p:sp>
        <p:nvSpPr>
          <p:cNvPr id="6" name="Espace réservé du texte 5"/>
          <p:cNvSpPr>
            <a:spLocks noGrp="1"/>
          </p:cNvSpPr>
          <p:nvPr>
            <p:ph type="body" sz="quarter" idx="10"/>
          </p:nvPr>
        </p:nvSpPr>
        <p:spPr/>
        <p:txBody>
          <a:bodyPr/>
          <a:lstStyle/>
          <a:p>
            <a:r>
              <a:rPr lang="fr-FR" dirty="0"/>
              <a:t> </a:t>
            </a:r>
            <a:r>
              <a:rPr lang="fr-FR" dirty="0" smtClean="0"/>
              <a:t>      Déroulement d’une attaque avancée</a:t>
            </a:r>
            <a:endParaRPr lang="fr-FR" dirty="0"/>
          </a:p>
        </p:txBody>
      </p:sp>
      <p:sp>
        <p:nvSpPr>
          <p:cNvPr id="3" name="Espace réservé de la date 2"/>
          <p:cNvSpPr>
            <a:spLocks noGrp="1"/>
          </p:cNvSpPr>
          <p:nvPr>
            <p:ph type="dt" sz="half" idx="11"/>
          </p:nvPr>
        </p:nvSpPr>
        <p:spPr/>
        <p:txBody>
          <a:bodyPr/>
          <a:lstStyle/>
          <a:p>
            <a:pPr>
              <a:defRPr/>
            </a:pPr>
            <a:fld id="{13A873AB-78C4-4219-BF38-81EF7A31F31B}" type="datetime1">
              <a:rPr lang="fr-FR" smtClean="0"/>
              <a:t>04/11/2022</a:t>
            </a:fld>
            <a:endParaRPr lang="fr-FR" dirty="0"/>
          </a:p>
        </p:txBody>
      </p:sp>
      <p:sp>
        <p:nvSpPr>
          <p:cNvPr id="4" name="Espace réservé du pied de page 3"/>
          <p:cNvSpPr>
            <a:spLocks noGrp="1"/>
          </p:cNvSpPr>
          <p:nvPr>
            <p:ph type="ftr" sz="quarter" idx="12"/>
          </p:nvPr>
        </p:nvSpPr>
        <p:spPr/>
        <p:txBody>
          <a:bodyPr/>
          <a:lstStyle/>
          <a:p>
            <a:pPr>
              <a:defRPr/>
            </a:pPr>
            <a:r>
              <a:rPr lang="fr-FR" smtClean="0"/>
              <a:t>Sensibilisation et initiation à la cybersécurité</a:t>
            </a:r>
            <a:endParaRPr lang="fr-FR"/>
          </a:p>
        </p:txBody>
      </p:sp>
      <p:pic>
        <p:nvPicPr>
          <p:cNvPr id="7" name="Espace réservé du conten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54124" y="1700213"/>
            <a:ext cx="6683753" cy="4608512"/>
          </a:xfrm>
        </p:spPr>
      </p:pic>
    </p:spTree>
    <p:extLst>
      <p:ext uri="{BB962C8B-B14F-4D97-AF65-F5344CB8AC3E}">
        <p14:creationId xmlns:p14="http://schemas.microsoft.com/office/powerpoint/2010/main" val="15508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4. Panorama de quelques menaces</a:t>
            </a:r>
          </a:p>
        </p:txBody>
      </p:sp>
      <p:sp>
        <p:nvSpPr>
          <p:cNvPr id="8" name="Espace réservé du texte 7"/>
          <p:cNvSpPr>
            <a:spLocks noGrp="1"/>
          </p:cNvSpPr>
          <p:nvPr>
            <p:ph type="body" sz="quarter" idx="10"/>
          </p:nvPr>
        </p:nvSpPr>
        <p:spPr/>
        <p:txBody>
          <a:bodyPr/>
          <a:lstStyle/>
          <a:p>
            <a:r>
              <a:rPr lang="fr-FR" dirty="0"/>
              <a:t> </a:t>
            </a:r>
            <a:r>
              <a:rPr lang="fr-FR" dirty="0" smtClean="0"/>
              <a:t>     Déroulement </a:t>
            </a:r>
            <a:r>
              <a:rPr lang="fr-FR" dirty="0"/>
              <a:t>d’une attaque avancée</a:t>
            </a:r>
          </a:p>
        </p:txBody>
      </p:sp>
      <p:sp>
        <p:nvSpPr>
          <p:cNvPr id="4" name="Espace réservé de la date 3"/>
          <p:cNvSpPr>
            <a:spLocks noGrp="1"/>
          </p:cNvSpPr>
          <p:nvPr>
            <p:ph type="dt" sz="half" idx="11"/>
          </p:nvPr>
        </p:nvSpPr>
        <p:spPr/>
        <p:txBody>
          <a:bodyPr/>
          <a:lstStyle/>
          <a:p>
            <a:pPr>
              <a:defRPr/>
            </a:pPr>
            <a:fld id="{0343C9FF-DA90-4FF6-85BE-F1DB4755C8AB}" type="datetime1">
              <a:rPr lang="fr-FR" smtClean="0"/>
              <a:t>04/11/2022</a:t>
            </a:fld>
            <a:endParaRPr lang="fr-FR" dirty="0"/>
          </a:p>
        </p:txBody>
      </p:sp>
      <p:sp>
        <p:nvSpPr>
          <p:cNvPr id="5" name="Espace réservé du pied de page 4"/>
          <p:cNvSpPr>
            <a:spLocks noGrp="1"/>
          </p:cNvSpPr>
          <p:nvPr>
            <p:ph type="ftr" sz="quarter" idx="12"/>
          </p:nvPr>
        </p:nvSpPr>
        <p:spPr/>
        <p:txBody>
          <a:bodyPr/>
          <a:lstStyle/>
          <a:p>
            <a:pPr>
              <a:defRPr/>
            </a:pPr>
            <a:r>
              <a:rPr lang="fr-FR" smtClean="0"/>
              <a:t>Sensibilisation et initiation à la cybersécurité</a:t>
            </a:r>
            <a:endParaRPr lang="fr-FR"/>
          </a:p>
        </p:txBody>
      </p:sp>
      <p:pic>
        <p:nvPicPr>
          <p:cNvPr id="12" name="Espace réservé du contenu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2540" y="1297410"/>
            <a:ext cx="6802944" cy="4608512"/>
          </a:xfrm>
        </p:spPr>
      </p:pic>
    </p:spTree>
    <p:extLst>
      <p:ext uri="{BB962C8B-B14F-4D97-AF65-F5344CB8AC3E}">
        <p14:creationId xmlns:p14="http://schemas.microsoft.com/office/powerpoint/2010/main" val="3322177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4. Panorama de quelques menaces</a:t>
            </a:r>
          </a:p>
        </p:txBody>
      </p:sp>
      <p:sp>
        <p:nvSpPr>
          <p:cNvPr id="8" name="Espace réservé du texte 7"/>
          <p:cNvSpPr>
            <a:spLocks noGrp="1"/>
          </p:cNvSpPr>
          <p:nvPr>
            <p:ph type="body" sz="quarter" idx="10"/>
          </p:nvPr>
        </p:nvSpPr>
        <p:spPr/>
        <p:txBody>
          <a:bodyPr/>
          <a:lstStyle/>
          <a:p>
            <a:r>
              <a:rPr lang="fr-FR" dirty="0"/>
              <a:t> </a:t>
            </a:r>
            <a:r>
              <a:rPr lang="fr-FR" dirty="0" smtClean="0"/>
              <a:t>     Déroulement </a:t>
            </a:r>
            <a:r>
              <a:rPr lang="fr-FR" dirty="0"/>
              <a:t>d’une attaque avancée</a:t>
            </a:r>
          </a:p>
        </p:txBody>
      </p:sp>
      <p:sp>
        <p:nvSpPr>
          <p:cNvPr id="4" name="Espace réservé de la date 3"/>
          <p:cNvSpPr>
            <a:spLocks noGrp="1"/>
          </p:cNvSpPr>
          <p:nvPr>
            <p:ph type="dt" sz="half" idx="11"/>
          </p:nvPr>
        </p:nvSpPr>
        <p:spPr/>
        <p:txBody>
          <a:bodyPr/>
          <a:lstStyle/>
          <a:p>
            <a:pPr>
              <a:defRPr/>
            </a:pPr>
            <a:fld id="{0343C9FF-DA90-4FF6-85BE-F1DB4755C8AB}" type="datetime1">
              <a:rPr lang="fr-FR" smtClean="0"/>
              <a:t>04/11/2022</a:t>
            </a:fld>
            <a:endParaRPr lang="fr-FR" dirty="0"/>
          </a:p>
        </p:txBody>
      </p:sp>
      <p:sp>
        <p:nvSpPr>
          <p:cNvPr id="5" name="Espace réservé du pied de page 4"/>
          <p:cNvSpPr>
            <a:spLocks noGrp="1"/>
          </p:cNvSpPr>
          <p:nvPr>
            <p:ph type="ftr" sz="quarter" idx="12"/>
          </p:nvPr>
        </p:nvSpPr>
        <p:spPr/>
        <p:txBody>
          <a:bodyPr/>
          <a:lstStyle/>
          <a:p>
            <a:pPr>
              <a:defRPr/>
            </a:pPr>
            <a:r>
              <a:rPr lang="fr-FR" smtClean="0"/>
              <a:t>Sensibilisation et initiation à la cybersécurité</a:t>
            </a:r>
            <a:endParaRPr lang="fr-FR"/>
          </a:p>
        </p:txBody>
      </p:sp>
      <p:pic>
        <p:nvPicPr>
          <p:cNvPr id="12" name="Espace réservé du contenu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3899" y="1700213"/>
            <a:ext cx="8024203" cy="4608512"/>
          </a:xfrm>
        </p:spPr>
      </p:pic>
    </p:spTree>
    <p:extLst>
      <p:ext uri="{BB962C8B-B14F-4D97-AF65-F5344CB8AC3E}">
        <p14:creationId xmlns:p14="http://schemas.microsoft.com/office/powerpoint/2010/main" val="1846873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r>
              <a:rPr lang="fr-FR" altLang="fr-FR" dirty="0" smtClean="0"/>
              <a:t>4. </a:t>
            </a:r>
            <a:r>
              <a:rPr lang="fr-FR" altLang="fr-FR" dirty="0"/>
              <a:t>Panorama</a:t>
            </a:r>
            <a:r>
              <a:rPr lang="fr-FR" altLang="fr-FR" dirty="0" smtClean="0"/>
              <a:t> de quelques menaces</a:t>
            </a:r>
          </a:p>
        </p:txBody>
      </p:sp>
      <p:sp>
        <p:nvSpPr>
          <p:cNvPr id="43011" name="Espace réservé du contenu 2"/>
          <p:cNvSpPr>
            <a:spLocks noGrp="1"/>
          </p:cNvSpPr>
          <p:nvPr>
            <p:ph idx="1"/>
          </p:nvPr>
        </p:nvSpPr>
        <p:spPr>
          <a:xfrm>
            <a:off x="5807968" y="1700808"/>
            <a:ext cx="4402832" cy="4608512"/>
          </a:xfrm>
        </p:spPr>
        <p:txBody>
          <a:bodyPr>
            <a:normAutofit lnSpcReduction="10000"/>
          </a:bodyPr>
          <a:lstStyle/>
          <a:p>
            <a:r>
              <a:rPr lang="fr-FR" altLang="fr-FR" sz="1700" dirty="0"/>
              <a:t>Apple indique que :</a:t>
            </a:r>
          </a:p>
          <a:p>
            <a:pPr lvl="1" algn="just"/>
            <a:r>
              <a:rPr lang="fr-FR" altLang="fr-FR" sz="1500" dirty="0"/>
              <a:t>Ses services </a:t>
            </a:r>
            <a:r>
              <a:rPr lang="fr-FR" altLang="fr-FR" sz="1500" dirty="0" err="1"/>
              <a:t>iCloud</a:t>
            </a:r>
            <a:r>
              <a:rPr lang="fr-FR" altLang="fr-FR" sz="1500" dirty="0"/>
              <a:t> ou </a:t>
            </a:r>
            <a:r>
              <a:rPr lang="fr-FR" altLang="fr-FR" sz="1500" dirty="0" err="1"/>
              <a:t>FindMyPhone</a:t>
            </a:r>
            <a:r>
              <a:rPr lang="fr-FR" altLang="fr-FR" sz="1500" dirty="0"/>
              <a:t> n’ont pas été compromis</a:t>
            </a:r>
          </a:p>
          <a:p>
            <a:pPr lvl="1" algn="just"/>
            <a:r>
              <a:rPr lang="fr-FR" altLang="fr-FR" sz="1500" dirty="0"/>
              <a:t> les comptes </a:t>
            </a:r>
            <a:r>
              <a:rPr lang="fr-FR" altLang="fr-FR" sz="1500" dirty="0" err="1"/>
              <a:t>iCloud</a:t>
            </a:r>
            <a:r>
              <a:rPr lang="fr-FR" altLang="fr-FR" sz="1500" dirty="0"/>
              <a:t> des stars concernées ont été compromis par des attaques ciblées de :</a:t>
            </a:r>
          </a:p>
          <a:p>
            <a:pPr lvl="2" algn="just"/>
            <a:r>
              <a:rPr lang="fr-FR" altLang="fr-FR" sz="1300" dirty="0"/>
              <a:t>compte utilisateur</a:t>
            </a:r>
          </a:p>
          <a:p>
            <a:pPr lvl="2" algn="just"/>
            <a:r>
              <a:rPr lang="fr-FR" altLang="fr-FR" sz="1300" dirty="0"/>
              <a:t>mot de passe </a:t>
            </a:r>
          </a:p>
          <a:p>
            <a:pPr lvl="2" algn="just"/>
            <a:r>
              <a:rPr lang="fr-FR" altLang="fr-FR" sz="1300" dirty="0"/>
              <a:t>questions de sécurité</a:t>
            </a:r>
          </a:p>
          <a:p>
            <a:r>
              <a:rPr lang="fr-FR" altLang="fr-FR" sz="1700" dirty="0"/>
              <a:t>Le nombre de tentatives de mots de passe avant verrouillage du compte était trop élevé. </a:t>
            </a:r>
          </a:p>
          <a:p>
            <a:pPr lvl="1" algn="just"/>
            <a:r>
              <a:rPr lang="fr-FR" altLang="fr-FR" sz="1500" dirty="0"/>
              <a:t>permettant des attaques par « brute force »</a:t>
            </a:r>
          </a:p>
          <a:p>
            <a:r>
              <a:rPr lang="fr-FR" altLang="fr-FR" sz="1700" dirty="0"/>
              <a:t>Il semblerait que l’attaque soit de type « social engineering ».</a:t>
            </a:r>
          </a:p>
          <a:p>
            <a:pPr lvl="1" algn="just"/>
            <a:r>
              <a:rPr lang="fr-FR" altLang="fr-FR" sz="1500" dirty="0"/>
              <a:t>permettant de répondre aux questions de sécurité.</a:t>
            </a:r>
          </a:p>
          <a:p>
            <a:endParaRPr lang="fr-FR" altLang="fr-FR" dirty="0" smtClean="0"/>
          </a:p>
          <a:p>
            <a:endParaRPr lang="fr-FR" altLang="fr-FR" dirty="0" smtClean="0"/>
          </a:p>
          <a:p>
            <a:endParaRPr lang="fr-FR" altLang="fr-FR" dirty="0" smtClean="0"/>
          </a:p>
        </p:txBody>
      </p:sp>
      <p:sp>
        <p:nvSpPr>
          <p:cNvPr id="8" name="Espace réservé du texte 7"/>
          <p:cNvSpPr>
            <a:spLocks noGrp="1"/>
          </p:cNvSpPr>
          <p:nvPr>
            <p:ph type="body" sz="quarter" idx="10"/>
          </p:nvPr>
        </p:nvSpPr>
        <p:spPr/>
        <p:txBody>
          <a:bodyPr/>
          <a:lstStyle/>
          <a:p>
            <a:r>
              <a:rPr lang="fr-FR" dirty="0"/>
              <a:t> </a:t>
            </a:r>
            <a:r>
              <a:rPr lang="fr-FR" dirty="0" smtClean="0"/>
              <a:t>      Déroulement </a:t>
            </a:r>
            <a:r>
              <a:rPr lang="fr-FR" dirty="0"/>
              <a:t>d’une attaque </a:t>
            </a:r>
            <a:r>
              <a:rPr lang="fr-FR" dirty="0" smtClean="0"/>
              <a:t>avancée (Exemple)</a:t>
            </a:r>
            <a:endParaRPr lang="fr-FR" dirty="0"/>
          </a:p>
        </p:txBody>
      </p:sp>
      <p:sp>
        <p:nvSpPr>
          <p:cNvPr id="2" name="Espace réservé de la date 1"/>
          <p:cNvSpPr>
            <a:spLocks noGrp="1"/>
          </p:cNvSpPr>
          <p:nvPr>
            <p:ph type="dt" sz="half" idx="11"/>
          </p:nvPr>
        </p:nvSpPr>
        <p:spPr/>
        <p:txBody>
          <a:bodyPr/>
          <a:lstStyle/>
          <a:p>
            <a:fld id="{F9C79A50-9AEB-4B25-B5E6-FB3B6BC8C094}" type="datetime1">
              <a:rPr lang="fr-FR" smtClean="0"/>
              <a:pPr/>
              <a:t>04/11/2022</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43012" name="Rectangle 4"/>
          <p:cNvSpPr>
            <a:spLocks noChangeArrowheads="1"/>
          </p:cNvSpPr>
          <p:nvPr/>
        </p:nvSpPr>
        <p:spPr bwMode="auto">
          <a:xfrm>
            <a:off x="1785939" y="4005065"/>
            <a:ext cx="380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a:t>Des photos intimes d’acteurs, chanteurs, présentateurs célèbres stockées sur </a:t>
            </a:r>
            <a:r>
              <a:rPr lang="fr-FR" altLang="fr-FR" sz="1200" dirty="0" err="1"/>
              <a:t>iCloud</a:t>
            </a:r>
            <a:r>
              <a:rPr lang="fr-FR" altLang="fr-FR" sz="1200" dirty="0"/>
              <a:t> d’Apple ont été diffusées en ligne.</a:t>
            </a:r>
          </a:p>
          <a:p>
            <a:pPr algn="just" eaLnBrk="1" hangingPunct="1">
              <a:spcBef>
                <a:spcPct val="0"/>
              </a:spcBef>
              <a:buFontTx/>
              <a:buNone/>
            </a:pPr>
            <a:r>
              <a:rPr lang="fr-FR" altLang="fr-FR" sz="1200" dirty="0"/>
              <a:t>Les célébrités incluaient Jennifer Lawrence, Kate </a:t>
            </a:r>
            <a:r>
              <a:rPr lang="fr-FR" altLang="fr-FR" sz="1200" dirty="0" err="1"/>
              <a:t>Upton</a:t>
            </a:r>
            <a:r>
              <a:rPr lang="fr-FR" altLang="fr-FR" sz="1200" dirty="0"/>
              <a:t>, Rihanna, Kim </a:t>
            </a:r>
            <a:r>
              <a:rPr lang="fr-FR" altLang="fr-FR" sz="1200" dirty="0" err="1"/>
              <a:t>Kadarshian</a:t>
            </a:r>
            <a:r>
              <a:rPr lang="fr-FR" altLang="fr-FR" sz="1200" dirty="0"/>
              <a:t>, Selena Gomez entre autres.</a:t>
            </a:r>
          </a:p>
        </p:txBody>
      </p:sp>
      <p:sp>
        <p:nvSpPr>
          <p:cNvPr id="43013" name="Rectangle 7"/>
          <p:cNvSpPr>
            <a:spLocks noChangeArrowheads="1"/>
          </p:cNvSpPr>
          <p:nvPr/>
        </p:nvSpPr>
        <p:spPr bwMode="auto">
          <a:xfrm>
            <a:off x="1631505" y="6308725"/>
            <a:ext cx="89285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fr-FR" sz="1050" i="1" dirty="0">
                <a:latin typeface="Arial" panose="020B0604020202020204" pitchFamily="34" charset="0"/>
                <a:cs typeface="Arial" panose="020B0604020202020204" pitchFamily="34" charset="0"/>
              </a:rPr>
              <a:t>http://www.wsj.com/articles/apple-celebrity-accounts-compromised-by-very-targeted-attack-1409683803</a:t>
            </a:r>
          </a:p>
        </p:txBody>
      </p:sp>
      <p:pic>
        <p:nvPicPr>
          <p:cNvPr id="430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844675"/>
            <a:ext cx="3806006" cy="216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981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50179" name="Espace réservé du contenu 2"/>
          <p:cNvSpPr>
            <a:spLocks noGrp="1"/>
          </p:cNvSpPr>
          <p:nvPr>
            <p:ph idx="1"/>
          </p:nvPr>
        </p:nvSpPr>
        <p:spPr/>
        <p:txBody>
          <a:bodyPr>
            <a:normAutofit fontScale="92500" lnSpcReduction="20000"/>
          </a:bodyPr>
          <a:lstStyle/>
          <a:p>
            <a:pPr marL="0" indent="0">
              <a:buNone/>
            </a:pPr>
            <a:r>
              <a:rPr lang="fr-FR" altLang="fr-FR" sz="1600" dirty="0"/>
              <a:t>Des mots de passe simples ou faibles (notamment sans caractères spéciaux comme « ! » ou « _ » et des chiffres) permettent – entre autre – à des attaquants de mener les actions suivantes :</a:t>
            </a:r>
          </a:p>
          <a:p>
            <a:r>
              <a:rPr lang="fr-FR" altLang="fr-FR" sz="1600" dirty="0"/>
              <a:t>Utiliser des </a:t>
            </a:r>
            <a:r>
              <a:rPr lang="fr-FR" altLang="fr-FR" sz="1600" dirty="0">
                <a:solidFill>
                  <a:srgbClr val="922B3C"/>
                </a:solidFill>
              </a:rPr>
              <a:t>scripts automatiques </a:t>
            </a:r>
            <a:r>
              <a:rPr lang="fr-FR" altLang="fr-FR" sz="1600" dirty="0"/>
              <a:t>pour tester un login </a:t>
            </a:r>
            <a:r>
              <a:rPr lang="fr-FR" altLang="fr-FR" sz="1600" dirty="0">
                <a:solidFill>
                  <a:srgbClr val="922B3C"/>
                </a:solidFill>
              </a:rPr>
              <a:t>avec tous les mots de passe couramment utilisés (issus d’un dictionnaire) </a:t>
            </a:r>
            <a:r>
              <a:rPr lang="fr-FR" altLang="fr-FR" sz="1600" dirty="0"/>
              <a:t>;</a:t>
            </a:r>
          </a:p>
          <a:p>
            <a:r>
              <a:rPr lang="fr-FR" altLang="fr-FR" sz="1600" dirty="0"/>
              <a:t>Utiliser des </a:t>
            </a:r>
            <a:r>
              <a:rPr lang="fr-FR" altLang="fr-FR" sz="1600" dirty="0">
                <a:solidFill>
                  <a:srgbClr val="922B3C"/>
                </a:solidFill>
              </a:rPr>
              <a:t>outils pour tenter de « casser » le mot de passe</a:t>
            </a:r>
            <a:r>
              <a:rPr lang="fr-FR" altLang="fr-FR" sz="1600" dirty="0"/>
              <a:t>. Ces outils sont très efficaces dans le cadre de mots de passe simples, et sont beaucoup moins efficaces dans le cas de mots de passe longs et complexes.</a:t>
            </a:r>
          </a:p>
          <a:p>
            <a:pPr eaLnBrk="1" hangingPunct="1">
              <a:buNone/>
            </a:pPr>
            <a:endParaRPr lang="fr-FR" altLang="fr-FR" sz="1600" dirty="0"/>
          </a:p>
          <a:p>
            <a:pPr eaLnBrk="1" hangingPunct="1">
              <a:buNone/>
            </a:pPr>
            <a:r>
              <a:rPr lang="fr-FR" altLang="fr-FR" sz="1600" dirty="0"/>
              <a:t>Réflexion sur l’utilisation des mots de passe : les mots de passe constituent une faiblesse significative pour la cybersécurité. En effet, </a:t>
            </a:r>
            <a:r>
              <a:rPr lang="fr-FR" altLang="fr-FR" sz="1600" dirty="0">
                <a:solidFill>
                  <a:srgbClr val="922B3C"/>
                </a:solidFill>
              </a:rPr>
              <a:t>les êtres humains n’ont pas la capacité de mémoriser de nombreux mots de passe</a:t>
            </a:r>
            <a:r>
              <a:rPr lang="fr-FR" altLang="fr-FR" sz="1600" dirty="0"/>
              <a:t>, complexes, différents pour chaque application, etc.</a:t>
            </a:r>
          </a:p>
          <a:p>
            <a:pPr eaLnBrk="1" hangingPunct="1">
              <a:buNone/>
            </a:pPr>
            <a:r>
              <a:rPr lang="fr-FR" altLang="fr-FR" sz="1600" dirty="0"/>
              <a:t>Pour cette raison, </a:t>
            </a:r>
            <a:r>
              <a:rPr lang="fr-FR" altLang="fr-FR" sz="1600" dirty="0">
                <a:solidFill>
                  <a:srgbClr val="922B3C"/>
                </a:solidFill>
              </a:rPr>
              <a:t>d’autres moyens d’authentification émergent</a:t>
            </a:r>
            <a:r>
              <a:rPr lang="fr-FR" altLang="fr-FR" sz="1600" dirty="0"/>
              <a:t>, de façon à libérer les individus des problématiques des mots de passe. Quelques exemples : la biométrie, les </a:t>
            </a:r>
            <a:r>
              <a:rPr lang="fr-FR" altLang="fr-FR" sz="1600" i="1" dirty="0" err="1"/>
              <a:t>tokens</a:t>
            </a:r>
            <a:r>
              <a:rPr lang="fr-FR" altLang="fr-FR" sz="1600" dirty="0"/>
              <a:t> USB, les matrices papier, la vérification via un code SMS, les « one time </a:t>
            </a:r>
            <a:r>
              <a:rPr lang="fr-FR" altLang="fr-FR" sz="1600" i="1" dirty="0" err="1"/>
              <a:t>password</a:t>
            </a:r>
            <a:r>
              <a:rPr lang="fr-FR" altLang="fr-FR" sz="1600" dirty="0"/>
              <a:t> », etc.</a:t>
            </a:r>
          </a:p>
          <a:p>
            <a:pPr marL="0" indent="0">
              <a:buNone/>
            </a:pPr>
            <a:endParaRPr lang="fr-FR" altLang="fr-FR" dirty="0" smtClean="0"/>
          </a:p>
        </p:txBody>
      </p:sp>
      <p:sp>
        <p:nvSpPr>
          <p:cNvPr id="10" name="Espace réservé du texte 9"/>
          <p:cNvSpPr>
            <a:spLocks noGrp="1"/>
          </p:cNvSpPr>
          <p:nvPr>
            <p:ph type="body" sz="quarter" idx="10"/>
          </p:nvPr>
        </p:nvSpPr>
        <p:spPr/>
        <p:txBody>
          <a:bodyPr/>
          <a:lstStyle/>
          <a:p>
            <a:r>
              <a:rPr lang="fr-FR" dirty="0" smtClean="0"/>
              <a:t>      Violation </a:t>
            </a:r>
            <a:r>
              <a:rPr lang="fr-FR" dirty="0"/>
              <a:t>d’accès non autorisé : mots de passe faibles</a:t>
            </a:r>
          </a:p>
        </p:txBody>
      </p:sp>
      <p:sp>
        <p:nvSpPr>
          <p:cNvPr id="3" name="Espace réservé de la date 2"/>
          <p:cNvSpPr>
            <a:spLocks noGrp="1"/>
          </p:cNvSpPr>
          <p:nvPr>
            <p:ph type="dt" sz="half" idx="11"/>
          </p:nvPr>
        </p:nvSpPr>
        <p:spPr/>
        <p:txBody>
          <a:bodyPr/>
          <a:lstStyle/>
          <a:p>
            <a:fld id="{A5EE7F2F-C1B5-432B-8308-A6BECF69E952}"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pic>
        <p:nvPicPr>
          <p:cNvPr id="45061" name="Picture 24" descr="Inf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545" y="3555603"/>
            <a:ext cx="660797"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955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46083" name="Espace réservé du contenu 2"/>
          <p:cNvSpPr>
            <a:spLocks noGrp="1"/>
          </p:cNvSpPr>
          <p:nvPr>
            <p:ph idx="1"/>
          </p:nvPr>
        </p:nvSpPr>
        <p:spPr>
          <a:xfrm>
            <a:off x="1295401" y="1563322"/>
            <a:ext cx="9601196" cy="1442835"/>
          </a:xfrm>
        </p:spPr>
        <p:txBody>
          <a:bodyPr/>
          <a:lstStyle/>
          <a:p>
            <a:pPr marL="0" indent="0">
              <a:buNone/>
            </a:pPr>
            <a:r>
              <a:rPr lang="fr-FR" altLang="fr-FR" sz="1400" dirty="0"/>
              <a:t>Les intrusions informatiques constituent des « </a:t>
            </a:r>
            <a:r>
              <a:rPr lang="fr-FR" altLang="fr-FR" sz="1400" u="sng" dirty="0"/>
              <a:t>attaques ciblées</a:t>
            </a:r>
            <a:r>
              <a:rPr lang="fr-FR" altLang="fr-FR" sz="1400" dirty="0"/>
              <a:t> » qui exploitent une ou des vulnérabilité(s) technique(s) pour dérober des informations confidentielles (ex. : mots de passe, carte bancaire…) ou prendre le contrôle des serveurs ou postes de travail</a:t>
            </a:r>
          </a:p>
          <a:p>
            <a:pPr marL="457200" lvl="1" indent="0">
              <a:buNone/>
            </a:pPr>
            <a:r>
              <a:rPr lang="fr-FR" altLang="fr-FR" sz="1200" b="1" dirty="0"/>
              <a:t>Depuis le réseau Internet </a:t>
            </a:r>
            <a:r>
              <a:rPr lang="fr-FR" altLang="fr-FR" sz="1200" dirty="0"/>
              <a:t>sur les ressources exposées : sites institutionnels, services de e-commerce, services d’accès distant, service de messagerie, etc.</a:t>
            </a:r>
          </a:p>
          <a:p>
            <a:pPr marL="457200" lvl="1" indent="0">
              <a:buNone/>
            </a:pPr>
            <a:r>
              <a:rPr lang="fr-FR" altLang="fr-FR" sz="1200" b="1" dirty="0"/>
              <a:t>Depuis le réseau interne </a:t>
            </a:r>
            <a:r>
              <a:rPr lang="fr-FR" altLang="fr-FR" sz="1200" dirty="0"/>
              <a:t>sur l’Active Directory ou les applications sensibles internes</a:t>
            </a:r>
          </a:p>
        </p:txBody>
      </p:sp>
      <p:sp>
        <p:nvSpPr>
          <p:cNvPr id="9" name="Espace réservé du texte 8"/>
          <p:cNvSpPr>
            <a:spLocks noGrp="1"/>
          </p:cNvSpPr>
          <p:nvPr>
            <p:ph type="body" sz="quarter" idx="10"/>
          </p:nvPr>
        </p:nvSpPr>
        <p:spPr/>
        <p:txBody>
          <a:bodyPr/>
          <a:lstStyle/>
          <a:p>
            <a:r>
              <a:rPr lang="fr-FR" dirty="0"/>
              <a:t> </a:t>
            </a:r>
            <a:r>
              <a:rPr lang="fr-FR" dirty="0" smtClean="0"/>
              <a:t>      Violation </a:t>
            </a:r>
            <a:r>
              <a:rPr lang="fr-FR" dirty="0"/>
              <a:t>d’accès non autorisé : intrusion</a:t>
            </a:r>
          </a:p>
        </p:txBody>
      </p:sp>
      <p:sp>
        <p:nvSpPr>
          <p:cNvPr id="3" name="Espace réservé de la date 2"/>
          <p:cNvSpPr>
            <a:spLocks noGrp="1"/>
          </p:cNvSpPr>
          <p:nvPr>
            <p:ph type="dt" sz="half" idx="11"/>
          </p:nvPr>
        </p:nvSpPr>
        <p:spPr/>
        <p:txBody>
          <a:bodyPr/>
          <a:lstStyle/>
          <a:p>
            <a:fld id="{7E692DCF-BB8E-4C62-964A-3DAFB0C169F5}"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grpSp>
        <p:nvGrpSpPr>
          <p:cNvPr id="46084" name="Groupe 2"/>
          <p:cNvGrpSpPr>
            <a:grpSpLocks/>
          </p:cNvGrpSpPr>
          <p:nvPr/>
        </p:nvGrpSpPr>
        <p:grpSpPr bwMode="auto">
          <a:xfrm>
            <a:off x="1992313" y="3357563"/>
            <a:ext cx="8153400" cy="2552700"/>
            <a:chOff x="467544" y="3626378"/>
            <a:chExt cx="8154714" cy="2552565"/>
          </a:xfrm>
        </p:grpSpPr>
        <p:sp>
          <p:nvSpPr>
            <p:cNvPr id="25" name="Rectangle 24"/>
            <p:cNvSpPr/>
            <p:nvPr/>
          </p:nvSpPr>
          <p:spPr>
            <a:xfrm>
              <a:off x="524703" y="3626378"/>
              <a:ext cx="8097555" cy="2552565"/>
            </a:xfrm>
            <a:prstGeom prst="rect">
              <a:avLst/>
            </a:prstGeom>
            <a:noFill/>
            <a:ln w="12700">
              <a:solidFill>
                <a:srgbClr val="922B3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6088" name="ZoneTexte 25"/>
            <p:cNvSpPr txBox="1">
              <a:spLocks noChangeArrowheads="1"/>
            </p:cNvSpPr>
            <p:nvPr/>
          </p:nvSpPr>
          <p:spPr bwMode="auto">
            <a:xfrm>
              <a:off x="1369000" y="3803440"/>
              <a:ext cx="3447327"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smtClean="0">
                  <a:latin typeface="Arial" panose="020B0604020202020204" pitchFamily="34" charset="0"/>
                  <a:cs typeface="Arial" panose="020B0604020202020204" pitchFamily="34" charset="0"/>
                </a:rPr>
                <a:t>Des arnaques aux faux supports techniques aboutissent au paiement exigé</a:t>
              </a:r>
              <a:endParaRPr lang="fr-FR" altLang="fr-FR" sz="1200" dirty="0">
                <a:latin typeface="Arial" panose="020B0604020202020204" pitchFamily="34" charset="0"/>
                <a:cs typeface="Arial" panose="020B0604020202020204" pitchFamily="34" charset="0"/>
              </a:endParaRPr>
            </a:p>
          </p:txBody>
        </p:sp>
        <p:sp>
          <p:nvSpPr>
            <p:cNvPr id="46089" name="ZoneTexte 26"/>
            <p:cNvSpPr txBox="1">
              <a:spLocks noChangeArrowheads="1"/>
            </p:cNvSpPr>
            <p:nvPr/>
          </p:nvSpPr>
          <p:spPr bwMode="auto">
            <a:xfrm>
              <a:off x="682834" y="3769815"/>
              <a:ext cx="697739"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80%</a:t>
              </a:r>
              <a:endParaRPr lang="fr-FR" altLang="fr-FR" sz="1400" dirty="0">
                <a:solidFill>
                  <a:srgbClr val="922B3C"/>
                </a:solidFill>
                <a:latin typeface="Arial" panose="020B0604020202020204" pitchFamily="34" charset="0"/>
                <a:cs typeface="Arial" panose="020B0604020202020204" pitchFamily="34" charset="0"/>
              </a:endParaRPr>
            </a:p>
          </p:txBody>
        </p:sp>
        <p:sp>
          <p:nvSpPr>
            <p:cNvPr id="46090" name="ZoneTexte 27"/>
            <p:cNvSpPr txBox="1">
              <a:spLocks noChangeArrowheads="1"/>
            </p:cNvSpPr>
            <p:nvPr/>
          </p:nvSpPr>
          <p:spPr bwMode="auto">
            <a:xfrm>
              <a:off x="4177782" y="4319635"/>
              <a:ext cx="4104455" cy="27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smtClean="0">
                  <a:latin typeface="Arial" panose="020B0604020202020204" pitchFamily="34" charset="0"/>
                  <a:cs typeface="Arial" panose="020B0604020202020204" pitchFamily="34" charset="0"/>
                </a:rPr>
                <a:t>Des personnes clic sur un lien malveillant dans un mail</a:t>
              </a:r>
              <a:endParaRPr lang="fr-FR" altLang="fr-FR" sz="1200" dirty="0">
                <a:latin typeface="Arial" panose="020B0604020202020204" pitchFamily="34" charset="0"/>
                <a:cs typeface="Arial" panose="020B0604020202020204" pitchFamily="34" charset="0"/>
              </a:endParaRPr>
            </a:p>
          </p:txBody>
        </p:sp>
        <p:sp>
          <p:nvSpPr>
            <p:cNvPr id="46091" name="ZoneTexte 28"/>
            <p:cNvSpPr txBox="1">
              <a:spLocks noChangeArrowheads="1"/>
            </p:cNvSpPr>
            <p:nvPr/>
          </p:nvSpPr>
          <p:spPr bwMode="auto">
            <a:xfrm>
              <a:off x="3482090" y="4292518"/>
              <a:ext cx="697739"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75%</a:t>
              </a:r>
              <a:endParaRPr lang="fr-FR" altLang="fr-FR" sz="1400" dirty="0">
                <a:solidFill>
                  <a:srgbClr val="922B3C"/>
                </a:solidFill>
                <a:latin typeface="Arial" panose="020B0604020202020204" pitchFamily="34" charset="0"/>
                <a:cs typeface="Arial" panose="020B0604020202020204" pitchFamily="34" charset="0"/>
              </a:endParaRPr>
            </a:p>
          </p:txBody>
        </p:sp>
        <p:sp>
          <p:nvSpPr>
            <p:cNvPr id="46092" name="ZoneTexte 29"/>
            <p:cNvSpPr txBox="1">
              <a:spLocks noChangeArrowheads="1"/>
            </p:cNvSpPr>
            <p:nvPr/>
          </p:nvSpPr>
          <p:spPr bwMode="auto">
            <a:xfrm>
              <a:off x="1633119" y="4964019"/>
              <a:ext cx="4104455" cy="27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smtClean="0">
                  <a:latin typeface="Arial" panose="020B0604020202020204" pitchFamily="34" charset="0"/>
                  <a:cs typeface="Arial" panose="020B0604020202020204" pitchFamily="34" charset="0"/>
                </a:rPr>
                <a:t>Des arnaques par SMS ou réseaux sociaux aboutissent</a:t>
              </a:r>
              <a:endParaRPr lang="fr-FR" altLang="fr-FR" sz="1200" dirty="0">
                <a:latin typeface="Arial" panose="020B0604020202020204" pitchFamily="34" charset="0"/>
                <a:cs typeface="Arial" panose="020B0604020202020204" pitchFamily="34" charset="0"/>
              </a:endParaRPr>
            </a:p>
          </p:txBody>
        </p:sp>
        <p:sp>
          <p:nvSpPr>
            <p:cNvPr id="46093" name="ZoneTexte 30"/>
            <p:cNvSpPr txBox="1">
              <a:spLocks noChangeArrowheads="1"/>
            </p:cNvSpPr>
            <p:nvPr/>
          </p:nvSpPr>
          <p:spPr bwMode="auto">
            <a:xfrm>
              <a:off x="946951" y="4940589"/>
              <a:ext cx="697739"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50%</a:t>
              </a:r>
              <a:endParaRPr lang="fr-FR" altLang="fr-FR" sz="1400" dirty="0">
                <a:solidFill>
                  <a:srgbClr val="922B3C"/>
                </a:solidFill>
                <a:latin typeface="Arial" panose="020B0604020202020204" pitchFamily="34" charset="0"/>
                <a:cs typeface="Arial" panose="020B0604020202020204" pitchFamily="34" charset="0"/>
              </a:endParaRPr>
            </a:p>
          </p:txBody>
        </p:sp>
        <p:sp>
          <p:nvSpPr>
            <p:cNvPr id="46094" name="ZoneTexte 31"/>
            <p:cNvSpPr txBox="1">
              <a:spLocks noChangeArrowheads="1"/>
            </p:cNvSpPr>
            <p:nvPr/>
          </p:nvSpPr>
          <p:spPr bwMode="auto">
            <a:xfrm>
              <a:off x="4705080" y="5660669"/>
              <a:ext cx="3840806"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smtClean="0">
                  <a:latin typeface="Arial" panose="020B0604020202020204" pitchFamily="34" charset="0"/>
                  <a:cs typeface="Arial" panose="020B0604020202020204" pitchFamily="34" charset="0"/>
                </a:rPr>
                <a:t>De particuliers n’a pas installé d’antivirus et effectué les mises à jour requises</a:t>
              </a:r>
              <a:endParaRPr lang="fr-FR" altLang="fr-FR" sz="1200" dirty="0">
                <a:latin typeface="Arial" panose="020B0604020202020204" pitchFamily="34" charset="0"/>
                <a:cs typeface="Arial" panose="020B0604020202020204" pitchFamily="34" charset="0"/>
              </a:endParaRPr>
            </a:p>
          </p:txBody>
        </p:sp>
        <p:sp>
          <p:nvSpPr>
            <p:cNvPr id="46095" name="ZoneTexte 32"/>
            <p:cNvSpPr txBox="1">
              <a:spLocks noChangeArrowheads="1"/>
            </p:cNvSpPr>
            <p:nvPr/>
          </p:nvSpPr>
          <p:spPr bwMode="auto">
            <a:xfrm>
              <a:off x="4018911" y="5667777"/>
              <a:ext cx="697739"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80%</a:t>
              </a:r>
              <a:endParaRPr lang="fr-FR" altLang="fr-FR" sz="1400" dirty="0">
                <a:solidFill>
                  <a:srgbClr val="922B3C"/>
                </a:solidFill>
                <a:latin typeface="Arial" panose="020B0604020202020204" pitchFamily="34" charset="0"/>
                <a:cs typeface="Arial" panose="020B0604020202020204" pitchFamily="34" charset="0"/>
              </a:endParaRPr>
            </a:p>
          </p:txBody>
        </p:sp>
        <p:sp>
          <p:nvSpPr>
            <p:cNvPr id="46096" name="ZoneTexte 33"/>
            <p:cNvSpPr txBox="1">
              <a:spLocks noChangeArrowheads="1"/>
            </p:cNvSpPr>
            <p:nvPr/>
          </p:nvSpPr>
          <p:spPr bwMode="auto">
            <a:xfrm>
              <a:off x="467544" y="5949280"/>
              <a:ext cx="4104455" cy="22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900" i="1" dirty="0"/>
                <a:t>Sources : tests d’intrusion Orange Consulting 2012-2013 </a:t>
              </a:r>
            </a:p>
          </p:txBody>
        </p:sp>
      </p:grpSp>
      <p:sp>
        <p:nvSpPr>
          <p:cNvPr id="46085" name="Espace réservé du contenu 2"/>
          <p:cNvSpPr txBox="1">
            <a:spLocks/>
          </p:cNvSpPr>
          <p:nvPr/>
        </p:nvSpPr>
        <p:spPr bwMode="auto">
          <a:xfrm>
            <a:off x="2047876" y="3068639"/>
            <a:ext cx="776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400" dirty="0">
                <a:latin typeface="Arial" panose="020B0604020202020204" pitchFamily="34" charset="0"/>
                <a:cs typeface="Arial" panose="020B0604020202020204" pitchFamily="34" charset="0"/>
              </a:rPr>
              <a:t>Quelques chiffres issus de tests d’intrusion menés sur de nombreux </a:t>
            </a:r>
            <a:r>
              <a:rPr lang="fr-FR" altLang="fr-FR" sz="1400" dirty="0" smtClean="0">
                <a:latin typeface="Arial" panose="020B0604020202020204" pitchFamily="34" charset="0"/>
                <a:cs typeface="Arial" panose="020B0604020202020204" pitchFamily="34" charset="0"/>
              </a:rPr>
              <a:t>Systèmes Informatiques </a:t>
            </a:r>
            <a:r>
              <a:rPr lang="fr-FR" altLang="fr-FR" sz="1400" dirty="0">
                <a:latin typeface="Arial" panose="020B0604020202020204" pitchFamily="34" charset="0"/>
                <a:cs typeface="Arial" panose="020B0604020202020204" pitchFamily="34" charset="0"/>
              </a:rPr>
              <a:t>:</a:t>
            </a:r>
            <a:endParaRPr lang="fr-FR" alt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408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a:t> </a:t>
            </a:r>
            <a:r>
              <a:rPr lang="fr-FR" dirty="0" smtClean="0"/>
              <a:t>      Virus </a:t>
            </a:r>
            <a:r>
              <a:rPr lang="fr-FR" dirty="0"/>
              <a:t>informatique</a:t>
            </a:r>
          </a:p>
        </p:txBody>
      </p:sp>
      <p:sp>
        <p:nvSpPr>
          <p:cNvPr id="3" name="Espace réservé de la date 2"/>
          <p:cNvSpPr>
            <a:spLocks noGrp="1"/>
          </p:cNvSpPr>
          <p:nvPr>
            <p:ph type="dt" sz="half" idx="11"/>
          </p:nvPr>
        </p:nvSpPr>
        <p:spPr/>
        <p:txBody>
          <a:bodyPr/>
          <a:lstStyle/>
          <a:p>
            <a:fld id="{97482612-75D0-483C-B3BC-4F137558AF07}"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17" name="Espace réservé du texte 2"/>
          <p:cNvSpPr txBox="1">
            <a:spLocks/>
          </p:cNvSpPr>
          <p:nvPr/>
        </p:nvSpPr>
        <p:spPr>
          <a:xfrm>
            <a:off x="1847528" y="1556792"/>
            <a:ext cx="8363272" cy="7920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sz="1200" dirty="0">
                <a:latin typeface="Arial" panose="020B0604020202020204" pitchFamily="34" charset="0"/>
                <a:cs typeface="Arial" panose="020B0604020202020204" pitchFamily="34" charset="0"/>
              </a:rPr>
              <a:t>Les </a:t>
            </a:r>
            <a:r>
              <a:rPr lang="fr-FR" sz="1200" b="1" dirty="0">
                <a:latin typeface="Arial" panose="020B0604020202020204" pitchFamily="34" charset="0"/>
                <a:cs typeface="Arial" panose="020B0604020202020204" pitchFamily="34" charset="0"/>
              </a:rPr>
              <a:t>virus informatiques </a:t>
            </a:r>
            <a:r>
              <a:rPr lang="fr-FR" sz="1200" dirty="0">
                <a:latin typeface="Arial" panose="020B0604020202020204" pitchFamily="34" charset="0"/>
                <a:cs typeface="Arial" panose="020B0604020202020204" pitchFamily="34" charset="0"/>
              </a:rPr>
              <a:t>constituent des « </a:t>
            </a:r>
            <a:r>
              <a:rPr lang="fr-FR" sz="1200" u="sng" dirty="0">
                <a:latin typeface="Arial" panose="020B0604020202020204" pitchFamily="34" charset="0"/>
                <a:cs typeface="Arial" panose="020B0604020202020204" pitchFamily="34" charset="0"/>
              </a:rPr>
              <a:t>attaques massives</a:t>
            </a:r>
            <a:r>
              <a:rPr lang="fr-FR" sz="1200" dirty="0">
                <a:latin typeface="Arial" panose="020B0604020202020204" pitchFamily="34" charset="0"/>
                <a:cs typeface="Arial" panose="020B0604020202020204" pitchFamily="34" charset="0"/>
              </a:rPr>
              <a:t> » qui tendent… </a:t>
            </a:r>
          </a:p>
          <a:p>
            <a:pPr lvl="1">
              <a:buFont typeface="Arial" panose="020B0604020202020204" pitchFamily="34" charset="0"/>
              <a:buChar char="•"/>
              <a:defRPr/>
            </a:pPr>
            <a:r>
              <a:rPr lang="fr-FR" sz="1200" dirty="0">
                <a:latin typeface="Arial" panose="020B0604020202020204" pitchFamily="34" charset="0"/>
                <a:cs typeface="Arial" panose="020B0604020202020204" pitchFamily="34" charset="0"/>
              </a:rPr>
              <a:t>à devenir de plus en plus ciblés sur un </a:t>
            </a:r>
            <a:r>
              <a:rPr lang="fr-FR" sz="1200" b="1" dirty="0">
                <a:latin typeface="Arial" panose="020B0604020202020204" pitchFamily="34" charset="0"/>
                <a:cs typeface="Arial" panose="020B0604020202020204" pitchFamily="34" charset="0"/>
              </a:rPr>
              <a:t>secteur d’activité </a:t>
            </a:r>
            <a:r>
              <a:rPr lang="fr-FR" sz="1200" dirty="0">
                <a:latin typeface="Arial" panose="020B0604020202020204" pitchFamily="34" charset="0"/>
                <a:cs typeface="Arial" panose="020B0604020202020204" pitchFamily="34" charset="0"/>
              </a:rPr>
              <a:t>(télécommunication, banque, défense, énergie, etc.)</a:t>
            </a:r>
          </a:p>
          <a:p>
            <a:pPr lvl="1">
              <a:buFont typeface="Arial" panose="020B0604020202020204" pitchFamily="34" charset="0"/>
              <a:buChar char="•"/>
              <a:defRPr/>
            </a:pPr>
            <a:r>
              <a:rPr lang="fr-FR" sz="1200" dirty="0">
                <a:latin typeface="Arial" panose="020B0604020202020204" pitchFamily="34" charset="0"/>
                <a:cs typeface="Arial" panose="020B0604020202020204" pitchFamily="34" charset="0"/>
              </a:rPr>
              <a:t>à devenir de plus en plus </a:t>
            </a:r>
            <a:r>
              <a:rPr lang="fr-FR" sz="1200" b="1" dirty="0">
                <a:latin typeface="Arial" panose="020B0604020202020204" pitchFamily="34" charset="0"/>
                <a:cs typeface="Arial" panose="020B0604020202020204" pitchFamily="34" charset="0"/>
              </a:rPr>
              <a:t>sophistiqués</a:t>
            </a:r>
            <a:r>
              <a:rPr lang="fr-FR" sz="1200" dirty="0">
                <a:latin typeface="Arial" panose="020B0604020202020204" pitchFamily="34" charset="0"/>
                <a:cs typeface="Arial" panose="020B0604020202020204" pitchFamily="34" charset="0"/>
              </a:rPr>
              <a:t> et </a:t>
            </a:r>
            <a:r>
              <a:rPr lang="fr-FR" sz="1200" b="1" dirty="0">
                <a:latin typeface="Arial" panose="020B0604020202020204" pitchFamily="34" charset="0"/>
                <a:cs typeface="Arial" panose="020B0604020202020204" pitchFamily="34" charset="0"/>
              </a:rPr>
              <a:t>furtifs </a:t>
            </a:r>
          </a:p>
        </p:txBody>
      </p:sp>
      <p:grpSp>
        <p:nvGrpSpPr>
          <p:cNvPr id="47108" name="Groupe 17"/>
          <p:cNvGrpSpPr>
            <a:grpSpLocks/>
          </p:cNvGrpSpPr>
          <p:nvPr/>
        </p:nvGrpSpPr>
        <p:grpSpPr bwMode="auto">
          <a:xfrm>
            <a:off x="2208213" y="2668588"/>
            <a:ext cx="2959100" cy="2590800"/>
            <a:chOff x="2392622" y="1061512"/>
            <a:chExt cx="4949825" cy="4859337"/>
          </a:xfrm>
        </p:grpSpPr>
        <p:grpSp>
          <p:nvGrpSpPr>
            <p:cNvPr id="47116" name="Groupe 46"/>
            <p:cNvGrpSpPr>
              <a:grpSpLocks/>
            </p:cNvGrpSpPr>
            <p:nvPr/>
          </p:nvGrpSpPr>
          <p:grpSpPr bwMode="auto">
            <a:xfrm>
              <a:off x="2392622" y="1061512"/>
              <a:ext cx="4949825" cy="4859337"/>
              <a:chOff x="6726238" y="4646613"/>
              <a:chExt cx="2046287" cy="2022475"/>
            </a:xfrm>
          </p:grpSpPr>
          <p:pic>
            <p:nvPicPr>
              <p:cNvPr id="35" name="Picture 5" descr="C:\Users\ZMHW7915\Documents\Icones\icones\rh.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6238" y="4646613"/>
                <a:ext cx="1651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C:\Users\ZMHW7915\Documents\Icones\icones\find_me_400x400_fe.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13638" y="54102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17" name="Groupe 81"/>
            <p:cNvGrpSpPr>
              <a:grpSpLocks/>
            </p:cNvGrpSpPr>
            <p:nvPr/>
          </p:nvGrpSpPr>
          <p:grpSpPr bwMode="auto">
            <a:xfrm>
              <a:off x="3882490" y="2844701"/>
              <a:ext cx="1503363" cy="1508125"/>
              <a:chOff x="6726238" y="4646613"/>
              <a:chExt cx="2046287" cy="2022475"/>
            </a:xfrm>
          </p:grpSpPr>
          <p:pic>
            <p:nvPicPr>
              <p:cNvPr id="47118" name="Picture 5" descr="C:\Users\ZMHW7915\Documents\Icones\icones\rh.pn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726238" y="4646613"/>
                <a:ext cx="1651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4" descr="C:\Users\ZMHW7915\Documents\Icones\icones\find_me_400x400_fe.pn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513638" y="54102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8" name="Espace réservé du texte 2"/>
          <p:cNvSpPr txBox="1">
            <a:spLocks/>
          </p:cNvSpPr>
          <p:nvPr/>
        </p:nvSpPr>
        <p:spPr>
          <a:xfrm>
            <a:off x="5640389" y="2441575"/>
            <a:ext cx="4632325" cy="13223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sz="1100" dirty="0">
                <a:latin typeface="Arial" panose="020B0604020202020204" pitchFamily="34" charset="0"/>
                <a:cs typeface="Arial" panose="020B0604020202020204" pitchFamily="34" charset="0"/>
              </a:rPr>
              <a:t>Les principaux vecteurs d’infection…</a:t>
            </a:r>
          </a:p>
          <a:p>
            <a:pPr>
              <a:defRPr/>
            </a:pPr>
            <a:r>
              <a:rPr lang="fr-FR" sz="1100" b="1" dirty="0">
                <a:latin typeface="Arial" panose="020B0604020202020204" pitchFamily="34" charset="0"/>
                <a:cs typeface="Arial" panose="020B0604020202020204" pitchFamily="34" charset="0"/>
              </a:rPr>
              <a:t>Message</a:t>
            </a:r>
            <a:r>
              <a:rPr lang="fr-FR" sz="1100" dirty="0">
                <a:latin typeface="Arial" panose="020B0604020202020204" pitchFamily="34" charset="0"/>
                <a:cs typeface="Arial" panose="020B0604020202020204" pitchFamily="34" charset="0"/>
              </a:rPr>
              <a:t> avec pièce-jointe</a:t>
            </a:r>
          </a:p>
          <a:p>
            <a:pPr>
              <a:defRPr/>
            </a:pPr>
            <a:r>
              <a:rPr lang="fr-FR" sz="1100" dirty="0">
                <a:latin typeface="Arial" panose="020B0604020202020204" pitchFamily="34" charset="0"/>
                <a:cs typeface="Arial" panose="020B0604020202020204" pitchFamily="34" charset="0"/>
              </a:rPr>
              <a:t>Support amovible (</a:t>
            </a:r>
            <a:r>
              <a:rPr lang="fr-FR" sz="1100" b="1" dirty="0">
                <a:latin typeface="Arial" panose="020B0604020202020204" pitchFamily="34" charset="0"/>
                <a:cs typeface="Arial" panose="020B0604020202020204" pitchFamily="34" charset="0"/>
              </a:rPr>
              <a:t>clé USB</a:t>
            </a:r>
            <a:r>
              <a:rPr lang="fr-FR" sz="1100" dirty="0">
                <a:latin typeface="Arial" panose="020B0604020202020204" pitchFamily="34" charset="0"/>
                <a:cs typeface="Arial" panose="020B0604020202020204" pitchFamily="34" charset="0"/>
              </a:rPr>
              <a:t>…)</a:t>
            </a:r>
          </a:p>
          <a:p>
            <a:pPr>
              <a:defRPr/>
            </a:pPr>
            <a:r>
              <a:rPr lang="fr-FR" sz="1100" b="1" dirty="0">
                <a:latin typeface="Arial" panose="020B0604020202020204" pitchFamily="34" charset="0"/>
                <a:cs typeface="Arial" panose="020B0604020202020204" pitchFamily="34" charset="0"/>
              </a:rPr>
              <a:t>Site Web </a:t>
            </a:r>
            <a:r>
              <a:rPr lang="fr-FR" sz="1100" dirty="0">
                <a:latin typeface="Arial" panose="020B0604020202020204" pitchFamily="34" charset="0"/>
                <a:cs typeface="Arial" panose="020B0604020202020204" pitchFamily="34" charset="0"/>
              </a:rPr>
              <a:t>malveillant ou piratés</a:t>
            </a:r>
          </a:p>
          <a:p>
            <a:pPr>
              <a:defRPr/>
            </a:pPr>
            <a:r>
              <a:rPr lang="fr-FR" sz="1100" b="1" dirty="0">
                <a:latin typeface="Arial" panose="020B0604020202020204" pitchFamily="34" charset="0"/>
                <a:cs typeface="Arial" panose="020B0604020202020204" pitchFamily="34" charset="0"/>
              </a:rPr>
              <a:t>Partages réseaux </a:t>
            </a:r>
            <a:r>
              <a:rPr lang="fr-FR" sz="1100" dirty="0">
                <a:latin typeface="Arial" panose="020B0604020202020204" pitchFamily="34" charset="0"/>
                <a:cs typeface="Arial" panose="020B0604020202020204" pitchFamily="34" charset="0"/>
              </a:rPr>
              <a:t>ouverts, systèmes vulnérables…</a:t>
            </a:r>
            <a:endParaRPr lang="fr-FR" sz="800" dirty="0">
              <a:latin typeface="Arial" panose="020B0604020202020204" pitchFamily="34" charset="0"/>
              <a:cs typeface="Arial" panose="020B0604020202020204" pitchFamily="34" charset="0"/>
            </a:endParaRPr>
          </a:p>
          <a:p>
            <a:pPr>
              <a:defRPr/>
            </a:pPr>
            <a:endParaRPr lang="fr-FR" sz="1400" dirty="0">
              <a:latin typeface="Arial" panose="020B0604020202020204" pitchFamily="34" charset="0"/>
              <a:cs typeface="Arial" panose="020B0604020202020204" pitchFamily="34" charset="0"/>
            </a:endParaRPr>
          </a:p>
        </p:txBody>
      </p:sp>
      <p:sp>
        <p:nvSpPr>
          <p:cNvPr id="39" name="Espace réservé du texte 2"/>
          <p:cNvSpPr txBox="1">
            <a:spLocks/>
          </p:cNvSpPr>
          <p:nvPr/>
        </p:nvSpPr>
        <p:spPr>
          <a:xfrm>
            <a:off x="5640389" y="4064000"/>
            <a:ext cx="4632325" cy="26050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sz="1200" dirty="0">
                <a:latin typeface="Arial" panose="020B0604020202020204" pitchFamily="34" charset="0"/>
                <a:cs typeface="Arial" panose="020B0604020202020204" pitchFamily="34" charset="0"/>
              </a:rPr>
              <a:t>… avec comme conséquences potentielles …</a:t>
            </a:r>
          </a:p>
          <a:p>
            <a:pPr>
              <a:defRPr/>
            </a:pPr>
            <a:r>
              <a:rPr lang="fr-FR" sz="1100" dirty="0">
                <a:latin typeface="Arial" panose="020B0604020202020204" pitchFamily="34" charset="0"/>
                <a:cs typeface="Arial" panose="020B0604020202020204" pitchFamily="34" charset="0"/>
              </a:rPr>
              <a:t>Installation d’un « </a:t>
            </a:r>
            <a:r>
              <a:rPr lang="fr-FR" sz="1100" b="1" dirty="0">
                <a:latin typeface="Arial" panose="020B0604020202020204" pitchFamily="34" charset="0"/>
                <a:cs typeface="Arial" panose="020B0604020202020204" pitchFamily="34" charset="0"/>
              </a:rPr>
              <a:t>cheval de Troie</a:t>
            </a:r>
            <a:r>
              <a:rPr lang="fr-FR" sz="1100" dirty="0">
                <a:latin typeface="Arial" panose="020B0604020202020204" pitchFamily="34" charset="0"/>
                <a:cs typeface="Arial" panose="020B0604020202020204" pitchFamily="34" charset="0"/>
              </a:rPr>
              <a:t> » pour accéder au poste de travail à distance</a:t>
            </a:r>
          </a:p>
          <a:p>
            <a:pPr>
              <a:defRPr/>
            </a:pPr>
            <a:r>
              <a:rPr lang="fr-FR" sz="1100" b="1" dirty="0">
                <a:latin typeface="Arial" panose="020B0604020202020204" pitchFamily="34" charset="0"/>
                <a:cs typeface="Arial" panose="020B0604020202020204" pitchFamily="34" charset="0"/>
              </a:rPr>
              <a:t>Récupération de données </a:t>
            </a:r>
            <a:r>
              <a:rPr lang="fr-FR" sz="1100" dirty="0">
                <a:latin typeface="Arial" panose="020B0604020202020204" pitchFamily="34" charset="0"/>
                <a:cs typeface="Arial" panose="020B0604020202020204" pitchFamily="34" charset="0"/>
              </a:rPr>
              <a:t>ciblées : cartes bancaires, identifiants/mots de passe…</a:t>
            </a:r>
          </a:p>
          <a:p>
            <a:pPr>
              <a:defRPr/>
            </a:pPr>
            <a:r>
              <a:rPr lang="fr-FR" sz="1100" b="1" dirty="0">
                <a:latin typeface="Arial" panose="020B0604020202020204" pitchFamily="34" charset="0"/>
                <a:cs typeface="Arial" panose="020B0604020202020204" pitchFamily="34" charset="0"/>
              </a:rPr>
              <a:t>Surveillance à distance </a:t>
            </a:r>
            <a:r>
              <a:rPr lang="fr-FR" sz="1100" dirty="0">
                <a:latin typeface="Arial" panose="020B0604020202020204" pitchFamily="34" charset="0"/>
                <a:cs typeface="Arial" panose="020B0604020202020204" pitchFamily="34" charset="0"/>
              </a:rPr>
              <a:t>des activités : capture des écrans, des échanges, du son ou de la vidéo !</a:t>
            </a:r>
          </a:p>
          <a:p>
            <a:pPr>
              <a:defRPr/>
            </a:pPr>
            <a:r>
              <a:rPr lang="fr-FR" sz="1100" b="1" dirty="0">
                <a:latin typeface="Arial" panose="020B0604020202020204" pitchFamily="34" charset="0"/>
                <a:cs typeface="Arial" panose="020B0604020202020204" pitchFamily="34" charset="0"/>
              </a:rPr>
              <a:t>Destruction des données </a:t>
            </a:r>
            <a:r>
              <a:rPr lang="fr-FR" sz="1100" dirty="0">
                <a:latin typeface="Arial" panose="020B0604020202020204" pitchFamily="34" charset="0"/>
                <a:cs typeface="Arial" panose="020B0604020202020204" pitchFamily="34" charset="0"/>
              </a:rPr>
              <a:t>des postes de travail</a:t>
            </a:r>
            <a:endParaRPr lang="fr-FR" sz="1100" b="1" dirty="0">
              <a:latin typeface="Arial" panose="020B0604020202020204" pitchFamily="34" charset="0"/>
              <a:cs typeface="Arial" panose="020B0604020202020204" pitchFamily="34" charset="0"/>
            </a:endParaRPr>
          </a:p>
          <a:p>
            <a:pPr>
              <a:defRPr/>
            </a:pPr>
            <a:r>
              <a:rPr lang="fr-FR" sz="1100" b="1" dirty="0">
                <a:latin typeface="Arial" panose="020B0604020202020204" pitchFamily="34" charset="0"/>
                <a:cs typeface="Arial" panose="020B0604020202020204" pitchFamily="34" charset="0"/>
              </a:rPr>
              <a:t>Chiffrement des données </a:t>
            </a:r>
            <a:r>
              <a:rPr lang="fr-FR" sz="1100" dirty="0">
                <a:latin typeface="Arial" panose="020B0604020202020204" pitchFamily="34" charset="0"/>
                <a:cs typeface="Arial" panose="020B0604020202020204" pitchFamily="34" charset="0"/>
              </a:rPr>
              <a:t>pour une demande de rançon</a:t>
            </a:r>
          </a:p>
          <a:p>
            <a:pPr>
              <a:defRPr/>
            </a:pPr>
            <a:r>
              <a:rPr lang="fr-FR" sz="1100" dirty="0">
                <a:latin typeface="Arial" panose="020B0604020202020204" pitchFamily="34" charset="0"/>
                <a:cs typeface="Arial" panose="020B0604020202020204" pitchFamily="34" charset="0"/>
              </a:rPr>
              <a:t>…</a:t>
            </a:r>
          </a:p>
        </p:txBody>
      </p:sp>
      <p:sp>
        <p:nvSpPr>
          <p:cNvPr id="40" name="Organigramme : Fusion 39"/>
          <p:cNvSpPr/>
          <p:nvPr/>
        </p:nvSpPr>
        <p:spPr>
          <a:xfrm>
            <a:off x="7407275" y="3744913"/>
            <a:ext cx="649288" cy="233362"/>
          </a:xfrm>
          <a:prstGeom prst="flowChartMerg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47112" name="Picture 25" descr="News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378" y="5091112"/>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Rectangle 41"/>
          <p:cNvSpPr>
            <a:spLocks noChangeArrowheads="1"/>
          </p:cNvSpPr>
          <p:nvPr/>
        </p:nvSpPr>
        <p:spPr bwMode="auto">
          <a:xfrm>
            <a:off x="1991927" y="5132995"/>
            <a:ext cx="228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100" i="1" dirty="0">
                <a:latin typeface="Arial" panose="020B0604020202020204" pitchFamily="34" charset="0"/>
                <a:cs typeface="Arial" panose="020B0604020202020204" pitchFamily="34" charset="0"/>
              </a:rPr>
              <a:t>Quelques virus récents et médiatiques : </a:t>
            </a:r>
            <a:r>
              <a:rPr lang="fr-FR" altLang="fr-FR" sz="1100" i="1" dirty="0" err="1">
                <a:latin typeface="Arial" panose="020B0604020202020204" pitchFamily="34" charset="0"/>
                <a:cs typeface="Arial" panose="020B0604020202020204" pitchFamily="34" charset="0"/>
              </a:rPr>
              <a:t>Citadel</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Flame</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Stuxnet</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Duqu</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Conficker</a:t>
            </a:r>
            <a:r>
              <a:rPr lang="fr-FR" altLang="fr-FR" sz="1100" i="1" dirty="0">
                <a:latin typeface="Arial" panose="020B0604020202020204" pitchFamily="34" charset="0"/>
                <a:cs typeface="Arial" panose="020B0604020202020204" pitchFamily="34" charset="0"/>
              </a:rPr>
              <a:t>, Zeus, </a:t>
            </a:r>
            <a:r>
              <a:rPr lang="fr-FR" altLang="fr-FR" sz="1100" i="1" dirty="0" err="1">
                <a:latin typeface="Arial" panose="020B0604020202020204" pitchFamily="34" charset="0"/>
                <a:cs typeface="Arial" panose="020B0604020202020204" pitchFamily="34" charset="0"/>
              </a:rPr>
              <a:t>Shamoon</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Aramco</a:t>
            </a:r>
            <a:r>
              <a:rPr lang="fr-FR" altLang="fr-FR" sz="1100" i="1" dirty="0">
                <a:latin typeface="Arial" panose="020B0604020202020204" pitchFamily="34" charset="0"/>
                <a:cs typeface="Arial" panose="020B0604020202020204" pitchFamily="34" charset="0"/>
              </a:rPr>
              <a:t>)…</a:t>
            </a:r>
          </a:p>
        </p:txBody>
      </p:sp>
      <p:cxnSp>
        <p:nvCxnSpPr>
          <p:cNvPr id="43" name="Connecteur droit 42"/>
          <p:cNvCxnSpPr/>
          <p:nvPr/>
        </p:nvCxnSpPr>
        <p:spPr>
          <a:xfrm>
            <a:off x="5591175" y="2489201"/>
            <a:ext cx="0" cy="1141413"/>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5591175" y="4173538"/>
            <a:ext cx="0" cy="226060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281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t>CAUSERIE</a:t>
            </a:r>
          </a:p>
          <a:p>
            <a:r>
              <a:rPr lang="fr-FR" dirty="0" smtClean="0"/>
              <a:t>L’UNIVERS DES ARNAQUES</a:t>
            </a:r>
          </a:p>
          <a:p>
            <a:r>
              <a:rPr lang="fr-FR" dirty="0" smtClean="0"/>
              <a:t>LES BONNES PRATIQUES</a:t>
            </a:r>
          </a:p>
          <a:p>
            <a:r>
              <a:rPr lang="fr-FR" dirty="0" smtClean="0"/>
              <a:t>FICHES PRATIQUES CYBERMALVEILLANCE</a:t>
            </a:r>
            <a:endParaRPr lang="fr-FR" dirty="0"/>
          </a:p>
        </p:txBody>
      </p:sp>
    </p:spTree>
    <p:extLst>
      <p:ext uri="{BB962C8B-B14F-4D97-AF65-F5344CB8AC3E}">
        <p14:creationId xmlns:p14="http://schemas.microsoft.com/office/powerpoint/2010/main" val="256109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p:txBody>
          <a:bodyPr/>
          <a:lstStyle/>
          <a:p>
            <a:r>
              <a:rPr lang="fr-FR" dirty="0"/>
              <a:t>5. Le </a:t>
            </a:r>
            <a:r>
              <a:rPr lang="fr-FR" dirty="0" smtClean="0"/>
              <a:t>droit </a:t>
            </a:r>
            <a:r>
              <a:rPr lang="fr-FR" dirty="0"/>
              <a:t>et l’organisation de la cybersécurité en France</a:t>
            </a:r>
            <a:endParaRPr lang="fr-FR" altLang="fr-FR" dirty="0" smtClean="0"/>
          </a:p>
        </p:txBody>
      </p:sp>
      <p:sp>
        <p:nvSpPr>
          <p:cNvPr id="53251" name="Espace réservé du contenu 2"/>
          <p:cNvSpPr>
            <a:spLocks noGrp="1"/>
          </p:cNvSpPr>
          <p:nvPr>
            <p:ph idx="1"/>
          </p:nvPr>
        </p:nvSpPr>
        <p:spPr/>
        <p:txBody>
          <a:bodyPr/>
          <a:lstStyle/>
          <a:p>
            <a:r>
              <a:rPr lang="fr-FR" altLang="fr-FR" dirty="0" smtClean="0"/>
              <a:t>Quels domaines doivent être couverts ?</a:t>
            </a:r>
          </a:p>
        </p:txBody>
      </p:sp>
      <p:sp>
        <p:nvSpPr>
          <p:cNvPr id="8" name="Espace réservé du texte 7"/>
          <p:cNvSpPr>
            <a:spLocks noGrp="1"/>
          </p:cNvSpPr>
          <p:nvPr>
            <p:ph type="body" sz="quarter" idx="10"/>
          </p:nvPr>
        </p:nvSpPr>
        <p:spPr/>
        <p:txBody>
          <a:bodyPr/>
          <a:lstStyle/>
          <a:p>
            <a:r>
              <a:rPr lang="fr-FR" altLang="fr-FR" dirty="0"/>
              <a:t> </a:t>
            </a:r>
            <a:r>
              <a:rPr lang="fr-FR" altLang="fr-FR" dirty="0" smtClean="0"/>
              <a:t>     Le </a:t>
            </a:r>
            <a:r>
              <a:rPr lang="fr-FR" altLang="fr-FR" dirty="0"/>
              <a:t>contexte juridique</a:t>
            </a:r>
            <a:endParaRPr lang="fr-FR" dirty="0"/>
          </a:p>
        </p:txBody>
      </p:sp>
      <p:sp>
        <p:nvSpPr>
          <p:cNvPr id="2" name="Espace réservé de la date 1"/>
          <p:cNvSpPr>
            <a:spLocks noGrp="1"/>
          </p:cNvSpPr>
          <p:nvPr>
            <p:ph type="dt" sz="half" idx="11"/>
          </p:nvPr>
        </p:nvSpPr>
        <p:spPr/>
        <p:txBody>
          <a:bodyPr/>
          <a:lstStyle/>
          <a:p>
            <a:fld id="{B9E0D122-4BAE-4B25-B0E6-D394A26E791E}" type="datetime1">
              <a:rPr lang="fr-FR" smtClean="0"/>
              <a:pPr/>
              <a:t>04/11/2022</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53252" name="Espace réservé du contenu 2"/>
          <p:cNvSpPr txBox="1">
            <a:spLocks/>
          </p:cNvSpPr>
          <p:nvPr/>
        </p:nvSpPr>
        <p:spPr bwMode="auto">
          <a:xfrm>
            <a:off x="2135561" y="2132857"/>
            <a:ext cx="35766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olidFill>
                  <a:srgbClr val="922B3C"/>
                </a:solidFill>
                <a:latin typeface="Arial" panose="020B0604020202020204" pitchFamily="34" charset="0"/>
                <a:cs typeface="Arial" panose="020B0604020202020204" pitchFamily="34" charset="0"/>
              </a:rPr>
              <a:t>Liberté d’expression</a:t>
            </a:r>
          </a:p>
        </p:txBody>
      </p:sp>
      <p:sp>
        <p:nvSpPr>
          <p:cNvPr id="53253" name="Espace réservé du contenu 2"/>
          <p:cNvSpPr txBox="1">
            <a:spLocks/>
          </p:cNvSpPr>
          <p:nvPr/>
        </p:nvSpPr>
        <p:spPr bwMode="auto">
          <a:xfrm>
            <a:off x="3378573" y="2780929"/>
            <a:ext cx="35782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a:solidFill>
                  <a:srgbClr val="922B3C"/>
                </a:solidFill>
                <a:latin typeface="Arial" panose="020B0604020202020204" pitchFamily="34" charset="0"/>
                <a:cs typeface="Arial" panose="020B0604020202020204" pitchFamily="34" charset="0"/>
              </a:rPr>
              <a:t>Propriété intellectuelle</a:t>
            </a:r>
          </a:p>
        </p:txBody>
      </p:sp>
      <p:sp>
        <p:nvSpPr>
          <p:cNvPr id="53254" name="Espace réservé du contenu 2"/>
          <p:cNvSpPr txBox="1">
            <a:spLocks/>
          </p:cNvSpPr>
          <p:nvPr/>
        </p:nvSpPr>
        <p:spPr bwMode="auto">
          <a:xfrm>
            <a:off x="5472486" y="3284984"/>
            <a:ext cx="35782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olidFill>
                  <a:srgbClr val="922B3C"/>
                </a:solidFill>
                <a:latin typeface="Arial" panose="020B0604020202020204" pitchFamily="34" charset="0"/>
                <a:cs typeface="Arial" panose="020B0604020202020204" pitchFamily="34" charset="0"/>
              </a:rPr>
              <a:t>Protection de la vie privée</a:t>
            </a:r>
          </a:p>
        </p:txBody>
      </p:sp>
      <p:sp>
        <p:nvSpPr>
          <p:cNvPr id="53255" name="Espace réservé du contenu 2"/>
          <p:cNvSpPr txBox="1">
            <a:spLocks/>
          </p:cNvSpPr>
          <p:nvPr/>
        </p:nvSpPr>
        <p:spPr bwMode="auto">
          <a:xfrm>
            <a:off x="6677398" y="4293097"/>
            <a:ext cx="35782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olidFill>
                  <a:srgbClr val="922B3C"/>
                </a:solidFill>
                <a:latin typeface="Arial" panose="020B0604020202020204" pitchFamily="34" charset="0"/>
                <a:cs typeface="Arial" panose="020B0604020202020204" pitchFamily="34" charset="0"/>
              </a:rPr>
              <a:t>Cybercriminalité</a:t>
            </a:r>
          </a:p>
        </p:txBody>
      </p:sp>
      <p:sp>
        <p:nvSpPr>
          <p:cNvPr id="53256" name="Espace réservé du contenu 2"/>
          <p:cNvSpPr txBox="1">
            <a:spLocks/>
          </p:cNvSpPr>
          <p:nvPr/>
        </p:nvSpPr>
        <p:spPr bwMode="auto">
          <a:xfrm>
            <a:off x="2616572" y="3717033"/>
            <a:ext cx="35766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olidFill>
                  <a:srgbClr val="922B3C"/>
                </a:solidFill>
                <a:latin typeface="Arial" panose="020B0604020202020204" pitchFamily="34" charset="0"/>
                <a:cs typeface="Arial" panose="020B0604020202020204" pitchFamily="34" charset="0"/>
              </a:rPr>
              <a:t>Protection des entreprises</a:t>
            </a:r>
          </a:p>
        </p:txBody>
      </p:sp>
      <p:sp>
        <p:nvSpPr>
          <p:cNvPr id="53257" name="Espace réservé du contenu 2"/>
          <p:cNvSpPr txBox="1">
            <a:spLocks/>
          </p:cNvSpPr>
          <p:nvPr/>
        </p:nvSpPr>
        <p:spPr bwMode="auto">
          <a:xfrm>
            <a:off x="5928097" y="2385268"/>
            <a:ext cx="35766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a:solidFill>
                  <a:srgbClr val="922B3C"/>
                </a:solidFill>
                <a:latin typeface="Arial" panose="020B0604020202020204" pitchFamily="34" charset="0"/>
                <a:cs typeface="Arial" panose="020B0604020202020204" pitchFamily="34" charset="0"/>
              </a:rPr>
              <a:t>Protection du e-commerce</a:t>
            </a:r>
          </a:p>
        </p:txBody>
      </p:sp>
      <p:sp>
        <p:nvSpPr>
          <p:cNvPr id="53258" name="Espace réservé du contenu 2"/>
          <p:cNvSpPr txBox="1">
            <a:spLocks/>
          </p:cNvSpPr>
          <p:nvPr/>
        </p:nvSpPr>
        <p:spPr bwMode="auto">
          <a:xfrm>
            <a:off x="2975348" y="4653137"/>
            <a:ext cx="35782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olidFill>
                  <a:srgbClr val="922B3C"/>
                </a:solidFill>
                <a:latin typeface="Arial" panose="020B0604020202020204" pitchFamily="34" charset="0"/>
                <a:cs typeface="Arial" panose="020B0604020202020204" pitchFamily="34" charset="0"/>
              </a:rPr>
              <a:t>… et bien d’autres…</a:t>
            </a:r>
          </a:p>
        </p:txBody>
      </p:sp>
    </p:spTree>
    <p:extLst>
      <p:ext uri="{BB962C8B-B14F-4D97-AF65-F5344CB8AC3E}">
        <p14:creationId xmlns:p14="http://schemas.microsoft.com/office/powerpoint/2010/main" val="2255945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5. Le </a:t>
            </a:r>
            <a:r>
              <a:rPr lang="fr-FR" dirty="0" smtClean="0"/>
              <a:t>droit </a:t>
            </a:r>
            <a:r>
              <a:rPr lang="fr-FR" dirty="0"/>
              <a:t>et l’organisation de la cybersécurité en France</a:t>
            </a:r>
          </a:p>
        </p:txBody>
      </p:sp>
      <p:sp>
        <p:nvSpPr>
          <p:cNvPr id="3" name="Espace réservé du contenu 2"/>
          <p:cNvSpPr>
            <a:spLocks noGrp="1"/>
          </p:cNvSpPr>
          <p:nvPr>
            <p:ph idx="1"/>
          </p:nvPr>
        </p:nvSpPr>
        <p:spPr/>
        <p:txBody>
          <a:bodyPr anchor="ctr">
            <a:normAutofit lnSpcReduction="10000"/>
          </a:bodyPr>
          <a:lstStyle/>
          <a:p>
            <a:pPr marL="0" indent="0">
              <a:buNone/>
            </a:pPr>
            <a:r>
              <a:rPr lang="fr-FR" b="1" dirty="0" smtClean="0"/>
              <a:t>Définition de la cybercriminalité :</a:t>
            </a:r>
          </a:p>
          <a:p>
            <a:pPr marL="0" indent="0">
              <a:buNone/>
            </a:pPr>
            <a:r>
              <a:rPr lang="fr-FR" dirty="0" smtClean="0"/>
              <a:t>Ensemble des actes contrevenants aux traités internationaux ou aux lois nationales utilisant les réseaux ou les systèmes d’information comme moyens de réalisation d’un délit ou d’un crime, ou les ayant pour cible.</a:t>
            </a:r>
          </a:p>
          <a:p>
            <a:pPr marL="0" indent="0">
              <a:buNone/>
            </a:pPr>
            <a:endParaRPr lang="fr-FR" dirty="0"/>
          </a:p>
          <a:p>
            <a:pPr marL="0" indent="0">
              <a:buNone/>
            </a:pPr>
            <a:r>
              <a:rPr lang="fr-FR" b="1" dirty="0" smtClean="0"/>
              <a:t>Définition de l’investigation numérique </a:t>
            </a:r>
            <a:r>
              <a:rPr lang="fr-FR" b="1" i="1" dirty="0" smtClean="0"/>
              <a:t>(</a:t>
            </a:r>
            <a:r>
              <a:rPr lang="fr-FR" b="1" i="1" dirty="0" err="1" smtClean="0"/>
              <a:t>forensics</a:t>
            </a:r>
            <a:r>
              <a:rPr lang="fr-FR" b="1" i="1" dirty="0" smtClean="0"/>
              <a:t>) </a:t>
            </a:r>
            <a:r>
              <a:rPr lang="fr-FR" b="1" dirty="0" smtClean="0"/>
              <a:t>: </a:t>
            </a:r>
          </a:p>
          <a:p>
            <a:pPr marL="0" indent="0">
              <a:buNone/>
            </a:pPr>
            <a:r>
              <a:rPr lang="fr-FR" dirty="0" smtClean="0"/>
              <a:t>Ensemble des protocoles et de mesures permettant de rechercher des éléments techniques sur un conteneur de données numériques en vue de répondre à un objectif technique en respectant une procédure de préservation du conteneur.</a:t>
            </a:r>
            <a:endParaRPr lang="fr-FR" dirty="0"/>
          </a:p>
        </p:txBody>
      </p:sp>
      <p:sp>
        <p:nvSpPr>
          <p:cNvPr id="7" name="Espace réservé du texte 6"/>
          <p:cNvSpPr>
            <a:spLocks noGrp="1"/>
          </p:cNvSpPr>
          <p:nvPr>
            <p:ph type="body" sz="quarter" idx="10"/>
          </p:nvPr>
        </p:nvSpPr>
        <p:spPr/>
        <p:txBody>
          <a:bodyPr/>
          <a:lstStyle/>
          <a:p>
            <a:r>
              <a:rPr lang="fr-FR" dirty="0"/>
              <a:t> </a:t>
            </a:r>
            <a:r>
              <a:rPr lang="fr-FR" dirty="0" smtClean="0"/>
              <a:t>     La lutte contre </a:t>
            </a:r>
            <a:r>
              <a:rPr lang="fr-FR" dirty="0"/>
              <a:t>la </a:t>
            </a:r>
            <a:r>
              <a:rPr lang="fr-FR" dirty="0" smtClean="0"/>
              <a:t>cybercriminalité en France</a:t>
            </a:r>
            <a:endParaRPr lang="fr-FR" dirty="0"/>
          </a:p>
        </p:txBody>
      </p:sp>
      <p:sp>
        <p:nvSpPr>
          <p:cNvPr id="4" name="Espace réservé de la date 3"/>
          <p:cNvSpPr>
            <a:spLocks noGrp="1"/>
          </p:cNvSpPr>
          <p:nvPr>
            <p:ph type="dt" sz="half" idx="11"/>
          </p:nvPr>
        </p:nvSpPr>
        <p:spPr/>
        <p:txBody>
          <a:bodyPr/>
          <a:lstStyle/>
          <a:p>
            <a:pPr>
              <a:defRPr/>
            </a:pPr>
            <a:fld id="{0343C9FF-DA90-4FF6-85BE-F1DB4755C8AB}" type="datetime1">
              <a:rPr lang="fr-FR" smtClean="0"/>
              <a:t>04/11/2022</a:t>
            </a:fld>
            <a:endParaRPr lang="fr-FR" dirty="0"/>
          </a:p>
        </p:txBody>
      </p:sp>
      <p:sp>
        <p:nvSpPr>
          <p:cNvPr id="5" name="Espace réservé du pied de page 4"/>
          <p:cNvSpPr>
            <a:spLocks noGrp="1"/>
          </p:cNvSpPr>
          <p:nvPr>
            <p:ph type="ftr" sz="quarter" idx="12"/>
          </p:nvPr>
        </p:nvSpPr>
        <p:spPr/>
        <p:txBody>
          <a:bodyPr/>
          <a:lstStyle/>
          <a:p>
            <a:pPr>
              <a:defRPr/>
            </a:pPr>
            <a:r>
              <a:rPr lang="fr-FR" smtClean="0"/>
              <a:t>Sensibilisation et initiation à la cybersécurité</a:t>
            </a:r>
            <a:endParaRPr lang="fr-FR"/>
          </a:p>
        </p:txBody>
      </p:sp>
    </p:spTree>
    <p:extLst>
      <p:ext uri="{BB962C8B-B14F-4D97-AF65-F5344CB8AC3E}">
        <p14:creationId xmlns:p14="http://schemas.microsoft.com/office/powerpoint/2010/main" val="2341445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a:t>
            </a:r>
            <a:r>
              <a:rPr lang="fr-FR" dirty="0" smtClean="0"/>
              <a:t>droit </a:t>
            </a:r>
            <a:r>
              <a:rPr lang="fr-FR" dirty="0"/>
              <a:t>et l’organisation de la cybersécurité en France</a:t>
            </a:r>
          </a:p>
        </p:txBody>
      </p:sp>
      <p:sp>
        <p:nvSpPr>
          <p:cNvPr id="16" name="Espace réservé du contenu 2"/>
          <p:cNvSpPr>
            <a:spLocks noGrp="1"/>
          </p:cNvSpPr>
          <p:nvPr>
            <p:ph idx="1"/>
          </p:nvPr>
        </p:nvSpPr>
        <p:spPr>
          <a:xfrm>
            <a:off x="1981200" y="1700808"/>
            <a:ext cx="8229600" cy="1800038"/>
          </a:xfrm>
        </p:spPr>
        <p:txBody>
          <a:bodyPr/>
          <a:lstStyle/>
          <a:p>
            <a:pPr marL="0" indent="0">
              <a:buNone/>
            </a:pPr>
            <a:r>
              <a:rPr lang="fr-FR" altLang="fr-FR" sz="1600" dirty="0">
                <a:solidFill>
                  <a:srgbClr val="922B3C"/>
                </a:solidFill>
              </a:rPr>
              <a:t>La loi Godfrain </a:t>
            </a:r>
            <a:r>
              <a:rPr lang="fr-FR" altLang="fr-FR" sz="1600" dirty="0"/>
              <a:t>du 5 janvier 1988 stipule que </a:t>
            </a:r>
            <a:r>
              <a:rPr lang="fr-FR" sz="1600" b="1" dirty="0">
                <a:solidFill>
                  <a:srgbClr val="922B3C"/>
                </a:solidFill>
              </a:rPr>
              <a:t>l'accès ou le maintien frauduleux </a:t>
            </a:r>
            <a:r>
              <a:rPr lang="fr-FR" sz="1600" dirty="0"/>
              <a:t>dans tout ou partie d’un système de traitement automatisé de données – STAD (art. 323-1, al. 1 du CP), est puni de 2 ans d'emprisonnement et de 30.000 € d'amende au maximum.</a:t>
            </a:r>
          </a:p>
          <a:p>
            <a:pPr lvl="1"/>
            <a:r>
              <a:rPr lang="fr-FR" sz="1400" dirty="0"/>
              <a:t>Élément matériel de l’infraction : la notion d’accès ou maintien</a:t>
            </a:r>
          </a:p>
          <a:p>
            <a:pPr lvl="1"/>
            <a:r>
              <a:rPr lang="fr-FR" sz="1400" dirty="0"/>
              <a:t>La fraude ou l’élément moral : « être conscient d’être sans droit et en connaissance de cause </a:t>
            </a:r>
            <a:r>
              <a:rPr lang="fr-FR" sz="1400" dirty="0" smtClean="0"/>
              <a:t>»</a:t>
            </a:r>
            <a:endParaRPr lang="fr-FR" sz="1400" dirty="0"/>
          </a:p>
        </p:txBody>
      </p:sp>
      <p:sp>
        <p:nvSpPr>
          <p:cNvPr id="11" name="Espace réservé du texte 10"/>
          <p:cNvSpPr>
            <a:spLocks noGrp="1"/>
          </p:cNvSpPr>
          <p:nvPr>
            <p:ph type="body" sz="quarter" idx="10"/>
          </p:nvPr>
        </p:nvSpPr>
        <p:spPr/>
        <p:txBody>
          <a:bodyPr/>
          <a:lstStyle/>
          <a:p>
            <a:r>
              <a:rPr lang="fr-FR" dirty="0"/>
              <a:t> </a:t>
            </a:r>
            <a:r>
              <a:rPr lang="fr-FR" dirty="0" smtClean="0"/>
              <a:t>     La </a:t>
            </a:r>
            <a:r>
              <a:rPr lang="fr-FR" dirty="0"/>
              <a:t>lutte contre la cybercriminalité en France</a:t>
            </a:r>
          </a:p>
        </p:txBody>
      </p:sp>
      <p:sp>
        <p:nvSpPr>
          <p:cNvPr id="3" name="Espace réservé de la date 2"/>
          <p:cNvSpPr>
            <a:spLocks noGrp="1"/>
          </p:cNvSpPr>
          <p:nvPr>
            <p:ph type="dt" sz="half" idx="11"/>
          </p:nvPr>
        </p:nvSpPr>
        <p:spPr/>
        <p:txBody>
          <a:bodyPr/>
          <a:lstStyle/>
          <a:p>
            <a:fld id="{270A736C-2AB1-4CE1-ACD3-18B307A63E98}"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6" name="Rectangle 7"/>
          <p:cNvSpPr>
            <a:spLocks noChangeArrowheads="1"/>
          </p:cNvSpPr>
          <p:nvPr/>
        </p:nvSpPr>
        <p:spPr bwMode="auto">
          <a:xfrm>
            <a:off x="3135313" y="4309689"/>
            <a:ext cx="6048375" cy="673100"/>
          </a:xfrm>
          <a:prstGeom prst="rect">
            <a:avLst/>
          </a:prstGeom>
          <a:solidFill>
            <a:schemeClr val="bg1">
              <a:lumMod val="85000"/>
            </a:schemeClr>
          </a:solidFill>
          <a:ln>
            <a:noFill/>
          </a:ln>
          <a:extLst/>
        </p:spPr>
        <p:txBody>
          <a:bodyPr>
            <a:spAutoFit/>
          </a:bodyPr>
          <a:lstStyle/>
          <a:p>
            <a:pPr marL="193675" lvl="3" indent="-193675">
              <a:lnSpc>
                <a:spcPct val="90000"/>
              </a:lnSpc>
              <a:spcAft>
                <a:spcPct val="50000"/>
              </a:spcAft>
              <a:buClr>
                <a:srgbClr val="FF6600"/>
              </a:buClr>
              <a:buSzPct val="70000"/>
              <a:defRPr/>
            </a:pPr>
            <a:r>
              <a:rPr lang="fr-FR" sz="1400" b="1" dirty="0">
                <a:cs typeface="Calibri" panose="020F0502020204030204" pitchFamily="34" charset="0"/>
              </a:rPr>
              <a:t>	Tendance des tribunaux </a:t>
            </a:r>
            <a:r>
              <a:rPr lang="fr-FR" sz="1400" dirty="0">
                <a:cs typeface="Calibri" panose="020F0502020204030204" pitchFamily="34" charset="0"/>
              </a:rPr>
              <a:t>: une plus grande intransigeance à l’égard de certaines « victimes » d’accès frauduleux dont le système n’est pas protégé de manière appropriée</a:t>
            </a:r>
          </a:p>
        </p:txBody>
      </p:sp>
      <p:pic>
        <p:nvPicPr>
          <p:cNvPr id="55301" name="Picture 5" descr="Mas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2525" y="4447008"/>
            <a:ext cx="7127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ChangeArrowheads="1"/>
          </p:cNvSpPr>
          <p:nvPr/>
        </p:nvSpPr>
        <p:spPr bwMode="auto">
          <a:xfrm>
            <a:off x="3135313" y="3496407"/>
            <a:ext cx="6048375" cy="480131"/>
          </a:xfrm>
          <a:prstGeom prst="rect">
            <a:avLst/>
          </a:prstGeom>
          <a:solidFill>
            <a:schemeClr val="bg1">
              <a:lumMod val="85000"/>
            </a:schemeClr>
          </a:solidFill>
          <a:ln>
            <a:noFill/>
          </a:ln>
          <a:extLst/>
        </p:spPr>
        <p:txBody>
          <a:bodyPr>
            <a:spAutoFit/>
          </a:bodyPr>
          <a:lstStyle/>
          <a:p>
            <a:pPr marL="193675" lvl="3" indent="-193675">
              <a:lnSpc>
                <a:spcPct val="90000"/>
              </a:lnSpc>
              <a:spcAft>
                <a:spcPct val="50000"/>
              </a:spcAft>
              <a:buClr>
                <a:srgbClr val="FF6600"/>
              </a:buClr>
              <a:buSzPct val="70000"/>
              <a:defRPr/>
            </a:pPr>
            <a:r>
              <a:rPr lang="fr-FR" sz="1400" b="1" dirty="0">
                <a:cs typeface="Calibri" panose="020F0502020204030204" pitchFamily="34" charset="0"/>
              </a:rPr>
              <a:t>	Jurisprudence sur la définition des STAD </a:t>
            </a:r>
            <a:r>
              <a:rPr lang="fr-FR" sz="1400" dirty="0">
                <a:cs typeface="Calibri" panose="020F0502020204030204" pitchFamily="34" charset="0"/>
              </a:rPr>
              <a:t>: Le réseau France Télécom, le réseau bancaire, un disque dur, une radio, un téléphone, un site internet…</a:t>
            </a:r>
          </a:p>
        </p:txBody>
      </p:sp>
      <p:pic>
        <p:nvPicPr>
          <p:cNvPr id="17" name="Picture 5" descr="Mas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2525" y="3572854"/>
            <a:ext cx="7127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183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a:t>
            </a:r>
            <a:r>
              <a:rPr lang="fr-FR" dirty="0" smtClean="0"/>
              <a:t>droit et </a:t>
            </a:r>
            <a:r>
              <a:rPr lang="fr-FR" dirty="0"/>
              <a:t>l’organisation de la cybersécurité en France</a:t>
            </a:r>
          </a:p>
        </p:txBody>
      </p:sp>
      <p:sp>
        <p:nvSpPr>
          <p:cNvPr id="57347" name="Espace réservé du contenu 2"/>
          <p:cNvSpPr>
            <a:spLocks noGrp="1"/>
          </p:cNvSpPr>
          <p:nvPr>
            <p:ph idx="1"/>
          </p:nvPr>
        </p:nvSpPr>
        <p:spPr>
          <a:xfrm>
            <a:off x="1974576" y="2204864"/>
            <a:ext cx="8229600" cy="3888432"/>
          </a:xfrm>
        </p:spPr>
        <p:txBody>
          <a:bodyPr>
            <a:normAutofit fontScale="92500"/>
          </a:bodyPr>
          <a:lstStyle/>
          <a:p>
            <a:r>
              <a:rPr lang="fr-FR" altLang="fr-FR" dirty="0" smtClean="0"/>
              <a:t>Quel est le champ d’application de la loi ? </a:t>
            </a:r>
          </a:p>
          <a:p>
            <a:pPr lvl="1"/>
            <a:r>
              <a:rPr lang="fr-FR" altLang="fr-FR" dirty="0" smtClean="0"/>
              <a:t>Art. 2 « La présente loi s’applique aux </a:t>
            </a:r>
            <a:r>
              <a:rPr lang="fr-FR" altLang="fr-FR" dirty="0" smtClean="0">
                <a:solidFill>
                  <a:srgbClr val="922B3C"/>
                </a:solidFill>
              </a:rPr>
              <a:t>traitements automatisés </a:t>
            </a:r>
            <a:r>
              <a:rPr lang="fr-FR" altLang="fr-FR" dirty="0" smtClean="0"/>
              <a:t>de données à caractère personnel, ainsi qu’aux </a:t>
            </a:r>
            <a:r>
              <a:rPr lang="fr-FR" altLang="fr-FR" dirty="0" smtClean="0">
                <a:solidFill>
                  <a:srgbClr val="922B3C"/>
                </a:solidFill>
              </a:rPr>
              <a:t>traitements non automatisés </a:t>
            </a:r>
            <a:r>
              <a:rPr lang="fr-FR" altLang="fr-FR" dirty="0" smtClean="0"/>
              <a:t>de données à caractère personnel contenues ou appelées à figurer dans des fichiers, à l’exception des traitements mis en œuvre pour l’exercice d’activités exclusivement personnelles, lorsque leur </a:t>
            </a:r>
            <a:r>
              <a:rPr lang="fr-FR" altLang="fr-FR" dirty="0" smtClean="0">
                <a:solidFill>
                  <a:srgbClr val="922B3C"/>
                </a:solidFill>
              </a:rPr>
              <a:t>responsable</a:t>
            </a:r>
            <a:r>
              <a:rPr lang="fr-FR" altLang="fr-FR" dirty="0" smtClean="0"/>
              <a:t> remplit les conditions prévues à l’article 5 (relevant du droit national). »</a:t>
            </a:r>
          </a:p>
          <a:p>
            <a:endParaRPr lang="fr-FR" altLang="fr-FR" dirty="0" smtClean="0"/>
          </a:p>
          <a:p>
            <a:r>
              <a:rPr lang="fr-FR" altLang="fr-FR" dirty="0" smtClean="0"/>
              <a:t>Qu’est qu’une donnée à caractère personnel ?</a:t>
            </a:r>
          </a:p>
          <a:p>
            <a:pPr lvl="1"/>
            <a:r>
              <a:rPr lang="fr-FR" altLang="fr-FR" dirty="0" smtClean="0"/>
              <a:t>« Constitue une donnée à caractère personnel </a:t>
            </a:r>
            <a:r>
              <a:rPr lang="fr-FR" altLang="fr-FR" dirty="0" smtClean="0">
                <a:solidFill>
                  <a:srgbClr val="922B3C"/>
                </a:solidFill>
              </a:rPr>
              <a:t>toute information </a:t>
            </a:r>
            <a:r>
              <a:rPr lang="fr-FR" altLang="fr-FR" dirty="0" smtClean="0"/>
              <a:t>relative à une </a:t>
            </a:r>
            <a:r>
              <a:rPr lang="fr-FR" altLang="fr-FR" dirty="0" smtClean="0">
                <a:solidFill>
                  <a:srgbClr val="922B3C"/>
                </a:solidFill>
              </a:rPr>
              <a:t>personne physique</a:t>
            </a:r>
            <a:r>
              <a:rPr lang="fr-FR" altLang="fr-FR" dirty="0" smtClean="0"/>
              <a:t> identifiée ou </a:t>
            </a:r>
            <a:r>
              <a:rPr lang="fr-FR" altLang="fr-FR" dirty="0" smtClean="0">
                <a:solidFill>
                  <a:srgbClr val="922B3C"/>
                </a:solidFill>
              </a:rPr>
              <a:t>qui peut être identifiée, directement ou indirectement</a:t>
            </a:r>
            <a:r>
              <a:rPr lang="fr-FR" altLang="fr-FR" dirty="0" smtClean="0"/>
              <a:t>, par référence à un numéro d’identification ou à un ou plusieurs éléments qui lui sont propres. »</a:t>
            </a:r>
          </a:p>
        </p:txBody>
      </p:sp>
      <p:sp>
        <p:nvSpPr>
          <p:cNvPr id="10" name="Espace réservé du texte 9"/>
          <p:cNvSpPr>
            <a:spLocks noGrp="1"/>
          </p:cNvSpPr>
          <p:nvPr>
            <p:ph type="body" sz="quarter" idx="10"/>
          </p:nvPr>
        </p:nvSpPr>
        <p:spPr/>
        <p:txBody>
          <a:bodyPr/>
          <a:lstStyle/>
          <a:p>
            <a:r>
              <a:rPr lang="fr-FR" dirty="0"/>
              <a:t>e. Le rôle de la CNIL : La protection des données à caractère personnel</a:t>
            </a:r>
          </a:p>
        </p:txBody>
      </p:sp>
      <p:sp>
        <p:nvSpPr>
          <p:cNvPr id="3" name="Espace réservé de la date 2"/>
          <p:cNvSpPr>
            <a:spLocks noGrp="1"/>
          </p:cNvSpPr>
          <p:nvPr>
            <p:ph type="dt" sz="half" idx="11"/>
          </p:nvPr>
        </p:nvSpPr>
        <p:spPr/>
        <p:txBody>
          <a:bodyPr/>
          <a:lstStyle/>
          <a:p>
            <a:fld id="{A5561CDD-254D-4973-BDDE-54EA67272E3D}"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57348" name="Rectangle 4"/>
          <p:cNvSpPr>
            <a:spLocks noChangeArrowheads="1"/>
          </p:cNvSpPr>
          <p:nvPr/>
        </p:nvSpPr>
        <p:spPr bwMode="auto">
          <a:xfrm>
            <a:off x="4016741" y="1628800"/>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Loi n° 78-17 du 6 janvier 1978 relative à l'informatique, aux fichiers et aux libertés </a:t>
            </a:r>
          </a:p>
        </p:txBody>
      </p:sp>
      <p:pic>
        <p:nvPicPr>
          <p:cNvPr id="57349" name="Picture 2" descr="Logo CN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092" y="1681644"/>
            <a:ext cx="1190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299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a:t>
            </a:r>
            <a:r>
              <a:rPr lang="fr-FR" dirty="0" smtClean="0"/>
              <a:t>et </a:t>
            </a:r>
            <a:r>
              <a:rPr lang="fr-FR" dirty="0"/>
              <a:t>l’organisation de la cybersécurité en France</a:t>
            </a:r>
          </a:p>
        </p:txBody>
      </p:sp>
      <p:sp>
        <p:nvSpPr>
          <p:cNvPr id="58371" name="Espace réservé du contenu 2"/>
          <p:cNvSpPr>
            <a:spLocks noGrp="1"/>
          </p:cNvSpPr>
          <p:nvPr>
            <p:ph idx="1"/>
          </p:nvPr>
        </p:nvSpPr>
        <p:spPr>
          <a:xfrm>
            <a:off x="2028742" y="2223805"/>
            <a:ext cx="8229600" cy="4032448"/>
          </a:xfrm>
        </p:spPr>
        <p:txBody>
          <a:bodyPr>
            <a:normAutofit fontScale="85000" lnSpcReduction="10000"/>
          </a:bodyPr>
          <a:lstStyle/>
          <a:p>
            <a:r>
              <a:rPr lang="fr-FR" altLang="fr-FR" dirty="0" smtClean="0"/>
              <a:t>Un traitement de données à caractère personnel doit être </a:t>
            </a:r>
            <a:r>
              <a:rPr lang="fr-FR" altLang="fr-FR" i="1" dirty="0" smtClean="0"/>
              <a:t>« loyal et licite »</a:t>
            </a:r>
          </a:p>
          <a:p>
            <a:pPr lvl="1"/>
            <a:r>
              <a:rPr lang="fr-FR" altLang="fr-FR" dirty="0" smtClean="0"/>
              <a:t>Les données sont collectées pour des </a:t>
            </a:r>
            <a:r>
              <a:rPr lang="fr-FR" altLang="fr-FR" dirty="0" smtClean="0">
                <a:solidFill>
                  <a:srgbClr val="922B3C"/>
                </a:solidFill>
              </a:rPr>
              <a:t>finalités déterminées </a:t>
            </a:r>
            <a:r>
              <a:rPr lang="fr-FR" altLang="fr-FR" dirty="0" smtClean="0"/>
              <a:t>explicites et légitimes</a:t>
            </a:r>
          </a:p>
          <a:p>
            <a:pPr lvl="1"/>
            <a:r>
              <a:rPr lang="fr-FR" altLang="fr-FR" dirty="0" smtClean="0"/>
              <a:t>de manière </a:t>
            </a:r>
            <a:r>
              <a:rPr lang="fr-FR" altLang="fr-FR" dirty="0" smtClean="0">
                <a:solidFill>
                  <a:srgbClr val="922B3C"/>
                </a:solidFill>
              </a:rPr>
              <a:t>proportionnée</a:t>
            </a:r>
            <a:r>
              <a:rPr lang="fr-FR" altLang="fr-FR" dirty="0" smtClean="0"/>
              <a:t> (adéquates, pertinentes et non excessives)</a:t>
            </a:r>
          </a:p>
          <a:p>
            <a:pPr lvl="1"/>
            <a:r>
              <a:rPr lang="fr-FR" altLang="fr-FR" dirty="0" smtClean="0"/>
              <a:t>avec le </a:t>
            </a:r>
            <a:r>
              <a:rPr lang="fr-FR" altLang="fr-FR" dirty="0" smtClean="0">
                <a:solidFill>
                  <a:srgbClr val="922B3C"/>
                </a:solidFill>
              </a:rPr>
              <a:t>consentement de la personne concernée </a:t>
            </a:r>
            <a:r>
              <a:rPr lang="fr-FR" altLang="fr-FR" dirty="0" smtClean="0"/>
              <a:t>(sauf exception)</a:t>
            </a:r>
          </a:p>
          <a:p>
            <a:pPr lvl="1"/>
            <a:r>
              <a:rPr lang="fr-FR" altLang="fr-FR" dirty="0" smtClean="0">
                <a:solidFill>
                  <a:srgbClr val="922B3C"/>
                </a:solidFill>
              </a:rPr>
              <a:t>pendant une durée </a:t>
            </a:r>
            <a:r>
              <a:rPr lang="fr-FR" altLang="fr-FR" dirty="0" smtClean="0"/>
              <a:t>n’excédant pas celle nécessaire à la réalisation des finalités !</a:t>
            </a:r>
          </a:p>
          <a:p>
            <a:endParaRPr lang="fr-FR" altLang="fr-FR" dirty="0" smtClean="0"/>
          </a:p>
          <a:p>
            <a:r>
              <a:rPr lang="fr-FR" altLang="fr-FR" dirty="0" smtClean="0"/>
              <a:t>Les personnes physiques disposent de différents droits sur les données à caractère personnel qui font l’objet d’un traitement…</a:t>
            </a:r>
          </a:p>
          <a:p>
            <a:pPr lvl="1"/>
            <a:r>
              <a:rPr lang="fr-FR" altLang="fr-FR" dirty="0" smtClean="0"/>
              <a:t>Un </a:t>
            </a:r>
            <a:r>
              <a:rPr lang="fr-FR" altLang="fr-FR" dirty="0" smtClean="0">
                <a:solidFill>
                  <a:srgbClr val="922B3C"/>
                </a:solidFill>
              </a:rPr>
              <a:t>droit d’information </a:t>
            </a:r>
            <a:r>
              <a:rPr lang="fr-FR" altLang="fr-FR" dirty="0" smtClean="0"/>
              <a:t>préalable au consentement</a:t>
            </a:r>
          </a:p>
          <a:p>
            <a:pPr lvl="1"/>
            <a:r>
              <a:rPr lang="fr-FR" altLang="fr-FR" dirty="0" smtClean="0"/>
              <a:t>Un </a:t>
            </a:r>
            <a:r>
              <a:rPr lang="fr-FR" altLang="fr-FR" dirty="0" smtClean="0">
                <a:solidFill>
                  <a:srgbClr val="922B3C"/>
                </a:solidFill>
              </a:rPr>
              <a:t>droit d’accès </a:t>
            </a:r>
            <a:r>
              <a:rPr lang="fr-FR" altLang="fr-FR" dirty="0" smtClean="0"/>
              <a:t>aux données collectées</a:t>
            </a:r>
          </a:p>
          <a:p>
            <a:pPr lvl="1"/>
            <a:r>
              <a:rPr lang="fr-FR" altLang="fr-FR" dirty="0" smtClean="0"/>
              <a:t>Un </a:t>
            </a:r>
            <a:r>
              <a:rPr lang="fr-FR" altLang="fr-FR" dirty="0" smtClean="0">
                <a:solidFill>
                  <a:srgbClr val="922B3C"/>
                </a:solidFill>
              </a:rPr>
              <a:t>droit de rectification</a:t>
            </a:r>
          </a:p>
          <a:p>
            <a:pPr lvl="1"/>
            <a:r>
              <a:rPr lang="fr-FR" altLang="fr-FR" dirty="0" smtClean="0"/>
              <a:t>Un </a:t>
            </a:r>
            <a:r>
              <a:rPr lang="fr-FR" altLang="fr-FR" dirty="0" smtClean="0">
                <a:solidFill>
                  <a:srgbClr val="922B3C"/>
                </a:solidFill>
              </a:rPr>
              <a:t>droit d’opposition pour raison légitime</a:t>
            </a:r>
          </a:p>
          <a:p>
            <a:endParaRPr lang="fr-FR" altLang="fr-FR" dirty="0" smtClean="0"/>
          </a:p>
        </p:txBody>
      </p:sp>
      <p:sp>
        <p:nvSpPr>
          <p:cNvPr id="9" name="Espace réservé du texte 8"/>
          <p:cNvSpPr>
            <a:spLocks noGrp="1"/>
          </p:cNvSpPr>
          <p:nvPr>
            <p:ph type="body" sz="quarter" idx="10"/>
          </p:nvPr>
        </p:nvSpPr>
        <p:spPr/>
        <p:txBody>
          <a:bodyPr/>
          <a:lstStyle/>
          <a:p>
            <a:r>
              <a:rPr lang="fr-FR" dirty="0"/>
              <a:t> </a:t>
            </a:r>
            <a:r>
              <a:rPr lang="fr-FR" dirty="0" smtClean="0"/>
              <a:t>     Le </a:t>
            </a:r>
            <a:r>
              <a:rPr lang="fr-FR" dirty="0"/>
              <a:t>rôle de la CNIL : La protection des données à caractère personnel</a:t>
            </a:r>
          </a:p>
        </p:txBody>
      </p:sp>
      <p:sp>
        <p:nvSpPr>
          <p:cNvPr id="3" name="Espace réservé de la date 2"/>
          <p:cNvSpPr>
            <a:spLocks noGrp="1"/>
          </p:cNvSpPr>
          <p:nvPr>
            <p:ph type="dt" sz="half" idx="11"/>
          </p:nvPr>
        </p:nvSpPr>
        <p:spPr/>
        <p:txBody>
          <a:bodyPr/>
          <a:lstStyle/>
          <a:p>
            <a:fld id="{266CF703-8CC9-49D5-B490-E68F4A084D6F}"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58372" name="Rectangle 4"/>
          <p:cNvSpPr>
            <a:spLocks noChangeArrowheads="1"/>
          </p:cNvSpPr>
          <p:nvPr/>
        </p:nvSpPr>
        <p:spPr bwMode="auto">
          <a:xfrm>
            <a:off x="4160756" y="1628800"/>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La loi protège les droits des personnes physiques identifiées ou identifiables par les données à caractère personnel</a:t>
            </a:r>
          </a:p>
        </p:txBody>
      </p:sp>
      <p:pic>
        <p:nvPicPr>
          <p:cNvPr id="58373" name="Picture 2" descr="Logo CN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976" y="1700585"/>
            <a:ext cx="1190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665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des </a:t>
            </a:r>
            <a:r>
              <a:rPr lang="fr-FR" dirty="0" smtClean="0"/>
              <a:t>et </a:t>
            </a:r>
            <a:r>
              <a:rPr lang="fr-FR" dirty="0"/>
              <a:t>l’organisation de la cybersécurité en France</a:t>
            </a:r>
          </a:p>
        </p:txBody>
      </p:sp>
      <p:sp>
        <p:nvSpPr>
          <p:cNvPr id="59395" name="Espace réservé du contenu 2"/>
          <p:cNvSpPr>
            <a:spLocks noGrp="1"/>
          </p:cNvSpPr>
          <p:nvPr>
            <p:ph idx="1"/>
          </p:nvPr>
        </p:nvSpPr>
        <p:spPr>
          <a:xfrm>
            <a:off x="2028742" y="2295590"/>
            <a:ext cx="8229600" cy="3600400"/>
          </a:xfrm>
        </p:spPr>
        <p:txBody>
          <a:bodyPr>
            <a:normAutofit fontScale="92500" lnSpcReduction="10000"/>
          </a:bodyPr>
          <a:lstStyle/>
          <a:p>
            <a:r>
              <a:rPr lang="fr-FR" altLang="fr-FR" dirty="0" smtClean="0">
                <a:solidFill>
                  <a:srgbClr val="922B3C"/>
                </a:solidFill>
              </a:rPr>
              <a:t>Obligations administratives </a:t>
            </a:r>
            <a:r>
              <a:rPr lang="fr-FR" altLang="fr-FR" dirty="0" smtClean="0"/>
              <a:t>auprès de la CNIL </a:t>
            </a:r>
          </a:p>
          <a:p>
            <a:pPr lvl="1"/>
            <a:r>
              <a:rPr lang="fr-FR" altLang="fr-FR" dirty="0" smtClean="0"/>
              <a:t>Le régime de la </a:t>
            </a:r>
            <a:r>
              <a:rPr lang="fr-FR" altLang="fr-FR" dirty="0" smtClean="0">
                <a:solidFill>
                  <a:srgbClr val="922B3C"/>
                </a:solidFill>
              </a:rPr>
              <a:t>déclaration préalable </a:t>
            </a:r>
            <a:r>
              <a:rPr lang="fr-FR" altLang="fr-FR" dirty="0" smtClean="0"/>
              <a:t>(art. 22 à 24)</a:t>
            </a:r>
          </a:p>
          <a:p>
            <a:pPr lvl="2"/>
            <a:r>
              <a:rPr lang="fr-FR" altLang="fr-FR" dirty="0" smtClean="0"/>
              <a:t>Le traitement peut faire l’objet d’une dispense de déclaration</a:t>
            </a:r>
          </a:p>
          <a:p>
            <a:pPr lvl="2"/>
            <a:r>
              <a:rPr lang="fr-FR" altLang="fr-FR" dirty="0" smtClean="0"/>
              <a:t>Le traitement échappe à l’obligation de déclaration car le responsable du traitement a désigné un correspondant à la protection des données (CIL)</a:t>
            </a:r>
          </a:p>
          <a:p>
            <a:pPr lvl="2"/>
            <a:r>
              <a:rPr lang="fr-FR" altLang="fr-FR" dirty="0" smtClean="0"/>
              <a:t>Dans tous les autres cas, le traitement doit effectivement faire l’objet d’une déclaration préalable</a:t>
            </a:r>
          </a:p>
          <a:p>
            <a:endParaRPr lang="fr-FR" altLang="fr-FR" dirty="0" smtClean="0"/>
          </a:p>
          <a:p>
            <a:pPr lvl="1"/>
            <a:r>
              <a:rPr lang="fr-FR" altLang="fr-FR" dirty="0" smtClean="0"/>
              <a:t>Le régime </a:t>
            </a:r>
            <a:r>
              <a:rPr lang="fr-FR" altLang="fr-FR" dirty="0" smtClean="0">
                <a:solidFill>
                  <a:srgbClr val="922B3C"/>
                </a:solidFill>
              </a:rPr>
              <a:t>d’autorisation préalable </a:t>
            </a:r>
            <a:r>
              <a:rPr lang="fr-FR" altLang="fr-FR" dirty="0" smtClean="0"/>
              <a:t>(art. 25 à 27)</a:t>
            </a:r>
          </a:p>
          <a:p>
            <a:pPr lvl="2"/>
            <a:r>
              <a:rPr lang="fr-FR" altLang="fr-FR" dirty="0" smtClean="0"/>
              <a:t>Régime applicable pour les « traitements sensibles » (listés à l’art. 25)</a:t>
            </a:r>
          </a:p>
          <a:p>
            <a:pPr lvl="2"/>
            <a:r>
              <a:rPr lang="fr-FR" altLang="fr-FR" dirty="0" smtClean="0"/>
              <a:t>Examen de la demande par la CNIL sous deux mois (le silence vaut rejet).</a:t>
            </a:r>
          </a:p>
          <a:p>
            <a:endParaRPr lang="fr-FR" altLang="fr-FR" dirty="0" smtClean="0"/>
          </a:p>
        </p:txBody>
      </p:sp>
      <p:sp>
        <p:nvSpPr>
          <p:cNvPr id="9" name="Espace réservé du texte 8"/>
          <p:cNvSpPr>
            <a:spLocks noGrp="1"/>
          </p:cNvSpPr>
          <p:nvPr>
            <p:ph type="body" sz="quarter" idx="10"/>
          </p:nvPr>
        </p:nvSpPr>
        <p:spPr/>
        <p:txBody>
          <a:bodyPr/>
          <a:lstStyle/>
          <a:p>
            <a:r>
              <a:rPr lang="fr-FR" dirty="0"/>
              <a:t> </a:t>
            </a:r>
            <a:r>
              <a:rPr lang="fr-FR" dirty="0" smtClean="0"/>
              <a:t>      Le </a:t>
            </a:r>
            <a:r>
              <a:rPr lang="fr-FR" dirty="0"/>
              <a:t>rôle de la </a:t>
            </a:r>
            <a:r>
              <a:rPr lang="fr-FR" dirty="0" smtClean="0"/>
              <a:t>CNIL : La protection des données à caractère personnel</a:t>
            </a:r>
            <a:endParaRPr lang="fr-FR" dirty="0"/>
          </a:p>
        </p:txBody>
      </p:sp>
      <p:sp>
        <p:nvSpPr>
          <p:cNvPr id="3" name="Espace réservé de la date 2"/>
          <p:cNvSpPr>
            <a:spLocks noGrp="1"/>
          </p:cNvSpPr>
          <p:nvPr>
            <p:ph type="dt" sz="half" idx="11"/>
          </p:nvPr>
        </p:nvSpPr>
        <p:spPr/>
        <p:txBody>
          <a:bodyPr/>
          <a:lstStyle/>
          <a:p>
            <a:fld id="{ED1B3218-79DE-4884-8E82-90D875239C98}"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59396" name="Rectangle 4"/>
          <p:cNvSpPr>
            <a:spLocks noChangeArrowheads="1"/>
          </p:cNvSpPr>
          <p:nvPr/>
        </p:nvSpPr>
        <p:spPr bwMode="auto">
          <a:xfrm>
            <a:off x="3983921" y="1700585"/>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Le responsable de traitement est la personne qui détermine les finalités et les moyens du traitement de données à caractère personnel </a:t>
            </a:r>
          </a:p>
        </p:txBody>
      </p:sp>
      <p:pic>
        <p:nvPicPr>
          <p:cNvPr id="59397" name="Picture 2" descr="Logo CN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895" y="1832134"/>
            <a:ext cx="1190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258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a:t>
            </a:r>
            <a:r>
              <a:rPr lang="fr-FR" dirty="0" smtClean="0"/>
              <a:t>et </a:t>
            </a:r>
            <a:r>
              <a:rPr lang="fr-FR" dirty="0"/>
              <a:t>l’organisation de la cybersécurité en France</a:t>
            </a:r>
          </a:p>
        </p:txBody>
      </p:sp>
      <p:sp>
        <p:nvSpPr>
          <p:cNvPr id="4" name="Espace réservé du contenu 2"/>
          <p:cNvSpPr>
            <a:spLocks noGrp="1"/>
          </p:cNvSpPr>
          <p:nvPr>
            <p:ph idx="1"/>
          </p:nvPr>
        </p:nvSpPr>
        <p:spPr>
          <a:xfrm>
            <a:off x="2028742" y="2223805"/>
            <a:ext cx="8229600" cy="4032448"/>
          </a:xfrm>
        </p:spPr>
        <p:txBody>
          <a:bodyPr>
            <a:normAutofit fontScale="70000" lnSpcReduction="20000"/>
          </a:bodyPr>
          <a:lstStyle/>
          <a:p>
            <a:pPr>
              <a:spcAft>
                <a:spcPts val="1200"/>
              </a:spcAft>
            </a:pPr>
            <a:r>
              <a:rPr lang="fr-FR" dirty="0" smtClean="0"/>
              <a:t>Des </a:t>
            </a:r>
            <a:r>
              <a:rPr lang="fr-FR" b="1" dirty="0" smtClean="0">
                <a:solidFill>
                  <a:srgbClr val="922B3C"/>
                </a:solidFill>
              </a:rPr>
              <a:t>sanctions pénales </a:t>
            </a:r>
            <a:r>
              <a:rPr lang="fr-FR" dirty="0" smtClean="0"/>
              <a:t>(articles 226-16 et suivants du Code pénal) : Douze délits punis de 3 à 5 ans d’emprisonnement et jusqu’à 300.000 euros d’amende</a:t>
            </a:r>
          </a:p>
          <a:p>
            <a:pPr lvl="1">
              <a:spcAft>
                <a:spcPts val="1200"/>
              </a:spcAft>
            </a:pPr>
            <a:r>
              <a:rPr lang="fr-FR" dirty="0" smtClean="0"/>
              <a:t>Concernant les obligations de sécurité « Le fait de procéder ou de faire procéder à un traitement de données à caractère personnel sans mettre en œuvre les mesures prescrites à l'article 34 de la loi n° 78-17 du 6 janvier 1978 précitée est puni de cinq ans d'emprisonnement et de 300 000 Euros d'amende » (art. 226-17)</a:t>
            </a:r>
          </a:p>
          <a:p>
            <a:pPr>
              <a:spcAft>
                <a:spcPts val="1200"/>
              </a:spcAft>
            </a:pPr>
            <a:r>
              <a:rPr lang="fr-FR" dirty="0" smtClean="0"/>
              <a:t>Des </a:t>
            </a:r>
            <a:r>
              <a:rPr lang="fr-FR" b="1" dirty="0" smtClean="0">
                <a:solidFill>
                  <a:srgbClr val="922B3C"/>
                </a:solidFill>
              </a:rPr>
              <a:t>sanctions civiles </a:t>
            </a:r>
            <a:r>
              <a:rPr lang="fr-FR" dirty="0" smtClean="0"/>
              <a:t>(articles 1382 et suivants du Code civil) : Dommages-intérêts en fonction du préjudice causé aux personnes concernées</a:t>
            </a:r>
          </a:p>
          <a:p>
            <a:pPr>
              <a:spcAft>
                <a:spcPts val="1200"/>
              </a:spcAft>
            </a:pPr>
            <a:r>
              <a:rPr lang="fr-FR" dirty="0" smtClean="0"/>
              <a:t>Des </a:t>
            </a:r>
            <a:r>
              <a:rPr lang="fr-FR" b="1" dirty="0" smtClean="0">
                <a:solidFill>
                  <a:srgbClr val="922B3C"/>
                </a:solidFill>
              </a:rPr>
              <a:t>sanctions administratives </a:t>
            </a:r>
            <a:r>
              <a:rPr lang="fr-FR" dirty="0" smtClean="0"/>
              <a:t>associées aux pouvoirs conférés à la CNIL </a:t>
            </a:r>
          </a:p>
          <a:p>
            <a:pPr lvl="1">
              <a:spcAft>
                <a:spcPts val="1200"/>
              </a:spcAft>
            </a:pPr>
            <a:r>
              <a:rPr lang="fr-FR" dirty="0" smtClean="0"/>
              <a:t>Pouvoir d’injonction de cesser le traitement pour les fichiers soumis à déclaration ou de retrait de l’autorisation accordée </a:t>
            </a:r>
          </a:p>
          <a:p>
            <a:pPr lvl="1">
              <a:spcAft>
                <a:spcPts val="1200"/>
              </a:spcAft>
            </a:pPr>
            <a:r>
              <a:rPr lang="fr-FR" dirty="0" smtClean="0"/>
              <a:t>Pouvoir de sanction pécuniaire</a:t>
            </a:r>
          </a:p>
          <a:p>
            <a:pPr lvl="1">
              <a:spcAft>
                <a:spcPts val="1200"/>
              </a:spcAft>
            </a:pPr>
            <a:r>
              <a:rPr lang="fr-FR" dirty="0" smtClean="0"/>
              <a:t>Procédure d’urgence : pouvoir d’interruption de la mise en œuvre du traitement ou de verrouillage des données (3 mois)</a:t>
            </a:r>
          </a:p>
          <a:p>
            <a:pPr lvl="1">
              <a:spcAft>
                <a:spcPts val="1200"/>
              </a:spcAft>
            </a:pPr>
            <a:r>
              <a:rPr lang="fr-FR" dirty="0" smtClean="0"/>
              <a:t>Mesures de publicité des avertissements et, en cas de mauvaise foi, pour les autres sanctions </a:t>
            </a:r>
            <a:endParaRPr lang="fr-FR" dirty="0"/>
          </a:p>
        </p:txBody>
      </p:sp>
      <p:sp>
        <p:nvSpPr>
          <p:cNvPr id="10" name="Espace réservé du texte 9"/>
          <p:cNvSpPr>
            <a:spLocks noGrp="1"/>
          </p:cNvSpPr>
          <p:nvPr>
            <p:ph type="body" sz="quarter" idx="10"/>
          </p:nvPr>
        </p:nvSpPr>
        <p:spPr/>
        <p:txBody>
          <a:bodyPr/>
          <a:lstStyle/>
          <a:p>
            <a:r>
              <a:rPr lang="fr-FR" dirty="0"/>
              <a:t> </a:t>
            </a:r>
            <a:r>
              <a:rPr lang="fr-FR" dirty="0" smtClean="0"/>
              <a:t>       Le </a:t>
            </a:r>
            <a:r>
              <a:rPr lang="fr-FR" dirty="0"/>
              <a:t>rôle de la CNIL : La protection des données à caractère personnel</a:t>
            </a:r>
          </a:p>
        </p:txBody>
      </p:sp>
      <p:sp>
        <p:nvSpPr>
          <p:cNvPr id="3" name="Espace réservé de la date 2"/>
          <p:cNvSpPr>
            <a:spLocks noGrp="1"/>
          </p:cNvSpPr>
          <p:nvPr>
            <p:ph type="dt" sz="half" idx="11"/>
          </p:nvPr>
        </p:nvSpPr>
        <p:spPr/>
        <p:txBody>
          <a:bodyPr/>
          <a:lstStyle/>
          <a:p>
            <a:fld id="{4A276061-0C96-42CC-A57F-45E874EB7B29}" type="datetime1">
              <a:rPr lang="fr-FR" smtClean="0"/>
              <a:pPr/>
              <a:t>04/11/2022</a:t>
            </a:fld>
            <a:endParaRPr lang="fr-FR" dirty="0"/>
          </a:p>
        </p:txBody>
      </p:sp>
      <p:sp>
        <p:nvSpPr>
          <p:cNvPr id="5" name="Espace réservé du pied de page 4"/>
          <p:cNvSpPr>
            <a:spLocks noGrp="1"/>
          </p:cNvSpPr>
          <p:nvPr>
            <p:ph type="ftr" sz="quarter" idx="12"/>
          </p:nvPr>
        </p:nvSpPr>
        <p:spPr/>
        <p:txBody>
          <a:bodyPr/>
          <a:lstStyle/>
          <a:p>
            <a:r>
              <a:rPr lang="fr-FR" smtClean="0"/>
              <a:t>Sensibilisation et initiation à la cybersécurité</a:t>
            </a:r>
            <a:endParaRPr lang="fr-FR"/>
          </a:p>
        </p:txBody>
      </p:sp>
      <p:sp>
        <p:nvSpPr>
          <p:cNvPr id="61444" name="Rectangle 4"/>
          <p:cNvSpPr>
            <a:spLocks noChangeArrowheads="1"/>
          </p:cNvSpPr>
          <p:nvPr/>
        </p:nvSpPr>
        <p:spPr bwMode="auto">
          <a:xfrm>
            <a:off x="4186882" y="1700585"/>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Les différents risques et sanctions en cas de manquements aux différentes obligations </a:t>
            </a:r>
          </a:p>
        </p:txBody>
      </p:sp>
      <p:pic>
        <p:nvPicPr>
          <p:cNvPr id="61445" name="Picture 2" descr="Logo CN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170" y="1700585"/>
            <a:ext cx="1190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265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84218" y="2338251"/>
            <a:ext cx="8921932" cy="1077218"/>
          </a:xfrm>
          <a:prstGeom prst="rect">
            <a:avLst/>
          </a:prstGeom>
          <a:noFill/>
        </p:spPr>
        <p:txBody>
          <a:bodyPr wrap="square" rtlCol="0">
            <a:spAutoFit/>
          </a:bodyPr>
          <a:lstStyle/>
          <a:p>
            <a:r>
              <a:rPr lang="fr-FR" sz="3200" b="1" dirty="0">
                <a:solidFill>
                  <a:srgbClr val="FF0000"/>
                </a:solidFill>
              </a:rPr>
              <a:t>https://www.cybermalveillance.gouv.fr/tous-nos-contenus/kit-de-sensibilisation</a:t>
            </a:r>
          </a:p>
        </p:txBody>
      </p:sp>
      <p:pic>
        <p:nvPicPr>
          <p:cNvPr id="4" name="Image 3"/>
          <p:cNvPicPr>
            <a:picLocks noChangeAspect="1"/>
          </p:cNvPicPr>
          <p:nvPr/>
        </p:nvPicPr>
        <p:blipFill>
          <a:blip r:embed="rId2"/>
          <a:stretch>
            <a:fillRect/>
          </a:stretch>
        </p:blipFill>
        <p:spPr>
          <a:xfrm>
            <a:off x="5318897" y="3695156"/>
            <a:ext cx="5771470" cy="2382893"/>
          </a:xfrm>
          <a:prstGeom prst="rect">
            <a:avLst/>
          </a:prstGeom>
        </p:spPr>
      </p:pic>
      <p:pic>
        <p:nvPicPr>
          <p:cNvPr id="5" name="Image 4"/>
          <p:cNvPicPr>
            <a:picLocks noChangeAspect="1"/>
          </p:cNvPicPr>
          <p:nvPr/>
        </p:nvPicPr>
        <p:blipFill>
          <a:blip r:embed="rId3"/>
          <a:stretch>
            <a:fillRect/>
          </a:stretch>
        </p:blipFill>
        <p:spPr>
          <a:xfrm>
            <a:off x="3889601" y="964104"/>
            <a:ext cx="4138549" cy="1234304"/>
          </a:xfrm>
          <a:prstGeom prst="rect">
            <a:avLst/>
          </a:prstGeom>
        </p:spPr>
      </p:pic>
    </p:spTree>
    <p:extLst>
      <p:ext uri="{BB962C8B-B14F-4D97-AF65-F5344CB8AC3E}">
        <p14:creationId xmlns:p14="http://schemas.microsoft.com/office/powerpoint/2010/main" val="2254131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5069" y="1472236"/>
            <a:ext cx="8158688" cy="1822514"/>
          </a:xfrm>
        </p:spPr>
        <p:txBody>
          <a:bodyPr/>
          <a:lstStyle/>
          <a:p>
            <a:r>
              <a:rPr lang="fr-FR" dirty="0" smtClean="0"/>
              <a:t>Valérie LESOEUR</a:t>
            </a:r>
            <a:br>
              <a:rPr lang="fr-FR" dirty="0" smtClean="0"/>
            </a:br>
            <a:r>
              <a:rPr lang="fr-FR" b="1" dirty="0" smtClean="0"/>
              <a:t>vlesoeur@departement86.fr</a:t>
            </a:r>
            <a:endParaRPr lang="fr-FR" b="1" dirty="0"/>
          </a:p>
        </p:txBody>
      </p:sp>
      <p:sp>
        <p:nvSpPr>
          <p:cNvPr id="3" name="Espace réservé du texte 2"/>
          <p:cNvSpPr>
            <a:spLocks noGrp="1"/>
          </p:cNvSpPr>
          <p:nvPr>
            <p:ph type="body" idx="1"/>
          </p:nvPr>
        </p:nvSpPr>
        <p:spPr>
          <a:xfrm>
            <a:off x="2015067" y="955293"/>
            <a:ext cx="8158690" cy="516943"/>
          </a:xfrm>
        </p:spPr>
        <p:txBody>
          <a:bodyPr/>
          <a:lstStyle/>
          <a:p>
            <a:r>
              <a:rPr lang="fr-FR" dirty="0" smtClean="0"/>
              <a:t>MERCI DE VOTRE ATTENTION</a:t>
            </a:r>
            <a:endParaRPr lang="fr-FR" dirty="0"/>
          </a:p>
        </p:txBody>
      </p:sp>
      <p:sp>
        <p:nvSpPr>
          <p:cNvPr id="4" name="Titre 1"/>
          <p:cNvSpPr txBox="1">
            <a:spLocks/>
          </p:cNvSpPr>
          <p:nvPr/>
        </p:nvSpPr>
        <p:spPr>
          <a:xfrm>
            <a:off x="2298098" y="4071745"/>
            <a:ext cx="8158688" cy="1537792"/>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Vanessa BRUNETEAU</a:t>
            </a:r>
            <a:br>
              <a:rPr lang="fr-FR" dirty="0" smtClean="0"/>
            </a:br>
            <a:r>
              <a:rPr lang="fr-FR" b="1" dirty="0" smtClean="0"/>
              <a:t>vbruneteau@departement86.fr</a:t>
            </a:r>
            <a:endParaRPr lang="fr-FR" b="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795" y="1472236"/>
            <a:ext cx="1704546" cy="88889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63" y="4043206"/>
            <a:ext cx="2392305" cy="797435"/>
          </a:xfrm>
          <a:prstGeom prst="rect">
            <a:avLst/>
          </a:prstGeom>
        </p:spPr>
      </p:pic>
    </p:spTree>
    <p:extLst>
      <p:ext uri="{BB962C8B-B14F-4D97-AF65-F5344CB8AC3E}">
        <p14:creationId xmlns:p14="http://schemas.microsoft.com/office/powerpoint/2010/main" val="293829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dirty="0"/>
              <a:t>1. Les enjeux de la sécurité </a:t>
            </a:r>
            <a:endParaRPr lang="fr-FR" altLang="fr-FR" dirty="0" smtClean="0"/>
          </a:p>
        </p:txBody>
      </p:sp>
      <p:sp>
        <p:nvSpPr>
          <p:cNvPr id="2" name="Espace réservé de la date 1"/>
          <p:cNvSpPr>
            <a:spLocks noGrp="1"/>
          </p:cNvSpPr>
          <p:nvPr>
            <p:ph type="dt" sz="half" idx="11"/>
          </p:nvPr>
        </p:nvSpPr>
        <p:spPr>
          <a:xfrm>
            <a:off x="4943872" y="6448753"/>
            <a:ext cx="1008112" cy="365125"/>
          </a:xfrm>
        </p:spPr>
        <p:txBody>
          <a:bodyPr/>
          <a:lstStyle/>
          <a:p>
            <a:fld id="{DD3969BA-FBDB-4A76-BE08-5031718199A7}" type="datetime1">
              <a:rPr lang="fr-FR" smtClean="0"/>
              <a:t>04/11/2022</a:t>
            </a:fld>
            <a:endParaRPr lang="fr-FR" dirty="0"/>
          </a:p>
        </p:txBody>
      </p:sp>
      <p:sp>
        <p:nvSpPr>
          <p:cNvPr id="3" name="Espace réservé du pied de page 2"/>
          <p:cNvSpPr>
            <a:spLocks noGrp="1"/>
          </p:cNvSpPr>
          <p:nvPr>
            <p:ph type="ftr" sz="quarter" idx="12"/>
          </p:nvPr>
        </p:nvSpPr>
        <p:spPr>
          <a:xfrm>
            <a:off x="6023992" y="6448753"/>
            <a:ext cx="3031976" cy="365125"/>
          </a:xfrm>
        </p:spPr>
        <p:txBody>
          <a:bodyPr/>
          <a:lstStyle/>
          <a:p>
            <a:r>
              <a:rPr lang="fr-FR" smtClean="0"/>
              <a:t>Sensibilisation et initiation à la cybersécurité</a:t>
            </a:r>
            <a:endParaRPr lang="fr-FR" dirty="0"/>
          </a:p>
        </p:txBody>
      </p:sp>
      <p:sp>
        <p:nvSpPr>
          <p:cNvPr id="4" name="Espace réservé du numéro de diapositive 3"/>
          <p:cNvSpPr>
            <a:spLocks noGrp="1"/>
          </p:cNvSpPr>
          <p:nvPr>
            <p:ph type="sldNum" sz="quarter" idx="13"/>
          </p:nvPr>
        </p:nvSpPr>
        <p:spPr>
          <a:xfrm>
            <a:off x="10200456" y="6448753"/>
            <a:ext cx="432048" cy="365125"/>
          </a:xfrm>
        </p:spPr>
        <p:txBody>
          <a:bodyPr/>
          <a:lstStyle/>
          <a:p>
            <a:fld id="{DAC45385-D604-40AE-9F53-03BDB8FC03CC}" type="slidenum">
              <a:rPr lang="fr-FR" smtClean="0"/>
              <a:pPr/>
              <a:t>3</a:t>
            </a:fld>
            <a:endParaRPr lang="fr-FR" dirty="0"/>
          </a:p>
        </p:txBody>
      </p:sp>
      <p:sp>
        <p:nvSpPr>
          <p:cNvPr id="17" name="Espace réservé du texte 16"/>
          <p:cNvSpPr>
            <a:spLocks noGrp="1"/>
          </p:cNvSpPr>
          <p:nvPr>
            <p:ph type="body" sz="quarter" idx="10"/>
          </p:nvPr>
        </p:nvSpPr>
        <p:spPr/>
        <p:txBody>
          <a:bodyPr/>
          <a:lstStyle/>
          <a:p>
            <a:r>
              <a:rPr lang="fr-FR" altLang="fr-FR" dirty="0"/>
              <a:t> </a:t>
            </a:r>
            <a:r>
              <a:rPr lang="fr-FR" altLang="fr-FR" dirty="0" smtClean="0"/>
              <a:t>    Quelques exemples d’attaques</a:t>
            </a:r>
            <a:endParaRPr lang="fr-FR" dirty="0"/>
          </a:p>
        </p:txBody>
      </p:sp>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95450"/>
            <a:ext cx="2249488"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4509121"/>
            <a:ext cx="3435350" cy="68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1" y="1681162"/>
            <a:ext cx="2913063" cy="174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2184" y="4043364"/>
            <a:ext cx="2870200" cy="242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1904" y="4511378"/>
            <a:ext cx="2481262"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3129584"/>
            <a:ext cx="5197475" cy="137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9601" y="1560266"/>
            <a:ext cx="3611563" cy="143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8089" y="2996952"/>
            <a:ext cx="3762375" cy="83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5157192"/>
            <a:ext cx="3219450" cy="133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440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altLang="fr-FR" dirty="0"/>
              <a:t>1. Les enjeux de la sécurité des S.I.</a:t>
            </a:r>
            <a:endParaRPr lang="fr-FR" altLang="fr-FR" dirty="0" smtClean="0"/>
          </a:p>
        </p:txBody>
      </p:sp>
      <p:sp>
        <p:nvSpPr>
          <p:cNvPr id="2" name="Espace réservé de la date 1"/>
          <p:cNvSpPr>
            <a:spLocks noGrp="1"/>
          </p:cNvSpPr>
          <p:nvPr>
            <p:ph type="dt" sz="half" idx="11"/>
          </p:nvPr>
        </p:nvSpPr>
        <p:spPr>
          <a:xfrm>
            <a:off x="4943872" y="6448753"/>
            <a:ext cx="1008112" cy="365125"/>
          </a:xfrm>
        </p:spPr>
        <p:txBody>
          <a:bodyPr/>
          <a:lstStyle/>
          <a:p>
            <a:fld id="{CC68D01B-A799-47AA-8B1B-682F8642C4F8}" type="datetime1">
              <a:rPr lang="fr-FR" smtClean="0"/>
              <a:t>04/11/2022</a:t>
            </a:fld>
            <a:endParaRPr lang="fr-FR" dirty="0"/>
          </a:p>
        </p:txBody>
      </p:sp>
      <p:sp>
        <p:nvSpPr>
          <p:cNvPr id="3" name="Espace réservé du pied de page 2"/>
          <p:cNvSpPr>
            <a:spLocks noGrp="1"/>
          </p:cNvSpPr>
          <p:nvPr>
            <p:ph type="ftr" sz="quarter" idx="12"/>
          </p:nvPr>
        </p:nvSpPr>
        <p:spPr>
          <a:xfrm>
            <a:off x="6023992" y="6448753"/>
            <a:ext cx="3031976" cy="365125"/>
          </a:xfrm>
        </p:spPr>
        <p:txBody>
          <a:bodyPr/>
          <a:lstStyle/>
          <a:p>
            <a:r>
              <a:rPr lang="fr-FR" smtClean="0"/>
              <a:t>Sensibilisation et initiation à la cybersécurité</a:t>
            </a:r>
            <a:endParaRPr lang="fr-FR" dirty="0"/>
          </a:p>
        </p:txBody>
      </p:sp>
      <p:sp>
        <p:nvSpPr>
          <p:cNvPr id="4" name="Espace réservé du numéro de diapositive 3"/>
          <p:cNvSpPr>
            <a:spLocks noGrp="1"/>
          </p:cNvSpPr>
          <p:nvPr>
            <p:ph type="sldNum" sz="quarter" idx="13"/>
          </p:nvPr>
        </p:nvSpPr>
        <p:spPr>
          <a:xfrm>
            <a:off x="10200456" y="6448753"/>
            <a:ext cx="432048" cy="365125"/>
          </a:xfrm>
        </p:spPr>
        <p:txBody>
          <a:bodyPr/>
          <a:lstStyle/>
          <a:p>
            <a:fld id="{DAC45385-D604-40AE-9F53-03BDB8FC03CC}" type="slidenum">
              <a:rPr lang="fr-FR" smtClean="0"/>
              <a:pPr/>
              <a:t>4</a:t>
            </a:fld>
            <a:endParaRPr lang="fr-FR" dirty="0"/>
          </a:p>
        </p:txBody>
      </p:sp>
      <p:sp>
        <p:nvSpPr>
          <p:cNvPr id="16" name="Espace réservé du texte 15"/>
          <p:cNvSpPr>
            <a:spLocks noGrp="1"/>
          </p:cNvSpPr>
          <p:nvPr>
            <p:ph type="body" sz="quarter" idx="10"/>
          </p:nvPr>
        </p:nvSpPr>
        <p:spPr/>
        <p:txBody>
          <a:bodyPr/>
          <a:lstStyle/>
          <a:p>
            <a:r>
              <a:rPr lang="fr-FR" altLang="fr-FR" dirty="0" smtClean="0"/>
              <a:t>Quelques exemples d’attaques</a:t>
            </a:r>
            <a:endParaRPr lang="fr-FR" dirty="0" smtClean="0"/>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2535932"/>
            <a:ext cx="43846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1508" y="1628800"/>
            <a:ext cx="31686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5521" y="1633463"/>
            <a:ext cx="944563" cy="80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4722" y="3745458"/>
            <a:ext cx="3025775"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9497" y="5687144"/>
            <a:ext cx="324961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8547" y="3605939"/>
            <a:ext cx="3151510" cy="224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9857" y="3444900"/>
            <a:ext cx="2473325" cy="279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6081" y="5411537"/>
            <a:ext cx="3806453" cy="1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a:xfrm>
            <a:off x="7534722" y="1108770"/>
            <a:ext cx="3025775" cy="2608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32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dirty="0"/>
              <a:t>3. Notions de vulnérabilité, menace, attaque</a:t>
            </a:r>
            <a:endParaRPr lang="fr-FR" altLang="fr-FR" dirty="0" smtClean="0"/>
          </a:p>
        </p:txBody>
      </p:sp>
      <p:sp>
        <p:nvSpPr>
          <p:cNvPr id="16" name="Espace réservé du contenu 2"/>
          <p:cNvSpPr>
            <a:spLocks noGrp="1"/>
          </p:cNvSpPr>
          <p:nvPr>
            <p:ph idx="1"/>
          </p:nvPr>
        </p:nvSpPr>
        <p:spPr>
          <a:xfrm>
            <a:off x="1168182" y="1643233"/>
            <a:ext cx="9601196" cy="3318936"/>
          </a:xfrm>
        </p:spPr>
        <p:txBody>
          <a:bodyPr/>
          <a:lstStyle/>
          <a:p>
            <a:r>
              <a:rPr lang="fr-FR" b="1" dirty="0" smtClean="0">
                <a:solidFill>
                  <a:srgbClr val="922B3C"/>
                </a:solidFill>
              </a:rPr>
              <a:t>Menace</a:t>
            </a:r>
          </a:p>
          <a:p>
            <a:r>
              <a:rPr lang="fr-FR" sz="1800" b="1" dirty="0">
                <a:solidFill>
                  <a:srgbClr val="922B3C"/>
                </a:solidFill>
              </a:rPr>
              <a:t>Cause </a:t>
            </a:r>
            <a:r>
              <a:rPr lang="fr-FR" sz="1800" b="1" i="1" dirty="0">
                <a:solidFill>
                  <a:srgbClr val="922B3C"/>
                </a:solidFill>
              </a:rPr>
              <a:t>potentielle</a:t>
            </a:r>
            <a:r>
              <a:rPr lang="fr-FR" sz="1800" b="1" dirty="0">
                <a:solidFill>
                  <a:srgbClr val="922B3C"/>
                </a:solidFill>
              </a:rPr>
              <a:t> d’un incident</a:t>
            </a:r>
            <a:r>
              <a:rPr lang="fr-FR" sz="1800" dirty="0"/>
              <a:t>, qui pourrait entrainer des dommages sur un bien si cette menace se concrétisait.</a:t>
            </a:r>
          </a:p>
        </p:txBody>
      </p:sp>
      <p:sp>
        <p:nvSpPr>
          <p:cNvPr id="10" name="Espace réservé du texte 9"/>
          <p:cNvSpPr>
            <a:spLocks noGrp="1"/>
          </p:cNvSpPr>
          <p:nvPr>
            <p:ph type="body" sz="quarter" idx="10"/>
          </p:nvPr>
        </p:nvSpPr>
        <p:spPr/>
        <p:txBody>
          <a:bodyPr/>
          <a:lstStyle/>
          <a:p>
            <a:r>
              <a:rPr lang="fr-FR" dirty="0"/>
              <a:t> </a:t>
            </a:r>
            <a:r>
              <a:rPr lang="fr-FR" dirty="0" smtClean="0"/>
              <a:t>     Notion </a:t>
            </a:r>
            <a:r>
              <a:rPr lang="fr-FR" dirty="0"/>
              <a:t>de « </a:t>
            </a:r>
            <a:r>
              <a:rPr lang="fr-FR" dirty="0" smtClean="0"/>
              <a:t>Menace</a:t>
            </a:r>
            <a:r>
              <a:rPr lang="fr-FR" dirty="0"/>
              <a:t> </a:t>
            </a:r>
            <a:r>
              <a:rPr lang="fr-FR" dirty="0" smtClean="0"/>
              <a:t>»</a:t>
            </a:r>
            <a:endParaRPr lang="fr-FR" dirty="0"/>
          </a:p>
        </p:txBody>
      </p:sp>
      <p:sp>
        <p:nvSpPr>
          <p:cNvPr id="2" name="Espace réservé de la date 1"/>
          <p:cNvSpPr>
            <a:spLocks noGrp="1"/>
          </p:cNvSpPr>
          <p:nvPr>
            <p:ph type="dt" sz="half" idx="11"/>
          </p:nvPr>
        </p:nvSpPr>
        <p:spPr/>
        <p:txBody>
          <a:bodyPr/>
          <a:lstStyle/>
          <a:p>
            <a:fld id="{586C9ECC-9595-4B7B-874F-6B91E99BCA98}" type="datetime1">
              <a:rPr lang="fr-FR" smtClean="0"/>
              <a:pPr/>
              <a:t>04/11/2022</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grpSp>
        <p:nvGrpSpPr>
          <p:cNvPr id="11" name="Groupe 10"/>
          <p:cNvGrpSpPr/>
          <p:nvPr/>
        </p:nvGrpSpPr>
        <p:grpSpPr>
          <a:xfrm>
            <a:off x="2397888" y="2433984"/>
            <a:ext cx="7788113" cy="3814416"/>
            <a:chOff x="611560" y="2672209"/>
            <a:chExt cx="7788113" cy="3814416"/>
          </a:xfrm>
        </p:grpSpPr>
        <p:sp>
          <p:nvSpPr>
            <p:cNvPr id="7" name="Cadre 6"/>
            <p:cNvSpPr/>
            <p:nvPr/>
          </p:nvSpPr>
          <p:spPr>
            <a:xfrm>
              <a:off x="3635747" y="3560267"/>
              <a:ext cx="1728788" cy="1728787"/>
            </a:xfrm>
            <a:prstGeom prst="frame">
              <a:avLst>
                <a:gd name="adj1" fmla="val 7209"/>
              </a:avLst>
            </a:prstGeom>
            <a:solidFill>
              <a:schemeClr val="bg1">
                <a:lumMod val="85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385" y="3963492"/>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702" name="Groupe 4"/>
            <p:cNvGrpSpPr>
              <a:grpSpLocks/>
            </p:cNvGrpSpPr>
            <p:nvPr/>
          </p:nvGrpSpPr>
          <p:grpSpPr bwMode="auto">
            <a:xfrm rot="2300584">
              <a:off x="2456235" y="3766642"/>
              <a:ext cx="538162" cy="509587"/>
              <a:chOff x="2605635" y="3854698"/>
              <a:chExt cx="538906" cy="510406"/>
            </a:xfrm>
          </p:grpSpPr>
          <p:sp>
            <p:nvSpPr>
              <p:cNvPr id="4" name="Arc 3"/>
              <p:cNvSpPr/>
              <p:nvPr/>
            </p:nvSpPr>
            <p:spPr>
              <a:xfrm>
                <a:off x="2771989" y="4005328"/>
                <a:ext cx="214609" cy="21465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Arc 23"/>
              <p:cNvSpPr/>
              <p:nvPr/>
            </p:nvSpPr>
            <p:spPr>
              <a:xfrm>
                <a:off x="2719529" y="3954446"/>
                <a:ext cx="319528" cy="31642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Arc 24"/>
              <p:cNvSpPr/>
              <p:nvPr/>
            </p:nvSpPr>
            <p:spPr>
              <a:xfrm>
                <a:off x="2681484" y="3903874"/>
                <a:ext cx="408551"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6" name="Arc 25"/>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grpSp>
          <p:nvGrpSpPr>
            <p:cNvPr id="29703" name="Groupe 26"/>
            <p:cNvGrpSpPr>
              <a:grpSpLocks/>
            </p:cNvGrpSpPr>
            <p:nvPr/>
          </p:nvGrpSpPr>
          <p:grpSpPr bwMode="auto">
            <a:xfrm rot="1046279">
              <a:off x="2903910" y="4882654"/>
              <a:ext cx="539750" cy="509588"/>
              <a:chOff x="2605635" y="3854698"/>
              <a:chExt cx="538906" cy="510406"/>
            </a:xfrm>
          </p:grpSpPr>
          <p:sp>
            <p:nvSpPr>
              <p:cNvPr id="28" name="Arc 27"/>
              <p:cNvSpPr/>
              <p:nvPr/>
            </p:nvSpPr>
            <p:spPr>
              <a:xfrm>
                <a:off x="2767307" y="4002573"/>
                <a:ext cx="215562" cy="21465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9" name="Arc 28"/>
              <p:cNvSpPr/>
              <p:nvPr/>
            </p:nvSpPr>
            <p:spPr>
              <a:xfrm>
                <a:off x="2715001" y="3951692"/>
                <a:ext cx="320174" cy="31641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0" name="Arc 29"/>
              <p:cNvSpPr/>
              <p:nvPr/>
            </p:nvSpPr>
            <p:spPr>
              <a:xfrm>
                <a:off x="2677944" y="3900054"/>
                <a:ext cx="408935"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1" name="Arc 30"/>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grpSp>
          <p:nvGrpSpPr>
            <p:cNvPr id="29704" name="Groupe 31"/>
            <p:cNvGrpSpPr>
              <a:grpSpLocks/>
            </p:cNvGrpSpPr>
            <p:nvPr/>
          </p:nvGrpSpPr>
          <p:grpSpPr bwMode="auto">
            <a:xfrm rot="-1310828">
              <a:off x="3899272" y="5470029"/>
              <a:ext cx="538163" cy="509588"/>
              <a:chOff x="2605635" y="3854698"/>
              <a:chExt cx="538906" cy="510406"/>
            </a:xfrm>
          </p:grpSpPr>
          <p:sp>
            <p:nvSpPr>
              <p:cNvPr id="33" name="Arc 32"/>
              <p:cNvSpPr/>
              <p:nvPr/>
            </p:nvSpPr>
            <p:spPr>
              <a:xfrm>
                <a:off x="2772509" y="3999328"/>
                <a:ext cx="214609"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4" name="Arc 33"/>
              <p:cNvSpPr/>
              <p:nvPr/>
            </p:nvSpPr>
            <p:spPr>
              <a:xfrm>
                <a:off x="2720050" y="3948447"/>
                <a:ext cx="319528" cy="31642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5" name="Arc 34"/>
              <p:cNvSpPr/>
              <p:nvPr/>
            </p:nvSpPr>
            <p:spPr>
              <a:xfrm>
                <a:off x="2677901" y="3898328"/>
                <a:ext cx="408551"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6" name="Arc 35"/>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grpSp>
          <p:nvGrpSpPr>
            <p:cNvPr id="29705" name="Groupe 36"/>
            <p:cNvGrpSpPr>
              <a:grpSpLocks/>
            </p:cNvGrpSpPr>
            <p:nvPr/>
          </p:nvGrpSpPr>
          <p:grpSpPr bwMode="auto">
            <a:xfrm rot="-8067743">
              <a:off x="5562973" y="3790454"/>
              <a:ext cx="538162" cy="509587"/>
              <a:chOff x="2605635" y="3854698"/>
              <a:chExt cx="538906" cy="510406"/>
            </a:xfrm>
          </p:grpSpPr>
          <p:sp>
            <p:nvSpPr>
              <p:cNvPr id="38" name="Arc 37"/>
              <p:cNvSpPr/>
              <p:nvPr/>
            </p:nvSpPr>
            <p:spPr>
              <a:xfrm>
                <a:off x="2777910" y="4003601"/>
                <a:ext cx="214609"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9" name="Arc 38"/>
              <p:cNvSpPr/>
              <p:nvPr/>
            </p:nvSpPr>
            <p:spPr>
              <a:xfrm>
                <a:off x="2725451" y="3952719"/>
                <a:ext cx="319528" cy="31642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0" name="Arc 39"/>
              <p:cNvSpPr/>
              <p:nvPr/>
            </p:nvSpPr>
            <p:spPr>
              <a:xfrm>
                <a:off x="2681496" y="3903655"/>
                <a:ext cx="408551"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1" name="Arc 40"/>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grpSp>
          <p:nvGrpSpPr>
            <p:cNvPr id="29706" name="Groupe 41"/>
            <p:cNvGrpSpPr>
              <a:grpSpLocks/>
            </p:cNvGrpSpPr>
            <p:nvPr/>
          </p:nvGrpSpPr>
          <p:grpSpPr bwMode="auto">
            <a:xfrm rot="9123354">
              <a:off x="5030061" y="2950667"/>
              <a:ext cx="539750" cy="509587"/>
              <a:chOff x="2215944" y="3647327"/>
              <a:chExt cx="538906" cy="510406"/>
            </a:xfrm>
          </p:grpSpPr>
          <p:sp>
            <p:nvSpPr>
              <p:cNvPr id="43" name="Arc 42"/>
              <p:cNvSpPr/>
              <p:nvPr/>
            </p:nvSpPr>
            <p:spPr>
              <a:xfrm>
                <a:off x="2381645" y="3804544"/>
                <a:ext cx="215562"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4" name="Arc 43"/>
              <p:cNvSpPr/>
              <p:nvPr/>
            </p:nvSpPr>
            <p:spPr>
              <a:xfrm>
                <a:off x="2329339" y="3753664"/>
                <a:ext cx="320173" cy="31642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5" name="Arc 44"/>
              <p:cNvSpPr/>
              <p:nvPr/>
            </p:nvSpPr>
            <p:spPr>
              <a:xfrm>
                <a:off x="2296216" y="3694055"/>
                <a:ext cx="408935"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6" name="Arc 45"/>
              <p:cNvSpPr/>
              <p:nvPr/>
            </p:nvSpPr>
            <p:spPr>
              <a:xfrm>
                <a:off x="2215944" y="3647327"/>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cxnSp>
          <p:nvCxnSpPr>
            <p:cNvPr id="47" name="Connecteur droit avec flèche 46"/>
            <p:cNvCxnSpPr/>
            <p:nvPr/>
          </p:nvCxnSpPr>
          <p:spPr>
            <a:xfrm flipV="1">
              <a:off x="2211760" y="5454154"/>
              <a:ext cx="393700" cy="357188"/>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2021260" y="4388942"/>
              <a:ext cx="190500" cy="1333500"/>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V="1">
              <a:off x="2211760" y="5922467"/>
              <a:ext cx="1295400" cy="176212"/>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sp>
          <p:nvSpPr>
            <p:cNvPr id="29710" name="ZoneTexte 49"/>
            <p:cNvSpPr txBox="1">
              <a:spLocks noChangeArrowheads="1"/>
            </p:cNvSpPr>
            <p:nvPr/>
          </p:nvSpPr>
          <p:spPr bwMode="auto">
            <a:xfrm>
              <a:off x="611560" y="5722442"/>
              <a:ext cx="1744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dirty="0">
                  <a:latin typeface="Arial" panose="020B0604020202020204" pitchFamily="34" charset="0"/>
                  <a:cs typeface="Arial" panose="020B0604020202020204" pitchFamily="34" charset="0"/>
                </a:rPr>
                <a:t>Menaces</a:t>
              </a:r>
              <a:endParaRPr lang="fr-FR" altLang="fr-FR" sz="1200" dirty="0">
                <a:latin typeface="Arial" panose="020B0604020202020204" pitchFamily="34" charset="0"/>
                <a:cs typeface="Arial" panose="020B0604020202020204" pitchFamily="34" charset="0"/>
              </a:endParaRPr>
            </a:p>
          </p:txBody>
        </p:sp>
        <p:pic>
          <p:nvPicPr>
            <p:cNvPr id="29711" name="Picture 133" descr="ang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322" y="3792042"/>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5" descr="C:\Users\dqtx9708\Pictures\Icones\Vir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447" y="5662117"/>
              <a:ext cx="5635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210" y="4865192"/>
              <a:ext cx="446087" cy="44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9297" y="5289054"/>
              <a:ext cx="447675"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15" name="Picture 42" descr="bom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2647" y="4915992"/>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42" descr="bom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8547" y="5335092"/>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7" name="ZoneTexte 2"/>
            <p:cNvSpPr txBox="1">
              <a:spLocks noChangeArrowheads="1"/>
            </p:cNvSpPr>
            <p:nvPr/>
          </p:nvSpPr>
          <p:spPr bwMode="auto">
            <a:xfrm>
              <a:off x="3456329" y="6209626"/>
              <a:ext cx="16200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latin typeface="Arial" panose="020B0604020202020204" pitchFamily="34" charset="0"/>
                  <a:cs typeface="Arial" panose="020B0604020202020204" pitchFamily="34" charset="0"/>
                </a:rPr>
                <a:t>Code malveillant</a:t>
              </a:r>
            </a:p>
          </p:txBody>
        </p:sp>
        <p:sp>
          <p:nvSpPr>
            <p:cNvPr id="29718" name="ZoneTexte 61"/>
            <p:cNvSpPr txBox="1">
              <a:spLocks noChangeArrowheads="1"/>
            </p:cNvSpPr>
            <p:nvPr/>
          </p:nvSpPr>
          <p:spPr bwMode="auto">
            <a:xfrm>
              <a:off x="5534732" y="3231088"/>
              <a:ext cx="28649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latin typeface="Arial" panose="020B0604020202020204" pitchFamily="34" charset="0"/>
                  <a:cs typeface="Arial" panose="020B0604020202020204" pitchFamily="34" charset="0"/>
                </a:rPr>
                <a:t>Personnes extérieures malveillantes</a:t>
              </a:r>
            </a:p>
          </p:txBody>
        </p:sp>
        <p:sp>
          <p:nvSpPr>
            <p:cNvPr id="29719" name="ZoneTexte 62"/>
            <p:cNvSpPr txBox="1">
              <a:spLocks noChangeArrowheads="1"/>
            </p:cNvSpPr>
            <p:nvPr/>
          </p:nvSpPr>
          <p:spPr bwMode="auto">
            <a:xfrm>
              <a:off x="2503780" y="4568329"/>
              <a:ext cx="1131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latin typeface="Arial" panose="020B0604020202020204" pitchFamily="34" charset="0"/>
                  <a:cs typeface="Arial" panose="020B0604020202020204" pitchFamily="34" charset="0"/>
                </a:rPr>
                <a:t>Perte de service</a:t>
              </a:r>
            </a:p>
          </p:txBody>
        </p:sp>
        <p:sp>
          <p:nvSpPr>
            <p:cNvPr id="29720" name="ZoneTexte 63"/>
            <p:cNvSpPr txBox="1">
              <a:spLocks noChangeArrowheads="1"/>
            </p:cNvSpPr>
            <p:nvPr/>
          </p:nvSpPr>
          <p:spPr bwMode="auto">
            <a:xfrm>
              <a:off x="1748210" y="3344367"/>
              <a:ext cx="1311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dirty="0">
                  <a:latin typeface="Arial" panose="020B0604020202020204" pitchFamily="34" charset="0"/>
                  <a:cs typeface="Arial" panose="020B0604020202020204" pitchFamily="34" charset="0"/>
                </a:rPr>
                <a:t>Stagiaire</a:t>
              </a:r>
            </a:p>
            <a:p>
              <a:pPr algn="ctr" eaLnBrk="1" hangingPunct="1">
                <a:spcBef>
                  <a:spcPct val="0"/>
                </a:spcBef>
                <a:buFontTx/>
                <a:buNone/>
              </a:pPr>
              <a:r>
                <a:rPr lang="fr-FR" altLang="fr-FR" sz="1200" dirty="0">
                  <a:latin typeface="Arial" panose="020B0604020202020204" pitchFamily="34" charset="0"/>
                  <a:cs typeface="Arial" panose="020B0604020202020204" pitchFamily="34" charset="0"/>
                </a:rPr>
                <a:t>malintentionné</a:t>
              </a:r>
            </a:p>
          </p:txBody>
        </p:sp>
        <p:pic>
          <p:nvPicPr>
            <p:cNvPr id="29721" name="Picture 39"/>
            <p:cNvPicPr>
              <a:picLocks noChangeAspect="1" noChangeArrowheads="1"/>
            </p:cNvPicPr>
            <p:nvPr/>
          </p:nvPicPr>
          <p:blipFill>
            <a:blip r:embed="rId9">
              <a:extLst>
                <a:ext uri="{28A0092B-C50C-407E-A947-70E740481C1C}">
                  <a14:useLocalDpi xmlns:a14="http://schemas.microsoft.com/office/drawing/2010/main" val="0"/>
                </a:ext>
              </a:extLst>
            </a:blip>
            <a:srcRect r="-534"/>
            <a:stretch>
              <a:fillRect/>
            </a:stretch>
          </p:blipFill>
          <p:spPr bwMode="auto">
            <a:xfrm>
              <a:off x="5125361" y="2672209"/>
              <a:ext cx="460375" cy="612775"/>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22" name="Picture 39"/>
            <p:cNvPicPr>
              <a:picLocks noChangeAspect="1" noChangeArrowheads="1"/>
            </p:cNvPicPr>
            <p:nvPr/>
          </p:nvPicPr>
          <p:blipFill>
            <a:blip r:embed="rId9">
              <a:extLst>
                <a:ext uri="{28A0092B-C50C-407E-A947-70E740481C1C}">
                  <a14:useLocalDpi xmlns:a14="http://schemas.microsoft.com/office/drawing/2010/main" val="0"/>
                </a:ext>
              </a:extLst>
            </a:blip>
            <a:srcRect r="-534"/>
            <a:stretch>
              <a:fillRect/>
            </a:stretch>
          </p:blipFill>
          <p:spPr bwMode="auto">
            <a:xfrm>
              <a:off x="5826497" y="3715842"/>
              <a:ext cx="487363" cy="647700"/>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980879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altLang="fr-FR" dirty="0"/>
              <a:t>3. Notions de vulnérabilité, menace, attaque</a:t>
            </a:r>
            <a:endParaRPr lang="fr-FR" altLang="fr-FR" dirty="0" smtClean="0"/>
          </a:p>
        </p:txBody>
      </p:sp>
      <p:sp>
        <p:nvSpPr>
          <p:cNvPr id="30723" name="Espace réservé du contenu 2"/>
          <p:cNvSpPr>
            <a:spLocks noGrp="1"/>
          </p:cNvSpPr>
          <p:nvPr>
            <p:ph idx="1"/>
          </p:nvPr>
        </p:nvSpPr>
        <p:spPr>
          <a:xfrm>
            <a:off x="1143003" y="1654201"/>
            <a:ext cx="9601196" cy="1261508"/>
          </a:xfrm>
        </p:spPr>
        <p:txBody>
          <a:bodyPr/>
          <a:lstStyle/>
          <a:p>
            <a:r>
              <a:rPr lang="fr-FR" altLang="fr-FR" b="1" dirty="0" smtClean="0">
                <a:solidFill>
                  <a:srgbClr val="922B3C"/>
                </a:solidFill>
              </a:rPr>
              <a:t>Attaque</a:t>
            </a:r>
          </a:p>
          <a:p>
            <a:r>
              <a:rPr lang="fr-FR" altLang="fr-FR" sz="1800" b="1" dirty="0">
                <a:solidFill>
                  <a:srgbClr val="922B3C"/>
                </a:solidFill>
              </a:rPr>
              <a:t>Action malveillante </a:t>
            </a:r>
            <a:r>
              <a:rPr lang="fr-FR" altLang="fr-FR" sz="1800" dirty="0"/>
              <a:t>destinée à porter atteinte à la sécurité d’un bien. Une attaque représente la </a:t>
            </a:r>
            <a:r>
              <a:rPr lang="fr-FR" altLang="fr-FR" sz="1800" b="1" dirty="0">
                <a:solidFill>
                  <a:srgbClr val="922B3C"/>
                </a:solidFill>
              </a:rPr>
              <a:t>concrétisation d’une menace</a:t>
            </a:r>
            <a:r>
              <a:rPr lang="fr-FR" altLang="fr-FR" sz="1800" dirty="0"/>
              <a:t>, et nécessite </a:t>
            </a:r>
            <a:r>
              <a:rPr lang="fr-FR" altLang="fr-FR" sz="1800" b="1" dirty="0">
                <a:solidFill>
                  <a:srgbClr val="922B3C"/>
                </a:solidFill>
              </a:rPr>
              <a:t>l’exploitation d’une vulnérabilité.</a:t>
            </a:r>
          </a:p>
          <a:p>
            <a:endParaRPr lang="fr-FR" altLang="fr-FR" dirty="0" smtClean="0"/>
          </a:p>
          <a:p>
            <a:endParaRPr lang="fr-FR" altLang="fr-FR" dirty="0" smtClean="0"/>
          </a:p>
          <a:p>
            <a:endParaRPr lang="fr-FR" altLang="fr-FR" dirty="0" smtClean="0"/>
          </a:p>
          <a:p>
            <a:endParaRPr lang="fr-FR" altLang="fr-FR" dirty="0" smtClean="0"/>
          </a:p>
          <a:p>
            <a:endParaRPr lang="fr-FR" altLang="fr-FR" dirty="0" smtClean="0"/>
          </a:p>
        </p:txBody>
      </p:sp>
      <p:sp>
        <p:nvSpPr>
          <p:cNvPr id="13" name="Espace réservé du texte 12"/>
          <p:cNvSpPr>
            <a:spLocks noGrp="1"/>
          </p:cNvSpPr>
          <p:nvPr>
            <p:ph type="body" sz="quarter" idx="10"/>
          </p:nvPr>
        </p:nvSpPr>
        <p:spPr/>
        <p:txBody>
          <a:bodyPr/>
          <a:lstStyle/>
          <a:p>
            <a:r>
              <a:rPr lang="fr-FR" dirty="0"/>
              <a:t> </a:t>
            </a:r>
            <a:r>
              <a:rPr lang="fr-FR" dirty="0" smtClean="0"/>
              <a:t>     Notion d’«</a:t>
            </a:r>
            <a:r>
              <a:rPr lang="fr-FR" dirty="0"/>
              <a:t> </a:t>
            </a:r>
            <a:r>
              <a:rPr lang="fr-FR" dirty="0" smtClean="0"/>
              <a:t>Attaque</a:t>
            </a:r>
            <a:r>
              <a:rPr lang="fr-FR" dirty="0"/>
              <a:t> </a:t>
            </a:r>
            <a:r>
              <a:rPr lang="fr-FR" dirty="0" smtClean="0"/>
              <a:t>»</a:t>
            </a:r>
            <a:endParaRPr lang="fr-FR" dirty="0"/>
          </a:p>
        </p:txBody>
      </p:sp>
      <p:sp>
        <p:nvSpPr>
          <p:cNvPr id="2" name="Espace réservé de la date 1"/>
          <p:cNvSpPr>
            <a:spLocks noGrp="1"/>
          </p:cNvSpPr>
          <p:nvPr>
            <p:ph type="dt" sz="half" idx="11"/>
          </p:nvPr>
        </p:nvSpPr>
        <p:spPr/>
        <p:txBody>
          <a:bodyPr/>
          <a:lstStyle/>
          <a:p>
            <a:fld id="{1154029E-4BFA-40A6-B170-EBAC4DF7297A}" type="datetime1">
              <a:rPr lang="fr-FR" smtClean="0"/>
              <a:pPr/>
              <a:t>04/11/2022</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3" name="Rectangle 2"/>
          <p:cNvSpPr/>
          <p:nvPr/>
        </p:nvSpPr>
        <p:spPr>
          <a:xfrm>
            <a:off x="8183563" y="5927725"/>
            <a:ext cx="303212" cy="41275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Cadre 6"/>
          <p:cNvSpPr/>
          <p:nvPr/>
        </p:nvSpPr>
        <p:spPr>
          <a:xfrm>
            <a:off x="7535864" y="3759200"/>
            <a:ext cx="1728787" cy="1727200"/>
          </a:xfrm>
          <a:prstGeom prst="frame">
            <a:avLst>
              <a:gd name="adj1" fmla="val 7209"/>
            </a:avLst>
          </a:prstGeom>
          <a:solidFill>
            <a:schemeClr val="bg1">
              <a:lumMod val="85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pic>
        <p:nvPicPr>
          <p:cNvPr id="307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1" y="4160839"/>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464425" y="4160839"/>
            <a:ext cx="287338" cy="17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7464425" y="4910139"/>
            <a:ext cx="287338" cy="17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rot="16200000">
            <a:off x="7919245" y="5328445"/>
            <a:ext cx="288925" cy="17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0730" name="Groupe 20"/>
          <p:cNvGrpSpPr>
            <a:grpSpLocks/>
          </p:cNvGrpSpPr>
          <p:nvPr/>
        </p:nvGrpSpPr>
        <p:grpSpPr bwMode="auto">
          <a:xfrm rot="6098520">
            <a:off x="6792120" y="3359945"/>
            <a:ext cx="538163" cy="511175"/>
            <a:chOff x="2605635" y="3854698"/>
            <a:chExt cx="538906" cy="510406"/>
          </a:xfrm>
        </p:grpSpPr>
        <p:sp>
          <p:nvSpPr>
            <p:cNvPr id="22" name="Arc 21"/>
            <p:cNvSpPr/>
            <p:nvPr/>
          </p:nvSpPr>
          <p:spPr>
            <a:xfrm>
              <a:off x="2772502" y="4009237"/>
              <a:ext cx="214609" cy="21557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3" name="Arc 22"/>
            <p:cNvSpPr/>
            <p:nvPr/>
          </p:nvSpPr>
          <p:spPr>
            <a:xfrm>
              <a:off x="2720043" y="3958513"/>
              <a:ext cx="319528" cy="31702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Arc 23"/>
            <p:cNvSpPr/>
            <p:nvPr/>
          </p:nvSpPr>
          <p:spPr>
            <a:xfrm>
              <a:off x="2680089" y="3916514"/>
              <a:ext cx="408550" cy="41371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Arc 24"/>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grpSp>
        <p:nvGrpSpPr>
          <p:cNvPr id="30731" name="Groupe 25"/>
          <p:cNvGrpSpPr>
            <a:grpSpLocks/>
          </p:cNvGrpSpPr>
          <p:nvPr/>
        </p:nvGrpSpPr>
        <p:grpSpPr bwMode="auto">
          <a:xfrm rot="2757242">
            <a:off x="6493669" y="3963194"/>
            <a:ext cx="539750" cy="509588"/>
            <a:chOff x="2605635" y="3854698"/>
            <a:chExt cx="538906" cy="510406"/>
          </a:xfrm>
        </p:grpSpPr>
        <p:sp>
          <p:nvSpPr>
            <p:cNvPr id="27" name="Arc 26"/>
            <p:cNvSpPr/>
            <p:nvPr/>
          </p:nvSpPr>
          <p:spPr>
            <a:xfrm>
              <a:off x="2768483" y="4005926"/>
              <a:ext cx="215562"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8" name="Arc 27"/>
            <p:cNvSpPr/>
            <p:nvPr/>
          </p:nvSpPr>
          <p:spPr>
            <a:xfrm>
              <a:off x="2716177" y="3955044"/>
              <a:ext cx="320174" cy="31642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9" name="Arc 28"/>
            <p:cNvSpPr/>
            <p:nvPr/>
          </p:nvSpPr>
          <p:spPr>
            <a:xfrm>
              <a:off x="2681276" y="3903579"/>
              <a:ext cx="408935"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0" name="Arc 29"/>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grpSp>
        <p:nvGrpSpPr>
          <p:cNvPr id="30732" name="Groupe 30"/>
          <p:cNvGrpSpPr>
            <a:grpSpLocks/>
          </p:cNvGrpSpPr>
          <p:nvPr/>
        </p:nvGrpSpPr>
        <p:grpSpPr bwMode="auto">
          <a:xfrm rot="-1310828">
            <a:off x="7570788" y="5867400"/>
            <a:ext cx="539750" cy="509588"/>
            <a:chOff x="2605635" y="3854698"/>
            <a:chExt cx="538906" cy="510406"/>
          </a:xfrm>
        </p:grpSpPr>
        <p:sp>
          <p:nvSpPr>
            <p:cNvPr id="32" name="Arc 31"/>
            <p:cNvSpPr/>
            <p:nvPr/>
          </p:nvSpPr>
          <p:spPr>
            <a:xfrm>
              <a:off x="2772019" y="3999328"/>
              <a:ext cx="215562"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3" name="Arc 32"/>
            <p:cNvSpPr/>
            <p:nvPr/>
          </p:nvSpPr>
          <p:spPr>
            <a:xfrm>
              <a:off x="2719713" y="3948447"/>
              <a:ext cx="320174" cy="31642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4" name="Arc 33"/>
            <p:cNvSpPr/>
            <p:nvPr/>
          </p:nvSpPr>
          <p:spPr>
            <a:xfrm>
              <a:off x="2677689" y="3898328"/>
              <a:ext cx="408935"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5" name="Arc 34"/>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pic>
        <p:nvPicPr>
          <p:cNvPr id="30733" name="Picture 42" descr="b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1" y="5295901"/>
            <a:ext cx="231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2" descr="b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951" y="4113214"/>
            <a:ext cx="231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Connecteur droit avec flèche 38"/>
          <p:cNvCxnSpPr/>
          <p:nvPr/>
        </p:nvCxnSpPr>
        <p:spPr>
          <a:xfrm flipV="1">
            <a:off x="6037263" y="5448301"/>
            <a:ext cx="1911350" cy="671513"/>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8" idx="1"/>
          </p:cNvCxnSpPr>
          <p:nvPr/>
        </p:nvCxnSpPr>
        <p:spPr>
          <a:xfrm flipV="1">
            <a:off x="5943601" y="4248151"/>
            <a:ext cx="1520825" cy="1668463"/>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sp>
        <p:nvSpPr>
          <p:cNvPr id="30737" name="ZoneTexte 40"/>
          <p:cNvSpPr txBox="1">
            <a:spLocks noChangeArrowheads="1"/>
          </p:cNvSpPr>
          <p:nvPr/>
        </p:nvSpPr>
        <p:spPr bwMode="auto">
          <a:xfrm>
            <a:off x="4643438" y="5864225"/>
            <a:ext cx="1744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a:t>Attaques</a:t>
            </a:r>
            <a:endParaRPr lang="fr-FR" altLang="fr-FR" sz="1400"/>
          </a:p>
        </p:txBody>
      </p:sp>
      <p:pic>
        <p:nvPicPr>
          <p:cNvPr id="30738" name="Picture 5" descr="C:\Users\dqtx9708\Pictures\Icones\Vir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926" y="3846513"/>
            <a:ext cx="5635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39"/>
          <p:cNvPicPr>
            <a:picLocks noChangeAspect="1" noChangeArrowheads="1"/>
          </p:cNvPicPr>
          <p:nvPr/>
        </p:nvPicPr>
        <p:blipFill>
          <a:blip r:embed="rId6">
            <a:extLst>
              <a:ext uri="{28A0092B-C50C-407E-A947-70E740481C1C}">
                <a14:useLocalDpi xmlns:a14="http://schemas.microsoft.com/office/drawing/2010/main" val="0"/>
              </a:ext>
            </a:extLst>
          </a:blip>
          <a:srcRect r="-534"/>
          <a:stretch>
            <a:fillRect/>
          </a:stretch>
        </p:blipFill>
        <p:spPr bwMode="auto">
          <a:xfrm>
            <a:off x="6611938" y="3027364"/>
            <a:ext cx="488950" cy="649287"/>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0" name="Picture 39"/>
          <p:cNvPicPr>
            <a:picLocks noChangeAspect="1" noChangeArrowheads="1"/>
          </p:cNvPicPr>
          <p:nvPr/>
        </p:nvPicPr>
        <p:blipFill>
          <a:blip r:embed="rId6">
            <a:extLst>
              <a:ext uri="{28A0092B-C50C-407E-A947-70E740481C1C}">
                <a14:useLocalDpi xmlns:a14="http://schemas.microsoft.com/office/drawing/2010/main" val="0"/>
              </a:ext>
            </a:extLst>
          </a:blip>
          <a:srcRect r="-534"/>
          <a:stretch>
            <a:fillRect/>
          </a:stretch>
        </p:blipFill>
        <p:spPr bwMode="auto">
          <a:xfrm>
            <a:off x="7396163" y="6035675"/>
            <a:ext cx="487362" cy="649288"/>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0853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r>
              <a:rPr lang="fr-FR" altLang="fr-FR" dirty="0"/>
              <a:t>3. Notions de vulnérabilité, menace, attaque</a:t>
            </a:r>
            <a:endParaRPr lang="fr-FR" altLang="fr-FR" dirty="0" smtClean="0"/>
          </a:p>
        </p:txBody>
      </p:sp>
      <p:sp>
        <p:nvSpPr>
          <p:cNvPr id="31747" name="Espace réservé du contenu 2"/>
          <p:cNvSpPr>
            <a:spLocks noGrp="1"/>
          </p:cNvSpPr>
          <p:nvPr>
            <p:ph idx="1"/>
          </p:nvPr>
        </p:nvSpPr>
        <p:spPr>
          <a:xfrm>
            <a:off x="1981200" y="1700808"/>
            <a:ext cx="6275040" cy="2171642"/>
          </a:xfrm>
        </p:spPr>
        <p:txBody>
          <a:bodyPr/>
          <a:lstStyle/>
          <a:p>
            <a:r>
              <a:rPr lang="fr-FR" altLang="fr-FR" b="1" dirty="0" smtClean="0">
                <a:solidFill>
                  <a:srgbClr val="922B3C"/>
                </a:solidFill>
              </a:rPr>
              <a:t>Attaque</a:t>
            </a:r>
          </a:p>
          <a:p>
            <a:r>
              <a:rPr lang="fr-FR" altLang="fr-FR" dirty="0" smtClean="0"/>
              <a:t>Une attaque ne peut donc avoir lieu (et réussir) que si le bien est affecté par une vulnérabilité.</a:t>
            </a:r>
          </a:p>
        </p:txBody>
      </p:sp>
      <p:sp>
        <p:nvSpPr>
          <p:cNvPr id="8" name="Espace réservé du texte 7"/>
          <p:cNvSpPr>
            <a:spLocks noGrp="1"/>
          </p:cNvSpPr>
          <p:nvPr>
            <p:ph type="body" sz="quarter" idx="10"/>
          </p:nvPr>
        </p:nvSpPr>
        <p:spPr/>
        <p:txBody>
          <a:bodyPr/>
          <a:lstStyle/>
          <a:p>
            <a:r>
              <a:rPr lang="fr-FR" dirty="0"/>
              <a:t> </a:t>
            </a:r>
            <a:r>
              <a:rPr lang="fr-FR" dirty="0" smtClean="0"/>
              <a:t>     Notion </a:t>
            </a:r>
            <a:r>
              <a:rPr lang="fr-FR" dirty="0"/>
              <a:t>d’« Attaque »</a:t>
            </a:r>
          </a:p>
        </p:txBody>
      </p:sp>
      <p:sp>
        <p:nvSpPr>
          <p:cNvPr id="2" name="Espace réservé de la date 1"/>
          <p:cNvSpPr>
            <a:spLocks noGrp="1"/>
          </p:cNvSpPr>
          <p:nvPr>
            <p:ph type="dt" sz="half" idx="11"/>
          </p:nvPr>
        </p:nvSpPr>
        <p:spPr/>
        <p:txBody>
          <a:bodyPr/>
          <a:lstStyle/>
          <a:p>
            <a:fld id="{03518060-BA77-4F6F-8C38-B615B4A551B1}" type="datetime1">
              <a:rPr lang="fr-FR" smtClean="0"/>
              <a:pPr/>
              <a:t>04/11/2022</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36" name="Cadre 35"/>
          <p:cNvSpPr/>
          <p:nvPr/>
        </p:nvSpPr>
        <p:spPr>
          <a:xfrm>
            <a:off x="8472488" y="1989138"/>
            <a:ext cx="1727200" cy="1727200"/>
          </a:xfrm>
          <a:prstGeom prst="frame">
            <a:avLst>
              <a:gd name="adj1" fmla="val 7209"/>
            </a:avLst>
          </a:prstGeom>
          <a:solidFill>
            <a:schemeClr val="bg1">
              <a:lumMod val="85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539" y="2390776"/>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à coins arrondis 43"/>
          <p:cNvSpPr/>
          <p:nvPr/>
        </p:nvSpPr>
        <p:spPr>
          <a:xfrm>
            <a:off x="2135560" y="4127768"/>
            <a:ext cx="8208912" cy="1649412"/>
          </a:xfrm>
          <a:prstGeom prst="roundRect">
            <a:avLst/>
          </a:prstGeom>
          <a:noFill/>
          <a:ln>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Rectangle 44"/>
          <p:cNvSpPr/>
          <p:nvPr/>
        </p:nvSpPr>
        <p:spPr>
          <a:xfrm>
            <a:off x="2279650" y="4383089"/>
            <a:ext cx="7920038" cy="1138773"/>
          </a:xfrm>
          <a:prstGeom prst="rect">
            <a:avLst/>
          </a:prstGeom>
        </p:spPr>
        <p:txBody>
          <a:bodyPr>
            <a:spAutoFit/>
          </a:bodyPr>
          <a:lstStyle/>
          <a:p>
            <a:pPr algn="just">
              <a:defRPr/>
            </a:pPr>
            <a:r>
              <a:rPr lang="fr-FR" b="1" dirty="0">
                <a:solidFill>
                  <a:srgbClr val="922B3C"/>
                </a:solidFill>
                <a:latin typeface="Arial" panose="020B0604020202020204" pitchFamily="34" charset="0"/>
                <a:cs typeface="Arial" panose="020B0604020202020204" pitchFamily="34" charset="0"/>
              </a:rPr>
              <a:t>Ainsi, </a:t>
            </a:r>
            <a:r>
              <a:rPr lang="fr-FR" b="1" dirty="0" smtClean="0">
                <a:solidFill>
                  <a:srgbClr val="922B3C"/>
                </a:solidFill>
                <a:latin typeface="Arial" panose="020B0604020202020204" pitchFamily="34" charset="0"/>
                <a:cs typeface="Arial" panose="020B0604020202020204" pitchFamily="34" charset="0"/>
              </a:rPr>
              <a:t>en prenant toutes les mesures de protection, vous vous préserver davantage.</a:t>
            </a:r>
            <a:endParaRPr lang="fr-FR" b="1" dirty="0">
              <a:solidFill>
                <a:srgbClr val="922B3C"/>
              </a:solidFill>
              <a:latin typeface="Arial" panose="020B0604020202020204" pitchFamily="34" charset="0"/>
              <a:cs typeface="Arial" panose="020B0604020202020204" pitchFamily="34" charset="0"/>
            </a:endParaRPr>
          </a:p>
          <a:p>
            <a:pPr marL="441325" algn="just">
              <a:defRPr/>
            </a:pPr>
            <a:r>
              <a:rPr lang="fr-FR" sz="1600" i="1" dirty="0">
                <a:solidFill>
                  <a:srgbClr val="922B3C"/>
                </a:solidFill>
                <a:latin typeface="Arial" panose="020B0604020202020204" pitchFamily="34" charset="0"/>
                <a:cs typeface="Arial" panose="020B0604020202020204" pitchFamily="34" charset="0"/>
              </a:rPr>
              <a:t>Dans la réalité, l’objectif est en fait d’être en mesure de maitriser ces vulnérabilités plutôt que de viser un objectif 0 inatteignable.</a:t>
            </a:r>
          </a:p>
        </p:txBody>
      </p:sp>
    </p:spTree>
    <p:extLst>
      <p:ext uri="{BB962C8B-B14F-4D97-AF65-F5344CB8AC3E}">
        <p14:creationId xmlns:p14="http://schemas.microsoft.com/office/powerpoint/2010/main" val="358014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r>
              <a:rPr lang="fr-FR" altLang="fr-FR" dirty="0" smtClean="0"/>
              <a:t>4. Panorama de quelques menaces</a:t>
            </a:r>
          </a:p>
        </p:txBody>
      </p:sp>
      <p:sp>
        <p:nvSpPr>
          <p:cNvPr id="9" name="Espace réservé du texte 8"/>
          <p:cNvSpPr>
            <a:spLocks noGrp="1"/>
          </p:cNvSpPr>
          <p:nvPr>
            <p:ph type="body" sz="quarter" idx="10"/>
          </p:nvPr>
        </p:nvSpPr>
        <p:spPr/>
        <p:txBody>
          <a:bodyPr/>
          <a:lstStyle/>
          <a:p>
            <a:r>
              <a:rPr lang="fr-FR" dirty="0"/>
              <a:t> </a:t>
            </a:r>
            <a:r>
              <a:rPr lang="fr-FR" dirty="0" smtClean="0"/>
              <a:t>      Sources potentielles de menaces</a:t>
            </a:r>
            <a:endParaRPr lang="fr-FR" dirty="0"/>
          </a:p>
        </p:txBody>
      </p:sp>
      <p:sp>
        <p:nvSpPr>
          <p:cNvPr id="2" name="Espace réservé de la date 1"/>
          <p:cNvSpPr>
            <a:spLocks noGrp="1"/>
          </p:cNvSpPr>
          <p:nvPr>
            <p:ph type="dt" sz="half" idx="11"/>
          </p:nvPr>
        </p:nvSpPr>
        <p:spPr/>
        <p:txBody>
          <a:bodyPr/>
          <a:lstStyle/>
          <a:p>
            <a:fld id="{A7B75693-FA83-4F14-B89F-9421A9A27DC1}" type="datetime1">
              <a:rPr lang="fr-FR" smtClean="0"/>
              <a:pPr/>
              <a:t>04/11/2022</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42" name="Rectangle 41"/>
          <p:cNvSpPr/>
          <p:nvPr/>
        </p:nvSpPr>
        <p:spPr>
          <a:xfrm>
            <a:off x="2305214" y="1676452"/>
            <a:ext cx="5280623" cy="3473449"/>
          </a:xfrm>
          <a:prstGeom prst="rect">
            <a:avLst/>
          </a:prstGeom>
          <a:solidFill>
            <a:schemeClr val="accent2">
              <a:lumMod val="20000"/>
              <a:lumOff val="80000"/>
            </a:schemeClr>
          </a:solidFill>
          <a:ln w="22225" cap="flat" cmpd="sng" algn="ctr">
            <a:solidFill>
              <a:sysClr val="window" lastClr="FFFFFF">
                <a:lumMod val="65000"/>
              </a:sysClr>
            </a:solidFill>
            <a:prstDash val="solid"/>
          </a:ln>
          <a:effectLst/>
        </p:spPr>
        <p:txBody>
          <a:bodyPr anchor="ctr"/>
          <a:lstStyle/>
          <a:p>
            <a:pPr algn="ctr">
              <a:defRPr/>
            </a:pPr>
            <a:endParaRPr lang="fr-FR" kern="0" dirty="0">
              <a:solidFill>
                <a:prstClr val="white"/>
              </a:solidFill>
              <a:latin typeface="Calibri"/>
            </a:endParaRPr>
          </a:p>
        </p:txBody>
      </p:sp>
      <p:cxnSp>
        <p:nvCxnSpPr>
          <p:cNvPr id="36868" name="Connecteur droit avec flèche 42"/>
          <p:cNvCxnSpPr>
            <a:cxnSpLocks noChangeShapeType="1"/>
          </p:cNvCxnSpPr>
          <p:nvPr/>
        </p:nvCxnSpPr>
        <p:spPr bwMode="auto">
          <a:xfrm flipV="1">
            <a:off x="2665625" y="1780747"/>
            <a:ext cx="0" cy="3098634"/>
          </a:xfrm>
          <a:prstGeom prst="straightConnector1">
            <a:avLst/>
          </a:prstGeom>
          <a:noFill/>
          <a:ln w="12700" algn="ctr">
            <a:solidFill>
              <a:srgbClr val="922B3C"/>
            </a:solidFill>
            <a:round/>
            <a:headEnd/>
            <a:tailEnd type="arrow" w="med" len="med"/>
          </a:ln>
          <a:extLst>
            <a:ext uri="{909E8E84-426E-40DD-AFC4-6F175D3DCCD1}">
              <a14:hiddenFill xmlns:a14="http://schemas.microsoft.com/office/drawing/2010/main">
                <a:noFill/>
              </a14:hiddenFill>
            </a:ext>
          </a:extLst>
        </p:spPr>
      </p:cxnSp>
      <p:cxnSp>
        <p:nvCxnSpPr>
          <p:cNvPr id="36869" name="Connecteur droit avec flèche 43"/>
          <p:cNvCxnSpPr>
            <a:cxnSpLocks noChangeShapeType="1"/>
          </p:cNvCxnSpPr>
          <p:nvPr/>
        </p:nvCxnSpPr>
        <p:spPr bwMode="auto">
          <a:xfrm flipV="1">
            <a:off x="2665626" y="4861918"/>
            <a:ext cx="4811663" cy="17462"/>
          </a:xfrm>
          <a:prstGeom prst="straightConnector1">
            <a:avLst/>
          </a:prstGeom>
          <a:noFill/>
          <a:ln w="12700" algn="ctr">
            <a:solidFill>
              <a:srgbClr val="922B3C"/>
            </a:solidFill>
            <a:round/>
            <a:headEnd/>
            <a:tailEnd type="arrow" w="med" len="med"/>
          </a:ln>
          <a:extLst>
            <a:ext uri="{909E8E84-426E-40DD-AFC4-6F175D3DCCD1}">
              <a14:hiddenFill xmlns:a14="http://schemas.microsoft.com/office/drawing/2010/main">
                <a:noFill/>
              </a14:hiddenFill>
            </a:ext>
          </a:extLst>
        </p:spPr>
      </p:cxnSp>
      <p:sp>
        <p:nvSpPr>
          <p:cNvPr id="45" name="Ellipse 44"/>
          <p:cNvSpPr/>
          <p:nvPr/>
        </p:nvSpPr>
        <p:spPr>
          <a:xfrm>
            <a:off x="4515488" y="2437406"/>
            <a:ext cx="1680058" cy="993945"/>
          </a:xfrm>
          <a:prstGeom prst="ellipse">
            <a:avLst/>
          </a:prstGeom>
          <a:solidFill>
            <a:srgbClr val="4F81BD"/>
          </a:solidFill>
          <a:ln w="25400" cap="flat" cmpd="sng" algn="ctr">
            <a:solidFill>
              <a:srgbClr val="4F81BD">
                <a:shade val="50000"/>
              </a:srgbClr>
            </a:solidFill>
            <a:prstDash val="solid"/>
          </a:ln>
          <a:effectLst/>
        </p:spPr>
        <p:txBody>
          <a:bodyPr lIns="0" tIns="36000" rIns="0" bIns="36000" anchor="ctr"/>
          <a:lstStyle/>
          <a:p>
            <a:pPr algn="ctr">
              <a:defRPr/>
            </a:pPr>
            <a:r>
              <a:rPr lang="fr-FR" sz="1200" b="1" kern="0" dirty="0">
                <a:solidFill>
                  <a:prstClr val="white"/>
                </a:solidFill>
                <a:latin typeface="Arial" panose="020B0604020202020204" pitchFamily="34" charset="0"/>
                <a:cs typeface="Arial" panose="020B0604020202020204" pitchFamily="34" charset="0"/>
              </a:rPr>
              <a:t>Groupe de cybercriminels</a:t>
            </a:r>
          </a:p>
        </p:txBody>
      </p:sp>
      <p:sp>
        <p:nvSpPr>
          <p:cNvPr id="46" name="Ellipse 45"/>
          <p:cNvSpPr/>
          <p:nvPr/>
        </p:nvSpPr>
        <p:spPr>
          <a:xfrm>
            <a:off x="2742173" y="4077073"/>
            <a:ext cx="1153221" cy="698365"/>
          </a:xfrm>
          <a:prstGeom prst="ellipse">
            <a:avLst/>
          </a:prstGeom>
          <a:solidFill>
            <a:srgbClr val="9BBB59"/>
          </a:solidFill>
          <a:ln w="25400" cap="flat" cmpd="sng" algn="ctr">
            <a:solidFill>
              <a:srgbClr val="9BBB59">
                <a:shade val="50000"/>
              </a:srgbClr>
            </a:solidFill>
            <a:prstDash val="solid"/>
          </a:ln>
          <a:effectLst/>
        </p:spPr>
        <p:txBody>
          <a:bodyPr lIns="0" tIns="36000" rIns="0" bIns="36000" anchor="ctr"/>
          <a:lstStyle/>
          <a:p>
            <a:pPr algn="ctr">
              <a:defRPr/>
            </a:pPr>
            <a:r>
              <a:rPr lang="fr-FR" sz="1100" b="1" kern="0" dirty="0">
                <a:solidFill>
                  <a:prstClr val="white"/>
                </a:solidFill>
                <a:latin typeface="Arial" panose="020B0604020202020204" pitchFamily="34" charset="0"/>
                <a:cs typeface="Arial" panose="020B0604020202020204" pitchFamily="34" charset="0"/>
              </a:rPr>
              <a:t>Cyber-délinquant</a:t>
            </a:r>
          </a:p>
        </p:txBody>
      </p:sp>
      <p:sp>
        <p:nvSpPr>
          <p:cNvPr id="36872" name="Text Box 16"/>
          <p:cNvSpPr txBox="1">
            <a:spLocks noChangeArrowheads="1"/>
          </p:cNvSpPr>
          <p:nvPr/>
        </p:nvSpPr>
        <p:spPr bwMode="auto">
          <a:xfrm>
            <a:off x="6629564" y="4869161"/>
            <a:ext cx="1050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b="1" dirty="0">
                <a:solidFill>
                  <a:srgbClr val="000000"/>
                </a:solidFill>
                <a:ea typeface="Calibri" pitchFamily="34" charset="0"/>
                <a:cs typeface="Calibri" pitchFamily="34" charset="0"/>
              </a:rPr>
              <a:t>exposition</a:t>
            </a:r>
          </a:p>
        </p:txBody>
      </p:sp>
      <p:sp>
        <p:nvSpPr>
          <p:cNvPr id="48" name="Ellipse 47"/>
          <p:cNvSpPr/>
          <p:nvPr/>
        </p:nvSpPr>
        <p:spPr>
          <a:xfrm>
            <a:off x="5720892" y="1725257"/>
            <a:ext cx="1023043" cy="712149"/>
          </a:xfrm>
          <a:prstGeom prst="ellipse">
            <a:avLst/>
          </a:prstGeom>
          <a:solidFill>
            <a:srgbClr val="8064A2"/>
          </a:solidFill>
          <a:ln w="25400" cap="flat" cmpd="sng" algn="ctr">
            <a:solidFill>
              <a:srgbClr val="8064A2">
                <a:shade val="50000"/>
              </a:srgbClr>
            </a:solidFill>
            <a:prstDash val="solid"/>
          </a:ln>
          <a:effectLst/>
        </p:spPr>
        <p:txBody>
          <a:bodyPr lIns="0" tIns="36000" rIns="0" bIns="36000" anchor="ctr"/>
          <a:lstStyle/>
          <a:p>
            <a:pPr algn="ctr">
              <a:defRPr/>
            </a:pPr>
            <a:r>
              <a:rPr lang="fr-FR" sz="1400" b="1" kern="0" dirty="0">
                <a:solidFill>
                  <a:prstClr val="white"/>
                </a:solidFill>
                <a:latin typeface="Arial" panose="020B0604020202020204" pitchFamily="34" charset="0"/>
                <a:cs typeface="Arial" panose="020B0604020202020204" pitchFamily="34" charset="0"/>
              </a:rPr>
              <a:t>Etat tiers</a:t>
            </a:r>
          </a:p>
        </p:txBody>
      </p:sp>
      <p:sp>
        <p:nvSpPr>
          <p:cNvPr id="36874" name="Text Box 16"/>
          <p:cNvSpPr txBox="1">
            <a:spLocks noChangeArrowheads="1"/>
          </p:cNvSpPr>
          <p:nvPr/>
        </p:nvSpPr>
        <p:spPr bwMode="auto">
          <a:xfrm rot="-5400000">
            <a:off x="1986296" y="1942833"/>
            <a:ext cx="10490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b="1" dirty="0">
                <a:solidFill>
                  <a:srgbClr val="000000"/>
                </a:solidFill>
                <a:ea typeface="Calibri" pitchFamily="34" charset="0"/>
                <a:cs typeface="Calibri" pitchFamily="34" charset="0"/>
              </a:rPr>
              <a:t>capacité</a:t>
            </a:r>
          </a:p>
        </p:txBody>
      </p:sp>
      <p:sp>
        <p:nvSpPr>
          <p:cNvPr id="50" name="Ellipse 49"/>
          <p:cNvSpPr/>
          <p:nvPr/>
        </p:nvSpPr>
        <p:spPr>
          <a:xfrm>
            <a:off x="5720893" y="3738349"/>
            <a:ext cx="1707120" cy="1103775"/>
          </a:xfrm>
          <a:prstGeom prst="ellipse">
            <a:avLst/>
          </a:prstGeom>
          <a:solidFill>
            <a:srgbClr val="C0504D"/>
          </a:solidFill>
          <a:ln w="25400" cap="flat" cmpd="sng" algn="ctr">
            <a:solidFill>
              <a:srgbClr val="C0504D">
                <a:shade val="50000"/>
              </a:srgbClr>
            </a:solidFill>
            <a:prstDash val="solid"/>
          </a:ln>
          <a:effectLst/>
        </p:spPr>
        <p:txBody>
          <a:bodyPr lIns="0" tIns="36000" rIns="0" bIns="36000" anchor="ctr"/>
          <a:lstStyle/>
          <a:p>
            <a:pPr algn="ctr">
              <a:defRPr/>
            </a:pPr>
            <a:r>
              <a:rPr lang="fr-FR" sz="1400" b="1" kern="0" dirty="0" smtClean="0">
                <a:solidFill>
                  <a:prstClr val="white"/>
                </a:solidFill>
                <a:latin typeface="Arial" panose="020B0604020202020204" pitchFamily="34" charset="0"/>
                <a:cs typeface="Arial" panose="020B0604020202020204" pitchFamily="34" charset="0"/>
              </a:rPr>
              <a:t>Particuliers et entreprises</a:t>
            </a:r>
            <a:endParaRPr lang="fr-FR" sz="1400" b="1" kern="0" dirty="0">
              <a:solidFill>
                <a:prstClr val="white"/>
              </a:solidFill>
              <a:latin typeface="Arial" panose="020B0604020202020204" pitchFamily="34" charset="0"/>
              <a:cs typeface="Arial" panose="020B0604020202020204" pitchFamily="34" charset="0"/>
            </a:endParaRPr>
          </a:p>
        </p:txBody>
      </p:sp>
      <p:sp>
        <p:nvSpPr>
          <p:cNvPr id="51" name="Ellipse 50"/>
          <p:cNvSpPr/>
          <p:nvPr/>
        </p:nvSpPr>
        <p:spPr>
          <a:xfrm>
            <a:off x="3669524" y="3425926"/>
            <a:ext cx="914308" cy="483955"/>
          </a:xfrm>
          <a:prstGeom prst="ellipse">
            <a:avLst/>
          </a:prstGeom>
          <a:solidFill>
            <a:srgbClr val="F79646"/>
          </a:solidFill>
          <a:ln w="25400" cap="flat" cmpd="sng" algn="ctr">
            <a:solidFill>
              <a:srgbClr val="F79646">
                <a:shade val="50000"/>
              </a:srgbClr>
            </a:solidFill>
            <a:prstDash val="solid"/>
          </a:ln>
          <a:effectLst/>
        </p:spPr>
        <p:txBody>
          <a:bodyPr lIns="0" tIns="36000" rIns="0" bIns="36000" anchor="ctr"/>
          <a:lstStyle/>
          <a:p>
            <a:pPr algn="ctr">
              <a:defRPr/>
            </a:pPr>
            <a:r>
              <a:rPr lang="fr-FR" sz="800" b="1" kern="0" dirty="0" smtClean="0">
                <a:solidFill>
                  <a:prstClr val="white"/>
                </a:solidFill>
                <a:latin typeface="Arial" panose="020B0604020202020204" pitchFamily="34" charset="0"/>
                <a:cs typeface="Arial" panose="020B0604020202020204" pitchFamily="34" charset="0"/>
              </a:rPr>
              <a:t>Réseaux publics</a:t>
            </a:r>
            <a:endParaRPr lang="fr-FR" sz="800" b="1" kern="0" dirty="0">
              <a:solidFill>
                <a:prstClr val="white"/>
              </a:solidFill>
              <a:latin typeface="Arial" panose="020B0604020202020204" pitchFamily="34" charset="0"/>
              <a:cs typeface="Arial" panose="020B0604020202020204" pitchFamily="34" charset="0"/>
            </a:endParaRPr>
          </a:p>
        </p:txBody>
      </p:sp>
      <p:sp>
        <p:nvSpPr>
          <p:cNvPr id="36877" name="Rectangle 51"/>
          <p:cNvSpPr>
            <a:spLocks noChangeArrowheads="1"/>
          </p:cNvSpPr>
          <p:nvPr/>
        </p:nvSpPr>
        <p:spPr bwMode="auto">
          <a:xfrm>
            <a:off x="2135188" y="5138028"/>
            <a:ext cx="5473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400" i="1" dirty="0">
                <a:solidFill>
                  <a:srgbClr val="000000"/>
                </a:solidFill>
                <a:latin typeface="Arial" panose="020B0604020202020204" pitchFamily="34" charset="0"/>
                <a:cs typeface="Arial" panose="020B0604020202020204" pitchFamily="34" charset="0"/>
              </a:rPr>
              <a:t>Exemple d’une cartographie des principales sources de menaces </a:t>
            </a:r>
          </a:p>
        </p:txBody>
      </p:sp>
      <p:sp>
        <p:nvSpPr>
          <p:cNvPr id="53" name="Rectangle 52"/>
          <p:cNvSpPr/>
          <p:nvPr/>
        </p:nvSpPr>
        <p:spPr>
          <a:xfrm>
            <a:off x="8165620" y="1648542"/>
            <a:ext cx="2916237" cy="1600438"/>
          </a:xfrm>
          <a:prstGeom prst="rect">
            <a:avLst/>
          </a:prstGeom>
        </p:spPr>
        <p:txBody>
          <a:bodyPr>
            <a:spAutoFit/>
          </a:bodyPr>
          <a:lstStyle/>
          <a:p>
            <a:pPr>
              <a:tabLst>
                <a:tab pos="1082675" algn="l"/>
              </a:tabLst>
              <a:defRPr/>
            </a:pPr>
            <a:r>
              <a:rPr lang="fr-FR" sz="1400" i="1" u="sng" dirty="0">
                <a:solidFill>
                  <a:prstClr val="black"/>
                </a:solidFill>
                <a:latin typeface="Arial" panose="020B0604020202020204" pitchFamily="34" charset="0"/>
                <a:cs typeface="Arial" panose="020B0604020202020204" pitchFamily="34" charset="0"/>
              </a:rPr>
              <a:t>Capacité</a:t>
            </a:r>
            <a:endParaRPr lang="fr-FR" sz="1400" i="1" dirty="0">
              <a:solidFill>
                <a:prstClr val="black"/>
              </a:solidFill>
              <a:latin typeface="Arial" panose="020B0604020202020204" pitchFamily="34" charset="0"/>
              <a:cs typeface="Arial" panose="020B0604020202020204" pitchFamily="34" charset="0"/>
            </a:endParaRPr>
          </a:p>
          <a:p>
            <a:pPr marL="182563">
              <a:tabLst>
                <a:tab pos="1082675" algn="l"/>
              </a:tabLst>
              <a:defRPr/>
            </a:pPr>
            <a:r>
              <a:rPr lang="fr-FR" sz="1400" i="1" dirty="0">
                <a:solidFill>
                  <a:prstClr val="black"/>
                </a:solidFill>
                <a:latin typeface="Arial" panose="020B0604020202020204" pitchFamily="34" charset="0"/>
                <a:cs typeface="Arial" panose="020B0604020202020204" pitchFamily="34" charset="0"/>
              </a:rPr>
              <a:t>degré d’expertise et ressources de la source de menaces</a:t>
            </a:r>
          </a:p>
          <a:p>
            <a:pPr marL="182563">
              <a:tabLst>
                <a:tab pos="1082675" algn="l"/>
              </a:tabLst>
              <a:defRPr/>
            </a:pPr>
            <a:endParaRPr lang="fr-FR" sz="1400" i="1" dirty="0">
              <a:solidFill>
                <a:prstClr val="black"/>
              </a:solidFill>
              <a:latin typeface="Arial" panose="020B0604020202020204" pitchFamily="34" charset="0"/>
              <a:cs typeface="Arial" panose="020B0604020202020204" pitchFamily="34" charset="0"/>
            </a:endParaRPr>
          </a:p>
          <a:p>
            <a:pPr>
              <a:tabLst>
                <a:tab pos="1082675" algn="l"/>
              </a:tabLst>
              <a:defRPr/>
            </a:pPr>
            <a:r>
              <a:rPr lang="fr-FR" sz="1400" i="1" u="sng" dirty="0">
                <a:solidFill>
                  <a:prstClr val="black"/>
                </a:solidFill>
                <a:latin typeface="Arial" panose="020B0604020202020204" pitchFamily="34" charset="0"/>
                <a:cs typeface="Arial" panose="020B0604020202020204" pitchFamily="34" charset="0"/>
              </a:rPr>
              <a:t>Exposition</a:t>
            </a:r>
            <a:endParaRPr lang="fr-FR" sz="1400" i="1" dirty="0">
              <a:solidFill>
                <a:prstClr val="black"/>
              </a:solidFill>
              <a:latin typeface="Arial" panose="020B0604020202020204" pitchFamily="34" charset="0"/>
              <a:cs typeface="Arial" panose="020B0604020202020204" pitchFamily="34" charset="0"/>
            </a:endParaRPr>
          </a:p>
          <a:p>
            <a:pPr marL="182563">
              <a:tabLst>
                <a:tab pos="1082675" algn="l"/>
              </a:tabLst>
              <a:defRPr/>
            </a:pPr>
            <a:r>
              <a:rPr lang="fr-FR" sz="1400" i="1" dirty="0">
                <a:solidFill>
                  <a:prstClr val="black"/>
                </a:solidFill>
                <a:latin typeface="Arial" panose="020B0604020202020204" pitchFamily="34" charset="0"/>
                <a:cs typeface="Arial" panose="020B0604020202020204" pitchFamily="34" charset="0"/>
              </a:rPr>
              <a:t>opportunités et intérêts de la source de menaces</a:t>
            </a:r>
          </a:p>
        </p:txBody>
      </p:sp>
    </p:spTree>
    <p:extLst>
      <p:ext uri="{BB962C8B-B14F-4D97-AF65-F5344CB8AC3E}">
        <p14:creationId xmlns:p14="http://schemas.microsoft.com/office/powerpoint/2010/main" val="1531388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r>
              <a:rPr lang="fr-FR" altLang="fr-FR" dirty="0" smtClean="0"/>
              <a:t>4. Panorama de quelques menaces</a:t>
            </a:r>
          </a:p>
        </p:txBody>
      </p:sp>
      <p:sp>
        <p:nvSpPr>
          <p:cNvPr id="10" name="Espace réservé du texte 9"/>
          <p:cNvSpPr>
            <a:spLocks noGrp="1"/>
          </p:cNvSpPr>
          <p:nvPr>
            <p:ph type="body" sz="quarter" idx="10"/>
          </p:nvPr>
        </p:nvSpPr>
        <p:spPr/>
        <p:txBody>
          <a:bodyPr/>
          <a:lstStyle/>
          <a:p>
            <a:r>
              <a:rPr lang="fr-FR" dirty="0"/>
              <a:t> </a:t>
            </a:r>
            <a:r>
              <a:rPr lang="fr-FR" dirty="0" smtClean="0"/>
              <a:t>      Panorama de quelques menaces</a:t>
            </a:r>
            <a:endParaRPr lang="fr-FR" dirty="0"/>
          </a:p>
        </p:txBody>
      </p:sp>
      <p:sp>
        <p:nvSpPr>
          <p:cNvPr id="2" name="Espace réservé de la date 1"/>
          <p:cNvSpPr>
            <a:spLocks noGrp="1"/>
          </p:cNvSpPr>
          <p:nvPr>
            <p:ph type="dt" sz="half" idx="11"/>
          </p:nvPr>
        </p:nvSpPr>
        <p:spPr/>
        <p:txBody>
          <a:bodyPr/>
          <a:lstStyle/>
          <a:p>
            <a:fld id="{8AA3F227-84F8-4027-B753-FD5F2C024918}" type="datetime1">
              <a:rPr lang="fr-FR" smtClean="0"/>
              <a:pPr/>
              <a:t>04/11/2022</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37891" name="Rectangle 16"/>
          <p:cNvSpPr>
            <a:spLocks noChangeArrowheads="1"/>
          </p:cNvSpPr>
          <p:nvPr/>
        </p:nvSpPr>
        <p:spPr bwMode="auto">
          <a:xfrm>
            <a:off x="4656262" y="1574255"/>
            <a:ext cx="2736850" cy="237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64" tIns="46781" rIns="89964" bIns="4570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5000"/>
              </a:lnSpc>
              <a:spcBef>
                <a:spcPct val="0"/>
              </a:spcBef>
              <a:buFont typeface="Helvetica 45 Light" pitchFamily="34" charset="0"/>
              <a:buNone/>
            </a:pPr>
            <a:r>
              <a:rPr lang="fr-FR" altLang="fr-FR" sz="2000" b="1" dirty="0" smtClean="0">
                <a:solidFill>
                  <a:srgbClr val="000000"/>
                </a:solidFill>
                <a:latin typeface="Arial" panose="020B0604020202020204" pitchFamily="34" charset="0"/>
                <a:ea typeface="Calibri" pitchFamily="34" charset="0"/>
                <a:cs typeface="Arial" panose="020B0604020202020204" pitchFamily="34" charset="0"/>
              </a:rPr>
              <a:t>Fraude</a:t>
            </a:r>
            <a:endParaRPr lang="fr-FR" altLang="fr-FR" sz="2000" dirty="0">
              <a:solidFill>
                <a:srgbClr val="000000"/>
              </a:solidFill>
              <a:latin typeface="Arial" panose="020B0604020202020204" pitchFamily="34" charset="0"/>
              <a:ea typeface="Calibri" pitchFamily="34" charset="0"/>
              <a:cs typeface="Arial" panose="020B0604020202020204" pitchFamily="34" charset="0"/>
            </a:endParaRPr>
          </a:p>
        </p:txBody>
      </p:sp>
      <p:sp>
        <p:nvSpPr>
          <p:cNvPr id="19" name="Rectangle 7"/>
          <p:cNvSpPr>
            <a:spLocks noChangeArrowheads="1"/>
          </p:cNvSpPr>
          <p:nvPr/>
        </p:nvSpPr>
        <p:spPr bwMode="auto">
          <a:xfrm>
            <a:off x="1703512" y="1582193"/>
            <a:ext cx="2736850" cy="2352675"/>
          </a:xfrm>
          <a:prstGeom prst="rect">
            <a:avLst/>
          </a:prstGeom>
          <a:solidFill>
            <a:srgbClr val="922B3C"/>
          </a:solidFill>
          <a:ln>
            <a:noFill/>
          </a:ln>
          <a:extLst/>
        </p:spPr>
        <p:txBody>
          <a:bodyPr lIns="89964" tIns="46781" rIns="89964" bIns="45702" anchor="ctr"/>
          <a:lstStyle/>
          <a:p>
            <a:pPr algn="ctr">
              <a:lnSpc>
                <a:spcPct val="115000"/>
              </a:lnSpc>
              <a:defRPr/>
            </a:pPr>
            <a:r>
              <a:rPr lang="fr-FR" sz="2000" b="1" kern="0" dirty="0">
                <a:solidFill>
                  <a:srgbClr val="FFFFFF"/>
                </a:solidFill>
                <a:latin typeface="Arial" panose="020B0604020202020204" pitchFamily="34" charset="0"/>
                <a:cs typeface="Arial" panose="020B0604020202020204" pitchFamily="34" charset="0"/>
              </a:rPr>
              <a:t>Hameçonnage &amp; ingénierie sociale</a:t>
            </a:r>
            <a:endParaRPr lang="en-GB" sz="2000" b="1" kern="0" dirty="0">
              <a:solidFill>
                <a:srgbClr val="FFFFFF"/>
              </a:solidFill>
              <a:latin typeface="Arial" panose="020B0604020202020204" pitchFamily="34" charset="0"/>
              <a:cs typeface="Arial" panose="020B0604020202020204" pitchFamily="34" charset="0"/>
            </a:endParaRPr>
          </a:p>
        </p:txBody>
      </p:sp>
      <p:sp>
        <p:nvSpPr>
          <p:cNvPr id="37893" name="Rectangle 6"/>
          <p:cNvSpPr>
            <a:spLocks noChangeArrowheads="1"/>
          </p:cNvSpPr>
          <p:nvPr/>
        </p:nvSpPr>
        <p:spPr bwMode="auto">
          <a:xfrm>
            <a:off x="2927475" y="4068217"/>
            <a:ext cx="2736850" cy="23542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64" tIns="46781" rIns="89964" bIns="4570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25000"/>
              </a:lnSpc>
              <a:spcBef>
                <a:spcPct val="0"/>
              </a:spcBef>
              <a:buFont typeface="Helvetica 45 Light" pitchFamily="34" charset="0"/>
              <a:buNone/>
            </a:pPr>
            <a:r>
              <a:rPr lang="fr-FR" altLang="fr-FR" sz="2000" b="1">
                <a:solidFill>
                  <a:srgbClr val="FFFFFF"/>
                </a:solidFill>
                <a:latin typeface="Arial" panose="020B0604020202020204" pitchFamily="34" charset="0"/>
                <a:ea typeface="Calibri" pitchFamily="34" charset="0"/>
                <a:cs typeface="Arial" panose="020B0604020202020204" pitchFamily="34" charset="0"/>
              </a:rPr>
              <a:t>Virus informatique</a:t>
            </a:r>
          </a:p>
        </p:txBody>
      </p:sp>
      <p:sp>
        <p:nvSpPr>
          <p:cNvPr id="37894" name="Rectangle 6"/>
          <p:cNvSpPr>
            <a:spLocks noChangeArrowheads="1"/>
          </p:cNvSpPr>
          <p:nvPr/>
        </p:nvSpPr>
        <p:spPr bwMode="auto">
          <a:xfrm>
            <a:off x="6038976" y="4095205"/>
            <a:ext cx="2708275" cy="2354263"/>
          </a:xfrm>
          <a:prstGeom prst="rect">
            <a:avLst/>
          </a:prstGeom>
          <a:solidFill>
            <a:srgbClr val="A8ADB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64" tIns="46781" rIns="89964" bIns="4570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25000"/>
              </a:lnSpc>
              <a:spcBef>
                <a:spcPct val="0"/>
              </a:spcBef>
              <a:buFont typeface="Helvetica 45 Light" pitchFamily="34" charset="0"/>
              <a:buNone/>
            </a:pPr>
            <a:r>
              <a:rPr lang="fr-FR" altLang="fr-FR" sz="2000" b="1" dirty="0" smtClean="0">
                <a:solidFill>
                  <a:srgbClr val="FFFFFF"/>
                </a:solidFill>
                <a:latin typeface="Arial" panose="020B0604020202020204" pitchFamily="34" charset="0"/>
                <a:ea typeface="Calibri" pitchFamily="34" charset="0"/>
                <a:cs typeface="Arial" panose="020B0604020202020204" pitchFamily="34" charset="0"/>
              </a:rPr>
              <a:t>Faux supports techniques</a:t>
            </a:r>
            <a:endParaRPr lang="fr-FR" altLang="fr-FR" sz="2000" b="1" dirty="0">
              <a:solidFill>
                <a:srgbClr val="FFFFFF"/>
              </a:solidFill>
              <a:latin typeface="Arial" panose="020B0604020202020204" pitchFamily="34" charset="0"/>
              <a:ea typeface="Calibri" pitchFamily="34" charset="0"/>
              <a:cs typeface="Arial" panose="020B0604020202020204" pitchFamily="34" charset="0"/>
            </a:endParaRPr>
          </a:p>
        </p:txBody>
      </p:sp>
      <p:sp>
        <p:nvSpPr>
          <p:cNvPr id="7" name="Rectangle 16"/>
          <p:cNvSpPr>
            <a:spLocks noChangeArrowheads="1"/>
          </p:cNvSpPr>
          <p:nvPr/>
        </p:nvSpPr>
        <p:spPr bwMode="auto">
          <a:xfrm>
            <a:off x="7607425" y="1556793"/>
            <a:ext cx="2736850" cy="2378075"/>
          </a:xfrm>
          <a:prstGeom prst="rect">
            <a:avLst/>
          </a:prstGeom>
          <a:solidFill>
            <a:schemeClr val="bg1">
              <a:lumMod val="85000"/>
            </a:schemeClr>
          </a:solidFill>
          <a:ln>
            <a:noFill/>
          </a:ln>
        </p:spPr>
        <p:txBody>
          <a:bodyPr lIns="89964" tIns="46781" rIns="89964" bIns="4570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5000"/>
              </a:lnSpc>
              <a:buFont typeface="Helvetica 45 Light" pitchFamily="34" charset="0"/>
              <a:buNone/>
              <a:defRPr/>
            </a:pPr>
            <a:r>
              <a:rPr lang="fr-FR" altLang="fr-FR" sz="2000" b="1" dirty="0">
                <a:solidFill>
                  <a:srgbClr val="000000"/>
                </a:solidFill>
                <a:latin typeface="Arial" panose="020B0604020202020204" pitchFamily="34" charset="0"/>
                <a:ea typeface="Calibri" pitchFamily="34" charset="0"/>
                <a:cs typeface="Arial" panose="020B0604020202020204" pitchFamily="34" charset="0"/>
              </a:rPr>
              <a:t>Violation d’accès non autorisé</a:t>
            </a:r>
            <a:endParaRPr lang="fr-FR" altLang="fr-FR" sz="2000" dirty="0">
              <a:solidFill>
                <a:srgbClr val="000000"/>
              </a:solidFill>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2533881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46</TotalTime>
  <Words>2609</Words>
  <Application>Microsoft Office PowerPoint</Application>
  <PresentationFormat>Grand écran</PresentationFormat>
  <Paragraphs>287</Paragraphs>
  <Slides>28</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Garamond</vt:lpstr>
      <vt:lpstr>Helvetica 45 Light</vt:lpstr>
      <vt:lpstr>Organique</vt:lpstr>
      <vt:lpstr>ATELIER CYBERSECURITE</vt:lpstr>
      <vt:lpstr>SOMMAIRE</vt:lpstr>
      <vt:lpstr>1. Les enjeux de la sécurité </vt:lpstr>
      <vt:lpstr>1. Les enjeux de la sécurité des S.I.</vt:lpstr>
      <vt:lpstr>3. Notions de vulnérabilité, menace, attaque</vt:lpstr>
      <vt:lpstr>3. Notions de vulnérabilité, menace, attaque</vt:lpstr>
      <vt:lpstr>3. Notions de vulnérabilité, menace, attaque</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5. Le droit et l’organisation de la cybersécurité en France</vt:lpstr>
      <vt:lpstr>5. Le droit et l’organisation de la cybersécurité en France</vt:lpstr>
      <vt:lpstr>5. Le droit et l’organisation de la cybersécurité en France</vt:lpstr>
      <vt:lpstr>5. Le droit et l’organisation de la cybersécurité en France</vt:lpstr>
      <vt:lpstr>5. Le droit et l’organisation de la cybersécurité en France</vt:lpstr>
      <vt:lpstr>5. Le droit des et l’organisation de la cybersécurité en France</vt:lpstr>
      <vt:lpstr>5. Le droit et l’organisation de la cybersécurité en France</vt:lpstr>
      <vt:lpstr>Présentation PowerPoint</vt:lpstr>
      <vt:lpstr>Valérie LESOEUR vlesoeur@departement86.fr</vt:lpstr>
    </vt:vector>
  </TitlesOfParts>
  <Company>Département de la Vienne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CYBERSECURITE</dc:title>
  <dc:creator>LESOEUR Valérie</dc:creator>
  <cp:lastModifiedBy>LESOEUR Valérie</cp:lastModifiedBy>
  <cp:revision>8</cp:revision>
  <dcterms:created xsi:type="dcterms:W3CDTF">2022-09-30T10:03:16Z</dcterms:created>
  <dcterms:modified xsi:type="dcterms:W3CDTF">2022-11-04T12:52:44Z</dcterms:modified>
</cp:coreProperties>
</file>